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70" r:id="rId3"/>
    <p:sldId id="257" r:id="rId4"/>
    <p:sldId id="258" r:id="rId5"/>
    <p:sldId id="259" r:id="rId6"/>
    <p:sldId id="260" r:id="rId7"/>
    <p:sldId id="261" r:id="rId8"/>
    <p:sldId id="266" r:id="rId9"/>
    <p:sldId id="262" r:id="rId10"/>
    <p:sldId id="263" r:id="rId11"/>
    <p:sldId id="267" r:id="rId12"/>
    <p:sldId id="268" r:id="rId13"/>
    <p:sldId id="264" r:id="rId14"/>
    <p:sldId id="269" r:id="rId15"/>
    <p:sldId id="265" r:id="rId16"/>
  </p:sldIdLst>
  <p:sldSz cx="18288000" cy="10287000"/>
  <p:notesSz cx="6858000" cy="9144000"/>
  <p:embeddedFontLst>
    <p:embeddedFont>
      <p:font typeface="Century Gothic Paneuropean" panose="020B0604020202020204" charset="0"/>
      <p:regular r:id="rId18"/>
    </p:embeddedFont>
    <p:embeddedFont>
      <p:font typeface="Century Gothic Paneuropean Bold"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58602" autoAdjust="0"/>
  </p:normalViewPr>
  <p:slideViewPr>
    <p:cSldViewPr>
      <p:cViewPr varScale="1">
        <p:scale>
          <a:sx n="25" d="100"/>
          <a:sy n="25" d="100"/>
        </p:scale>
        <p:origin x="1740" y="2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320A4B8-7EC8-4F45-A2BB-C36E41F7B0A0}" type="datetimeFigureOut">
              <a:rPr lang="en-US" smtClean="0"/>
              <a:pPr/>
              <a:t>10/7/2025</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201C02F-CA2E-4187-8BA6-06C8480D3AD5}"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Arial" pitchFamily="34" charset="0"/>
              <a:buChar char="•"/>
            </a:pPr>
            <a:r>
              <a:rPr lang="en-GB" sz="1200" dirty="0"/>
              <a:t>This is one of the most important prospects of human development, which helps in preventing illness, managing diseases, improving health, and changing health-related behaviours as well. </a:t>
            </a:r>
          </a:p>
          <a:p>
            <a:pPr algn="just">
              <a:buFont typeface="Arial" pitchFamily="34" charset="0"/>
              <a:buChar char="•"/>
            </a:pPr>
            <a:r>
              <a:rPr lang="en-GB" sz="1200" dirty="0"/>
              <a:t>In this presentation, the use of </a:t>
            </a:r>
            <a:r>
              <a:rPr lang="en-GB" sz="1200" dirty="0" err="1"/>
              <a:t>Vygotsky's</a:t>
            </a:r>
            <a:r>
              <a:rPr lang="en-GB" sz="1200" dirty="0"/>
              <a:t> </a:t>
            </a:r>
            <a:r>
              <a:rPr lang="en-GB" sz="1200" dirty="0" err="1"/>
              <a:t>sociocultural</a:t>
            </a:r>
            <a:r>
              <a:rPr lang="en-GB" sz="1200" dirty="0"/>
              <a:t> theory will be discussed for understanding the situation of </a:t>
            </a:r>
            <a:r>
              <a:rPr lang="en-GB" sz="1200" dirty="0" err="1"/>
              <a:t>Amira</a:t>
            </a:r>
            <a:r>
              <a:rPr lang="en-GB" sz="1200" dirty="0"/>
              <a:t>, a 3-year-old child showing signs of anxiety. </a:t>
            </a:r>
            <a:endParaRPr lang="en-IN" sz="1200" dirty="0"/>
          </a:p>
          <a:p>
            <a:endParaRPr lang="en-IN" dirty="0"/>
          </a:p>
        </p:txBody>
      </p:sp>
      <p:sp>
        <p:nvSpPr>
          <p:cNvPr id="4" name="Slide Number Placeholder 3"/>
          <p:cNvSpPr>
            <a:spLocks noGrp="1"/>
          </p:cNvSpPr>
          <p:nvPr>
            <p:ph type="sldNum" sz="quarter" idx="10"/>
          </p:nvPr>
        </p:nvSpPr>
        <p:spPr/>
        <p:txBody>
          <a:bodyPr/>
          <a:lstStyle/>
          <a:p>
            <a:fld id="{E201C02F-CA2E-4187-8BA6-06C8480D3AD5}" type="slidenum">
              <a:rPr lang="en-IN" smtClean="0"/>
              <a:pPr/>
              <a:t>4</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Arial" pitchFamily="34" charset="0"/>
              <a:buChar char="•"/>
            </a:pPr>
            <a:r>
              <a:rPr lang="en-GB" sz="1200" dirty="0"/>
              <a:t>This theory is linked with the early years development of child so that their learning can be supported in an effective manner. </a:t>
            </a:r>
          </a:p>
          <a:p>
            <a:pPr algn="just">
              <a:buFont typeface="Arial" pitchFamily="34" charset="0"/>
              <a:buChar char="•"/>
            </a:pPr>
            <a:r>
              <a:rPr lang="en-GB" sz="1200" dirty="0"/>
              <a:t>The key highlight of this theory is that play is very important for both social and cognitive development, which enables children in problem-solving and decision-making as well. </a:t>
            </a:r>
          </a:p>
          <a:p>
            <a:pPr algn="just">
              <a:buFont typeface="Arial" pitchFamily="34" charset="0"/>
              <a:buChar char="•"/>
            </a:pPr>
            <a:r>
              <a:rPr lang="en-GB" sz="1200" dirty="0"/>
              <a:t>Thus, it is also linked with childhood development by emphasising social learning through interaction with teachers, peers, parents, and others living around them. </a:t>
            </a:r>
          </a:p>
          <a:p>
            <a:pPr algn="just">
              <a:buFont typeface="Arial" pitchFamily="34" charset="0"/>
              <a:buChar char="•"/>
            </a:pPr>
            <a:r>
              <a:rPr lang="en-GB" sz="1200" dirty="0"/>
              <a:t>The use of better teaching strategies is done for the purpose of guiding children, such as scaffolding techniques. </a:t>
            </a:r>
            <a:endParaRPr lang="en-IN" dirty="0"/>
          </a:p>
        </p:txBody>
      </p:sp>
      <p:sp>
        <p:nvSpPr>
          <p:cNvPr id="4" name="Slide Number Placeholder 3"/>
          <p:cNvSpPr>
            <a:spLocks noGrp="1"/>
          </p:cNvSpPr>
          <p:nvPr>
            <p:ph type="sldNum" sz="quarter" idx="10"/>
          </p:nvPr>
        </p:nvSpPr>
        <p:spPr/>
        <p:txBody>
          <a:bodyPr/>
          <a:lstStyle/>
          <a:p>
            <a:fld id="{E201C02F-CA2E-4187-8BA6-06C8480D3AD5}" type="slidenum">
              <a:rPr lang="en-IN" smtClean="0"/>
              <a:pPr/>
              <a:t>5</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a:t>ZPD involves the gap, which is between what a child can do alone and what they can achieve with guidance or support from others in their early years of development. </a:t>
            </a:r>
          </a:p>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a:t>For example, if a child is not able to read the whole sentence, then they could do it with the support of their teachers or parents. </a:t>
            </a:r>
          </a:p>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a:t>Scaffolding involves temporary support from a teacher or a parent who is an MKO person in the child's life. </a:t>
            </a:r>
          </a:p>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a:t>Then later on, support is gradually withdrawn as the child becomes independent. </a:t>
            </a:r>
          </a:p>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a:t>MKO is anyone who has greater knowledge and skills in a particular task, which not only involves adults but also peers. </a:t>
            </a:r>
            <a:endParaRPr lang="en-IN" sz="1200" dirty="0"/>
          </a:p>
          <a:p>
            <a:pPr algn="just">
              <a:buFont typeface="Arial" pitchFamily="34" charset="0"/>
              <a:buChar char="•"/>
            </a:pPr>
            <a:endParaRPr lang="en-IN" dirty="0"/>
          </a:p>
        </p:txBody>
      </p:sp>
      <p:sp>
        <p:nvSpPr>
          <p:cNvPr id="4" name="Slide Number Placeholder 3"/>
          <p:cNvSpPr>
            <a:spLocks noGrp="1"/>
          </p:cNvSpPr>
          <p:nvPr>
            <p:ph type="sldNum" sz="quarter" idx="10"/>
          </p:nvPr>
        </p:nvSpPr>
        <p:spPr/>
        <p:txBody>
          <a:bodyPr/>
          <a:lstStyle/>
          <a:p>
            <a:fld id="{E201C02F-CA2E-4187-8BA6-06C8480D3AD5}" type="slidenum">
              <a:rPr lang="en-IN" smtClean="0"/>
              <a:pPr/>
              <a:t>6</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a:latin typeface="+mj-lt"/>
              </a:rPr>
              <a:t>Then she is also having problems engaging in group play and having limited verbal communication skills. </a:t>
            </a:r>
          </a:p>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a:latin typeface="+mj-lt"/>
              </a:rPr>
              <a:t>Thus, </a:t>
            </a:r>
            <a:r>
              <a:rPr lang="en-GB" sz="1200" dirty="0" err="1">
                <a:latin typeface="+mj-lt"/>
              </a:rPr>
              <a:t>Amira</a:t>
            </a:r>
            <a:r>
              <a:rPr lang="en-GB" sz="1200" dirty="0">
                <a:latin typeface="+mj-lt"/>
              </a:rPr>
              <a:t> needs opportunities for developing confidence in learning and play.</a:t>
            </a:r>
          </a:p>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1" dirty="0">
                <a:latin typeface="+mj-lt"/>
              </a:rPr>
              <a:t>Also,</a:t>
            </a:r>
            <a:r>
              <a:rPr lang="en-GB" sz="1200" b="1" baseline="0" dirty="0">
                <a:latin typeface="+mj-lt"/>
              </a:rPr>
              <a:t> it is responsibility of the professional to introduce </a:t>
            </a:r>
            <a:r>
              <a:rPr lang="en-GB" sz="1200" b="1" baseline="0" dirty="0" err="1">
                <a:latin typeface="+mj-lt"/>
              </a:rPr>
              <a:t>Amira</a:t>
            </a:r>
            <a:r>
              <a:rPr lang="en-GB" sz="1200" b="1" baseline="0" dirty="0">
                <a:latin typeface="+mj-lt"/>
              </a:rPr>
              <a:t> to MKO or more knowledgeable others for the purpose of developing better relations and understanding about her behaviour. </a:t>
            </a:r>
            <a:r>
              <a:rPr lang="en-GB" sz="1200" b="1" dirty="0">
                <a:latin typeface="+mj-lt"/>
              </a:rPr>
              <a:t> </a:t>
            </a:r>
          </a:p>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b="1" dirty="0">
                <a:solidFill>
                  <a:srgbClr val="000000"/>
                </a:solidFill>
                <a:latin typeface="+mj-lt"/>
                <a:ea typeface="Century Gothic Paneuropean"/>
                <a:cs typeface="Century Gothic Paneuropean"/>
                <a:sym typeface="Century Gothic Paneuropean"/>
              </a:rPr>
              <a:t>In</a:t>
            </a:r>
            <a:r>
              <a:rPr lang="en-GB" sz="1200" b="1" baseline="0" dirty="0">
                <a:solidFill>
                  <a:srgbClr val="000000"/>
                </a:solidFill>
                <a:latin typeface="+mj-lt"/>
                <a:ea typeface="Century Gothic Paneuropean"/>
                <a:cs typeface="Century Gothic Paneuropean"/>
                <a:sym typeface="Century Gothic Paneuropean"/>
              </a:rPr>
              <a:t> the case of </a:t>
            </a:r>
            <a:r>
              <a:rPr lang="en-GB" sz="1200" b="1" baseline="0" dirty="0" err="1">
                <a:solidFill>
                  <a:srgbClr val="000000"/>
                </a:solidFill>
                <a:latin typeface="+mj-lt"/>
                <a:ea typeface="Century Gothic Paneuropean"/>
                <a:cs typeface="Century Gothic Paneuropean"/>
                <a:sym typeface="Century Gothic Paneuropean"/>
              </a:rPr>
              <a:t>Amira</a:t>
            </a:r>
            <a:r>
              <a:rPr lang="en-GB" sz="1200" b="1" baseline="0" dirty="0">
                <a:solidFill>
                  <a:srgbClr val="000000"/>
                </a:solidFill>
                <a:latin typeface="+mj-lt"/>
                <a:ea typeface="Century Gothic Paneuropean"/>
                <a:cs typeface="Century Gothic Paneuropean"/>
                <a:sym typeface="Century Gothic Paneuropean"/>
              </a:rPr>
              <a:t>, lack of understanding of the learning needs of </a:t>
            </a:r>
            <a:r>
              <a:rPr lang="en-GB" sz="1200" b="1" baseline="0" dirty="0" err="1">
                <a:solidFill>
                  <a:srgbClr val="000000"/>
                </a:solidFill>
                <a:latin typeface="+mj-lt"/>
                <a:ea typeface="Century Gothic Paneuropean"/>
                <a:cs typeface="Century Gothic Paneuropean"/>
                <a:sym typeface="Century Gothic Paneuropean"/>
              </a:rPr>
              <a:t>Amira</a:t>
            </a:r>
            <a:r>
              <a:rPr lang="en-GB" sz="1200" b="1" baseline="0" dirty="0">
                <a:solidFill>
                  <a:srgbClr val="000000"/>
                </a:solidFill>
                <a:latin typeface="+mj-lt"/>
                <a:ea typeface="Century Gothic Paneuropean"/>
                <a:cs typeface="Century Gothic Paneuropean"/>
                <a:sym typeface="Century Gothic Paneuropean"/>
              </a:rPr>
              <a:t> resulted in causing major challenges in terms of providing her better support. Thus, application of this theory in the case of Amira will involve providing her support on personal level by developing better understanding about her behaviour and her learning needs on social level. </a:t>
            </a:r>
            <a:endParaRPr lang="en-US" sz="1200" b="1" dirty="0">
              <a:solidFill>
                <a:srgbClr val="000000"/>
              </a:solidFill>
              <a:latin typeface="+mj-lt"/>
              <a:ea typeface="Century Gothic Paneuropean"/>
              <a:cs typeface="Century Gothic Paneuropean"/>
              <a:sym typeface="Century Gothic Paneuropean"/>
            </a:endParaRPr>
          </a:p>
          <a:p>
            <a:pPr algn="just">
              <a:buFont typeface="Arial" pitchFamily="34" charset="0"/>
              <a:buChar char="•"/>
            </a:pPr>
            <a:endParaRPr lang="en-IN" dirty="0">
              <a:latin typeface="+mj-lt"/>
            </a:endParaRPr>
          </a:p>
        </p:txBody>
      </p:sp>
      <p:sp>
        <p:nvSpPr>
          <p:cNvPr id="4" name="Slide Number Placeholder 3"/>
          <p:cNvSpPr>
            <a:spLocks noGrp="1"/>
          </p:cNvSpPr>
          <p:nvPr>
            <p:ph type="sldNum" sz="quarter" idx="10"/>
          </p:nvPr>
        </p:nvSpPr>
        <p:spPr/>
        <p:txBody>
          <a:bodyPr/>
          <a:lstStyle/>
          <a:p>
            <a:fld id="{E201C02F-CA2E-4187-8BA6-06C8480D3AD5}" type="slidenum">
              <a:rPr lang="en-IN" smtClean="0"/>
              <a:pPr/>
              <a:t>7</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a:t>So, </a:t>
            </a:r>
            <a:r>
              <a:rPr lang="en-GB" sz="1200" dirty="0" err="1"/>
              <a:t>Amira</a:t>
            </a:r>
            <a:r>
              <a:rPr lang="en-GB" sz="1200" dirty="0"/>
              <a:t> is not trusting people by applying the theory; her ability to trust social connections in nursery could be improved for her developmental needs. </a:t>
            </a:r>
          </a:p>
          <a:p>
            <a:pPr marL="0" marR="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err="1"/>
              <a:t>Amira</a:t>
            </a:r>
            <a:r>
              <a:rPr lang="en-GB" sz="1200" dirty="0"/>
              <a:t> might not be ready for taking part in group play independently, so it could be done through ZPD by using guidance and reassurance.</a:t>
            </a:r>
            <a:endParaRPr lang="en-IN" dirty="0"/>
          </a:p>
        </p:txBody>
      </p:sp>
      <p:sp>
        <p:nvSpPr>
          <p:cNvPr id="4" name="Slide Number Placeholder 3"/>
          <p:cNvSpPr>
            <a:spLocks noGrp="1"/>
          </p:cNvSpPr>
          <p:nvPr>
            <p:ph type="sldNum" sz="quarter" idx="10"/>
          </p:nvPr>
        </p:nvSpPr>
        <p:spPr/>
        <p:txBody>
          <a:bodyPr/>
          <a:lstStyle/>
          <a:p>
            <a:fld id="{E201C02F-CA2E-4187-8BA6-06C8480D3AD5}" type="slidenum">
              <a:rPr lang="en-IN" smtClean="0"/>
              <a:pPr/>
              <a:t>8</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Arial" pitchFamily="34" charset="0"/>
              <a:buChar char="•"/>
            </a:pPr>
            <a:r>
              <a:rPr lang="en-GB" sz="1200" dirty="0"/>
              <a:t>This means that the support strategy of allocating familiar workers for greeting </a:t>
            </a:r>
            <a:r>
              <a:rPr lang="en-GB" sz="1200" dirty="0" err="1"/>
              <a:t>Amira</a:t>
            </a:r>
            <a:r>
              <a:rPr lang="en-GB" sz="1200" dirty="0"/>
              <a:t> could be done as part of social interaction. </a:t>
            </a:r>
          </a:p>
          <a:p>
            <a:pPr algn="just">
              <a:buFont typeface="Arial" pitchFamily="34" charset="0"/>
              <a:buChar char="•"/>
            </a:pPr>
            <a:r>
              <a:rPr lang="en-GB" sz="1200" dirty="0"/>
              <a:t>As </a:t>
            </a:r>
            <a:r>
              <a:rPr lang="en-GB" sz="1200" dirty="0" err="1"/>
              <a:t>Amira</a:t>
            </a:r>
            <a:r>
              <a:rPr lang="en-GB" sz="1200" dirty="0"/>
              <a:t> is feeling anxiety while interacting with people, using someone who could slowly introduce her to small group play will be very helpful. </a:t>
            </a:r>
          </a:p>
          <a:p>
            <a:pPr algn="just">
              <a:buFont typeface="Arial" pitchFamily="34" charset="0"/>
              <a:buChar char="•"/>
            </a:pPr>
            <a:r>
              <a:rPr lang="en-GB" sz="1200" dirty="0"/>
              <a:t>The use of a peer role model as an effective strategy will also be done, which invites her to play by passing or sharing a toy. </a:t>
            </a:r>
          </a:p>
          <a:p>
            <a:pPr algn="just">
              <a:buFont typeface="Arial" pitchFamily="34" charset="0"/>
              <a:buChar char="•"/>
            </a:pPr>
            <a:r>
              <a:rPr lang="en-GB" sz="1200" dirty="0"/>
              <a:t>Thus, with the help of theory, </a:t>
            </a:r>
            <a:r>
              <a:rPr lang="en-GB" sz="1200" dirty="0" err="1"/>
              <a:t>Amira's</a:t>
            </a:r>
            <a:r>
              <a:rPr lang="en-GB" sz="1200" dirty="0"/>
              <a:t> development and behaviour change will be easily possible. </a:t>
            </a:r>
            <a:endParaRPr lang="en-IN" dirty="0"/>
          </a:p>
        </p:txBody>
      </p:sp>
      <p:sp>
        <p:nvSpPr>
          <p:cNvPr id="4" name="Slide Number Placeholder 3"/>
          <p:cNvSpPr>
            <a:spLocks noGrp="1"/>
          </p:cNvSpPr>
          <p:nvPr>
            <p:ph type="sldNum" sz="quarter" idx="10"/>
          </p:nvPr>
        </p:nvSpPr>
        <p:spPr/>
        <p:txBody>
          <a:bodyPr/>
          <a:lstStyle/>
          <a:p>
            <a:fld id="{E201C02F-CA2E-4187-8BA6-06C8480D3AD5}" type="slidenum">
              <a:rPr lang="en-IN" smtClean="0"/>
              <a:pPr/>
              <a:t>9</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Arial" pitchFamily="34" charset="0"/>
              <a:buChar char="•"/>
            </a:pPr>
            <a:r>
              <a:rPr lang="en-GB" sz="1200" kern="1200" dirty="0">
                <a:solidFill>
                  <a:schemeClr val="tx1"/>
                </a:solidFill>
                <a:latin typeface="Times New Roman" pitchFamily="18" charset="0"/>
                <a:ea typeface="+mn-ea"/>
                <a:cs typeface="Times New Roman" pitchFamily="18" charset="0"/>
              </a:rPr>
              <a:t>This means that nature mainly refers to physiological, hereditary, and genetic factors, which are linked to the growth of a person. </a:t>
            </a:r>
            <a:endParaRPr lang="en-IN" sz="1200" kern="1200" dirty="0">
              <a:solidFill>
                <a:schemeClr val="tx1"/>
              </a:solidFill>
              <a:latin typeface="Times New Roman" pitchFamily="18" charset="0"/>
              <a:ea typeface="+mn-ea"/>
              <a:cs typeface="Times New Roman" pitchFamily="18" charset="0"/>
            </a:endParaRPr>
          </a:p>
          <a:p>
            <a:pPr algn="just">
              <a:buFont typeface="Arial" pitchFamily="34" charset="0"/>
              <a:buChar char="•"/>
            </a:pPr>
            <a:r>
              <a:rPr lang="en-GB" sz="1200" kern="1200" dirty="0">
                <a:solidFill>
                  <a:schemeClr val="tx1"/>
                </a:solidFill>
                <a:latin typeface="Times New Roman" pitchFamily="18" charset="0"/>
                <a:ea typeface="+mn-ea"/>
                <a:cs typeface="Times New Roman" pitchFamily="18" charset="0"/>
              </a:rPr>
              <a:t>There will be brain development, which is affected at an early stage, including factors like problem-solving, language acquisition, and memory. </a:t>
            </a:r>
            <a:endParaRPr lang="en-IN" sz="1200" kern="1200" dirty="0">
              <a:solidFill>
                <a:schemeClr val="tx1"/>
              </a:solidFill>
              <a:latin typeface="Times New Roman" pitchFamily="18" charset="0"/>
              <a:ea typeface="+mn-ea"/>
              <a:cs typeface="Times New Roman" pitchFamily="18" charset="0"/>
            </a:endParaRPr>
          </a:p>
          <a:p>
            <a:pPr algn="just">
              <a:buFont typeface="Arial" pitchFamily="34" charset="0"/>
              <a:buChar char="•"/>
            </a:pPr>
            <a:r>
              <a:rPr lang="en-GB" sz="1200" kern="1200" dirty="0">
                <a:solidFill>
                  <a:schemeClr val="tx1"/>
                </a:solidFill>
                <a:latin typeface="Times New Roman" pitchFamily="18" charset="0"/>
                <a:ea typeface="+mn-ea"/>
                <a:cs typeface="Times New Roman" pitchFamily="18" charset="0"/>
              </a:rPr>
              <a:t>This means that there is a need to involve family and parenting by securing attachments, which will improve responsible </a:t>
            </a:r>
            <a:r>
              <a:rPr lang="en-GB" sz="1200" kern="1200" dirty="0" err="1">
                <a:solidFill>
                  <a:schemeClr val="tx1"/>
                </a:solidFill>
                <a:latin typeface="Times New Roman" pitchFamily="18" charset="0"/>
                <a:ea typeface="+mn-ea"/>
                <a:cs typeface="Times New Roman" pitchFamily="18" charset="0"/>
              </a:rPr>
              <a:t>caregiving</a:t>
            </a:r>
            <a:r>
              <a:rPr lang="en-GB" sz="1200" kern="1200" dirty="0">
                <a:solidFill>
                  <a:schemeClr val="tx1"/>
                </a:solidFill>
                <a:latin typeface="Times New Roman" pitchFamily="18" charset="0"/>
                <a:ea typeface="+mn-ea"/>
                <a:cs typeface="Times New Roman" pitchFamily="18" charset="0"/>
              </a:rPr>
              <a:t>.</a:t>
            </a:r>
          </a:p>
          <a:p>
            <a:pPr algn="just">
              <a:buFont typeface="Arial" pitchFamily="34" charset="0"/>
              <a:buChar char="•"/>
            </a:pPr>
            <a:r>
              <a:rPr lang="en-GB" sz="1200" kern="1200" dirty="0">
                <a:solidFill>
                  <a:schemeClr val="tx1"/>
                </a:solidFill>
                <a:latin typeface="Times New Roman" pitchFamily="18" charset="0"/>
                <a:ea typeface="+mn-ea"/>
                <a:cs typeface="Times New Roman" pitchFamily="18" charset="0"/>
              </a:rPr>
              <a:t> There is interaction between nurture and nature so that language development, cognitive abilities, and social skills can be developed in an effective manner. </a:t>
            </a:r>
            <a:endParaRPr lang="en-IN" sz="1200" kern="1200" dirty="0">
              <a:solidFill>
                <a:schemeClr val="tx1"/>
              </a:solidFill>
              <a:latin typeface="Times New Roman" pitchFamily="18" charset="0"/>
              <a:ea typeface="+mn-ea"/>
              <a:cs typeface="Times New Roman" pitchFamily="18" charset="0"/>
            </a:endParaRPr>
          </a:p>
          <a:p>
            <a:pPr algn="just">
              <a:buFont typeface="Arial" pitchFamily="34" charset="0"/>
              <a:buChar char="•"/>
            </a:pP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E201C02F-CA2E-4187-8BA6-06C8480D3AD5}" type="slidenum">
              <a:rPr lang="en-IN" smtClean="0"/>
              <a:pPr/>
              <a:t>10</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Arial" pitchFamily="34" charset="0"/>
              <a:buChar char="•"/>
            </a:pPr>
            <a:r>
              <a:rPr lang="en-GB" sz="1200" dirty="0"/>
              <a:t>It means that with the use of this theory, ZPD helps practitioners identify what the client's requirements are for supporting achievement. </a:t>
            </a:r>
          </a:p>
          <a:p>
            <a:pPr algn="just">
              <a:buFont typeface="Arial" pitchFamily="34" charset="0"/>
              <a:buChar char="•"/>
            </a:pPr>
            <a:r>
              <a:rPr lang="en-GB" sz="1200" dirty="0"/>
              <a:t>It could also be included that this theory also emphasizes social interaction for highlighting the importance of relationships.</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E201C02F-CA2E-4187-8BA6-06C8480D3AD5}" type="slidenum">
              <a:rPr lang="en-IN" smtClean="0"/>
              <a:pPr/>
              <a:t>11</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Arial" pitchFamily="34" charset="0"/>
              <a:buChar char="•"/>
            </a:pPr>
            <a:r>
              <a:rPr lang="en-GB" sz="1200" dirty="0"/>
              <a:t>There is also a limitation of theory, as it does not have practical solutions for the development of children. </a:t>
            </a:r>
          </a:p>
          <a:p>
            <a:pPr algn="just">
              <a:buFont typeface="Arial" pitchFamily="34" charset="0"/>
              <a:buChar char="•"/>
            </a:pPr>
            <a:r>
              <a:rPr lang="en-GB" sz="1200" dirty="0"/>
              <a:t>This will include that there will be problems in applying scaffolding and the ZPD requirements, which are not possible for larger groups.</a:t>
            </a: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E201C02F-CA2E-4187-8BA6-06C8480D3AD5}" type="slidenum">
              <a:rPr lang="en-IN" smtClean="0"/>
              <a:pPr/>
              <a:t>12</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buFont typeface="Arial" pitchFamily="34" charset="0"/>
              <a:buChar char="•"/>
            </a:pPr>
            <a:r>
              <a:rPr lang="en-IN" sz="1200" kern="1200" dirty="0">
                <a:solidFill>
                  <a:srgbClr val="000000"/>
                </a:solidFill>
                <a:latin typeface="+mn-lt"/>
                <a:ea typeface="Century Gothic Paneuropean"/>
                <a:cs typeface="Century Gothic Paneuropean"/>
                <a:sym typeface="Century Gothic Paneuropean"/>
              </a:rPr>
              <a:t>There is a need to understand developmental needs and contribute to supporting plans that promote her emotional, social, and cognitive development. </a:t>
            </a:r>
            <a:endParaRPr lang="en-IN" dirty="0"/>
          </a:p>
        </p:txBody>
      </p:sp>
      <p:sp>
        <p:nvSpPr>
          <p:cNvPr id="4" name="Slide Number Placeholder 3"/>
          <p:cNvSpPr>
            <a:spLocks noGrp="1"/>
          </p:cNvSpPr>
          <p:nvPr>
            <p:ph type="sldNum" sz="quarter" idx="10"/>
          </p:nvPr>
        </p:nvSpPr>
        <p:spPr/>
        <p:txBody>
          <a:bodyPr/>
          <a:lstStyle/>
          <a:p>
            <a:fld id="{E201C02F-CA2E-4187-8BA6-06C8480D3AD5}" type="slidenum">
              <a:rPr lang="en-IN" smtClean="0"/>
              <a:pPr/>
              <a:t>13</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IN" dirty="0"/>
          </a:p>
        </p:txBody>
      </p:sp>
      <p:sp>
        <p:nvSpPr>
          <p:cNvPr id="4" name="Slide Number Placeholder 3"/>
          <p:cNvSpPr>
            <a:spLocks noGrp="1"/>
          </p:cNvSpPr>
          <p:nvPr>
            <p:ph type="sldNum" sz="quarter" idx="10"/>
          </p:nvPr>
        </p:nvSpPr>
        <p:spPr/>
        <p:txBody>
          <a:bodyPr/>
          <a:lstStyle/>
          <a:p>
            <a:fld id="{E201C02F-CA2E-4187-8BA6-06C8480D3AD5}" type="slidenum">
              <a:rPr lang="en-IN" smtClean="0"/>
              <a:pPr/>
              <a:t>14</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634754" y="3297377"/>
            <a:ext cx="13018493" cy="1861663"/>
          </a:xfrm>
          <a:prstGeom prst="rect">
            <a:avLst/>
          </a:prstGeom>
        </p:spPr>
        <p:txBody>
          <a:bodyPr lIns="0" tIns="0" rIns="0" bIns="0" rtlCol="0" anchor="t">
            <a:spAutoFit/>
          </a:bodyPr>
          <a:lstStyle/>
          <a:p>
            <a:pPr algn="ctr">
              <a:lnSpc>
                <a:spcPts val="17489"/>
              </a:lnSpc>
            </a:pPr>
            <a:r>
              <a:rPr lang="en-IN" sz="5400" b="1" dirty="0">
                <a:solidFill>
                  <a:srgbClr val="000000"/>
                </a:solidFill>
                <a:latin typeface="Century Gothic Paneuropean Bold"/>
                <a:ea typeface="Century Gothic Paneuropean Bold"/>
                <a:cs typeface="Century Gothic Paneuropean Bold"/>
                <a:sym typeface="Century Gothic Paneuropean Bold"/>
              </a:rPr>
              <a:t>Psychology in Health and Social Care</a:t>
            </a:r>
          </a:p>
        </p:txBody>
      </p:sp>
      <p:sp>
        <p:nvSpPr>
          <p:cNvPr id="3" name="TextBox 3"/>
          <p:cNvSpPr txBox="1"/>
          <p:nvPr/>
        </p:nvSpPr>
        <p:spPr>
          <a:xfrm>
            <a:off x="4882925" y="5559892"/>
            <a:ext cx="8522150" cy="972639"/>
          </a:xfrm>
          <a:prstGeom prst="rect">
            <a:avLst/>
          </a:prstGeom>
        </p:spPr>
        <p:txBody>
          <a:bodyPr lIns="0" tIns="0" rIns="0" bIns="0" rtlCol="0" anchor="t">
            <a:spAutoFit/>
          </a:bodyPr>
          <a:lstStyle/>
          <a:p>
            <a:pPr algn="ctr">
              <a:lnSpc>
                <a:spcPts val="8642"/>
              </a:lnSpc>
            </a:pPr>
            <a:r>
              <a:rPr lang="en-US" sz="4400" dirty="0" err="1">
                <a:solidFill>
                  <a:srgbClr val="000000"/>
                </a:solidFill>
                <a:latin typeface="Century Gothic Paneuropean"/>
                <a:ea typeface="Century Gothic Paneuropean"/>
                <a:cs typeface="Century Gothic Paneuropean"/>
                <a:sym typeface="Century Gothic Paneuropean"/>
              </a:rPr>
              <a:t>Vygotsky’s</a:t>
            </a:r>
            <a:r>
              <a:rPr lang="en-US" sz="4400" dirty="0">
                <a:solidFill>
                  <a:srgbClr val="000000"/>
                </a:solidFill>
                <a:latin typeface="Century Gothic Paneuropean"/>
                <a:ea typeface="Century Gothic Paneuropean"/>
                <a:cs typeface="Century Gothic Paneuropean"/>
                <a:sym typeface="Century Gothic Paneuropean"/>
              </a:rPr>
              <a:t> </a:t>
            </a:r>
            <a:r>
              <a:rPr lang="en-US" sz="4400" dirty="0" err="1">
                <a:solidFill>
                  <a:srgbClr val="000000"/>
                </a:solidFill>
                <a:latin typeface="Century Gothic Paneuropean"/>
                <a:ea typeface="Century Gothic Paneuropean"/>
                <a:cs typeface="Century Gothic Paneuropean"/>
                <a:sym typeface="Century Gothic Paneuropean"/>
              </a:rPr>
              <a:t>sociocultural</a:t>
            </a:r>
            <a:r>
              <a:rPr lang="en-US" sz="4400" dirty="0">
                <a:solidFill>
                  <a:srgbClr val="000000"/>
                </a:solidFill>
                <a:latin typeface="Century Gothic Paneuropean"/>
                <a:ea typeface="Century Gothic Paneuropean"/>
                <a:cs typeface="Century Gothic Paneuropean"/>
                <a:sym typeface="Century Gothic Paneuropean"/>
              </a:rPr>
              <a:t> theory</a:t>
            </a:r>
          </a:p>
        </p:txBody>
      </p:sp>
      <p:grpSp>
        <p:nvGrpSpPr>
          <p:cNvPr id="4" name="Group 4"/>
          <p:cNvGrpSpPr/>
          <p:nvPr/>
        </p:nvGrpSpPr>
        <p:grpSpPr>
          <a:xfrm>
            <a:off x="16718943" y="-989670"/>
            <a:ext cx="1080715" cy="2956684"/>
            <a:chOff x="0" y="0"/>
            <a:chExt cx="284633" cy="778715"/>
          </a:xfrm>
        </p:grpSpPr>
        <p:sp>
          <p:nvSpPr>
            <p:cNvPr id="5" name="Freeform 5"/>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6" name="TextBox 6"/>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529352" y="9803843"/>
            <a:ext cx="19346704" cy="821917"/>
            <a:chOff x="0" y="0"/>
            <a:chExt cx="5095428" cy="216472"/>
          </a:xfrm>
        </p:grpSpPr>
        <p:sp>
          <p:nvSpPr>
            <p:cNvPr id="8" name="Freeform 8"/>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000000"/>
              </a:solidFill>
              <a:prstDash val="solid"/>
              <a:round/>
            </a:ln>
          </p:spPr>
          <p:txBody>
            <a:bodyPr/>
            <a:lstStyle/>
            <a:p>
              <a:endParaRPr lang="en-GB"/>
            </a:p>
          </p:txBody>
        </p:sp>
        <p:sp>
          <p:nvSpPr>
            <p:cNvPr id="9" name="TextBox 9"/>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flipH="1">
            <a:off x="17259300" y="3085173"/>
            <a:ext cx="4518707" cy="3939865"/>
          </a:xfrm>
          <a:custGeom>
            <a:avLst/>
            <a:gdLst/>
            <a:ahLst/>
            <a:cxnLst/>
            <a:rect l="l" t="t" r="r" b="b"/>
            <a:pathLst>
              <a:path w="4518707" h="3939865">
                <a:moveTo>
                  <a:pt x="4518707" y="0"/>
                </a:moveTo>
                <a:lnTo>
                  <a:pt x="0" y="0"/>
                </a:lnTo>
                <a:lnTo>
                  <a:pt x="0" y="3939864"/>
                </a:lnTo>
                <a:lnTo>
                  <a:pt x="4518707" y="3939864"/>
                </a:lnTo>
                <a:lnTo>
                  <a:pt x="4518707"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a:off x="-3486583" y="3085173"/>
            <a:ext cx="4518707" cy="3939865"/>
          </a:xfrm>
          <a:custGeom>
            <a:avLst/>
            <a:gdLst/>
            <a:ahLst/>
            <a:cxnLst/>
            <a:rect l="l" t="t" r="r" b="b"/>
            <a:pathLst>
              <a:path w="4518707" h="3939865">
                <a:moveTo>
                  <a:pt x="0" y="0"/>
                </a:moveTo>
                <a:lnTo>
                  <a:pt x="4518707" y="0"/>
                </a:lnTo>
                <a:lnTo>
                  <a:pt x="4518707" y="3939864"/>
                </a:lnTo>
                <a:lnTo>
                  <a:pt x="0" y="393986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2" name="Group 12"/>
          <p:cNvGrpSpPr/>
          <p:nvPr/>
        </p:nvGrpSpPr>
        <p:grpSpPr>
          <a:xfrm>
            <a:off x="488343" y="-989670"/>
            <a:ext cx="1080715" cy="2956684"/>
            <a:chOff x="0" y="0"/>
            <a:chExt cx="284633" cy="778715"/>
          </a:xfrm>
        </p:grpSpPr>
        <p:sp>
          <p:nvSpPr>
            <p:cNvPr id="13" name="Freeform 13"/>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4" name="TextBox 14"/>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B121A-671E-031C-DEB6-D3352692D9EE}"/>
              </a:ext>
            </a:extLst>
          </p:cNvPr>
          <p:cNvSpPr>
            <a:spLocks noGrp="1"/>
          </p:cNvSpPr>
          <p:nvPr>
            <p:ph type="title"/>
          </p:nvPr>
        </p:nvSpPr>
        <p:spPr>
          <a:xfrm>
            <a:off x="406400" y="433636"/>
            <a:ext cx="13706152" cy="1143000"/>
          </a:xfrm>
        </p:spPr>
        <p:txBody>
          <a:bodyPr/>
          <a:lstStyle/>
          <a:p>
            <a:r>
              <a:rPr kumimoji="0" lang="en-GB" sz="4400" b="0" i="0" u="none" strike="noStrike" kern="1200" cap="none" spc="0" normalizeH="0" baseline="0" noProof="0" dirty="0">
                <a:ln>
                  <a:noFill/>
                </a:ln>
                <a:solidFill>
                  <a:prstClr val="black"/>
                </a:solidFill>
                <a:effectLst/>
                <a:uLnTx/>
                <a:uFillTx/>
                <a:latin typeface="Calibri"/>
                <a:ea typeface="+mj-ea"/>
                <a:cs typeface="+mj-cs"/>
              </a:rPr>
              <a:t>Psychology in Health and Social Care</a:t>
            </a:r>
            <a:endParaRPr lang="en-GB" dirty="0"/>
          </a:p>
        </p:txBody>
      </p:sp>
      <p:sp>
        <p:nvSpPr>
          <p:cNvPr id="3" name="Content Placeholder 2">
            <a:extLst>
              <a:ext uri="{FF2B5EF4-FFF2-40B4-BE49-F238E27FC236}">
                <a16:creationId xmlns:a16="http://schemas.microsoft.com/office/drawing/2014/main" id="{C93B5506-504D-CF00-987D-73912214AF07}"/>
              </a:ext>
            </a:extLst>
          </p:cNvPr>
          <p:cNvSpPr>
            <a:spLocks noGrp="1"/>
          </p:cNvSpPr>
          <p:nvPr>
            <p:ph idx="1"/>
          </p:nvPr>
        </p:nvSpPr>
        <p:spPr>
          <a:xfrm>
            <a:off x="457200" y="1600200"/>
            <a:ext cx="13706152" cy="5991572"/>
          </a:xfr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000" b="0" i="0" u="none" strike="noStrike" kern="1200" cap="none" spc="0" normalizeH="0" baseline="0" noProof="0" dirty="0">
                <a:ln>
                  <a:noFill/>
                </a:ln>
                <a:solidFill>
                  <a:prstClr val="black"/>
                </a:solidFill>
                <a:effectLst/>
                <a:uLnTx/>
                <a:uFillTx/>
                <a:latin typeface="Calibri"/>
                <a:ea typeface="+mn-ea"/>
                <a:cs typeface="+mn-cs"/>
              </a:rPr>
              <a:t>Student Name: Shagufta Arif</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000" b="0" i="0" u="none" strike="noStrike" kern="1200" cap="none" spc="0" normalizeH="0" baseline="0" noProof="0" dirty="0">
                <a:ln>
                  <a:noFill/>
                </a:ln>
                <a:solidFill>
                  <a:prstClr val="black"/>
                </a:solidFill>
                <a:effectLst/>
                <a:uLnTx/>
                <a:uFillTx/>
                <a:latin typeface="Calibri"/>
                <a:ea typeface="+mn-ea"/>
                <a:cs typeface="+mn-cs"/>
              </a:rPr>
              <a:t>Student ID: 2419543</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000" b="0" i="0" u="none" strike="noStrike" kern="1200" cap="none" spc="0" normalizeH="0" baseline="0" noProof="0" dirty="0">
                <a:ln>
                  <a:noFill/>
                </a:ln>
                <a:solidFill>
                  <a:prstClr val="black"/>
                </a:solidFill>
                <a:effectLst/>
                <a:uLnTx/>
                <a:uFillTx/>
                <a:latin typeface="Calibri"/>
                <a:ea typeface="+mn-ea"/>
                <a:cs typeface="+mn-cs"/>
              </a:rPr>
              <a:t>Module Code: LCHS 4010</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000" b="0" i="0" u="none" strike="noStrike" kern="1200" cap="none" spc="0" normalizeH="0" baseline="0" noProof="0" dirty="0">
                <a:ln>
                  <a:noFill/>
                </a:ln>
                <a:solidFill>
                  <a:prstClr val="black"/>
                </a:solidFill>
                <a:effectLst/>
                <a:uLnTx/>
                <a:uFillTx/>
                <a:latin typeface="Calibri"/>
                <a:ea typeface="+mn-ea"/>
                <a:cs typeface="+mn-cs"/>
              </a:rPr>
              <a:t>Lecturer: Neale Haddon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000" b="0" i="0" u="none" strike="noStrike" kern="1200" cap="none" spc="0" normalizeH="0" baseline="0" noProof="0" dirty="0">
                <a:ln>
                  <a:noFill/>
                </a:ln>
                <a:solidFill>
                  <a:prstClr val="black"/>
                </a:solidFill>
                <a:effectLst/>
                <a:uLnTx/>
                <a:uFillTx/>
                <a:latin typeface="Calibri"/>
                <a:ea typeface="+mn-ea"/>
                <a:cs typeface="+mn-cs"/>
              </a:rPr>
              <a:t>Assignment Title: Individual Presentation Component 1</a:t>
            </a:r>
          </a:p>
          <a:p>
            <a:endParaRPr lang="en-GB" dirty="0"/>
          </a:p>
        </p:txBody>
      </p:sp>
    </p:spTree>
    <p:extLst>
      <p:ext uri="{BB962C8B-B14F-4D97-AF65-F5344CB8AC3E}">
        <p14:creationId xmlns:p14="http://schemas.microsoft.com/office/powerpoint/2010/main" val="2140260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718943" y="-989670"/>
            <a:ext cx="1080715" cy="2956684"/>
            <a:chOff x="0" y="0"/>
            <a:chExt cx="284633" cy="778715"/>
          </a:xfrm>
        </p:grpSpPr>
        <p:sp>
          <p:nvSpPr>
            <p:cNvPr id="3" name="Freeform 3"/>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4" name="TextBox 4"/>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529352" y="9803843"/>
            <a:ext cx="19346704" cy="821917"/>
            <a:chOff x="0" y="0"/>
            <a:chExt cx="5095428" cy="216472"/>
          </a:xfrm>
        </p:grpSpPr>
        <p:sp>
          <p:nvSpPr>
            <p:cNvPr id="6" name="Freeform 6"/>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494848"/>
              </a:solidFill>
              <a:prstDash val="solid"/>
              <a:round/>
            </a:ln>
          </p:spPr>
          <p:txBody>
            <a:bodyPr/>
            <a:lstStyle/>
            <a:p>
              <a:endParaRPr lang="en-GB"/>
            </a:p>
          </p:txBody>
        </p:sp>
        <p:sp>
          <p:nvSpPr>
            <p:cNvPr id="7" name="TextBox 7"/>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4875411" y="1693058"/>
            <a:ext cx="8537178" cy="1324273"/>
          </a:xfrm>
          <a:prstGeom prst="rect">
            <a:avLst/>
          </a:prstGeom>
        </p:spPr>
        <p:txBody>
          <a:bodyPr lIns="0" tIns="0" rIns="0" bIns="0" rtlCol="0" anchor="t">
            <a:spAutoFit/>
          </a:bodyPr>
          <a:lstStyle/>
          <a:p>
            <a:pPr algn="ctr">
              <a:lnSpc>
                <a:spcPts val="11469"/>
              </a:lnSpc>
            </a:pPr>
            <a:r>
              <a:rPr lang="en-US" sz="6000" b="1" dirty="0">
                <a:solidFill>
                  <a:srgbClr val="000000"/>
                </a:solidFill>
                <a:latin typeface="Century Gothic Paneuropean Bold"/>
                <a:ea typeface="Century Gothic Paneuropean Bold"/>
                <a:cs typeface="Century Gothic Paneuropean Bold"/>
                <a:sym typeface="Century Gothic Paneuropean Bold"/>
              </a:rPr>
              <a:t>TABLE OF CONTENTS</a:t>
            </a:r>
          </a:p>
        </p:txBody>
      </p:sp>
      <p:sp>
        <p:nvSpPr>
          <p:cNvPr id="9" name="TextBox 9"/>
          <p:cNvSpPr txBox="1"/>
          <p:nvPr/>
        </p:nvSpPr>
        <p:spPr>
          <a:xfrm>
            <a:off x="1928762" y="3428988"/>
            <a:ext cx="14514194" cy="5539978"/>
          </a:xfrm>
          <a:prstGeom prst="rect">
            <a:avLst/>
          </a:prstGeom>
        </p:spPr>
        <p:txBody>
          <a:bodyPr wrap="square" lIns="0" tIns="0" rIns="0" bIns="0" rtlCol="0" anchor="t">
            <a:spAutoFit/>
          </a:bodyPr>
          <a:lstStyle/>
          <a:p>
            <a:r>
              <a:rPr lang="en-GB" sz="4000" dirty="0"/>
              <a:t>Introduction</a:t>
            </a:r>
            <a:r>
              <a:rPr lang="en-US" sz="4000" dirty="0"/>
              <a:t>	</a:t>
            </a:r>
            <a:endParaRPr lang="en-IN" sz="4000" dirty="0"/>
          </a:p>
          <a:p>
            <a:r>
              <a:rPr lang="en-GB" sz="4000" dirty="0"/>
              <a:t>1. </a:t>
            </a:r>
            <a:r>
              <a:rPr lang="en-GB" sz="4000" dirty="0" err="1"/>
              <a:t>Vygotsky’s</a:t>
            </a:r>
            <a:r>
              <a:rPr lang="en-GB" sz="4000" dirty="0"/>
              <a:t> </a:t>
            </a:r>
            <a:r>
              <a:rPr lang="en-GB" sz="4000" dirty="0" err="1"/>
              <a:t>sociocultural</a:t>
            </a:r>
            <a:r>
              <a:rPr lang="en-GB" sz="4000" dirty="0"/>
              <a:t> theory</a:t>
            </a:r>
            <a:r>
              <a:rPr lang="en-US" sz="4000" dirty="0"/>
              <a:t>	</a:t>
            </a:r>
            <a:endParaRPr lang="en-IN" sz="4000" dirty="0"/>
          </a:p>
          <a:p>
            <a:r>
              <a:rPr lang="en-GB" sz="4000" dirty="0"/>
              <a:t>2. Explain the theory clearly</a:t>
            </a:r>
            <a:r>
              <a:rPr lang="en-US" sz="4000" dirty="0"/>
              <a:t>	</a:t>
            </a:r>
            <a:endParaRPr lang="en-IN" sz="4000" dirty="0"/>
          </a:p>
          <a:p>
            <a:r>
              <a:rPr lang="en-GB" sz="4000" dirty="0"/>
              <a:t>3. Apply the theory to </a:t>
            </a:r>
            <a:r>
              <a:rPr lang="en-GB" sz="4000" dirty="0" err="1"/>
              <a:t>Amira’s</a:t>
            </a:r>
            <a:r>
              <a:rPr lang="en-GB" sz="4000" dirty="0"/>
              <a:t> situation</a:t>
            </a:r>
            <a:r>
              <a:rPr lang="en-US" sz="4000" dirty="0"/>
              <a:t>	</a:t>
            </a:r>
            <a:endParaRPr lang="en-IN" sz="4000" dirty="0"/>
          </a:p>
          <a:p>
            <a:r>
              <a:rPr lang="en-GB" sz="4000" dirty="0"/>
              <a:t>4. Propose practical strategies or interventions</a:t>
            </a:r>
            <a:r>
              <a:rPr lang="en-US" sz="4000" dirty="0"/>
              <a:t>	</a:t>
            </a:r>
            <a:endParaRPr lang="en-IN" sz="4000" dirty="0"/>
          </a:p>
          <a:p>
            <a:r>
              <a:rPr lang="en-GB" sz="4000" dirty="0"/>
              <a:t>5. Consider both biological and environmental influences</a:t>
            </a:r>
            <a:r>
              <a:rPr lang="en-US" sz="4000" dirty="0"/>
              <a:t>	</a:t>
            </a:r>
            <a:endParaRPr lang="en-IN" sz="4000" dirty="0"/>
          </a:p>
          <a:p>
            <a:r>
              <a:rPr lang="en-GB" sz="4000" dirty="0"/>
              <a:t>6. Critically evaluate the usefulness and limitations of the theory</a:t>
            </a:r>
            <a:r>
              <a:rPr lang="en-US" sz="4000" dirty="0"/>
              <a:t>	</a:t>
            </a:r>
            <a:endParaRPr lang="en-IN" sz="4000" dirty="0"/>
          </a:p>
          <a:p>
            <a:r>
              <a:rPr lang="en-GB" sz="4000" dirty="0"/>
              <a:t>Conclusion</a:t>
            </a:r>
            <a:r>
              <a:rPr lang="en-US" sz="4000" dirty="0"/>
              <a:t>	</a:t>
            </a:r>
            <a:endParaRPr lang="en-IN" sz="4000" dirty="0"/>
          </a:p>
          <a:p>
            <a:r>
              <a:rPr lang="en-GB" sz="4000" dirty="0"/>
              <a:t>References</a:t>
            </a:r>
            <a:endParaRPr lang="en-US" sz="3640" dirty="0">
              <a:solidFill>
                <a:srgbClr val="000000"/>
              </a:solidFill>
              <a:latin typeface="Century Gothic Paneuropean"/>
              <a:ea typeface="Century Gothic Paneuropean"/>
              <a:cs typeface="Century Gothic Paneuropean"/>
              <a:sym typeface="Century Gothic Paneuropean"/>
            </a:endParaRPr>
          </a:p>
        </p:txBody>
      </p:sp>
      <p:grpSp>
        <p:nvGrpSpPr>
          <p:cNvPr id="12" name="Group 12"/>
          <p:cNvGrpSpPr/>
          <p:nvPr/>
        </p:nvGrpSpPr>
        <p:grpSpPr>
          <a:xfrm>
            <a:off x="488343" y="-989670"/>
            <a:ext cx="1080715" cy="2956684"/>
            <a:chOff x="0" y="0"/>
            <a:chExt cx="284633" cy="778715"/>
          </a:xfrm>
        </p:grpSpPr>
        <p:sp>
          <p:nvSpPr>
            <p:cNvPr id="13" name="Freeform 13"/>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4" name="TextBox 14"/>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875411" y="1690069"/>
            <a:ext cx="8537178" cy="1404039"/>
          </a:xfrm>
          <a:prstGeom prst="rect">
            <a:avLst/>
          </a:prstGeom>
        </p:spPr>
        <p:txBody>
          <a:bodyPr lIns="0" tIns="0" rIns="0" bIns="0" rtlCol="0" anchor="t">
            <a:spAutoFit/>
          </a:bodyPr>
          <a:lstStyle/>
          <a:p>
            <a:pPr algn="ctr">
              <a:lnSpc>
                <a:spcPts val="11469"/>
              </a:lnSpc>
            </a:pPr>
            <a:r>
              <a:rPr lang="en-US" sz="8192" b="1" dirty="0">
                <a:solidFill>
                  <a:srgbClr val="000000"/>
                </a:solidFill>
                <a:latin typeface="Century Gothic Paneuropean Bold"/>
                <a:ea typeface="Century Gothic Paneuropean Bold"/>
                <a:cs typeface="Century Gothic Paneuropean Bold"/>
                <a:sym typeface="Century Gothic Paneuropean Bold"/>
              </a:rPr>
              <a:t>Introduction</a:t>
            </a:r>
          </a:p>
        </p:txBody>
      </p:sp>
      <p:sp>
        <p:nvSpPr>
          <p:cNvPr id="3" name="TextBox 3"/>
          <p:cNvSpPr txBox="1"/>
          <p:nvPr/>
        </p:nvSpPr>
        <p:spPr>
          <a:xfrm>
            <a:off x="2071638" y="4086777"/>
            <a:ext cx="14859104" cy="1661993"/>
          </a:xfrm>
          <a:prstGeom prst="rect">
            <a:avLst/>
          </a:prstGeom>
        </p:spPr>
        <p:txBody>
          <a:bodyPr wrap="square" lIns="0" tIns="0" rIns="0" bIns="0" rtlCol="0" anchor="t">
            <a:spAutoFit/>
          </a:bodyPr>
          <a:lstStyle/>
          <a:p>
            <a:pPr algn="just">
              <a:buFont typeface="Arial" pitchFamily="34" charset="0"/>
              <a:buChar char="•"/>
            </a:pPr>
            <a:r>
              <a:rPr lang="en-GB" sz="3600" dirty="0"/>
              <a:t>Psychology in Health and Social Care (HSC) is the approach that helps in the psychological development of individual, including their physical, mental, and behavioural aspects as well (</a:t>
            </a:r>
            <a:r>
              <a:rPr lang="en-US" sz="3600" dirty="0"/>
              <a:t>Sarmiento-Campos </a:t>
            </a:r>
            <a:r>
              <a:rPr lang="en-US" sz="3600" i="1" dirty="0"/>
              <a:t>et.al</a:t>
            </a:r>
            <a:r>
              <a:rPr lang="en-US" sz="3600" dirty="0"/>
              <a:t> 2022)</a:t>
            </a:r>
            <a:r>
              <a:rPr lang="en-GB" sz="3600" dirty="0"/>
              <a:t>. </a:t>
            </a:r>
          </a:p>
        </p:txBody>
      </p:sp>
      <p:grpSp>
        <p:nvGrpSpPr>
          <p:cNvPr id="5" name="Group 5"/>
          <p:cNvGrpSpPr/>
          <p:nvPr/>
        </p:nvGrpSpPr>
        <p:grpSpPr>
          <a:xfrm>
            <a:off x="16718943" y="-989670"/>
            <a:ext cx="1080715" cy="2956684"/>
            <a:chOff x="0" y="0"/>
            <a:chExt cx="284633" cy="778715"/>
          </a:xfrm>
        </p:grpSpPr>
        <p:sp>
          <p:nvSpPr>
            <p:cNvPr id="6" name="Freeform 6"/>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7" name="TextBox 7"/>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529352" y="9803843"/>
            <a:ext cx="19346704" cy="821917"/>
            <a:chOff x="0" y="0"/>
            <a:chExt cx="5095428" cy="216472"/>
          </a:xfrm>
        </p:grpSpPr>
        <p:sp>
          <p:nvSpPr>
            <p:cNvPr id="9" name="Freeform 9"/>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494848"/>
              </a:solidFill>
              <a:prstDash val="solid"/>
              <a:round/>
            </a:ln>
          </p:spPr>
          <p:txBody>
            <a:bodyPr/>
            <a:lstStyle/>
            <a:p>
              <a:endParaRPr lang="en-GB"/>
            </a:p>
          </p:txBody>
        </p:sp>
        <p:sp>
          <p:nvSpPr>
            <p:cNvPr id="10" name="TextBox 10"/>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488343" y="-989670"/>
            <a:ext cx="1080715" cy="2956684"/>
            <a:chOff x="0" y="0"/>
            <a:chExt cx="284633" cy="778715"/>
          </a:xfrm>
        </p:grpSpPr>
        <p:sp>
          <p:nvSpPr>
            <p:cNvPr id="14" name="Freeform 14"/>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5" name="TextBox 15"/>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000596" y="714344"/>
            <a:ext cx="8537178" cy="1238288"/>
          </a:xfrm>
          <a:prstGeom prst="rect">
            <a:avLst/>
          </a:prstGeom>
        </p:spPr>
        <p:txBody>
          <a:bodyPr lIns="0" tIns="0" rIns="0" bIns="0" rtlCol="0" anchor="t">
            <a:spAutoFit/>
          </a:bodyPr>
          <a:lstStyle/>
          <a:p>
            <a:pPr algn="ctr">
              <a:lnSpc>
                <a:spcPts val="11469"/>
              </a:lnSpc>
            </a:pPr>
            <a:r>
              <a:rPr lang="en-US" sz="3600" b="1" dirty="0">
                <a:solidFill>
                  <a:srgbClr val="000000"/>
                </a:solidFill>
                <a:latin typeface="Century Gothic Paneuropean Bold"/>
                <a:ea typeface="Century Gothic Paneuropean Bold"/>
                <a:cs typeface="Century Gothic Paneuropean Bold"/>
                <a:sym typeface="Century Gothic Paneuropean Bold"/>
              </a:rPr>
              <a:t>1. </a:t>
            </a:r>
            <a:r>
              <a:rPr lang="en-US" sz="3600" b="1" dirty="0" err="1">
                <a:solidFill>
                  <a:srgbClr val="000000"/>
                </a:solidFill>
                <a:latin typeface="Century Gothic Paneuropean Bold"/>
                <a:ea typeface="Century Gothic Paneuropean Bold"/>
                <a:cs typeface="Century Gothic Paneuropean Bold"/>
                <a:sym typeface="Century Gothic Paneuropean Bold"/>
              </a:rPr>
              <a:t>Vygotsky’s</a:t>
            </a:r>
            <a:r>
              <a:rPr lang="en-US" sz="3600" b="1" dirty="0">
                <a:solidFill>
                  <a:srgbClr val="000000"/>
                </a:solidFill>
                <a:latin typeface="Century Gothic Paneuropean Bold"/>
                <a:ea typeface="Century Gothic Paneuropean Bold"/>
                <a:cs typeface="Century Gothic Paneuropean Bold"/>
                <a:sym typeface="Century Gothic Paneuropean Bold"/>
              </a:rPr>
              <a:t> </a:t>
            </a:r>
            <a:r>
              <a:rPr lang="en-US" sz="3600" b="1" dirty="0" err="1">
                <a:solidFill>
                  <a:srgbClr val="000000"/>
                </a:solidFill>
                <a:latin typeface="Century Gothic Paneuropean Bold"/>
                <a:ea typeface="Century Gothic Paneuropean Bold"/>
                <a:cs typeface="Century Gothic Paneuropean Bold"/>
                <a:sym typeface="Century Gothic Paneuropean Bold"/>
              </a:rPr>
              <a:t>sociocultural</a:t>
            </a:r>
            <a:r>
              <a:rPr lang="en-US" sz="3600" b="1" dirty="0">
                <a:solidFill>
                  <a:srgbClr val="000000"/>
                </a:solidFill>
                <a:latin typeface="Century Gothic Paneuropean Bold"/>
                <a:ea typeface="Century Gothic Paneuropean Bold"/>
                <a:cs typeface="Century Gothic Paneuropean Bold"/>
                <a:sym typeface="Century Gothic Paneuropean Bold"/>
              </a:rPr>
              <a:t> theory</a:t>
            </a:r>
          </a:p>
        </p:txBody>
      </p:sp>
      <p:sp>
        <p:nvSpPr>
          <p:cNvPr id="3" name="TextBox 3"/>
          <p:cNvSpPr txBox="1"/>
          <p:nvPr/>
        </p:nvSpPr>
        <p:spPr>
          <a:xfrm>
            <a:off x="1000068" y="2428856"/>
            <a:ext cx="16573552" cy="6647974"/>
          </a:xfrm>
          <a:prstGeom prst="rect">
            <a:avLst/>
          </a:prstGeom>
        </p:spPr>
        <p:txBody>
          <a:bodyPr wrap="square" lIns="0" tIns="0" rIns="0" bIns="0" rtlCol="0" anchor="t">
            <a:spAutoFit/>
          </a:bodyPr>
          <a:lstStyle/>
          <a:p>
            <a:pPr algn="just">
              <a:lnSpc>
                <a:spcPct val="150000"/>
              </a:lnSpc>
              <a:buFont typeface="Arial" pitchFamily="34" charset="0"/>
              <a:buChar char="•"/>
            </a:pPr>
            <a:r>
              <a:rPr lang="en-GB" sz="3600" dirty="0"/>
              <a:t>Lev </a:t>
            </a:r>
            <a:r>
              <a:rPr lang="en-GB" sz="3600" dirty="0" err="1"/>
              <a:t>Vygotsky</a:t>
            </a:r>
            <a:r>
              <a:rPr lang="en-GB" sz="3600" dirty="0"/>
              <a:t> gave the </a:t>
            </a:r>
            <a:r>
              <a:rPr lang="en-GB" sz="3600" dirty="0" err="1"/>
              <a:t>sociocultural</a:t>
            </a:r>
            <a:r>
              <a:rPr lang="en-GB" sz="3600" dirty="0"/>
              <a:t> theory, which mainly focuses on the cognitive development of a person by linking it to various factors surrounding them (</a:t>
            </a:r>
            <a:r>
              <a:rPr lang="en-US" sz="3600" dirty="0"/>
              <a:t>Zhou, 2024)</a:t>
            </a:r>
            <a:r>
              <a:rPr lang="en-GB" sz="3600" dirty="0"/>
              <a:t>. </a:t>
            </a:r>
          </a:p>
          <a:p>
            <a:pPr algn="just">
              <a:lnSpc>
                <a:spcPct val="150000"/>
              </a:lnSpc>
              <a:buFont typeface="Arial" pitchFamily="34" charset="0"/>
              <a:buChar char="•"/>
            </a:pPr>
            <a:r>
              <a:rPr lang="en-GB" sz="3600" dirty="0"/>
              <a:t>In this theory, </a:t>
            </a:r>
            <a:r>
              <a:rPr lang="en-GB" sz="3600" dirty="0" err="1"/>
              <a:t>Vygotsky</a:t>
            </a:r>
            <a:r>
              <a:rPr lang="en-GB" sz="3600" dirty="0"/>
              <a:t> argued that the development and learning of a child are mainly affected by their social and cultural environment where they live. </a:t>
            </a:r>
          </a:p>
          <a:p>
            <a:pPr algn="just">
              <a:lnSpc>
                <a:spcPct val="150000"/>
              </a:lnSpc>
              <a:buFont typeface="Arial" pitchFamily="34" charset="0"/>
              <a:buChar char="•"/>
            </a:pPr>
            <a:r>
              <a:rPr lang="en-GB" sz="3600" dirty="0"/>
              <a:t>The role of social interactions and use of cultural tools and approaches are identified to be crucial for promotion of cognitive development of the children, as per this theory. </a:t>
            </a:r>
          </a:p>
          <a:p>
            <a:pPr algn="just">
              <a:lnSpc>
                <a:spcPct val="150000"/>
              </a:lnSpc>
              <a:buFont typeface="Arial" pitchFamily="34" charset="0"/>
              <a:buChar char="•"/>
            </a:pPr>
            <a:r>
              <a:rPr lang="en-GB" sz="3600" dirty="0"/>
              <a:t>This also implies that skills among individual is developed on social level, before being integrated into own understanding. </a:t>
            </a:r>
            <a:endParaRPr lang="en-IN" sz="3600" dirty="0"/>
          </a:p>
        </p:txBody>
      </p:sp>
      <p:grpSp>
        <p:nvGrpSpPr>
          <p:cNvPr id="5" name="Group 5"/>
          <p:cNvGrpSpPr/>
          <p:nvPr/>
        </p:nvGrpSpPr>
        <p:grpSpPr>
          <a:xfrm>
            <a:off x="16718943" y="-989670"/>
            <a:ext cx="1080715" cy="2956684"/>
            <a:chOff x="0" y="0"/>
            <a:chExt cx="284633" cy="778715"/>
          </a:xfrm>
        </p:grpSpPr>
        <p:sp>
          <p:nvSpPr>
            <p:cNvPr id="6" name="Freeform 6"/>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7" name="TextBox 7"/>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529352" y="9803843"/>
            <a:ext cx="19346704" cy="821917"/>
            <a:chOff x="0" y="0"/>
            <a:chExt cx="5095428" cy="216472"/>
          </a:xfrm>
        </p:grpSpPr>
        <p:sp>
          <p:nvSpPr>
            <p:cNvPr id="9" name="Freeform 9"/>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494848"/>
              </a:solidFill>
              <a:prstDash val="solid"/>
              <a:round/>
            </a:ln>
          </p:spPr>
          <p:txBody>
            <a:bodyPr/>
            <a:lstStyle/>
            <a:p>
              <a:endParaRPr lang="en-GB"/>
            </a:p>
          </p:txBody>
        </p:sp>
        <p:sp>
          <p:nvSpPr>
            <p:cNvPr id="10" name="TextBox 10"/>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488343" y="-989670"/>
            <a:ext cx="1080715" cy="2956684"/>
            <a:chOff x="0" y="0"/>
            <a:chExt cx="284633" cy="778715"/>
          </a:xfrm>
        </p:grpSpPr>
        <p:sp>
          <p:nvSpPr>
            <p:cNvPr id="14" name="Freeform 14"/>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5" name="TextBox 15"/>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875411" y="1814615"/>
            <a:ext cx="8537178" cy="1264770"/>
          </a:xfrm>
          <a:prstGeom prst="rect">
            <a:avLst/>
          </a:prstGeom>
        </p:spPr>
        <p:txBody>
          <a:bodyPr lIns="0" tIns="0" rIns="0" bIns="0" rtlCol="0" anchor="t">
            <a:spAutoFit/>
          </a:bodyPr>
          <a:lstStyle/>
          <a:p>
            <a:pPr algn="ctr">
              <a:lnSpc>
                <a:spcPts val="11469"/>
              </a:lnSpc>
            </a:pPr>
            <a:r>
              <a:rPr lang="en-IN" sz="4800" b="1" dirty="0">
                <a:solidFill>
                  <a:srgbClr val="000000"/>
                </a:solidFill>
                <a:latin typeface="Century Gothic Paneuropean Bold"/>
                <a:ea typeface="Century Gothic Paneuropean Bold"/>
                <a:cs typeface="Century Gothic Paneuropean Bold"/>
                <a:sym typeface="Century Gothic Paneuropean Bold"/>
              </a:rPr>
              <a:t>2. Explain the theory clearly</a:t>
            </a:r>
          </a:p>
        </p:txBody>
      </p:sp>
      <p:sp>
        <p:nvSpPr>
          <p:cNvPr id="3" name="TextBox 3"/>
          <p:cNvSpPr txBox="1"/>
          <p:nvPr/>
        </p:nvSpPr>
        <p:spPr>
          <a:xfrm>
            <a:off x="857192" y="3639026"/>
            <a:ext cx="16359302" cy="3877985"/>
          </a:xfrm>
          <a:prstGeom prst="rect">
            <a:avLst/>
          </a:prstGeom>
        </p:spPr>
        <p:txBody>
          <a:bodyPr wrap="square" lIns="0" tIns="0" rIns="0" bIns="0" rtlCol="0" anchor="t">
            <a:spAutoFit/>
          </a:bodyPr>
          <a:lstStyle/>
          <a:p>
            <a:pPr algn="just">
              <a:buFont typeface="Arial" pitchFamily="34" charset="0"/>
              <a:buChar char="•"/>
            </a:pPr>
            <a:r>
              <a:rPr lang="en-GB" sz="3600" dirty="0"/>
              <a:t>Some of the key concepts of this theory are social learning, Zone of Proximal Development (ZPD), scaffolding, More Knowledgeable Other (MKO), and using language as a cultural tool (</a:t>
            </a:r>
            <a:r>
              <a:rPr lang="en-US" sz="3600" dirty="0" err="1"/>
              <a:t>Luong</a:t>
            </a:r>
            <a:r>
              <a:rPr lang="en-US" sz="3600" dirty="0"/>
              <a:t>, 2022)</a:t>
            </a:r>
            <a:r>
              <a:rPr lang="en-GB" sz="3600" dirty="0"/>
              <a:t>. </a:t>
            </a:r>
          </a:p>
          <a:p>
            <a:pPr algn="just">
              <a:buFont typeface="Arial" pitchFamily="34" charset="0"/>
              <a:buChar char="•"/>
            </a:pPr>
            <a:endParaRPr lang="en-GB" sz="3600" dirty="0"/>
          </a:p>
          <a:p>
            <a:pPr algn="just">
              <a:buFont typeface="Arial" pitchFamily="34" charset="0"/>
              <a:buChar char="•"/>
            </a:pPr>
            <a:r>
              <a:rPr lang="en-GB" sz="3600" dirty="0"/>
              <a:t>Social learning means that children mainly learn when they are living among different people during their early years of development, which is regarded as an </a:t>
            </a:r>
            <a:r>
              <a:rPr lang="en-GB" sz="3600" dirty="0" err="1"/>
              <a:t>interpsychological</a:t>
            </a:r>
            <a:r>
              <a:rPr lang="en-GB" sz="3600" dirty="0"/>
              <a:t> level. </a:t>
            </a:r>
            <a:endParaRPr lang="en-IN" sz="3600" dirty="0"/>
          </a:p>
        </p:txBody>
      </p:sp>
      <p:grpSp>
        <p:nvGrpSpPr>
          <p:cNvPr id="5" name="Group 5"/>
          <p:cNvGrpSpPr/>
          <p:nvPr/>
        </p:nvGrpSpPr>
        <p:grpSpPr>
          <a:xfrm>
            <a:off x="16718943" y="-989670"/>
            <a:ext cx="1080715" cy="2956684"/>
            <a:chOff x="0" y="0"/>
            <a:chExt cx="284633" cy="778715"/>
          </a:xfrm>
        </p:grpSpPr>
        <p:sp>
          <p:nvSpPr>
            <p:cNvPr id="6" name="Freeform 6"/>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7" name="TextBox 7"/>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529352" y="9803843"/>
            <a:ext cx="19346704" cy="821917"/>
            <a:chOff x="0" y="0"/>
            <a:chExt cx="5095428" cy="216472"/>
          </a:xfrm>
        </p:grpSpPr>
        <p:sp>
          <p:nvSpPr>
            <p:cNvPr id="9" name="Freeform 9"/>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494848"/>
              </a:solidFill>
              <a:prstDash val="solid"/>
              <a:round/>
            </a:ln>
          </p:spPr>
          <p:txBody>
            <a:bodyPr/>
            <a:lstStyle/>
            <a:p>
              <a:endParaRPr lang="en-GB"/>
            </a:p>
          </p:txBody>
        </p:sp>
        <p:sp>
          <p:nvSpPr>
            <p:cNvPr id="10" name="TextBox 10"/>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488343" y="-989670"/>
            <a:ext cx="1080715" cy="2956684"/>
            <a:chOff x="0" y="0"/>
            <a:chExt cx="284633" cy="778715"/>
          </a:xfrm>
        </p:grpSpPr>
        <p:sp>
          <p:nvSpPr>
            <p:cNvPr id="14" name="Freeform 14"/>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5" name="TextBox 15"/>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440343" y="1690069"/>
            <a:ext cx="8537178" cy="1225079"/>
          </a:xfrm>
          <a:prstGeom prst="rect">
            <a:avLst/>
          </a:prstGeom>
        </p:spPr>
        <p:txBody>
          <a:bodyPr lIns="0" tIns="0" rIns="0" bIns="0" rtlCol="0" anchor="t">
            <a:spAutoFit/>
          </a:bodyPr>
          <a:lstStyle/>
          <a:p>
            <a:pPr algn="ctr">
              <a:lnSpc>
                <a:spcPts val="11469"/>
              </a:lnSpc>
            </a:pPr>
            <a:r>
              <a:rPr lang="en-IN" sz="3600" b="1" dirty="0">
                <a:solidFill>
                  <a:srgbClr val="000000"/>
                </a:solidFill>
                <a:latin typeface="Century Gothic Paneuropean Bold"/>
                <a:ea typeface="Century Gothic Paneuropean Bold"/>
                <a:cs typeface="Century Gothic Paneuropean Bold"/>
                <a:sym typeface="Century Gothic Paneuropean Bold"/>
              </a:rPr>
              <a:t>3. Apply the theory to </a:t>
            </a:r>
            <a:r>
              <a:rPr lang="en-IN" sz="3600" b="1" dirty="0" err="1">
                <a:solidFill>
                  <a:srgbClr val="000000"/>
                </a:solidFill>
                <a:latin typeface="Century Gothic Paneuropean Bold"/>
                <a:ea typeface="Century Gothic Paneuropean Bold"/>
                <a:cs typeface="Century Gothic Paneuropean Bold"/>
                <a:sym typeface="Century Gothic Paneuropean Bold"/>
              </a:rPr>
              <a:t>Amira’s</a:t>
            </a:r>
            <a:r>
              <a:rPr lang="en-IN" sz="3600" b="1" dirty="0">
                <a:solidFill>
                  <a:srgbClr val="000000"/>
                </a:solidFill>
                <a:latin typeface="Century Gothic Paneuropean Bold"/>
                <a:ea typeface="Century Gothic Paneuropean Bold"/>
                <a:cs typeface="Century Gothic Paneuropean Bold"/>
                <a:sym typeface="Century Gothic Paneuropean Bold"/>
              </a:rPr>
              <a:t> situation</a:t>
            </a:r>
          </a:p>
        </p:txBody>
      </p:sp>
      <p:sp>
        <p:nvSpPr>
          <p:cNvPr id="3" name="TextBox 3"/>
          <p:cNvSpPr txBox="1"/>
          <p:nvPr/>
        </p:nvSpPr>
        <p:spPr>
          <a:xfrm>
            <a:off x="2571704" y="3214674"/>
            <a:ext cx="13650720" cy="6647974"/>
          </a:xfrm>
          <a:prstGeom prst="rect">
            <a:avLst/>
          </a:prstGeom>
        </p:spPr>
        <p:txBody>
          <a:bodyPr wrap="square" lIns="0" tIns="0" rIns="0" bIns="0" rtlCol="0" anchor="t">
            <a:spAutoFit/>
          </a:bodyPr>
          <a:lstStyle/>
          <a:p>
            <a:pPr algn="just">
              <a:lnSpc>
                <a:spcPct val="150000"/>
              </a:lnSpc>
              <a:buFont typeface="Arial" pitchFamily="34" charset="0"/>
              <a:buChar char="•"/>
            </a:pPr>
            <a:r>
              <a:rPr lang="en-GB" sz="3600" dirty="0"/>
              <a:t>According to the current situation of </a:t>
            </a:r>
            <a:r>
              <a:rPr lang="en-GB" sz="3600" dirty="0" err="1"/>
              <a:t>Amira</a:t>
            </a:r>
            <a:r>
              <a:rPr lang="en-GB" sz="3600" dirty="0"/>
              <a:t>, it is determined that she is facing emotional, social, communication, and cognitive difficulties. </a:t>
            </a:r>
          </a:p>
          <a:p>
            <a:pPr algn="just">
              <a:lnSpc>
                <a:spcPct val="150000"/>
              </a:lnSpc>
              <a:buFont typeface="Arial" pitchFamily="34" charset="0"/>
              <a:buChar char="•"/>
            </a:pPr>
            <a:r>
              <a:rPr lang="en-GB" sz="3600" dirty="0"/>
              <a:t>This means that she has been separated from her carer, due to which she is showing issues of anxiety. </a:t>
            </a:r>
          </a:p>
          <a:p>
            <a:pPr algn="just">
              <a:lnSpc>
                <a:spcPct val="150000"/>
              </a:lnSpc>
              <a:buFont typeface="Arial" pitchFamily="34" charset="0"/>
              <a:buChar char="•"/>
            </a:pPr>
            <a:r>
              <a:rPr lang="en-GB" sz="3600" dirty="0"/>
              <a:t>According to this theory, engaging </a:t>
            </a:r>
            <a:r>
              <a:rPr lang="en-GB" sz="3600" dirty="0" err="1"/>
              <a:t>Amira</a:t>
            </a:r>
            <a:r>
              <a:rPr lang="en-GB" sz="3600" dirty="0"/>
              <a:t> in group play activities, to promote social engagement and interaction can be recognised as best way to tackle her problem. </a:t>
            </a:r>
          </a:p>
          <a:p>
            <a:pPr algn="just">
              <a:lnSpc>
                <a:spcPct val="150000"/>
              </a:lnSpc>
              <a:buFont typeface="Arial" pitchFamily="34" charset="0"/>
              <a:buChar char="•"/>
            </a:pPr>
            <a:endParaRPr lang="en-GB" sz="3600" dirty="0"/>
          </a:p>
        </p:txBody>
      </p:sp>
      <p:grpSp>
        <p:nvGrpSpPr>
          <p:cNvPr id="5" name="Group 5"/>
          <p:cNvGrpSpPr/>
          <p:nvPr/>
        </p:nvGrpSpPr>
        <p:grpSpPr>
          <a:xfrm>
            <a:off x="16718943" y="-989670"/>
            <a:ext cx="1080715" cy="2956684"/>
            <a:chOff x="0" y="0"/>
            <a:chExt cx="284633" cy="778715"/>
          </a:xfrm>
        </p:grpSpPr>
        <p:sp>
          <p:nvSpPr>
            <p:cNvPr id="6" name="Freeform 6"/>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7" name="TextBox 7"/>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529352" y="9803843"/>
            <a:ext cx="19346704" cy="821917"/>
            <a:chOff x="0" y="0"/>
            <a:chExt cx="5095428" cy="216472"/>
          </a:xfrm>
        </p:grpSpPr>
        <p:sp>
          <p:nvSpPr>
            <p:cNvPr id="9" name="Freeform 9"/>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000000"/>
              </a:solidFill>
              <a:prstDash val="solid"/>
              <a:round/>
            </a:ln>
          </p:spPr>
          <p:txBody>
            <a:bodyPr/>
            <a:lstStyle/>
            <a:p>
              <a:endParaRPr lang="en-GB"/>
            </a:p>
          </p:txBody>
        </p:sp>
        <p:sp>
          <p:nvSpPr>
            <p:cNvPr id="10" name="TextBox 10"/>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488343" y="-989670"/>
            <a:ext cx="1080715" cy="2956684"/>
            <a:chOff x="0" y="0"/>
            <a:chExt cx="284633" cy="778715"/>
          </a:xfrm>
        </p:grpSpPr>
        <p:sp>
          <p:nvSpPr>
            <p:cNvPr id="14" name="Freeform 14"/>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5" name="TextBox 15"/>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440343" y="1690069"/>
            <a:ext cx="8537178" cy="1225079"/>
          </a:xfrm>
          <a:prstGeom prst="rect">
            <a:avLst/>
          </a:prstGeom>
        </p:spPr>
        <p:txBody>
          <a:bodyPr lIns="0" tIns="0" rIns="0" bIns="0" rtlCol="0" anchor="t">
            <a:spAutoFit/>
          </a:bodyPr>
          <a:lstStyle/>
          <a:p>
            <a:pPr algn="ctr">
              <a:lnSpc>
                <a:spcPts val="11469"/>
              </a:lnSpc>
            </a:pPr>
            <a:r>
              <a:rPr lang="en-IN" sz="3600" b="1" dirty="0">
                <a:solidFill>
                  <a:srgbClr val="000000"/>
                </a:solidFill>
                <a:latin typeface="Century Gothic Paneuropean Bold"/>
                <a:ea typeface="Century Gothic Paneuropean Bold"/>
                <a:cs typeface="Century Gothic Paneuropean Bold"/>
                <a:sym typeface="Century Gothic Paneuropean Bold"/>
              </a:rPr>
              <a:t>3. Apply the theory to </a:t>
            </a:r>
            <a:r>
              <a:rPr lang="en-IN" sz="3600" b="1" dirty="0" err="1">
                <a:solidFill>
                  <a:srgbClr val="000000"/>
                </a:solidFill>
                <a:latin typeface="Century Gothic Paneuropean Bold"/>
                <a:ea typeface="Century Gothic Paneuropean Bold"/>
                <a:cs typeface="Century Gothic Paneuropean Bold"/>
                <a:sym typeface="Century Gothic Paneuropean Bold"/>
              </a:rPr>
              <a:t>Amira’s</a:t>
            </a:r>
            <a:r>
              <a:rPr lang="en-IN" sz="3600" b="1" dirty="0">
                <a:solidFill>
                  <a:srgbClr val="000000"/>
                </a:solidFill>
                <a:latin typeface="Century Gothic Paneuropean Bold"/>
                <a:ea typeface="Century Gothic Paneuropean Bold"/>
                <a:cs typeface="Century Gothic Paneuropean Bold"/>
                <a:sym typeface="Century Gothic Paneuropean Bold"/>
              </a:rPr>
              <a:t> situation</a:t>
            </a:r>
          </a:p>
        </p:txBody>
      </p:sp>
      <p:sp>
        <p:nvSpPr>
          <p:cNvPr id="3" name="TextBox 3"/>
          <p:cNvSpPr txBox="1"/>
          <p:nvPr/>
        </p:nvSpPr>
        <p:spPr>
          <a:xfrm>
            <a:off x="2643142" y="3643302"/>
            <a:ext cx="13650720" cy="3228513"/>
          </a:xfrm>
          <a:prstGeom prst="rect">
            <a:avLst/>
          </a:prstGeom>
        </p:spPr>
        <p:txBody>
          <a:bodyPr wrap="square" lIns="0" tIns="0" rIns="0" bIns="0" rtlCol="0" anchor="t">
            <a:spAutoFit/>
          </a:bodyPr>
          <a:lstStyle/>
          <a:p>
            <a:pPr algn="just">
              <a:lnSpc>
                <a:spcPts val="5096"/>
              </a:lnSpc>
              <a:buFont typeface="Arial" pitchFamily="34" charset="0"/>
              <a:buChar char="•"/>
            </a:pPr>
            <a:r>
              <a:rPr lang="en-GB" sz="3600" dirty="0"/>
              <a:t>It could be analysed that within the current situation of </a:t>
            </a:r>
            <a:r>
              <a:rPr lang="en-GB" sz="3600" dirty="0" err="1"/>
              <a:t>Amira</a:t>
            </a:r>
            <a:r>
              <a:rPr lang="en-GB" sz="3600" dirty="0"/>
              <a:t>, the use of </a:t>
            </a:r>
            <a:r>
              <a:rPr lang="en-GB" sz="3600" dirty="0" err="1"/>
              <a:t>Vygotsky's</a:t>
            </a:r>
            <a:r>
              <a:rPr lang="en-GB" sz="3600" dirty="0"/>
              <a:t> theory could be effectively applied. </a:t>
            </a:r>
          </a:p>
          <a:p>
            <a:pPr algn="just">
              <a:lnSpc>
                <a:spcPts val="5096"/>
              </a:lnSpc>
              <a:buFont typeface="Arial" pitchFamily="34" charset="0"/>
              <a:buChar char="•"/>
            </a:pPr>
            <a:endParaRPr lang="en-GB" sz="3600" dirty="0"/>
          </a:p>
          <a:p>
            <a:pPr algn="just">
              <a:lnSpc>
                <a:spcPts val="5096"/>
              </a:lnSpc>
              <a:buFont typeface="Arial" pitchFamily="34" charset="0"/>
              <a:buChar char="•"/>
            </a:pPr>
            <a:r>
              <a:rPr lang="en-GB" sz="3600" dirty="0"/>
              <a:t>In theory, there is stress on interaction with people, which is not limited to group play (</a:t>
            </a:r>
            <a:r>
              <a:rPr lang="en-US" sz="3600" dirty="0" err="1"/>
              <a:t>Hiltrimartin</a:t>
            </a:r>
            <a:r>
              <a:rPr lang="en-US" sz="3600" dirty="0"/>
              <a:t> </a:t>
            </a:r>
            <a:r>
              <a:rPr lang="en-US" sz="3600" i="1" dirty="0"/>
              <a:t>et.al</a:t>
            </a:r>
            <a:r>
              <a:rPr lang="en-US" sz="3600" dirty="0"/>
              <a:t> 2024)</a:t>
            </a:r>
            <a:r>
              <a:rPr lang="en-GB" sz="3600" dirty="0"/>
              <a:t>. </a:t>
            </a:r>
          </a:p>
        </p:txBody>
      </p:sp>
      <p:grpSp>
        <p:nvGrpSpPr>
          <p:cNvPr id="4" name="Group 5"/>
          <p:cNvGrpSpPr/>
          <p:nvPr/>
        </p:nvGrpSpPr>
        <p:grpSpPr>
          <a:xfrm>
            <a:off x="16718943" y="-989670"/>
            <a:ext cx="1080715" cy="2956684"/>
            <a:chOff x="0" y="0"/>
            <a:chExt cx="284633" cy="778715"/>
          </a:xfrm>
        </p:grpSpPr>
        <p:sp>
          <p:nvSpPr>
            <p:cNvPr id="6" name="Freeform 6"/>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7" name="TextBox 7"/>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8"/>
          <p:cNvGrpSpPr/>
          <p:nvPr/>
        </p:nvGrpSpPr>
        <p:grpSpPr>
          <a:xfrm>
            <a:off x="-529352" y="9803843"/>
            <a:ext cx="19346704" cy="821917"/>
            <a:chOff x="0" y="0"/>
            <a:chExt cx="5095428" cy="216472"/>
          </a:xfrm>
        </p:grpSpPr>
        <p:sp>
          <p:nvSpPr>
            <p:cNvPr id="9" name="Freeform 9"/>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000000"/>
              </a:solidFill>
              <a:prstDash val="solid"/>
              <a:round/>
            </a:ln>
          </p:spPr>
          <p:txBody>
            <a:bodyPr/>
            <a:lstStyle/>
            <a:p>
              <a:endParaRPr lang="en-GB"/>
            </a:p>
          </p:txBody>
        </p:sp>
        <p:sp>
          <p:nvSpPr>
            <p:cNvPr id="10" name="TextBox 10"/>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13"/>
          <p:cNvGrpSpPr/>
          <p:nvPr/>
        </p:nvGrpSpPr>
        <p:grpSpPr>
          <a:xfrm>
            <a:off x="488343" y="-989670"/>
            <a:ext cx="1080715" cy="2956684"/>
            <a:chOff x="0" y="0"/>
            <a:chExt cx="284633" cy="778715"/>
          </a:xfrm>
        </p:grpSpPr>
        <p:sp>
          <p:nvSpPr>
            <p:cNvPr id="14" name="Freeform 14"/>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5" name="TextBox 15"/>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875411" y="1690069"/>
            <a:ext cx="8537178" cy="1198661"/>
          </a:xfrm>
          <a:prstGeom prst="rect">
            <a:avLst/>
          </a:prstGeom>
        </p:spPr>
        <p:txBody>
          <a:bodyPr lIns="0" tIns="0" rIns="0" bIns="0" rtlCol="0" anchor="t">
            <a:spAutoFit/>
          </a:bodyPr>
          <a:lstStyle/>
          <a:p>
            <a:pPr algn="ctr">
              <a:lnSpc>
                <a:spcPts val="11469"/>
              </a:lnSpc>
            </a:pPr>
            <a:r>
              <a:rPr lang="en-US" sz="2800" b="1" dirty="0">
                <a:solidFill>
                  <a:srgbClr val="000000"/>
                </a:solidFill>
                <a:latin typeface="Century Gothic Paneuropean Bold"/>
                <a:ea typeface="Century Gothic Paneuropean Bold"/>
                <a:cs typeface="Century Gothic Paneuropean Bold"/>
                <a:sym typeface="Century Gothic Paneuropean Bold"/>
              </a:rPr>
              <a:t>4. Propose practical strategies or interventions</a:t>
            </a:r>
          </a:p>
        </p:txBody>
      </p:sp>
      <p:sp>
        <p:nvSpPr>
          <p:cNvPr id="3" name="TextBox 3"/>
          <p:cNvSpPr txBox="1"/>
          <p:nvPr/>
        </p:nvSpPr>
        <p:spPr>
          <a:xfrm>
            <a:off x="857192" y="4086777"/>
            <a:ext cx="16787929" cy="2769989"/>
          </a:xfrm>
          <a:prstGeom prst="rect">
            <a:avLst/>
          </a:prstGeom>
        </p:spPr>
        <p:txBody>
          <a:bodyPr wrap="square" lIns="0" tIns="0" rIns="0" bIns="0" rtlCol="0" anchor="t">
            <a:spAutoFit/>
          </a:bodyPr>
          <a:lstStyle/>
          <a:p>
            <a:pPr algn="just">
              <a:buFont typeface="Arial" pitchFamily="34" charset="0"/>
              <a:buChar char="•"/>
            </a:pPr>
            <a:r>
              <a:rPr lang="en-GB" sz="3600" dirty="0"/>
              <a:t>The use of different practical strategies could be done to support </a:t>
            </a:r>
            <a:r>
              <a:rPr lang="en-GB" sz="3600" dirty="0" err="1"/>
              <a:t>Amira's</a:t>
            </a:r>
            <a:r>
              <a:rPr lang="en-GB" sz="3600" dirty="0"/>
              <a:t> development for a longer duration.</a:t>
            </a:r>
          </a:p>
          <a:p>
            <a:pPr algn="just">
              <a:buFont typeface="Arial" pitchFamily="34" charset="0"/>
              <a:buChar char="•"/>
            </a:pPr>
            <a:endParaRPr lang="en-GB" sz="3600" dirty="0"/>
          </a:p>
          <a:p>
            <a:pPr algn="just">
              <a:buFont typeface="Arial" pitchFamily="34" charset="0"/>
              <a:buChar char="•"/>
            </a:pPr>
            <a:r>
              <a:rPr lang="en-GB" sz="3600" dirty="0"/>
              <a:t>Practical strategy will be using the support strategy of pairing her with a more confident peer during the nursery activities, which will include ZPD from theory (</a:t>
            </a:r>
            <a:r>
              <a:rPr lang="en-US" sz="3600" dirty="0" err="1"/>
              <a:t>Xu</a:t>
            </a:r>
            <a:r>
              <a:rPr lang="en-US" sz="3600" dirty="0"/>
              <a:t> and Long, 2021)</a:t>
            </a:r>
            <a:r>
              <a:rPr lang="en-GB" sz="3600" dirty="0"/>
              <a:t>. </a:t>
            </a:r>
            <a:endParaRPr lang="en-IN" sz="3600" dirty="0"/>
          </a:p>
        </p:txBody>
      </p:sp>
      <p:grpSp>
        <p:nvGrpSpPr>
          <p:cNvPr id="4" name="Group 4"/>
          <p:cNvGrpSpPr/>
          <p:nvPr/>
        </p:nvGrpSpPr>
        <p:grpSpPr>
          <a:xfrm>
            <a:off x="16718943" y="-989670"/>
            <a:ext cx="1080715" cy="2956684"/>
            <a:chOff x="0" y="0"/>
            <a:chExt cx="284633" cy="778715"/>
          </a:xfrm>
        </p:grpSpPr>
        <p:sp>
          <p:nvSpPr>
            <p:cNvPr id="5" name="Freeform 5"/>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6" name="TextBox 6"/>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529352" y="9803843"/>
            <a:ext cx="19346704" cy="821917"/>
            <a:chOff x="0" y="0"/>
            <a:chExt cx="5095428" cy="216472"/>
          </a:xfrm>
        </p:grpSpPr>
        <p:sp>
          <p:nvSpPr>
            <p:cNvPr id="8" name="Freeform 8"/>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000000"/>
              </a:solidFill>
              <a:prstDash val="solid"/>
              <a:round/>
            </a:ln>
          </p:spPr>
          <p:txBody>
            <a:bodyPr/>
            <a:lstStyle/>
            <a:p>
              <a:endParaRPr lang="en-GB"/>
            </a:p>
          </p:txBody>
        </p:sp>
        <p:sp>
          <p:nvSpPr>
            <p:cNvPr id="9" name="TextBox 9"/>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488343" y="-989670"/>
            <a:ext cx="1080715" cy="2956684"/>
            <a:chOff x="0" y="0"/>
            <a:chExt cx="284633" cy="778715"/>
          </a:xfrm>
        </p:grpSpPr>
        <p:sp>
          <p:nvSpPr>
            <p:cNvPr id="13" name="Freeform 13"/>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4" name="TextBox 14"/>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875411" y="1690069"/>
            <a:ext cx="8537178" cy="1185453"/>
          </a:xfrm>
          <a:prstGeom prst="rect">
            <a:avLst/>
          </a:prstGeom>
        </p:spPr>
        <p:txBody>
          <a:bodyPr lIns="0" tIns="0" rIns="0" bIns="0" rtlCol="0" anchor="t">
            <a:spAutoFit/>
          </a:bodyPr>
          <a:lstStyle/>
          <a:p>
            <a:pPr algn="ctr">
              <a:lnSpc>
                <a:spcPts val="11469"/>
              </a:lnSpc>
            </a:pPr>
            <a:r>
              <a:rPr lang="en-IN" sz="2400" b="1" dirty="0">
                <a:solidFill>
                  <a:srgbClr val="000000"/>
                </a:solidFill>
                <a:latin typeface="Century Gothic Paneuropean Bold"/>
                <a:ea typeface="Century Gothic Paneuropean Bold"/>
                <a:cs typeface="Century Gothic Paneuropean Bold"/>
                <a:sym typeface="Century Gothic Paneuropean Bold"/>
              </a:rPr>
              <a:t>5. Consider both biological and environmental influences</a:t>
            </a:r>
            <a:endParaRPr lang="en-US" sz="2400" b="1" dirty="0">
              <a:solidFill>
                <a:srgbClr val="000000"/>
              </a:solidFill>
              <a:latin typeface="Century Gothic Paneuropean Bold"/>
              <a:ea typeface="Century Gothic Paneuropean Bold"/>
              <a:cs typeface="Century Gothic Paneuropean Bold"/>
              <a:sym typeface="Century Gothic Paneuropean Bold"/>
            </a:endParaRPr>
          </a:p>
        </p:txBody>
      </p:sp>
      <p:sp>
        <p:nvSpPr>
          <p:cNvPr id="3" name="TextBox 3"/>
          <p:cNvSpPr txBox="1"/>
          <p:nvPr/>
        </p:nvSpPr>
        <p:spPr>
          <a:xfrm>
            <a:off x="1000068" y="4086777"/>
            <a:ext cx="16073550" cy="3924151"/>
          </a:xfrm>
          <a:prstGeom prst="rect">
            <a:avLst/>
          </a:prstGeom>
        </p:spPr>
        <p:txBody>
          <a:bodyPr wrap="square" lIns="0" tIns="0" rIns="0" bIns="0" rtlCol="0" anchor="t">
            <a:spAutoFit/>
          </a:bodyPr>
          <a:lstStyle/>
          <a:p>
            <a:pPr marL="785932" lvl="1" indent="-392966" algn="just">
              <a:lnSpc>
                <a:spcPts val="5096"/>
              </a:lnSpc>
              <a:buFont typeface="Arial"/>
              <a:buChar char="•"/>
            </a:pPr>
            <a:r>
              <a:rPr lang="en-GB" sz="3600" dirty="0"/>
              <a:t>Nature and nurture both play significant roles in shaping the psychological development of children in an effective manner (</a:t>
            </a:r>
            <a:r>
              <a:rPr lang="en-US" sz="3600" dirty="0"/>
              <a:t>Main, 2023)</a:t>
            </a:r>
            <a:r>
              <a:rPr lang="en-GB" sz="3600" dirty="0"/>
              <a:t>.</a:t>
            </a:r>
          </a:p>
          <a:p>
            <a:pPr marL="785932" lvl="1" indent="-392966" algn="just">
              <a:lnSpc>
                <a:spcPts val="5096"/>
              </a:lnSpc>
              <a:buFont typeface="Arial"/>
              <a:buChar char="•"/>
            </a:pPr>
            <a:r>
              <a:rPr lang="en-GB" sz="3600" dirty="0"/>
              <a:t>Nature provides the biological foundation for a person, which is linked with environmental experience.</a:t>
            </a:r>
          </a:p>
          <a:p>
            <a:pPr marL="785932" lvl="1" indent="-392966" algn="just">
              <a:lnSpc>
                <a:spcPts val="5096"/>
              </a:lnSpc>
              <a:buFont typeface="Arial"/>
              <a:buChar char="•"/>
            </a:pPr>
            <a:r>
              <a:rPr lang="en-GB" sz="3600" dirty="0"/>
              <a:t>Then, environmental factors, which are called nurture, also play an essential role, involving peer influence, parenting, life experience, and cultural exposure.</a:t>
            </a:r>
            <a:endParaRPr lang="en-US" sz="3600" dirty="0">
              <a:solidFill>
                <a:srgbClr val="000000"/>
              </a:solidFill>
              <a:latin typeface="Century Gothic Paneuropean"/>
              <a:ea typeface="Century Gothic Paneuropean"/>
              <a:cs typeface="Century Gothic Paneuropean"/>
              <a:sym typeface="Century Gothic Paneuropean"/>
            </a:endParaRPr>
          </a:p>
        </p:txBody>
      </p:sp>
      <p:grpSp>
        <p:nvGrpSpPr>
          <p:cNvPr id="5" name="Group 5"/>
          <p:cNvGrpSpPr/>
          <p:nvPr/>
        </p:nvGrpSpPr>
        <p:grpSpPr>
          <a:xfrm>
            <a:off x="16718943" y="-989670"/>
            <a:ext cx="1080715" cy="2956684"/>
            <a:chOff x="0" y="0"/>
            <a:chExt cx="284633" cy="778715"/>
          </a:xfrm>
        </p:grpSpPr>
        <p:sp>
          <p:nvSpPr>
            <p:cNvPr id="6" name="Freeform 6"/>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7" name="TextBox 7"/>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529352" y="9803843"/>
            <a:ext cx="19346704" cy="821917"/>
            <a:chOff x="0" y="0"/>
            <a:chExt cx="5095428" cy="216472"/>
          </a:xfrm>
        </p:grpSpPr>
        <p:sp>
          <p:nvSpPr>
            <p:cNvPr id="9" name="Freeform 9"/>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000000"/>
              </a:solidFill>
              <a:prstDash val="solid"/>
              <a:round/>
            </a:ln>
          </p:spPr>
          <p:txBody>
            <a:bodyPr/>
            <a:lstStyle/>
            <a:p>
              <a:endParaRPr lang="en-GB"/>
            </a:p>
          </p:txBody>
        </p:sp>
        <p:sp>
          <p:nvSpPr>
            <p:cNvPr id="10" name="TextBox 10"/>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488343" y="-989670"/>
            <a:ext cx="1080715" cy="2956684"/>
            <a:chOff x="0" y="0"/>
            <a:chExt cx="284633" cy="778715"/>
          </a:xfrm>
        </p:grpSpPr>
        <p:sp>
          <p:nvSpPr>
            <p:cNvPr id="14" name="Freeform 14"/>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5" name="TextBox 15"/>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875411" y="1690069"/>
            <a:ext cx="8537178" cy="1172180"/>
          </a:xfrm>
          <a:prstGeom prst="rect">
            <a:avLst/>
          </a:prstGeom>
        </p:spPr>
        <p:txBody>
          <a:bodyPr lIns="0" tIns="0" rIns="0" bIns="0" rtlCol="0" anchor="t">
            <a:spAutoFit/>
          </a:bodyPr>
          <a:lstStyle/>
          <a:p>
            <a:pPr algn="ctr">
              <a:lnSpc>
                <a:spcPts val="11469"/>
              </a:lnSpc>
            </a:pPr>
            <a:r>
              <a:rPr lang="en-IN" sz="2000" b="1" dirty="0">
                <a:solidFill>
                  <a:srgbClr val="000000"/>
                </a:solidFill>
                <a:latin typeface="Century Gothic Paneuropean Bold"/>
                <a:ea typeface="Century Gothic Paneuropean Bold"/>
                <a:cs typeface="Century Gothic Paneuropean Bold"/>
                <a:sym typeface="Century Gothic Paneuropean Bold"/>
              </a:rPr>
              <a:t>6. Critically evaluate the usefulness and limitations of the theory</a:t>
            </a:r>
          </a:p>
        </p:txBody>
      </p:sp>
      <p:sp>
        <p:nvSpPr>
          <p:cNvPr id="3" name="TextBox 3"/>
          <p:cNvSpPr txBox="1"/>
          <p:nvPr/>
        </p:nvSpPr>
        <p:spPr>
          <a:xfrm>
            <a:off x="1000068" y="4086777"/>
            <a:ext cx="16073550" cy="1919821"/>
          </a:xfrm>
          <a:prstGeom prst="rect">
            <a:avLst/>
          </a:prstGeom>
        </p:spPr>
        <p:txBody>
          <a:bodyPr wrap="square" lIns="0" tIns="0" rIns="0" bIns="0" rtlCol="0" anchor="t">
            <a:spAutoFit/>
          </a:bodyPr>
          <a:lstStyle/>
          <a:p>
            <a:pPr marL="785932" lvl="1" indent="-392966" algn="just">
              <a:lnSpc>
                <a:spcPts val="5096"/>
              </a:lnSpc>
              <a:buFont typeface="Arial"/>
              <a:buChar char="•"/>
            </a:pPr>
            <a:r>
              <a:rPr lang="en-GB" sz="3600" dirty="0"/>
              <a:t>According to the view of </a:t>
            </a:r>
            <a:r>
              <a:rPr lang="en-US" sz="3600" dirty="0" err="1"/>
              <a:t>Grageda</a:t>
            </a:r>
            <a:r>
              <a:rPr lang="en-US" sz="3600" i="1" dirty="0"/>
              <a:t> et.al</a:t>
            </a:r>
            <a:r>
              <a:rPr lang="en-US" sz="3600" dirty="0"/>
              <a:t> (2022) </a:t>
            </a:r>
            <a:r>
              <a:rPr lang="en-GB" sz="3600" dirty="0"/>
              <a:t>the usefulness of </a:t>
            </a:r>
            <a:r>
              <a:rPr lang="en-GB" sz="3600" dirty="0" err="1"/>
              <a:t>Vygotsky's</a:t>
            </a:r>
            <a:r>
              <a:rPr lang="en-GB" sz="3600" dirty="0"/>
              <a:t> theory is that it supports individualized care, which could be done by proper achievement. </a:t>
            </a:r>
            <a:endParaRPr lang="en-US" sz="3600" dirty="0">
              <a:solidFill>
                <a:srgbClr val="000000"/>
              </a:solidFill>
              <a:latin typeface="Century Gothic Paneuropean"/>
              <a:ea typeface="Century Gothic Paneuropean"/>
              <a:cs typeface="Century Gothic Paneuropean"/>
              <a:sym typeface="Century Gothic Paneuropean"/>
            </a:endParaRPr>
          </a:p>
        </p:txBody>
      </p:sp>
      <p:grpSp>
        <p:nvGrpSpPr>
          <p:cNvPr id="4" name="Group 5"/>
          <p:cNvGrpSpPr/>
          <p:nvPr/>
        </p:nvGrpSpPr>
        <p:grpSpPr>
          <a:xfrm>
            <a:off x="16718943" y="-989670"/>
            <a:ext cx="1080715" cy="2956684"/>
            <a:chOff x="0" y="0"/>
            <a:chExt cx="284633" cy="778715"/>
          </a:xfrm>
        </p:grpSpPr>
        <p:sp>
          <p:nvSpPr>
            <p:cNvPr id="6" name="Freeform 6"/>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7" name="TextBox 7"/>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8"/>
          <p:cNvGrpSpPr/>
          <p:nvPr/>
        </p:nvGrpSpPr>
        <p:grpSpPr>
          <a:xfrm>
            <a:off x="-529352" y="9803843"/>
            <a:ext cx="19346704" cy="821917"/>
            <a:chOff x="0" y="0"/>
            <a:chExt cx="5095428" cy="216472"/>
          </a:xfrm>
        </p:grpSpPr>
        <p:sp>
          <p:nvSpPr>
            <p:cNvPr id="9" name="Freeform 9"/>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000000"/>
              </a:solidFill>
              <a:prstDash val="solid"/>
              <a:round/>
            </a:ln>
          </p:spPr>
          <p:txBody>
            <a:bodyPr/>
            <a:lstStyle/>
            <a:p>
              <a:endParaRPr lang="en-GB"/>
            </a:p>
          </p:txBody>
        </p:sp>
        <p:sp>
          <p:nvSpPr>
            <p:cNvPr id="10" name="TextBox 10"/>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13"/>
          <p:cNvGrpSpPr/>
          <p:nvPr/>
        </p:nvGrpSpPr>
        <p:grpSpPr>
          <a:xfrm>
            <a:off x="488343" y="-989670"/>
            <a:ext cx="1080715" cy="2956684"/>
            <a:chOff x="0" y="0"/>
            <a:chExt cx="284633" cy="778715"/>
          </a:xfrm>
        </p:grpSpPr>
        <p:sp>
          <p:nvSpPr>
            <p:cNvPr id="14" name="Freeform 14"/>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5" name="TextBox 15"/>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875411" y="1690069"/>
            <a:ext cx="8537178" cy="1172180"/>
          </a:xfrm>
          <a:prstGeom prst="rect">
            <a:avLst/>
          </a:prstGeom>
        </p:spPr>
        <p:txBody>
          <a:bodyPr lIns="0" tIns="0" rIns="0" bIns="0" rtlCol="0" anchor="t">
            <a:spAutoFit/>
          </a:bodyPr>
          <a:lstStyle/>
          <a:p>
            <a:pPr algn="ctr">
              <a:lnSpc>
                <a:spcPts val="11469"/>
              </a:lnSpc>
            </a:pPr>
            <a:r>
              <a:rPr lang="en-IN" sz="2000" b="1" dirty="0">
                <a:solidFill>
                  <a:srgbClr val="000000"/>
                </a:solidFill>
                <a:latin typeface="Century Gothic Paneuropean Bold"/>
                <a:ea typeface="Century Gothic Paneuropean Bold"/>
                <a:cs typeface="Century Gothic Paneuropean Bold"/>
                <a:sym typeface="Century Gothic Paneuropean Bold"/>
              </a:rPr>
              <a:t>6. Critically evaluate the usefulness and limitations of the theory</a:t>
            </a:r>
          </a:p>
        </p:txBody>
      </p:sp>
      <p:sp>
        <p:nvSpPr>
          <p:cNvPr id="3" name="TextBox 3"/>
          <p:cNvSpPr txBox="1"/>
          <p:nvPr/>
        </p:nvSpPr>
        <p:spPr>
          <a:xfrm>
            <a:off x="1000068" y="4086777"/>
            <a:ext cx="16073550" cy="1265796"/>
          </a:xfrm>
          <a:prstGeom prst="rect">
            <a:avLst/>
          </a:prstGeom>
        </p:spPr>
        <p:txBody>
          <a:bodyPr wrap="square" lIns="0" tIns="0" rIns="0" bIns="0" rtlCol="0" anchor="t">
            <a:spAutoFit/>
          </a:bodyPr>
          <a:lstStyle/>
          <a:p>
            <a:pPr marL="785932" lvl="1" indent="-392966" algn="just">
              <a:lnSpc>
                <a:spcPts val="5096"/>
              </a:lnSpc>
              <a:buFont typeface="Arial"/>
              <a:buChar char="•"/>
            </a:pPr>
            <a:r>
              <a:rPr lang="en-GB" sz="3600" dirty="0"/>
              <a:t>However, </a:t>
            </a:r>
            <a:r>
              <a:rPr lang="en-US" sz="3600" dirty="0"/>
              <a:t>Shah, (2022) </a:t>
            </a:r>
            <a:r>
              <a:rPr lang="en-GB" sz="3600" dirty="0"/>
              <a:t>argued that there is limited focus on biological factors, which underpin only cultural influence and not genetic development. </a:t>
            </a:r>
            <a:endParaRPr lang="en-US" sz="3600" dirty="0">
              <a:solidFill>
                <a:srgbClr val="000000"/>
              </a:solidFill>
              <a:latin typeface="Century Gothic Paneuropean"/>
              <a:ea typeface="Century Gothic Paneuropean"/>
              <a:cs typeface="Century Gothic Paneuropean"/>
              <a:sym typeface="Century Gothic Paneuropean"/>
            </a:endParaRPr>
          </a:p>
        </p:txBody>
      </p:sp>
      <p:grpSp>
        <p:nvGrpSpPr>
          <p:cNvPr id="4" name="Group 5"/>
          <p:cNvGrpSpPr/>
          <p:nvPr/>
        </p:nvGrpSpPr>
        <p:grpSpPr>
          <a:xfrm>
            <a:off x="16718943" y="-989670"/>
            <a:ext cx="1080715" cy="2956684"/>
            <a:chOff x="0" y="0"/>
            <a:chExt cx="284633" cy="778715"/>
          </a:xfrm>
        </p:grpSpPr>
        <p:sp>
          <p:nvSpPr>
            <p:cNvPr id="6" name="Freeform 6"/>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7" name="TextBox 7"/>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8"/>
          <p:cNvGrpSpPr/>
          <p:nvPr/>
        </p:nvGrpSpPr>
        <p:grpSpPr>
          <a:xfrm>
            <a:off x="-529352" y="9803843"/>
            <a:ext cx="19346704" cy="821917"/>
            <a:chOff x="0" y="0"/>
            <a:chExt cx="5095428" cy="216472"/>
          </a:xfrm>
        </p:grpSpPr>
        <p:sp>
          <p:nvSpPr>
            <p:cNvPr id="9" name="Freeform 9"/>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000000"/>
              </a:solidFill>
              <a:prstDash val="solid"/>
              <a:round/>
            </a:ln>
          </p:spPr>
          <p:txBody>
            <a:bodyPr/>
            <a:lstStyle/>
            <a:p>
              <a:endParaRPr lang="en-GB"/>
            </a:p>
          </p:txBody>
        </p:sp>
        <p:sp>
          <p:nvSpPr>
            <p:cNvPr id="10" name="TextBox 10"/>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13"/>
          <p:cNvGrpSpPr/>
          <p:nvPr/>
        </p:nvGrpSpPr>
        <p:grpSpPr>
          <a:xfrm>
            <a:off x="488343" y="-989670"/>
            <a:ext cx="1080715" cy="2956684"/>
            <a:chOff x="0" y="0"/>
            <a:chExt cx="284633" cy="778715"/>
          </a:xfrm>
        </p:grpSpPr>
        <p:sp>
          <p:nvSpPr>
            <p:cNvPr id="14" name="Freeform 14"/>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5" name="TextBox 15"/>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875411" y="1690069"/>
            <a:ext cx="8537178" cy="1395104"/>
          </a:xfrm>
          <a:prstGeom prst="rect">
            <a:avLst/>
          </a:prstGeom>
        </p:spPr>
        <p:txBody>
          <a:bodyPr lIns="0" tIns="0" rIns="0" bIns="0" rtlCol="0" anchor="t">
            <a:spAutoFit/>
          </a:bodyPr>
          <a:lstStyle/>
          <a:p>
            <a:pPr algn="ctr">
              <a:lnSpc>
                <a:spcPts val="11469"/>
              </a:lnSpc>
            </a:pPr>
            <a:r>
              <a:rPr lang="en-US" sz="8192" b="1">
                <a:solidFill>
                  <a:srgbClr val="000000"/>
                </a:solidFill>
                <a:latin typeface="Century Gothic Paneuropean Bold"/>
                <a:ea typeface="Century Gothic Paneuropean Bold"/>
                <a:cs typeface="Century Gothic Paneuropean Bold"/>
                <a:sym typeface="Century Gothic Paneuropean Bold"/>
              </a:rPr>
              <a:t>CONCLUSION</a:t>
            </a:r>
          </a:p>
        </p:txBody>
      </p:sp>
      <p:sp>
        <p:nvSpPr>
          <p:cNvPr id="3" name="TextBox 3"/>
          <p:cNvSpPr txBox="1"/>
          <p:nvPr/>
        </p:nvSpPr>
        <p:spPr>
          <a:xfrm>
            <a:off x="3109407" y="4086777"/>
            <a:ext cx="12069186" cy="1920462"/>
          </a:xfrm>
          <a:prstGeom prst="rect">
            <a:avLst/>
          </a:prstGeom>
        </p:spPr>
        <p:txBody>
          <a:bodyPr lIns="0" tIns="0" rIns="0" bIns="0" rtlCol="0" anchor="t">
            <a:spAutoFit/>
          </a:bodyPr>
          <a:lstStyle/>
          <a:p>
            <a:pPr marL="785932" lvl="1" indent="-392966" algn="just">
              <a:lnSpc>
                <a:spcPts val="5096"/>
              </a:lnSpc>
              <a:buFont typeface="Arial"/>
              <a:buChar char="•"/>
            </a:pPr>
            <a:r>
              <a:rPr lang="en-IN" sz="3600" dirty="0">
                <a:solidFill>
                  <a:srgbClr val="000000"/>
                </a:solidFill>
                <a:latin typeface="+mj-lt"/>
                <a:ea typeface="Century Gothic Paneuropean"/>
                <a:cs typeface="Century Gothic Paneuropean"/>
                <a:sym typeface="Century Gothic Paneuropean"/>
              </a:rPr>
              <a:t>Thus, it is concluded that </a:t>
            </a:r>
            <a:r>
              <a:rPr lang="en-IN" sz="3600" dirty="0" err="1">
                <a:solidFill>
                  <a:srgbClr val="000000"/>
                </a:solidFill>
                <a:latin typeface="+mj-lt"/>
                <a:ea typeface="Century Gothic Paneuropean"/>
                <a:cs typeface="Century Gothic Paneuropean"/>
                <a:sym typeface="Century Gothic Paneuropean"/>
              </a:rPr>
              <a:t>Amira</a:t>
            </a:r>
            <a:r>
              <a:rPr lang="en-IN" sz="3600" dirty="0">
                <a:solidFill>
                  <a:srgbClr val="000000"/>
                </a:solidFill>
                <a:latin typeface="+mj-lt"/>
                <a:ea typeface="Century Gothic Paneuropean"/>
                <a:cs typeface="Century Gothic Paneuropean"/>
                <a:sym typeface="Century Gothic Paneuropean"/>
              </a:rPr>
              <a:t> is facing an issue of anxiety when her carers at nursery and limited verbal communication leave her. </a:t>
            </a:r>
          </a:p>
        </p:txBody>
      </p:sp>
      <p:grpSp>
        <p:nvGrpSpPr>
          <p:cNvPr id="5" name="Group 5"/>
          <p:cNvGrpSpPr/>
          <p:nvPr/>
        </p:nvGrpSpPr>
        <p:grpSpPr>
          <a:xfrm>
            <a:off x="16718943" y="-989670"/>
            <a:ext cx="1080715" cy="2956684"/>
            <a:chOff x="0" y="0"/>
            <a:chExt cx="284633" cy="778715"/>
          </a:xfrm>
        </p:grpSpPr>
        <p:sp>
          <p:nvSpPr>
            <p:cNvPr id="6" name="Freeform 6"/>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7" name="TextBox 7"/>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529352" y="9803843"/>
            <a:ext cx="19346704" cy="821917"/>
            <a:chOff x="0" y="0"/>
            <a:chExt cx="5095428" cy="216472"/>
          </a:xfrm>
        </p:grpSpPr>
        <p:sp>
          <p:nvSpPr>
            <p:cNvPr id="9" name="Freeform 9"/>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000000"/>
              </a:solidFill>
              <a:prstDash val="solid"/>
              <a:round/>
            </a:ln>
          </p:spPr>
          <p:txBody>
            <a:bodyPr/>
            <a:lstStyle/>
            <a:p>
              <a:endParaRPr lang="en-GB"/>
            </a:p>
          </p:txBody>
        </p:sp>
        <p:sp>
          <p:nvSpPr>
            <p:cNvPr id="10" name="TextBox 10"/>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488343" y="-989670"/>
            <a:ext cx="1080715" cy="2956684"/>
            <a:chOff x="0" y="0"/>
            <a:chExt cx="284633" cy="778715"/>
          </a:xfrm>
        </p:grpSpPr>
        <p:sp>
          <p:nvSpPr>
            <p:cNvPr id="14" name="Freeform 14"/>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5" name="TextBox 15"/>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875411" y="1690069"/>
            <a:ext cx="8537178" cy="1354217"/>
          </a:xfrm>
          <a:prstGeom prst="rect">
            <a:avLst/>
          </a:prstGeom>
        </p:spPr>
        <p:txBody>
          <a:bodyPr lIns="0" tIns="0" rIns="0" bIns="0" rtlCol="0" anchor="t">
            <a:spAutoFit/>
          </a:bodyPr>
          <a:lstStyle/>
          <a:p>
            <a:r>
              <a:rPr lang="en-GB" sz="8800" b="1" dirty="0"/>
              <a:t>References </a:t>
            </a:r>
            <a:endParaRPr lang="en-IN" sz="8800" b="1" dirty="0"/>
          </a:p>
        </p:txBody>
      </p:sp>
      <p:sp>
        <p:nvSpPr>
          <p:cNvPr id="3" name="TextBox 3"/>
          <p:cNvSpPr txBox="1"/>
          <p:nvPr/>
        </p:nvSpPr>
        <p:spPr>
          <a:xfrm>
            <a:off x="1000068" y="3214674"/>
            <a:ext cx="16573615" cy="5539978"/>
          </a:xfrm>
          <a:prstGeom prst="rect">
            <a:avLst/>
          </a:prstGeom>
        </p:spPr>
        <p:txBody>
          <a:bodyPr wrap="square" lIns="0" tIns="0" rIns="0" bIns="0" rtlCol="0" anchor="t">
            <a:spAutoFit/>
          </a:bodyPr>
          <a:lstStyle/>
          <a:p>
            <a:pPr algn="just"/>
            <a:r>
              <a:rPr lang="en-US" sz="2400" dirty="0" err="1"/>
              <a:t>Grageda</a:t>
            </a:r>
            <a:r>
              <a:rPr lang="en-US" sz="2400" dirty="0"/>
              <a:t>, C., </a:t>
            </a:r>
            <a:r>
              <a:rPr lang="en-US" sz="2400" dirty="0" err="1"/>
              <a:t>Tinapay</a:t>
            </a:r>
            <a:r>
              <a:rPr lang="en-US" sz="2400" dirty="0"/>
              <a:t>, A. O., Tirol, S. L., and </a:t>
            </a:r>
            <a:r>
              <a:rPr lang="en-US" sz="2400" dirty="0" err="1"/>
              <a:t>Abadiano</a:t>
            </a:r>
            <a:r>
              <a:rPr lang="en-US" sz="2400" dirty="0"/>
              <a:t>, M. N. (2022). Socio-Cultural theory in the cognitive development perspective. </a:t>
            </a:r>
            <a:r>
              <a:rPr lang="en-US" sz="2400" i="1" dirty="0" err="1"/>
              <a:t>NeuroQuantology</a:t>
            </a:r>
            <a:r>
              <a:rPr lang="en-US" sz="2400" dirty="0"/>
              <a:t>, </a:t>
            </a:r>
            <a:r>
              <a:rPr lang="en-US" sz="2400" i="1" dirty="0"/>
              <a:t>20</a:t>
            </a:r>
            <a:r>
              <a:rPr lang="en-US" sz="2400" dirty="0"/>
              <a:t>(16), 1482.</a:t>
            </a:r>
            <a:endParaRPr lang="en-IN" sz="2400" dirty="0"/>
          </a:p>
          <a:p>
            <a:pPr algn="just"/>
            <a:r>
              <a:rPr lang="en-US" sz="2400" dirty="0" err="1"/>
              <a:t>Hiltrimartin</a:t>
            </a:r>
            <a:r>
              <a:rPr lang="en-US" sz="2400" dirty="0"/>
              <a:t>, C., </a:t>
            </a:r>
            <a:r>
              <a:rPr lang="en-US" sz="2400" dirty="0" err="1"/>
              <a:t>Afifah</a:t>
            </a:r>
            <a:r>
              <a:rPr lang="en-US" sz="2400" dirty="0"/>
              <a:t>, A., </a:t>
            </a:r>
            <a:r>
              <a:rPr lang="en-US" sz="2400" dirty="0" err="1"/>
              <a:t>Pratiwi</a:t>
            </a:r>
            <a:r>
              <a:rPr lang="en-US" sz="2400" dirty="0"/>
              <a:t>, W. D., </a:t>
            </a:r>
            <a:r>
              <a:rPr lang="en-US" sz="2400" dirty="0" err="1"/>
              <a:t>Handrianto</a:t>
            </a:r>
            <a:r>
              <a:rPr lang="en-US" sz="2400" dirty="0"/>
              <a:t>, C., and </a:t>
            </a:r>
            <a:r>
              <a:rPr lang="en-US" sz="2400" dirty="0" err="1"/>
              <a:t>Rahman</a:t>
            </a:r>
            <a:r>
              <a:rPr lang="en-US" sz="2400" dirty="0"/>
              <a:t>, M. A. (2024). Analyzing students’ thinking in mathematical problem solving using </a:t>
            </a:r>
            <a:r>
              <a:rPr lang="en-US" sz="2400" dirty="0" err="1"/>
              <a:t>Vygotskian</a:t>
            </a:r>
            <a:r>
              <a:rPr lang="en-US" sz="2400" dirty="0"/>
              <a:t> </a:t>
            </a:r>
            <a:r>
              <a:rPr lang="en-US" sz="2400" dirty="0" err="1"/>
              <a:t>sociocultural</a:t>
            </a:r>
            <a:r>
              <a:rPr lang="en-US" sz="2400" dirty="0"/>
              <a:t> theory. </a:t>
            </a:r>
            <a:r>
              <a:rPr lang="en-US" sz="2400" i="1" dirty="0" err="1"/>
              <a:t>Revista</a:t>
            </a:r>
            <a:r>
              <a:rPr lang="en-US" sz="2400" i="1" dirty="0"/>
              <a:t> de </a:t>
            </a:r>
            <a:r>
              <a:rPr lang="en-US" sz="2400" i="1" dirty="0" err="1"/>
              <a:t>Gestão</a:t>
            </a:r>
            <a:r>
              <a:rPr lang="en-US" sz="2400" i="1" dirty="0"/>
              <a:t> Social e </a:t>
            </a:r>
            <a:r>
              <a:rPr lang="en-US" sz="2400" i="1" dirty="0" err="1"/>
              <a:t>Ambiental</a:t>
            </a:r>
            <a:r>
              <a:rPr lang="en-US" sz="2400" dirty="0"/>
              <a:t>, </a:t>
            </a:r>
            <a:r>
              <a:rPr lang="en-US" sz="2400" i="1" dirty="0"/>
              <a:t>18</a:t>
            </a:r>
            <a:r>
              <a:rPr lang="en-US" sz="2400" dirty="0"/>
              <a:t>(1), e04802-e04802.</a:t>
            </a:r>
            <a:endParaRPr lang="en-IN" sz="2400" dirty="0"/>
          </a:p>
          <a:p>
            <a:pPr algn="just"/>
            <a:r>
              <a:rPr lang="en-US" sz="2400" dirty="0" err="1"/>
              <a:t>Luong</a:t>
            </a:r>
            <a:r>
              <a:rPr lang="en-US" sz="2400" dirty="0"/>
              <a:t>, P. A. (2022). Applying the concepts of “community” and “social interaction” from </a:t>
            </a:r>
            <a:r>
              <a:rPr lang="en-US" sz="2400" dirty="0" err="1"/>
              <a:t>Vygotsky’s</a:t>
            </a:r>
            <a:r>
              <a:rPr lang="en-US" sz="2400" dirty="0"/>
              <a:t> </a:t>
            </a:r>
            <a:r>
              <a:rPr lang="en-US" sz="2400" dirty="0" err="1"/>
              <a:t>sociocultural</a:t>
            </a:r>
            <a:r>
              <a:rPr lang="en-US" sz="2400" dirty="0"/>
              <a:t> theory of cognitive development in math teaching to develop learner’s math communication competencies. </a:t>
            </a:r>
            <a:r>
              <a:rPr lang="en-US" sz="2400" i="1" dirty="0"/>
              <a:t>Vietnam Journal of Education</a:t>
            </a:r>
            <a:r>
              <a:rPr lang="en-US" sz="2400" dirty="0"/>
              <a:t>, 209-215.</a:t>
            </a:r>
            <a:endParaRPr lang="en-IN" sz="2400" dirty="0"/>
          </a:p>
          <a:p>
            <a:pPr algn="just"/>
            <a:r>
              <a:rPr lang="en-US" sz="2400" dirty="0"/>
              <a:t>Main, P. (2023). </a:t>
            </a:r>
            <a:r>
              <a:rPr lang="en-US" sz="2400" dirty="0" err="1"/>
              <a:t>Sociocultural</a:t>
            </a:r>
            <a:r>
              <a:rPr lang="en-US" sz="2400" dirty="0"/>
              <a:t> theory. </a:t>
            </a:r>
            <a:r>
              <a:rPr lang="en-US" sz="2400" i="1" dirty="0"/>
              <a:t>Structural Learning</a:t>
            </a:r>
            <a:r>
              <a:rPr lang="en-US" sz="2400" dirty="0"/>
              <a:t>.</a:t>
            </a:r>
            <a:endParaRPr lang="en-IN" sz="2400" dirty="0"/>
          </a:p>
          <a:p>
            <a:pPr algn="just"/>
            <a:r>
              <a:rPr lang="en-US" sz="2400" dirty="0"/>
              <a:t>Sarmiento-Campos, N. V., </a:t>
            </a:r>
            <a:r>
              <a:rPr lang="en-US" sz="2400" dirty="0" err="1"/>
              <a:t>Lázaro</a:t>
            </a:r>
            <a:r>
              <a:rPr lang="en-US" sz="2400" dirty="0"/>
              <a:t>-Guillermo, J. C., </a:t>
            </a:r>
            <a:r>
              <a:rPr lang="en-US" sz="2400" dirty="0" err="1"/>
              <a:t>Silvera-Alarcón</a:t>
            </a:r>
            <a:r>
              <a:rPr lang="en-US" sz="2400" dirty="0"/>
              <a:t>, E. N., Cuellar-</a:t>
            </a:r>
            <a:r>
              <a:rPr lang="en-US" sz="2400" dirty="0" err="1"/>
              <a:t>Quispe</a:t>
            </a:r>
            <a:r>
              <a:rPr lang="en-US" sz="2400" dirty="0"/>
              <a:t>, S., </a:t>
            </a:r>
            <a:r>
              <a:rPr lang="en-US" sz="2400" dirty="0" err="1"/>
              <a:t>Huamán-Romaní</a:t>
            </a:r>
            <a:r>
              <a:rPr lang="en-US" sz="2400" dirty="0"/>
              <a:t>, Y. L., </a:t>
            </a:r>
            <a:r>
              <a:rPr lang="en-US" sz="2400" dirty="0" err="1"/>
              <a:t>Apaza</a:t>
            </a:r>
            <a:r>
              <a:rPr lang="en-US" sz="2400" dirty="0"/>
              <a:t>, O. A., and </a:t>
            </a:r>
            <a:r>
              <a:rPr lang="en-US" sz="2400" dirty="0" err="1"/>
              <a:t>Sorkheh</a:t>
            </a:r>
            <a:r>
              <a:rPr lang="en-US" sz="2400" dirty="0"/>
              <a:t>, A. (2022). A look at </a:t>
            </a:r>
            <a:r>
              <a:rPr lang="en-US" sz="2400" dirty="0" err="1"/>
              <a:t>Vygotsky’s</a:t>
            </a:r>
            <a:r>
              <a:rPr lang="en-US" sz="2400" dirty="0"/>
              <a:t> </a:t>
            </a:r>
            <a:r>
              <a:rPr lang="en-US" sz="2400" dirty="0" err="1"/>
              <a:t>sociocultural</a:t>
            </a:r>
            <a:r>
              <a:rPr lang="en-US" sz="2400" dirty="0"/>
              <a:t> theory (SCT): The effectiveness of scaffolding method on EFL learners’ speaking achievement. </a:t>
            </a:r>
            <a:r>
              <a:rPr lang="en-US" sz="2400" i="1" dirty="0"/>
              <a:t>Education Research International</a:t>
            </a:r>
            <a:r>
              <a:rPr lang="en-US" sz="2400" dirty="0"/>
              <a:t>, </a:t>
            </a:r>
            <a:r>
              <a:rPr lang="en-US" sz="2400" i="1" dirty="0"/>
              <a:t>2022</a:t>
            </a:r>
            <a:r>
              <a:rPr lang="en-US" sz="2400" dirty="0"/>
              <a:t>(1), 3514892.</a:t>
            </a:r>
            <a:endParaRPr lang="en-IN" sz="2400" dirty="0"/>
          </a:p>
          <a:p>
            <a:pPr algn="just"/>
            <a:r>
              <a:rPr lang="en-US" sz="2400" dirty="0"/>
              <a:t>Shah, M. A. (2022). Teachers as reflective practitioners: From individualism to </a:t>
            </a:r>
            <a:r>
              <a:rPr lang="en-US" sz="2400" dirty="0" err="1"/>
              <a:t>Vygotskian</a:t>
            </a:r>
            <a:r>
              <a:rPr lang="en-US" sz="2400" dirty="0"/>
              <a:t> social constructivism. </a:t>
            </a:r>
            <a:r>
              <a:rPr lang="en-US" sz="2400" i="1" dirty="0"/>
              <a:t>Alberta Journal of Educational Research</a:t>
            </a:r>
            <a:r>
              <a:rPr lang="en-US" sz="2400" dirty="0"/>
              <a:t>, </a:t>
            </a:r>
            <a:r>
              <a:rPr lang="en-US" sz="2400" i="1" dirty="0"/>
              <a:t>68</a:t>
            </a:r>
            <a:r>
              <a:rPr lang="en-US" sz="2400" dirty="0"/>
              <a:t>(3), 297-307.</a:t>
            </a:r>
            <a:endParaRPr lang="en-IN" sz="2400" dirty="0"/>
          </a:p>
          <a:p>
            <a:pPr algn="just"/>
            <a:r>
              <a:rPr lang="en-US" sz="2400" dirty="0" err="1"/>
              <a:t>Xu</a:t>
            </a:r>
            <a:r>
              <a:rPr lang="en-US" sz="2400" dirty="0"/>
              <a:t>, J., and Long, Z. (2021). </a:t>
            </a:r>
            <a:r>
              <a:rPr lang="en-US" sz="2400" dirty="0" err="1"/>
              <a:t>Sociocultural</a:t>
            </a:r>
            <a:r>
              <a:rPr lang="en-US" sz="2400" dirty="0"/>
              <a:t> Theory and L2 Learning. </a:t>
            </a:r>
            <a:r>
              <a:rPr lang="en-US" sz="2400" i="1" dirty="0"/>
              <a:t>Language and </a:t>
            </a:r>
            <a:r>
              <a:rPr lang="en-US" sz="2400" i="1" dirty="0" err="1"/>
              <a:t>Sociocultural</a:t>
            </a:r>
            <a:r>
              <a:rPr lang="en-US" sz="2400" i="1" dirty="0"/>
              <a:t> Theory</a:t>
            </a:r>
            <a:r>
              <a:rPr lang="en-US" sz="2400" dirty="0"/>
              <a:t>, </a:t>
            </a:r>
            <a:r>
              <a:rPr lang="en-US" sz="2400" i="1" dirty="0"/>
              <a:t>7</a:t>
            </a:r>
            <a:r>
              <a:rPr lang="en-US" sz="2400" dirty="0"/>
              <a:t>(2), 202-222.</a:t>
            </a:r>
            <a:endParaRPr lang="en-IN" sz="2400" dirty="0"/>
          </a:p>
          <a:p>
            <a:pPr algn="just"/>
            <a:r>
              <a:rPr lang="en-US" sz="2400" dirty="0"/>
              <a:t>Zhou, X. (2024). </a:t>
            </a:r>
            <a:r>
              <a:rPr lang="en-US" sz="2400" dirty="0" err="1"/>
              <a:t>Sociocultural</a:t>
            </a:r>
            <a:r>
              <a:rPr lang="en-US" sz="2400" dirty="0"/>
              <a:t> theory in early childhood education. </a:t>
            </a:r>
            <a:r>
              <a:rPr lang="en-US" sz="2400" i="1" dirty="0"/>
              <a:t>Lecture Notes in Education Psychology and Public Media</a:t>
            </a:r>
            <a:r>
              <a:rPr lang="en-US" sz="2400" dirty="0"/>
              <a:t>, </a:t>
            </a:r>
            <a:r>
              <a:rPr lang="en-US" sz="2400" i="1" dirty="0"/>
              <a:t>51</a:t>
            </a:r>
            <a:r>
              <a:rPr lang="en-US" sz="2400" dirty="0"/>
              <a:t>, 190-196.</a:t>
            </a:r>
            <a:endParaRPr lang="en-IN" sz="2400" dirty="0"/>
          </a:p>
        </p:txBody>
      </p:sp>
      <p:grpSp>
        <p:nvGrpSpPr>
          <p:cNvPr id="4" name="Group 5"/>
          <p:cNvGrpSpPr/>
          <p:nvPr/>
        </p:nvGrpSpPr>
        <p:grpSpPr>
          <a:xfrm>
            <a:off x="16718943" y="-989670"/>
            <a:ext cx="1080715" cy="2956684"/>
            <a:chOff x="0" y="0"/>
            <a:chExt cx="284633" cy="778715"/>
          </a:xfrm>
        </p:grpSpPr>
        <p:sp>
          <p:nvSpPr>
            <p:cNvPr id="6" name="Freeform 6"/>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7" name="TextBox 7"/>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8"/>
          <p:cNvGrpSpPr/>
          <p:nvPr/>
        </p:nvGrpSpPr>
        <p:grpSpPr>
          <a:xfrm>
            <a:off x="-529352" y="9803843"/>
            <a:ext cx="19346704" cy="821917"/>
            <a:chOff x="0" y="0"/>
            <a:chExt cx="5095428" cy="216472"/>
          </a:xfrm>
        </p:grpSpPr>
        <p:sp>
          <p:nvSpPr>
            <p:cNvPr id="9" name="Freeform 9"/>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000000"/>
              </a:solidFill>
              <a:prstDash val="solid"/>
              <a:round/>
            </a:ln>
          </p:spPr>
          <p:txBody>
            <a:bodyPr/>
            <a:lstStyle/>
            <a:p>
              <a:endParaRPr lang="en-GB"/>
            </a:p>
          </p:txBody>
        </p:sp>
        <p:sp>
          <p:nvSpPr>
            <p:cNvPr id="10" name="TextBox 10"/>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13"/>
          <p:cNvGrpSpPr/>
          <p:nvPr/>
        </p:nvGrpSpPr>
        <p:grpSpPr>
          <a:xfrm>
            <a:off x="488343" y="-989670"/>
            <a:ext cx="1080715" cy="2956684"/>
            <a:chOff x="0" y="0"/>
            <a:chExt cx="284633" cy="778715"/>
          </a:xfrm>
        </p:grpSpPr>
        <p:sp>
          <p:nvSpPr>
            <p:cNvPr id="14" name="Freeform 14"/>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5" name="TextBox 15"/>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950481" y="4013348"/>
            <a:ext cx="12387037" cy="2031703"/>
          </a:xfrm>
          <a:prstGeom prst="rect">
            <a:avLst/>
          </a:prstGeom>
        </p:spPr>
        <p:txBody>
          <a:bodyPr lIns="0" tIns="0" rIns="0" bIns="0" rtlCol="0" anchor="t">
            <a:spAutoFit/>
          </a:bodyPr>
          <a:lstStyle/>
          <a:p>
            <a:pPr algn="ctr">
              <a:lnSpc>
                <a:spcPts val="16641"/>
              </a:lnSpc>
            </a:pPr>
            <a:r>
              <a:rPr lang="en-US" sz="11886" b="1">
                <a:solidFill>
                  <a:srgbClr val="000000"/>
                </a:solidFill>
                <a:latin typeface="Century Gothic Paneuropean Bold"/>
                <a:ea typeface="Century Gothic Paneuropean Bold"/>
                <a:cs typeface="Century Gothic Paneuropean Bold"/>
                <a:sym typeface="Century Gothic Paneuropean Bold"/>
              </a:rPr>
              <a:t>THANK YOU</a:t>
            </a:r>
          </a:p>
        </p:txBody>
      </p:sp>
      <p:grpSp>
        <p:nvGrpSpPr>
          <p:cNvPr id="3" name="Group 3"/>
          <p:cNvGrpSpPr/>
          <p:nvPr/>
        </p:nvGrpSpPr>
        <p:grpSpPr>
          <a:xfrm>
            <a:off x="16718943" y="-989670"/>
            <a:ext cx="1080715" cy="2956684"/>
            <a:chOff x="0" y="0"/>
            <a:chExt cx="284633" cy="778715"/>
          </a:xfrm>
        </p:grpSpPr>
        <p:sp>
          <p:nvSpPr>
            <p:cNvPr id="4" name="Freeform 4"/>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5" name="TextBox 5"/>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529352" y="9803843"/>
            <a:ext cx="19346704" cy="821917"/>
            <a:chOff x="0" y="0"/>
            <a:chExt cx="5095428" cy="216472"/>
          </a:xfrm>
        </p:grpSpPr>
        <p:sp>
          <p:nvSpPr>
            <p:cNvPr id="7" name="Freeform 7"/>
            <p:cNvSpPr/>
            <p:nvPr/>
          </p:nvSpPr>
          <p:spPr>
            <a:xfrm>
              <a:off x="0" y="0"/>
              <a:ext cx="5095428" cy="216472"/>
            </a:xfrm>
            <a:custGeom>
              <a:avLst/>
              <a:gdLst/>
              <a:ahLst/>
              <a:cxnLst/>
              <a:rect l="l" t="t" r="r" b="b"/>
              <a:pathLst>
                <a:path w="5095428" h="216472">
                  <a:moveTo>
                    <a:pt x="20409" y="0"/>
                  </a:moveTo>
                  <a:lnTo>
                    <a:pt x="5075020" y="0"/>
                  </a:lnTo>
                  <a:cubicBezTo>
                    <a:pt x="5086291" y="0"/>
                    <a:pt x="5095428" y="9137"/>
                    <a:pt x="5095428" y="20409"/>
                  </a:cubicBezTo>
                  <a:lnTo>
                    <a:pt x="5095428" y="196063"/>
                  </a:lnTo>
                  <a:cubicBezTo>
                    <a:pt x="5095428" y="201476"/>
                    <a:pt x="5093278" y="206667"/>
                    <a:pt x="5089451" y="210494"/>
                  </a:cubicBezTo>
                  <a:cubicBezTo>
                    <a:pt x="5085623" y="214322"/>
                    <a:pt x="5080432" y="216472"/>
                    <a:pt x="5075020" y="216472"/>
                  </a:cubicBezTo>
                  <a:lnTo>
                    <a:pt x="20409" y="216472"/>
                  </a:lnTo>
                  <a:cubicBezTo>
                    <a:pt x="14996" y="216472"/>
                    <a:pt x="9805" y="214322"/>
                    <a:pt x="5978" y="210494"/>
                  </a:cubicBezTo>
                  <a:cubicBezTo>
                    <a:pt x="2150" y="206667"/>
                    <a:pt x="0" y="201476"/>
                    <a:pt x="0" y="196063"/>
                  </a:cubicBezTo>
                  <a:lnTo>
                    <a:pt x="0" y="20409"/>
                  </a:lnTo>
                  <a:cubicBezTo>
                    <a:pt x="0" y="14996"/>
                    <a:pt x="2150" y="9805"/>
                    <a:pt x="5978" y="5978"/>
                  </a:cubicBezTo>
                  <a:cubicBezTo>
                    <a:pt x="9805" y="2150"/>
                    <a:pt x="14996" y="0"/>
                    <a:pt x="20409" y="0"/>
                  </a:cubicBezTo>
                  <a:close/>
                </a:path>
              </a:pathLst>
            </a:custGeom>
            <a:solidFill>
              <a:srgbClr val="FAE7BC"/>
            </a:solidFill>
            <a:ln w="85725" cap="rnd">
              <a:solidFill>
                <a:srgbClr val="000000"/>
              </a:solidFill>
              <a:prstDash val="solid"/>
              <a:round/>
            </a:ln>
          </p:spPr>
          <p:txBody>
            <a:bodyPr/>
            <a:lstStyle/>
            <a:p>
              <a:endParaRPr lang="en-GB"/>
            </a:p>
          </p:txBody>
        </p:sp>
        <p:sp>
          <p:nvSpPr>
            <p:cNvPr id="8" name="TextBox 8"/>
            <p:cNvSpPr txBox="1"/>
            <p:nvPr/>
          </p:nvSpPr>
          <p:spPr>
            <a:xfrm>
              <a:off x="0" y="-38100"/>
              <a:ext cx="5095428" cy="254572"/>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488343" y="-989670"/>
            <a:ext cx="1080715" cy="2956684"/>
            <a:chOff x="0" y="0"/>
            <a:chExt cx="284633" cy="778715"/>
          </a:xfrm>
        </p:grpSpPr>
        <p:sp>
          <p:nvSpPr>
            <p:cNvPr id="12" name="Freeform 12"/>
            <p:cNvSpPr/>
            <p:nvPr/>
          </p:nvSpPr>
          <p:spPr>
            <a:xfrm>
              <a:off x="0" y="0"/>
              <a:ext cx="284633" cy="778715"/>
            </a:xfrm>
            <a:custGeom>
              <a:avLst/>
              <a:gdLst/>
              <a:ahLst/>
              <a:cxnLst/>
              <a:rect l="l" t="t" r="r" b="b"/>
              <a:pathLst>
                <a:path w="284633" h="778715">
                  <a:moveTo>
                    <a:pt x="142316" y="0"/>
                  </a:moveTo>
                  <a:lnTo>
                    <a:pt x="142316" y="0"/>
                  </a:lnTo>
                  <a:cubicBezTo>
                    <a:pt x="220916" y="0"/>
                    <a:pt x="284633" y="63717"/>
                    <a:pt x="284633" y="142316"/>
                  </a:cubicBezTo>
                  <a:lnTo>
                    <a:pt x="284633" y="636399"/>
                  </a:lnTo>
                  <a:cubicBezTo>
                    <a:pt x="284633" y="714998"/>
                    <a:pt x="220916" y="778715"/>
                    <a:pt x="142316" y="778715"/>
                  </a:cubicBezTo>
                  <a:lnTo>
                    <a:pt x="142316" y="778715"/>
                  </a:lnTo>
                  <a:cubicBezTo>
                    <a:pt x="63717" y="778715"/>
                    <a:pt x="0" y="714998"/>
                    <a:pt x="0" y="636399"/>
                  </a:cubicBezTo>
                  <a:lnTo>
                    <a:pt x="0" y="142316"/>
                  </a:lnTo>
                  <a:cubicBezTo>
                    <a:pt x="0" y="63717"/>
                    <a:pt x="63717" y="0"/>
                    <a:pt x="142316" y="0"/>
                  </a:cubicBezTo>
                  <a:close/>
                </a:path>
              </a:pathLst>
            </a:custGeom>
            <a:solidFill>
              <a:srgbClr val="FAE7BC"/>
            </a:solidFill>
          </p:spPr>
          <p:txBody>
            <a:bodyPr/>
            <a:lstStyle/>
            <a:p>
              <a:endParaRPr lang="en-GB"/>
            </a:p>
          </p:txBody>
        </p:sp>
        <p:sp>
          <p:nvSpPr>
            <p:cNvPr id="13" name="TextBox 13"/>
            <p:cNvSpPr txBox="1"/>
            <p:nvPr/>
          </p:nvSpPr>
          <p:spPr>
            <a:xfrm>
              <a:off x="0" y="-38100"/>
              <a:ext cx="284633" cy="816815"/>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TotalTime>
  <Words>1789</Words>
  <Application>Microsoft Office PowerPoint</Application>
  <PresentationFormat>Custom</PresentationFormat>
  <Paragraphs>102</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vt:lpstr>
      <vt:lpstr>Arial</vt:lpstr>
      <vt:lpstr>Century Gothic Paneuropean</vt:lpstr>
      <vt:lpstr>Century Gothic Paneuropean Bold</vt:lpstr>
      <vt:lpstr>Times New Roman</vt:lpstr>
      <vt:lpstr>Office Theme</vt:lpstr>
      <vt:lpstr>PowerPoint Presentation</vt:lpstr>
      <vt:lpstr>Psychology in Health and Social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Amen Maria</cp:lastModifiedBy>
  <cp:revision>8</cp:revision>
  <dcterms:created xsi:type="dcterms:W3CDTF">2006-08-16T00:00:00Z</dcterms:created>
  <dcterms:modified xsi:type="dcterms:W3CDTF">2025-10-07T05:35:58Z</dcterms:modified>
  <dc:identifier>DAG0KHyLflE</dc:identifier>
</cp:coreProperties>
</file>