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72" r:id="rId10"/>
    <p:sldId id="265" r:id="rId11"/>
    <p:sldId id="266" r:id="rId12"/>
    <p:sldId id="267" r:id="rId13"/>
    <p:sldId id="268" r:id="rId14"/>
    <p:sldId id="269" r:id="rId15"/>
    <p:sldId id="270" r:id="rId16"/>
    <p:sldId id="271" r:id="rId17"/>
  </p:sldIdLst>
  <p:sldSz cx="12192000" cy="6858000"/>
  <p:notesSz cx="6858000" cy="12192000"/>
  <p:embeddedFontLst>
    <p:embeddedFont>
      <p:font typeface="Alegreya ExtraBold" charset="-120"/>
      <p:regular r:id="rId19"/>
    </p:embeddedFont>
    <p:embeddedFont>
      <p:font typeface="Atkinson Hyperlegible Next Bold" charset="-120"/>
      <p:regular r:id="rId20"/>
    </p:embeddedFont>
    <p:embeddedFont>
      <p:font typeface="Alegreya" pitchFamily="2" charset="0"/>
      <p:regular r:id="rId21"/>
    </p:embeddedFont>
    <p:embeddedFont>
      <p:font typeface="Atkinson Hyperlegible Next" pitchFamily="2" charset="0"/>
      <p:regular r:id="rId22"/>
    </p:embeddedFont>
    <p:embeddedFont>
      <p:font typeface="Calibri" panose="020F0502020204030204" pitchFamily="34" charset="0"/>
      <p:regular r:id="rId23"/>
      <p:bold r:id="rId24"/>
      <p:italic r:id="rId25"/>
      <p:boldItalic r:id="rId2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3D45"/>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3239" autoAdjust="0"/>
  </p:normalViewPr>
  <p:slideViewPr>
    <p:cSldViewPr snapToGrid="0" snapToObjects="1">
      <p:cViewPr varScale="1">
        <p:scale>
          <a:sx n="59" d="100"/>
          <a:sy n="59" d="100"/>
        </p:scale>
        <p:origin x="115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26" Type="http://schemas.openxmlformats.org/officeDocument/2006/relationships/font" Target="fonts/font8.fntdata" /><Relationship Id="rId3" Type="http://schemas.openxmlformats.org/officeDocument/2006/relationships/slide" Target="slides/slide2.xml" /><Relationship Id="rId21" Type="http://schemas.openxmlformats.org/officeDocument/2006/relationships/font" Target="fonts/font3.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7.fntdata"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2.fntdata" /><Relationship Id="rId29"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6.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5.fntdata" /><Relationship Id="rId28"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font" Target="fonts/font1.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4.fntdata" /><Relationship Id="rId27" Type="http://schemas.openxmlformats.org/officeDocument/2006/relationships/presProps" Target="presProps.xml" /><Relationship Id="rId30"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4101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presentation explores the themes of mental health &amp; wellbeing in the context of sustainable development in the UK. First, the magnitude of the problem is staggering; in 2019, the number of people suffering from mental illness was about 970 million (WHO, 2022), which is one in eight of the world's population. Here in the UK, a quarter of adults (around 14 million) experience mental distress, compared with 17% after 2008 (MHF, 2026). Our objectives are to clarify concepts and models, review the UK policy and delivery, analyse effectiveness and propose recommendations. The overall coverage is across the UK (England and Wales).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As mental health cannot be discussed without reference to the other concepts, three key, interdependent concepts are defined in this slide. (Heenan and Betts, 2025). The WHO (2022) considers that Mental health is considered as a core domain and not a secondary one, as it is defined as having a complete state of physical, mental, and social wellbeing, not the absence of disease. Wellbeing is described as a positive way of operating, rather than just an outcome of management of symptoms (Wills, 2022); it is about moving beyond a fight to manage symptoms, and towards a fight to thrive and to make communities flourish. Sustainable development is about meeting current needs without jeopardising the ability of future generations to meet their needs. This is written into law in Wales with the Well-being of Future Generations (Wales) Act 2015.</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These ideas are important now in three important ways. To begin with, global pledges: SDG 3 and SDGs 10 and 13 do impact mental health. Second, under-investing is also ongoing; currently, the average funding shortfall is circa 2% of health budgets (WHO, 2022). Third, eco-anxiety: Over 50% (of 10,000 youth aged 16-25 from ten countries) were very and extremely concerned about climate change, with 84% moderately concerned (Hickman et al., 2021). Altogether, it can be said that mental health is today not only a clinical but also a sustainability problem.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reason integration is important is that, if the needs are compared and the services are not integrated, then there are gaps that exist (Thomson and Chatterjee, 2024). Globally, Health in All Policies is a WHO strategy that works through embedding health in housing, education, employment and the environment (Wills, 2022). Integrated Care Systems combine NHS, council and voluntary partners in England (Thomson and Chatterjee, 2024). The principles of integration and prevention can be found in the context of Wales’s Well-being of Future Generations Act 2015. There are benefits such as enhanced information flow, reduced duplication and increased co-produced care (Thomson and Chatterjee, 2024). Most importantly, there continues to be a limited evidence base (Thomson and Chatterjee,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medical model views illness in a biological context and has evidence supporting its approach to treatment, but ignores social factors (Wills, 2022). The social model, which asserts that social conditions influence health and that these differences could be accounted for by variations in health needs, can underestimate clinical needs. The biopsychosocial model has been asserted to hold that biological, psychological, and social causes interact (Engel, 1977); although complex, this model is difficult to apply consistently (Williamson, 2022). Despite this, it continues to play an extremely important role in psychiatric training, but it is disputed. The question is not theoretical but rather practical, and it is no dead problem but one that needs revival, Williamson (2022) writes.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Mental Health Act 2025, which was given Royal Assent on 18 December 2025, is a modernisation of the 1983 Act. It introduces statutory care plans, increased carer involvement, tackling racial disparity and improved youth safeguards, which ban the use of prison cells as safe places to be. In contrast, there is no strategy in Wales like this other than the Well-being of Future Generations (Wales) Act 2015 and the Mental Health and Wellbeing Strategy 2025 to 2035 (Welsh Government, 2026). The difference in policy becomes evident when considering England's change to coercive detention and changes to patient rights, whilst Wales's preventative approach involves cross-sectoral prevention (Mental Health Act 2025; Welsh Government 2026).</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slide covers four policy challenges. Firstly, the funding is inadequate in comparison to the need, and there is a conflict between urgent and prevention care (WHO, 2022). Secondly, there is variation in devolved health policy (Welsh Government, 2026; Mental Health Act, 2025) between the four UK nations. Third, the information about integration goals' cost-effectiveness is still limited (Thomson and Chatterjee, 2024). Fourthly, legal rights are contingent on workforce and resources. These barriers are linked; underfunding results in poor delivery, and divergent systems make learning more challenging. The key is that effective policy does NOT lead to effective practice. Ambitions for legislation without services and evaluations mean nothing.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There are four ways of approaching service delivery. Community-based integrated care is a priority to overcome institutions (WHO, 2022). Wellness and prevention programmes provide early community and voluntary support (Heenan &amp; Betts, 2025). The use of telehealth and digital tools extends the reach and introduces the risk of digital exclusion. Holistic hospital models include psychological support in physical care units, such as mental health liaison teams. In both cases, more people can access the approach without safeguards for equity. Any individual who is not connected or has no local provision selected may be left even further behind if not intentionally designed for it.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8474441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context was for an NHS adult pilot integrated care locality in South West England (Silvonen, 2025). The results of the 21 interviews conducted between June and August of 2023 indicate that while positive beginnings are found, an uneven flow of information and variation in provider practices diminish the positive trajectory (Silvonen, 2025). Likely Lessons: continue to implement beyond design, ensure practice is linked to aims and do not implement until delivery is ready (Silvonen, 2025). Evaluation: 'holistic on paper is not holistic in practice', and the study is qualitative, constrained by a single locality and focusing tightly.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Public health work prioritises prevention and early intervention as key aspects of legislation in Wales, as per the Well-being of Future Generations (Wales) Act 2015 as well as WHO guidance (WHO, 2022). Fair social determinants of health and access to a healthy environment, whether in one's home, in green space, or secure work, help to protect mental health (Marmot et al., 2020). Stigma can be reduced through campaigns but has been noted as a barrier; for example, Time to Change and Mental Health Awareness Week (Heenan and Betts, 2025). The collective phenomenon of being concerned about the climate crisis is an emerging issue, particularly for the youth (Hickman et al., 2021). Campaigns change attitudes, not problems in service or social factors.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Not all services are universal and will deliver equal outcomes, as socio-economic deprivation will increase vulnerability in the psychological sense (Marmot et al., 2020; MHF, 2026). There is a threefold difference in poor mental health between those with a challenging financial situation and those who are financially comfortable (MHF, 2026). There are also demographic disparities, with 31% of young people compared to 23% at 25+, and 28% of women compared to 21% of men (MHF, 2026). The racial inequalities are significant: Black people are over-represented in the detention system, which is explicitly mentioned in the Mental Health Act, 2025 as something that is needed to change.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There are some that are effective, and others that are not. What is working: Wales’s long-term prevention approach; England's rights-based reform; and theoretically robust approaches which take a holistic view. What is not going well: inadequate integration evidence (Thomson and Chatterjee 2024); uneven integration (Silvonen 2025); and growing inequities (MHF 2026; Marmot et al. 2020). Our recommendations follow. Ensure and further support funds for prevention (WHO, 2022). Improve assessment using widely used cost-effectiveness metrics (Thomson and Chatterjee, 2024). Incorporate equity outcomes as a key objective of all policies (Marmot et al., 2020). Last but not least, share learning across devolved nations; Welsh statutory duty, for example.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Finally, there are some final messages. In the first place, health and wellbeing and development are connected in nature, and it's impossible to do one without the other; mental health is the place where they’re connected. On the other hand, the tool for a biopsychosocial framework and integrated care is best for the roadmap, but not necessarily used collectively in institutions. Thirdly, policies are different: there is an increase in the rights of patients under the Mental Health Act 2025, and there is a Welsh Future Generations Act that encourages long-term prevention. Last, the delivery requirement: an unrelenting focus on health equity and consistent measurement and investment in ongoing support to fulfil policy goals.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Engel, G.L. (1977). The need for a new medical model: A challenge for biomedicine.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Science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196(4286), pp.129–136. doi:https://doi.org/10.1126/science.847460.</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Heenan, D. and Betts, J. (2025).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Short Guide to Mental Health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1st ed. Policy Press.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Hickman, C., Marks, E., Pihkala, P., Clayton, S., Lewandowski, R.E., Mayall, E.E., Wray, B., Mellor, C. and van Susteren, L. (2021). Climate anxiety in children and young people and their beliefs about government responses to climate change: A global survey.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Lancet Planetary Health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5(12), pp.863–873. doi:10.1016/S2542-5196(21)00278-3.</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Marmot, M., Allen, J., Boyce, T., Goldblatt, P. and Morrison, J. (2020).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Health Equity in England: The Marmot Review 10 Years 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[online] The Health Foundation. Available at: https://www.health.org.uk/reports-and-analysis/reports/health-equity-in-england-the-marmot-review-10-years-on-0 [Accessed 13 Oct. 2026].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Mental Health Act (2025).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Mental health act 2025</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[online] Legislation Gov UK. Available at: https://www.legislation.gov.uk/ukpga/2025/33/contents [Accessed 13 Oct. 2026].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MHF (2026).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State of Mental Health Inequality in the UK (2026)</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[online] Mental Health Foundation. Available at: https://reports.mentalhealth.org.uk/foundation-reports/june-2026/report/ [Accessed 13 Oct. 2026].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Silvonen, T. (2025). Service providers’ perspectives of an Integrated Community Mental Health Service in the UK.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Community Mental Health Journal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61(2), pp.329–336. doi:10.1007/s10597-024-01352-w.</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Thomson, L. and Chatterjee, H.J. (2024). Barriers and enablers of integrated care in the UK: A Rapid evidence review of review articles and grey literature 2018-2022.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Frontiers in Public Health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11(1). doi:10.3389/fpubh.2023.1286479.</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Welsh Government (2026).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Mental Health and wellbeing strategy 2025 to 2035</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[online] GOV WALES. Available at: https://www.gov.wales/mental-health-and-wellbeing-strategy-2025-2035 [Accessed 13 Oct. 2026].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WHO (2022).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World mental health report: Transforming mental health for all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[online] World Health Organization. Available at: https://www.who.int/publications/i/item/9789240049338 [Accessed 13 Oct. 2026].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Williamson, S. (2022). The biopsychosocial model: Not dead, but in need of revival.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BJPsych Bulletin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46(4), pp.232–234. doi:10.1192/bjb.2022.29.</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Wills, J. (2022).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Foundations for Health Promotion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5th ed. Elsevier.</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1.xml" /><Relationship Id="rId6" Type="http://schemas.openxmlformats.org/officeDocument/2006/relationships/image" Target="../media/image7.png" /><Relationship Id="rId5" Type="http://schemas.openxmlformats.org/officeDocument/2006/relationships/image" Target="../media/image6.png" /><Relationship Id="rId4" Type="http://schemas.openxmlformats.org/officeDocument/2006/relationships/image" Target="../media/image5.png"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8" Type="http://schemas.openxmlformats.org/officeDocument/2006/relationships/image" Target="../media/image13.png" /><Relationship Id="rId3" Type="http://schemas.openxmlformats.org/officeDocument/2006/relationships/image" Target="../media/image8.png" /><Relationship Id="rId7" Type="http://schemas.openxmlformats.org/officeDocument/2006/relationships/image" Target="../media/image12.png" /><Relationship Id="rId2" Type="http://schemas.openxmlformats.org/officeDocument/2006/relationships/notesSlide" Target="../notesSlides/notesSlide9.xml" /><Relationship Id="rId1" Type="http://schemas.openxmlformats.org/officeDocument/2006/relationships/slideLayout" Target="../slideLayouts/slideLayout1.xml" /><Relationship Id="rId6" Type="http://schemas.openxmlformats.org/officeDocument/2006/relationships/image" Target="../media/image11.png" /><Relationship Id="rId5" Type="http://schemas.openxmlformats.org/officeDocument/2006/relationships/image" Target="../media/image10.png" /><Relationship Id="rId4" Type="http://schemas.openxmlformats.org/officeDocument/2006/relationships/image" Target="../media/image9.png"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6.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8F4EA"/>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58786" y="457200"/>
            <a:ext cx="4927477" cy="6096000"/>
          </a:xfrm>
          <a:prstGeom prst="rect">
            <a:avLst/>
          </a:prstGeom>
        </p:spPr>
      </p:pic>
      <p:sp>
        <p:nvSpPr>
          <p:cNvPr id="3" name="Text 0"/>
          <p:cNvSpPr/>
          <p:nvPr/>
        </p:nvSpPr>
        <p:spPr>
          <a:xfrm>
            <a:off x="5994250" y="895330"/>
            <a:ext cx="5587860" cy="396081"/>
          </a:xfrm>
          <a:prstGeom prst="rect">
            <a:avLst/>
          </a:prstGeom>
          <a:noFill/>
          <a:ln/>
        </p:spPr>
        <p:txBody>
          <a:bodyPr wrap="square" lIns="0" tIns="0" rIns="0" bIns="0" rtlCol="0" anchor="t">
            <a:normAutofit fontScale="92500" lnSpcReduction="10000"/>
          </a:bodyPr>
          <a:lstStyle/>
          <a:p>
            <a:pPr marL="0" indent="0" algn="ctr">
              <a:lnSpc>
                <a:spcPct val="108000"/>
              </a:lnSpc>
              <a:buNone/>
            </a:pPr>
            <a:r>
              <a:rPr lang="en-US" sz="1400" b="1" kern="100" spc="120" dirty="0">
                <a:solidFill>
                  <a:srgbClr val="56625D"/>
                </a:solidFill>
                <a:latin typeface="Atkinson Hyperlegible Next Bold" pitchFamily="34" charset="0"/>
                <a:ea typeface="Atkinson Hyperlegible Next Bold" pitchFamily="34" charset="-122"/>
                <a:cs typeface="Atkinson Hyperlegible Next Bold" pitchFamily="34" charset="-120"/>
              </a:rPr>
              <a:t>BMHP6030 · HEALTH, WELLBEING AND SUSTAINABLE DEVELOPMENT</a:t>
            </a:r>
            <a:endParaRPr lang="en-US" sz="1400" dirty="0"/>
          </a:p>
        </p:txBody>
      </p:sp>
      <p:sp>
        <p:nvSpPr>
          <p:cNvPr id="4" name="Text 1"/>
          <p:cNvSpPr/>
          <p:nvPr/>
        </p:nvSpPr>
        <p:spPr>
          <a:xfrm>
            <a:off x="5994250" y="1414919"/>
            <a:ext cx="5587860" cy="2933402"/>
          </a:xfrm>
          <a:prstGeom prst="rect">
            <a:avLst/>
          </a:prstGeom>
          <a:noFill/>
          <a:ln/>
        </p:spPr>
        <p:txBody>
          <a:bodyPr wrap="square" lIns="0" tIns="0" rIns="0" bIns="0" rtlCol="0" anchor="t">
            <a:normAutofit/>
          </a:bodyPr>
          <a:lstStyle/>
          <a:p>
            <a:pPr marL="0" indent="0" algn="ctr">
              <a:lnSpc>
                <a:spcPct val="120000"/>
              </a:lnSpc>
              <a:buNone/>
            </a:pPr>
            <a:r>
              <a:rPr lang="en-US" sz="4000" kern="100" spc="-44" dirty="0">
                <a:solidFill>
                  <a:srgbClr val="2E3D45"/>
                </a:solidFill>
                <a:latin typeface="Alegreya ExtraBold" pitchFamily="34" charset="0"/>
                <a:ea typeface="Alegreya ExtraBold" pitchFamily="34" charset="-122"/>
                <a:cs typeface="Alegreya ExtraBold" pitchFamily="34" charset="-120"/>
              </a:rPr>
              <a:t>Integrating Health, Wellbeing and Sustainable Development in UK Mental Health Services</a:t>
            </a:r>
            <a:endParaRPr lang="en-US" sz="4000" dirty="0"/>
          </a:p>
        </p:txBody>
      </p:sp>
      <p:sp>
        <p:nvSpPr>
          <p:cNvPr id="5" name="Shape 2"/>
          <p:cNvSpPr/>
          <p:nvPr/>
        </p:nvSpPr>
        <p:spPr>
          <a:xfrm>
            <a:off x="5994250" y="4556919"/>
            <a:ext cx="5587860" cy="31651"/>
          </a:xfrm>
          <a:prstGeom prst="roundRect">
            <a:avLst>
              <a:gd name="adj" fmla="val 49998"/>
            </a:avLst>
          </a:prstGeom>
          <a:solidFill>
            <a:srgbClr val="2E3D45"/>
          </a:solidFill>
          <a:ln/>
        </p:spPr>
      </p:sp>
      <p:sp>
        <p:nvSpPr>
          <p:cNvPr id="6" name="Text 3"/>
          <p:cNvSpPr/>
          <p:nvPr/>
        </p:nvSpPr>
        <p:spPr>
          <a:xfrm>
            <a:off x="5994250" y="4822031"/>
            <a:ext cx="5587860" cy="736600"/>
          </a:xfrm>
          <a:prstGeom prst="rect">
            <a:avLst/>
          </a:prstGeom>
          <a:noFill/>
          <a:ln/>
        </p:spPr>
        <p:txBody>
          <a:bodyPr wrap="square" lIns="0" tIns="0" rIns="0" bIns="0" rtlCol="0" anchor="t">
            <a:normAutofit/>
          </a:bodyPr>
          <a:lstStyle/>
          <a:p>
            <a:pPr marL="0" indent="0" algn="ctr">
              <a:lnSpc>
                <a:spcPct val="121000"/>
              </a:lnSpc>
              <a:buNone/>
            </a:pPr>
            <a:r>
              <a:rPr lang="en-US" sz="2000" dirty="0">
                <a:solidFill>
                  <a:srgbClr val="2E3D45"/>
                </a:solidFill>
                <a:latin typeface="Atkinson Hyperlegible Next" pitchFamily="34" charset="0"/>
                <a:ea typeface="Atkinson Hyperlegible Next" pitchFamily="34" charset="-122"/>
                <a:cs typeface="Atkinson Hyperlegible Next" pitchFamily="34" charset="-120"/>
              </a:rPr>
              <a:t>A Critical Examination of Policy and Service Delivery</a:t>
            </a:r>
            <a:endParaRPr lang="en-US" sz="2000" dirty="0"/>
          </a:p>
        </p:txBody>
      </p:sp>
      <p:sp>
        <p:nvSpPr>
          <p:cNvPr id="7" name="Text 4"/>
          <p:cNvSpPr/>
          <p:nvPr/>
        </p:nvSpPr>
        <p:spPr>
          <a:xfrm>
            <a:off x="5994251" y="5744210"/>
            <a:ext cx="5587860" cy="364430"/>
          </a:xfrm>
          <a:prstGeom prst="rect">
            <a:avLst/>
          </a:prstGeom>
          <a:noFill/>
          <a:ln/>
        </p:spPr>
        <p:txBody>
          <a:bodyPr wrap="none" lIns="0" tIns="0" rIns="0" bIns="0" rtlCol="0" anchor="t"/>
          <a:lstStyle/>
          <a:p>
            <a:pPr marL="0" indent="0" algn="ctr">
              <a:lnSpc>
                <a:spcPct val="113000"/>
              </a:lnSpc>
              <a:buNone/>
            </a:pPr>
            <a:r>
              <a:rPr lang="en-US" b="1" dirty="0">
                <a:solidFill>
                  <a:srgbClr val="56625D"/>
                </a:solidFill>
                <a:latin typeface="Atkinson Hyperlegible Next" pitchFamily="34" charset="0"/>
                <a:ea typeface="Atkinson Hyperlegible Next" pitchFamily="34" charset="-122"/>
                <a:cs typeface="Atkinson Hyperlegible Next" pitchFamily="34" charset="-120"/>
              </a:rPr>
              <a:t>Student name: Elena Daniela Virlan</a:t>
            </a:r>
            <a:endParaRPr lang="en-US"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500" dirty="0">
                <a:solidFill>
                  <a:srgbClr val="2E3D45"/>
                </a:solidFill>
                <a:latin typeface="Alegreya ExtraBold" pitchFamily="34" charset="0"/>
                <a:ea typeface="Alegreya ExtraBold" pitchFamily="34" charset="-122"/>
                <a:cs typeface="Alegreya ExtraBold" pitchFamily="34" charset="-120"/>
              </a:rPr>
              <a:t>Introduction and Aims</a:t>
            </a:r>
            <a:endParaRPr lang="en-US" sz="4500" dirty="0"/>
          </a:p>
        </p:txBody>
      </p:sp>
      <p:sp>
        <p:nvSpPr>
          <p:cNvPr id="3" name="Text 1"/>
          <p:cNvSpPr/>
          <p:nvPr/>
        </p:nvSpPr>
        <p:spPr>
          <a:xfrm>
            <a:off x="457189" y="1876961"/>
            <a:ext cx="3017464" cy="746720"/>
          </a:xfrm>
          <a:prstGeom prst="rect">
            <a:avLst/>
          </a:prstGeom>
          <a:noFill/>
          <a:ln/>
        </p:spPr>
        <p:txBody>
          <a:bodyPr wrap="none" lIns="0" tIns="0" rIns="0" bIns="0" rtlCol="0" anchor="t"/>
          <a:lstStyle/>
          <a:p>
            <a:pPr marL="0" indent="0" algn="ctr">
              <a:lnSpc>
                <a:spcPct val="87000"/>
              </a:lnSpc>
              <a:buNone/>
            </a:pPr>
            <a:r>
              <a:rPr lang="en-US" sz="6000" b="1" kern="100" spc="-56" dirty="0">
                <a:solidFill>
                  <a:srgbClr val="2E3D45"/>
                </a:solidFill>
                <a:latin typeface="Alegreya ExtraBold" pitchFamily="34" charset="0"/>
                <a:ea typeface="Alegreya ExtraBold" pitchFamily="34" charset="-122"/>
                <a:cs typeface="Alegreya ExtraBold" pitchFamily="34" charset="-120"/>
              </a:rPr>
              <a:t>1 in 8</a:t>
            </a:r>
            <a:endParaRPr lang="en-US" sz="6000" b="1" dirty="0"/>
          </a:p>
        </p:txBody>
      </p:sp>
      <p:sp>
        <p:nvSpPr>
          <p:cNvPr id="4" name="Text 2"/>
          <p:cNvSpPr/>
          <p:nvPr/>
        </p:nvSpPr>
        <p:spPr>
          <a:xfrm>
            <a:off x="457189" y="2775446"/>
            <a:ext cx="3017464" cy="883741"/>
          </a:xfrm>
          <a:prstGeom prst="rect">
            <a:avLst/>
          </a:prstGeom>
          <a:noFill/>
          <a:ln/>
        </p:spPr>
        <p:txBody>
          <a:bodyPr wrap="square" lIns="0" tIns="0" rIns="0" bIns="0" rtlCol="0" anchor="t">
            <a:noAutofit/>
          </a:bodyPr>
          <a:lstStyle/>
          <a:p>
            <a:pPr marL="0" indent="0" algn="ctr">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people worldwide (970 million) lived with a mental disorder in 2019 (WHO, 2022)</a:t>
            </a:r>
            <a:endParaRPr lang="en-US" sz="1600" dirty="0"/>
          </a:p>
        </p:txBody>
      </p:sp>
      <p:sp>
        <p:nvSpPr>
          <p:cNvPr id="5" name="Text 3"/>
          <p:cNvSpPr/>
          <p:nvPr/>
        </p:nvSpPr>
        <p:spPr>
          <a:xfrm>
            <a:off x="3931841" y="1876961"/>
            <a:ext cx="3017464" cy="746720"/>
          </a:xfrm>
          <a:prstGeom prst="rect">
            <a:avLst/>
          </a:prstGeom>
          <a:noFill/>
          <a:ln/>
        </p:spPr>
        <p:txBody>
          <a:bodyPr wrap="none" lIns="0" tIns="0" rIns="0" bIns="0" rtlCol="0" anchor="t"/>
          <a:lstStyle/>
          <a:p>
            <a:pPr marL="0" indent="0" algn="ctr">
              <a:lnSpc>
                <a:spcPct val="87000"/>
              </a:lnSpc>
              <a:buNone/>
            </a:pPr>
            <a:r>
              <a:rPr lang="en-US" sz="6000" b="1" kern="100" spc="-56" dirty="0">
                <a:solidFill>
                  <a:srgbClr val="2E3D45"/>
                </a:solidFill>
                <a:latin typeface="Alegreya ExtraBold" pitchFamily="34" charset="0"/>
                <a:ea typeface="Alegreya ExtraBold" pitchFamily="34" charset="-122"/>
                <a:cs typeface="Alegreya ExtraBold" pitchFamily="34" charset="-120"/>
              </a:rPr>
              <a:t>25%</a:t>
            </a:r>
            <a:endParaRPr lang="en-US" sz="6000" b="1" dirty="0"/>
          </a:p>
        </p:txBody>
      </p:sp>
      <p:sp>
        <p:nvSpPr>
          <p:cNvPr id="6" name="Text 4"/>
          <p:cNvSpPr/>
          <p:nvPr/>
        </p:nvSpPr>
        <p:spPr>
          <a:xfrm>
            <a:off x="3931841" y="2775446"/>
            <a:ext cx="3017464" cy="883741"/>
          </a:xfrm>
          <a:prstGeom prst="rect">
            <a:avLst/>
          </a:prstGeom>
          <a:noFill/>
          <a:ln/>
        </p:spPr>
        <p:txBody>
          <a:bodyPr wrap="square" lIns="0" tIns="0" rIns="0" bIns="0" rtlCol="0" anchor="t">
            <a:noAutofit/>
          </a:bodyPr>
          <a:lstStyle/>
          <a:p>
            <a:pPr marL="0" indent="0" algn="ctr">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of UK adults (about 14 million) report mental distress, up from 17% after 2008 (MHF, 2026)</a:t>
            </a:r>
            <a:endParaRPr lang="en-US" sz="1600" dirty="0"/>
          </a:p>
        </p:txBody>
      </p:sp>
      <p:sp>
        <p:nvSpPr>
          <p:cNvPr id="7" name="Shape 5"/>
          <p:cNvSpPr/>
          <p:nvPr/>
        </p:nvSpPr>
        <p:spPr>
          <a:xfrm>
            <a:off x="457189" y="3829050"/>
            <a:ext cx="6492018" cy="31651"/>
          </a:xfrm>
          <a:prstGeom prst="roundRect">
            <a:avLst>
              <a:gd name="adj" fmla="val 49998"/>
            </a:avLst>
          </a:prstGeom>
          <a:solidFill>
            <a:srgbClr val="2E3D45"/>
          </a:solidFill>
          <a:ln/>
        </p:spPr>
      </p:sp>
      <p:sp>
        <p:nvSpPr>
          <p:cNvPr id="8" name="Text 6"/>
          <p:cNvSpPr/>
          <p:nvPr/>
        </p:nvSpPr>
        <p:spPr>
          <a:xfrm>
            <a:off x="457189" y="4104640"/>
            <a:ext cx="6492117" cy="262830"/>
          </a:xfrm>
          <a:prstGeom prst="rect">
            <a:avLst/>
          </a:prstGeom>
          <a:noFill/>
          <a:ln/>
        </p:spPr>
        <p:txBody>
          <a:bodyPr wrap="none" lIns="0" tIns="0" rIns="0" bIns="0" rtlCol="0" anchor="t"/>
          <a:lstStyle/>
          <a:p>
            <a:pPr marL="0" indent="0" algn="just">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Core Aims and Scope</a:t>
            </a:r>
            <a:endParaRPr lang="en-US" sz="2000" dirty="0"/>
          </a:p>
        </p:txBody>
      </p:sp>
      <p:sp>
        <p:nvSpPr>
          <p:cNvPr id="9" name="Text 7"/>
          <p:cNvSpPr/>
          <p:nvPr/>
        </p:nvSpPr>
        <p:spPr>
          <a:xfrm>
            <a:off x="457189" y="4503043"/>
            <a:ext cx="6492117" cy="1004391"/>
          </a:xfrm>
          <a:prstGeom prst="rect">
            <a:avLst/>
          </a:prstGeom>
          <a:noFill/>
          <a:ln/>
        </p:spPr>
        <p:txBody>
          <a:bodyPr wrap="square" lIns="0" tIns="0" rIns="0" bIns="0" rtlCol="0" anchor="t">
            <a:noAutofit/>
          </a:bodyPr>
          <a:lstStyle/>
          <a:p>
            <a:pPr marL="0" indent="0" algn="l">
              <a:lnSpc>
                <a:spcPct val="121000"/>
              </a:lnSpc>
              <a:spcAft>
                <a:spcPts val="900"/>
              </a:spcAft>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Aims: define key concepts and models; examine UK policy and delivery; evaluate effectiveness; recommend.</a:t>
            </a:r>
            <a:endParaRPr lang="en-US" sz="1600" dirty="0"/>
          </a:p>
          <a:p>
            <a:pPr marL="0" indent="0" algn="l">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Scope: UK-wide, comparing England and Wales.</a:t>
            </a:r>
            <a:endParaRPr lang="en-US" sz="1600" dirty="0"/>
          </a:p>
        </p:txBody>
      </p:sp>
      <p:pic>
        <p:nvPicPr>
          <p:cNvPr id="10" name="Image 0" descr="preencoded.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919443" y="2015430"/>
            <a:ext cx="3301917" cy="3302000"/>
          </a:xfrm>
          <a:prstGeom prst="rect">
            <a:avLst/>
          </a:prstGeom>
        </p:spPr>
      </p:pic>
      <p:sp>
        <p:nvSpPr>
          <p:cNvPr id="11" name="Shape 8"/>
          <p:cNvSpPr/>
          <p:nvPr/>
        </p:nvSpPr>
        <p:spPr>
          <a:xfrm>
            <a:off x="3696897" y="1825526"/>
            <a:ext cx="12700" cy="1833662"/>
          </a:xfrm>
          <a:prstGeom prst="rect">
            <a:avLst/>
          </a:prstGeom>
          <a:solidFill>
            <a:srgbClr val="2E3D45"/>
          </a:solidFill>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500" dirty="0">
                <a:solidFill>
                  <a:srgbClr val="2E3D45"/>
                </a:solidFill>
                <a:latin typeface="Alegreya ExtraBold" pitchFamily="34" charset="0"/>
                <a:ea typeface="Alegreya ExtraBold" pitchFamily="34" charset="-122"/>
                <a:cs typeface="Alegreya ExtraBold" pitchFamily="34" charset="-120"/>
              </a:rPr>
              <a:t>Key Concepts</a:t>
            </a:r>
            <a:endParaRPr lang="en-US" sz="4500" dirty="0"/>
          </a:p>
        </p:txBody>
      </p:sp>
      <p:sp>
        <p:nvSpPr>
          <p:cNvPr id="3" name="Text 1"/>
          <p:cNvSpPr/>
          <p:nvPr/>
        </p:nvSpPr>
        <p:spPr>
          <a:xfrm>
            <a:off x="457189" y="1135359"/>
            <a:ext cx="11277318" cy="397669"/>
          </a:xfrm>
          <a:prstGeom prst="rect">
            <a:avLst/>
          </a:prstGeom>
          <a:noFill/>
          <a:ln/>
        </p:spPr>
        <p:txBody>
          <a:bodyPr wrap="none" lIns="0" tIns="0" rIns="0" bIns="0" rtlCol="0" anchor="t"/>
          <a:lstStyle/>
          <a:p>
            <a:pPr marL="0" indent="0" algn="just">
              <a:lnSpc>
                <a:spcPct val="121000"/>
              </a:lnSpc>
              <a:buNone/>
            </a:pPr>
            <a:r>
              <a:rPr lang="en-US" sz="1600" dirty="0">
                <a:solidFill>
                  <a:srgbClr val="56625D"/>
                </a:solidFill>
                <a:latin typeface="Atkinson Hyperlegible Next" pitchFamily="34" charset="0"/>
                <a:ea typeface="Atkinson Hyperlegible Next" pitchFamily="34" charset="-122"/>
                <a:cs typeface="Atkinson Hyperlegible Next" pitchFamily="34" charset="-120"/>
              </a:rPr>
              <a:t>Mental health cannot be addressed in isolation; the three pillars are fundamentally interdependent (Heenan and Betts, 2025).</a:t>
            </a:r>
            <a:endParaRPr lang="en-US" sz="1600" dirty="0"/>
          </a:p>
        </p:txBody>
      </p:sp>
      <p:graphicFrame>
        <p:nvGraphicFramePr>
          <p:cNvPr id="4" name="Table 0"/>
          <p:cNvGraphicFramePr>
            <a:graphicFrameLocks noGrp="1"/>
          </p:cNvGraphicFramePr>
          <p:nvPr>
            <p:extLst>
              <p:ext uri="{D42A27DB-BD31-4B8C-83A1-F6EECF244321}">
                <p14:modId xmlns:p14="http://schemas.microsoft.com/office/powerpoint/2010/main" val="411789782"/>
              </p:ext>
            </p:extLst>
          </p:nvPr>
        </p:nvGraphicFramePr>
        <p:xfrm>
          <a:off x="457189" y="1614091"/>
          <a:ext cx="11277318" cy="3879157"/>
        </p:xfrm>
        <a:graphic>
          <a:graphicData uri="http://schemas.openxmlformats.org/drawingml/2006/table">
            <a:tbl>
              <a:tblPr/>
              <a:tblGrid>
                <a:gridCol w="2255384">
                  <a:extLst>
                    <a:ext uri="{9D8B030D-6E8A-4147-A177-3AD203B41FA5}">
                      <a16:colId xmlns:a16="http://schemas.microsoft.com/office/drawing/2014/main" val="20000"/>
                    </a:ext>
                  </a:extLst>
                </a:gridCol>
                <a:gridCol w="4285349">
                  <a:extLst>
                    <a:ext uri="{9D8B030D-6E8A-4147-A177-3AD203B41FA5}">
                      <a16:colId xmlns:a16="http://schemas.microsoft.com/office/drawing/2014/main" val="20001"/>
                    </a:ext>
                  </a:extLst>
                </a:gridCol>
                <a:gridCol w="4736585">
                  <a:extLst>
                    <a:ext uri="{9D8B030D-6E8A-4147-A177-3AD203B41FA5}">
                      <a16:colId xmlns:a16="http://schemas.microsoft.com/office/drawing/2014/main" val="20002"/>
                    </a:ext>
                  </a:extLst>
                </a:gridCol>
              </a:tblGrid>
              <a:tr h="529517">
                <a:tc>
                  <a:txBody>
                    <a:bodyPr/>
                    <a:lstStyle/>
                    <a:p>
                      <a:pPr marL="0" indent="0" algn="ctr">
                        <a:buNone/>
                      </a:pPr>
                      <a:r>
                        <a:rPr lang="en-US" sz="1800" b="1" dirty="0">
                          <a:solidFill>
                            <a:srgbClr val="2E3D45"/>
                          </a:solidFill>
                          <a:latin typeface="Atkinson Hyperlegible Next" pitchFamily="34" charset="0"/>
                          <a:ea typeface="Atkinson Hyperlegible Next" pitchFamily="34" charset="-122"/>
                          <a:cs typeface="Atkinson Hyperlegible Next" pitchFamily="34" charset="-120"/>
                        </a:rPr>
                        <a:t>Concept</a:t>
                      </a:r>
                      <a:endParaRPr lang="en-US" sz="1800" b="1"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F8F4EA"/>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ctr">
                        <a:buNone/>
                      </a:pPr>
                      <a:r>
                        <a:rPr lang="en-US" sz="1800" b="1" dirty="0">
                          <a:solidFill>
                            <a:srgbClr val="2E3D45"/>
                          </a:solidFill>
                          <a:latin typeface="Atkinson Hyperlegible Next" pitchFamily="34" charset="0"/>
                          <a:ea typeface="Atkinson Hyperlegible Next" pitchFamily="34" charset="-122"/>
                          <a:cs typeface="Atkinson Hyperlegible Next" pitchFamily="34" charset="-120"/>
                        </a:rPr>
                        <a:t>Core Definition</a:t>
                      </a:r>
                      <a:endParaRPr lang="en-US" sz="1800" b="1"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F8F4EA"/>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ctr">
                        <a:buNone/>
                      </a:pPr>
                      <a:r>
                        <a:rPr lang="en-US" sz="1800" b="1" dirty="0">
                          <a:solidFill>
                            <a:srgbClr val="2E3D45"/>
                          </a:solidFill>
                          <a:latin typeface="Atkinson Hyperlegible Next" pitchFamily="34" charset="0"/>
                          <a:ea typeface="Atkinson Hyperlegible Next" pitchFamily="34" charset="-122"/>
                          <a:cs typeface="Atkinson Hyperlegible Next" pitchFamily="34" charset="-120"/>
                        </a:rPr>
                        <a:t>Systemic Significance</a:t>
                      </a:r>
                      <a:endParaRPr lang="en-US" sz="1800" b="1"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F8F4EA"/>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extLst>
                  <a:ext uri="{0D108BD9-81ED-4DB2-BD59-A6C34878D82A}">
                    <a16:rowId xmlns:a16="http://schemas.microsoft.com/office/drawing/2014/main" val="10000"/>
                  </a:ext>
                </a:extLst>
              </a:tr>
              <a:tr h="1118663">
                <a:tc>
                  <a:txBody>
                    <a:bodyPr/>
                    <a:lstStyle/>
                    <a:p>
                      <a:pPr marL="0" indent="0" algn="just">
                        <a:buNone/>
                      </a:pPr>
                      <a:r>
                        <a:rPr lang="en-US" sz="1800" b="1" dirty="0">
                          <a:solidFill>
                            <a:srgbClr val="2E3D45"/>
                          </a:solidFill>
                          <a:latin typeface="Alegreya" pitchFamily="34" charset="0"/>
                          <a:ea typeface="Alegreya" pitchFamily="34" charset="-122"/>
                          <a:cs typeface="Alegreya" pitchFamily="34" charset="-120"/>
                        </a:rPr>
                        <a:t>Health</a:t>
                      </a:r>
                      <a:endParaRPr lang="en-US" sz="1800" dirty="0">
                        <a:latin typeface="Alegreya" charset="0"/>
                        <a:ea typeface="Alegreya" charset="0"/>
                        <a:cs typeface="Alegreya"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just">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Complete physical, mental, and social well-being, not merely the absence of disease (WHO, 2022).</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just">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Establishes mental health as core to overall human health rather than a secondary specialty (WHO, 2022).</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extLst>
                  <a:ext uri="{0D108BD9-81ED-4DB2-BD59-A6C34878D82A}">
                    <a16:rowId xmlns:a16="http://schemas.microsoft.com/office/drawing/2014/main" val="10001"/>
                  </a:ext>
                </a:extLst>
              </a:tr>
              <a:tr h="1118663">
                <a:tc>
                  <a:txBody>
                    <a:bodyPr/>
                    <a:lstStyle/>
                    <a:p>
                      <a:pPr marL="0" indent="0" algn="just">
                        <a:buNone/>
                      </a:pPr>
                      <a:r>
                        <a:rPr lang="en-US" sz="1800" b="1" dirty="0">
                          <a:solidFill>
                            <a:srgbClr val="2E3D45"/>
                          </a:solidFill>
                          <a:latin typeface="Alegreya" pitchFamily="34" charset="0"/>
                          <a:ea typeface="Alegreya" pitchFamily="34" charset="-122"/>
                          <a:cs typeface="Alegreya" pitchFamily="34" charset="-120"/>
                        </a:rPr>
                        <a:t>Wellbeing</a:t>
                      </a:r>
                      <a:endParaRPr lang="en-US" sz="1800" dirty="0">
                        <a:latin typeface="Alegreya" charset="0"/>
                        <a:ea typeface="Alegreya" charset="0"/>
                        <a:cs typeface="Alegreya"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just">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A holistic state of positive functioning enabling individuals to flourish (Wills, 2022).</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just">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Shifts focus from reactive symptom containment to proactive thriving, agency, and community flourishing (Wills, 2022).</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extLst>
                  <a:ext uri="{0D108BD9-81ED-4DB2-BD59-A6C34878D82A}">
                    <a16:rowId xmlns:a16="http://schemas.microsoft.com/office/drawing/2014/main" val="10002"/>
                  </a:ext>
                </a:extLst>
              </a:tr>
              <a:tr h="1112314">
                <a:tc>
                  <a:txBody>
                    <a:bodyPr/>
                    <a:lstStyle/>
                    <a:p>
                      <a:pPr marL="0" indent="0" algn="just">
                        <a:buNone/>
                      </a:pPr>
                      <a:r>
                        <a:rPr lang="en-US" sz="1800" b="1" dirty="0">
                          <a:solidFill>
                            <a:srgbClr val="2E3D45"/>
                          </a:solidFill>
                          <a:latin typeface="Alegreya" pitchFamily="34" charset="0"/>
                          <a:ea typeface="Alegreya" pitchFamily="34" charset="-122"/>
                          <a:cs typeface="Alegreya" pitchFamily="34" charset="-120"/>
                        </a:rPr>
                        <a:t>Sustainable Development</a:t>
                      </a:r>
                      <a:endParaRPr lang="en-US" sz="1800" dirty="0">
                        <a:latin typeface="Alegreya" charset="0"/>
                        <a:ea typeface="Alegreya" charset="0"/>
                        <a:cs typeface="Alegreya"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F8F4EA"/>
                      </a:solidFill>
                      <a:prstDash val="solid"/>
                      <a:round/>
                      <a:headEnd type="none" w="med" len="med"/>
                      <a:tailEnd type="none" w="med" len="med"/>
                    </a:lnB>
                  </a:tcPr>
                </a:tc>
                <a:tc>
                  <a:txBody>
                    <a:bodyPr/>
                    <a:lstStyle/>
                    <a:p>
                      <a:pPr marL="0" indent="0" algn="just">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Meeting present needs without compromising future generations' capacity to meet theirs.</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F8F4EA"/>
                      </a:solidFill>
                      <a:prstDash val="solid"/>
                      <a:round/>
                      <a:headEnd type="none" w="med" len="med"/>
                      <a:tailEnd type="none" w="med" len="med"/>
                    </a:lnB>
                  </a:tcPr>
                </a:tc>
                <a:tc>
                  <a:txBody>
                    <a:bodyPr/>
                    <a:lstStyle/>
                    <a:p>
                      <a:pPr marL="0" indent="0" algn="just">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Enshrined as a mandatory legal duty under the Well-being of Future Generations (Wales) Act 2015.</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F8F4EA"/>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Shape 2"/>
          <p:cNvSpPr/>
          <p:nvPr/>
        </p:nvSpPr>
        <p:spPr>
          <a:xfrm>
            <a:off x="457189" y="5677495"/>
            <a:ext cx="11277318" cy="769541"/>
          </a:xfrm>
          <a:prstGeom prst="rect">
            <a:avLst/>
          </a:prstGeom>
          <a:solidFill>
            <a:srgbClr val="E4E9E1"/>
          </a:solidFill>
          <a:ln/>
        </p:spPr>
      </p:sp>
      <p:sp>
        <p:nvSpPr>
          <p:cNvPr id="6" name="Text 3"/>
          <p:cNvSpPr/>
          <p:nvPr/>
        </p:nvSpPr>
        <p:spPr>
          <a:xfrm>
            <a:off x="660383" y="5804495"/>
            <a:ext cx="10870928" cy="515541"/>
          </a:xfrm>
          <a:prstGeom prst="rect">
            <a:avLst/>
          </a:prstGeom>
          <a:noFill/>
          <a:ln/>
        </p:spPr>
        <p:txBody>
          <a:bodyPr wrap="square" lIns="0" tIns="0" rIns="0" bIns="0" rtlCol="0" anchor="t">
            <a:normAutofit/>
          </a:bodyPr>
          <a:lstStyle/>
          <a:p>
            <a:pPr marL="0" indent="0" algn="ctr">
              <a:lnSpc>
                <a:spcPct val="121000"/>
              </a:lnSpc>
              <a:buNone/>
            </a:pPr>
            <a:r>
              <a:rPr lang="en-US" sz="1400" i="1" dirty="0">
                <a:solidFill>
                  <a:srgbClr val="2E3D45"/>
                </a:solidFill>
                <a:latin typeface="Atkinson Hyperlegible Next Bold" pitchFamily="34" charset="0"/>
                <a:ea typeface="Atkinson Hyperlegible Next Bold" pitchFamily="34" charset="-122"/>
                <a:cs typeface="Atkinson Hyperlegible Next Bold" pitchFamily="34" charset="-120"/>
              </a:rPr>
              <a:t>Key Synthesis:</a:t>
            </a:r>
            <a:r>
              <a:rPr lang="en-US" sz="1400" i="1" dirty="0">
                <a:solidFill>
                  <a:srgbClr val="2E3D45"/>
                </a:solidFill>
                <a:latin typeface="Atkinson Hyperlegible Next" pitchFamily="34" charset="0"/>
                <a:ea typeface="Atkinson Hyperlegible Next" pitchFamily="34" charset="-122"/>
                <a:cs typeface="Atkinson Hyperlegible Next" pitchFamily="34" charset="-120"/>
              </a:rPr>
              <a:t> Because these three dimensions are intrinsically linked, mental health interventions must incorporate environmental stability, social equity, and intergenerational sustainability (Heenan and Betts, 2025).</a:t>
            </a:r>
            <a:endParaRPr lang="en-US" sz="1400"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200" dirty="0">
                <a:solidFill>
                  <a:srgbClr val="2E3D45"/>
                </a:solidFill>
                <a:latin typeface="Alegreya ExtraBold" pitchFamily="34" charset="0"/>
                <a:ea typeface="Alegreya ExtraBold" pitchFamily="34" charset="-122"/>
                <a:cs typeface="Alegreya ExtraBold" pitchFamily="34" charset="-120"/>
              </a:rPr>
              <a:t>Relevance: Why These Concepts Matter Now</a:t>
            </a:r>
            <a:endParaRPr lang="en-US" sz="4200" dirty="0"/>
          </a:p>
        </p:txBody>
      </p:sp>
      <p:sp>
        <p:nvSpPr>
          <p:cNvPr id="3" name="Text 1"/>
          <p:cNvSpPr/>
          <p:nvPr/>
        </p:nvSpPr>
        <p:spPr>
          <a:xfrm>
            <a:off x="457189" y="1528075"/>
            <a:ext cx="6492117" cy="26283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Global Mandates &amp; SDGs</a:t>
            </a:r>
            <a:endParaRPr lang="en-US" sz="2000" dirty="0"/>
          </a:p>
        </p:txBody>
      </p:sp>
      <p:sp>
        <p:nvSpPr>
          <p:cNvPr id="4" name="Text 2"/>
          <p:cNvSpPr/>
          <p:nvPr/>
        </p:nvSpPr>
        <p:spPr>
          <a:xfrm>
            <a:off x="457189" y="1926478"/>
            <a:ext cx="6988640" cy="276225"/>
          </a:xfrm>
          <a:prstGeom prst="rect">
            <a:avLst/>
          </a:prstGeom>
          <a:noFill/>
          <a:ln/>
        </p:spPr>
        <p:txBody>
          <a:bodyPr wrap="none" lIns="0" tIns="0" rIns="0" bIns="0" rtlCol="0" anchor="t"/>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SDG 3 targets mental health; SDG 10 and SDG 13 also affect it (WHO, 2022)</a:t>
            </a:r>
            <a:endParaRPr lang="en-US" sz="1600" dirty="0"/>
          </a:p>
        </p:txBody>
      </p:sp>
      <p:sp>
        <p:nvSpPr>
          <p:cNvPr id="5" name="Text 3"/>
          <p:cNvSpPr/>
          <p:nvPr/>
        </p:nvSpPr>
        <p:spPr>
          <a:xfrm>
            <a:off x="457189" y="2670381"/>
            <a:ext cx="6492117" cy="26283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Chronic Underinvestment</a:t>
            </a:r>
            <a:endParaRPr lang="en-US" sz="2000" dirty="0"/>
          </a:p>
        </p:txBody>
      </p:sp>
      <p:sp>
        <p:nvSpPr>
          <p:cNvPr id="6" name="Text 4"/>
          <p:cNvSpPr/>
          <p:nvPr/>
        </p:nvSpPr>
        <p:spPr>
          <a:xfrm>
            <a:off x="457189" y="3068784"/>
            <a:ext cx="6988640" cy="828675"/>
          </a:xfrm>
          <a:prstGeom prst="rect">
            <a:avLst/>
          </a:prstGeom>
          <a:noFill/>
          <a:ln/>
        </p:spPr>
        <p:txBody>
          <a:bodyPr wrap="square" lIns="0" tIns="0" rIns="0" bIns="0" rtlCol="0" anchor="t">
            <a:no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WHO urges governments to value mental health more, reshape environments and strengthen care (WHO, 2022). Funding gap: median of only about 2% of health budgets (WHO, 2022)</a:t>
            </a:r>
            <a:endParaRPr lang="en-US" sz="1600" dirty="0"/>
          </a:p>
        </p:txBody>
      </p:sp>
      <p:sp>
        <p:nvSpPr>
          <p:cNvPr id="7" name="Text 5"/>
          <p:cNvSpPr/>
          <p:nvPr/>
        </p:nvSpPr>
        <p:spPr>
          <a:xfrm>
            <a:off x="457189" y="4365136"/>
            <a:ext cx="6492117" cy="26283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Eco-Anxiety &amp; Planetary Health</a:t>
            </a:r>
            <a:endParaRPr lang="en-US" sz="2000" dirty="0"/>
          </a:p>
        </p:txBody>
      </p:sp>
      <p:sp>
        <p:nvSpPr>
          <p:cNvPr id="8" name="Text 6"/>
          <p:cNvSpPr/>
          <p:nvPr/>
        </p:nvSpPr>
        <p:spPr>
          <a:xfrm>
            <a:off x="457189" y="4763539"/>
            <a:ext cx="6988640" cy="552450"/>
          </a:xfrm>
          <a:prstGeom prst="rect">
            <a:avLst/>
          </a:prstGeom>
          <a:noFill/>
          <a:ln/>
        </p:spPr>
        <p:txBody>
          <a:bodyPr wrap="square" lIns="0" tIns="0" rIns="0" bIns="0" rtlCol="0" anchor="t">
            <a:no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59% of 10,000 young people (16-25, ten countries) very or extremely worried about climate change; 84% at least moderately (Hickman et al., 2021)</a:t>
            </a:r>
            <a:endParaRPr lang="en-US" sz="1600" dirty="0"/>
          </a:p>
        </p:txBody>
      </p:sp>
      <p:sp>
        <p:nvSpPr>
          <p:cNvPr id="10" name="Text 8"/>
          <p:cNvSpPr/>
          <p:nvPr/>
        </p:nvSpPr>
        <p:spPr>
          <a:xfrm>
            <a:off x="457189" y="5687464"/>
            <a:ext cx="11277318" cy="552450"/>
          </a:xfrm>
          <a:prstGeom prst="rect">
            <a:avLst/>
          </a:prstGeom>
          <a:noFill/>
          <a:ln/>
        </p:spPr>
        <p:txBody>
          <a:bodyPr wrap="square" lIns="0" tIns="0" rIns="0" bIns="0" rtlCol="0" anchor="ctr">
            <a:normAutofit/>
          </a:bodyPr>
          <a:lstStyle/>
          <a:p>
            <a:pPr marL="0" indent="0" algn="ctr">
              <a:lnSpc>
                <a:spcPct val="121000"/>
              </a:lnSpc>
              <a:buNone/>
            </a:pPr>
            <a:r>
              <a:rPr lang="en-US" i="1" dirty="0">
                <a:solidFill>
                  <a:srgbClr val="2E3D45"/>
                </a:solidFill>
                <a:latin typeface="Atkinson Hyperlegible Next Bold" pitchFamily="34" charset="0"/>
                <a:ea typeface="Atkinson Hyperlegible Next Bold" pitchFamily="34" charset="-122"/>
                <a:cs typeface="Atkinson Hyperlegible Next Bold" pitchFamily="34" charset="-120"/>
              </a:rPr>
              <a:t>Implication:</a:t>
            </a:r>
            <a:r>
              <a:rPr lang="en-US" i="1" dirty="0">
                <a:solidFill>
                  <a:srgbClr val="2E3D45"/>
                </a:solidFill>
                <a:latin typeface="Atkinson Hyperlegible Next" pitchFamily="34" charset="0"/>
                <a:ea typeface="Atkinson Hyperlegible Next" pitchFamily="34" charset="-122"/>
                <a:cs typeface="Atkinson Hyperlegible Next" pitchFamily="34" charset="-120"/>
              </a:rPr>
              <a:t> mental health is now a sustainability issue as well as a clinical one</a:t>
            </a:r>
            <a:endParaRPr lang="en-US" i="1" dirty="0"/>
          </a:p>
        </p:txBody>
      </p:sp>
      <p:pic>
        <p:nvPicPr>
          <p:cNvPr id="11" name="Image 0" descr="preencoded.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046439" y="2142430"/>
            <a:ext cx="3047924" cy="3048000"/>
          </a:xfrm>
          <a:prstGeom prst="rect">
            <a:avLst/>
          </a:prstGeom>
        </p:spPr>
      </p:pic>
      <p:sp>
        <p:nvSpPr>
          <p:cNvPr id="12" name="Shape 9"/>
          <p:cNvSpPr/>
          <p:nvPr/>
        </p:nvSpPr>
        <p:spPr>
          <a:xfrm>
            <a:off x="457189" y="2424952"/>
            <a:ext cx="7168363" cy="45719"/>
          </a:xfrm>
          <a:prstGeom prst="rect">
            <a:avLst/>
          </a:prstGeom>
          <a:solidFill>
            <a:srgbClr val="2E3D45"/>
          </a:solidFill>
          <a:ln/>
        </p:spPr>
      </p:sp>
      <p:sp>
        <p:nvSpPr>
          <p:cNvPr id="13" name="Shape 10"/>
          <p:cNvSpPr/>
          <p:nvPr/>
        </p:nvSpPr>
        <p:spPr>
          <a:xfrm flipV="1">
            <a:off x="457189" y="4073989"/>
            <a:ext cx="7168363" cy="45719"/>
          </a:xfrm>
          <a:prstGeom prst="rect">
            <a:avLst/>
          </a:prstGeom>
          <a:solidFill>
            <a:srgbClr val="2E3D45"/>
          </a:solidFill>
          <a:ln/>
        </p:spPr>
      </p:sp>
      <p:sp>
        <p:nvSpPr>
          <p:cNvPr id="15" name="Shape 5">
            <a:extLst>
              <a:ext uri="{FF2B5EF4-FFF2-40B4-BE49-F238E27FC236}">
                <a16:creationId xmlns:a16="http://schemas.microsoft.com/office/drawing/2014/main" id="{42C1730B-2F6A-4545-92DE-F032BAF60885}"/>
              </a:ext>
            </a:extLst>
          </p:cNvPr>
          <p:cNvSpPr/>
          <p:nvPr/>
        </p:nvSpPr>
        <p:spPr>
          <a:xfrm flipV="1">
            <a:off x="669471" y="5497062"/>
            <a:ext cx="10907486" cy="48222"/>
          </a:xfrm>
          <a:prstGeom prst="roundRect">
            <a:avLst>
              <a:gd name="adj" fmla="val 49998"/>
            </a:avLst>
          </a:prstGeom>
          <a:solidFill>
            <a:srgbClr val="2E3D45"/>
          </a:solidFill>
          <a:ln/>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3500" dirty="0">
                <a:solidFill>
                  <a:srgbClr val="2E3D45"/>
                </a:solidFill>
                <a:latin typeface="Alegreya ExtraBold" pitchFamily="34" charset="0"/>
                <a:ea typeface="Alegreya ExtraBold" pitchFamily="34" charset="-122"/>
                <a:cs typeface="Alegreya ExtraBold" pitchFamily="34" charset="-120"/>
              </a:rPr>
              <a:t>Integration of Holistic Health and Wellbeing Approaches</a:t>
            </a:r>
            <a:endParaRPr lang="en-US" sz="3500" dirty="0"/>
          </a:p>
        </p:txBody>
      </p:sp>
      <p:sp>
        <p:nvSpPr>
          <p:cNvPr id="3" name="Text 1"/>
          <p:cNvSpPr/>
          <p:nvPr/>
        </p:nvSpPr>
        <p:spPr>
          <a:xfrm>
            <a:off x="457189" y="1657878"/>
            <a:ext cx="11283054" cy="317883"/>
          </a:xfrm>
          <a:prstGeom prst="rect">
            <a:avLst/>
          </a:prstGeom>
          <a:noFill/>
          <a:ln/>
        </p:spPr>
        <p:txBody>
          <a:bodyPr wrap="none" lIns="0" tIns="0" rIns="0" bIns="0" rtlCol="0" anchor="t"/>
          <a:lstStyle/>
          <a:p>
            <a:pPr marL="0" indent="0" algn="just">
              <a:lnSpc>
                <a:spcPct val="121000"/>
              </a:lnSpc>
              <a:buNone/>
            </a:pPr>
            <a:r>
              <a:rPr lang="en-US" dirty="0">
                <a:solidFill>
                  <a:srgbClr val="2E3D45"/>
                </a:solidFill>
                <a:latin typeface="Atkinson Hyperlegible Next" pitchFamily="34" charset="0"/>
                <a:ea typeface="Atkinson Hyperlegible Next" pitchFamily="34" charset="-122"/>
                <a:cs typeface="Atkinson Hyperlegible Next" pitchFamily="34" charset="-120"/>
              </a:rPr>
              <a:t>Why: overlapping needs; fragmented services leave gaps (Thomson and Chatterjee, 2024)</a:t>
            </a:r>
            <a:endParaRPr lang="en-US" dirty="0"/>
          </a:p>
        </p:txBody>
      </p:sp>
      <p:pic>
        <p:nvPicPr>
          <p:cNvPr id="4" name="Image 0" descr="preencoded.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57189" y="2491881"/>
            <a:ext cx="406390" cy="406400"/>
          </a:xfrm>
          <a:prstGeom prst="rect">
            <a:avLst/>
          </a:prstGeom>
        </p:spPr>
      </p:pic>
      <p:sp>
        <p:nvSpPr>
          <p:cNvPr id="5" name="Text 2"/>
          <p:cNvSpPr/>
          <p:nvPr/>
        </p:nvSpPr>
        <p:spPr>
          <a:xfrm>
            <a:off x="1061349" y="2571467"/>
            <a:ext cx="4800169" cy="323638"/>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Health in All Policies (WHO)</a:t>
            </a:r>
            <a:endParaRPr lang="en-US" sz="2000" dirty="0"/>
          </a:p>
        </p:txBody>
      </p:sp>
      <p:sp>
        <p:nvSpPr>
          <p:cNvPr id="6" name="Text 3"/>
          <p:cNvSpPr/>
          <p:nvPr/>
        </p:nvSpPr>
        <p:spPr>
          <a:xfrm>
            <a:off x="457189" y="2999636"/>
            <a:ext cx="5410065"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Health across housing, education, employment, environment (Wills, 2022)</a:t>
            </a:r>
            <a:endParaRPr lang="en-US" sz="1600" dirty="0"/>
          </a:p>
        </p:txBody>
      </p:sp>
      <p:pic>
        <p:nvPicPr>
          <p:cNvPr id="7" name="Image 1" descr="preencoded.png"/>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6324442" y="2491881"/>
            <a:ext cx="406390" cy="406400"/>
          </a:xfrm>
          <a:prstGeom prst="rect">
            <a:avLst/>
          </a:prstGeom>
        </p:spPr>
      </p:pic>
      <p:sp>
        <p:nvSpPr>
          <p:cNvPr id="8" name="Text 4"/>
          <p:cNvSpPr/>
          <p:nvPr/>
        </p:nvSpPr>
        <p:spPr>
          <a:xfrm>
            <a:off x="6928602" y="2571467"/>
            <a:ext cx="4800169" cy="323638"/>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Integrated Care Systems (England)</a:t>
            </a:r>
            <a:endParaRPr lang="en-US" sz="2000" dirty="0"/>
          </a:p>
        </p:txBody>
      </p:sp>
      <p:sp>
        <p:nvSpPr>
          <p:cNvPr id="9" name="Text 5"/>
          <p:cNvSpPr/>
          <p:nvPr/>
        </p:nvSpPr>
        <p:spPr>
          <a:xfrm>
            <a:off x="6324442" y="2999636"/>
            <a:ext cx="5410065"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NHS, councils and voluntary partners plan together (Thomson and Chatterjee, 2024)</a:t>
            </a:r>
            <a:endParaRPr lang="en-US" sz="1600" dirty="0"/>
          </a:p>
        </p:txBody>
      </p:sp>
      <p:pic>
        <p:nvPicPr>
          <p:cNvPr id="10" name="Image 2" descr="preencoded.png"/>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457189" y="3899043"/>
            <a:ext cx="406390" cy="406400"/>
          </a:xfrm>
          <a:prstGeom prst="rect">
            <a:avLst/>
          </a:prstGeom>
        </p:spPr>
      </p:pic>
      <p:sp>
        <p:nvSpPr>
          <p:cNvPr id="11" name="Text 6"/>
          <p:cNvSpPr/>
          <p:nvPr/>
        </p:nvSpPr>
        <p:spPr>
          <a:xfrm>
            <a:off x="1061349" y="3978630"/>
            <a:ext cx="4800169" cy="323638"/>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Wales</a:t>
            </a:r>
            <a:endParaRPr lang="en-US" sz="2000" dirty="0"/>
          </a:p>
        </p:txBody>
      </p:sp>
      <p:sp>
        <p:nvSpPr>
          <p:cNvPr id="12" name="Text 7"/>
          <p:cNvSpPr/>
          <p:nvPr/>
        </p:nvSpPr>
        <p:spPr>
          <a:xfrm>
            <a:off x="457189" y="4406799"/>
            <a:ext cx="5410065"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“Integration" and “Prevention" in the Well-being of Future Generations (Wales) Act 2015</a:t>
            </a:r>
            <a:endParaRPr lang="en-US" sz="1600" dirty="0"/>
          </a:p>
        </p:txBody>
      </p:sp>
      <p:pic>
        <p:nvPicPr>
          <p:cNvPr id="13" name="Image 3" descr="preencoded.png"/>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6324442" y="3899043"/>
            <a:ext cx="406390" cy="406400"/>
          </a:xfrm>
          <a:prstGeom prst="rect">
            <a:avLst/>
          </a:prstGeom>
        </p:spPr>
      </p:pic>
      <p:sp>
        <p:nvSpPr>
          <p:cNvPr id="14" name="Shape 8"/>
          <p:cNvSpPr/>
          <p:nvPr/>
        </p:nvSpPr>
        <p:spPr>
          <a:xfrm>
            <a:off x="6089497" y="2491881"/>
            <a:ext cx="45719" cy="2695163"/>
          </a:xfrm>
          <a:prstGeom prst="rect">
            <a:avLst/>
          </a:prstGeom>
          <a:solidFill>
            <a:srgbClr val="2E3D45"/>
          </a:solidFill>
          <a:ln/>
        </p:spPr>
      </p:sp>
      <p:sp>
        <p:nvSpPr>
          <p:cNvPr id="15" name="Shape 9"/>
          <p:cNvSpPr/>
          <p:nvPr/>
        </p:nvSpPr>
        <p:spPr>
          <a:xfrm>
            <a:off x="457189" y="3778392"/>
            <a:ext cx="5638659" cy="12700"/>
          </a:xfrm>
          <a:prstGeom prst="rect">
            <a:avLst/>
          </a:prstGeom>
          <a:solidFill>
            <a:srgbClr val="2E3D45"/>
          </a:solidFill>
          <a:ln/>
        </p:spPr>
      </p:sp>
      <p:sp>
        <p:nvSpPr>
          <p:cNvPr id="17" name="Shape 11"/>
          <p:cNvSpPr/>
          <p:nvPr/>
        </p:nvSpPr>
        <p:spPr>
          <a:xfrm>
            <a:off x="6095848" y="3778392"/>
            <a:ext cx="5638659" cy="12700"/>
          </a:xfrm>
          <a:prstGeom prst="rect">
            <a:avLst/>
          </a:prstGeom>
          <a:solidFill>
            <a:srgbClr val="2E3D45"/>
          </a:solidFill>
          <a:ln/>
        </p:spPr>
      </p:sp>
      <p:sp>
        <p:nvSpPr>
          <p:cNvPr id="19" name="Text 6">
            <a:extLst>
              <a:ext uri="{FF2B5EF4-FFF2-40B4-BE49-F238E27FC236}">
                <a16:creationId xmlns:a16="http://schemas.microsoft.com/office/drawing/2014/main" id="{260A7105-E6D9-4036-854A-05EA6710916D}"/>
              </a:ext>
            </a:extLst>
          </p:cNvPr>
          <p:cNvSpPr/>
          <p:nvPr/>
        </p:nvSpPr>
        <p:spPr>
          <a:xfrm>
            <a:off x="6934338" y="3981805"/>
            <a:ext cx="4800169" cy="323638"/>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Advantages</a:t>
            </a:r>
            <a:endParaRPr lang="en-US" sz="2000" dirty="0"/>
          </a:p>
        </p:txBody>
      </p:sp>
      <p:sp>
        <p:nvSpPr>
          <p:cNvPr id="20" name="Text 7">
            <a:extLst>
              <a:ext uri="{FF2B5EF4-FFF2-40B4-BE49-F238E27FC236}">
                <a16:creationId xmlns:a16="http://schemas.microsoft.com/office/drawing/2014/main" id="{60659C8F-133B-4525-87B4-AB5FE71345FE}"/>
              </a:ext>
            </a:extLst>
          </p:cNvPr>
          <p:cNvSpPr/>
          <p:nvPr/>
        </p:nvSpPr>
        <p:spPr>
          <a:xfrm>
            <a:off x="6330178" y="4409974"/>
            <a:ext cx="5410065"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Better information sharing, less duplication, and more co-produced care (Thomson and Chatterjee, 2024).</a:t>
            </a:r>
            <a:endParaRPr lang="en-US" sz="1600" dirty="0"/>
          </a:p>
        </p:txBody>
      </p:sp>
      <p:sp>
        <p:nvSpPr>
          <p:cNvPr id="21" name="Text 8">
            <a:extLst>
              <a:ext uri="{FF2B5EF4-FFF2-40B4-BE49-F238E27FC236}">
                <a16:creationId xmlns:a16="http://schemas.microsoft.com/office/drawing/2014/main" id="{FCF77512-C0F7-49AC-914C-DDCC6C54127F}"/>
              </a:ext>
            </a:extLst>
          </p:cNvPr>
          <p:cNvSpPr/>
          <p:nvPr/>
        </p:nvSpPr>
        <p:spPr>
          <a:xfrm>
            <a:off x="457189" y="5556837"/>
            <a:ext cx="11277318" cy="552450"/>
          </a:xfrm>
          <a:prstGeom prst="rect">
            <a:avLst/>
          </a:prstGeom>
          <a:noFill/>
          <a:ln/>
        </p:spPr>
        <p:txBody>
          <a:bodyPr wrap="square" lIns="0" tIns="0" rIns="0" bIns="0" rtlCol="0" anchor="ctr">
            <a:normAutofit fontScale="92500" lnSpcReduction="20000"/>
          </a:bodyPr>
          <a:lstStyle/>
          <a:p>
            <a:pPr marL="0" indent="0" algn="ctr">
              <a:lnSpc>
                <a:spcPct val="121000"/>
              </a:lnSpc>
              <a:buNone/>
            </a:pPr>
            <a:r>
              <a:rPr lang="en-US" i="1" dirty="0">
                <a:solidFill>
                  <a:srgbClr val="2E3D45"/>
                </a:solidFill>
                <a:latin typeface="Atkinson Hyperlegible Next Bold" pitchFamily="34" charset="0"/>
                <a:ea typeface="Atkinson Hyperlegible Next Bold" pitchFamily="34" charset="-122"/>
                <a:cs typeface="Atkinson Hyperlegible Next Bold" pitchFamily="34" charset="-120"/>
              </a:rPr>
              <a:t>Critical Point:</a:t>
            </a:r>
            <a:r>
              <a:rPr lang="en-US" i="1" dirty="0">
                <a:solidFill>
                  <a:srgbClr val="2E3D45"/>
                </a:solidFill>
                <a:latin typeface="Atkinson Hyperlegible Next" pitchFamily="34" charset="0"/>
                <a:ea typeface="Atkinson Hyperlegible Next" pitchFamily="34" charset="-122"/>
                <a:cs typeface="Atkinson Hyperlegible Next" pitchFamily="34" charset="-120"/>
              </a:rPr>
              <a:t> The evidence base is still weak. There is little robust research and no standard method for judging cost-effectiveness (Thomson and Chatterjee, 2024).</a:t>
            </a:r>
            <a:endParaRPr lang="en-US"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500" dirty="0">
                <a:solidFill>
                  <a:srgbClr val="2E3D45"/>
                </a:solidFill>
                <a:latin typeface="Alegreya ExtraBold" pitchFamily="34" charset="0"/>
                <a:ea typeface="Alegreya ExtraBold" pitchFamily="34" charset="-122"/>
                <a:cs typeface="Alegreya ExtraBold" pitchFamily="34" charset="-120"/>
              </a:rPr>
              <a:t>Theoretical Perspectives: Models of Health</a:t>
            </a:r>
            <a:endParaRPr lang="en-US" sz="4500" dirty="0"/>
          </a:p>
        </p:txBody>
      </p:sp>
      <p:graphicFrame>
        <p:nvGraphicFramePr>
          <p:cNvPr id="7" name="Table 0"/>
          <p:cNvGraphicFramePr>
            <a:graphicFrameLocks noGrp="1"/>
          </p:cNvGraphicFramePr>
          <p:nvPr>
            <p:extLst>
              <p:ext uri="{D42A27DB-BD31-4B8C-83A1-F6EECF244321}">
                <p14:modId xmlns:p14="http://schemas.microsoft.com/office/powerpoint/2010/main" val="4259617551"/>
              </p:ext>
            </p:extLst>
          </p:nvPr>
        </p:nvGraphicFramePr>
        <p:xfrm>
          <a:off x="457189" y="1886476"/>
          <a:ext cx="11277319" cy="2995437"/>
        </p:xfrm>
        <a:graphic>
          <a:graphicData uri="http://schemas.openxmlformats.org/drawingml/2006/table">
            <a:tbl>
              <a:tblPr/>
              <a:tblGrid>
                <a:gridCol w="2142675">
                  <a:extLst>
                    <a:ext uri="{9D8B030D-6E8A-4147-A177-3AD203B41FA5}">
                      <a16:colId xmlns:a16="http://schemas.microsoft.com/office/drawing/2014/main" val="20000"/>
                    </a:ext>
                  </a:extLst>
                </a:gridCol>
                <a:gridCol w="4623677">
                  <a:extLst>
                    <a:ext uri="{9D8B030D-6E8A-4147-A177-3AD203B41FA5}">
                      <a16:colId xmlns:a16="http://schemas.microsoft.com/office/drawing/2014/main" val="20001"/>
                    </a:ext>
                  </a:extLst>
                </a:gridCol>
                <a:gridCol w="4510967">
                  <a:extLst>
                    <a:ext uri="{9D8B030D-6E8A-4147-A177-3AD203B41FA5}">
                      <a16:colId xmlns:a16="http://schemas.microsoft.com/office/drawing/2014/main" val="20002"/>
                    </a:ext>
                  </a:extLst>
                </a:gridCol>
              </a:tblGrid>
              <a:tr h="529517">
                <a:tc>
                  <a:txBody>
                    <a:bodyPr/>
                    <a:lstStyle/>
                    <a:p>
                      <a:pPr marL="0" indent="0" algn="ctr">
                        <a:buNone/>
                      </a:pPr>
                      <a:r>
                        <a:rPr lang="en-US" sz="1800" b="1" dirty="0">
                          <a:solidFill>
                            <a:srgbClr val="2E3D45"/>
                          </a:solidFill>
                          <a:latin typeface="Atkinson Hyperlegible Next" pitchFamily="34" charset="0"/>
                          <a:ea typeface="Atkinson Hyperlegible Next" pitchFamily="34" charset="-122"/>
                          <a:cs typeface="Atkinson Hyperlegible Next" pitchFamily="34" charset="-120"/>
                        </a:rPr>
                        <a:t>Model</a:t>
                      </a:r>
                      <a:endParaRPr lang="en-US" sz="1800" b="1"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F8F4EA"/>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ctr">
                        <a:buNone/>
                      </a:pPr>
                      <a:r>
                        <a:rPr lang="en-US" sz="1800" b="1" dirty="0">
                          <a:solidFill>
                            <a:srgbClr val="2E3D45"/>
                          </a:solidFill>
                          <a:latin typeface="Atkinson Hyperlegible Next" pitchFamily="34" charset="0"/>
                          <a:ea typeface="Atkinson Hyperlegible Next" pitchFamily="34" charset="-122"/>
                          <a:cs typeface="Atkinson Hyperlegible Next" pitchFamily="34" charset="-120"/>
                        </a:rPr>
                        <a:t>Strength</a:t>
                      </a:r>
                      <a:endParaRPr lang="en-US" sz="1800" b="1"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F8F4EA"/>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ctr">
                        <a:buNone/>
                      </a:pPr>
                      <a:r>
                        <a:rPr lang="en-US" sz="1800" b="1" dirty="0">
                          <a:solidFill>
                            <a:srgbClr val="2E3D45"/>
                          </a:solidFill>
                          <a:latin typeface="Atkinson Hyperlegible Next" pitchFamily="34" charset="0"/>
                          <a:ea typeface="Atkinson Hyperlegible Next" pitchFamily="34" charset="-122"/>
                          <a:cs typeface="Atkinson Hyperlegible Next" pitchFamily="34" charset="-120"/>
                        </a:rPr>
                        <a:t>Weakness</a:t>
                      </a:r>
                      <a:endParaRPr lang="en-US" sz="1800" b="1"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F8F4EA"/>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extLst>
                  <a:ext uri="{0D108BD9-81ED-4DB2-BD59-A6C34878D82A}">
                    <a16:rowId xmlns:a16="http://schemas.microsoft.com/office/drawing/2014/main" val="10000"/>
                  </a:ext>
                </a:extLst>
              </a:tr>
              <a:tr h="824090">
                <a:tc>
                  <a:txBody>
                    <a:bodyPr/>
                    <a:lstStyle/>
                    <a:p>
                      <a:pPr marL="0" indent="0" algn="ctr">
                        <a:buNone/>
                      </a:pPr>
                      <a:r>
                        <a:rPr lang="en-US" sz="1800" b="1" dirty="0">
                          <a:solidFill>
                            <a:srgbClr val="2E3D45"/>
                          </a:solidFill>
                          <a:latin typeface="Alegreya" pitchFamily="34" charset="0"/>
                          <a:ea typeface="Alegreya" pitchFamily="34" charset="-122"/>
                          <a:cs typeface="Alegreya" pitchFamily="34" charset="-120"/>
                        </a:rPr>
                        <a:t>Medical</a:t>
                      </a:r>
                      <a:endParaRPr lang="en-US" sz="1800" dirty="0">
                        <a:latin typeface="Alegreya" charset="0"/>
                        <a:ea typeface="Alegreya" charset="0"/>
                        <a:cs typeface="Alegreya"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ctr">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Illness is biological; strong treatment evidence (Wills, 2022)</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ctr">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Overlooks social causes</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extLst>
                  <a:ext uri="{0D108BD9-81ED-4DB2-BD59-A6C34878D82A}">
                    <a16:rowId xmlns:a16="http://schemas.microsoft.com/office/drawing/2014/main" val="10001"/>
                  </a:ext>
                </a:extLst>
              </a:tr>
              <a:tr h="824090">
                <a:tc>
                  <a:txBody>
                    <a:bodyPr/>
                    <a:lstStyle/>
                    <a:p>
                      <a:pPr marL="0" indent="0" algn="ctr">
                        <a:buNone/>
                      </a:pPr>
                      <a:r>
                        <a:rPr lang="en-US" sz="1800" b="1" dirty="0">
                          <a:solidFill>
                            <a:srgbClr val="2E3D45"/>
                          </a:solidFill>
                          <a:latin typeface="Alegreya" pitchFamily="34" charset="0"/>
                          <a:ea typeface="Alegreya" pitchFamily="34" charset="-122"/>
                          <a:cs typeface="Alegreya" pitchFamily="34" charset="-120"/>
                        </a:rPr>
                        <a:t>Social</a:t>
                      </a:r>
                      <a:endParaRPr lang="en-US" sz="1800" dirty="0">
                        <a:latin typeface="Alegreya" charset="0"/>
                        <a:ea typeface="Alegreya" charset="0"/>
                        <a:cs typeface="Alegreya"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ctr">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Health shaped by social conditions; explains inequalities</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tc>
                  <a:txBody>
                    <a:bodyPr/>
                    <a:lstStyle/>
                    <a:p>
                      <a:pPr marL="0" indent="0" algn="ctr">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Can underplay clinical needs</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2E3D45"/>
                      </a:solidFill>
                      <a:prstDash val="solid"/>
                      <a:round/>
                      <a:headEnd type="none" w="med" len="med"/>
                      <a:tailEnd type="none" w="med" len="med"/>
                    </a:lnB>
                  </a:tcPr>
                </a:tc>
                <a:extLst>
                  <a:ext uri="{0D108BD9-81ED-4DB2-BD59-A6C34878D82A}">
                    <a16:rowId xmlns:a16="http://schemas.microsoft.com/office/drawing/2014/main" val="10002"/>
                  </a:ext>
                </a:extLst>
              </a:tr>
              <a:tr h="817740">
                <a:tc>
                  <a:txBody>
                    <a:bodyPr/>
                    <a:lstStyle/>
                    <a:p>
                      <a:pPr marL="0" indent="0" algn="ctr">
                        <a:buNone/>
                      </a:pPr>
                      <a:r>
                        <a:rPr lang="en-US" sz="1800" b="1" dirty="0">
                          <a:solidFill>
                            <a:srgbClr val="2E3D45"/>
                          </a:solidFill>
                          <a:latin typeface="Alegreya" pitchFamily="34" charset="0"/>
                          <a:ea typeface="Alegreya" pitchFamily="34" charset="-122"/>
                          <a:cs typeface="Alegreya" pitchFamily="34" charset="-120"/>
                        </a:rPr>
                        <a:t>Biopsychosocial</a:t>
                      </a:r>
                      <a:endParaRPr lang="en-US" sz="1800" dirty="0">
                        <a:latin typeface="Alegreya" charset="0"/>
                        <a:ea typeface="Alegreya" charset="0"/>
                        <a:cs typeface="Alegreya"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F8F4EA"/>
                      </a:solidFill>
                      <a:prstDash val="solid"/>
                      <a:round/>
                      <a:headEnd type="none" w="med" len="med"/>
                      <a:tailEnd type="none" w="med" len="med"/>
                    </a:lnB>
                  </a:tcPr>
                </a:tc>
                <a:tc>
                  <a:txBody>
                    <a:bodyPr/>
                    <a:lstStyle/>
                    <a:p>
                      <a:pPr marL="0" indent="0" algn="ctr">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Biological, psychological and social factors interact (Engel, 1977); holistic</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F8F4EA"/>
                      </a:solidFill>
                      <a:prstDash val="solid"/>
                      <a:round/>
                      <a:headEnd type="none" w="med" len="med"/>
                      <a:tailEnd type="none" w="med" len="med"/>
                    </a:lnB>
                  </a:tcPr>
                </a:tc>
                <a:tc>
                  <a:txBody>
                    <a:bodyPr/>
                    <a:lstStyle/>
                    <a:p>
                      <a:pPr marL="0" indent="0" algn="ctr">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Hard to apply consistently (Williamson, 2022)</a:t>
                      </a:r>
                      <a:endParaRPr lang="en-US" sz="1600" dirty="0">
                        <a:latin typeface="Atkinson Hyperlegible Next" charset="0"/>
                        <a:ea typeface="Atkinson Hyperlegible Next" charset="0"/>
                        <a:cs typeface="Atkinson Hyperlegible Next" charset="0"/>
                      </a:endParaRPr>
                    </a:p>
                  </a:txBody>
                  <a:tcPr marL="126997" marR="126997" marT="114297" marB="114297" anchor="ctr">
                    <a:lnL w="12700" cap="flat" cmpd="sng" algn="ctr">
                      <a:solidFill>
                        <a:srgbClr val="F8F4EA"/>
                      </a:solidFill>
                      <a:prstDash val="solid"/>
                      <a:round/>
                      <a:headEnd type="none" w="med" len="med"/>
                      <a:tailEnd type="none" w="med" len="med"/>
                    </a:lnL>
                    <a:lnR w="12700" cap="flat" cmpd="sng" algn="ctr">
                      <a:solidFill>
                        <a:srgbClr val="F8F4EA"/>
                      </a:solidFill>
                      <a:prstDash val="solid"/>
                      <a:round/>
                      <a:headEnd type="none" w="med" len="med"/>
                      <a:tailEnd type="none" w="med" len="med"/>
                    </a:lnR>
                    <a:lnT w="12700" cap="flat" cmpd="sng" algn="ctr">
                      <a:solidFill>
                        <a:srgbClr val="2E3D45"/>
                      </a:solidFill>
                      <a:prstDash val="solid"/>
                      <a:round/>
                      <a:headEnd type="none" w="med" len="med"/>
                      <a:tailEnd type="none" w="med" len="med"/>
                    </a:lnT>
                    <a:lnB w="12700" cap="flat" cmpd="sng" algn="ctr">
                      <a:solidFill>
                        <a:srgbClr val="F8F4EA"/>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Shape 1"/>
          <p:cNvSpPr/>
          <p:nvPr/>
        </p:nvSpPr>
        <p:spPr>
          <a:xfrm>
            <a:off x="457189" y="5066139"/>
            <a:ext cx="11277318" cy="926447"/>
          </a:xfrm>
          <a:prstGeom prst="rect">
            <a:avLst/>
          </a:prstGeom>
          <a:solidFill>
            <a:srgbClr val="E4E9E1"/>
          </a:solidFill>
          <a:ln/>
        </p:spPr>
      </p:sp>
      <p:sp>
        <p:nvSpPr>
          <p:cNvPr id="5" name="Text 2"/>
          <p:cNvSpPr/>
          <p:nvPr/>
        </p:nvSpPr>
        <p:spPr>
          <a:xfrm>
            <a:off x="660383" y="5216726"/>
            <a:ext cx="10870928" cy="589161"/>
          </a:xfrm>
          <a:prstGeom prst="rect">
            <a:avLst/>
          </a:prstGeom>
          <a:noFill/>
          <a:ln/>
        </p:spPr>
        <p:txBody>
          <a:bodyPr wrap="square" lIns="0" tIns="0" rIns="0" bIns="0" rtlCol="0" anchor="t">
            <a:noAutofit/>
          </a:bodyPr>
          <a:lstStyle/>
          <a:p>
            <a:pPr marL="0" indent="0" algn="ctr">
              <a:lnSpc>
                <a:spcPct val="121000"/>
              </a:lnSpc>
              <a:buNone/>
            </a:pPr>
            <a:r>
              <a:rPr lang="en-US" i="1" dirty="0">
                <a:solidFill>
                  <a:srgbClr val="000000"/>
                </a:solidFill>
                <a:latin typeface="Atkinson Hyperlegible Next Bold" pitchFamily="34" charset="0"/>
                <a:ea typeface="Atkinson Hyperlegible Next Bold" pitchFamily="34" charset="-122"/>
                <a:cs typeface="Atkinson Hyperlegible Next Bold" pitchFamily="34" charset="-120"/>
              </a:rPr>
              <a:t>Critical evaluation:</a:t>
            </a:r>
            <a:r>
              <a:rPr lang="en-US" i="1" dirty="0">
                <a:solidFill>
                  <a:srgbClr val="000000"/>
                </a:solidFill>
                <a:latin typeface="Atkinson Hyperlegible Next" pitchFamily="34" charset="0"/>
                <a:ea typeface="Atkinson Hyperlegible Next" pitchFamily="34" charset="-122"/>
                <a:cs typeface="Atkinson Hyperlegible Next" pitchFamily="34" charset="-120"/>
              </a:rPr>
              <a:t> Central to psychiatric training yet contested (Williamson, 2022).</a:t>
            </a:r>
          </a:p>
          <a:p>
            <a:pPr marL="0" indent="0" algn="ctr">
              <a:lnSpc>
                <a:spcPct val="121000"/>
              </a:lnSpc>
              <a:buNone/>
            </a:pPr>
            <a:r>
              <a:rPr lang="en-US" i="1" dirty="0">
                <a:solidFill>
                  <a:srgbClr val="000000"/>
                </a:solidFill>
                <a:latin typeface="Atkinson Hyperlegible Next" pitchFamily="34" charset="0"/>
                <a:ea typeface="Atkinson Hyperlegible Next" pitchFamily="34" charset="-122"/>
                <a:cs typeface="Atkinson Hyperlegible Next" pitchFamily="34" charset="-120"/>
              </a:rPr>
              <a:t>Williamson (2022): “not dead, but in need of revival”; the challenge is practice, not theory.</a:t>
            </a:r>
            <a:endParaRPr lang="en-US" i="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200" dirty="0">
                <a:solidFill>
                  <a:srgbClr val="2E3D45"/>
                </a:solidFill>
                <a:latin typeface="Alegreya ExtraBold" pitchFamily="34" charset="0"/>
                <a:ea typeface="Alegreya ExtraBold" pitchFamily="34" charset="-122"/>
                <a:cs typeface="Alegreya ExtraBold" pitchFamily="34" charset="-120"/>
              </a:rPr>
              <a:t>Policy and Governance: The UK Policy Landscape</a:t>
            </a:r>
            <a:endParaRPr lang="en-US" sz="4200" dirty="0"/>
          </a:p>
        </p:txBody>
      </p:sp>
      <p:sp>
        <p:nvSpPr>
          <p:cNvPr id="3" name="Text 1"/>
          <p:cNvSpPr/>
          <p:nvPr/>
        </p:nvSpPr>
        <p:spPr>
          <a:xfrm>
            <a:off x="685783" y="1425277"/>
            <a:ext cx="4592225" cy="29210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England: Rights &amp; Detention</a:t>
            </a:r>
            <a:endParaRPr lang="en-US" sz="2000" dirty="0"/>
          </a:p>
        </p:txBody>
      </p:sp>
      <p:sp>
        <p:nvSpPr>
          <p:cNvPr id="4" name="Text 2"/>
          <p:cNvSpPr/>
          <p:nvPr/>
        </p:nvSpPr>
        <p:spPr>
          <a:xfrm>
            <a:off x="685783" y="1853585"/>
            <a:ext cx="4820819" cy="198041"/>
          </a:xfrm>
          <a:prstGeom prst="rect">
            <a:avLst/>
          </a:prstGeom>
          <a:noFill/>
          <a:ln/>
        </p:spPr>
        <p:txBody>
          <a:bodyPr wrap="none" lIns="0" tIns="0" rIns="0" bIns="0" rtlCol="0" anchor="t"/>
          <a:lstStyle/>
          <a:p>
            <a:pPr marL="0" indent="0" algn="l">
              <a:lnSpc>
                <a:spcPct val="108000"/>
              </a:lnSpc>
              <a:buNone/>
            </a:pPr>
            <a:r>
              <a:rPr lang="en-US" sz="1500" b="1" kern="100" spc="120" dirty="0">
                <a:solidFill>
                  <a:srgbClr val="56625D"/>
                </a:solidFill>
                <a:latin typeface="Atkinson Hyperlegible Next Bold" pitchFamily="34" charset="0"/>
                <a:ea typeface="Atkinson Hyperlegible Next Bold" pitchFamily="34" charset="-122"/>
                <a:cs typeface="Atkinson Hyperlegible Next Bold" pitchFamily="34" charset="-120"/>
              </a:rPr>
              <a:t>MENTAL HEALTH ACT (2025)</a:t>
            </a:r>
            <a:endParaRPr lang="en-US" sz="1500" dirty="0"/>
          </a:p>
        </p:txBody>
      </p:sp>
      <p:sp>
        <p:nvSpPr>
          <p:cNvPr id="5" name="Text 3"/>
          <p:cNvSpPr/>
          <p:nvPr/>
        </p:nvSpPr>
        <p:spPr>
          <a:xfrm>
            <a:off x="685783" y="2169418"/>
            <a:ext cx="4820819" cy="257770"/>
          </a:xfrm>
          <a:prstGeom prst="rect">
            <a:avLst/>
          </a:prstGeom>
          <a:noFill/>
          <a:ln/>
        </p:spPr>
        <p:txBody>
          <a:bodyPr wrap="none" lIns="0" tIns="0" rIns="0" bIns="0" rtlCol="0" anchor="t"/>
          <a:lstStyle/>
          <a:p>
            <a:pPr marL="0" indent="0" algn="just">
              <a:lnSpc>
                <a:spcPct val="121000"/>
              </a:lnSpc>
              <a:buNone/>
            </a:pPr>
            <a:r>
              <a:rPr lang="en-US" sz="1500" dirty="0">
                <a:solidFill>
                  <a:srgbClr val="2E3D45"/>
                </a:solidFill>
                <a:latin typeface="Atkinson Hyperlegible Next" pitchFamily="34" charset="0"/>
                <a:ea typeface="Atkinson Hyperlegible Next" pitchFamily="34" charset="-122"/>
                <a:cs typeface="Atkinson Hyperlegible Next" pitchFamily="34" charset="-120"/>
              </a:rPr>
              <a:t>Royal Assent 18 December 2025 modernises the 1983 Act.</a:t>
            </a:r>
            <a:endParaRPr lang="en-US" sz="1500" dirty="0"/>
          </a:p>
        </p:txBody>
      </p:sp>
      <p:sp>
        <p:nvSpPr>
          <p:cNvPr id="6" name="Shape 4"/>
          <p:cNvSpPr/>
          <p:nvPr/>
        </p:nvSpPr>
        <p:spPr>
          <a:xfrm>
            <a:off x="685783" y="2597051"/>
            <a:ext cx="4592126" cy="31651"/>
          </a:xfrm>
          <a:prstGeom prst="roundRect">
            <a:avLst>
              <a:gd name="adj" fmla="val 49998"/>
            </a:avLst>
          </a:prstGeom>
          <a:solidFill>
            <a:srgbClr val="2E3D45"/>
          </a:solidFill>
          <a:ln/>
        </p:spPr>
      </p:sp>
      <p:sp>
        <p:nvSpPr>
          <p:cNvPr id="7" name="Text 5"/>
          <p:cNvSpPr/>
          <p:nvPr/>
        </p:nvSpPr>
        <p:spPr>
          <a:xfrm>
            <a:off x="685783" y="2798663"/>
            <a:ext cx="4592225" cy="2424112"/>
          </a:xfrm>
          <a:prstGeom prst="rect">
            <a:avLst/>
          </a:prstGeom>
          <a:noFill/>
          <a:ln/>
        </p:spPr>
        <p:txBody>
          <a:bodyPr wrap="square" lIns="0" tIns="0" rIns="0" bIns="0" rtlCol="0" anchor="t">
            <a:noAutofit/>
          </a:bodyPr>
          <a:lstStyle/>
          <a:p>
            <a:pPr marL="0" indent="0" algn="just">
              <a:lnSpc>
                <a:spcPct val="121000"/>
              </a:lnSpc>
              <a:spcAft>
                <a:spcPts val="900"/>
              </a:spcAft>
              <a:buNone/>
            </a:pPr>
            <a:r>
              <a:rPr lang="en-US" sz="1500" b="1" dirty="0">
                <a:solidFill>
                  <a:srgbClr val="2E3D45"/>
                </a:solidFill>
                <a:latin typeface="Atkinson Hyperlegible Next Bold" pitchFamily="34" charset="0"/>
                <a:ea typeface="Atkinson Hyperlegible Next Bold" pitchFamily="34" charset="-122"/>
                <a:cs typeface="Atkinson Hyperlegible Next Bold" pitchFamily="34" charset="-120"/>
              </a:rPr>
              <a:t>Statutory care plans:</a:t>
            </a:r>
            <a:r>
              <a:rPr lang="en-US" sz="1500" dirty="0">
                <a:solidFill>
                  <a:srgbClr val="2E3D45"/>
                </a:solidFill>
                <a:latin typeface="Atkinson Hyperlegible Next" pitchFamily="34" charset="0"/>
                <a:ea typeface="Atkinson Hyperlegible Next" pitchFamily="34" charset="-122"/>
                <a:cs typeface="Atkinson Hyperlegible Next" pitchFamily="34" charset="-120"/>
              </a:rPr>
              <a:t> Enforceable individualised clinical plans.</a:t>
            </a:r>
            <a:endParaRPr lang="en-US" sz="1500" dirty="0"/>
          </a:p>
          <a:p>
            <a:pPr marL="0" indent="0" algn="just">
              <a:lnSpc>
                <a:spcPct val="121000"/>
              </a:lnSpc>
              <a:spcAft>
                <a:spcPts val="900"/>
              </a:spcAft>
              <a:buNone/>
            </a:pPr>
            <a:r>
              <a:rPr lang="en-US" sz="1500" b="1" dirty="0">
                <a:solidFill>
                  <a:srgbClr val="2E3D45"/>
                </a:solidFill>
                <a:latin typeface="Atkinson Hyperlegible Next Bold" pitchFamily="34" charset="0"/>
                <a:ea typeface="Atkinson Hyperlegible Next Bold" pitchFamily="34" charset="-122"/>
                <a:cs typeface="Atkinson Hyperlegible Next Bold" pitchFamily="34" charset="-120"/>
              </a:rPr>
              <a:t>Carer involvement:</a:t>
            </a:r>
            <a:r>
              <a:rPr lang="en-US" sz="1500" dirty="0">
                <a:solidFill>
                  <a:srgbClr val="2E3D45"/>
                </a:solidFill>
                <a:latin typeface="Atkinson Hyperlegible Next" pitchFamily="34" charset="0"/>
                <a:ea typeface="Atkinson Hyperlegible Next" pitchFamily="34" charset="-122"/>
                <a:cs typeface="Atkinson Hyperlegible Next" pitchFamily="34" charset="-120"/>
              </a:rPr>
              <a:t> Expanded legal rights for families and nominated persons.</a:t>
            </a:r>
            <a:endParaRPr lang="en-US" sz="1500" dirty="0"/>
          </a:p>
          <a:p>
            <a:pPr marL="0" indent="0" algn="just">
              <a:lnSpc>
                <a:spcPct val="121000"/>
              </a:lnSpc>
              <a:spcAft>
                <a:spcPts val="900"/>
              </a:spcAft>
              <a:buNone/>
            </a:pPr>
            <a:r>
              <a:rPr lang="en-US" sz="1500" b="1" dirty="0">
                <a:solidFill>
                  <a:srgbClr val="2E3D45"/>
                </a:solidFill>
                <a:latin typeface="Atkinson Hyperlegible Next Bold" pitchFamily="34" charset="0"/>
                <a:ea typeface="Atkinson Hyperlegible Next Bold" pitchFamily="34" charset="-122"/>
                <a:cs typeface="Atkinson Hyperlegible Next Bold" pitchFamily="34" charset="-120"/>
              </a:rPr>
              <a:t>Disparities:</a:t>
            </a:r>
            <a:r>
              <a:rPr lang="en-US" sz="1500" dirty="0">
                <a:solidFill>
                  <a:srgbClr val="2E3D45"/>
                </a:solidFill>
                <a:latin typeface="Atkinson Hyperlegible Next" pitchFamily="34" charset="0"/>
                <a:ea typeface="Atkinson Hyperlegible Next" pitchFamily="34" charset="-122"/>
                <a:cs typeface="Atkinson Hyperlegible Next" pitchFamily="34" charset="-120"/>
              </a:rPr>
              <a:t> Legislative action to reduce stark racial inequities.</a:t>
            </a:r>
            <a:endParaRPr lang="en-US" sz="1500" dirty="0"/>
          </a:p>
          <a:p>
            <a:pPr marL="0" indent="0" algn="just">
              <a:lnSpc>
                <a:spcPct val="121000"/>
              </a:lnSpc>
              <a:buNone/>
            </a:pPr>
            <a:r>
              <a:rPr lang="en-US" sz="1500" b="1" dirty="0">
                <a:solidFill>
                  <a:srgbClr val="2E3D45"/>
                </a:solidFill>
                <a:latin typeface="Atkinson Hyperlegible Next Bold" pitchFamily="34" charset="0"/>
                <a:ea typeface="Atkinson Hyperlegible Next Bold" pitchFamily="34" charset="-122"/>
                <a:cs typeface="Atkinson Hyperlegible Next Bold" pitchFamily="34" charset="-120"/>
              </a:rPr>
              <a:t>Youth &amp; safety:</a:t>
            </a:r>
            <a:r>
              <a:rPr lang="en-US" sz="1500" dirty="0">
                <a:solidFill>
                  <a:srgbClr val="2E3D45"/>
                </a:solidFill>
                <a:latin typeface="Atkinson Hyperlegible Next" pitchFamily="34" charset="0"/>
                <a:ea typeface="Atkinson Hyperlegible Next" pitchFamily="34" charset="-122"/>
                <a:cs typeface="Atkinson Hyperlegible Next" pitchFamily="34" charset="-120"/>
              </a:rPr>
              <a:t> Strengthened safeguards; bans prison cells as places of safety.</a:t>
            </a:r>
            <a:endParaRPr lang="en-US" sz="1500" dirty="0"/>
          </a:p>
        </p:txBody>
      </p:sp>
      <p:sp>
        <p:nvSpPr>
          <p:cNvPr id="8" name="Text 6"/>
          <p:cNvSpPr/>
          <p:nvPr/>
        </p:nvSpPr>
        <p:spPr>
          <a:xfrm>
            <a:off x="6192286" y="1425277"/>
            <a:ext cx="5313626" cy="29210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Wales: Prevention &amp; Future Generations</a:t>
            </a:r>
            <a:endParaRPr lang="en-US" sz="2000" dirty="0"/>
          </a:p>
        </p:txBody>
      </p:sp>
      <p:sp>
        <p:nvSpPr>
          <p:cNvPr id="9" name="Text 7"/>
          <p:cNvSpPr/>
          <p:nvPr/>
        </p:nvSpPr>
        <p:spPr>
          <a:xfrm>
            <a:off x="6192286" y="1853585"/>
            <a:ext cx="5542221" cy="198041"/>
          </a:xfrm>
          <a:prstGeom prst="rect">
            <a:avLst/>
          </a:prstGeom>
          <a:noFill/>
          <a:ln/>
        </p:spPr>
        <p:txBody>
          <a:bodyPr wrap="none" lIns="0" tIns="0" rIns="0" bIns="0" rtlCol="0" anchor="t"/>
          <a:lstStyle/>
          <a:p>
            <a:pPr marL="0" indent="0" algn="l">
              <a:lnSpc>
                <a:spcPct val="108000"/>
              </a:lnSpc>
              <a:buNone/>
            </a:pPr>
            <a:r>
              <a:rPr lang="en-US" sz="1500" b="1" kern="100" spc="120" dirty="0">
                <a:solidFill>
                  <a:srgbClr val="56625D"/>
                </a:solidFill>
                <a:latin typeface="Atkinson Hyperlegible Next Bold" pitchFamily="34" charset="0"/>
                <a:ea typeface="Atkinson Hyperlegible Next Bold" pitchFamily="34" charset="-122"/>
                <a:cs typeface="Atkinson Hyperlegible Next Bold" pitchFamily="34" charset="-120"/>
              </a:rPr>
              <a:t>STATUTORY DUTY &amp; 2025–2035 STRATEGY</a:t>
            </a:r>
            <a:endParaRPr lang="en-US" sz="1500" dirty="0"/>
          </a:p>
        </p:txBody>
      </p:sp>
      <p:sp>
        <p:nvSpPr>
          <p:cNvPr id="10" name="Text 8"/>
          <p:cNvSpPr/>
          <p:nvPr/>
        </p:nvSpPr>
        <p:spPr>
          <a:xfrm>
            <a:off x="6192286" y="2169418"/>
            <a:ext cx="5313626" cy="515541"/>
          </a:xfrm>
          <a:prstGeom prst="rect">
            <a:avLst/>
          </a:prstGeom>
          <a:noFill/>
          <a:ln/>
        </p:spPr>
        <p:txBody>
          <a:bodyPr wrap="square" lIns="0" tIns="0" rIns="0" bIns="0" rtlCol="0" anchor="t">
            <a:noAutofit/>
          </a:bodyPr>
          <a:lstStyle/>
          <a:p>
            <a:pPr marL="0" indent="0" algn="just">
              <a:lnSpc>
                <a:spcPct val="121000"/>
              </a:lnSpc>
              <a:buNone/>
            </a:pPr>
            <a:r>
              <a:rPr lang="en-US" sz="1500" dirty="0">
                <a:solidFill>
                  <a:srgbClr val="2E3D45"/>
                </a:solidFill>
                <a:latin typeface="Atkinson Hyperlegible Next" pitchFamily="34" charset="0"/>
                <a:ea typeface="Atkinson Hyperlegible Next" pitchFamily="34" charset="-122"/>
                <a:cs typeface="Atkinson Hyperlegible Next" pitchFamily="34" charset="-120"/>
              </a:rPr>
              <a:t>Well-being of Future Generations (Wales) Act 2015 establishes five core ways of working:</a:t>
            </a:r>
            <a:endParaRPr lang="en-US" sz="1500" dirty="0"/>
          </a:p>
        </p:txBody>
      </p:sp>
      <p:sp>
        <p:nvSpPr>
          <p:cNvPr id="11" name="Shape 9"/>
          <p:cNvSpPr/>
          <p:nvPr/>
        </p:nvSpPr>
        <p:spPr>
          <a:xfrm>
            <a:off x="6192286" y="2854821"/>
            <a:ext cx="5313626" cy="31651"/>
          </a:xfrm>
          <a:prstGeom prst="roundRect">
            <a:avLst>
              <a:gd name="adj" fmla="val 49998"/>
            </a:avLst>
          </a:prstGeom>
          <a:solidFill>
            <a:srgbClr val="2E3D45"/>
          </a:solidFill>
          <a:ln/>
        </p:spPr>
      </p:sp>
      <p:sp>
        <p:nvSpPr>
          <p:cNvPr id="12" name="Text 10"/>
          <p:cNvSpPr/>
          <p:nvPr/>
        </p:nvSpPr>
        <p:spPr>
          <a:xfrm>
            <a:off x="6192286" y="3056434"/>
            <a:ext cx="5313626" cy="1787922"/>
          </a:xfrm>
          <a:prstGeom prst="rect">
            <a:avLst/>
          </a:prstGeom>
          <a:noFill/>
          <a:ln/>
        </p:spPr>
        <p:txBody>
          <a:bodyPr wrap="square" lIns="0" tIns="0" rIns="0" bIns="0" rtlCol="0" anchor="t">
            <a:noAutofit/>
          </a:bodyPr>
          <a:lstStyle/>
          <a:p>
            <a:pPr marL="0" indent="0" algn="just">
              <a:lnSpc>
                <a:spcPct val="121000"/>
              </a:lnSpc>
              <a:spcAft>
                <a:spcPts val="900"/>
              </a:spcAft>
              <a:buNone/>
            </a:pPr>
            <a:r>
              <a:rPr lang="en-US" sz="1500" b="1" dirty="0">
                <a:solidFill>
                  <a:srgbClr val="2E3D45"/>
                </a:solidFill>
                <a:latin typeface="Atkinson Hyperlegible Next Bold" pitchFamily="34" charset="0"/>
                <a:ea typeface="Atkinson Hyperlegible Next Bold" pitchFamily="34" charset="-122"/>
                <a:cs typeface="Atkinson Hyperlegible Next Bold" pitchFamily="34" charset="-120"/>
              </a:rPr>
              <a:t>Five Ways:</a:t>
            </a:r>
            <a:r>
              <a:rPr lang="en-US" sz="1500" dirty="0">
                <a:solidFill>
                  <a:srgbClr val="2E3D45"/>
                </a:solidFill>
                <a:latin typeface="Atkinson Hyperlegible Next" pitchFamily="34" charset="0"/>
                <a:ea typeface="Atkinson Hyperlegible Next" pitchFamily="34" charset="-122"/>
                <a:cs typeface="Atkinson Hyperlegible Next" pitchFamily="34" charset="-120"/>
              </a:rPr>
              <a:t> Long-term, prevention, integration, collaboration, involvement.</a:t>
            </a:r>
            <a:endParaRPr lang="en-US" sz="1500" dirty="0"/>
          </a:p>
          <a:p>
            <a:pPr marL="0" indent="0" algn="just">
              <a:lnSpc>
                <a:spcPct val="121000"/>
              </a:lnSpc>
              <a:spcAft>
                <a:spcPts val="900"/>
              </a:spcAft>
              <a:buNone/>
            </a:pPr>
            <a:r>
              <a:rPr lang="en-US" sz="1500" b="1" dirty="0">
                <a:solidFill>
                  <a:srgbClr val="2E3D45"/>
                </a:solidFill>
                <a:latin typeface="Atkinson Hyperlegible Next Bold" pitchFamily="34" charset="0"/>
                <a:ea typeface="Atkinson Hyperlegible Next Bold" pitchFamily="34" charset="-122"/>
                <a:cs typeface="Atkinson Hyperlegible Next Bold" pitchFamily="34" charset="-120"/>
              </a:rPr>
              <a:t>National Strategy:</a:t>
            </a:r>
            <a:r>
              <a:rPr lang="en-US" sz="1500" dirty="0">
                <a:solidFill>
                  <a:srgbClr val="2E3D45"/>
                </a:solidFill>
                <a:latin typeface="Atkinson Hyperlegible Next" pitchFamily="34" charset="0"/>
                <a:ea typeface="Atkinson Hyperlegible Next" pitchFamily="34" charset="-122"/>
                <a:cs typeface="Atkinson Hyperlegible Next" pitchFamily="34" charset="-120"/>
              </a:rPr>
              <a:t> Mental Health and Wellbeing Strategy 2025–2035 (Welsh Government, 2026).</a:t>
            </a:r>
            <a:endParaRPr lang="en-US" sz="1500" dirty="0"/>
          </a:p>
          <a:p>
            <a:pPr marL="0" indent="0" algn="just">
              <a:lnSpc>
                <a:spcPct val="121000"/>
              </a:lnSpc>
              <a:buNone/>
            </a:pPr>
            <a:r>
              <a:rPr lang="en-US" sz="1500" b="1" dirty="0">
                <a:solidFill>
                  <a:srgbClr val="2E3D45"/>
                </a:solidFill>
                <a:latin typeface="Atkinson Hyperlegible Next Bold" pitchFamily="34" charset="0"/>
                <a:ea typeface="Atkinson Hyperlegible Next Bold" pitchFamily="34" charset="-122"/>
                <a:cs typeface="Atkinson Hyperlegible Next Bold" pitchFamily="34" charset="-120"/>
              </a:rPr>
              <a:t>Policy focus:</a:t>
            </a:r>
            <a:r>
              <a:rPr lang="en-US" sz="1500" dirty="0">
                <a:solidFill>
                  <a:srgbClr val="2E3D45"/>
                </a:solidFill>
                <a:latin typeface="Atkinson Hyperlegible Next" pitchFamily="34" charset="0"/>
                <a:ea typeface="Atkinson Hyperlegible Next" pitchFamily="34" charset="-122"/>
                <a:cs typeface="Atkinson Hyperlegible Next" pitchFamily="34" charset="-120"/>
              </a:rPr>
              <a:t> Anchors community resilience, early intervention, and long-term ecological sustainability.</a:t>
            </a:r>
            <a:endParaRPr lang="en-US" sz="1500" dirty="0"/>
          </a:p>
        </p:txBody>
      </p:sp>
      <p:sp>
        <p:nvSpPr>
          <p:cNvPr id="13" name="Text 11"/>
          <p:cNvSpPr/>
          <p:nvPr/>
        </p:nvSpPr>
        <p:spPr>
          <a:xfrm>
            <a:off x="457189" y="5704622"/>
            <a:ext cx="11277318" cy="672048"/>
          </a:xfrm>
          <a:prstGeom prst="rect">
            <a:avLst/>
          </a:prstGeom>
          <a:noFill/>
          <a:ln/>
        </p:spPr>
        <p:txBody>
          <a:bodyPr wrap="square" lIns="0" tIns="0" rIns="0" bIns="0" rtlCol="0" anchor="t">
            <a:noAutofit/>
          </a:bodyPr>
          <a:lstStyle/>
          <a:p>
            <a:pPr marL="0" indent="0" algn="ctr">
              <a:lnSpc>
                <a:spcPct val="113000"/>
              </a:lnSpc>
              <a:buNone/>
            </a:pPr>
            <a:r>
              <a:rPr lang="en-US" b="1" i="1" dirty="0">
                <a:solidFill>
                  <a:srgbClr val="56625D"/>
                </a:solidFill>
                <a:latin typeface="Atkinson Hyperlegible Next" pitchFamily="34" charset="0"/>
                <a:ea typeface="Atkinson Hyperlegible Next" pitchFamily="34" charset="-122"/>
                <a:cs typeface="Atkinson Hyperlegible Next" pitchFamily="34" charset="-120"/>
              </a:rPr>
              <a:t>Policy Divergence: </a:t>
            </a:r>
            <a:r>
              <a:rPr lang="en-US" i="1" dirty="0">
                <a:solidFill>
                  <a:srgbClr val="56625D"/>
                </a:solidFill>
                <a:latin typeface="Atkinson Hyperlegible Next" pitchFamily="34" charset="0"/>
                <a:ea typeface="Atkinson Hyperlegible Next" pitchFamily="34" charset="-122"/>
                <a:cs typeface="Atkinson Hyperlegible Next" pitchFamily="34" charset="-120"/>
              </a:rPr>
              <a:t>England directs reform at coercive detention and patient rights, while Wales structurally embeds cross-sectoral prevention (Mental Health Act, 2025; Welsh Government, 2026).</a:t>
            </a:r>
            <a:endParaRPr lang="en-US" i="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3700" dirty="0">
                <a:solidFill>
                  <a:srgbClr val="2E3D45"/>
                </a:solidFill>
                <a:latin typeface="Alegreya ExtraBold" pitchFamily="34" charset="0"/>
                <a:ea typeface="Alegreya ExtraBold" pitchFamily="34" charset="-122"/>
                <a:cs typeface="Alegreya ExtraBold" pitchFamily="34" charset="-120"/>
              </a:rPr>
              <a:t>Policy Challenges: Regulatory and Funding Barriers</a:t>
            </a:r>
            <a:endParaRPr lang="en-US" sz="3700" dirty="0"/>
          </a:p>
        </p:txBody>
      </p:sp>
      <p:sp>
        <p:nvSpPr>
          <p:cNvPr id="3" name="Shape 1"/>
          <p:cNvSpPr/>
          <p:nvPr/>
        </p:nvSpPr>
        <p:spPr>
          <a:xfrm>
            <a:off x="2768384" y="2014171"/>
            <a:ext cx="355591" cy="355600"/>
          </a:xfrm>
          <a:prstGeom prst="rect">
            <a:avLst/>
          </a:prstGeom>
          <a:noFill/>
          <a:ln w="19050">
            <a:solidFill>
              <a:srgbClr val="2E3D45"/>
            </a:solidFill>
            <a:prstDash val="solid"/>
          </a:ln>
        </p:spPr>
      </p:sp>
      <p:sp>
        <p:nvSpPr>
          <p:cNvPr id="4" name="Text 2"/>
          <p:cNvSpPr/>
          <p:nvPr/>
        </p:nvSpPr>
        <p:spPr>
          <a:xfrm>
            <a:off x="2901433" y="2090371"/>
            <a:ext cx="699078" cy="203200"/>
          </a:xfrm>
          <a:prstGeom prst="rect">
            <a:avLst/>
          </a:prstGeom>
          <a:noFill/>
          <a:ln/>
        </p:spPr>
        <p:txBody>
          <a:bodyPr wrap="none" lIns="0" tIns="0" rIns="0" bIns="0" rtlCol="0" anchor="t"/>
          <a:lstStyle/>
          <a:p>
            <a:pPr marL="0" indent="0" algn="l">
              <a:lnSpc>
                <a:spcPct val="83000"/>
              </a:lnSpc>
              <a:buNone/>
            </a:pPr>
            <a:r>
              <a:rPr lang="en-US" sz="1600" b="1" dirty="0">
                <a:solidFill>
                  <a:srgbClr val="2E3D45"/>
                </a:solidFill>
                <a:latin typeface="Atkinson Hyperlegible Next Bold" pitchFamily="34" charset="0"/>
                <a:ea typeface="Atkinson Hyperlegible Next Bold" pitchFamily="34" charset="-122"/>
                <a:cs typeface="Atkinson Hyperlegible Next Bold" pitchFamily="34" charset="-120"/>
              </a:rPr>
              <a:t>1</a:t>
            </a:r>
            <a:endParaRPr lang="en-US" sz="1600" dirty="0"/>
          </a:p>
        </p:txBody>
      </p:sp>
      <p:sp>
        <p:nvSpPr>
          <p:cNvPr id="5" name="Text 3"/>
          <p:cNvSpPr/>
          <p:nvPr/>
        </p:nvSpPr>
        <p:spPr>
          <a:xfrm>
            <a:off x="3276371" y="2052271"/>
            <a:ext cx="6344781" cy="552450"/>
          </a:xfrm>
          <a:prstGeom prst="rect">
            <a:avLst/>
          </a:prstGeom>
          <a:noFill/>
          <a:ln/>
        </p:spPr>
        <p:txBody>
          <a:bodyPr wrap="square" lIns="0" tIns="0" rIns="0" bIns="0" rtlCol="0" anchor="t">
            <a:noAutofit/>
          </a:bodyPr>
          <a:lstStyle/>
          <a:p>
            <a:pPr marL="0" indent="0" algn="just">
              <a:lnSpc>
                <a:spcPct val="121000"/>
              </a:lnSpc>
              <a:buNone/>
            </a:pPr>
            <a:r>
              <a:rPr lang="en-US" sz="1600" dirty="0">
                <a:solidFill>
                  <a:srgbClr val="56625D"/>
                </a:solidFill>
                <a:latin typeface="Atkinson Hyperlegible Next" pitchFamily="34" charset="0"/>
                <a:ea typeface="Atkinson Hyperlegible Next" pitchFamily="34" charset="-122"/>
                <a:cs typeface="Atkinson Hyperlegible Next" pitchFamily="34" charset="-120"/>
              </a:rPr>
              <a:t>Funding: low investment relative to need (WHO, 2022); prevention competes with urgent care</a:t>
            </a:r>
            <a:endParaRPr lang="en-US" sz="1600" dirty="0"/>
          </a:p>
        </p:txBody>
      </p:sp>
      <p:sp>
        <p:nvSpPr>
          <p:cNvPr id="6" name="Shape 4"/>
          <p:cNvSpPr/>
          <p:nvPr/>
        </p:nvSpPr>
        <p:spPr>
          <a:xfrm>
            <a:off x="2768384" y="2757121"/>
            <a:ext cx="358964" cy="355600"/>
          </a:xfrm>
          <a:prstGeom prst="rect">
            <a:avLst/>
          </a:prstGeom>
          <a:noFill/>
          <a:ln w="19050">
            <a:solidFill>
              <a:srgbClr val="2E3D45"/>
            </a:solidFill>
            <a:prstDash val="solid"/>
          </a:ln>
        </p:spPr>
      </p:sp>
      <p:sp>
        <p:nvSpPr>
          <p:cNvPr id="7" name="Text 5"/>
          <p:cNvSpPr/>
          <p:nvPr/>
        </p:nvSpPr>
        <p:spPr>
          <a:xfrm>
            <a:off x="2889031" y="2833321"/>
            <a:ext cx="727255" cy="203200"/>
          </a:xfrm>
          <a:prstGeom prst="rect">
            <a:avLst/>
          </a:prstGeom>
          <a:noFill/>
          <a:ln/>
        </p:spPr>
        <p:txBody>
          <a:bodyPr wrap="none" lIns="0" tIns="0" rIns="0" bIns="0" rtlCol="0" anchor="t"/>
          <a:lstStyle/>
          <a:p>
            <a:pPr marL="0" indent="0" algn="l">
              <a:lnSpc>
                <a:spcPct val="83000"/>
              </a:lnSpc>
              <a:buNone/>
            </a:pPr>
            <a:r>
              <a:rPr lang="en-US" sz="1600" b="1" dirty="0">
                <a:solidFill>
                  <a:srgbClr val="2E3D45"/>
                </a:solidFill>
                <a:latin typeface="Atkinson Hyperlegible Next Bold" pitchFamily="34" charset="0"/>
                <a:ea typeface="Atkinson Hyperlegible Next Bold" pitchFamily="34" charset="-122"/>
                <a:cs typeface="Atkinson Hyperlegible Next Bold" pitchFamily="34" charset="-120"/>
              </a:rPr>
              <a:t>2</a:t>
            </a:r>
            <a:endParaRPr lang="en-US" sz="1600" dirty="0"/>
          </a:p>
        </p:txBody>
      </p:sp>
      <p:sp>
        <p:nvSpPr>
          <p:cNvPr id="8" name="Text 6"/>
          <p:cNvSpPr/>
          <p:nvPr/>
        </p:nvSpPr>
        <p:spPr>
          <a:xfrm>
            <a:off x="3279744" y="2795221"/>
            <a:ext cx="6341408" cy="552450"/>
          </a:xfrm>
          <a:prstGeom prst="rect">
            <a:avLst/>
          </a:prstGeom>
          <a:noFill/>
          <a:ln/>
        </p:spPr>
        <p:txBody>
          <a:bodyPr wrap="square" lIns="0" tIns="0" rIns="0" bIns="0" rtlCol="0" anchor="t">
            <a:noAutofit/>
          </a:bodyPr>
          <a:lstStyle/>
          <a:p>
            <a:pPr marL="0" indent="0" algn="just">
              <a:lnSpc>
                <a:spcPct val="121000"/>
              </a:lnSpc>
              <a:buNone/>
            </a:pPr>
            <a:r>
              <a:rPr lang="en-US" sz="1600" dirty="0">
                <a:solidFill>
                  <a:srgbClr val="56625D"/>
                </a:solidFill>
                <a:latin typeface="Atkinson Hyperlegible Next" pitchFamily="34" charset="0"/>
                <a:ea typeface="Atkinson Hyperlegible Next" pitchFamily="34" charset="-122"/>
                <a:cs typeface="Atkinson Hyperlegible Next" pitchFamily="34" charset="-120"/>
              </a:rPr>
              <a:t>Devolved health policy differs across four UK nations (Welsh Government, 2026; Mental Health Act, 2025)</a:t>
            </a:r>
            <a:endParaRPr lang="en-US" sz="1600" dirty="0"/>
          </a:p>
        </p:txBody>
      </p:sp>
      <p:sp>
        <p:nvSpPr>
          <p:cNvPr id="9" name="Shape 7"/>
          <p:cNvSpPr/>
          <p:nvPr/>
        </p:nvSpPr>
        <p:spPr>
          <a:xfrm>
            <a:off x="2768384" y="3500071"/>
            <a:ext cx="363231" cy="355600"/>
          </a:xfrm>
          <a:prstGeom prst="rect">
            <a:avLst/>
          </a:prstGeom>
          <a:noFill/>
          <a:ln w="19050">
            <a:solidFill>
              <a:srgbClr val="2E3D45"/>
            </a:solidFill>
            <a:prstDash val="solid"/>
          </a:ln>
        </p:spPr>
      </p:sp>
      <p:sp>
        <p:nvSpPr>
          <p:cNvPr id="10" name="Text 8"/>
          <p:cNvSpPr/>
          <p:nvPr/>
        </p:nvSpPr>
        <p:spPr>
          <a:xfrm>
            <a:off x="2889031" y="3576271"/>
            <a:ext cx="731522" cy="203200"/>
          </a:xfrm>
          <a:prstGeom prst="rect">
            <a:avLst/>
          </a:prstGeom>
          <a:noFill/>
          <a:ln/>
        </p:spPr>
        <p:txBody>
          <a:bodyPr wrap="none" lIns="0" tIns="0" rIns="0" bIns="0" rtlCol="0" anchor="t"/>
          <a:lstStyle/>
          <a:p>
            <a:pPr marL="0" indent="0" algn="l">
              <a:lnSpc>
                <a:spcPct val="83000"/>
              </a:lnSpc>
              <a:buNone/>
            </a:pPr>
            <a:r>
              <a:rPr lang="en-US" sz="1600" b="1" dirty="0">
                <a:solidFill>
                  <a:srgbClr val="2E3D45"/>
                </a:solidFill>
                <a:latin typeface="Atkinson Hyperlegible Next Bold" pitchFamily="34" charset="0"/>
                <a:ea typeface="Atkinson Hyperlegible Next Bold" pitchFamily="34" charset="-122"/>
                <a:cs typeface="Atkinson Hyperlegible Next Bold" pitchFamily="34" charset="-120"/>
              </a:rPr>
              <a:t>3</a:t>
            </a:r>
            <a:endParaRPr lang="en-US" sz="1600" dirty="0"/>
          </a:p>
        </p:txBody>
      </p:sp>
      <p:sp>
        <p:nvSpPr>
          <p:cNvPr id="11" name="Text 9"/>
          <p:cNvSpPr/>
          <p:nvPr/>
        </p:nvSpPr>
        <p:spPr>
          <a:xfrm>
            <a:off x="3284011" y="3538171"/>
            <a:ext cx="6337141" cy="552450"/>
          </a:xfrm>
          <a:prstGeom prst="rect">
            <a:avLst/>
          </a:prstGeom>
          <a:noFill/>
          <a:ln/>
        </p:spPr>
        <p:txBody>
          <a:bodyPr wrap="square" lIns="0" tIns="0" rIns="0" bIns="0" rtlCol="0" anchor="t">
            <a:noAutofit/>
          </a:bodyPr>
          <a:lstStyle/>
          <a:p>
            <a:pPr marL="0" indent="0" algn="just">
              <a:lnSpc>
                <a:spcPct val="121000"/>
              </a:lnSpc>
              <a:buNone/>
            </a:pPr>
            <a:r>
              <a:rPr lang="en-US" sz="1600" dirty="0">
                <a:solidFill>
                  <a:srgbClr val="56625D"/>
                </a:solidFill>
                <a:latin typeface="Atkinson Hyperlegible Next" pitchFamily="34" charset="0"/>
                <a:ea typeface="Atkinson Hyperlegible Next" pitchFamily="34" charset="-122"/>
                <a:cs typeface="Atkinson Hyperlegible Next" pitchFamily="34" charset="-120"/>
              </a:rPr>
              <a:t>Integration ambitions lack cost-effectiveness evidence (Thomson and Chatterjee, 2024)</a:t>
            </a:r>
            <a:endParaRPr lang="en-US" sz="1600" dirty="0"/>
          </a:p>
        </p:txBody>
      </p:sp>
      <p:sp>
        <p:nvSpPr>
          <p:cNvPr id="12" name="Shape 10"/>
          <p:cNvSpPr/>
          <p:nvPr/>
        </p:nvSpPr>
        <p:spPr>
          <a:xfrm>
            <a:off x="2768384" y="4243021"/>
            <a:ext cx="368092" cy="355600"/>
          </a:xfrm>
          <a:prstGeom prst="rect">
            <a:avLst/>
          </a:prstGeom>
          <a:noFill/>
          <a:ln w="19050">
            <a:solidFill>
              <a:srgbClr val="2E3D45"/>
            </a:solidFill>
            <a:prstDash val="solid"/>
          </a:ln>
        </p:spPr>
      </p:sp>
      <p:sp>
        <p:nvSpPr>
          <p:cNvPr id="13" name="Text 11"/>
          <p:cNvSpPr/>
          <p:nvPr/>
        </p:nvSpPr>
        <p:spPr>
          <a:xfrm>
            <a:off x="2889031" y="4319221"/>
            <a:ext cx="736383" cy="203200"/>
          </a:xfrm>
          <a:prstGeom prst="rect">
            <a:avLst/>
          </a:prstGeom>
          <a:noFill/>
          <a:ln/>
        </p:spPr>
        <p:txBody>
          <a:bodyPr wrap="none" lIns="0" tIns="0" rIns="0" bIns="0" rtlCol="0" anchor="t"/>
          <a:lstStyle/>
          <a:p>
            <a:pPr marL="0" indent="0" algn="l">
              <a:lnSpc>
                <a:spcPct val="83000"/>
              </a:lnSpc>
              <a:buNone/>
            </a:pPr>
            <a:r>
              <a:rPr lang="en-US" sz="1600" b="1" dirty="0">
                <a:solidFill>
                  <a:srgbClr val="2E3D45"/>
                </a:solidFill>
                <a:latin typeface="Atkinson Hyperlegible Next Bold" pitchFamily="34" charset="0"/>
                <a:ea typeface="Atkinson Hyperlegible Next Bold" pitchFamily="34" charset="-122"/>
                <a:cs typeface="Atkinson Hyperlegible Next Bold" pitchFamily="34" charset="-120"/>
              </a:rPr>
              <a:t>4</a:t>
            </a:r>
            <a:endParaRPr lang="en-US" sz="1600" dirty="0"/>
          </a:p>
        </p:txBody>
      </p:sp>
      <p:sp>
        <p:nvSpPr>
          <p:cNvPr id="14" name="Text 12"/>
          <p:cNvSpPr/>
          <p:nvPr/>
        </p:nvSpPr>
        <p:spPr>
          <a:xfrm>
            <a:off x="3288872" y="4281121"/>
            <a:ext cx="6332280" cy="276225"/>
          </a:xfrm>
          <a:prstGeom prst="rect">
            <a:avLst/>
          </a:prstGeom>
          <a:noFill/>
          <a:ln/>
        </p:spPr>
        <p:txBody>
          <a:bodyPr wrap="none" lIns="0" tIns="0" rIns="0" bIns="0" rtlCol="0" anchor="t"/>
          <a:lstStyle/>
          <a:p>
            <a:pPr marL="0" indent="0" algn="just">
              <a:lnSpc>
                <a:spcPct val="121000"/>
              </a:lnSpc>
              <a:buNone/>
            </a:pPr>
            <a:r>
              <a:rPr lang="en-US" sz="1600" dirty="0">
                <a:solidFill>
                  <a:srgbClr val="56625D"/>
                </a:solidFill>
                <a:latin typeface="Atkinson Hyperlegible Next" pitchFamily="34" charset="0"/>
                <a:ea typeface="Atkinson Hyperlegible Next" pitchFamily="34" charset="-122"/>
                <a:cs typeface="Atkinson Hyperlegible Next" pitchFamily="34" charset="-120"/>
              </a:rPr>
              <a:t>Rights depend on workforce and resources</a:t>
            </a:r>
            <a:endParaRPr lang="en-US" sz="1600" dirty="0"/>
          </a:p>
        </p:txBody>
      </p:sp>
      <p:sp>
        <p:nvSpPr>
          <p:cNvPr id="18" name="Shape 1">
            <a:extLst>
              <a:ext uri="{FF2B5EF4-FFF2-40B4-BE49-F238E27FC236}">
                <a16:creationId xmlns:a16="http://schemas.microsoft.com/office/drawing/2014/main" id="{D94E6FA6-230B-428F-BD4A-45F40C54033B}"/>
              </a:ext>
            </a:extLst>
          </p:cNvPr>
          <p:cNvSpPr/>
          <p:nvPr/>
        </p:nvSpPr>
        <p:spPr>
          <a:xfrm>
            <a:off x="457189" y="5311072"/>
            <a:ext cx="11277318" cy="681515"/>
          </a:xfrm>
          <a:prstGeom prst="rect">
            <a:avLst/>
          </a:prstGeom>
          <a:solidFill>
            <a:srgbClr val="E4E9E1"/>
          </a:solidFill>
          <a:ln/>
        </p:spPr>
      </p:sp>
      <p:sp>
        <p:nvSpPr>
          <p:cNvPr id="19" name="Text 2">
            <a:extLst>
              <a:ext uri="{FF2B5EF4-FFF2-40B4-BE49-F238E27FC236}">
                <a16:creationId xmlns:a16="http://schemas.microsoft.com/office/drawing/2014/main" id="{404C7884-09B6-4978-8557-FC20035FE440}"/>
              </a:ext>
            </a:extLst>
          </p:cNvPr>
          <p:cNvSpPr/>
          <p:nvPr/>
        </p:nvSpPr>
        <p:spPr>
          <a:xfrm>
            <a:off x="660383" y="5461659"/>
            <a:ext cx="10870928" cy="382813"/>
          </a:xfrm>
          <a:prstGeom prst="rect">
            <a:avLst/>
          </a:prstGeom>
          <a:noFill/>
          <a:ln/>
        </p:spPr>
        <p:txBody>
          <a:bodyPr wrap="square" lIns="0" tIns="0" rIns="0" bIns="0" rtlCol="0" anchor="t">
            <a:noAutofit/>
          </a:bodyPr>
          <a:lstStyle/>
          <a:p>
            <a:pPr marL="0" indent="0" algn="ctr">
              <a:lnSpc>
                <a:spcPct val="121000"/>
              </a:lnSpc>
              <a:buNone/>
            </a:pPr>
            <a:r>
              <a:rPr lang="en-US" i="1" dirty="0">
                <a:solidFill>
                  <a:srgbClr val="000000"/>
                </a:solidFill>
                <a:latin typeface="Atkinson Hyperlegible Next Bold" pitchFamily="34" charset="0"/>
                <a:ea typeface="Atkinson Hyperlegible Next Bold" pitchFamily="34" charset="-122"/>
                <a:cs typeface="Atkinson Hyperlegible Next Bold" pitchFamily="34" charset="-120"/>
              </a:rPr>
              <a:t>Critical point:</a:t>
            </a:r>
            <a:r>
              <a:rPr lang="en-US" i="1" dirty="0">
                <a:solidFill>
                  <a:srgbClr val="000000"/>
                </a:solidFill>
                <a:latin typeface="Atkinson Hyperlegible Next" pitchFamily="34" charset="0"/>
                <a:ea typeface="Atkinson Hyperlegible Next" pitchFamily="34" charset="-122"/>
                <a:cs typeface="Atkinson Hyperlegible Next" pitchFamily="34" charset="-120"/>
              </a:rPr>
              <a:t> Strong policy does not guarantee strong practice.</a:t>
            </a:r>
            <a:endParaRPr lang="en-US" i="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29"/>
            <a:ext cx="11277318" cy="1265515"/>
          </a:xfrm>
          <a:prstGeom prst="rect">
            <a:avLst/>
          </a:prstGeom>
          <a:noFill/>
          <a:ln/>
        </p:spPr>
        <p:txBody>
          <a:bodyPr wrap="square" lIns="0" tIns="0" rIns="0" bIns="0" rtlCol="0" anchor="t">
            <a:noAutofit/>
          </a:bodyPr>
          <a:lstStyle/>
          <a:p>
            <a:pPr marL="0" indent="0" algn="ctr">
              <a:lnSpc>
                <a:spcPct val="92000"/>
              </a:lnSpc>
              <a:buNone/>
            </a:pPr>
            <a:r>
              <a:rPr lang="en-US" sz="4400" dirty="0">
                <a:solidFill>
                  <a:srgbClr val="2E3D45"/>
                </a:solidFill>
                <a:latin typeface="Alegreya ExtraBold" pitchFamily="34" charset="0"/>
                <a:ea typeface="Alegreya ExtraBold" pitchFamily="34" charset="-122"/>
                <a:cs typeface="Alegreya ExtraBold" pitchFamily="34" charset="-120"/>
              </a:rPr>
              <a:t>Service Delivery: Wellness, Digital and Community Approaches</a:t>
            </a:r>
            <a:endParaRPr lang="en-US" sz="4400" dirty="0"/>
          </a:p>
        </p:txBody>
      </p:sp>
      <p:pic>
        <p:nvPicPr>
          <p:cNvPr id="3" name="Image 0" descr="preencoded.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13736" y="2522009"/>
            <a:ext cx="406390" cy="325041"/>
          </a:xfrm>
          <a:prstGeom prst="rect">
            <a:avLst/>
          </a:prstGeom>
        </p:spPr>
      </p:pic>
      <p:sp>
        <p:nvSpPr>
          <p:cNvPr id="4" name="Text 1"/>
          <p:cNvSpPr/>
          <p:nvPr/>
        </p:nvSpPr>
        <p:spPr>
          <a:xfrm>
            <a:off x="1885245" y="2599653"/>
            <a:ext cx="3083375" cy="294579"/>
          </a:xfrm>
          <a:prstGeom prst="rect">
            <a:avLst/>
          </a:prstGeom>
          <a:noFill/>
          <a:ln/>
        </p:spPr>
        <p:txBody>
          <a:bodyPr wrap="none" lIns="0" tIns="0" rIns="0" bIns="0" rtlCol="0" anchor="t"/>
          <a:lstStyle/>
          <a:p>
            <a:pPr marL="0" indent="0" algn="l">
              <a:lnSpc>
                <a:spcPct val="96000"/>
              </a:lnSpc>
              <a:buNone/>
            </a:pPr>
            <a:r>
              <a:rPr lang="en-US" dirty="0">
                <a:solidFill>
                  <a:srgbClr val="2E3D45"/>
                </a:solidFill>
                <a:latin typeface="Alegreya ExtraBold" pitchFamily="34" charset="0"/>
                <a:ea typeface="Alegreya ExtraBold" pitchFamily="34" charset="-122"/>
                <a:cs typeface="Alegreya ExtraBold" pitchFamily="34" charset="-120"/>
              </a:rPr>
              <a:t>Community-based integrated care:</a:t>
            </a:r>
            <a:endParaRPr lang="en-US" dirty="0"/>
          </a:p>
        </p:txBody>
      </p:sp>
      <p:sp>
        <p:nvSpPr>
          <p:cNvPr id="5" name="Text 2"/>
          <p:cNvSpPr/>
          <p:nvPr/>
        </p:nvSpPr>
        <p:spPr>
          <a:xfrm>
            <a:off x="1313736" y="3000779"/>
            <a:ext cx="4123685"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A WHO priority, moving away from institutions (WHO, 2022)</a:t>
            </a:r>
            <a:endParaRPr lang="en-US" sz="1600" dirty="0"/>
          </a:p>
        </p:txBody>
      </p:sp>
      <p:pic>
        <p:nvPicPr>
          <p:cNvPr id="6" name="Image 1" descr="preencoded.png"/>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6749846" y="2526425"/>
            <a:ext cx="406390" cy="361156"/>
          </a:xfrm>
          <a:prstGeom prst="rect">
            <a:avLst/>
          </a:prstGeom>
        </p:spPr>
      </p:pic>
      <p:sp>
        <p:nvSpPr>
          <p:cNvPr id="7" name="Text 3"/>
          <p:cNvSpPr/>
          <p:nvPr/>
        </p:nvSpPr>
        <p:spPr>
          <a:xfrm>
            <a:off x="7223381" y="2592769"/>
            <a:ext cx="3928025" cy="328808"/>
          </a:xfrm>
          <a:prstGeom prst="rect">
            <a:avLst/>
          </a:prstGeom>
          <a:noFill/>
          <a:ln/>
        </p:spPr>
        <p:txBody>
          <a:bodyPr wrap="square" lIns="0" tIns="0" rIns="0" bIns="0" rtlCol="0" anchor="t">
            <a:normAutofit/>
          </a:bodyPr>
          <a:lstStyle/>
          <a:p>
            <a:pPr marL="0" indent="0" algn="l">
              <a:lnSpc>
                <a:spcPct val="96000"/>
              </a:lnSpc>
              <a:buNone/>
            </a:pPr>
            <a:r>
              <a:rPr lang="en-US" dirty="0">
                <a:solidFill>
                  <a:srgbClr val="2E3D45"/>
                </a:solidFill>
                <a:latin typeface="Alegreya ExtraBold" pitchFamily="34" charset="0"/>
                <a:ea typeface="Alegreya ExtraBold" pitchFamily="34" charset="-122"/>
                <a:cs typeface="Alegreya ExtraBold" pitchFamily="34" charset="-120"/>
              </a:rPr>
              <a:t>Wellness and prevention programmes:</a:t>
            </a:r>
            <a:endParaRPr lang="en-US" dirty="0"/>
          </a:p>
        </p:txBody>
      </p:sp>
      <p:sp>
        <p:nvSpPr>
          <p:cNvPr id="8" name="Text 4"/>
          <p:cNvSpPr/>
          <p:nvPr/>
        </p:nvSpPr>
        <p:spPr>
          <a:xfrm>
            <a:off x="6749846" y="2991553"/>
            <a:ext cx="4287260"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Early community and voluntary support (Heenan and Betts, 2025)</a:t>
            </a:r>
            <a:endParaRPr lang="en-US" sz="1600" dirty="0"/>
          </a:p>
        </p:txBody>
      </p:sp>
      <p:pic>
        <p:nvPicPr>
          <p:cNvPr id="9" name="Image 2" descr="preencoded.png"/>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313736" y="3876337"/>
            <a:ext cx="304792" cy="406400"/>
          </a:xfrm>
          <a:prstGeom prst="rect">
            <a:avLst/>
          </a:prstGeom>
        </p:spPr>
      </p:pic>
      <p:sp>
        <p:nvSpPr>
          <p:cNvPr id="10" name="Text 5"/>
          <p:cNvSpPr/>
          <p:nvPr/>
        </p:nvSpPr>
        <p:spPr>
          <a:xfrm>
            <a:off x="1787271" y="3953695"/>
            <a:ext cx="3083375" cy="294579"/>
          </a:xfrm>
          <a:prstGeom prst="rect">
            <a:avLst/>
          </a:prstGeom>
          <a:noFill/>
          <a:ln/>
        </p:spPr>
        <p:txBody>
          <a:bodyPr wrap="none" lIns="0" tIns="0" rIns="0" bIns="0" rtlCol="0" anchor="t"/>
          <a:lstStyle/>
          <a:p>
            <a:pPr marL="0" indent="0" algn="l">
              <a:lnSpc>
                <a:spcPct val="96000"/>
              </a:lnSpc>
              <a:buNone/>
            </a:pPr>
            <a:r>
              <a:rPr lang="en-US" dirty="0">
                <a:solidFill>
                  <a:srgbClr val="2E3D45"/>
                </a:solidFill>
                <a:latin typeface="Alegreya ExtraBold" pitchFamily="34" charset="0"/>
                <a:ea typeface="Alegreya ExtraBold" pitchFamily="34" charset="-122"/>
                <a:cs typeface="Alegreya ExtraBold" pitchFamily="34" charset="-120"/>
              </a:rPr>
              <a:t>Telehealth and digital:</a:t>
            </a:r>
            <a:endParaRPr lang="en-US" dirty="0"/>
          </a:p>
        </p:txBody>
      </p:sp>
      <p:sp>
        <p:nvSpPr>
          <p:cNvPr id="11" name="Text 6"/>
          <p:cNvSpPr/>
          <p:nvPr/>
        </p:nvSpPr>
        <p:spPr>
          <a:xfrm>
            <a:off x="1313736" y="4395993"/>
            <a:ext cx="3555911" cy="294580"/>
          </a:xfrm>
          <a:prstGeom prst="rect">
            <a:avLst/>
          </a:prstGeom>
          <a:noFill/>
          <a:ln/>
        </p:spPr>
        <p:txBody>
          <a:bodyPr wrap="none" lIns="0" tIns="0" rIns="0" bIns="0" rtlCol="0" anchor="t"/>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Wider reach, but risk of digital exclusion</a:t>
            </a:r>
            <a:endParaRPr lang="en-US" sz="1600" dirty="0"/>
          </a:p>
        </p:txBody>
      </p:sp>
      <p:pic>
        <p:nvPicPr>
          <p:cNvPr id="19" name="Image 3" descr="preencoded.png">
            <a:extLst>
              <a:ext uri="{FF2B5EF4-FFF2-40B4-BE49-F238E27FC236}">
                <a16:creationId xmlns:a16="http://schemas.microsoft.com/office/drawing/2014/main" id="{FA905DC0-8AF0-4B26-9B37-596F23EA48DF}"/>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6749846" y="3869453"/>
            <a:ext cx="406390" cy="406400"/>
          </a:xfrm>
          <a:prstGeom prst="rect">
            <a:avLst/>
          </a:prstGeom>
        </p:spPr>
      </p:pic>
      <p:sp>
        <p:nvSpPr>
          <p:cNvPr id="20" name="Text 7">
            <a:extLst>
              <a:ext uri="{FF2B5EF4-FFF2-40B4-BE49-F238E27FC236}">
                <a16:creationId xmlns:a16="http://schemas.microsoft.com/office/drawing/2014/main" id="{F229D443-1637-4A1B-9324-B0C6F436F315}"/>
              </a:ext>
            </a:extLst>
          </p:cNvPr>
          <p:cNvSpPr/>
          <p:nvPr/>
        </p:nvSpPr>
        <p:spPr>
          <a:xfrm>
            <a:off x="7223382" y="3946811"/>
            <a:ext cx="3816648" cy="328807"/>
          </a:xfrm>
          <a:prstGeom prst="rect">
            <a:avLst/>
          </a:prstGeom>
          <a:noFill/>
          <a:ln/>
        </p:spPr>
        <p:txBody>
          <a:bodyPr wrap="none" lIns="0" tIns="0" rIns="0" bIns="0" rtlCol="0" anchor="t"/>
          <a:lstStyle/>
          <a:p>
            <a:pPr marL="0" indent="0" algn="l">
              <a:lnSpc>
                <a:spcPct val="96000"/>
              </a:lnSpc>
              <a:buNone/>
            </a:pPr>
            <a:r>
              <a:rPr lang="en-US" dirty="0">
                <a:solidFill>
                  <a:srgbClr val="2E3D45"/>
                </a:solidFill>
                <a:latin typeface="Alegreya ExtraBold" pitchFamily="34" charset="0"/>
                <a:ea typeface="Alegreya ExtraBold" pitchFamily="34" charset="-122"/>
                <a:cs typeface="Alegreya ExtraBold" pitchFamily="34" charset="-120"/>
              </a:rPr>
              <a:t>Holistic hospital models:</a:t>
            </a:r>
            <a:endParaRPr lang="en-US" dirty="0"/>
          </a:p>
        </p:txBody>
      </p:sp>
      <p:sp>
        <p:nvSpPr>
          <p:cNvPr id="21" name="Text 8">
            <a:extLst>
              <a:ext uri="{FF2B5EF4-FFF2-40B4-BE49-F238E27FC236}">
                <a16:creationId xmlns:a16="http://schemas.microsoft.com/office/drawing/2014/main" id="{9FE81F48-6EA2-4D2D-AFEC-0AFC59FACC4A}"/>
              </a:ext>
            </a:extLst>
          </p:cNvPr>
          <p:cNvSpPr/>
          <p:nvPr/>
        </p:nvSpPr>
        <p:spPr>
          <a:xfrm>
            <a:off x="6725443" y="4354881"/>
            <a:ext cx="4401560" cy="328808"/>
          </a:xfrm>
          <a:prstGeom prst="rect">
            <a:avLst/>
          </a:prstGeom>
          <a:noFill/>
          <a:ln/>
        </p:spPr>
        <p:txBody>
          <a:bodyPr wrap="none" lIns="0" tIns="0" rIns="0" bIns="0" rtlCol="0" anchor="t"/>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E.g. mental health liaison teams</a:t>
            </a:r>
            <a:endParaRPr lang="en-US" sz="1600" dirty="0"/>
          </a:p>
        </p:txBody>
      </p:sp>
      <p:pic>
        <p:nvPicPr>
          <p:cNvPr id="22" name="Image 4" descr="preencoded.png">
            <a:extLst>
              <a:ext uri="{FF2B5EF4-FFF2-40B4-BE49-F238E27FC236}">
                <a16:creationId xmlns:a16="http://schemas.microsoft.com/office/drawing/2014/main" id="{57DFF3A7-1B37-4A43-9A53-133366B0CE6E}"/>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3733644" y="5117474"/>
            <a:ext cx="406390" cy="406400"/>
          </a:xfrm>
          <a:prstGeom prst="rect">
            <a:avLst/>
          </a:prstGeom>
        </p:spPr>
      </p:pic>
      <p:pic>
        <p:nvPicPr>
          <p:cNvPr id="23" name="Image 5" descr="preencoded.png">
            <a:extLst>
              <a:ext uri="{FF2B5EF4-FFF2-40B4-BE49-F238E27FC236}">
                <a16:creationId xmlns:a16="http://schemas.microsoft.com/office/drawing/2014/main" id="{C2F26992-9D13-42E5-8191-5810EDF77B6A}"/>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4211072" y="5117474"/>
            <a:ext cx="406390" cy="406400"/>
          </a:xfrm>
          <a:prstGeom prst="rect">
            <a:avLst/>
          </a:prstGeom>
        </p:spPr>
      </p:pic>
      <p:sp>
        <p:nvSpPr>
          <p:cNvPr id="24" name="Text 9">
            <a:extLst>
              <a:ext uri="{FF2B5EF4-FFF2-40B4-BE49-F238E27FC236}">
                <a16:creationId xmlns:a16="http://schemas.microsoft.com/office/drawing/2014/main" id="{555FF47F-73D4-4E21-BDA1-9411FDC6B28B}"/>
              </a:ext>
            </a:extLst>
          </p:cNvPr>
          <p:cNvSpPr/>
          <p:nvPr/>
        </p:nvSpPr>
        <p:spPr>
          <a:xfrm>
            <a:off x="4762354" y="5194832"/>
            <a:ext cx="4757207" cy="294579"/>
          </a:xfrm>
          <a:prstGeom prst="rect">
            <a:avLst/>
          </a:prstGeom>
          <a:noFill/>
          <a:ln/>
        </p:spPr>
        <p:txBody>
          <a:bodyPr wrap="none" lIns="0" tIns="0" rIns="0" bIns="0" rtlCol="0" anchor="t"/>
          <a:lstStyle/>
          <a:p>
            <a:pPr marL="0" indent="0" algn="l">
              <a:lnSpc>
                <a:spcPct val="96000"/>
              </a:lnSpc>
              <a:buNone/>
            </a:pPr>
            <a:r>
              <a:rPr lang="en-US" dirty="0">
                <a:solidFill>
                  <a:srgbClr val="2E3D45"/>
                </a:solidFill>
                <a:latin typeface="Alegreya ExtraBold" pitchFamily="34" charset="0"/>
                <a:ea typeface="Alegreya ExtraBold" pitchFamily="34" charset="-122"/>
                <a:cs typeface="Alegreya ExtraBold" pitchFamily="34" charset="-120"/>
              </a:rPr>
              <a:t>Critical point:</a:t>
            </a:r>
            <a:endParaRPr lang="en-US" dirty="0"/>
          </a:p>
        </p:txBody>
      </p:sp>
      <p:sp>
        <p:nvSpPr>
          <p:cNvPr id="25" name="Text 10">
            <a:extLst>
              <a:ext uri="{FF2B5EF4-FFF2-40B4-BE49-F238E27FC236}">
                <a16:creationId xmlns:a16="http://schemas.microsoft.com/office/drawing/2014/main" id="{47C8C9A6-032D-45F3-8E08-A782F9F154C7}"/>
              </a:ext>
            </a:extLst>
          </p:cNvPr>
          <p:cNvSpPr/>
          <p:nvPr/>
        </p:nvSpPr>
        <p:spPr>
          <a:xfrm>
            <a:off x="3733644" y="5644944"/>
            <a:ext cx="5486263" cy="294580"/>
          </a:xfrm>
          <a:prstGeom prst="rect">
            <a:avLst/>
          </a:prstGeom>
          <a:noFill/>
          <a:ln/>
        </p:spPr>
        <p:txBody>
          <a:bodyPr wrap="none" lIns="0" tIns="0" rIns="0" bIns="0" rtlCol="0" anchor="t"/>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Each widens access for some unless equity is built in</a:t>
            </a:r>
            <a:endParaRPr lang="en-US" sz="1600" dirty="0"/>
          </a:p>
        </p:txBody>
      </p:sp>
    </p:spTree>
    <p:extLst>
      <p:ext uri="{BB962C8B-B14F-4D97-AF65-F5344CB8AC3E}">
        <p14:creationId xmlns:p14="http://schemas.microsoft.com/office/powerpoint/2010/main" val="170248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4EA"/>
        </a:solidFill>
        <a:effectLst/>
      </p:bgPr>
    </p:bg>
    <p:spTree>
      <p:nvGrpSpPr>
        <p:cNvPr id="1" name=""/>
        <p:cNvGrpSpPr/>
        <p:nvPr/>
      </p:nvGrpSpPr>
      <p:grpSpPr>
        <a:xfrm>
          <a:off x="0" y="0"/>
          <a:ext cx="0" cy="0"/>
          <a:chOff x="0" y="0"/>
          <a:chExt cx="0" cy="0"/>
        </a:xfrm>
      </p:grpSpPr>
      <p:sp>
        <p:nvSpPr>
          <p:cNvPr id="3" name="Text 1"/>
          <p:cNvSpPr/>
          <p:nvPr/>
        </p:nvSpPr>
        <p:spPr>
          <a:xfrm>
            <a:off x="457189" y="2487005"/>
            <a:ext cx="5486263" cy="29210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Context</a:t>
            </a:r>
            <a:endParaRPr lang="en-US" sz="2000" dirty="0"/>
          </a:p>
        </p:txBody>
      </p:sp>
      <p:sp>
        <p:nvSpPr>
          <p:cNvPr id="4" name="Text 2"/>
          <p:cNvSpPr/>
          <p:nvPr/>
        </p:nvSpPr>
        <p:spPr>
          <a:xfrm>
            <a:off x="457189" y="2912455"/>
            <a:ext cx="5486263" cy="88374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Pilot in one NHS Integrated Care Board locality, South West England, for adults between primary and secondary care (Silvonen, 2025).</a:t>
            </a:r>
            <a:endParaRPr lang="en-US" sz="1600" dirty="0"/>
          </a:p>
        </p:txBody>
      </p:sp>
      <p:sp>
        <p:nvSpPr>
          <p:cNvPr id="5" name="Text 3"/>
          <p:cNvSpPr/>
          <p:nvPr/>
        </p:nvSpPr>
        <p:spPr>
          <a:xfrm>
            <a:off x="6248244" y="2487005"/>
            <a:ext cx="5486263" cy="29210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Findings</a:t>
            </a:r>
            <a:endParaRPr lang="en-US" sz="2000" dirty="0"/>
          </a:p>
        </p:txBody>
      </p:sp>
      <p:sp>
        <p:nvSpPr>
          <p:cNvPr id="6" name="Text 4"/>
          <p:cNvSpPr/>
          <p:nvPr/>
        </p:nvSpPr>
        <p:spPr>
          <a:xfrm>
            <a:off x="6248244" y="2912455"/>
            <a:ext cx="5486263" cy="88374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21 interviews, June-August 2023: positive start, undermined by uneven information flow and provider-specific practices (Silvonen, 2025).</a:t>
            </a:r>
            <a:endParaRPr lang="en-US" sz="1600" dirty="0"/>
          </a:p>
        </p:txBody>
      </p:sp>
      <p:sp>
        <p:nvSpPr>
          <p:cNvPr id="7" name="Text 5"/>
          <p:cNvSpPr/>
          <p:nvPr/>
        </p:nvSpPr>
        <p:spPr>
          <a:xfrm>
            <a:off x="457189" y="4113696"/>
            <a:ext cx="5486263" cy="29210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Lessons</a:t>
            </a:r>
            <a:endParaRPr lang="en-US" sz="2000" dirty="0"/>
          </a:p>
        </p:txBody>
      </p:sp>
      <p:sp>
        <p:nvSpPr>
          <p:cNvPr id="8" name="Text 6"/>
          <p:cNvSpPr/>
          <p:nvPr/>
        </p:nvSpPr>
        <p:spPr>
          <a:xfrm>
            <a:off x="457189" y="4539147"/>
            <a:ext cx="5486263"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Keep integrating beyond design; align practices with aims; do not roll out before delivery is ready (Silvonen, 2025).</a:t>
            </a:r>
            <a:endParaRPr lang="en-US" sz="1600" dirty="0"/>
          </a:p>
        </p:txBody>
      </p:sp>
      <p:sp>
        <p:nvSpPr>
          <p:cNvPr id="9" name="Text 7"/>
          <p:cNvSpPr/>
          <p:nvPr/>
        </p:nvSpPr>
        <p:spPr>
          <a:xfrm>
            <a:off x="6248244" y="4113696"/>
            <a:ext cx="5486263" cy="29210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Evaluation</a:t>
            </a:r>
            <a:endParaRPr lang="en-US" sz="2000" dirty="0"/>
          </a:p>
        </p:txBody>
      </p:sp>
      <p:sp>
        <p:nvSpPr>
          <p:cNvPr id="10" name="Text 8"/>
          <p:cNvSpPr/>
          <p:nvPr/>
        </p:nvSpPr>
        <p:spPr>
          <a:xfrm>
            <a:off x="6248244" y="4539147"/>
            <a:ext cx="5486263"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“Holistic on paper is not holistic in practice”; single locality, qualitative, limited scope.</a:t>
            </a:r>
            <a:endParaRPr lang="en-US" sz="1600" dirty="0"/>
          </a:p>
        </p:txBody>
      </p:sp>
      <p:sp>
        <p:nvSpPr>
          <p:cNvPr id="12" name="Text 0">
            <a:extLst>
              <a:ext uri="{FF2B5EF4-FFF2-40B4-BE49-F238E27FC236}">
                <a16:creationId xmlns:a16="http://schemas.microsoft.com/office/drawing/2014/main" id="{DD258506-C20A-4C62-8FD9-384162662929}"/>
              </a:ext>
            </a:extLst>
          </p:cNvPr>
          <p:cNvSpPr/>
          <p:nvPr/>
        </p:nvSpPr>
        <p:spPr>
          <a:xfrm>
            <a:off x="457189" y="481329"/>
            <a:ext cx="11277318" cy="1265515"/>
          </a:xfrm>
          <a:prstGeom prst="rect">
            <a:avLst/>
          </a:prstGeom>
          <a:noFill/>
          <a:ln/>
        </p:spPr>
        <p:txBody>
          <a:bodyPr wrap="square" lIns="0" tIns="0" rIns="0" bIns="0" rtlCol="0" anchor="t">
            <a:noAutofit/>
          </a:bodyPr>
          <a:lstStyle/>
          <a:p>
            <a:pPr marL="0" indent="0" algn="ctr">
              <a:lnSpc>
                <a:spcPct val="92000"/>
              </a:lnSpc>
              <a:buNone/>
            </a:pPr>
            <a:r>
              <a:rPr lang="en-US" sz="4400" dirty="0">
                <a:solidFill>
                  <a:srgbClr val="2E3D45"/>
                </a:solidFill>
                <a:latin typeface="Alegreya ExtraBold" pitchFamily="34" charset="0"/>
                <a:ea typeface="Alegreya ExtraBold" pitchFamily="34" charset="-122"/>
                <a:cs typeface="Alegreya ExtraBold" pitchFamily="34" charset="-120"/>
              </a:rPr>
              <a:t>Case Example: Integrated Community Mental Health Service</a:t>
            </a:r>
            <a:endParaRPr lang="en-US" sz="4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500" dirty="0">
                <a:solidFill>
                  <a:srgbClr val="2E3D45"/>
                </a:solidFill>
                <a:latin typeface="Alegreya ExtraBold" pitchFamily="34" charset="0"/>
                <a:ea typeface="Alegreya ExtraBold" pitchFamily="34" charset="-122"/>
                <a:cs typeface="Alegreya ExtraBold" pitchFamily="34" charset="-120"/>
              </a:rPr>
              <a:t>Public Health Initiatives</a:t>
            </a:r>
            <a:endParaRPr lang="en-US" sz="4500" dirty="0"/>
          </a:p>
        </p:txBody>
      </p:sp>
      <p:pic>
        <p:nvPicPr>
          <p:cNvPr id="3" name="Image 0" descr="preencoded.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15589" y="1881169"/>
            <a:ext cx="3047924" cy="3048000"/>
          </a:xfrm>
          <a:prstGeom prst="rect">
            <a:avLst/>
          </a:prstGeom>
        </p:spPr>
      </p:pic>
      <p:sp>
        <p:nvSpPr>
          <p:cNvPr id="4" name="Text 1"/>
          <p:cNvSpPr/>
          <p:nvPr/>
        </p:nvSpPr>
        <p:spPr>
          <a:xfrm>
            <a:off x="4507503" y="1599300"/>
            <a:ext cx="7069454" cy="670376"/>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Prevention and early intervention are central to Welsh legislation (Well-being of Future Generations (Wales) Act 2015) and WHO guidance (WHO, 2022)</a:t>
            </a:r>
            <a:endParaRPr lang="en-US" sz="1600" dirty="0"/>
          </a:p>
        </p:txBody>
      </p:sp>
      <p:sp>
        <p:nvSpPr>
          <p:cNvPr id="5" name="Text 2"/>
          <p:cNvSpPr/>
          <p:nvPr/>
        </p:nvSpPr>
        <p:spPr>
          <a:xfrm>
            <a:off x="4507503" y="2613665"/>
            <a:ext cx="7069454"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Healthy environments: housing, green space, secure work (Marmot et al., 2020)</a:t>
            </a:r>
            <a:endParaRPr lang="en-US" sz="1600" dirty="0"/>
          </a:p>
        </p:txBody>
      </p:sp>
      <p:sp>
        <p:nvSpPr>
          <p:cNvPr id="6" name="Text 3"/>
          <p:cNvSpPr/>
          <p:nvPr/>
        </p:nvSpPr>
        <p:spPr>
          <a:xfrm>
            <a:off x="4507503" y="3660026"/>
            <a:ext cx="7069454"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Campaigns (Time to Change, Mental Health Awareness Week) reduce stigma, but stigma remains a barrier (Heenan and Betts, 2025)</a:t>
            </a:r>
            <a:endParaRPr lang="en-US" sz="1600" dirty="0"/>
          </a:p>
        </p:txBody>
      </p:sp>
      <p:sp>
        <p:nvSpPr>
          <p:cNvPr id="7" name="Text 4"/>
          <p:cNvSpPr/>
          <p:nvPr/>
        </p:nvSpPr>
        <p:spPr>
          <a:xfrm>
            <a:off x="4507503" y="4706387"/>
            <a:ext cx="7069454"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Climate anxiety: emerging concern, especially for young people (Hickman et al., 2021)</a:t>
            </a:r>
            <a:endParaRPr lang="en-US" sz="1600" dirty="0"/>
          </a:p>
        </p:txBody>
      </p:sp>
      <p:sp>
        <p:nvSpPr>
          <p:cNvPr id="8" name="Shape 5"/>
          <p:cNvSpPr/>
          <p:nvPr/>
        </p:nvSpPr>
        <p:spPr>
          <a:xfrm flipV="1">
            <a:off x="669471" y="5497062"/>
            <a:ext cx="10907486" cy="48222"/>
          </a:xfrm>
          <a:prstGeom prst="roundRect">
            <a:avLst>
              <a:gd name="adj" fmla="val 49998"/>
            </a:avLst>
          </a:prstGeom>
          <a:solidFill>
            <a:srgbClr val="2E3D45"/>
          </a:solidFill>
          <a:ln/>
        </p:spPr>
      </p:sp>
      <p:sp>
        <p:nvSpPr>
          <p:cNvPr id="9" name="Text 6"/>
          <p:cNvSpPr/>
          <p:nvPr/>
        </p:nvSpPr>
        <p:spPr>
          <a:xfrm>
            <a:off x="642105" y="5667023"/>
            <a:ext cx="10907486" cy="589161"/>
          </a:xfrm>
          <a:prstGeom prst="rect">
            <a:avLst/>
          </a:prstGeom>
          <a:noFill/>
          <a:ln/>
        </p:spPr>
        <p:txBody>
          <a:bodyPr wrap="square" lIns="0" tIns="0" rIns="0" bIns="0" rtlCol="0" anchor="ctr">
            <a:normAutofit/>
          </a:bodyPr>
          <a:lstStyle/>
          <a:p>
            <a:pPr marL="0" indent="0" algn="ctr">
              <a:lnSpc>
                <a:spcPct val="121000"/>
              </a:lnSpc>
              <a:buNone/>
            </a:pPr>
            <a:r>
              <a:rPr lang="en-US" b="1" i="1" dirty="0">
                <a:solidFill>
                  <a:srgbClr val="2E3D45"/>
                </a:solidFill>
                <a:latin typeface="Atkinson Hyperlegible Next Bold" pitchFamily="34" charset="0"/>
                <a:ea typeface="Atkinson Hyperlegible Next Bold" pitchFamily="34" charset="-122"/>
                <a:cs typeface="Atkinson Hyperlegible Next Bold" pitchFamily="34" charset="-120"/>
              </a:rPr>
              <a:t>Critical Point:</a:t>
            </a:r>
            <a:r>
              <a:rPr lang="en-US" i="1" dirty="0">
                <a:solidFill>
                  <a:srgbClr val="2E3D45"/>
                </a:solidFill>
                <a:latin typeface="Atkinson Hyperlegible Next" pitchFamily="34" charset="0"/>
                <a:ea typeface="Atkinson Hyperlegible Next" pitchFamily="34" charset="-122"/>
                <a:cs typeface="Atkinson Hyperlegible Next" pitchFamily="34" charset="-120"/>
              </a:rPr>
              <a:t> Campaigns change attitudes, not service gaps or social causes</a:t>
            </a:r>
            <a:endParaRPr lang="en-US" i="1" dirty="0"/>
          </a:p>
        </p:txBody>
      </p:sp>
      <p:sp>
        <p:nvSpPr>
          <p:cNvPr id="10" name="Shape 7"/>
          <p:cNvSpPr/>
          <p:nvPr/>
        </p:nvSpPr>
        <p:spPr>
          <a:xfrm>
            <a:off x="4507503" y="2378715"/>
            <a:ext cx="7069454" cy="12700"/>
          </a:xfrm>
          <a:prstGeom prst="rect">
            <a:avLst/>
          </a:prstGeom>
          <a:solidFill>
            <a:srgbClr val="2E3D45"/>
          </a:solidFill>
          <a:ln/>
        </p:spPr>
      </p:sp>
      <p:sp>
        <p:nvSpPr>
          <p:cNvPr id="11" name="Shape 8"/>
          <p:cNvSpPr/>
          <p:nvPr/>
        </p:nvSpPr>
        <p:spPr>
          <a:xfrm>
            <a:off x="4507503" y="3425076"/>
            <a:ext cx="7069454" cy="12700"/>
          </a:xfrm>
          <a:prstGeom prst="rect">
            <a:avLst/>
          </a:prstGeom>
          <a:solidFill>
            <a:srgbClr val="2E3D45"/>
          </a:solidFill>
          <a:ln/>
        </p:spPr>
      </p:sp>
      <p:sp>
        <p:nvSpPr>
          <p:cNvPr id="12" name="Shape 9"/>
          <p:cNvSpPr/>
          <p:nvPr/>
        </p:nvSpPr>
        <p:spPr>
          <a:xfrm>
            <a:off x="4507503" y="4471437"/>
            <a:ext cx="7069454" cy="12700"/>
          </a:xfrm>
          <a:prstGeom prst="rect">
            <a:avLst/>
          </a:prstGeom>
          <a:solidFill>
            <a:srgbClr val="2E3D45"/>
          </a:solidFill>
          <a:ln/>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500" dirty="0">
                <a:solidFill>
                  <a:srgbClr val="2E3D45"/>
                </a:solidFill>
                <a:latin typeface="Alegreya ExtraBold" pitchFamily="34" charset="0"/>
                <a:ea typeface="Alegreya ExtraBold" pitchFamily="34" charset="-122"/>
                <a:cs typeface="Alegreya ExtraBold" pitchFamily="34" charset="-120"/>
              </a:rPr>
              <a:t>Equity and Access</a:t>
            </a:r>
            <a:endParaRPr lang="en-US" sz="4500" dirty="0"/>
          </a:p>
        </p:txBody>
      </p:sp>
      <p:sp>
        <p:nvSpPr>
          <p:cNvPr id="3" name="Text 1"/>
          <p:cNvSpPr/>
          <p:nvPr/>
        </p:nvSpPr>
        <p:spPr>
          <a:xfrm>
            <a:off x="457189" y="1347637"/>
            <a:ext cx="11277318" cy="589161"/>
          </a:xfrm>
          <a:prstGeom prst="rect">
            <a:avLst/>
          </a:prstGeom>
          <a:noFill/>
          <a:ln/>
        </p:spPr>
        <p:txBody>
          <a:bodyPr wrap="square" lIns="0" tIns="0" rIns="0" bIns="0" rtlCol="0" anchor="t">
            <a:normAutofit/>
          </a:bodyPr>
          <a:lstStyle/>
          <a:p>
            <a:pPr marL="0" indent="0" algn="just">
              <a:lnSpc>
                <a:spcPct val="121000"/>
              </a:lnSpc>
              <a:buNone/>
            </a:pPr>
            <a:r>
              <a:rPr lang="en-US" sz="1600" dirty="0">
                <a:solidFill>
                  <a:srgbClr val="56625D"/>
                </a:solidFill>
                <a:latin typeface="Atkinson Hyperlegible Next" pitchFamily="34" charset="0"/>
                <a:ea typeface="Atkinson Hyperlegible Next" pitchFamily="34" charset="-122"/>
                <a:cs typeface="Atkinson Hyperlegible Next" pitchFamily="34" charset="-120"/>
              </a:rPr>
              <a:t>Universal services do not ensure equal outcomes: socio-economic deprivation drastically magnifies psychological vulnerability (Marmot et al., 2020; MHF, 2026).</a:t>
            </a:r>
            <a:endParaRPr lang="en-US" sz="1600" dirty="0"/>
          </a:p>
        </p:txBody>
      </p:sp>
      <p:pic>
        <p:nvPicPr>
          <p:cNvPr id="4" name="Image 0" descr="preencoded.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57189" y="2070596"/>
            <a:ext cx="6730832" cy="3303488"/>
          </a:xfrm>
          <a:prstGeom prst="rect">
            <a:avLst/>
          </a:prstGeom>
        </p:spPr>
      </p:pic>
      <p:sp>
        <p:nvSpPr>
          <p:cNvPr id="5" name="Text 2"/>
          <p:cNvSpPr/>
          <p:nvPr/>
        </p:nvSpPr>
        <p:spPr>
          <a:xfrm>
            <a:off x="457189" y="5458063"/>
            <a:ext cx="6852768" cy="445691"/>
          </a:xfrm>
          <a:prstGeom prst="rect">
            <a:avLst/>
          </a:prstGeom>
          <a:noFill/>
          <a:ln/>
        </p:spPr>
        <p:txBody>
          <a:bodyPr wrap="square" lIns="0" tIns="0" rIns="0" bIns="0" rtlCol="0" anchor="t">
            <a:noAutofit/>
          </a:bodyPr>
          <a:lstStyle/>
          <a:p>
            <a:pPr marL="0" indent="0" algn="just">
              <a:lnSpc>
                <a:spcPct val="113000"/>
              </a:lnSpc>
              <a:buNone/>
            </a:pPr>
            <a:r>
              <a:rPr lang="en-US" sz="1600" dirty="0">
                <a:solidFill>
                  <a:srgbClr val="56625D"/>
                </a:solidFill>
                <a:latin typeface="Atkinson Hyperlegible Next" pitchFamily="34" charset="0"/>
                <a:ea typeface="Atkinson Hyperlegible Next" pitchFamily="34" charset="-122"/>
                <a:cs typeface="Atkinson Hyperlegible Next" pitchFamily="34" charset="-120"/>
              </a:rPr>
              <a:t>Prevalence of poor mental health by household financial standing (Mental Health Foundation, 2026).</a:t>
            </a:r>
            <a:endParaRPr lang="en-US" sz="1600" dirty="0"/>
          </a:p>
        </p:txBody>
      </p:sp>
      <p:sp>
        <p:nvSpPr>
          <p:cNvPr id="6" name="Shape 3"/>
          <p:cNvSpPr/>
          <p:nvPr/>
        </p:nvSpPr>
        <p:spPr>
          <a:xfrm>
            <a:off x="7767046" y="2033290"/>
            <a:ext cx="3967460" cy="4058841"/>
          </a:xfrm>
          <a:prstGeom prst="rect">
            <a:avLst/>
          </a:prstGeom>
          <a:solidFill>
            <a:srgbClr val="E4E9E1"/>
          </a:solidFill>
          <a:ln/>
        </p:spPr>
      </p:sp>
      <p:sp>
        <p:nvSpPr>
          <p:cNvPr id="7" name="Text 4"/>
          <p:cNvSpPr/>
          <p:nvPr/>
        </p:nvSpPr>
        <p:spPr>
          <a:xfrm>
            <a:off x="7995641" y="2224064"/>
            <a:ext cx="3510272" cy="586680"/>
          </a:xfrm>
          <a:prstGeom prst="rect">
            <a:avLst/>
          </a:prstGeom>
          <a:noFill/>
          <a:ln/>
        </p:spPr>
        <p:txBody>
          <a:bodyPr wrap="none" lIns="0" tIns="0" rIns="0" bIns="0" rtlCol="0" anchor="t"/>
          <a:lstStyle/>
          <a:p>
            <a:pPr marL="0" indent="0" algn="ctr">
              <a:lnSpc>
                <a:spcPct val="87000"/>
              </a:lnSpc>
              <a:buNone/>
            </a:pPr>
            <a:r>
              <a:rPr lang="en-US" sz="5000" kern="100" spc="-44" dirty="0">
                <a:solidFill>
                  <a:srgbClr val="2E3D45"/>
                </a:solidFill>
                <a:latin typeface="Alegreya ExtraBold" pitchFamily="34" charset="0"/>
                <a:ea typeface="Alegreya ExtraBold" pitchFamily="34" charset="-122"/>
                <a:cs typeface="Alegreya ExtraBold" pitchFamily="34" charset="-120"/>
              </a:rPr>
              <a:t>3.2×</a:t>
            </a:r>
            <a:endParaRPr lang="en-US" sz="5000" dirty="0"/>
          </a:p>
        </p:txBody>
      </p:sp>
      <p:sp>
        <p:nvSpPr>
          <p:cNvPr id="8" name="Text 5"/>
          <p:cNvSpPr/>
          <p:nvPr/>
        </p:nvSpPr>
        <p:spPr>
          <a:xfrm>
            <a:off x="7995641" y="2953800"/>
            <a:ext cx="3510272" cy="883741"/>
          </a:xfrm>
          <a:prstGeom prst="rect">
            <a:avLst/>
          </a:prstGeom>
          <a:noFill/>
          <a:ln/>
        </p:spPr>
        <p:txBody>
          <a:bodyPr wrap="square" lIns="0" tIns="0" rIns="0" bIns="0" rtlCol="0" anchor="t">
            <a:normAutofit/>
          </a:bodyPr>
          <a:lstStyle/>
          <a:p>
            <a:pPr marL="0" indent="0" algn="ctr">
              <a:lnSpc>
                <a:spcPct val="121000"/>
              </a:lnSpc>
              <a:buNone/>
            </a:pPr>
            <a:r>
              <a:rPr lang="en-US" sz="1600" dirty="0">
                <a:solidFill>
                  <a:srgbClr val="2E3D45"/>
                </a:solidFill>
                <a:latin typeface="Atkinson Hyperlegible Next" pitchFamily="34" charset="0"/>
                <a:ea typeface="Atkinson Hyperlegible Next" pitchFamily="34" charset="-122"/>
                <a:cs typeface="Atkinson Hyperlegible Next" pitchFamily="34" charset="-120"/>
              </a:rPr>
              <a:t>higher rate of poor mental health among those struggling financially (MHF, 2026).</a:t>
            </a:r>
            <a:endParaRPr lang="en-US" sz="1600" dirty="0"/>
          </a:p>
        </p:txBody>
      </p:sp>
      <p:sp>
        <p:nvSpPr>
          <p:cNvPr id="9" name="Shape 6"/>
          <p:cNvSpPr/>
          <p:nvPr/>
        </p:nvSpPr>
        <p:spPr>
          <a:xfrm>
            <a:off x="7995641" y="4007404"/>
            <a:ext cx="3510272" cy="31651"/>
          </a:xfrm>
          <a:prstGeom prst="roundRect">
            <a:avLst>
              <a:gd name="adj" fmla="val 49998"/>
            </a:avLst>
          </a:prstGeom>
          <a:solidFill>
            <a:srgbClr val="2E3D45"/>
          </a:solidFill>
          <a:ln/>
        </p:spPr>
      </p:sp>
      <p:sp>
        <p:nvSpPr>
          <p:cNvPr id="10" name="Text 7"/>
          <p:cNvSpPr/>
          <p:nvPr/>
        </p:nvSpPr>
        <p:spPr>
          <a:xfrm>
            <a:off x="7995641" y="4209017"/>
            <a:ext cx="3510272" cy="1556544"/>
          </a:xfrm>
          <a:prstGeom prst="rect">
            <a:avLst/>
          </a:prstGeom>
          <a:noFill/>
          <a:ln/>
        </p:spPr>
        <p:txBody>
          <a:bodyPr wrap="square" lIns="0" tIns="0" rIns="0" bIns="0" rtlCol="0" anchor="t">
            <a:noAutofit/>
          </a:bodyPr>
          <a:lstStyle/>
          <a:p>
            <a:pPr marL="0" indent="0" algn="ctr">
              <a:lnSpc>
                <a:spcPct val="121000"/>
              </a:lnSpc>
              <a:spcAft>
                <a:spcPts val="900"/>
              </a:spcAft>
              <a:buNone/>
            </a:pPr>
            <a:r>
              <a:rPr lang="en-US" sz="1400" b="1" dirty="0">
                <a:solidFill>
                  <a:srgbClr val="2E3D45"/>
                </a:solidFill>
                <a:latin typeface="Atkinson Hyperlegible Next Bold" pitchFamily="34" charset="0"/>
                <a:ea typeface="Atkinson Hyperlegible Next Bold" pitchFamily="34" charset="-122"/>
                <a:cs typeface="Atkinson Hyperlegible Next Bold" pitchFamily="34" charset="-120"/>
              </a:rPr>
              <a:t>Demographic gaps:</a:t>
            </a:r>
            <a:r>
              <a:rPr lang="en-US" sz="1400" dirty="0">
                <a:solidFill>
                  <a:srgbClr val="2E3D45"/>
                </a:solidFill>
                <a:latin typeface="Atkinson Hyperlegible Next" pitchFamily="34" charset="0"/>
                <a:ea typeface="Atkinson Hyperlegible Next" pitchFamily="34" charset="-122"/>
                <a:cs typeface="Atkinson Hyperlegible Next" pitchFamily="34" charset="-120"/>
              </a:rPr>
              <a:t> 31% in young people vs 23% in 25+; 28% in women vs 21% in men (MHF, 2026).</a:t>
            </a:r>
            <a:endParaRPr lang="en-US" sz="1400" dirty="0"/>
          </a:p>
          <a:p>
            <a:pPr marL="0" indent="0" algn="ctr">
              <a:lnSpc>
                <a:spcPct val="121000"/>
              </a:lnSpc>
              <a:buNone/>
            </a:pPr>
            <a:r>
              <a:rPr lang="en-US" sz="1400" b="1" dirty="0">
                <a:solidFill>
                  <a:srgbClr val="2E3D45"/>
                </a:solidFill>
                <a:latin typeface="Atkinson Hyperlegible Next Bold" pitchFamily="34" charset="0"/>
                <a:ea typeface="Atkinson Hyperlegible Next Bold" pitchFamily="34" charset="-122"/>
                <a:cs typeface="Atkinson Hyperlegible Next Bold" pitchFamily="34" charset="-120"/>
              </a:rPr>
              <a:t>Racial disparities:</a:t>
            </a:r>
            <a:r>
              <a:rPr lang="en-US" sz="1400" dirty="0">
                <a:solidFill>
                  <a:srgbClr val="2E3D45"/>
                </a:solidFill>
                <a:latin typeface="Atkinson Hyperlegible Next" pitchFamily="34" charset="0"/>
                <a:ea typeface="Atkinson Hyperlegible Next" pitchFamily="34" charset="-122"/>
                <a:cs typeface="Atkinson Hyperlegible Next" pitchFamily="34" charset="-120"/>
              </a:rPr>
              <a:t> Black individuals face starkly elevated detention rates; 2025 Act targets reform (Mental Health Act, 2025).</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8F4EA"/>
        </a:solidFill>
        <a:effectLst/>
      </p:bgPr>
    </p:bg>
    <p:spTree>
      <p:nvGrpSpPr>
        <p:cNvPr id="1" name=""/>
        <p:cNvGrpSpPr/>
        <p:nvPr/>
      </p:nvGrpSpPr>
      <p:grpSpPr>
        <a:xfrm>
          <a:off x="0" y="0"/>
          <a:ext cx="0" cy="0"/>
          <a:chOff x="0" y="0"/>
          <a:chExt cx="0" cy="0"/>
        </a:xfrm>
      </p:grpSpPr>
      <p:sp>
        <p:nvSpPr>
          <p:cNvPr id="2" name="Text 0"/>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500" dirty="0">
                <a:solidFill>
                  <a:srgbClr val="2E3D45"/>
                </a:solidFill>
                <a:latin typeface="Alegreya ExtraBold" pitchFamily="34" charset="0"/>
                <a:ea typeface="Alegreya ExtraBold" pitchFamily="34" charset="-122"/>
                <a:cs typeface="Alegreya ExtraBold" pitchFamily="34" charset="-120"/>
              </a:rPr>
              <a:t>Critical Synthesis and Recommendations</a:t>
            </a:r>
            <a:endParaRPr lang="en-US" sz="4500" dirty="0"/>
          </a:p>
        </p:txBody>
      </p:sp>
      <p:sp>
        <p:nvSpPr>
          <p:cNvPr id="3" name="Text 1"/>
          <p:cNvSpPr/>
          <p:nvPr/>
        </p:nvSpPr>
        <p:spPr>
          <a:xfrm>
            <a:off x="457189" y="2016323"/>
            <a:ext cx="5410065" cy="29210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Works</a:t>
            </a:r>
            <a:endParaRPr lang="en-US" sz="2000" dirty="0"/>
          </a:p>
        </p:txBody>
      </p:sp>
      <p:sp>
        <p:nvSpPr>
          <p:cNvPr id="4" name="Text 2"/>
          <p:cNvSpPr/>
          <p:nvPr/>
        </p:nvSpPr>
        <p:spPr>
          <a:xfrm>
            <a:off x="457189" y="2441773"/>
            <a:ext cx="5410065" cy="985341"/>
          </a:xfrm>
          <a:prstGeom prst="rect">
            <a:avLst/>
          </a:prstGeom>
          <a:noFill/>
          <a:ln/>
        </p:spPr>
        <p:txBody>
          <a:bodyPr wrap="square" lIns="0" tIns="0" rIns="0" bIns="0" rtlCol="0" anchor="t">
            <a:normAutofit/>
          </a:bodyPr>
          <a:lstStyle/>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Wales's long-term prevention framework</a:t>
            </a:r>
            <a:endParaRPr lang="en-US" sz="1600" dirty="0"/>
          </a:p>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England's rights-based reform</a:t>
            </a:r>
            <a:endParaRPr lang="en-US" sz="1600" dirty="0"/>
          </a:p>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Theoretically strong holistic models</a:t>
            </a:r>
            <a:endParaRPr lang="en-US" sz="1600" dirty="0"/>
          </a:p>
        </p:txBody>
      </p:sp>
      <p:sp>
        <p:nvSpPr>
          <p:cNvPr id="5" name="Text 3"/>
          <p:cNvSpPr/>
          <p:nvPr/>
        </p:nvSpPr>
        <p:spPr>
          <a:xfrm>
            <a:off x="457189" y="3623965"/>
            <a:ext cx="5410065" cy="29210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Works poorly</a:t>
            </a:r>
            <a:endParaRPr lang="en-US" sz="2000" dirty="0"/>
          </a:p>
        </p:txBody>
      </p:sp>
      <p:sp>
        <p:nvSpPr>
          <p:cNvPr id="6" name="Text 4"/>
          <p:cNvSpPr/>
          <p:nvPr/>
        </p:nvSpPr>
        <p:spPr>
          <a:xfrm>
            <a:off x="457189" y="4049415"/>
            <a:ext cx="5410065" cy="1279922"/>
          </a:xfrm>
          <a:prstGeom prst="rect">
            <a:avLst/>
          </a:prstGeom>
          <a:noFill/>
          <a:ln/>
        </p:spPr>
        <p:txBody>
          <a:bodyPr wrap="square" lIns="0" tIns="0" rIns="0" bIns="0" rtlCol="0" anchor="t">
            <a:normAutofit/>
          </a:bodyPr>
          <a:lstStyle/>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Weak integration evidence (Thomson and Chatterjee, 2024)</a:t>
            </a:r>
            <a:endParaRPr lang="en-US" sz="1600" dirty="0"/>
          </a:p>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Uneven delivery (Silvonen, 2025)</a:t>
            </a:r>
            <a:endParaRPr lang="en-US" sz="1600" dirty="0"/>
          </a:p>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Widening inequalities (MHF, 2026; Marmot et al., 2020)</a:t>
            </a:r>
            <a:endParaRPr lang="en-US" sz="1600" dirty="0"/>
          </a:p>
        </p:txBody>
      </p:sp>
      <p:sp>
        <p:nvSpPr>
          <p:cNvPr id="7" name="Text 5"/>
          <p:cNvSpPr/>
          <p:nvPr/>
        </p:nvSpPr>
        <p:spPr>
          <a:xfrm>
            <a:off x="6324442" y="2016323"/>
            <a:ext cx="5410065" cy="292100"/>
          </a:xfrm>
          <a:prstGeom prst="rect">
            <a:avLst/>
          </a:prstGeom>
          <a:noFill/>
          <a:ln/>
        </p:spPr>
        <p:txBody>
          <a:bodyPr wrap="none" lIns="0" tIns="0" rIns="0" bIns="0" rtlCol="0" anchor="t"/>
          <a:lstStyle/>
          <a:p>
            <a:pPr marL="0" indent="0" algn="l">
              <a:lnSpc>
                <a:spcPct val="96000"/>
              </a:lnSpc>
              <a:buNone/>
            </a:pPr>
            <a:r>
              <a:rPr lang="en-US" sz="2000" dirty="0">
                <a:solidFill>
                  <a:srgbClr val="2E3D45"/>
                </a:solidFill>
                <a:latin typeface="Alegreya ExtraBold" pitchFamily="34" charset="0"/>
                <a:ea typeface="Alegreya ExtraBold" pitchFamily="34" charset="-122"/>
                <a:cs typeface="Alegreya ExtraBold" pitchFamily="34" charset="-120"/>
              </a:rPr>
              <a:t>Recommendations</a:t>
            </a:r>
            <a:endParaRPr lang="en-US" sz="2000" dirty="0"/>
          </a:p>
        </p:txBody>
      </p:sp>
      <p:sp>
        <p:nvSpPr>
          <p:cNvPr id="8" name="Text 6"/>
          <p:cNvSpPr/>
          <p:nvPr/>
        </p:nvSpPr>
        <p:spPr>
          <a:xfrm>
            <a:off x="6324442" y="2441773"/>
            <a:ext cx="5410065" cy="2214463"/>
          </a:xfrm>
          <a:prstGeom prst="rect">
            <a:avLst/>
          </a:prstGeom>
          <a:noFill/>
          <a:ln/>
        </p:spPr>
        <p:txBody>
          <a:bodyPr wrap="square" lIns="0" tIns="0" rIns="0" bIns="0" rtlCol="0" anchor="t">
            <a:normAutofit/>
          </a:bodyPr>
          <a:lstStyle/>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Protect and increase prevention funding (WHO, 2022)</a:t>
            </a:r>
            <a:endParaRPr lang="en-US" sz="1600" dirty="0"/>
          </a:p>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Strengthen evaluation with standard cost-effectiveness measures (Thomson and Chatterjee, 2024)</a:t>
            </a:r>
            <a:endParaRPr lang="en-US" sz="1600" dirty="0"/>
          </a:p>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Build equity targets into every policy (Marmot et al., 2020)</a:t>
            </a:r>
            <a:endParaRPr lang="en-US" sz="1600" dirty="0"/>
          </a:p>
          <a:p>
            <a:pPr marL="325120" indent="-325120" algn="just">
              <a:lnSpc>
                <a:spcPct val="121000"/>
              </a:lnSpc>
              <a:buSzPct val="100000"/>
              <a:buChar char="•"/>
            </a:pPr>
            <a:r>
              <a:rPr lang="en-US" sz="1600" dirty="0">
                <a:solidFill>
                  <a:srgbClr val="2E3D45"/>
                </a:solidFill>
                <a:latin typeface="Atkinson Hyperlegible Next" pitchFamily="34" charset="0"/>
                <a:ea typeface="Atkinson Hyperlegible Next" pitchFamily="34" charset="-122"/>
                <a:cs typeface="Atkinson Hyperlegible Next" pitchFamily="34" charset="-120"/>
              </a:rPr>
              <a:t>Share learning between devolved nations, e.g. the Welsh duty</a:t>
            </a:r>
            <a:endParaRPr lang="en-US"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8F4EA"/>
        </a:solidFill>
        <a:effectLst/>
      </p:bgPr>
    </p:bg>
    <p:spTree>
      <p:nvGrpSpPr>
        <p:cNvPr id="1" name=""/>
        <p:cNvGrpSpPr/>
        <p:nvPr/>
      </p:nvGrpSpPr>
      <p:grpSpPr>
        <a:xfrm>
          <a:off x="0" y="0"/>
          <a:ext cx="0" cy="0"/>
          <a:chOff x="0" y="0"/>
          <a:chExt cx="0" cy="0"/>
        </a:xfrm>
      </p:grpSpPr>
      <p:sp>
        <p:nvSpPr>
          <p:cNvPr id="4" name="Text 2"/>
          <p:cNvSpPr/>
          <p:nvPr/>
        </p:nvSpPr>
        <p:spPr>
          <a:xfrm>
            <a:off x="771059" y="1707284"/>
            <a:ext cx="6857828" cy="883741"/>
          </a:xfrm>
          <a:prstGeom prst="rect">
            <a:avLst/>
          </a:prstGeom>
          <a:noFill/>
          <a:ln/>
        </p:spPr>
        <p:txBody>
          <a:bodyPr wrap="square" lIns="0" tIns="0" rIns="0" bIns="0" rtlCol="0" anchor="t">
            <a:normAutofit/>
          </a:bodyPr>
          <a:lstStyle/>
          <a:p>
            <a:pPr marL="0" indent="0" algn="just">
              <a:lnSpc>
                <a:spcPct val="121000"/>
              </a:lnSpc>
              <a:buNone/>
            </a:pPr>
            <a:r>
              <a:rPr lang="en-US" sz="1600" b="1" dirty="0">
                <a:solidFill>
                  <a:srgbClr val="2E3D45"/>
                </a:solidFill>
                <a:latin typeface="Atkinson Hyperlegible Next Bold" pitchFamily="34" charset="0"/>
                <a:ea typeface="Atkinson Hyperlegible Next Bold" pitchFamily="34" charset="-122"/>
                <a:cs typeface="Atkinson Hyperlegible Next Bold" pitchFamily="34" charset="-120"/>
              </a:rPr>
              <a:t>Interdependent Foundations:</a:t>
            </a:r>
            <a:r>
              <a:rPr lang="en-US" sz="1600" dirty="0">
                <a:solidFill>
                  <a:srgbClr val="2E3D45"/>
                </a:solidFill>
                <a:latin typeface="Atkinson Hyperlegible Next" pitchFamily="34" charset="0"/>
                <a:ea typeface="Atkinson Hyperlegible Next" pitchFamily="34" charset="-122"/>
                <a:cs typeface="Atkinson Hyperlegible Next" pitchFamily="34" charset="-120"/>
              </a:rPr>
              <a:t> Health, wellbeing, and sustainable development cannot function in silos; mental health embodies their intersection.</a:t>
            </a:r>
            <a:endParaRPr lang="en-US" sz="1600" dirty="0"/>
          </a:p>
        </p:txBody>
      </p:sp>
      <p:sp>
        <p:nvSpPr>
          <p:cNvPr id="5" name="Text 3"/>
          <p:cNvSpPr/>
          <p:nvPr/>
        </p:nvSpPr>
        <p:spPr>
          <a:xfrm>
            <a:off x="771059" y="3048225"/>
            <a:ext cx="6857828" cy="589161"/>
          </a:xfrm>
          <a:prstGeom prst="rect">
            <a:avLst/>
          </a:prstGeom>
          <a:noFill/>
          <a:ln/>
        </p:spPr>
        <p:txBody>
          <a:bodyPr wrap="square" lIns="0" tIns="0" rIns="0" bIns="0" rtlCol="0" anchor="t">
            <a:normAutofit/>
          </a:bodyPr>
          <a:lstStyle/>
          <a:p>
            <a:pPr marL="0" indent="0" algn="just">
              <a:lnSpc>
                <a:spcPct val="121000"/>
              </a:lnSpc>
              <a:buNone/>
            </a:pPr>
            <a:r>
              <a:rPr lang="en-US" sz="1600" b="1" dirty="0">
                <a:solidFill>
                  <a:srgbClr val="2E3D45"/>
                </a:solidFill>
                <a:latin typeface="Atkinson Hyperlegible Next Bold" pitchFamily="34" charset="0"/>
                <a:ea typeface="Atkinson Hyperlegible Next Bold" pitchFamily="34" charset="-122"/>
                <a:cs typeface="Atkinson Hyperlegible Next Bold" pitchFamily="34" charset="-120"/>
              </a:rPr>
              <a:t>Conceptual Grounding:</a:t>
            </a:r>
            <a:r>
              <a:rPr lang="en-US" sz="1600" dirty="0">
                <a:solidFill>
                  <a:srgbClr val="2E3D45"/>
                </a:solidFill>
                <a:latin typeface="Atkinson Hyperlegible Next" pitchFamily="34" charset="0"/>
                <a:ea typeface="Atkinson Hyperlegible Next" pitchFamily="34" charset="-122"/>
                <a:cs typeface="Atkinson Hyperlegible Next" pitchFamily="34" charset="-120"/>
              </a:rPr>
              <a:t> The biopsychosocial framework and integrated care provide the ideal roadmap, but institutional practice lags behind theory.</a:t>
            </a:r>
            <a:endParaRPr lang="en-US" sz="1600" dirty="0"/>
          </a:p>
        </p:txBody>
      </p:sp>
      <p:sp>
        <p:nvSpPr>
          <p:cNvPr id="6" name="Text 4"/>
          <p:cNvSpPr/>
          <p:nvPr/>
        </p:nvSpPr>
        <p:spPr>
          <a:xfrm>
            <a:off x="771059" y="4094586"/>
            <a:ext cx="6857828" cy="589161"/>
          </a:xfrm>
          <a:prstGeom prst="rect">
            <a:avLst/>
          </a:prstGeom>
          <a:noFill/>
          <a:ln/>
        </p:spPr>
        <p:txBody>
          <a:bodyPr wrap="square" lIns="0" tIns="0" rIns="0" bIns="0" rtlCol="0" anchor="t">
            <a:normAutofit/>
          </a:bodyPr>
          <a:lstStyle/>
          <a:p>
            <a:pPr marL="0" indent="0" algn="just">
              <a:lnSpc>
                <a:spcPct val="121000"/>
              </a:lnSpc>
              <a:buNone/>
            </a:pPr>
            <a:r>
              <a:rPr lang="en-US" sz="1600" b="1" dirty="0">
                <a:solidFill>
                  <a:srgbClr val="2E3D45"/>
                </a:solidFill>
                <a:latin typeface="Atkinson Hyperlegible Next Bold" pitchFamily="34" charset="0"/>
                <a:ea typeface="Atkinson Hyperlegible Next Bold" pitchFamily="34" charset="-122"/>
                <a:cs typeface="Atkinson Hyperlegible Next Bold" pitchFamily="34" charset="-120"/>
              </a:rPr>
              <a:t>Policy Divergence:</a:t>
            </a:r>
            <a:r>
              <a:rPr lang="en-US" sz="1600" dirty="0">
                <a:solidFill>
                  <a:srgbClr val="2E3D45"/>
                </a:solidFill>
                <a:latin typeface="Atkinson Hyperlegible Next" pitchFamily="34" charset="0"/>
                <a:ea typeface="Atkinson Hyperlegible Next" pitchFamily="34" charset="-122"/>
                <a:cs typeface="Atkinson Hyperlegible Next" pitchFamily="34" charset="-120"/>
              </a:rPr>
              <a:t> The Mental Health Act (2025) advances patient rights, while the Welsh Future Generations Act embeds long-term prevention.</a:t>
            </a:r>
            <a:endParaRPr lang="en-US" sz="1600" dirty="0"/>
          </a:p>
        </p:txBody>
      </p:sp>
      <p:sp>
        <p:nvSpPr>
          <p:cNvPr id="7" name="Text 5"/>
          <p:cNvSpPr/>
          <p:nvPr/>
        </p:nvSpPr>
        <p:spPr>
          <a:xfrm>
            <a:off x="771059" y="5140947"/>
            <a:ext cx="6857828" cy="589161"/>
          </a:xfrm>
          <a:prstGeom prst="rect">
            <a:avLst/>
          </a:prstGeom>
          <a:noFill/>
          <a:ln/>
        </p:spPr>
        <p:txBody>
          <a:bodyPr wrap="square" lIns="0" tIns="0" rIns="0" bIns="0" rtlCol="0" anchor="t">
            <a:normAutofit/>
          </a:bodyPr>
          <a:lstStyle/>
          <a:p>
            <a:pPr marL="0" indent="0" algn="just">
              <a:lnSpc>
                <a:spcPct val="121000"/>
              </a:lnSpc>
              <a:buNone/>
            </a:pPr>
            <a:r>
              <a:rPr lang="en-US" sz="1600" b="1" dirty="0">
                <a:solidFill>
                  <a:srgbClr val="2E3D45"/>
                </a:solidFill>
                <a:latin typeface="Atkinson Hyperlegible Next Bold" pitchFamily="34" charset="0"/>
                <a:ea typeface="Atkinson Hyperlegible Next Bold" pitchFamily="34" charset="-122"/>
                <a:cs typeface="Atkinson Hyperlegible Next Bold" pitchFamily="34" charset="-120"/>
              </a:rPr>
              <a:t>The Delivery Imperative:</a:t>
            </a:r>
            <a:r>
              <a:rPr lang="en-US" sz="1600" dirty="0">
                <a:solidFill>
                  <a:srgbClr val="2E3D45"/>
                </a:solidFill>
                <a:latin typeface="Atkinson Hyperlegible Next" pitchFamily="34" charset="0"/>
                <a:ea typeface="Atkinson Hyperlegible Next" pitchFamily="34" charset="-122"/>
                <a:cs typeface="Atkinson Hyperlegible Next" pitchFamily="34" charset="-120"/>
              </a:rPr>
              <a:t> Policy ambitions fail without sustained funding, standardized evaluation, and an unyielding commitment to health equity.</a:t>
            </a:r>
            <a:endParaRPr lang="en-US" sz="1600" dirty="0"/>
          </a:p>
        </p:txBody>
      </p:sp>
      <p:pic>
        <p:nvPicPr>
          <p:cNvPr id="8" name="Image 0" descr="preencoded.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721407" y="355600"/>
            <a:ext cx="4013100" cy="6502400"/>
          </a:xfrm>
          <a:prstGeom prst="rect">
            <a:avLst/>
          </a:prstGeom>
        </p:spPr>
      </p:pic>
      <p:sp>
        <p:nvSpPr>
          <p:cNvPr id="9" name="Shape 6"/>
          <p:cNvSpPr/>
          <p:nvPr/>
        </p:nvSpPr>
        <p:spPr>
          <a:xfrm>
            <a:off x="771059" y="2813276"/>
            <a:ext cx="6857828" cy="12700"/>
          </a:xfrm>
          <a:prstGeom prst="rect">
            <a:avLst/>
          </a:prstGeom>
          <a:solidFill>
            <a:srgbClr val="2E3D45"/>
          </a:solidFill>
          <a:ln/>
        </p:spPr>
      </p:sp>
      <p:sp>
        <p:nvSpPr>
          <p:cNvPr id="10" name="Shape 7"/>
          <p:cNvSpPr/>
          <p:nvPr/>
        </p:nvSpPr>
        <p:spPr>
          <a:xfrm>
            <a:off x="771059" y="3859636"/>
            <a:ext cx="6857828" cy="12700"/>
          </a:xfrm>
          <a:prstGeom prst="rect">
            <a:avLst/>
          </a:prstGeom>
          <a:solidFill>
            <a:srgbClr val="2E3D45"/>
          </a:solidFill>
          <a:ln/>
        </p:spPr>
      </p:sp>
      <p:sp>
        <p:nvSpPr>
          <p:cNvPr id="11" name="Shape 8"/>
          <p:cNvSpPr/>
          <p:nvPr/>
        </p:nvSpPr>
        <p:spPr>
          <a:xfrm>
            <a:off x="771059" y="4905997"/>
            <a:ext cx="6857828" cy="12700"/>
          </a:xfrm>
          <a:prstGeom prst="rect">
            <a:avLst/>
          </a:prstGeom>
          <a:solidFill>
            <a:srgbClr val="2E3D45"/>
          </a:solidFill>
          <a:ln/>
        </p:spPr>
      </p:sp>
      <p:sp>
        <p:nvSpPr>
          <p:cNvPr id="13" name="Text 0">
            <a:extLst>
              <a:ext uri="{FF2B5EF4-FFF2-40B4-BE49-F238E27FC236}">
                <a16:creationId xmlns:a16="http://schemas.microsoft.com/office/drawing/2014/main" id="{32682D70-AF7F-4B9C-A6F9-C2C5B5AE8DC9}"/>
              </a:ext>
            </a:extLst>
          </p:cNvPr>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500" dirty="0">
                <a:solidFill>
                  <a:srgbClr val="2E3D45"/>
                </a:solidFill>
                <a:latin typeface="Alegreya ExtraBold" pitchFamily="34" charset="0"/>
                <a:ea typeface="Alegreya ExtraBold" pitchFamily="34" charset="-122"/>
                <a:cs typeface="Alegreya ExtraBold" pitchFamily="34" charset="-120"/>
              </a:rPr>
              <a:t>Conclusion</a:t>
            </a:r>
            <a:endParaRPr lang="en-US" sz="4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8F4EA"/>
        </a:solidFill>
        <a:effectLst/>
      </p:bgPr>
    </p:bg>
    <p:spTree>
      <p:nvGrpSpPr>
        <p:cNvPr id="1" name=""/>
        <p:cNvGrpSpPr/>
        <p:nvPr/>
      </p:nvGrpSpPr>
      <p:grpSpPr>
        <a:xfrm>
          <a:off x="0" y="0"/>
          <a:ext cx="0" cy="0"/>
          <a:chOff x="0" y="0"/>
          <a:chExt cx="0" cy="0"/>
        </a:xfrm>
      </p:grpSpPr>
      <p:sp>
        <p:nvSpPr>
          <p:cNvPr id="6" name="Text 0">
            <a:extLst>
              <a:ext uri="{FF2B5EF4-FFF2-40B4-BE49-F238E27FC236}">
                <a16:creationId xmlns:a16="http://schemas.microsoft.com/office/drawing/2014/main" id="{F45E3AB9-4156-44DF-AC06-177F60A15613}"/>
              </a:ext>
            </a:extLst>
          </p:cNvPr>
          <p:cNvSpPr/>
          <p:nvPr/>
        </p:nvSpPr>
        <p:spPr>
          <a:xfrm>
            <a:off x="457189" y="481330"/>
            <a:ext cx="11277318" cy="474960"/>
          </a:xfrm>
          <a:prstGeom prst="rect">
            <a:avLst/>
          </a:prstGeom>
          <a:noFill/>
          <a:ln/>
        </p:spPr>
        <p:txBody>
          <a:bodyPr wrap="none" lIns="0" tIns="0" rIns="0" bIns="0" rtlCol="0" anchor="ctr"/>
          <a:lstStyle/>
          <a:p>
            <a:pPr marL="0" indent="0" algn="ctr">
              <a:lnSpc>
                <a:spcPct val="92000"/>
              </a:lnSpc>
              <a:buNone/>
            </a:pPr>
            <a:r>
              <a:rPr lang="en-US" sz="4500" dirty="0">
                <a:solidFill>
                  <a:srgbClr val="2E3D45"/>
                </a:solidFill>
                <a:latin typeface="Alegreya ExtraBold" pitchFamily="34" charset="0"/>
                <a:ea typeface="Alegreya ExtraBold" pitchFamily="34" charset="-122"/>
                <a:cs typeface="Alegreya ExtraBold" pitchFamily="34" charset="-120"/>
              </a:rPr>
              <a:t>References</a:t>
            </a:r>
            <a:endParaRPr lang="en-US" sz="4500" dirty="0"/>
          </a:p>
        </p:txBody>
      </p:sp>
      <p:sp>
        <p:nvSpPr>
          <p:cNvPr id="7" name="Rectangle 1">
            <a:extLst>
              <a:ext uri="{FF2B5EF4-FFF2-40B4-BE49-F238E27FC236}">
                <a16:creationId xmlns:a16="http://schemas.microsoft.com/office/drawing/2014/main" id="{17DFBF1B-A449-447A-8696-23A37779C816}"/>
              </a:ext>
            </a:extLst>
          </p:cNvPr>
          <p:cNvSpPr>
            <a:spLocks noChangeArrowheads="1"/>
          </p:cNvSpPr>
          <p:nvPr/>
        </p:nvSpPr>
        <p:spPr bwMode="auto">
          <a:xfrm>
            <a:off x="761848" y="1077916"/>
            <a:ext cx="10668000" cy="5551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Engel, G.L. (1977). The need for a new medical model: A challenge for biomedicine.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Science</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196(4286), pp.129–136. doi:https://doi.org/10.1126/science.847460.</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Heenan, D. and Betts, J. (2025).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The Short Guide to Mental Health</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1st ed. Policy Press.</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Hickman, C., Marks, E., Pihkala, P., Clayton, S., Lewandowski, R.E., Mayall, E.E., Wray, B., Mellor, C. and van Susteren, L. (2021). Climate anxiety in children and young people and their beliefs about government responses to climate change: A global survey.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The Lancet Planetary Health</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5(12), pp.863–873. doi:10.1016/S2542-5196(21)00278-3.</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Marmot, M., Allen, J., Boyce, T., Goldblatt, P. and Morrison, J. (2020).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Health Equity in England: The Marmot Review 10 Years On</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[online] The Health Foundation. Available at: https://www.health.org.uk/reports-and-analysis/reports/health-equity-in-england-the-marmot-review-10-years-on-0 [Accessed 13 Oct. 2026].</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Mental Health Act (2025).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Mental health act 2025</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[online] Legislation Gov UK. Available at: https://www.legislation.gov.uk/ukpga/2025/33/contents [Accessed 13 Oct. 2026].</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MHF (2026).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The State of Mental Health Inequality in the UK (2026)</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[online] Mental Health Foundation. Available at: https://reports.mentalhealth.org.uk/foundation-reports/june-2026/report/ [Accessed 13 Oct. 2026].</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Silvonen, T. (2025). Service providers’ perspectives of an Integrated Community Mental Health Service in the UK.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Community Mental Health Journal</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61(2), pp.329–336. doi:10.1007/s10597-024-01352-w.</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Thomson, L. and Chatterjee, H.J. (2024). Barriers and enablers of integrated care in the UK: A Rapid evidence review of review articles and grey literature 2018-2022.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Frontiers in Public Health</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11(1). doi:10.3389/fpubh.2023.1286479.</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Welsh Government (2026).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Mental Health and wellbeing strategy 2025 to 2035</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[online] GOV WALES. Available at: https://www.gov.wales/mental-health-and-wellbeing-strategy-2025-2035 [Accessed 13 Oct. 2026].</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WHO (2022).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World mental health report: Transforming mental health for all</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[online] World Health Organization. Available at: https://www.who.int/publications/i/item/9789240049338 [Accessed 13 Oct. 2026].</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Williamson, S. (2022). The biopsychosocial model: Not dead, but in need of revival.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BJPsych Bulletin</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46(4), pp.232–234. doi:10.1192/bjb.2022.29.</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Wills, J. (2022). </a:t>
            </a:r>
            <a:r>
              <a:rPr kumimoji="0" lang="en-US" altLang="en-US" sz="1150" b="0" i="1"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Foundations for Health Promotion</a:t>
            </a:r>
            <a:r>
              <a:rPr kumimoji="0" lang="en-US" altLang="en-US" sz="1150" b="0" i="0" u="none" strike="noStrike" cap="none" normalizeH="0" baseline="0" dirty="0">
                <a:ln>
                  <a:noFill/>
                </a:ln>
                <a:solidFill>
                  <a:srgbClr val="2E3D45"/>
                </a:solidFill>
                <a:effectLst/>
                <a:latin typeface="Atkinson Hyperlegible Next" panose="020B0604020202020204" charset="0"/>
                <a:cs typeface="Times New Roman" panose="02020603050405020304" pitchFamily="18" charset="0"/>
              </a:rPr>
              <a:t>. 5th ed. Elsevier.</a:t>
            </a:r>
            <a:endParaRPr kumimoji="0" lang="en-US" altLang="en-US" sz="1150" b="0" i="0" u="none" strike="noStrike" cap="none" normalizeH="0" baseline="0" dirty="0">
              <a:ln>
                <a:noFill/>
              </a:ln>
              <a:solidFill>
                <a:srgbClr val="2E3D45"/>
              </a:solidFill>
              <a:effectLst/>
              <a:latin typeface="Atkinson Hyperlegible Next" panose="020B060402020202020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8F4EA"/>
        </a:solidFill>
        <a:effectLst/>
      </p:bgPr>
    </p:bg>
    <p:spTree>
      <p:nvGrpSpPr>
        <p:cNvPr id="1" name=""/>
        <p:cNvGrpSpPr/>
        <p:nvPr/>
      </p:nvGrpSpPr>
      <p:grpSpPr>
        <a:xfrm>
          <a:off x="0" y="0"/>
          <a:ext cx="0" cy="0"/>
          <a:chOff x="0" y="0"/>
          <a:chExt cx="0" cy="0"/>
        </a:xfrm>
      </p:grpSpPr>
      <p:sp>
        <p:nvSpPr>
          <p:cNvPr id="4" name="Shape 2"/>
          <p:cNvSpPr/>
          <p:nvPr/>
        </p:nvSpPr>
        <p:spPr>
          <a:xfrm>
            <a:off x="685783" y="3655318"/>
            <a:ext cx="6222745" cy="31651"/>
          </a:xfrm>
          <a:prstGeom prst="roundRect">
            <a:avLst>
              <a:gd name="adj" fmla="val 49998"/>
            </a:avLst>
          </a:prstGeom>
          <a:solidFill>
            <a:srgbClr val="2E3D45"/>
          </a:solidFill>
          <a:ln/>
        </p:spPr>
      </p:sp>
      <p:pic>
        <p:nvPicPr>
          <p:cNvPr id="7" name="Image 0" descr="preencoded.pn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315017" y="355600"/>
            <a:ext cx="4419489" cy="6502400"/>
          </a:xfrm>
          <a:prstGeom prst="rect">
            <a:avLst/>
          </a:prstGeom>
        </p:spPr>
      </p:pic>
      <p:sp>
        <p:nvSpPr>
          <p:cNvPr id="9" name="TextBox 8">
            <a:extLst>
              <a:ext uri="{FF2B5EF4-FFF2-40B4-BE49-F238E27FC236}">
                <a16:creationId xmlns:a16="http://schemas.microsoft.com/office/drawing/2014/main" id="{3AD05DF0-9044-4E33-8111-359286A0692E}"/>
              </a:ext>
            </a:extLst>
          </p:cNvPr>
          <p:cNvSpPr txBox="1"/>
          <p:nvPr/>
        </p:nvSpPr>
        <p:spPr>
          <a:xfrm>
            <a:off x="777150" y="2352536"/>
            <a:ext cx="6098720" cy="1631216"/>
          </a:xfrm>
          <a:prstGeom prst="rect">
            <a:avLst/>
          </a:prstGeom>
          <a:noFill/>
        </p:spPr>
        <p:txBody>
          <a:bodyPr wrap="square">
            <a:spAutoFit/>
          </a:bodyPr>
          <a:lstStyle/>
          <a:p>
            <a:r>
              <a:rPr lang="en-US" sz="10000" kern="100" spc="-72" dirty="0">
                <a:solidFill>
                  <a:srgbClr val="2E3D45"/>
                </a:solidFill>
                <a:latin typeface="Alegreya ExtraBold" pitchFamily="34" charset="0"/>
                <a:ea typeface="Alegreya ExtraBold" pitchFamily="34" charset="-122"/>
                <a:cs typeface="Alegreya ExtraBold" pitchFamily="34" charset="-120"/>
              </a:rPr>
              <a:t>Thank You</a:t>
            </a:r>
            <a:endParaRPr lang="en-GB" sz="10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4284</Words>
  <Application>Microsoft Office PowerPoint</Application>
  <PresentationFormat>Widescreen</PresentationFormat>
  <Paragraphs>195</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Elena-Daniela Virlan (2216277)</cp:lastModifiedBy>
  <cp:revision>1</cp:revision>
  <dcterms:created xsi:type="dcterms:W3CDTF">2026-10-13T16:13:42Z</dcterms:created>
  <dcterms:modified xsi:type="dcterms:W3CDTF">2026-10-19T12:12:15Z</dcterms:modified>
</cp:coreProperties>
</file>