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36" r:id="rId2"/>
    <p:sldId id="316" r:id="rId3"/>
    <p:sldId id="283" r:id="rId4"/>
    <p:sldId id="317" r:id="rId5"/>
    <p:sldId id="318" r:id="rId6"/>
    <p:sldId id="319" r:id="rId7"/>
    <p:sldId id="334" r:id="rId8"/>
    <p:sldId id="332" r:id="rId9"/>
    <p:sldId id="333" r:id="rId10"/>
    <p:sldId id="337" r:id="rId11"/>
    <p:sldId id="295" r:id="rId12"/>
    <p:sldId id="296" r:id="rId13"/>
    <p:sldId id="281" r:id="rId14"/>
    <p:sldId id="33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44A3E5-6BCB-4A64-9170-97CD81D3F519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BDA147-3271-465B-A693-BB8928B444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751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D4A27C12-5B0F-4114-A5E9-D13EF16F54F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4162D800-E131-403F-A554-A29BDE6B71A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0E769A09-E353-4675-A0C4-072EB27BD8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64AC95F-74A5-4295-BB1C-8CD0AF3DB040}" type="slidenum">
              <a:rPr kumimoji="0" lang="en-US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290BAEC5-7E2A-493D-A447-B72CF392E8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F85136BA-6C4C-48D1-9F5E-23A799329E5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The term was named after the character in an ancient Greek play Sophocles' </a:t>
            </a:r>
            <a:r>
              <a:rPr lang="en-GB" altLang="en-US" i="1"/>
              <a:t>Oedipus Rex</a:t>
            </a:r>
            <a:r>
              <a:rPr lang="en-GB" altLang="en-US"/>
              <a:t> who accidentally kills his father and marries his mother</a:t>
            </a: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5822BC3A-25B9-4F6D-8F97-F09FE6CFC0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83BD8A0-60B6-43B0-A80F-64DA8D78EE97}" type="slidenum">
              <a:rPr kumimoji="0" lang="en-US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6410B953-71E0-4608-9D2B-D633438AC9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D06EB352-5052-4F9B-B67C-7EF713579B8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ADF55339-EC75-4301-851C-8B476793AF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2819232-7488-4458-A4F0-A4314FDDF9D1}" type="slidenum">
              <a:rPr kumimoji="0" lang="en-US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A4C1B107-E2BB-4BB3-A7C2-849E4BC791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5985C939-721C-437F-9875-BEFC1B699CE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705DE113-A49F-42BE-BB26-BEDA75A87B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0860891-31CB-4E90-83D7-4FA0353F4722}" type="slidenum">
              <a:rPr kumimoji="0" lang="en-US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9EAE3C1B-1180-4D12-A1A6-2B1958E220E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8B28440D-BEF6-448E-BB05-1C31056F7C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ACF7F92E-EAF0-4249-9C70-BD99698DFF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750DC2-DD12-4464-976A-E67A68F6366F}" type="slidenum">
              <a:rPr kumimoji="0" lang="en-US" altLang="en-US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4CA3A2-15B9-45C9-885F-07643259FACE}"/>
              </a:ext>
            </a:extLst>
          </p:cNvPr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9435EB-388B-444B-8F3D-05FDD2E81D45}"/>
              </a:ext>
            </a:extLst>
          </p:cNvPr>
          <p:cNvSpPr/>
          <p:nvPr/>
        </p:nvSpPr>
        <p:spPr>
          <a:xfrm>
            <a:off x="-12700" y="6053139"/>
            <a:ext cx="2999317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753239-2841-4C95-88C0-C0A118A79740}"/>
              </a:ext>
            </a:extLst>
          </p:cNvPr>
          <p:cNvSpPr/>
          <p:nvPr/>
        </p:nvSpPr>
        <p:spPr>
          <a:xfrm>
            <a:off x="3145368" y="6043614"/>
            <a:ext cx="9046633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27">
            <a:extLst>
              <a:ext uri="{FF2B5EF4-FFF2-40B4-BE49-F238E27FC236}">
                <a16:creationId xmlns:a16="http://schemas.microsoft.com/office/drawing/2014/main" id="{25E67318-4A55-4BA2-9E3E-28D076F454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757A8D7-7482-4790-87A9-161D1700542F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10" name="Footer Placeholder 16">
            <a:extLst>
              <a:ext uri="{FF2B5EF4-FFF2-40B4-BE49-F238E27FC236}">
                <a16:creationId xmlns:a16="http://schemas.microsoft.com/office/drawing/2014/main" id="{CAF244A7-5D13-47E4-9466-16FEA7AA6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81300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28">
            <a:extLst>
              <a:ext uri="{FF2B5EF4-FFF2-40B4-BE49-F238E27FC236}">
                <a16:creationId xmlns:a16="http://schemas.microsoft.com/office/drawing/2014/main" id="{29336D02-505E-4696-BC07-953CDE6D4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EAA609B-1285-4321-A476-D932CB7D7AD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017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2DB625A6-2B91-49FA-9199-B0EC800D0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540EE-5AEB-48E7-A526-72373511DDD1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2D0D849F-2935-4308-A1D7-1A9D4AA42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94344A80-A431-4E85-8293-3B1F35FEC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E02065-131A-4FC1-8B17-2AAAB0B760B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33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1449E4A-96D8-4EED-A719-D90DBC4E6CDC}"/>
              </a:ext>
            </a:extLst>
          </p:cNvPr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17AA7D-93E4-4A93-B9E4-A32C16354C6F}"/>
              </a:ext>
            </a:extLst>
          </p:cNvPr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2DF8A4B-D74C-4855-8B3E-4CE68454AB7E}"/>
              </a:ext>
            </a:extLst>
          </p:cNvPr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11">
            <a:extLst>
              <a:ext uri="{FF2B5EF4-FFF2-40B4-BE49-F238E27FC236}">
                <a16:creationId xmlns:a16="http://schemas.microsoft.com/office/drawing/2014/main" id="{08D02222-A5BC-4303-A688-3DB2E6611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38C7F-B860-4872-9C89-2ACFD8BE13CA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8" name="Slide Number Placeholder 12">
            <a:extLst>
              <a:ext uri="{FF2B5EF4-FFF2-40B4-BE49-F238E27FC236}">
                <a16:creationId xmlns:a16="http://schemas.microsoft.com/office/drawing/2014/main" id="{14DC865D-7AE6-415E-885D-E3C4738CDC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0" y="1752601"/>
            <a:ext cx="17272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fld id="{F33850E9-771F-4783-86F3-224B8F984D2F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9" name="Footer Placeholder 13">
            <a:extLst>
              <a:ext uri="{FF2B5EF4-FFF2-40B4-BE49-F238E27FC236}">
                <a16:creationId xmlns:a16="http://schemas.microsoft.com/office/drawing/2014/main" id="{97C6AFA9-0882-4D27-A48B-13E4DACAA4F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466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EACA6DE1-87E4-4CE1-8D08-97AA82805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6EB2C81-8C18-496B-8C02-9E7BD9CED342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C36B233E-1C6D-4048-A324-81D9F141B7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292DAD8-A7AA-45F5-AA87-CEE4468E7BF9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8E51520A-EAE5-4CCF-8B94-AFAAEF52100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045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6C0DD9ED-1E11-47D3-8CD3-6FFE16206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367B675-2EDB-4651-AE11-54E4F5650FE9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8" name="Slide Number Placeholder 11">
            <a:extLst>
              <a:ext uri="{FF2B5EF4-FFF2-40B4-BE49-F238E27FC236}">
                <a16:creationId xmlns:a16="http://schemas.microsoft.com/office/drawing/2014/main" id="{2FCEF488-83CE-4F17-91C5-09E74AD7F8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84FAE9-B6F0-4B65-AEDB-2A281E9027C0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9" name="Footer Placeholder 13">
            <a:extLst>
              <a:ext uri="{FF2B5EF4-FFF2-40B4-BE49-F238E27FC236}">
                <a16:creationId xmlns:a16="http://schemas.microsoft.com/office/drawing/2014/main" id="{270C4400-AF2F-49B1-ACB0-254AE6A8B01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60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B03A38BA-B66F-4E2D-B3E9-46D3BCF5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8A14F-83A1-41E7-A1EC-347EC1FA605F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9A221EF3-4DC7-451F-AD17-CE9393999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7DAAFC25-ECC4-40A5-AA19-AA9300593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2FA622-E71B-4CCC-8FE6-1BC11C8879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213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60E742-84DC-48F3-8673-242A2F9E2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0148-24AD-45DC-AA0E-5A7F0DE7D503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A4CAAB-0650-43B4-A4F5-B2BBABAA0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DD811B-C66D-4E7D-9BF3-375EDD874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689872-9E08-4BB6-86D4-4B374F1FDC2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1524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165EEDAD-A46F-42E8-8F46-B165474D8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76099-A24A-407C-9776-B1A71DEFBF4F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C89EB517-DBF6-44C3-A9C3-240DEE128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FCB5ED25-E688-4140-8CF6-1AADE33D7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10A5FD-FA61-4734-887C-8878303923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0697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10ADE25-D5E5-4D55-AF18-B07D34D3FAD0}"/>
              </a:ext>
            </a:extLst>
          </p:cNvPr>
          <p:cNvSpPr/>
          <p:nvPr/>
        </p:nvSpPr>
        <p:spPr bwMode="white">
          <a:xfrm>
            <a:off x="-12700" y="4572001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7D6F0E-4CF7-416C-AA40-BFE43F06361D}"/>
              </a:ext>
            </a:extLst>
          </p:cNvPr>
          <p:cNvSpPr/>
          <p:nvPr/>
        </p:nvSpPr>
        <p:spPr>
          <a:xfrm>
            <a:off x="-12699" y="4664075"/>
            <a:ext cx="1951567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4FCF25-803E-46B2-8D89-7B9FE14D6D61}"/>
              </a:ext>
            </a:extLst>
          </p:cNvPr>
          <p:cNvSpPr/>
          <p:nvPr/>
        </p:nvSpPr>
        <p:spPr>
          <a:xfrm>
            <a:off x="2059517" y="4654550"/>
            <a:ext cx="10132483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4074F32-6F64-48C6-93BD-B288A619C3E7}"/>
              </a:ext>
            </a:extLst>
          </p:cNvPr>
          <p:cNvSpPr/>
          <p:nvPr/>
        </p:nvSpPr>
        <p:spPr bwMode="white">
          <a:xfrm>
            <a:off x="1930401" y="1"/>
            <a:ext cx="133351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11">
            <a:extLst>
              <a:ext uri="{FF2B5EF4-FFF2-40B4-BE49-F238E27FC236}">
                <a16:creationId xmlns:a16="http://schemas.microsoft.com/office/drawing/2014/main" id="{E17DBDC6-E387-4D98-B96F-4A9B6B4AD2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449348B-3C25-4334-8EA8-331A71713538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10" name="Slide Number Placeholder 12">
            <a:extLst>
              <a:ext uri="{FF2B5EF4-FFF2-40B4-BE49-F238E27FC236}">
                <a16:creationId xmlns:a16="http://schemas.microsoft.com/office/drawing/2014/main" id="{B676751A-ECAF-4701-A903-4389E3D809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0" y="4667251"/>
            <a:ext cx="1930400" cy="663575"/>
          </a:xfrm>
        </p:spPr>
        <p:txBody>
          <a:bodyPr/>
          <a:lstStyle>
            <a:lvl1pPr>
              <a:defRPr sz="2800"/>
            </a:lvl1pPr>
          </a:lstStyle>
          <a:p>
            <a:fld id="{B1EA982B-771A-400E-A966-DF869DC5154F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1" name="Footer Placeholder 13">
            <a:extLst>
              <a:ext uri="{FF2B5EF4-FFF2-40B4-BE49-F238E27FC236}">
                <a16:creationId xmlns:a16="http://schemas.microsoft.com/office/drawing/2014/main" id="{2A9DBF32-70A8-48F8-8FBD-36CD7EA41C6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2133600" y="6248401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78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89601E20-200B-4A16-A2C4-2C89041D7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F1191-9CB8-4428-B769-C3BF11DF5990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8733646A-6433-4101-8600-328B13036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31B2B223-F7EC-40CF-A371-59E3FE18B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4ABFF-4A10-4B21-A453-5857BF93862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6103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7D7B22-8361-4A68-9588-2B1C6DB9E6CF}"/>
              </a:ext>
            </a:extLst>
          </p:cNvPr>
          <p:cNvSpPr/>
          <p:nvPr/>
        </p:nvSpPr>
        <p:spPr bwMode="white">
          <a:xfrm>
            <a:off x="8128001" y="0"/>
            <a:ext cx="427567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5D1DED-568B-4DBD-BE55-00CB62EAEEED}"/>
              </a:ext>
            </a:extLst>
          </p:cNvPr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DB7425-B980-47FA-A843-971FCF30A30D}"/>
              </a:ext>
            </a:extLst>
          </p:cNvPr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6877F6-3D22-4826-AD32-8C66650444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37600" y="6248401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51E7E-C241-4D0E-B859-896AEFAB6045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7B129EA-35E7-41D0-B124-57FB179B0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1" y="6248401"/>
            <a:ext cx="743161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CAF57A8-F2D7-4164-A8FC-C41B5CEE1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7"/>
            <a:ext cx="533400" cy="325967"/>
          </a:xfrm>
        </p:spPr>
        <p:txBody>
          <a:bodyPr/>
          <a:lstStyle>
            <a:lvl1pPr>
              <a:defRPr/>
            </a:lvl1pPr>
          </a:lstStyle>
          <a:p>
            <a:fld id="{4B051CA7-2098-421C-80C9-CEDA5B02E9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6328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473075"/>
            <a:ext cx="1087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11200" y="1828800"/>
            <a:ext cx="53340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8400" y="1828800"/>
            <a:ext cx="53340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0E8937B4-AAD8-4CC0-B4E1-F7DBDA7DE4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788E978-6F35-4418-A11F-2FBC58004D6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319E978F-C033-4D2E-B001-1B2E183592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25C68A-93D8-465D-B024-1FBDEA448F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15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21">
            <a:extLst>
              <a:ext uri="{FF2B5EF4-FFF2-40B4-BE49-F238E27FC236}">
                <a16:creationId xmlns:a16="http://schemas.microsoft.com/office/drawing/2014/main" id="{C990AA26-2E27-4654-9047-FDED42E03A3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12">
            <a:extLst>
              <a:ext uri="{FF2B5EF4-FFF2-40B4-BE49-F238E27FC236}">
                <a16:creationId xmlns:a16="http://schemas.microsoft.com/office/drawing/2014/main" id="{4B4E32C3-494D-47E8-88E8-926EAA18438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17033" y="1600201"/>
            <a:ext cx="108712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95FC757E-3D16-47E3-90DD-FDC947C2CD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9C203270-6E4F-4A08-AFCF-03BDE2F017CD}" type="datetimeFigureOut">
              <a:rPr lang="en-US"/>
              <a:pPr>
                <a:defRPr/>
              </a:pPr>
              <a:t>10/14/2020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B87EA-CE0F-4377-9BE4-16B9F8ACF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1F2512-6C71-4B8C-86C3-2946002985E5}"/>
              </a:ext>
            </a:extLst>
          </p:cNvPr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D4FF51-505B-4E49-B37A-F8BFBF85DE8C}"/>
              </a:ext>
            </a:extLst>
          </p:cNvPr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A47FAA-F8F9-40E7-BE5C-0CEE1DC6CBCA}"/>
              </a:ext>
            </a:extLst>
          </p:cNvPr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8F59C2F5-AC62-4999-88C7-233B8EE818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0" y="1271589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fld id="{5369800C-360B-478D-BAFB-C6934EE66D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9164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anose="05000000000000000000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anose="05000000000000000000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Image result for freud's psychosexual development theory">
            <a:extLst>
              <a:ext uri="{FF2B5EF4-FFF2-40B4-BE49-F238E27FC236}">
                <a16:creationId xmlns:a16="http://schemas.microsoft.com/office/drawing/2014/main" id="{CBAB6EC8-3143-40A9-A63B-1C2B8BA0D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539" y="609601"/>
            <a:ext cx="7146925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94A904-0217-4C07-AE17-C930AA5FFF0E}"/>
              </a:ext>
            </a:extLst>
          </p:cNvPr>
          <p:cNvSpPr txBox="1"/>
          <p:nvPr/>
        </p:nvSpPr>
        <p:spPr>
          <a:xfrm>
            <a:off x="2438400" y="5791200"/>
            <a:ext cx="7467600" cy="52322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800" dirty="0">
                <a:ln w="0"/>
                <a:solidFill>
                  <a:srgbClr val="94B6D2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</a:rPr>
              <a:t>Freud's theory of Psycho-sexual Development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1B45BB6-FE17-4845-ADD7-FC247ABFB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14313"/>
            <a:ext cx="6738938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u="sng" dirty="0"/>
              <a:t>Freud’s Psycho-Sexual Stages</a:t>
            </a:r>
            <a:r>
              <a:rPr lang="en-GB" dirty="0"/>
              <a:t> 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E607A57-A8D6-4985-A214-0B0ADB18CB9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09550" y="4081465"/>
            <a:ext cx="11468099" cy="270986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There are a number of stages of childhood, during which the libido is focused on a different area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To be psychologically healthy, we must successfully complete each stage and move onto the next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a stage is not completed successfully – the person becomes ‘fixated’ at that stage which can lead to a psychological abnormality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25605" name="Rectangle 4">
            <a:extLst>
              <a:ext uri="{FF2B5EF4-FFF2-40B4-BE49-F238E27FC236}">
                <a16:creationId xmlns:a16="http://schemas.microsoft.com/office/drawing/2014/main" id="{821FBFC2-2AE5-4CB8-AADE-0EDB957DFA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275" y="2120358"/>
            <a:ext cx="6000750" cy="125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prstClr val="black"/>
                </a:solidFill>
                <a:latin typeface="Tw Cen MT"/>
                <a:cs typeface="Arial" charset="0"/>
              </a:rPr>
              <a:t>Freud believed that children are born with a libido – the energy created by our survival and sexual impulses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C644FF-4882-4330-90C8-4F43BF07F4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8150" y="0"/>
            <a:ext cx="3790949" cy="41073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26694778-1EED-41C6-BC62-1AD64142F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dirty="0"/>
              <a:t>Stages of Development:</a:t>
            </a:r>
          </a:p>
        </p:txBody>
      </p:sp>
      <p:pic>
        <p:nvPicPr>
          <p:cNvPr id="13315" name="Content Placeholder 5">
            <a:extLst>
              <a:ext uri="{FF2B5EF4-FFF2-40B4-BE49-F238E27FC236}">
                <a16:creationId xmlns:a16="http://schemas.microsoft.com/office/drawing/2014/main" id="{6BB89107-98CE-42E2-89F6-59D281FF6C27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17814" y="1828800"/>
            <a:ext cx="6632575" cy="4038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reud's Stages of Psychosexual Development timeline | Timetoast timelines">
            <a:extLst>
              <a:ext uri="{FF2B5EF4-FFF2-40B4-BE49-F238E27FC236}">
                <a16:creationId xmlns:a16="http://schemas.microsoft.com/office/drawing/2014/main" id="{A2C2BC20-3567-4EAA-A503-0937ED1B68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1495425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154" name="Rectangle 2">
            <a:extLst>
              <a:ext uri="{FF2B5EF4-FFF2-40B4-BE49-F238E27FC236}">
                <a16:creationId xmlns:a16="http://schemas.microsoft.com/office/drawing/2014/main" id="{5A94F504-871D-41FC-A5EB-8C9BCD11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063" y="214313"/>
            <a:ext cx="8229600" cy="774700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Oral Stage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FFE77BC1-DE9E-4F49-AA3E-452937585D5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102" y="1581150"/>
            <a:ext cx="8229600" cy="5210175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Birth to 18 months approximately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The mouth is the main focus of pleasure during this stage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The child's focus is on tasting and sucking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Successful completion of this stage is demonstrated by weaning – eating independently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FF0000"/>
                </a:solidFill>
              </a:rPr>
              <a:t>Oral receptive </a:t>
            </a:r>
            <a:r>
              <a:rPr lang="en-GB" sz="2800" dirty="0"/>
              <a:t>(allowed to suck freely/ weaned too late)  – passive, needy, sensitive to rejection – overeats and drinks, bite nails, may smoke, gullible, naive, too trusting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FF0000"/>
                </a:solidFill>
              </a:rPr>
              <a:t>Oral aggressive </a:t>
            </a:r>
            <a:r>
              <a:rPr lang="en-GB" sz="2800" dirty="0"/>
              <a:t>(not allowed to suck freely/ weaned too early)  – hostile and verbally abusive, sarcastic, pessimistic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en-GB" sz="24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0" name="Picture 2">
            <a:extLst>
              <a:ext uri="{FF2B5EF4-FFF2-40B4-BE49-F238E27FC236}">
                <a16:creationId xmlns:a16="http://schemas.microsoft.com/office/drawing/2014/main" id="{5151C33A-27E3-4B60-8BFF-9F8E06964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00188"/>
            <a:ext cx="5091914" cy="4036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78" name="Title 1">
            <a:extLst>
              <a:ext uri="{FF2B5EF4-FFF2-40B4-BE49-F238E27FC236}">
                <a16:creationId xmlns:a16="http://schemas.microsoft.com/office/drawing/2014/main" id="{B6DA9A78-35D6-47FB-9AE0-ADE8D4CBC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1" y="357188"/>
            <a:ext cx="3686175" cy="1143000"/>
          </a:xfrm>
        </p:spPr>
        <p:txBody>
          <a:bodyPr/>
          <a:lstStyle/>
          <a:p>
            <a:pPr algn="r" eaLnBrk="1" hangingPunct="1"/>
            <a:r>
              <a:rPr lang="en-GB" altLang="en-US" u="sng" dirty="0"/>
              <a:t>The Anal Stage </a:t>
            </a:r>
            <a:endParaRPr lang="en-US" altLang="en-US" u="sng" dirty="0"/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C3A0C6A-9165-4168-9013-F3B8B95A671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987937" y="1704975"/>
            <a:ext cx="9029700" cy="4697413"/>
          </a:xfrm>
        </p:spPr>
        <p:txBody>
          <a:bodyPr rtlCol="0">
            <a:normAutofit fontScale="92500" lnSpcReduction="1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000" dirty="0"/>
              <a:t>18 months to 3 years 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000" dirty="0"/>
              <a:t>Defecation is main source of pleasure 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000" dirty="0"/>
              <a:t>Successful completion marked by potty training and being able to control own bodily functions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000" dirty="0">
                <a:solidFill>
                  <a:srgbClr val="FF0000"/>
                </a:solidFill>
              </a:rPr>
              <a:t>Anally retentive  </a:t>
            </a:r>
            <a:r>
              <a:rPr lang="en-GB" sz="3000" dirty="0"/>
              <a:t>- parents too strict or maybe start potty training too early - very tidy, stubborn, likes order and being in control, rigid and obsessive 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000" dirty="0">
                <a:solidFill>
                  <a:srgbClr val="FF0000"/>
                </a:solidFill>
              </a:rPr>
              <a:t>Anally expulsive  </a:t>
            </a:r>
            <a:r>
              <a:rPr lang="en-GB" sz="3000" dirty="0"/>
              <a:t>- parents too lenient with potty training - generous but disorganised , doesn’t like to follow rules, messy, wasteful, destructive</a:t>
            </a:r>
            <a:endParaRPr lang="en-US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9319A6B9-D6A0-4CB3-BE96-1C20A7A11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214314"/>
            <a:ext cx="8229600" cy="917575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Phallic Stage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B9D1147-FD03-4DF6-AA70-867B9D046DC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47700" y="1762126"/>
            <a:ext cx="8229600" cy="4494214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Around age 3-5/6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Genitals are main focus during this stage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Children begin to realise sex differences between boys and girls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Successful completion marked by identifying with same sex parent and own sex e.g. Boys become masculine and girls become feminine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Conflict arises with the desire to ‘own’ the opposite sex parent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F2338B-8BFC-4C0C-929D-899CCC0FB6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25" r="29500"/>
          <a:stretch/>
        </p:blipFill>
        <p:spPr>
          <a:xfrm>
            <a:off x="8896349" y="733425"/>
            <a:ext cx="2886075" cy="53911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30B51147-E669-4EC0-AA8B-75146AAA7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r>
              <a:rPr lang="en-GB" altLang="en-US"/>
              <a:t>…The Phallic Stage</a:t>
            </a:r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05DF36EE-CEBE-43AB-AFBC-7769EAAE7FB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Oedipus Complex</a:t>
            </a:r>
            <a:br>
              <a:rPr lang="en-GB" altLang="en-US" dirty="0"/>
            </a:br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Electra Complex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7985B2-BEA9-4529-B71E-A98ACD9D2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920" y="2142172"/>
            <a:ext cx="4685155" cy="311562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7F40791-1B9A-4CD2-AD6D-D4219AEBE8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804"/>
          <a:stretch/>
        </p:blipFill>
        <p:spPr>
          <a:xfrm>
            <a:off x="6800849" y="1709737"/>
            <a:ext cx="5257801" cy="4371975"/>
          </a:xfrm>
          <a:prstGeom prst="rect">
            <a:avLst/>
          </a:prstGeom>
        </p:spPr>
      </p:pic>
      <p:sp>
        <p:nvSpPr>
          <p:cNvPr id="53250" name="Title 1">
            <a:extLst>
              <a:ext uri="{FF2B5EF4-FFF2-40B4-BE49-F238E27FC236}">
                <a16:creationId xmlns:a16="http://schemas.microsoft.com/office/drawing/2014/main" id="{8AC1E44B-75C8-4EB1-94F2-606FECDD4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Oedipus Complex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0E53D-26DD-48BC-8B56-C558BA0E43A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57226" y="1412876"/>
            <a:ext cx="8772524" cy="523081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3000" dirty="0"/>
              <a:t>Boy wants his mother as his ‘primary love object’ and to replace his father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3000" dirty="0"/>
              <a:t>Wants his father out of the way as he’s a rival for his mothers affections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3000" dirty="0"/>
              <a:t>Fears that his father knows this and will castrate him as punishment (assumes this is what has happened to his mother – realising sex differences)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3000" dirty="0"/>
              <a:t>Realises father is stronger, superego starts developing and so identifies with father to stop castration anxiety</a:t>
            </a:r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3000" dirty="0"/>
              <a:t>Fixation at this stage could result in sexual deviances - over indulging or avoiding or attracted to people like his mother or confused sexual identity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84C868E3-3CF4-4789-AE47-61B647B3A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963736"/>
            <a:ext cx="2562225" cy="427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298" name="Rectangle 2">
            <a:extLst>
              <a:ext uri="{FF2B5EF4-FFF2-40B4-BE49-F238E27FC236}">
                <a16:creationId xmlns:a16="http://schemas.microsoft.com/office/drawing/2014/main" id="{832CC394-D5E6-47FD-B51E-9ACEF7507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914"/>
            <a:ext cx="8229600" cy="936625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Electra Complex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819F8E8-49B2-4869-9860-4B1B72E667E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95475" y="1552576"/>
            <a:ext cx="10296526" cy="5116510"/>
          </a:xfrm>
        </p:spPr>
        <p:txBody>
          <a:bodyPr rtlCol="0">
            <a:normAutofit fontScale="55000" lnSpcReduction="2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200" dirty="0"/>
              <a:t>Girl originally attached to her mother but then realises she’s in competition with her mother for her fathers affection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 sz="4200" dirty="0"/>
              <a:t> 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200" dirty="0"/>
              <a:t>When she realises she doesn’t have a penis she becomes hostile towards her mother because she believes her mother has castrated her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en-GB" sz="4200" dirty="0"/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200" dirty="0"/>
              <a:t>Develops attraction to father instead because she believes he can give her a baby, which will act as a penis substitute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en-GB" sz="4200" dirty="0"/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200" dirty="0"/>
              <a:t>Eventually identifies with her mother and accepts her inferiority of not having a penis and doesn’t want to lose her mothers love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en-GB" sz="4200" dirty="0"/>
          </a:p>
          <a:p>
            <a:pPr algn="r" eaLnBrk="1" fontAlgn="auto" hangingPunct="1">
              <a:lnSpc>
                <a:spcPct val="120000"/>
              </a:lnSpc>
              <a:spcAft>
                <a:spcPts val="0"/>
              </a:spcAft>
              <a:defRPr/>
            </a:pPr>
            <a:r>
              <a:rPr lang="en-GB" sz="4200" dirty="0"/>
              <a:t>Fixation at this stage could result in sexual deviances - over indulging or avoiding or attracted to people like her father or confused sexual identity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A65EB-60F6-438F-A80E-54B0FCB8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Anyway……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8E16FF7-215D-4091-870D-4CAAC7999A6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335499" y="3203588"/>
            <a:ext cx="3521001" cy="31495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BDBA6A-B2AE-4A50-ADD4-40554D8B4A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43992">
            <a:off x="6883754" y="1319789"/>
            <a:ext cx="4550559" cy="35792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BB4DED-6934-49F0-A1A0-CAC6FDB65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122586">
            <a:off x="342318" y="2323387"/>
            <a:ext cx="4527422" cy="2910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29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6700B2-76A0-4605-897D-8F92011E4F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67" r="7375" b="6833"/>
          <a:stretch/>
        </p:blipFill>
        <p:spPr>
          <a:xfrm rot="2192940">
            <a:off x="6228931" y="1152527"/>
            <a:ext cx="6273800" cy="3733800"/>
          </a:xfrm>
          <a:prstGeom prst="rect">
            <a:avLst/>
          </a:prstGeom>
        </p:spPr>
      </p:pic>
      <p:sp>
        <p:nvSpPr>
          <p:cNvPr id="57346" name="Title 1">
            <a:extLst>
              <a:ext uri="{FF2B5EF4-FFF2-40B4-BE49-F238E27FC236}">
                <a16:creationId xmlns:a16="http://schemas.microsoft.com/office/drawing/2014/main" id="{DEC9E2EE-4B7E-4D7B-AD87-20E7A10F0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Latency Stage </a:t>
            </a:r>
            <a:endParaRPr lang="en-US" altLang="en-US" u="sng" dirty="0"/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4DF41B35-B393-4706-B808-BEF80E0F4FF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4025" y="1587501"/>
            <a:ext cx="6708775" cy="5041899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Age 6 to puberty approximately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Libido concentrating on developing the ego and superego so a state of calm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Sexual urges sublimated into sports and other hobbies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Focus on developing same sex friendships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No particular requirements for successful completion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Lull before the storm of puberty!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8F8B0111-55C3-40CF-B8B7-02D45907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063" y="285750"/>
            <a:ext cx="8229600" cy="774700"/>
          </a:xfrm>
        </p:spPr>
        <p:txBody>
          <a:bodyPr/>
          <a:lstStyle/>
          <a:p>
            <a:pPr eaLnBrk="1" hangingPunct="1"/>
            <a:r>
              <a:rPr lang="en-GB" altLang="en-US" u="sng" dirty="0"/>
              <a:t>The Genital Stage </a:t>
            </a:r>
            <a:endParaRPr lang="en-US" altLang="en-US" u="sng" dirty="0"/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8B3F0D47-DF84-4EE7-8E4A-40FF10EE568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09575" y="1647825"/>
            <a:ext cx="8486775" cy="4610100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GB" sz="2800" dirty="0"/>
              <a:t>Puberty into adulthood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800" dirty="0"/>
              <a:t>Focus on genitals. </a:t>
            </a:r>
          </a:p>
          <a:p>
            <a:pPr marL="0" indent="0" eaLnBrk="1" hangingPunct="1">
              <a:buNone/>
              <a:defRPr/>
            </a:pPr>
            <a:r>
              <a:rPr lang="en-GB" sz="2800" dirty="0"/>
              <a:t>	More on becoming interested in the opposite sex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800" dirty="0"/>
              <a:t>Interest in the welfare of others grows during this stage.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800" dirty="0"/>
              <a:t>Successful? - developing healthy adult relationships, becoming well balanced and caring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800" dirty="0"/>
              <a:t>This should happen if earlier stages have been negotiated successfully 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9396" name="Picture 3">
            <a:extLst>
              <a:ext uri="{FF2B5EF4-FFF2-40B4-BE49-F238E27FC236}">
                <a16:creationId xmlns:a16="http://schemas.microsoft.com/office/drawing/2014/main" id="{C6931E22-B5A3-46DB-915A-70B9F7BB8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87" r="13898"/>
          <a:stretch>
            <a:fillRect/>
          </a:stretch>
        </p:blipFill>
        <p:spPr bwMode="auto">
          <a:xfrm>
            <a:off x="8277225" y="1647825"/>
            <a:ext cx="3667125" cy="5078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B4335567-D88F-464E-968D-899A2639B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28600"/>
            <a:ext cx="11410949" cy="990600"/>
          </a:xfrm>
        </p:spPr>
        <p:txBody>
          <a:bodyPr/>
          <a:lstStyle/>
          <a:p>
            <a:pPr algn="ctr"/>
            <a:r>
              <a:rPr lang="en-GB" altLang="en-US" dirty="0"/>
              <a:t>Early childhood experiences shape behaviour….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98276-09DA-4B6D-B595-E33D8630CFD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43050" y="1743075"/>
            <a:ext cx="9531350" cy="4495800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Freud believed that children needed to pass through each stage </a:t>
            </a:r>
          </a:p>
          <a:p>
            <a:pPr algn="ctr" eaLnBrk="1" hangingPunct="1"/>
            <a:r>
              <a:rPr lang="en-GB" altLang="en-US" dirty="0"/>
              <a:t>If there are problems at any stage then the child can become fixated </a:t>
            </a:r>
          </a:p>
          <a:p>
            <a:pPr algn="ctr" eaLnBrk="1" hangingPunct="1"/>
            <a:r>
              <a:rPr lang="en-GB" altLang="en-US" dirty="0"/>
              <a:t>This will cause problems in adulthood</a:t>
            </a:r>
          </a:p>
          <a:p>
            <a:pPr algn="ctr" eaLnBrk="1" hangingPunct="1"/>
            <a:endParaRPr lang="en-GB" altLang="en-US" dirty="0"/>
          </a:p>
          <a:p>
            <a:pPr algn="ctr" eaLnBrk="1" hangingPunct="1"/>
            <a:endParaRPr lang="en-GB" altLang="en-US" dirty="0"/>
          </a:p>
          <a:p>
            <a:pPr algn="ctr" eaLnBrk="1" hangingPunct="1"/>
            <a:r>
              <a:rPr lang="en-GB" altLang="en-US" dirty="0"/>
              <a:t>What’s your view?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C204E-1DCB-4B08-8561-61EA141D9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078E1-DDF8-406D-8A4F-247348C846E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en-GB" dirty="0"/>
              <a:t>Time for a task…</a:t>
            </a:r>
          </a:p>
          <a:p>
            <a:pPr algn="ctr"/>
            <a:r>
              <a:rPr lang="en-GB" dirty="0"/>
              <a:t>How valuable is this theory considered within the health and social care / nursing or childcare arena?</a:t>
            </a:r>
          </a:p>
          <a:p>
            <a:pPr algn="ctr"/>
            <a:r>
              <a:rPr lang="en-GB" dirty="0"/>
              <a:t>Please use research to support your answers</a:t>
            </a:r>
          </a:p>
        </p:txBody>
      </p:sp>
    </p:spTree>
    <p:extLst>
      <p:ext uri="{BB962C8B-B14F-4D97-AF65-F5344CB8AC3E}">
        <p14:creationId xmlns:p14="http://schemas.microsoft.com/office/powerpoint/2010/main" val="39749608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Media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603</TotalTime>
  <Words>757</Words>
  <Application>Microsoft Office PowerPoint</Application>
  <PresentationFormat>Widescreen</PresentationFormat>
  <Paragraphs>79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Tw Cen MT</vt:lpstr>
      <vt:lpstr>Wingdings</vt:lpstr>
      <vt:lpstr>Wingdings 2</vt:lpstr>
      <vt:lpstr>Median</vt:lpstr>
      <vt:lpstr>PowerPoint Presentation</vt:lpstr>
      <vt:lpstr>Freud’s Psycho-Sexual Stages </vt:lpstr>
      <vt:lpstr>Stages of Development:</vt:lpstr>
      <vt:lpstr>The Oral Stage</vt:lpstr>
      <vt:lpstr>The Anal Stage </vt:lpstr>
      <vt:lpstr>The Phallic Stage</vt:lpstr>
      <vt:lpstr>…The Phallic Stage</vt:lpstr>
      <vt:lpstr>The Oedipus Complex </vt:lpstr>
      <vt:lpstr>The Electra Complex</vt:lpstr>
      <vt:lpstr>Anyway……</vt:lpstr>
      <vt:lpstr>The Latency Stage </vt:lpstr>
      <vt:lpstr>The Genital Stage </vt:lpstr>
      <vt:lpstr>Early childhood experiences shape behaviour….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13</cp:revision>
  <dcterms:created xsi:type="dcterms:W3CDTF">2020-09-30T11:27:52Z</dcterms:created>
  <dcterms:modified xsi:type="dcterms:W3CDTF">2020-10-14T22:30:17Z</dcterms:modified>
</cp:coreProperties>
</file>