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0" r:id="rId3"/>
    <p:sldId id="257" r:id="rId4"/>
    <p:sldId id="258" r:id="rId5"/>
    <p:sldId id="259" r:id="rId6"/>
    <p:sldId id="268" r:id="rId7"/>
    <p:sldId id="262" r:id="rId8"/>
    <p:sldId id="260" r:id="rId9"/>
    <p:sldId id="263" r:id="rId10"/>
    <p:sldId id="269" r:id="rId11"/>
    <p:sldId id="270" r:id="rId12"/>
    <p:sldId id="271" r:id="rId13"/>
    <p:sldId id="272" r:id="rId14"/>
    <p:sldId id="265" r:id="rId15"/>
    <p:sldId id="273" r:id="rId16"/>
    <p:sldId id="267" r:id="rId17"/>
    <p:sldId id="264" r:id="rId18"/>
    <p:sldId id="261" r:id="rId19"/>
    <p:sldId id="276" r:id="rId20"/>
    <p:sldId id="277" r:id="rId21"/>
    <p:sldId id="278" r:id="rId22"/>
    <p:sldId id="275"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Column1</c:v>
                </c:pt>
              </c:strCache>
            </c:strRef>
          </c:tx>
          <c:spPr>
            <a:solidFill>
              <a:schemeClr val="accent1"/>
            </a:solidFill>
            <a:ln>
              <a:noFill/>
            </a:ln>
            <a:effectLst/>
          </c:spPr>
          <c:invertIfNegative val="0"/>
          <c:cat>
            <c:strRef>
              <c:f>Sheet1!$A$2:$A$5</c:f>
              <c:strCache>
                <c:ptCount val="3"/>
                <c:pt idx="0">
                  <c:v>Age 18-24</c:v>
                </c:pt>
                <c:pt idx="1">
                  <c:v>Age 25-45</c:v>
                </c:pt>
                <c:pt idx="2">
                  <c:v>Age 45+</c:v>
                </c:pt>
              </c:strCache>
            </c:strRef>
          </c:cat>
          <c:val>
            <c:numRef>
              <c:f>Sheet1!$B$2:$B$5</c:f>
              <c:numCache>
                <c:formatCode>0%</c:formatCode>
                <c:ptCount val="4"/>
                <c:pt idx="0">
                  <c:v>0.22</c:v>
                </c:pt>
                <c:pt idx="1">
                  <c:v>0.47</c:v>
                </c:pt>
                <c:pt idx="2" formatCode="General">
                  <c:v>3.5</c:v>
                </c:pt>
              </c:numCache>
            </c:numRef>
          </c:val>
          <c:extLst>
            <c:ext xmlns:c16="http://schemas.microsoft.com/office/drawing/2014/chart" uri="{C3380CC4-5D6E-409C-BE32-E72D297353CC}">
              <c16:uniqueId val="{00000000-4F4E-4162-AB03-4F6431B6FA5F}"/>
            </c:ext>
          </c:extLst>
        </c:ser>
        <c:dLbls>
          <c:showLegendKey val="0"/>
          <c:showVal val="0"/>
          <c:showCatName val="0"/>
          <c:showSerName val="0"/>
          <c:showPercent val="0"/>
          <c:showBubbleSize val="0"/>
        </c:dLbls>
        <c:gapWidth val="219"/>
        <c:overlap val="-27"/>
        <c:axId val="1350571999"/>
        <c:axId val="1350569119"/>
      </c:barChart>
      <c:catAx>
        <c:axId val="135057199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50569119"/>
        <c:crosses val="autoZero"/>
        <c:auto val="1"/>
        <c:lblAlgn val="ctr"/>
        <c:lblOffset val="100"/>
        <c:noMultiLvlLbl val="0"/>
      </c:catAx>
      <c:valAx>
        <c:axId val="1350569119"/>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5057199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162B18-ED4B-4849-BFA6-2D3164D27F7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224C7EA-E476-4F23-B5B3-5C96B0F212F0}">
      <dgm:prSet/>
      <dgm:spPr/>
      <dgm:t>
        <a:bodyPr/>
        <a:lstStyle/>
        <a:p>
          <a:r>
            <a:rPr lang="en-GB"/>
            <a:t>The pricing stratgy used for the cupping therapy will be penetration pricing. </a:t>
          </a:r>
          <a:endParaRPr lang="en-US"/>
        </a:p>
      </dgm:t>
    </dgm:pt>
    <dgm:pt modelId="{553E543C-A0ED-493A-A078-0946F37D6967}" type="parTrans" cxnId="{D8B10F22-F640-4E81-9486-317F06916685}">
      <dgm:prSet/>
      <dgm:spPr/>
      <dgm:t>
        <a:bodyPr/>
        <a:lstStyle/>
        <a:p>
          <a:endParaRPr lang="en-US"/>
        </a:p>
      </dgm:t>
    </dgm:pt>
    <dgm:pt modelId="{AC807A81-1F49-4070-B59F-6A143E971E31}" type="sibTrans" cxnId="{D8B10F22-F640-4E81-9486-317F06916685}">
      <dgm:prSet/>
      <dgm:spPr/>
      <dgm:t>
        <a:bodyPr/>
        <a:lstStyle/>
        <a:p>
          <a:endParaRPr lang="en-US"/>
        </a:p>
      </dgm:t>
    </dgm:pt>
    <dgm:pt modelId="{C1414BB9-7F00-40F9-9B64-475BF9CD4376}">
      <dgm:prSet/>
      <dgm:spPr/>
      <dgm:t>
        <a:bodyPr/>
        <a:lstStyle/>
        <a:p>
          <a:r>
            <a:rPr lang="en-GB"/>
            <a:t>The services will initially be priced slightly lower than competitive within the local area and to attract customers and build good client base.</a:t>
          </a:r>
          <a:endParaRPr lang="en-US"/>
        </a:p>
      </dgm:t>
    </dgm:pt>
    <dgm:pt modelId="{8D793E63-F8E5-4937-88E1-5412628EFAF6}" type="parTrans" cxnId="{7228EF2D-2374-4E4F-9F93-639CF38AE4B4}">
      <dgm:prSet/>
      <dgm:spPr/>
      <dgm:t>
        <a:bodyPr/>
        <a:lstStyle/>
        <a:p>
          <a:endParaRPr lang="en-US"/>
        </a:p>
      </dgm:t>
    </dgm:pt>
    <dgm:pt modelId="{37F3D9F5-7FA8-42BB-A616-80B3EC3682ED}" type="sibTrans" cxnId="{7228EF2D-2374-4E4F-9F93-639CF38AE4B4}">
      <dgm:prSet/>
      <dgm:spPr/>
      <dgm:t>
        <a:bodyPr/>
        <a:lstStyle/>
        <a:p>
          <a:endParaRPr lang="en-US"/>
        </a:p>
      </dgm:t>
    </dgm:pt>
    <dgm:pt modelId="{201FE348-550B-4B2D-A4B2-0346071C1458}">
      <dgm:prSet/>
      <dgm:spPr/>
      <dgm:t>
        <a:bodyPr/>
        <a:lstStyle/>
        <a:p>
          <a:r>
            <a:rPr lang="en-GB"/>
            <a:t>Research in to competitors showed that cupping services in the local area range from £50-85 per session with additional costs  for home services (CorbinChiropratic, 2026: The Recovery Room Cardiff, 2026)</a:t>
          </a:r>
          <a:endParaRPr lang="en-US"/>
        </a:p>
      </dgm:t>
    </dgm:pt>
    <dgm:pt modelId="{48C5E7A6-DE36-42B2-97CB-69A0BBFBD776}" type="parTrans" cxnId="{DBE0FE85-D451-40B5-B4AF-05232AE79FB2}">
      <dgm:prSet/>
      <dgm:spPr/>
      <dgm:t>
        <a:bodyPr/>
        <a:lstStyle/>
        <a:p>
          <a:endParaRPr lang="en-US"/>
        </a:p>
      </dgm:t>
    </dgm:pt>
    <dgm:pt modelId="{3105F6BB-5221-47CC-AE89-51A9F38C5B26}" type="sibTrans" cxnId="{DBE0FE85-D451-40B5-B4AF-05232AE79FB2}">
      <dgm:prSet/>
      <dgm:spPr/>
      <dgm:t>
        <a:bodyPr/>
        <a:lstStyle/>
        <a:p>
          <a:endParaRPr lang="en-US"/>
        </a:p>
      </dgm:t>
    </dgm:pt>
    <dgm:pt modelId="{918DA068-55D7-47B0-A929-7E639813625C}">
      <dgm:prSet/>
      <dgm:spPr/>
      <dgm:t>
        <a:bodyPr/>
        <a:lstStyle/>
        <a:p>
          <a:r>
            <a:rPr lang="en-GB"/>
            <a:t>Mobile home visit:£70 (60 minutes)</a:t>
          </a:r>
          <a:endParaRPr lang="en-US"/>
        </a:p>
      </dgm:t>
    </dgm:pt>
    <dgm:pt modelId="{3361CA9C-BCD8-4282-A630-E3E831C3B2BF}" type="parTrans" cxnId="{E0A6D806-F7EF-4963-8F00-0756D19EB218}">
      <dgm:prSet/>
      <dgm:spPr/>
      <dgm:t>
        <a:bodyPr/>
        <a:lstStyle/>
        <a:p>
          <a:endParaRPr lang="en-US"/>
        </a:p>
      </dgm:t>
    </dgm:pt>
    <dgm:pt modelId="{60F9CA2E-8E81-4924-942B-4CA256E7553D}" type="sibTrans" cxnId="{E0A6D806-F7EF-4963-8F00-0756D19EB218}">
      <dgm:prSet/>
      <dgm:spPr/>
      <dgm:t>
        <a:bodyPr/>
        <a:lstStyle/>
        <a:p>
          <a:endParaRPr lang="en-US"/>
        </a:p>
      </dgm:t>
    </dgm:pt>
    <dgm:pt modelId="{A85B0BFD-6950-4AA5-AE1F-0CE3FB7244B0}">
      <dgm:prSet/>
      <dgm:spPr/>
      <dgm:t>
        <a:bodyPr/>
        <a:lstStyle/>
        <a:p>
          <a:r>
            <a:rPr lang="en-GB"/>
            <a:t>Additional chargers for diet plan</a:t>
          </a:r>
          <a:endParaRPr lang="en-US"/>
        </a:p>
      </dgm:t>
    </dgm:pt>
    <dgm:pt modelId="{2DA59E84-4ED5-48A9-A554-1C90770A7A09}" type="parTrans" cxnId="{266A8A91-258E-4C6A-B75E-7E96CFEB1268}">
      <dgm:prSet/>
      <dgm:spPr/>
      <dgm:t>
        <a:bodyPr/>
        <a:lstStyle/>
        <a:p>
          <a:endParaRPr lang="en-US"/>
        </a:p>
      </dgm:t>
    </dgm:pt>
    <dgm:pt modelId="{82047539-6537-410F-822D-AF0228C8E8AC}" type="sibTrans" cxnId="{266A8A91-258E-4C6A-B75E-7E96CFEB1268}">
      <dgm:prSet/>
      <dgm:spPr/>
      <dgm:t>
        <a:bodyPr/>
        <a:lstStyle/>
        <a:p>
          <a:endParaRPr lang="en-US"/>
        </a:p>
      </dgm:t>
    </dgm:pt>
    <dgm:pt modelId="{CE9A4283-20BE-419F-8E30-EF821178C122}">
      <dgm:prSet/>
      <dgm:spPr/>
      <dgm:t>
        <a:bodyPr/>
        <a:lstStyle/>
        <a:p>
          <a:r>
            <a:rPr lang="en-GB"/>
            <a:t>Additional travel cost of £1.50 mile outside the 5-mile radius</a:t>
          </a:r>
          <a:endParaRPr lang="en-US"/>
        </a:p>
      </dgm:t>
    </dgm:pt>
    <dgm:pt modelId="{C156C56C-1721-4DEC-BD40-C716BDE8A942}" type="parTrans" cxnId="{E804B4B9-AC0A-4249-ACC5-DDFB39D88DB8}">
      <dgm:prSet/>
      <dgm:spPr/>
      <dgm:t>
        <a:bodyPr/>
        <a:lstStyle/>
        <a:p>
          <a:endParaRPr lang="en-US"/>
        </a:p>
      </dgm:t>
    </dgm:pt>
    <dgm:pt modelId="{A8374E4C-3A8F-4FA2-BB62-706D6C4FAB50}" type="sibTrans" cxnId="{E804B4B9-AC0A-4249-ACC5-DDFB39D88DB8}">
      <dgm:prSet/>
      <dgm:spPr/>
      <dgm:t>
        <a:bodyPr/>
        <a:lstStyle/>
        <a:p>
          <a:endParaRPr lang="en-US"/>
        </a:p>
      </dgm:t>
    </dgm:pt>
    <dgm:pt modelId="{8111857E-ACD4-4D99-AA9F-EF347775CB49}" type="pres">
      <dgm:prSet presAssocID="{7F162B18-ED4B-4849-BFA6-2D3164D27F78}" presName="linear" presStyleCnt="0">
        <dgm:presLayoutVars>
          <dgm:animLvl val="lvl"/>
          <dgm:resizeHandles val="exact"/>
        </dgm:presLayoutVars>
      </dgm:prSet>
      <dgm:spPr/>
    </dgm:pt>
    <dgm:pt modelId="{BEA07C49-56BF-4450-B255-BFB85E563AF3}" type="pres">
      <dgm:prSet presAssocID="{9224C7EA-E476-4F23-B5B3-5C96B0F212F0}" presName="parentText" presStyleLbl="node1" presStyleIdx="0" presStyleCnt="6">
        <dgm:presLayoutVars>
          <dgm:chMax val="0"/>
          <dgm:bulletEnabled val="1"/>
        </dgm:presLayoutVars>
      </dgm:prSet>
      <dgm:spPr/>
    </dgm:pt>
    <dgm:pt modelId="{0F31FD08-D27F-45C0-8FCB-48CF6443DF99}" type="pres">
      <dgm:prSet presAssocID="{AC807A81-1F49-4070-B59F-6A143E971E31}" presName="spacer" presStyleCnt="0"/>
      <dgm:spPr/>
    </dgm:pt>
    <dgm:pt modelId="{675429A3-13A0-4497-BF9F-23F79B3F3BE1}" type="pres">
      <dgm:prSet presAssocID="{C1414BB9-7F00-40F9-9B64-475BF9CD4376}" presName="parentText" presStyleLbl="node1" presStyleIdx="1" presStyleCnt="6">
        <dgm:presLayoutVars>
          <dgm:chMax val="0"/>
          <dgm:bulletEnabled val="1"/>
        </dgm:presLayoutVars>
      </dgm:prSet>
      <dgm:spPr/>
    </dgm:pt>
    <dgm:pt modelId="{2BC2D34D-A747-4C1A-97C8-8DED5AA64DBA}" type="pres">
      <dgm:prSet presAssocID="{37F3D9F5-7FA8-42BB-A616-80B3EC3682ED}" presName="spacer" presStyleCnt="0"/>
      <dgm:spPr/>
    </dgm:pt>
    <dgm:pt modelId="{355A269E-A6C6-440F-917D-17A35879DFA4}" type="pres">
      <dgm:prSet presAssocID="{201FE348-550B-4B2D-A4B2-0346071C1458}" presName="parentText" presStyleLbl="node1" presStyleIdx="2" presStyleCnt="6">
        <dgm:presLayoutVars>
          <dgm:chMax val="0"/>
          <dgm:bulletEnabled val="1"/>
        </dgm:presLayoutVars>
      </dgm:prSet>
      <dgm:spPr/>
    </dgm:pt>
    <dgm:pt modelId="{EC971C74-A8A5-42E7-B8BC-9ABFFD128121}" type="pres">
      <dgm:prSet presAssocID="{3105F6BB-5221-47CC-AE89-51A9F38C5B26}" presName="spacer" presStyleCnt="0"/>
      <dgm:spPr/>
    </dgm:pt>
    <dgm:pt modelId="{39F146ED-AFA9-4A3E-860C-927003BD458B}" type="pres">
      <dgm:prSet presAssocID="{918DA068-55D7-47B0-A929-7E639813625C}" presName="parentText" presStyleLbl="node1" presStyleIdx="3" presStyleCnt="6">
        <dgm:presLayoutVars>
          <dgm:chMax val="0"/>
          <dgm:bulletEnabled val="1"/>
        </dgm:presLayoutVars>
      </dgm:prSet>
      <dgm:spPr/>
    </dgm:pt>
    <dgm:pt modelId="{EE539DB6-AE8C-4B28-BA05-56C1DDD7F696}" type="pres">
      <dgm:prSet presAssocID="{60F9CA2E-8E81-4924-942B-4CA256E7553D}" presName="spacer" presStyleCnt="0"/>
      <dgm:spPr/>
    </dgm:pt>
    <dgm:pt modelId="{8CD91ED1-B0BF-405F-B52C-B0CC16EE9685}" type="pres">
      <dgm:prSet presAssocID="{A85B0BFD-6950-4AA5-AE1F-0CE3FB7244B0}" presName="parentText" presStyleLbl="node1" presStyleIdx="4" presStyleCnt="6">
        <dgm:presLayoutVars>
          <dgm:chMax val="0"/>
          <dgm:bulletEnabled val="1"/>
        </dgm:presLayoutVars>
      </dgm:prSet>
      <dgm:spPr/>
    </dgm:pt>
    <dgm:pt modelId="{3C462203-484C-4BC8-95BA-4BFB4C4640D9}" type="pres">
      <dgm:prSet presAssocID="{82047539-6537-410F-822D-AF0228C8E8AC}" presName="spacer" presStyleCnt="0"/>
      <dgm:spPr/>
    </dgm:pt>
    <dgm:pt modelId="{A150F5F7-7EC4-4DE0-AB15-11DEC1925EF7}" type="pres">
      <dgm:prSet presAssocID="{CE9A4283-20BE-419F-8E30-EF821178C122}" presName="parentText" presStyleLbl="node1" presStyleIdx="5" presStyleCnt="6">
        <dgm:presLayoutVars>
          <dgm:chMax val="0"/>
          <dgm:bulletEnabled val="1"/>
        </dgm:presLayoutVars>
      </dgm:prSet>
      <dgm:spPr/>
    </dgm:pt>
  </dgm:ptLst>
  <dgm:cxnLst>
    <dgm:cxn modelId="{E0A6D806-F7EF-4963-8F00-0756D19EB218}" srcId="{7F162B18-ED4B-4849-BFA6-2D3164D27F78}" destId="{918DA068-55D7-47B0-A929-7E639813625C}" srcOrd="3" destOrd="0" parTransId="{3361CA9C-BCD8-4282-A630-E3E831C3B2BF}" sibTransId="{60F9CA2E-8E81-4924-942B-4CA256E7553D}"/>
    <dgm:cxn modelId="{D8B10F22-F640-4E81-9486-317F06916685}" srcId="{7F162B18-ED4B-4849-BFA6-2D3164D27F78}" destId="{9224C7EA-E476-4F23-B5B3-5C96B0F212F0}" srcOrd="0" destOrd="0" parTransId="{553E543C-A0ED-493A-A078-0946F37D6967}" sibTransId="{AC807A81-1F49-4070-B59F-6A143E971E31}"/>
    <dgm:cxn modelId="{7228EF2D-2374-4E4F-9F93-639CF38AE4B4}" srcId="{7F162B18-ED4B-4849-BFA6-2D3164D27F78}" destId="{C1414BB9-7F00-40F9-9B64-475BF9CD4376}" srcOrd="1" destOrd="0" parTransId="{8D793E63-F8E5-4937-88E1-5412628EFAF6}" sibTransId="{37F3D9F5-7FA8-42BB-A616-80B3EC3682ED}"/>
    <dgm:cxn modelId="{2D017938-869F-469D-B94D-1299E6BC3B3B}" type="presOf" srcId="{CE9A4283-20BE-419F-8E30-EF821178C122}" destId="{A150F5F7-7EC4-4DE0-AB15-11DEC1925EF7}" srcOrd="0" destOrd="0" presId="urn:microsoft.com/office/officeart/2005/8/layout/vList2"/>
    <dgm:cxn modelId="{5F58916E-B4D4-45BB-8347-8D55FE977CCB}" type="presOf" srcId="{7F162B18-ED4B-4849-BFA6-2D3164D27F78}" destId="{8111857E-ACD4-4D99-AA9F-EF347775CB49}" srcOrd="0" destOrd="0" presId="urn:microsoft.com/office/officeart/2005/8/layout/vList2"/>
    <dgm:cxn modelId="{DBE0FE85-D451-40B5-B4AF-05232AE79FB2}" srcId="{7F162B18-ED4B-4849-BFA6-2D3164D27F78}" destId="{201FE348-550B-4B2D-A4B2-0346071C1458}" srcOrd="2" destOrd="0" parTransId="{48C5E7A6-DE36-42B2-97CB-69A0BBFBD776}" sibTransId="{3105F6BB-5221-47CC-AE89-51A9F38C5B26}"/>
    <dgm:cxn modelId="{9C38C88A-427F-4070-8EC5-8C9EA07A46A0}" type="presOf" srcId="{9224C7EA-E476-4F23-B5B3-5C96B0F212F0}" destId="{BEA07C49-56BF-4450-B255-BFB85E563AF3}" srcOrd="0" destOrd="0" presId="urn:microsoft.com/office/officeart/2005/8/layout/vList2"/>
    <dgm:cxn modelId="{266A8A91-258E-4C6A-B75E-7E96CFEB1268}" srcId="{7F162B18-ED4B-4849-BFA6-2D3164D27F78}" destId="{A85B0BFD-6950-4AA5-AE1F-0CE3FB7244B0}" srcOrd="4" destOrd="0" parTransId="{2DA59E84-4ED5-48A9-A554-1C90770A7A09}" sibTransId="{82047539-6537-410F-822D-AF0228C8E8AC}"/>
    <dgm:cxn modelId="{99578198-CA42-4157-8FC2-54AD59CD13C6}" type="presOf" srcId="{918DA068-55D7-47B0-A929-7E639813625C}" destId="{39F146ED-AFA9-4A3E-860C-927003BD458B}" srcOrd="0" destOrd="0" presId="urn:microsoft.com/office/officeart/2005/8/layout/vList2"/>
    <dgm:cxn modelId="{E804B4B9-AC0A-4249-ACC5-DDFB39D88DB8}" srcId="{7F162B18-ED4B-4849-BFA6-2D3164D27F78}" destId="{CE9A4283-20BE-419F-8E30-EF821178C122}" srcOrd="5" destOrd="0" parTransId="{C156C56C-1721-4DEC-BD40-C716BDE8A942}" sibTransId="{A8374E4C-3A8F-4FA2-BB62-706D6C4FAB50}"/>
    <dgm:cxn modelId="{DE3F9BD0-57FE-4368-AED0-EA17A0304139}" type="presOf" srcId="{C1414BB9-7F00-40F9-9B64-475BF9CD4376}" destId="{675429A3-13A0-4497-BF9F-23F79B3F3BE1}" srcOrd="0" destOrd="0" presId="urn:microsoft.com/office/officeart/2005/8/layout/vList2"/>
    <dgm:cxn modelId="{1866B8D2-8F27-44FA-A22A-34123835836B}" type="presOf" srcId="{201FE348-550B-4B2D-A4B2-0346071C1458}" destId="{355A269E-A6C6-440F-917D-17A35879DFA4}" srcOrd="0" destOrd="0" presId="urn:microsoft.com/office/officeart/2005/8/layout/vList2"/>
    <dgm:cxn modelId="{699370F1-E0C3-4C36-BE77-8736C97684A7}" type="presOf" srcId="{A85B0BFD-6950-4AA5-AE1F-0CE3FB7244B0}" destId="{8CD91ED1-B0BF-405F-B52C-B0CC16EE9685}" srcOrd="0" destOrd="0" presId="urn:microsoft.com/office/officeart/2005/8/layout/vList2"/>
    <dgm:cxn modelId="{A06375B8-8834-499E-809E-89B2BDC5F938}" type="presParOf" srcId="{8111857E-ACD4-4D99-AA9F-EF347775CB49}" destId="{BEA07C49-56BF-4450-B255-BFB85E563AF3}" srcOrd="0" destOrd="0" presId="urn:microsoft.com/office/officeart/2005/8/layout/vList2"/>
    <dgm:cxn modelId="{2C76425C-5D85-4077-899A-F72D06578A57}" type="presParOf" srcId="{8111857E-ACD4-4D99-AA9F-EF347775CB49}" destId="{0F31FD08-D27F-45C0-8FCB-48CF6443DF99}" srcOrd="1" destOrd="0" presId="urn:microsoft.com/office/officeart/2005/8/layout/vList2"/>
    <dgm:cxn modelId="{804F840A-0497-462E-B79B-3EB4A7BDA549}" type="presParOf" srcId="{8111857E-ACD4-4D99-AA9F-EF347775CB49}" destId="{675429A3-13A0-4497-BF9F-23F79B3F3BE1}" srcOrd="2" destOrd="0" presId="urn:microsoft.com/office/officeart/2005/8/layout/vList2"/>
    <dgm:cxn modelId="{544C23A8-801E-4171-BCDA-B6519D6E23C8}" type="presParOf" srcId="{8111857E-ACD4-4D99-AA9F-EF347775CB49}" destId="{2BC2D34D-A747-4C1A-97C8-8DED5AA64DBA}" srcOrd="3" destOrd="0" presId="urn:microsoft.com/office/officeart/2005/8/layout/vList2"/>
    <dgm:cxn modelId="{21C4B4BE-74D7-4C42-B493-A7446DD03C5E}" type="presParOf" srcId="{8111857E-ACD4-4D99-AA9F-EF347775CB49}" destId="{355A269E-A6C6-440F-917D-17A35879DFA4}" srcOrd="4" destOrd="0" presId="urn:microsoft.com/office/officeart/2005/8/layout/vList2"/>
    <dgm:cxn modelId="{D174490F-F505-460D-8A30-2413C3EA6722}" type="presParOf" srcId="{8111857E-ACD4-4D99-AA9F-EF347775CB49}" destId="{EC971C74-A8A5-42E7-B8BC-9ABFFD128121}" srcOrd="5" destOrd="0" presId="urn:microsoft.com/office/officeart/2005/8/layout/vList2"/>
    <dgm:cxn modelId="{645C0746-F216-49CE-A92D-DD287D29B67F}" type="presParOf" srcId="{8111857E-ACD4-4D99-AA9F-EF347775CB49}" destId="{39F146ED-AFA9-4A3E-860C-927003BD458B}" srcOrd="6" destOrd="0" presId="urn:microsoft.com/office/officeart/2005/8/layout/vList2"/>
    <dgm:cxn modelId="{94639419-4FA9-4DD5-8DD9-842602E35225}" type="presParOf" srcId="{8111857E-ACD4-4D99-AA9F-EF347775CB49}" destId="{EE539DB6-AE8C-4B28-BA05-56C1DDD7F696}" srcOrd="7" destOrd="0" presId="urn:microsoft.com/office/officeart/2005/8/layout/vList2"/>
    <dgm:cxn modelId="{BA22BFF5-62CA-479C-9965-00E503F6FD7F}" type="presParOf" srcId="{8111857E-ACD4-4D99-AA9F-EF347775CB49}" destId="{8CD91ED1-B0BF-405F-B52C-B0CC16EE9685}" srcOrd="8" destOrd="0" presId="urn:microsoft.com/office/officeart/2005/8/layout/vList2"/>
    <dgm:cxn modelId="{0557F04B-302B-48D7-92FD-2274ED6B2383}" type="presParOf" srcId="{8111857E-ACD4-4D99-AA9F-EF347775CB49}" destId="{3C462203-484C-4BC8-95BA-4BFB4C4640D9}" srcOrd="9" destOrd="0" presId="urn:microsoft.com/office/officeart/2005/8/layout/vList2"/>
    <dgm:cxn modelId="{D6415E8C-3EB7-462B-AE65-5D96052121EF}" type="presParOf" srcId="{8111857E-ACD4-4D99-AA9F-EF347775CB49}" destId="{A150F5F7-7EC4-4DE0-AB15-11DEC1925EF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07C49-56BF-4450-B255-BFB85E563AF3}">
      <dsp:nvSpPr>
        <dsp:cNvPr id="0" name=""/>
        <dsp:cNvSpPr/>
      </dsp:nvSpPr>
      <dsp:spPr>
        <a:xfrm>
          <a:off x="0" y="230569"/>
          <a:ext cx="11032671" cy="71867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pricing stratgy used for the cupping therapy will be penetration pricing. </a:t>
          </a:r>
          <a:endParaRPr lang="en-US" sz="1800" kern="1200"/>
        </a:p>
      </dsp:txBody>
      <dsp:txXfrm>
        <a:off x="35083" y="265652"/>
        <a:ext cx="10962505" cy="648506"/>
      </dsp:txXfrm>
    </dsp:sp>
    <dsp:sp modelId="{675429A3-13A0-4497-BF9F-23F79B3F3BE1}">
      <dsp:nvSpPr>
        <dsp:cNvPr id="0" name=""/>
        <dsp:cNvSpPr/>
      </dsp:nvSpPr>
      <dsp:spPr>
        <a:xfrm>
          <a:off x="0" y="1001082"/>
          <a:ext cx="11032671" cy="71867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services will initially be priced slightly lower than competitive within the local area and to attract customers and build good client base.</a:t>
          </a:r>
          <a:endParaRPr lang="en-US" sz="1800" kern="1200"/>
        </a:p>
      </dsp:txBody>
      <dsp:txXfrm>
        <a:off x="35083" y="1036165"/>
        <a:ext cx="10962505" cy="648506"/>
      </dsp:txXfrm>
    </dsp:sp>
    <dsp:sp modelId="{355A269E-A6C6-440F-917D-17A35879DFA4}">
      <dsp:nvSpPr>
        <dsp:cNvPr id="0" name=""/>
        <dsp:cNvSpPr/>
      </dsp:nvSpPr>
      <dsp:spPr>
        <a:xfrm>
          <a:off x="0" y="1771595"/>
          <a:ext cx="11032671" cy="71867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Research in to competitors showed that cupping services in the local area range from £50-85 per session with additional costs  for home services (CorbinChiropratic, 2026: The Recovery Room Cardiff, 2026)</a:t>
          </a:r>
          <a:endParaRPr lang="en-US" sz="1800" kern="1200"/>
        </a:p>
      </dsp:txBody>
      <dsp:txXfrm>
        <a:off x="35083" y="1806678"/>
        <a:ext cx="10962505" cy="648506"/>
      </dsp:txXfrm>
    </dsp:sp>
    <dsp:sp modelId="{39F146ED-AFA9-4A3E-860C-927003BD458B}">
      <dsp:nvSpPr>
        <dsp:cNvPr id="0" name=""/>
        <dsp:cNvSpPr/>
      </dsp:nvSpPr>
      <dsp:spPr>
        <a:xfrm>
          <a:off x="0" y="2542107"/>
          <a:ext cx="11032671" cy="71867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Mobile home visit:£70 (60 minutes)</a:t>
          </a:r>
          <a:endParaRPr lang="en-US" sz="1800" kern="1200"/>
        </a:p>
      </dsp:txBody>
      <dsp:txXfrm>
        <a:off x="35083" y="2577190"/>
        <a:ext cx="10962505" cy="648506"/>
      </dsp:txXfrm>
    </dsp:sp>
    <dsp:sp modelId="{8CD91ED1-B0BF-405F-B52C-B0CC16EE9685}">
      <dsp:nvSpPr>
        <dsp:cNvPr id="0" name=""/>
        <dsp:cNvSpPr/>
      </dsp:nvSpPr>
      <dsp:spPr>
        <a:xfrm>
          <a:off x="0" y="3312620"/>
          <a:ext cx="11032671" cy="71867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Additional chargers for diet plan</a:t>
          </a:r>
          <a:endParaRPr lang="en-US" sz="1800" kern="1200"/>
        </a:p>
      </dsp:txBody>
      <dsp:txXfrm>
        <a:off x="35083" y="3347703"/>
        <a:ext cx="10962505" cy="648506"/>
      </dsp:txXfrm>
    </dsp:sp>
    <dsp:sp modelId="{A150F5F7-7EC4-4DE0-AB15-11DEC1925EF7}">
      <dsp:nvSpPr>
        <dsp:cNvPr id="0" name=""/>
        <dsp:cNvSpPr/>
      </dsp:nvSpPr>
      <dsp:spPr>
        <a:xfrm>
          <a:off x="0" y="4083132"/>
          <a:ext cx="11032671" cy="71867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Additional travel cost of £1.50 mile outside the 5-mile radius</a:t>
          </a:r>
          <a:endParaRPr lang="en-US" sz="1800" kern="1200"/>
        </a:p>
      </dsp:txBody>
      <dsp:txXfrm>
        <a:off x="35083" y="4118215"/>
        <a:ext cx="10962505" cy="6485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41783-55C4-0E3D-75D6-6F9551CE80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565AC15-1FD4-F240-9105-34032720A9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F60AAB-3B71-CEE7-6DEA-98D570F6CA35}"/>
              </a:ext>
            </a:extLst>
          </p:cNvPr>
          <p:cNvSpPr>
            <a:spLocks noGrp="1"/>
          </p:cNvSpPr>
          <p:nvPr>
            <p:ph type="dt" sz="half" idx="10"/>
          </p:nvPr>
        </p:nvSpPr>
        <p:spPr/>
        <p:txBody>
          <a:bodyPr/>
          <a:lstStyle/>
          <a:p>
            <a:fld id="{5B6C14E6-4085-47D4-BB1C-80729961A034}" type="datetimeFigureOut">
              <a:rPr lang="en-GB" smtClean="0"/>
              <a:t>21/06/2026</a:t>
            </a:fld>
            <a:endParaRPr lang="en-GB"/>
          </a:p>
        </p:txBody>
      </p:sp>
      <p:sp>
        <p:nvSpPr>
          <p:cNvPr id="5" name="Footer Placeholder 4">
            <a:extLst>
              <a:ext uri="{FF2B5EF4-FFF2-40B4-BE49-F238E27FC236}">
                <a16:creationId xmlns:a16="http://schemas.microsoft.com/office/drawing/2014/main" id="{181FEEDD-61DD-27BD-8305-52DA53CA7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B16175-D3D3-DCF8-45E0-A9DDF211793E}"/>
              </a:ext>
            </a:extLst>
          </p:cNvPr>
          <p:cNvSpPr>
            <a:spLocks noGrp="1"/>
          </p:cNvSpPr>
          <p:nvPr>
            <p:ph type="sldNum" sz="quarter" idx="12"/>
          </p:nvPr>
        </p:nvSpPr>
        <p:spPr/>
        <p:txBody>
          <a:bodyPr/>
          <a:lstStyle/>
          <a:p>
            <a:fld id="{6323385A-91B3-426A-AC59-74A0A7B0DCF0}" type="slidenum">
              <a:rPr lang="en-GB" smtClean="0"/>
              <a:t>‹#›</a:t>
            </a:fld>
            <a:endParaRPr lang="en-GB"/>
          </a:p>
        </p:txBody>
      </p:sp>
    </p:spTree>
    <p:extLst>
      <p:ext uri="{BB962C8B-B14F-4D97-AF65-F5344CB8AC3E}">
        <p14:creationId xmlns:p14="http://schemas.microsoft.com/office/powerpoint/2010/main" val="2883003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DA5E7-94F3-9117-509E-BEA7569037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EB9F2C-97B0-0F22-7E16-328B8DAEF5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80BA57-3ADB-F056-06E8-7E456DB7577A}"/>
              </a:ext>
            </a:extLst>
          </p:cNvPr>
          <p:cNvSpPr>
            <a:spLocks noGrp="1"/>
          </p:cNvSpPr>
          <p:nvPr>
            <p:ph type="dt" sz="half" idx="10"/>
          </p:nvPr>
        </p:nvSpPr>
        <p:spPr/>
        <p:txBody>
          <a:bodyPr/>
          <a:lstStyle/>
          <a:p>
            <a:fld id="{5B6C14E6-4085-47D4-BB1C-80729961A034}" type="datetimeFigureOut">
              <a:rPr lang="en-GB" smtClean="0"/>
              <a:t>21/06/2026</a:t>
            </a:fld>
            <a:endParaRPr lang="en-GB"/>
          </a:p>
        </p:txBody>
      </p:sp>
      <p:sp>
        <p:nvSpPr>
          <p:cNvPr id="5" name="Footer Placeholder 4">
            <a:extLst>
              <a:ext uri="{FF2B5EF4-FFF2-40B4-BE49-F238E27FC236}">
                <a16:creationId xmlns:a16="http://schemas.microsoft.com/office/drawing/2014/main" id="{5F93D08D-20A6-7E0D-1F8C-22EAD3C60B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4CA40-2E7F-7769-69D5-DDE4A145C974}"/>
              </a:ext>
            </a:extLst>
          </p:cNvPr>
          <p:cNvSpPr>
            <a:spLocks noGrp="1"/>
          </p:cNvSpPr>
          <p:nvPr>
            <p:ph type="sldNum" sz="quarter" idx="12"/>
          </p:nvPr>
        </p:nvSpPr>
        <p:spPr/>
        <p:txBody>
          <a:bodyPr/>
          <a:lstStyle/>
          <a:p>
            <a:fld id="{6323385A-91B3-426A-AC59-74A0A7B0DCF0}" type="slidenum">
              <a:rPr lang="en-GB" smtClean="0"/>
              <a:t>‹#›</a:t>
            </a:fld>
            <a:endParaRPr lang="en-GB"/>
          </a:p>
        </p:txBody>
      </p:sp>
    </p:spTree>
    <p:extLst>
      <p:ext uri="{BB962C8B-B14F-4D97-AF65-F5344CB8AC3E}">
        <p14:creationId xmlns:p14="http://schemas.microsoft.com/office/powerpoint/2010/main" val="2675211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F9DC6-4719-EA3D-1D5F-BC47AD1B3C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01FDE8-DD75-F6F5-AEFE-6FB3C219B6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E63D33-92CF-A2E9-02E8-27C78A1BF446}"/>
              </a:ext>
            </a:extLst>
          </p:cNvPr>
          <p:cNvSpPr>
            <a:spLocks noGrp="1"/>
          </p:cNvSpPr>
          <p:nvPr>
            <p:ph type="dt" sz="half" idx="10"/>
          </p:nvPr>
        </p:nvSpPr>
        <p:spPr/>
        <p:txBody>
          <a:bodyPr/>
          <a:lstStyle/>
          <a:p>
            <a:fld id="{5B6C14E6-4085-47D4-BB1C-80729961A034}" type="datetimeFigureOut">
              <a:rPr lang="en-GB" smtClean="0"/>
              <a:t>21/06/2026</a:t>
            </a:fld>
            <a:endParaRPr lang="en-GB"/>
          </a:p>
        </p:txBody>
      </p:sp>
      <p:sp>
        <p:nvSpPr>
          <p:cNvPr id="5" name="Footer Placeholder 4">
            <a:extLst>
              <a:ext uri="{FF2B5EF4-FFF2-40B4-BE49-F238E27FC236}">
                <a16:creationId xmlns:a16="http://schemas.microsoft.com/office/drawing/2014/main" id="{8318E4C3-A221-5857-A077-E9BE13565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B4DE37-3B74-9ECC-6859-A94FB08D653A}"/>
              </a:ext>
            </a:extLst>
          </p:cNvPr>
          <p:cNvSpPr>
            <a:spLocks noGrp="1"/>
          </p:cNvSpPr>
          <p:nvPr>
            <p:ph type="sldNum" sz="quarter" idx="12"/>
          </p:nvPr>
        </p:nvSpPr>
        <p:spPr/>
        <p:txBody>
          <a:bodyPr/>
          <a:lstStyle/>
          <a:p>
            <a:fld id="{6323385A-91B3-426A-AC59-74A0A7B0DCF0}" type="slidenum">
              <a:rPr lang="en-GB" smtClean="0"/>
              <a:t>‹#›</a:t>
            </a:fld>
            <a:endParaRPr lang="en-GB"/>
          </a:p>
        </p:txBody>
      </p:sp>
    </p:spTree>
    <p:extLst>
      <p:ext uri="{BB962C8B-B14F-4D97-AF65-F5344CB8AC3E}">
        <p14:creationId xmlns:p14="http://schemas.microsoft.com/office/powerpoint/2010/main" val="546125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BAAB2-29BA-36BA-592C-98EFD1741F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734D54-7EAE-B07A-CE8E-7DE03C9BB9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0D6D40-EDAA-15D1-D6CF-89458EA542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52F18D-5837-71B7-7F64-16CAD75A1FBD}"/>
              </a:ext>
            </a:extLst>
          </p:cNvPr>
          <p:cNvSpPr>
            <a:spLocks noGrp="1"/>
          </p:cNvSpPr>
          <p:nvPr>
            <p:ph type="dt" sz="half" idx="10"/>
          </p:nvPr>
        </p:nvSpPr>
        <p:spPr/>
        <p:txBody>
          <a:bodyPr/>
          <a:lstStyle/>
          <a:p>
            <a:fld id="{5B6C14E6-4085-47D4-BB1C-80729961A034}" type="datetimeFigureOut">
              <a:rPr lang="en-GB" smtClean="0"/>
              <a:t>21/06/2026</a:t>
            </a:fld>
            <a:endParaRPr lang="en-GB"/>
          </a:p>
        </p:txBody>
      </p:sp>
      <p:sp>
        <p:nvSpPr>
          <p:cNvPr id="6" name="Footer Placeholder 5">
            <a:extLst>
              <a:ext uri="{FF2B5EF4-FFF2-40B4-BE49-F238E27FC236}">
                <a16:creationId xmlns:a16="http://schemas.microsoft.com/office/drawing/2014/main" id="{8C5D0A46-7440-8C2F-B281-159886473D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A51B40-B8AB-1C6F-33C0-14E2D0A693E6}"/>
              </a:ext>
            </a:extLst>
          </p:cNvPr>
          <p:cNvSpPr>
            <a:spLocks noGrp="1"/>
          </p:cNvSpPr>
          <p:nvPr>
            <p:ph type="sldNum" sz="quarter" idx="12"/>
          </p:nvPr>
        </p:nvSpPr>
        <p:spPr/>
        <p:txBody>
          <a:bodyPr/>
          <a:lstStyle/>
          <a:p>
            <a:fld id="{6323385A-91B3-426A-AC59-74A0A7B0DCF0}" type="slidenum">
              <a:rPr lang="en-GB" smtClean="0"/>
              <a:t>‹#›</a:t>
            </a:fld>
            <a:endParaRPr lang="en-GB"/>
          </a:p>
        </p:txBody>
      </p:sp>
    </p:spTree>
    <p:extLst>
      <p:ext uri="{BB962C8B-B14F-4D97-AF65-F5344CB8AC3E}">
        <p14:creationId xmlns:p14="http://schemas.microsoft.com/office/powerpoint/2010/main" val="2365733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BC5E3-4B8A-F738-64E5-6EFEF41EC2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F73977-5613-90EF-2244-7898B8B0EE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B6DA35-0F6C-A2AD-C8D2-0EA9C1271C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6DDD5C-2EF4-4466-4207-3F35225233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30D453-B426-452D-F0E9-9034760BFA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67CD5C-D000-7442-5803-B7A9B188F22B}"/>
              </a:ext>
            </a:extLst>
          </p:cNvPr>
          <p:cNvSpPr>
            <a:spLocks noGrp="1"/>
          </p:cNvSpPr>
          <p:nvPr>
            <p:ph type="dt" sz="half" idx="10"/>
          </p:nvPr>
        </p:nvSpPr>
        <p:spPr/>
        <p:txBody>
          <a:bodyPr/>
          <a:lstStyle/>
          <a:p>
            <a:fld id="{5B6C14E6-4085-47D4-BB1C-80729961A034}" type="datetimeFigureOut">
              <a:rPr lang="en-GB" smtClean="0"/>
              <a:t>21/06/2026</a:t>
            </a:fld>
            <a:endParaRPr lang="en-GB"/>
          </a:p>
        </p:txBody>
      </p:sp>
      <p:sp>
        <p:nvSpPr>
          <p:cNvPr id="8" name="Footer Placeholder 7">
            <a:extLst>
              <a:ext uri="{FF2B5EF4-FFF2-40B4-BE49-F238E27FC236}">
                <a16:creationId xmlns:a16="http://schemas.microsoft.com/office/drawing/2014/main" id="{D08AB5A5-8961-8049-27EF-E727A2367C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3F3F6E-591A-4861-AC7C-0CA4D89A55D8}"/>
              </a:ext>
            </a:extLst>
          </p:cNvPr>
          <p:cNvSpPr>
            <a:spLocks noGrp="1"/>
          </p:cNvSpPr>
          <p:nvPr>
            <p:ph type="sldNum" sz="quarter" idx="12"/>
          </p:nvPr>
        </p:nvSpPr>
        <p:spPr/>
        <p:txBody>
          <a:bodyPr/>
          <a:lstStyle/>
          <a:p>
            <a:fld id="{6323385A-91B3-426A-AC59-74A0A7B0DCF0}" type="slidenum">
              <a:rPr lang="en-GB" smtClean="0"/>
              <a:t>‹#›</a:t>
            </a:fld>
            <a:endParaRPr lang="en-GB"/>
          </a:p>
        </p:txBody>
      </p:sp>
    </p:spTree>
    <p:extLst>
      <p:ext uri="{BB962C8B-B14F-4D97-AF65-F5344CB8AC3E}">
        <p14:creationId xmlns:p14="http://schemas.microsoft.com/office/powerpoint/2010/main" val="380976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D86A5-2580-19DB-C3DE-558227DFB4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9D3A56-ACA4-D47B-C8BE-50E2E4B3B0B0}"/>
              </a:ext>
            </a:extLst>
          </p:cNvPr>
          <p:cNvSpPr>
            <a:spLocks noGrp="1"/>
          </p:cNvSpPr>
          <p:nvPr>
            <p:ph type="dt" sz="half" idx="10"/>
          </p:nvPr>
        </p:nvSpPr>
        <p:spPr/>
        <p:txBody>
          <a:bodyPr/>
          <a:lstStyle/>
          <a:p>
            <a:fld id="{5B6C14E6-4085-47D4-BB1C-80729961A034}" type="datetimeFigureOut">
              <a:rPr lang="en-GB" smtClean="0"/>
              <a:t>21/06/2026</a:t>
            </a:fld>
            <a:endParaRPr lang="en-GB"/>
          </a:p>
        </p:txBody>
      </p:sp>
      <p:sp>
        <p:nvSpPr>
          <p:cNvPr id="4" name="Footer Placeholder 3">
            <a:extLst>
              <a:ext uri="{FF2B5EF4-FFF2-40B4-BE49-F238E27FC236}">
                <a16:creationId xmlns:a16="http://schemas.microsoft.com/office/drawing/2014/main" id="{4F1CA7DB-5A43-85CC-F1CC-D7EEA799C7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9F0FA0-08BD-F69F-C13B-696CD55FE741}"/>
              </a:ext>
            </a:extLst>
          </p:cNvPr>
          <p:cNvSpPr>
            <a:spLocks noGrp="1"/>
          </p:cNvSpPr>
          <p:nvPr>
            <p:ph type="sldNum" sz="quarter" idx="12"/>
          </p:nvPr>
        </p:nvSpPr>
        <p:spPr/>
        <p:txBody>
          <a:bodyPr/>
          <a:lstStyle/>
          <a:p>
            <a:fld id="{6323385A-91B3-426A-AC59-74A0A7B0DCF0}" type="slidenum">
              <a:rPr lang="en-GB" smtClean="0"/>
              <a:t>‹#›</a:t>
            </a:fld>
            <a:endParaRPr lang="en-GB"/>
          </a:p>
        </p:txBody>
      </p:sp>
    </p:spTree>
    <p:extLst>
      <p:ext uri="{BB962C8B-B14F-4D97-AF65-F5344CB8AC3E}">
        <p14:creationId xmlns:p14="http://schemas.microsoft.com/office/powerpoint/2010/main" val="3109014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FE49BA-AA5E-BBAE-1F5A-A33C11FAC9BE}"/>
              </a:ext>
            </a:extLst>
          </p:cNvPr>
          <p:cNvSpPr>
            <a:spLocks noGrp="1"/>
          </p:cNvSpPr>
          <p:nvPr>
            <p:ph type="dt" sz="half" idx="10"/>
          </p:nvPr>
        </p:nvSpPr>
        <p:spPr/>
        <p:txBody>
          <a:bodyPr/>
          <a:lstStyle/>
          <a:p>
            <a:fld id="{5B6C14E6-4085-47D4-BB1C-80729961A034}" type="datetimeFigureOut">
              <a:rPr lang="en-GB" smtClean="0"/>
              <a:t>21/06/2026</a:t>
            </a:fld>
            <a:endParaRPr lang="en-GB"/>
          </a:p>
        </p:txBody>
      </p:sp>
      <p:sp>
        <p:nvSpPr>
          <p:cNvPr id="3" name="Footer Placeholder 2">
            <a:extLst>
              <a:ext uri="{FF2B5EF4-FFF2-40B4-BE49-F238E27FC236}">
                <a16:creationId xmlns:a16="http://schemas.microsoft.com/office/drawing/2014/main" id="{C7B73B06-C6FD-4DFD-2493-058B99520D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054382-2621-3715-2CD7-DFA8281633BF}"/>
              </a:ext>
            </a:extLst>
          </p:cNvPr>
          <p:cNvSpPr>
            <a:spLocks noGrp="1"/>
          </p:cNvSpPr>
          <p:nvPr>
            <p:ph type="sldNum" sz="quarter" idx="12"/>
          </p:nvPr>
        </p:nvSpPr>
        <p:spPr/>
        <p:txBody>
          <a:bodyPr/>
          <a:lstStyle/>
          <a:p>
            <a:fld id="{6323385A-91B3-426A-AC59-74A0A7B0DCF0}" type="slidenum">
              <a:rPr lang="en-GB" smtClean="0"/>
              <a:t>‹#›</a:t>
            </a:fld>
            <a:endParaRPr lang="en-GB"/>
          </a:p>
        </p:txBody>
      </p:sp>
    </p:spTree>
    <p:extLst>
      <p:ext uri="{BB962C8B-B14F-4D97-AF65-F5344CB8AC3E}">
        <p14:creationId xmlns:p14="http://schemas.microsoft.com/office/powerpoint/2010/main" val="1836397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23840-C9B7-5C23-D7BE-5103D1E150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B3F48A-A894-9E17-D627-DEA503F876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962682-42E3-39F2-1E0D-E8DA9A936E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4EB9B7-B8CB-AADA-F108-CE29950922A4}"/>
              </a:ext>
            </a:extLst>
          </p:cNvPr>
          <p:cNvSpPr>
            <a:spLocks noGrp="1"/>
          </p:cNvSpPr>
          <p:nvPr>
            <p:ph type="dt" sz="half" idx="10"/>
          </p:nvPr>
        </p:nvSpPr>
        <p:spPr/>
        <p:txBody>
          <a:bodyPr/>
          <a:lstStyle/>
          <a:p>
            <a:fld id="{5B6C14E6-4085-47D4-BB1C-80729961A034}" type="datetimeFigureOut">
              <a:rPr lang="en-GB" smtClean="0"/>
              <a:t>21/06/2026</a:t>
            </a:fld>
            <a:endParaRPr lang="en-GB"/>
          </a:p>
        </p:txBody>
      </p:sp>
      <p:sp>
        <p:nvSpPr>
          <p:cNvPr id="6" name="Footer Placeholder 5">
            <a:extLst>
              <a:ext uri="{FF2B5EF4-FFF2-40B4-BE49-F238E27FC236}">
                <a16:creationId xmlns:a16="http://schemas.microsoft.com/office/drawing/2014/main" id="{9B5A64E9-2CC2-F7C5-C8A1-515710776E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553CF6-29B7-DA59-CB2C-045F8C5021AB}"/>
              </a:ext>
            </a:extLst>
          </p:cNvPr>
          <p:cNvSpPr>
            <a:spLocks noGrp="1"/>
          </p:cNvSpPr>
          <p:nvPr>
            <p:ph type="sldNum" sz="quarter" idx="12"/>
          </p:nvPr>
        </p:nvSpPr>
        <p:spPr/>
        <p:txBody>
          <a:bodyPr/>
          <a:lstStyle/>
          <a:p>
            <a:fld id="{6323385A-91B3-426A-AC59-74A0A7B0DCF0}" type="slidenum">
              <a:rPr lang="en-GB" smtClean="0"/>
              <a:t>‹#›</a:t>
            </a:fld>
            <a:endParaRPr lang="en-GB"/>
          </a:p>
        </p:txBody>
      </p:sp>
    </p:spTree>
    <p:extLst>
      <p:ext uri="{BB962C8B-B14F-4D97-AF65-F5344CB8AC3E}">
        <p14:creationId xmlns:p14="http://schemas.microsoft.com/office/powerpoint/2010/main" val="1553184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5D25D-E6C5-3E7F-356E-E8B412CC8E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2ED85B-8E0C-DA5A-F9AB-B7AE676E65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374741-8104-0C1E-593E-CEE2EC3609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BB1699-9AFB-849A-0EAF-7735CD38FA2D}"/>
              </a:ext>
            </a:extLst>
          </p:cNvPr>
          <p:cNvSpPr>
            <a:spLocks noGrp="1"/>
          </p:cNvSpPr>
          <p:nvPr>
            <p:ph type="dt" sz="half" idx="10"/>
          </p:nvPr>
        </p:nvSpPr>
        <p:spPr/>
        <p:txBody>
          <a:bodyPr/>
          <a:lstStyle/>
          <a:p>
            <a:fld id="{5B6C14E6-4085-47D4-BB1C-80729961A034}" type="datetimeFigureOut">
              <a:rPr lang="en-GB" smtClean="0"/>
              <a:t>21/06/2026</a:t>
            </a:fld>
            <a:endParaRPr lang="en-GB"/>
          </a:p>
        </p:txBody>
      </p:sp>
      <p:sp>
        <p:nvSpPr>
          <p:cNvPr id="6" name="Footer Placeholder 5">
            <a:extLst>
              <a:ext uri="{FF2B5EF4-FFF2-40B4-BE49-F238E27FC236}">
                <a16:creationId xmlns:a16="http://schemas.microsoft.com/office/drawing/2014/main" id="{378A1E08-6326-A076-DDCE-64F0853D4D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5A0482-BE4B-9A76-0B13-C6A91399A089}"/>
              </a:ext>
            </a:extLst>
          </p:cNvPr>
          <p:cNvSpPr>
            <a:spLocks noGrp="1"/>
          </p:cNvSpPr>
          <p:nvPr>
            <p:ph type="sldNum" sz="quarter" idx="12"/>
          </p:nvPr>
        </p:nvSpPr>
        <p:spPr/>
        <p:txBody>
          <a:bodyPr/>
          <a:lstStyle/>
          <a:p>
            <a:fld id="{6323385A-91B3-426A-AC59-74A0A7B0DCF0}" type="slidenum">
              <a:rPr lang="en-GB" smtClean="0"/>
              <a:t>‹#›</a:t>
            </a:fld>
            <a:endParaRPr lang="en-GB"/>
          </a:p>
        </p:txBody>
      </p:sp>
    </p:spTree>
    <p:extLst>
      <p:ext uri="{BB962C8B-B14F-4D97-AF65-F5344CB8AC3E}">
        <p14:creationId xmlns:p14="http://schemas.microsoft.com/office/powerpoint/2010/main" val="234676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CC4B3-D724-2FF2-AD38-46F0D8F276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FF97E3-BE81-0C32-1B59-E8008CC459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E960FD-F5B8-E956-63F4-F05C3EA0D8B3}"/>
              </a:ext>
            </a:extLst>
          </p:cNvPr>
          <p:cNvSpPr>
            <a:spLocks noGrp="1"/>
          </p:cNvSpPr>
          <p:nvPr>
            <p:ph type="dt" sz="half" idx="10"/>
          </p:nvPr>
        </p:nvSpPr>
        <p:spPr/>
        <p:txBody>
          <a:bodyPr/>
          <a:lstStyle/>
          <a:p>
            <a:fld id="{5B6C14E6-4085-47D4-BB1C-80729961A034}" type="datetimeFigureOut">
              <a:rPr lang="en-GB" smtClean="0"/>
              <a:t>21/06/2026</a:t>
            </a:fld>
            <a:endParaRPr lang="en-GB"/>
          </a:p>
        </p:txBody>
      </p:sp>
      <p:sp>
        <p:nvSpPr>
          <p:cNvPr id="5" name="Footer Placeholder 4">
            <a:extLst>
              <a:ext uri="{FF2B5EF4-FFF2-40B4-BE49-F238E27FC236}">
                <a16:creationId xmlns:a16="http://schemas.microsoft.com/office/drawing/2014/main" id="{8AEA6112-19F6-6B36-4845-33CF865CCF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2B166E-47B2-B1EA-D1C3-41FC1A269A0B}"/>
              </a:ext>
            </a:extLst>
          </p:cNvPr>
          <p:cNvSpPr>
            <a:spLocks noGrp="1"/>
          </p:cNvSpPr>
          <p:nvPr>
            <p:ph type="sldNum" sz="quarter" idx="12"/>
          </p:nvPr>
        </p:nvSpPr>
        <p:spPr/>
        <p:txBody>
          <a:bodyPr/>
          <a:lstStyle/>
          <a:p>
            <a:fld id="{6323385A-91B3-426A-AC59-74A0A7B0DCF0}" type="slidenum">
              <a:rPr lang="en-GB" smtClean="0"/>
              <a:t>‹#›</a:t>
            </a:fld>
            <a:endParaRPr lang="en-GB"/>
          </a:p>
        </p:txBody>
      </p:sp>
    </p:spTree>
    <p:extLst>
      <p:ext uri="{BB962C8B-B14F-4D97-AF65-F5344CB8AC3E}">
        <p14:creationId xmlns:p14="http://schemas.microsoft.com/office/powerpoint/2010/main" val="68552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69C689-61B1-3FE6-5D76-E8973DE4D0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5E11D6-D998-BBBD-E5B3-5D955D1264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DBD4E3-E0C9-553B-CF19-A0FD80631F46}"/>
              </a:ext>
            </a:extLst>
          </p:cNvPr>
          <p:cNvSpPr>
            <a:spLocks noGrp="1"/>
          </p:cNvSpPr>
          <p:nvPr>
            <p:ph type="dt" sz="half" idx="10"/>
          </p:nvPr>
        </p:nvSpPr>
        <p:spPr/>
        <p:txBody>
          <a:bodyPr/>
          <a:lstStyle/>
          <a:p>
            <a:fld id="{5B6C14E6-4085-47D4-BB1C-80729961A034}" type="datetimeFigureOut">
              <a:rPr lang="en-GB" smtClean="0"/>
              <a:t>21/06/2026</a:t>
            </a:fld>
            <a:endParaRPr lang="en-GB"/>
          </a:p>
        </p:txBody>
      </p:sp>
      <p:sp>
        <p:nvSpPr>
          <p:cNvPr id="5" name="Footer Placeholder 4">
            <a:extLst>
              <a:ext uri="{FF2B5EF4-FFF2-40B4-BE49-F238E27FC236}">
                <a16:creationId xmlns:a16="http://schemas.microsoft.com/office/drawing/2014/main" id="{65CE3D92-3CD6-80D1-997B-17C792FAAC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6E8F74-61A5-6438-1A54-1830BFC3DA9E}"/>
              </a:ext>
            </a:extLst>
          </p:cNvPr>
          <p:cNvSpPr>
            <a:spLocks noGrp="1"/>
          </p:cNvSpPr>
          <p:nvPr>
            <p:ph type="sldNum" sz="quarter" idx="12"/>
          </p:nvPr>
        </p:nvSpPr>
        <p:spPr/>
        <p:txBody>
          <a:bodyPr/>
          <a:lstStyle/>
          <a:p>
            <a:fld id="{6323385A-91B3-426A-AC59-74A0A7B0DCF0}" type="slidenum">
              <a:rPr lang="en-GB" smtClean="0"/>
              <a:t>‹#›</a:t>
            </a:fld>
            <a:endParaRPr lang="en-GB"/>
          </a:p>
        </p:txBody>
      </p:sp>
    </p:spTree>
    <p:extLst>
      <p:ext uri="{BB962C8B-B14F-4D97-AF65-F5344CB8AC3E}">
        <p14:creationId xmlns:p14="http://schemas.microsoft.com/office/powerpoint/2010/main" val="1266333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1E8B8B-0C62-8E3C-F7E9-62F31996F7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316C75-DEA0-394C-5925-6AF2DB15C7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EC2410-7528-92EC-FD02-DBE69B0EB3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B6C14E6-4085-47D4-BB1C-80729961A034}" type="datetimeFigureOut">
              <a:rPr lang="en-GB" smtClean="0"/>
              <a:t>21/06/2026</a:t>
            </a:fld>
            <a:endParaRPr lang="en-GB"/>
          </a:p>
        </p:txBody>
      </p:sp>
      <p:sp>
        <p:nvSpPr>
          <p:cNvPr id="5" name="Footer Placeholder 4">
            <a:extLst>
              <a:ext uri="{FF2B5EF4-FFF2-40B4-BE49-F238E27FC236}">
                <a16:creationId xmlns:a16="http://schemas.microsoft.com/office/drawing/2014/main" id="{0C934FE4-D465-65EC-3422-BE4B2660FE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A3199B0-0661-2632-1F0F-A30A09E309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23385A-91B3-426A-AC59-74A0A7B0DCF0}" type="slidenum">
              <a:rPr lang="en-GB" smtClean="0"/>
              <a:t>‹#›</a:t>
            </a:fld>
            <a:endParaRPr lang="en-GB"/>
          </a:p>
        </p:txBody>
      </p:sp>
    </p:spTree>
    <p:extLst>
      <p:ext uri="{BB962C8B-B14F-4D97-AF65-F5344CB8AC3E}">
        <p14:creationId xmlns:p14="http://schemas.microsoft.com/office/powerpoint/2010/main" val="38038536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orangecounty.craigslist.org/hws/d/costa-mesa-cupping-therapy-deep-tissue/7942215305.html"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nanakaccountants.com.au/blog/sole-trader-to-company-australia/"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theredboa.blogspot.com/2011/12/" TargetMode="External"/><Relationship Id="rId2" Type="http://schemas.openxmlformats.org/officeDocument/2006/relationships/image" Target="../media/image12.jpg"/><Relationship Id="rId1" Type="http://schemas.openxmlformats.org/officeDocument/2006/relationships/slideLayout" Target="../slideLayouts/slideLayout8.xml"/><Relationship Id="rId4" Type="http://schemas.openxmlformats.org/officeDocument/2006/relationships/hyperlink" Target="https://creativecommons.org/licenses/by-nc-nd/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enago.com/academy/ebook-how-to-become-a-research-inspired-entrepreneur/" TargetMode="External"/><Relationship Id="rId2" Type="http://schemas.openxmlformats.org/officeDocument/2006/relationships/image" Target="../media/image13.jpg"/><Relationship Id="rId1" Type="http://schemas.openxmlformats.org/officeDocument/2006/relationships/slideLayout" Target="../slideLayouts/slideLayout8.xml"/><Relationship Id="rId4" Type="http://schemas.openxmlformats.org/officeDocument/2006/relationships/hyperlink" Target="https://creativecommons.org/licenses/by-nc-sa/3.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duperrin.com/2017/11/15/les-4-dimensions-de-lexperience-employe/" TargetMode="External"/><Relationship Id="rId2" Type="http://schemas.openxmlformats.org/officeDocument/2006/relationships/image" Target="../media/image14.jpg"/><Relationship Id="rId1" Type="http://schemas.openxmlformats.org/officeDocument/2006/relationships/slideLayout" Target="../slideLayouts/slideLayout8.xml"/><Relationship Id="rId4" Type="http://schemas.openxmlformats.org/officeDocument/2006/relationships/hyperlink" Target="https://creativecommons.org/licenses/by-nc/3.0/"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tiktok.com/" TargetMode="External"/><Relationship Id="rId7" Type="http://schemas.openxmlformats.org/officeDocument/2006/relationships/hyperlink" Target="https://www.nhstaysidecdn.scot.nhs.uk/NHSTaysideWeb/idcplg?IdcService=GET_SECURE_FILE&amp;dDocName=PROD_383478&amp;Rendition=web&amp;RevisionSelectionMethod=LatestReleased&amp;noSaveAs=1" TargetMode="External"/><Relationship Id="rId2" Type="http://schemas.openxmlformats.org/officeDocument/2006/relationships/hyperlink" Target="https://www.sciencedirect.com/science/article/abs/pii/S0268401216301694?via%3Dihub" TargetMode="External"/><Relationship Id="rId1" Type="http://schemas.openxmlformats.org/officeDocument/2006/relationships/slideLayout" Target="../slideLayouts/slideLayout2.xml"/><Relationship Id="rId6" Type="http://schemas.openxmlformats.org/officeDocument/2006/relationships/hyperlink" Target="https://www.ncbi.nlm.nih.gov/books/NBK538253/" TargetMode="External"/><Relationship Id="rId5" Type="http://schemas.openxmlformats.org/officeDocument/2006/relationships/hyperlink" Target="https://www.bcu.ac.uk/business/blog/the-advantage-and-disadvantages-of-being-a-sole-trader" TargetMode="External"/><Relationship Id="rId4" Type="http://schemas.openxmlformats.org/officeDocument/2006/relationships/hyperlink" Target="https://www.gov.uk/become-sole-trader"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discovery/fulldisplay?docid=cdi_proquest_reports_227023270&amp;context=PC&amp;vid=44WHELF_UWTSD:44WHELF_UWTSD_VU1&amp;lang=en&amp;search_scope=MyInst_and_CI&amp;adaptor=Primo%20Central&amp;tab=Everything&amp;query=any,contains,strengths%20finder%202.0" TargetMode="External"/><Relationship Id="rId2" Type="http://schemas.openxmlformats.org/officeDocument/2006/relationships/hyperlink" Target="https://www.tutor2u.net/economics/reference/3-2-1-business-objectives-edexcel?srsltid=AfmBOoq_HgS570Qog9KdBG39uZ0ha5FY1y1JhKRW5uD95gWqQRgZouaQ"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515456E-B1B1-48C1-8164-7E567F5D4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A8CF0DC-D23A-4CA2-8463-27F89928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B8A381C4-0C0D-491F-90D8-63CF760B4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5698">
            <a:off x="-195643" y="67946"/>
            <a:ext cx="6408310" cy="6912725"/>
          </a:xfrm>
          <a:custGeom>
            <a:avLst/>
            <a:gdLst>
              <a:gd name="connsiteX0" fmla="*/ 0 w 6408310"/>
              <a:gd name="connsiteY0" fmla="*/ 108934 h 6912725"/>
              <a:gd name="connsiteX1" fmla="*/ 1911522 w 6408310"/>
              <a:gd name="connsiteY1" fmla="*/ 0 h 6912725"/>
              <a:gd name="connsiteX2" fmla="*/ 1916026 w 6408310"/>
              <a:gd name="connsiteY2" fmla="*/ 4704 h 6912725"/>
              <a:gd name="connsiteX3" fmla="*/ 1911112 w 6408310"/>
              <a:gd name="connsiteY3" fmla="*/ 17418 h 6912725"/>
              <a:gd name="connsiteX4" fmla="*/ 1972871 w 6408310"/>
              <a:gd name="connsiteY4" fmla="*/ 72530 h 6912725"/>
              <a:gd name="connsiteX5" fmla="*/ 2069180 w 6408310"/>
              <a:gd name="connsiteY5" fmla="*/ 173199 h 6912725"/>
              <a:gd name="connsiteX6" fmla="*/ 2131569 w 6408310"/>
              <a:gd name="connsiteY6" fmla="*/ 227805 h 6912725"/>
              <a:gd name="connsiteX7" fmla="*/ 2162747 w 6408310"/>
              <a:gd name="connsiteY7" fmla="*/ 239714 h 6912725"/>
              <a:gd name="connsiteX8" fmla="*/ 2220499 w 6408310"/>
              <a:gd name="connsiteY8" fmla="*/ 289903 h 6912725"/>
              <a:gd name="connsiteX9" fmla="*/ 2381978 w 6408310"/>
              <a:gd name="connsiteY9" fmla="*/ 391093 h 6912725"/>
              <a:gd name="connsiteX10" fmla="*/ 2445910 w 6408310"/>
              <a:gd name="connsiteY10" fmla="*/ 463815 h 6912725"/>
              <a:gd name="connsiteX11" fmla="*/ 2531236 w 6408310"/>
              <a:gd name="connsiteY11" fmla="*/ 600817 h 6912725"/>
              <a:gd name="connsiteX12" fmla="*/ 2617149 w 6408310"/>
              <a:gd name="connsiteY12" fmla="*/ 703748 h 6912725"/>
              <a:gd name="connsiteX13" fmla="*/ 2650333 w 6408310"/>
              <a:gd name="connsiteY13" fmla="*/ 720900 h 6912725"/>
              <a:gd name="connsiteX14" fmla="*/ 2705541 w 6408310"/>
              <a:gd name="connsiteY14" fmla="*/ 750090 h 6912725"/>
              <a:gd name="connsiteX15" fmla="*/ 2757210 w 6408310"/>
              <a:gd name="connsiteY15" fmla="*/ 789489 h 6912725"/>
              <a:gd name="connsiteX16" fmla="*/ 2791660 w 6408310"/>
              <a:gd name="connsiteY16" fmla="*/ 816041 h 6912725"/>
              <a:gd name="connsiteX17" fmla="*/ 2840975 w 6408310"/>
              <a:gd name="connsiteY17" fmla="*/ 842225 h 6912725"/>
              <a:gd name="connsiteX18" fmla="*/ 2917970 w 6408310"/>
              <a:gd name="connsiteY18" fmla="*/ 879392 h 6912725"/>
              <a:gd name="connsiteX19" fmla="*/ 2957236 w 6408310"/>
              <a:gd name="connsiteY19" fmla="*/ 906835 h 6912725"/>
              <a:gd name="connsiteX20" fmla="*/ 3117215 w 6408310"/>
              <a:gd name="connsiteY20" fmla="*/ 1073714 h 6912725"/>
              <a:gd name="connsiteX21" fmla="*/ 3250958 w 6408310"/>
              <a:gd name="connsiteY21" fmla="*/ 1130397 h 6912725"/>
              <a:gd name="connsiteX22" fmla="*/ 3496717 w 6408310"/>
              <a:gd name="connsiteY22" fmla="*/ 1260412 h 6912725"/>
              <a:gd name="connsiteX23" fmla="*/ 3494992 w 6408310"/>
              <a:gd name="connsiteY23" fmla="*/ 1268283 h 6912725"/>
              <a:gd name="connsiteX24" fmla="*/ 3508993 w 6408310"/>
              <a:gd name="connsiteY24" fmla="*/ 1287737 h 6912725"/>
              <a:gd name="connsiteX25" fmla="*/ 3512115 w 6408310"/>
              <a:gd name="connsiteY25" fmla="*/ 1288544 h 6912725"/>
              <a:gd name="connsiteX26" fmla="*/ 3548697 w 6408310"/>
              <a:gd name="connsiteY26" fmla="*/ 1363739 h 6912725"/>
              <a:gd name="connsiteX27" fmla="*/ 3656567 w 6408310"/>
              <a:gd name="connsiteY27" fmla="*/ 1479533 h 6912725"/>
              <a:gd name="connsiteX28" fmla="*/ 3661987 w 6408310"/>
              <a:gd name="connsiteY28" fmla="*/ 1491779 h 6912725"/>
              <a:gd name="connsiteX29" fmla="*/ 3667389 w 6408310"/>
              <a:gd name="connsiteY29" fmla="*/ 1495409 h 6912725"/>
              <a:gd name="connsiteX30" fmla="*/ 3800461 w 6408310"/>
              <a:gd name="connsiteY30" fmla="*/ 1696689 h 6912725"/>
              <a:gd name="connsiteX31" fmla="*/ 3933737 w 6408310"/>
              <a:gd name="connsiteY31" fmla="*/ 1853325 h 6912725"/>
              <a:gd name="connsiteX32" fmla="*/ 3946446 w 6408310"/>
              <a:gd name="connsiteY32" fmla="*/ 1903446 h 6912725"/>
              <a:gd name="connsiteX33" fmla="*/ 3960581 w 6408310"/>
              <a:gd name="connsiteY33" fmla="*/ 1913244 h 6912725"/>
              <a:gd name="connsiteX34" fmla="*/ 4015111 w 6408310"/>
              <a:gd name="connsiteY34" fmla="*/ 1956512 h 6912725"/>
              <a:gd name="connsiteX35" fmla="*/ 4070740 w 6408310"/>
              <a:gd name="connsiteY35" fmla="*/ 1999693 h 6912725"/>
              <a:gd name="connsiteX36" fmla="*/ 4091495 w 6408310"/>
              <a:gd name="connsiteY36" fmla="*/ 2064313 h 6912725"/>
              <a:gd name="connsiteX37" fmla="*/ 4118353 w 6408310"/>
              <a:gd name="connsiteY37" fmla="*/ 2073901 h 6912725"/>
              <a:gd name="connsiteX38" fmla="*/ 4123293 w 6408310"/>
              <a:gd name="connsiteY38" fmla="*/ 2075261 h 6912725"/>
              <a:gd name="connsiteX39" fmla="*/ 4166582 w 6408310"/>
              <a:gd name="connsiteY39" fmla="*/ 2120685 h 6912725"/>
              <a:gd name="connsiteX40" fmla="*/ 4213721 w 6408310"/>
              <a:gd name="connsiteY40" fmla="*/ 2168493 h 6912725"/>
              <a:gd name="connsiteX41" fmla="*/ 4250795 w 6408310"/>
              <a:gd name="connsiteY41" fmla="*/ 2261746 h 6912725"/>
              <a:gd name="connsiteX42" fmla="*/ 4295408 w 6408310"/>
              <a:gd name="connsiteY42" fmla="*/ 2340515 h 6912725"/>
              <a:gd name="connsiteX43" fmla="*/ 4318976 w 6408310"/>
              <a:gd name="connsiteY43" fmla="*/ 2371504 h 6912725"/>
              <a:gd name="connsiteX44" fmla="*/ 4323314 w 6408310"/>
              <a:gd name="connsiteY44" fmla="*/ 2378166 h 6912725"/>
              <a:gd name="connsiteX45" fmla="*/ 4323235 w 6408310"/>
              <a:gd name="connsiteY45" fmla="*/ 2378475 h 6912725"/>
              <a:gd name="connsiteX46" fmla="*/ 4327479 w 6408310"/>
              <a:gd name="connsiteY46" fmla="*/ 2385858 h 6912725"/>
              <a:gd name="connsiteX47" fmla="*/ 4331226 w 6408310"/>
              <a:gd name="connsiteY47" fmla="*/ 2390318 h 6912725"/>
              <a:gd name="connsiteX48" fmla="*/ 4339643 w 6408310"/>
              <a:gd name="connsiteY48" fmla="*/ 2403246 h 6912725"/>
              <a:gd name="connsiteX49" fmla="*/ 4341435 w 6408310"/>
              <a:gd name="connsiteY49" fmla="*/ 2408870 h 6912725"/>
              <a:gd name="connsiteX50" fmla="*/ 4340548 w 6408310"/>
              <a:gd name="connsiteY50" fmla="*/ 2412798 h 6912725"/>
              <a:gd name="connsiteX51" fmla="*/ 4351634 w 6408310"/>
              <a:gd name="connsiteY51" fmla="*/ 2443869 h 6912725"/>
              <a:gd name="connsiteX52" fmla="*/ 4380688 w 6408310"/>
              <a:gd name="connsiteY52" fmla="*/ 2504819 h 6912725"/>
              <a:gd name="connsiteX53" fmla="*/ 4399892 w 6408310"/>
              <a:gd name="connsiteY53" fmla="*/ 2537002 h 6912725"/>
              <a:gd name="connsiteX54" fmla="*/ 4449690 w 6408310"/>
              <a:gd name="connsiteY54" fmla="*/ 2628144 h 6912725"/>
              <a:gd name="connsiteX55" fmla="*/ 4512427 w 6408310"/>
              <a:gd name="connsiteY55" fmla="*/ 2840755 h 6912725"/>
              <a:gd name="connsiteX56" fmla="*/ 4591091 w 6408310"/>
              <a:gd name="connsiteY56" fmla="*/ 3036586 h 6912725"/>
              <a:gd name="connsiteX57" fmla="*/ 4757297 w 6408310"/>
              <a:gd name="connsiteY57" fmla="*/ 3388741 h 6912725"/>
              <a:gd name="connsiteX58" fmla="*/ 4755264 w 6408310"/>
              <a:gd name="connsiteY58" fmla="*/ 3461211 h 6912725"/>
              <a:gd name="connsiteX59" fmla="*/ 4776842 w 6408310"/>
              <a:gd name="connsiteY59" fmla="*/ 3503606 h 6912725"/>
              <a:gd name="connsiteX60" fmla="*/ 4815953 w 6408310"/>
              <a:gd name="connsiteY60" fmla="*/ 3543897 h 6912725"/>
              <a:gd name="connsiteX61" fmla="*/ 4826382 w 6408310"/>
              <a:gd name="connsiteY61" fmla="*/ 3589602 h 6912725"/>
              <a:gd name="connsiteX62" fmla="*/ 4900664 w 6408310"/>
              <a:gd name="connsiteY62" fmla="*/ 3697326 h 6912725"/>
              <a:gd name="connsiteX63" fmla="*/ 4944717 w 6408310"/>
              <a:gd name="connsiteY63" fmla="*/ 3795461 h 6912725"/>
              <a:gd name="connsiteX64" fmla="*/ 4981260 w 6408310"/>
              <a:gd name="connsiteY64" fmla="*/ 3887734 h 6912725"/>
              <a:gd name="connsiteX65" fmla="*/ 5000423 w 6408310"/>
              <a:gd name="connsiteY65" fmla="*/ 3933089 h 6912725"/>
              <a:gd name="connsiteX66" fmla="*/ 5033013 w 6408310"/>
              <a:gd name="connsiteY66" fmla="*/ 3937041 h 6912725"/>
              <a:gd name="connsiteX67" fmla="*/ 5081597 w 6408310"/>
              <a:gd name="connsiteY67" fmla="*/ 4013154 h 6912725"/>
              <a:gd name="connsiteX68" fmla="*/ 5088052 w 6408310"/>
              <a:gd name="connsiteY68" fmla="*/ 4027525 h 6912725"/>
              <a:gd name="connsiteX69" fmla="*/ 5189054 w 6408310"/>
              <a:gd name="connsiteY69" fmla="*/ 4098668 h 6912725"/>
              <a:gd name="connsiteX70" fmla="*/ 5228545 w 6408310"/>
              <a:gd name="connsiteY70" fmla="*/ 4146658 h 6912725"/>
              <a:gd name="connsiteX71" fmla="*/ 5268336 w 6408310"/>
              <a:gd name="connsiteY71" fmla="*/ 4194504 h 6912725"/>
              <a:gd name="connsiteX72" fmla="*/ 5317950 w 6408310"/>
              <a:gd name="connsiteY72" fmla="*/ 4267325 h 6912725"/>
              <a:gd name="connsiteX73" fmla="*/ 5598270 w 6408310"/>
              <a:gd name="connsiteY73" fmla="*/ 4563876 h 6912725"/>
              <a:gd name="connsiteX74" fmla="*/ 5833068 w 6408310"/>
              <a:gd name="connsiteY74" fmla="*/ 5016605 h 6912725"/>
              <a:gd name="connsiteX75" fmla="*/ 6045916 w 6408310"/>
              <a:gd name="connsiteY75" fmla="*/ 5405287 h 6912725"/>
              <a:gd name="connsiteX76" fmla="*/ 6117737 w 6408310"/>
              <a:gd name="connsiteY76" fmla="*/ 5538137 h 6912725"/>
              <a:gd name="connsiteX77" fmla="*/ 6144230 w 6408310"/>
              <a:gd name="connsiteY77" fmla="*/ 5635151 h 6912725"/>
              <a:gd name="connsiteX78" fmla="*/ 6176742 w 6408310"/>
              <a:gd name="connsiteY78" fmla="*/ 5809044 h 6912725"/>
              <a:gd name="connsiteX79" fmla="*/ 6245199 w 6408310"/>
              <a:gd name="connsiteY79" fmla="*/ 6038018 h 6912725"/>
              <a:gd name="connsiteX80" fmla="*/ 6303931 w 6408310"/>
              <a:gd name="connsiteY80" fmla="*/ 6175618 h 6912725"/>
              <a:gd name="connsiteX81" fmla="*/ 6336313 w 6408310"/>
              <a:gd name="connsiteY81" fmla="*/ 6345837 h 6912725"/>
              <a:gd name="connsiteX82" fmla="*/ 6401195 w 6408310"/>
              <a:gd name="connsiteY82" fmla="*/ 6542084 h 6912725"/>
              <a:gd name="connsiteX83" fmla="*/ 6408310 w 6408310"/>
              <a:gd name="connsiteY83" fmla="*/ 6612865 h 6912725"/>
              <a:gd name="connsiteX84" fmla="*/ 1146484 w 6408310"/>
              <a:gd name="connsiteY84" fmla="*/ 6912725 h 6912725"/>
              <a:gd name="connsiteX85" fmla="*/ 1108438 w 6408310"/>
              <a:gd name="connsiteY85" fmla="*/ 6825083 h 6912725"/>
              <a:gd name="connsiteX86" fmla="*/ 997867 w 6408310"/>
              <a:gd name="connsiteY86" fmla="*/ 6378703 h 6912725"/>
              <a:gd name="connsiteX87" fmla="*/ 858750 w 6408310"/>
              <a:gd name="connsiteY87" fmla="*/ 5923784 h 6912725"/>
              <a:gd name="connsiteX88" fmla="*/ 860408 w 6408310"/>
              <a:gd name="connsiteY88" fmla="*/ 5860728 h 6912725"/>
              <a:gd name="connsiteX89" fmla="*/ 853644 w 6408310"/>
              <a:gd name="connsiteY89" fmla="*/ 5771381 h 6912725"/>
              <a:gd name="connsiteX90" fmla="*/ 852164 w 6408310"/>
              <a:gd name="connsiteY90" fmla="*/ 5615193 h 6912725"/>
              <a:gd name="connsiteX91" fmla="*/ 831986 w 6408310"/>
              <a:gd name="connsiteY91" fmla="*/ 5402745 h 6912725"/>
              <a:gd name="connsiteX92" fmla="*/ 759590 w 6408310"/>
              <a:gd name="connsiteY92" fmla="*/ 5239800 h 6912725"/>
              <a:gd name="connsiteX93" fmla="*/ 767251 w 6408310"/>
              <a:gd name="connsiteY93" fmla="*/ 5227414 h 6912725"/>
              <a:gd name="connsiteX94" fmla="*/ 745427 w 6408310"/>
              <a:gd name="connsiteY94" fmla="*/ 5118958 h 6912725"/>
              <a:gd name="connsiteX95" fmla="*/ 635950 w 6408310"/>
              <a:gd name="connsiteY95" fmla="*/ 4788294 h 6912725"/>
              <a:gd name="connsiteX96" fmla="*/ 558787 w 6408310"/>
              <a:gd name="connsiteY96" fmla="*/ 4518070 h 6912725"/>
              <a:gd name="connsiteX97" fmla="*/ 555530 w 6408310"/>
              <a:gd name="connsiteY97" fmla="*/ 4444433 h 6912725"/>
              <a:gd name="connsiteX98" fmla="*/ 549378 w 6408310"/>
              <a:gd name="connsiteY98" fmla="*/ 4320965 h 6912725"/>
              <a:gd name="connsiteX99" fmla="*/ 572361 w 6408310"/>
              <a:gd name="connsiteY99" fmla="*/ 4232369 h 6912725"/>
              <a:gd name="connsiteX100" fmla="*/ 556288 w 6408310"/>
              <a:gd name="connsiteY100" fmla="*/ 4127673 h 6912725"/>
              <a:gd name="connsiteX101" fmla="*/ 506660 w 6408310"/>
              <a:gd name="connsiteY101" fmla="*/ 3821119 h 6912725"/>
              <a:gd name="connsiteX102" fmla="*/ 494791 w 6408310"/>
              <a:gd name="connsiteY102" fmla="*/ 3723556 h 6912725"/>
              <a:gd name="connsiteX103" fmla="*/ 490230 w 6408310"/>
              <a:gd name="connsiteY103" fmla="*/ 3508893 h 6912725"/>
              <a:gd name="connsiteX104" fmla="*/ 484223 w 6408310"/>
              <a:gd name="connsiteY104" fmla="*/ 3233179 h 6912725"/>
              <a:gd name="connsiteX105" fmla="*/ 460329 w 6408310"/>
              <a:gd name="connsiteY105" fmla="*/ 3041244 h 6912725"/>
              <a:gd name="connsiteX106" fmla="*/ 407197 w 6408310"/>
              <a:gd name="connsiteY106" fmla="*/ 2812292 h 6912725"/>
              <a:gd name="connsiteX107" fmla="*/ 386122 w 6408310"/>
              <a:gd name="connsiteY107" fmla="*/ 2757841 h 6912725"/>
              <a:gd name="connsiteX108" fmla="*/ 363684 w 6408310"/>
              <a:gd name="connsiteY108" fmla="*/ 2714608 h 6912725"/>
              <a:gd name="connsiteX109" fmla="*/ 330746 w 6408310"/>
              <a:gd name="connsiteY109" fmla="*/ 2625146 h 6912725"/>
              <a:gd name="connsiteX110" fmla="*/ 299927 w 6408310"/>
              <a:gd name="connsiteY110" fmla="*/ 2566177 h 6912725"/>
              <a:gd name="connsiteX111" fmla="*/ 288272 w 6408310"/>
              <a:gd name="connsiteY111" fmla="*/ 2439923 h 6912725"/>
              <a:gd name="connsiteX112" fmla="*/ 233611 w 6408310"/>
              <a:gd name="connsiteY112" fmla="*/ 2326248 h 6912725"/>
              <a:gd name="connsiteX113" fmla="*/ 115057 w 6408310"/>
              <a:gd name="connsiteY113" fmla="*/ 2127916 h 6912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408310" h="6912725">
                <a:moveTo>
                  <a:pt x="0" y="108934"/>
                </a:moveTo>
                <a:lnTo>
                  <a:pt x="1911522" y="0"/>
                </a:lnTo>
                <a:lnTo>
                  <a:pt x="1916026" y="4704"/>
                </a:lnTo>
                <a:cubicBezTo>
                  <a:pt x="1916562" y="7914"/>
                  <a:pt x="1915147" y="12061"/>
                  <a:pt x="1911112" y="17418"/>
                </a:cubicBezTo>
                <a:cubicBezTo>
                  <a:pt x="1943271" y="27853"/>
                  <a:pt x="1947645" y="36373"/>
                  <a:pt x="1972871" y="72530"/>
                </a:cubicBezTo>
                <a:cubicBezTo>
                  <a:pt x="1980767" y="117667"/>
                  <a:pt x="2061296" y="115435"/>
                  <a:pt x="2069180" y="173199"/>
                </a:cubicBezTo>
                <a:cubicBezTo>
                  <a:pt x="2075196" y="191586"/>
                  <a:pt x="2112853" y="231006"/>
                  <a:pt x="2131569" y="227805"/>
                </a:cubicBezTo>
                <a:cubicBezTo>
                  <a:pt x="2141808" y="233828"/>
                  <a:pt x="2146631" y="247405"/>
                  <a:pt x="2162747" y="239714"/>
                </a:cubicBezTo>
                <a:cubicBezTo>
                  <a:pt x="2183739" y="232191"/>
                  <a:pt x="2206491" y="310465"/>
                  <a:pt x="2220499" y="289903"/>
                </a:cubicBezTo>
                <a:cubicBezTo>
                  <a:pt x="2257038" y="315132"/>
                  <a:pt x="2344409" y="362107"/>
                  <a:pt x="2381978" y="391093"/>
                </a:cubicBezTo>
                <a:cubicBezTo>
                  <a:pt x="2419547" y="420079"/>
                  <a:pt x="2445794" y="442621"/>
                  <a:pt x="2445910" y="463815"/>
                </a:cubicBezTo>
                <a:cubicBezTo>
                  <a:pt x="2462109" y="546053"/>
                  <a:pt x="2496860" y="553382"/>
                  <a:pt x="2531236" y="600817"/>
                </a:cubicBezTo>
                <a:cubicBezTo>
                  <a:pt x="2573647" y="650501"/>
                  <a:pt x="2589314" y="613369"/>
                  <a:pt x="2617149" y="703748"/>
                </a:cubicBezTo>
                <a:cubicBezTo>
                  <a:pt x="2635983" y="695546"/>
                  <a:pt x="2643943" y="702017"/>
                  <a:pt x="2650333" y="720900"/>
                </a:cubicBezTo>
                <a:cubicBezTo>
                  <a:pt x="2671881" y="743975"/>
                  <a:pt x="2701744" y="706344"/>
                  <a:pt x="2705541" y="750090"/>
                </a:cubicBezTo>
                <a:cubicBezTo>
                  <a:pt x="2730861" y="760850"/>
                  <a:pt x="2742856" y="778498"/>
                  <a:pt x="2757210" y="789489"/>
                </a:cubicBezTo>
                <a:cubicBezTo>
                  <a:pt x="2776836" y="801882"/>
                  <a:pt x="2774652" y="796949"/>
                  <a:pt x="2791660" y="816041"/>
                </a:cubicBezTo>
                <a:cubicBezTo>
                  <a:pt x="2815343" y="835699"/>
                  <a:pt x="2784183" y="871086"/>
                  <a:pt x="2840975" y="842225"/>
                </a:cubicBezTo>
                <a:cubicBezTo>
                  <a:pt x="2854681" y="875427"/>
                  <a:pt x="2877032" y="859395"/>
                  <a:pt x="2917970" y="879392"/>
                </a:cubicBezTo>
                <a:cubicBezTo>
                  <a:pt x="2921487" y="903353"/>
                  <a:pt x="2937122" y="907916"/>
                  <a:pt x="2957236" y="906835"/>
                </a:cubicBezTo>
                <a:lnTo>
                  <a:pt x="3117215" y="1073714"/>
                </a:lnTo>
                <a:cubicBezTo>
                  <a:pt x="3153906" y="1089285"/>
                  <a:pt x="3232612" y="1124062"/>
                  <a:pt x="3250958" y="1130397"/>
                </a:cubicBezTo>
                <a:cubicBezTo>
                  <a:pt x="3409574" y="1172733"/>
                  <a:pt x="3456045" y="1237431"/>
                  <a:pt x="3496717" y="1260412"/>
                </a:cubicBezTo>
                <a:lnTo>
                  <a:pt x="3494992" y="1268283"/>
                </a:lnTo>
                <a:cubicBezTo>
                  <a:pt x="3495362" y="1274688"/>
                  <a:pt x="3498760" y="1281160"/>
                  <a:pt x="3508993" y="1287737"/>
                </a:cubicBezTo>
                <a:lnTo>
                  <a:pt x="3512115" y="1288544"/>
                </a:lnTo>
                <a:lnTo>
                  <a:pt x="3548697" y="1363739"/>
                </a:lnTo>
                <a:cubicBezTo>
                  <a:pt x="3572773" y="1395571"/>
                  <a:pt x="3623148" y="1421050"/>
                  <a:pt x="3656567" y="1479533"/>
                </a:cubicBezTo>
                <a:lnTo>
                  <a:pt x="3661987" y="1491779"/>
                </a:lnTo>
                <a:lnTo>
                  <a:pt x="3667389" y="1495409"/>
                </a:lnTo>
                <a:lnTo>
                  <a:pt x="3800461" y="1696689"/>
                </a:lnTo>
                <a:cubicBezTo>
                  <a:pt x="3835546" y="1747791"/>
                  <a:pt x="3913146" y="1811386"/>
                  <a:pt x="3933737" y="1853325"/>
                </a:cubicBezTo>
                <a:lnTo>
                  <a:pt x="3946446" y="1903446"/>
                </a:lnTo>
                <a:lnTo>
                  <a:pt x="3960581" y="1913244"/>
                </a:lnTo>
                <a:cubicBezTo>
                  <a:pt x="3979608" y="1926434"/>
                  <a:pt x="3998210" y="1940240"/>
                  <a:pt x="4015111" y="1956512"/>
                </a:cubicBezTo>
                <a:cubicBezTo>
                  <a:pt x="4083226" y="1956238"/>
                  <a:pt x="4031943" y="1969929"/>
                  <a:pt x="4070740" y="1999693"/>
                </a:cubicBezTo>
                <a:cubicBezTo>
                  <a:pt x="4027554" y="2022282"/>
                  <a:pt x="4128681" y="2025600"/>
                  <a:pt x="4091495" y="2064313"/>
                </a:cubicBezTo>
                <a:cubicBezTo>
                  <a:pt x="4099733" y="2068504"/>
                  <a:pt x="4108887" y="2071343"/>
                  <a:pt x="4118353" y="2073901"/>
                </a:cubicBezTo>
                <a:lnTo>
                  <a:pt x="4123293" y="2075261"/>
                </a:lnTo>
                <a:lnTo>
                  <a:pt x="4166582" y="2120685"/>
                </a:lnTo>
                <a:lnTo>
                  <a:pt x="4213721" y="2168493"/>
                </a:lnTo>
                <a:lnTo>
                  <a:pt x="4250795" y="2261746"/>
                </a:lnTo>
                <a:lnTo>
                  <a:pt x="4295408" y="2340515"/>
                </a:lnTo>
                <a:cubicBezTo>
                  <a:pt x="4303294" y="2350172"/>
                  <a:pt x="4311232" y="2360551"/>
                  <a:pt x="4318976" y="2371504"/>
                </a:cubicBezTo>
                <a:lnTo>
                  <a:pt x="4323314" y="2378166"/>
                </a:lnTo>
                <a:cubicBezTo>
                  <a:pt x="4323288" y="2378269"/>
                  <a:pt x="4323261" y="2378372"/>
                  <a:pt x="4323235" y="2378475"/>
                </a:cubicBezTo>
                <a:cubicBezTo>
                  <a:pt x="4323820" y="2380303"/>
                  <a:pt x="4325112" y="2382633"/>
                  <a:pt x="4327479" y="2385858"/>
                </a:cubicBezTo>
                <a:lnTo>
                  <a:pt x="4331226" y="2390318"/>
                </a:lnTo>
                <a:lnTo>
                  <a:pt x="4339643" y="2403246"/>
                </a:lnTo>
                <a:lnTo>
                  <a:pt x="4341435" y="2408870"/>
                </a:lnTo>
                <a:lnTo>
                  <a:pt x="4340548" y="2412798"/>
                </a:lnTo>
                <a:lnTo>
                  <a:pt x="4351634" y="2443869"/>
                </a:lnTo>
                <a:cubicBezTo>
                  <a:pt x="4370557" y="2458176"/>
                  <a:pt x="4365119" y="2472379"/>
                  <a:pt x="4380688" y="2504819"/>
                </a:cubicBezTo>
                <a:cubicBezTo>
                  <a:pt x="4393528" y="2510493"/>
                  <a:pt x="4397884" y="2522485"/>
                  <a:pt x="4399892" y="2537002"/>
                </a:cubicBezTo>
                <a:cubicBezTo>
                  <a:pt x="4420218" y="2562143"/>
                  <a:pt x="4430910" y="2594831"/>
                  <a:pt x="4449690" y="2628144"/>
                </a:cubicBezTo>
                <a:cubicBezTo>
                  <a:pt x="4468446" y="2678770"/>
                  <a:pt x="4488860" y="2772681"/>
                  <a:pt x="4512427" y="2840755"/>
                </a:cubicBezTo>
                <a:lnTo>
                  <a:pt x="4591091" y="3036586"/>
                </a:lnTo>
                <a:cubicBezTo>
                  <a:pt x="4639934" y="3158078"/>
                  <a:pt x="4730818" y="3310586"/>
                  <a:pt x="4757297" y="3388741"/>
                </a:cubicBezTo>
                <a:cubicBezTo>
                  <a:pt x="4756620" y="3412898"/>
                  <a:pt x="4755942" y="3437054"/>
                  <a:pt x="4755264" y="3461211"/>
                </a:cubicBezTo>
                <a:cubicBezTo>
                  <a:pt x="4763881" y="3469559"/>
                  <a:pt x="4774382" y="3498341"/>
                  <a:pt x="4776842" y="3503606"/>
                </a:cubicBezTo>
                <a:cubicBezTo>
                  <a:pt x="4776789" y="3503947"/>
                  <a:pt x="4816006" y="3543555"/>
                  <a:pt x="4815953" y="3543897"/>
                </a:cubicBezTo>
                <a:lnTo>
                  <a:pt x="4826382" y="3589602"/>
                </a:lnTo>
                <a:cubicBezTo>
                  <a:pt x="4854724" y="3618181"/>
                  <a:pt x="4872282" y="3672884"/>
                  <a:pt x="4900664" y="3697326"/>
                </a:cubicBezTo>
                <a:cubicBezTo>
                  <a:pt x="4872593" y="3751610"/>
                  <a:pt x="4889332" y="3712092"/>
                  <a:pt x="4944717" y="3795461"/>
                </a:cubicBezTo>
                <a:cubicBezTo>
                  <a:pt x="4981269" y="3830092"/>
                  <a:pt x="4951776" y="3836266"/>
                  <a:pt x="4981260" y="3887734"/>
                </a:cubicBezTo>
                <a:cubicBezTo>
                  <a:pt x="4992187" y="3900180"/>
                  <a:pt x="5000945" y="3922491"/>
                  <a:pt x="5000423" y="3933089"/>
                </a:cubicBezTo>
                <a:lnTo>
                  <a:pt x="5033013" y="3937041"/>
                </a:lnTo>
                <a:lnTo>
                  <a:pt x="5081597" y="4013154"/>
                </a:lnTo>
                <a:lnTo>
                  <a:pt x="5088052" y="4027525"/>
                </a:lnTo>
                <a:lnTo>
                  <a:pt x="5189054" y="4098668"/>
                </a:lnTo>
                <a:lnTo>
                  <a:pt x="5228545" y="4146658"/>
                </a:lnTo>
                <a:lnTo>
                  <a:pt x="5268336" y="4194504"/>
                </a:lnTo>
                <a:cubicBezTo>
                  <a:pt x="5282676" y="4201217"/>
                  <a:pt x="5302948" y="4267012"/>
                  <a:pt x="5317950" y="4267325"/>
                </a:cubicBezTo>
                <a:cubicBezTo>
                  <a:pt x="5371561" y="4431932"/>
                  <a:pt x="5512417" y="4438996"/>
                  <a:pt x="5598270" y="4563876"/>
                </a:cubicBezTo>
                <a:cubicBezTo>
                  <a:pt x="5684123" y="4688756"/>
                  <a:pt x="5658748" y="4766617"/>
                  <a:pt x="5833068" y="5016605"/>
                </a:cubicBezTo>
                <a:cubicBezTo>
                  <a:pt x="5917959" y="5167124"/>
                  <a:pt x="6007541" y="5258633"/>
                  <a:pt x="6045916" y="5405287"/>
                </a:cubicBezTo>
                <a:cubicBezTo>
                  <a:pt x="6053001" y="5431110"/>
                  <a:pt x="6137180" y="5517469"/>
                  <a:pt x="6117737" y="5538137"/>
                </a:cubicBezTo>
                <a:cubicBezTo>
                  <a:pt x="6096856" y="5567956"/>
                  <a:pt x="6185855" y="5633330"/>
                  <a:pt x="6144230" y="5635151"/>
                </a:cubicBezTo>
                <a:cubicBezTo>
                  <a:pt x="6206267" y="5682015"/>
                  <a:pt x="6167034" y="5753331"/>
                  <a:pt x="6176742" y="5809044"/>
                </a:cubicBezTo>
                <a:cubicBezTo>
                  <a:pt x="6181644" y="5871497"/>
                  <a:pt x="6197878" y="5926431"/>
                  <a:pt x="6245199" y="6038018"/>
                </a:cubicBezTo>
                <a:cubicBezTo>
                  <a:pt x="6276717" y="6104340"/>
                  <a:pt x="6288745" y="6124315"/>
                  <a:pt x="6303931" y="6175618"/>
                </a:cubicBezTo>
                <a:cubicBezTo>
                  <a:pt x="6319117" y="6226921"/>
                  <a:pt x="6298592" y="6320971"/>
                  <a:pt x="6336313" y="6345837"/>
                </a:cubicBezTo>
                <a:cubicBezTo>
                  <a:pt x="6368454" y="6400251"/>
                  <a:pt x="6388884" y="6464262"/>
                  <a:pt x="6401195" y="6542084"/>
                </a:cubicBezTo>
                <a:lnTo>
                  <a:pt x="6408310" y="6612865"/>
                </a:lnTo>
                <a:lnTo>
                  <a:pt x="1146484" y="6912725"/>
                </a:lnTo>
                <a:lnTo>
                  <a:pt x="1108438" y="6825083"/>
                </a:lnTo>
                <a:cubicBezTo>
                  <a:pt x="1057133" y="6684904"/>
                  <a:pt x="1090669" y="6637010"/>
                  <a:pt x="997867" y="6378703"/>
                </a:cubicBezTo>
                <a:cubicBezTo>
                  <a:pt x="956253" y="6228487"/>
                  <a:pt x="874761" y="6010797"/>
                  <a:pt x="858750" y="5923784"/>
                </a:cubicBezTo>
                <a:cubicBezTo>
                  <a:pt x="856924" y="5899993"/>
                  <a:pt x="844018" y="5873122"/>
                  <a:pt x="860408" y="5860728"/>
                </a:cubicBezTo>
                <a:cubicBezTo>
                  <a:pt x="878957" y="5840950"/>
                  <a:pt x="823834" y="5761906"/>
                  <a:pt x="853644" y="5771381"/>
                </a:cubicBezTo>
                <a:cubicBezTo>
                  <a:pt x="815383" y="5715186"/>
                  <a:pt x="852133" y="5665047"/>
                  <a:pt x="852164" y="5615193"/>
                </a:cubicBezTo>
                <a:cubicBezTo>
                  <a:pt x="817076" y="5571334"/>
                  <a:pt x="851740" y="5509975"/>
                  <a:pt x="831986" y="5402745"/>
                </a:cubicBezTo>
                <a:cubicBezTo>
                  <a:pt x="792037" y="5354630"/>
                  <a:pt x="819063" y="5330513"/>
                  <a:pt x="759590" y="5239800"/>
                </a:cubicBezTo>
                <a:cubicBezTo>
                  <a:pt x="762665" y="5236543"/>
                  <a:pt x="765245" y="5232371"/>
                  <a:pt x="767251" y="5227414"/>
                </a:cubicBezTo>
                <a:cubicBezTo>
                  <a:pt x="778914" y="5198604"/>
                  <a:pt x="769142" y="5150045"/>
                  <a:pt x="745427" y="5118958"/>
                </a:cubicBezTo>
                <a:cubicBezTo>
                  <a:pt x="660991" y="4975263"/>
                  <a:pt x="672599" y="4907855"/>
                  <a:pt x="635950" y="4788294"/>
                </a:cubicBezTo>
                <a:cubicBezTo>
                  <a:pt x="600650" y="4653678"/>
                  <a:pt x="646752" y="4690694"/>
                  <a:pt x="558787" y="4518070"/>
                </a:cubicBezTo>
                <a:cubicBezTo>
                  <a:pt x="577057" y="4502442"/>
                  <a:pt x="573633" y="4481342"/>
                  <a:pt x="555530" y="4444433"/>
                </a:cubicBezTo>
                <a:cubicBezTo>
                  <a:pt x="540027" y="4379200"/>
                  <a:pt x="596616" y="4390343"/>
                  <a:pt x="549378" y="4320965"/>
                </a:cubicBezTo>
                <a:cubicBezTo>
                  <a:pt x="581692" y="4336040"/>
                  <a:pt x="535024" y="4198883"/>
                  <a:pt x="572361" y="4232369"/>
                </a:cubicBezTo>
                <a:cubicBezTo>
                  <a:pt x="590648" y="4193014"/>
                  <a:pt x="541489" y="4167113"/>
                  <a:pt x="556288" y="4127673"/>
                </a:cubicBezTo>
                <a:lnTo>
                  <a:pt x="506660" y="3821119"/>
                </a:lnTo>
                <a:cubicBezTo>
                  <a:pt x="481478" y="3781010"/>
                  <a:pt x="483894" y="3751446"/>
                  <a:pt x="494791" y="3723556"/>
                </a:cubicBezTo>
                <a:cubicBezTo>
                  <a:pt x="472516" y="3634460"/>
                  <a:pt x="499836" y="3607209"/>
                  <a:pt x="490230" y="3508893"/>
                </a:cubicBezTo>
                <a:cubicBezTo>
                  <a:pt x="525541" y="3397546"/>
                  <a:pt x="482951" y="3307116"/>
                  <a:pt x="484223" y="3233179"/>
                </a:cubicBezTo>
                <a:cubicBezTo>
                  <a:pt x="465844" y="3133672"/>
                  <a:pt x="460855" y="3219289"/>
                  <a:pt x="460329" y="3041244"/>
                </a:cubicBezTo>
                <a:lnTo>
                  <a:pt x="407197" y="2812292"/>
                </a:lnTo>
                <a:cubicBezTo>
                  <a:pt x="391019" y="2768219"/>
                  <a:pt x="344571" y="2745090"/>
                  <a:pt x="386122" y="2757841"/>
                </a:cubicBezTo>
                <a:cubicBezTo>
                  <a:pt x="381879" y="2743275"/>
                  <a:pt x="360306" y="2721346"/>
                  <a:pt x="363684" y="2714608"/>
                </a:cubicBezTo>
                <a:lnTo>
                  <a:pt x="330746" y="2625146"/>
                </a:lnTo>
                <a:lnTo>
                  <a:pt x="299927" y="2566177"/>
                </a:lnTo>
                <a:cubicBezTo>
                  <a:pt x="300505" y="2524092"/>
                  <a:pt x="287694" y="2482008"/>
                  <a:pt x="288272" y="2439923"/>
                </a:cubicBezTo>
                <a:cubicBezTo>
                  <a:pt x="243273" y="2349673"/>
                  <a:pt x="278610" y="2382839"/>
                  <a:pt x="233611" y="2326248"/>
                </a:cubicBezTo>
                <a:lnTo>
                  <a:pt x="115057" y="212791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2E7576-BB73-AE2C-792B-D66042331DCF}"/>
              </a:ext>
            </a:extLst>
          </p:cNvPr>
          <p:cNvSpPr>
            <a:spLocks noGrp="1"/>
          </p:cNvSpPr>
          <p:nvPr>
            <p:ph type="ctrTitle"/>
          </p:nvPr>
        </p:nvSpPr>
        <p:spPr>
          <a:xfrm>
            <a:off x="5580208" y="-437980"/>
            <a:ext cx="4055418" cy="2146374"/>
          </a:xfrm>
        </p:spPr>
        <p:txBody>
          <a:bodyPr vert="horz" lIns="91440" tIns="45720" rIns="91440" bIns="45720" rtlCol="0" anchor="b">
            <a:normAutofit/>
          </a:bodyPr>
          <a:lstStyle/>
          <a:p>
            <a:pPr algn="l"/>
            <a:r>
              <a:rPr lang="en-US" sz="4400" kern="1200" dirty="0">
                <a:solidFill>
                  <a:schemeClr val="tx1">
                    <a:lumMod val="85000"/>
                    <a:lumOff val="15000"/>
                  </a:schemeClr>
                </a:solidFill>
                <a:latin typeface="+mj-lt"/>
                <a:ea typeface="+mj-ea"/>
                <a:cs typeface="+mj-cs"/>
              </a:rPr>
              <a:t>Module Name:</a:t>
            </a:r>
            <a:br>
              <a:rPr lang="en-US" sz="4400" kern="1200" dirty="0">
                <a:solidFill>
                  <a:schemeClr val="tx1">
                    <a:lumMod val="85000"/>
                    <a:lumOff val="15000"/>
                  </a:schemeClr>
                </a:solidFill>
                <a:latin typeface="+mj-lt"/>
                <a:ea typeface="+mj-ea"/>
                <a:cs typeface="+mj-cs"/>
              </a:rPr>
            </a:br>
            <a:endParaRPr lang="en-US" sz="4400" kern="1200" dirty="0">
              <a:solidFill>
                <a:schemeClr val="tx1">
                  <a:lumMod val="85000"/>
                  <a:lumOff val="15000"/>
                </a:schemeClr>
              </a:solidFill>
              <a:latin typeface="+mj-lt"/>
              <a:ea typeface="+mj-ea"/>
              <a:cs typeface="+mj-cs"/>
            </a:endParaRPr>
          </a:p>
        </p:txBody>
      </p:sp>
      <p:sp>
        <p:nvSpPr>
          <p:cNvPr id="4" name="Subtitle 3">
            <a:extLst>
              <a:ext uri="{FF2B5EF4-FFF2-40B4-BE49-F238E27FC236}">
                <a16:creationId xmlns:a16="http://schemas.microsoft.com/office/drawing/2014/main" id="{A539BD57-31DC-DD5C-BA64-8B43AD87E174}"/>
              </a:ext>
            </a:extLst>
          </p:cNvPr>
          <p:cNvSpPr>
            <a:spLocks noGrp="1"/>
          </p:cNvSpPr>
          <p:nvPr>
            <p:ph type="subTitle" idx="1"/>
          </p:nvPr>
        </p:nvSpPr>
        <p:spPr>
          <a:xfrm>
            <a:off x="5580208" y="1429031"/>
            <a:ext cx="5046196" cy="5323356"/>
          </a:xfrm>
        </p:spPr>
        <p:txBody>
          <a:bodyPr vert="horz" lIns="91440" tIns="45720" rIns="91440" bIns="45720" rtlCol="0">
            <a:normAutofit/>
          </a:bodyPr>
          <a:lstStyle/>
          <a:p>
            <a:pPr indent="-228600" algn="l">
              <a:buFont typeface="Arial" panose="020B0604020202020204" pitchFamily="34" charset="0"/>
              <a:buChar char="•"/>
            </a:pPr>
            <a:r>
              <a:rPr lang="en-US" sz="2800" dirty="0">
                <a:solidFill>
                  <a:schemeClr val="tx1">
                    <a:lumMod val="85000"/>
                    <a:lumOff val="15000"/>
                  </a:schemeClr>
                </a:solidFill>
              </a:rPr>
              <a:t>Module Name :Managing Enterprise</a:t>
            </a:r>
          </a:p>
          <a:p>
            <a:pPr indent="-228600" algn="l">
              <a:buFont typeface="Arial" panose="020B0604020202020204" pitchFamily="34" charset="0"/>
              <a:buChar char="•"/>
            </a:pPr>
            <a:r>
              <a:rPr lang="en-US" sz="2800" dirty="0">
                <a:solidFill>
                  <a:schemeClr val="tx1">
                    <a:lumMod val="85000"/>
                    <a:lumOff val="15000"/>
                  </a:schemeClr>
                </a:solidFill>
              </a:rPr>
              <a:t>Module Code:BMSW4011</a:t>
            </a:r>
          </a:p>
          <a:p>
            <a:pPr indent="-228600" algn="l">
              <a:buFont typeface="Arial" panose="020B0604020202020204" pitchFamily="34" charset="0"/>
              <a:buChar char="•"/>
            </a:pPr>
            <a:r>
              <a:rPr lang="en-US" sz="2800" dirty="0">
                <a:solidFill>
                  <a:schemeClr val="tx1">
                    <a:lumMod val="85000"/>
                    <a:lumOff val="15000"/>
                  </a:schemeClr>
                </a:solidFill>
              </a:rPr>
              <a:t>Student: Jade Bevan</a:t>
            </a:r>
          </a:p>
          <a:p>
            <a:pPr indent="-228600" algn="l">
              <a:buFont typeface="Arial" panose="020B0604020202020204" pitchFamily="34" charset="0"/>
              <a:buChar char="•"/>
            </a:pPr>
            <a:r>
              <a:rPr lang="en-US" sz="2800" dirty="0">
                <a:solidFill>
                  <a:schemeClr val="tx1">
                    <a:lumMod val="85000"/>
                    <a:lumOff val="15000"/>
                  </a:schemeClr>
                </a:solidFill>
              </a:rPr>
              <a:t>Student Number:2511714</a:t>
            </a:r>
          </a:p>
          <a:p>
            <a:pPr indent="-228600" algn="l">
              <a:buFont typeface="Arial" panose="020B0604020202020204" pitchFamily="34" charset="0"/>
              <a:buChar char="•"/>
            </a:pPr>
            <a:r>
              <a:rPr lang="en-US" sz="2800" dirty="0">
                <a:solidFill>
                  <a:schemeClr val="tx1">
                    <a:lumMod val="85000"/>
                    <a:lumOff val="15000"/>
                  </a:schemeClr>
                </a:solidFill>
              </a:rPr>
              <a:t>Lecturer: Mel Squire</a:t>
            </a:r>
          </a:p>
          <a:p>
            <a:pPr indent="-228600" algn="l">
              <a:buFont typeface="Arial" panose="020B0604020202020204" pitchFamily="34" charset="0"/>
              <a:buChar char="•"/>
            </a:pPr>
            <a:r>
              <a:rPr lang="en-US" sz="2800" dirty="0">
                <a:solidFill>
                  <a:schemeClr val="tx1">
                    <a:lumMod val="85000"/>
                    <a:lumOff val="15000"/>
                  </a:schemeClr>
                </a:solidFill>
              </a:rPr>
              <a:t>Submission Deadline:22</a:t>
            </a:r>
            <a:r>
              <a:rPr lang="en-US" sz="2800" baseline="30000" dirty="0">
                <a:solidFill>
                  <a:schemeClr val="tx1">
                    <a:lumMod val="85000"/>
                    <a:lumOff val="15000"/>
                  </a:schemeClr>
                </a:solidFill>
              </a:rPr>
              <a:t>nd</a:t>
            </a:r>
            <a:r>
              <a:rPr lang="en-US" sz="2800" dirty="0">
                <a:solidFill>
                  <a:schemeClr val="tx1">
                    <a:lumMod val="85000"/>
                    <a:lumOff val="15000"/>
                  </a:schemeClr>
                </a:solidFill>
              </a:rPr>
              <a:t> June 2026</a:t>
            </a:r>
          </a:p>
        </p:txBody>
      </p:sp>
    </p:spTree>
    <p:extLst>
      <p:ext uri="{BB962C8B-B14F-4D97-AF65-F5344CB8AC3E}">
        <p14:creationId xmlns:p14="http://schemas.microsoft.com/office/powerpoint/2010/main" val="1419069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3D1871E-CB63-6147-ECD9-F0DB939EF7D9}"/>
              </a:ext>
            </a:extLst>
          </p:cNvPr>
          <p:cNvSpPr txBox="1"/>
          <p:nvPr/>
        </p:nvSpPr>
        <p:spPr>
          <a:xfrm>
            <a:off x="1238865" y="1396995"/>
            <a:ext cx="6096000" cy="2141805"/>
          </a:xfrm>
          <a:prstGeom prst="rect">
            <a:avLst/>
          </a:prstGeom>
          <a:noFill/>
        </p:spPr>
        <p:txBody>
          <a:bodyPr wrap="square">
            <a:spAutoFit/>
          </a:bodyPr>
          <a:lstStyle/>
          <a:p>
            <a:pPr>
              <a:lnSpc>
                <a:spcPct val="115000"/>
              </a:lnSpc>
              <a:spcBef>
                <a:spcPts val="1800"/>
              </a:spcBef>
              <a:spcAft>
                <a:spcPts val="400"/>
              </a:spcAft>
              <a:buNone/>
            </a:pPr>
            <a:r>
              <a:rPr lang="en-GB" sz="1800" b="1" kern="100"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rPr>
              <a:t>AI Acknowledgement </a:t>
            </a:r>
            <a:endParaRPr lang="en-GB" sz="3200" b="1" kern="100"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Arial" panose="020B0604020202020204" pitchFamily="34" charset="0"/>
              </a:rPr>
              <a:t>I confirm that I have not presented any AI generated text as my own work. I can confirm I have copies of my drafts, notes, and other resources, which I may be asked to provide in evidence.</a:t>
            </a:r>
          </a:p>
        </p:txBody>
      </p:sp>
    </p:spTree>
    <p:extLst>
      <p:ext uri="{BB962C8B-B14F-4D97-AF65-F5344CB8AC3E}">
        <p14:creationId xmlns:p14="http://schemas.microsoft.com/office/powerpoint/2010/main" val="1883937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6E6C91-2D91-7516-A5E1-1BB35125FB63}"/>
              </a:ext>
            </a:extLst>
          </p:cNvPr>
          <p:cNvSpPr>
            <a:spLocks noGrp="1"/>
          </p:cNvSpPr>
          <p:nvPr>
            <p:ph type="title"/>
          </p:nvPr>
        </p:nvSpPr>
        <p:spPr>
          <a:xfrm>
            <a:off x="871442" y="685800"/>
            <a:ext cx="4353116" cy="1483242"/>
          </a:xfrm>
        </p:spPr>
        <p:txBody>
          <a:bodyPr anchor="b">
            <a:normAutofit/>
          </a:bodyPr>
          <a:lstStyle/>
          <a:p>
            <a:pPr algn="ctr"/>
            <a:r>
              <a:rPr lang="en-GB" sz="2500" dirty="0">
                <a:solidFill>
                  <a:schemeClr val="bg1">
                    <a:alpha val="60000"/>
                  </a:schemeClr>
                </a:solidFill>
              </a:rPr>
              <a:t>Description and company name</a:t>
            </a:r>
            <a:br>
              <a:rPr lang="en-GB" sz="2500" dirty="0">
                <a:solidFill>
                  <a:schemeClr val="bg1">
                    <a:alpha val="60000"/>
                  </a:schemeClr>
                </a:solidFill>
              </a:rPr>
            </a:br>
            <a:br>
              <a:rPr lang="en-GB" sz="2500" dirty="0">
                <a:solidFill>
                  <a:schemeClr val="bg1">
                    <a:alpha val="60000"/>
                  </a:schemeClr>
                </a:solidFill>
              </a:rPr>
            </a:br>
            <a:endParaRPr lang="en-GB" sz="2500" dirty="0">
              <a:solidFill>
                <a:schemeClr val="bg1">
                  <a:alpha val="60000"/>
                </a:schemeClr>
              </a:solidFill>
            </a:endParaRPr>
          </a:p>
        </p:txBody>
      </p:sp>
      <p:sp>
        <p:nvSpPr>
          <p:cNvPr id="3" name="Content Placeholder 2">
            <a:extLst>
              <a:ext uri="{FF2B5EF4-FFF2-40B4-BE49-F238E27FC236}">
                <a16:creationId xmlns:a16="http://schemas.microsoft.com/office/drawing/2014/main" id="{44040175-F43D-887A-11F8-8E43F4B82C6C}"/>
              </a:ext>
            </a:extLst>
          </p:cNvPr>
          <p:cNvSpPr>
            <a:spLocks noGrp="1"/>
          </p:cNvSpPr>
          <p:nvPr>
            <p:ph idx="1"/>
          </p:nvPr>
        </p:nvSpPr>
        <p:spPr>
          <a:xfrm>
            <a:off x="871442" y="2447337"/>
            <a:ext cx="4353116" cy="3770434"/>
          </a:xfrm>
        </p:spPr>
        <p:txBody>
          <a:bodyPr anchor="t">
            <a:normAutofit fontScale="92500" lnSpcReduction="10000"/>
          </a:bodyPr>
          <a:lstStyle/>
          <a:p>
            <a:pPr marL="0" indent="0">
              <a:buNone/>
            </a:pPr>
            <a:endParaRPr lang="en-GB" sz="2000" dirty="0">
              <a:solidFill>
                <a:schemeClr val="bg1"/>
              </a:solidFill>
            </a:endParaRPr>
          </a:p>
          <a:p>
            <a:pPr marL="0" indent="0">
              <a:buNone/>
            </a:pPr>
            <a:r>
              <a:rPr lang="en-GB" sz="2000" dirty="0">
                <a:solidFill>
                  <a:schemeClr val="bg1"/>
                </a:solidFill>
              </a:rPr>
              <a:t>I am a solo trader with a business called  cup JB cupping therapy.</a:t>
            </a:r>
          </a:p>
          <a:p>
            <a:pPr marL="0" indent="0">
              <a:buNone/>
            </a:pPr>
            <a:endParaRPr lang="en-GB" sz="2000" dirty="0">
              <a:solidFill>
                <a:schemeClr val="bg1"/>
              </a:solidFill>
            </a:endParaRPr>
          </a:p>
          <a:p>
            <a:pPr marL="0" indent="0">
              <a:buNone/>
            </a:pPr>
            <a:r>
              <a:rPr lang="en-GB" sz="2000" dirty="0">
                <a:solidFill>
                  <a:schemeClr val="bg1"/>
                </a:solidFill>
              </a:rPr>
              <a:t>10%off first  your treatment.</a:t>
            </a:r>
          </a:p>
          <a:p>
            <a:pPr marL="0" indent="0">
              <a:buNone/>
            </a:pPr>
            <a:r>
              <a:rPr lang="en-GB" sz="2000" dirty="0">
                <a:solidFill>
                  <a:schemeClr val="bg1"/>
                </a:solidFill>
              </a:rPr>
              <a:t>A Booking system called Brooksy app, will allow  all customers to view</a:t>
            </a:r>
          </a:p>
          <a:p>
            <a:pPr marL="0" indent="0">
              <a:buNone/>
            </a:pPr>
            <a:r>
              <a:rPr lang="en-GB" sz="2000" dirty="0">
                <a:solidFill>
                  <a:schemeClr val="bg1"/>
                </a:solidFill>
              </a:rPr>
              <a:t>Available  appointments immediately. , prices, good reviews online</a:t>
            </a:r>
          </a:p>
          <a:p>
            <a:pPr marL="0" indent="0">
              <a:buNone/>
            </a:pPr>
            <a:r>
              <a:rPr lang="en-GB" sz="2000" dirty="0">
                <a:solidFill>
                  <a:schemeClr val="bg1"/>
                </a:solidFill>
              </a:rPr>
              <a:t>Promotional offers will be used for first time customers to encourage repeat bookings.</a:t>
            </a:r>
          </a:p>
          <a:p>
            <a:pPr marL="0" indent="0">
              <a:buNone/>
            </a:pPr>
            <a:endParaRPr lang="en-GB" sz="2000" dirty="0">
              <a:solidFill>
                <a:schemeClr val="bg1"/>
              </a:solidFill>
            </a:endParaRPr>
          </a:p>
        </p:txBody>
      </p:sp>
      <p:pic>
        <p:nvPicPr>
          <p:cNvPr id="4" name="Picture 3">
            <a:extLst>
              <a:ext uri="{FF2B5EF4-FFF2-40B4-BE49-F238E27FC236}">
                <a16:creationId xmlns:a16="http://schemas.microsoft.com/office/drawing/2014/main" id="{BA06323E-9B21-469B-1628-0D4248FB6E2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22113" b="21603"/>
          <a:stretch>
            <a:fillRect/>
          </a:stretch>
        </p:blipFill>
        <p:spPr bwMode="auto">
          <a:xfrm>
            <a:off x="6919732" y="685799"/>
            <a:ext cx="4521193" cy="5531972"/>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63610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37" name="Rectangle 3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3207B253-7244-1A51-9508-C56ECCE81D62}"/>
              </a:ext>
            </a:extLst>
          </p:cNvPr>
          <p:cNvSpPr>
            <a:spLocks noGrp="1"/>
          </p:cNvSpPr>
          <p:nvPr>
            <p:ph type="title"/>
          </p:nvPr>
        </p:nvSpPr>
        <p:spPr>
          <a:xfrm>
            <a:off x="1191966" y="905011"/>
            <a:ext cx="3629555" cy="1889135"/>
          </a:xfrm>
        </p:spPr>
        <p:txBody>
          <a:bodyPr anchor="b">
            <a:normAutofit/>
          </a:bodyPr>
          <a:lstStyle/>
          <a:p>
            <a:r>
              <a:rPr lang="en-GB" sz="4800"/>
              <a:t>Your Story</a:t>
            </a:r>
          </a:p>
        </p:txBody>
      </p:sp>
      <p:sp>
        <p:nvSpPr>
          <p:cNvPr id="26" name="Content Placeholder 2">
            <a:extLst>
              <a:ext uri="{FF2B5EF4-FFF2-40B4-BE49-F238E27FC236}">
                <a16:creationId xmlns:a16="http://schemas.microsoft.com/office/drawing/2014/main" id="{21142841-AA40-D37E-DD9A-E914548EC215}"/>
              </a:ext>
            </a:extLst>
          </p:cNvPr>
          <p:cNvSpPr>
            <a:spLocks noGrp="1"/>
          </p:cNvSpPr>
          <p:nvPr>
            <p:ph idx="1"/>
          </p:nvPr>
        </p:nvSpPr>
        <p:spPr>
          <a:xfrm>
            <a:off x="1191966" y="2965592"/>
            <a:ext cx="3629555" cy="2987397"/>
          </a:xfrm>
        </p:spPr>
        <p:txBody>
          <a:bodyPr>
            <a:normAutofit/>
          </a:bodyPr>
          <a:lstStyle/>
          <a:p>
            <a:r>
              <a:rPr lang="en-GB" sz="1100"/>
              <a:t>The Cupping therapy involves creating a vacuum on specific points/areas on the skin using 9-11 cups on either side of your spine, neck, shoulders blades or other parts of your body.</a:t>
            </a:r>
          </a:p>
          <a:p>
            <a:r>
              <a:rPr lang="en-GB" sz="1100"/>
              <a:t>Cuts are made to the skin under,  and the cuts and the cups are suctioned to create a vacuum. Incisions are made on the skin before the cups are placed on the treated area of the body.</a:t>
            </a:r>
          </a:p>
          <a:p>
            <a:r>
              <a:rPr lang="en-GB" sz="1100"/>
              <a:t>It helps reduce flammation and and toxins and helps with healing. (Sina and Bokhari,2023)</a:t>
            </a:r>
          </a:p>
          <a:p>
            <a:endParaRPr lang="en-GB" sz="1100"/>
          </a:p>
          <a:p>
            <a:r>
              <a:rPr lang="en-GB" sz="1100"/>
              <a:t>The vacuum pulls out the blood and other fluids from the skin which removes toxins and promotes healing.      </a:t>
            </a:r>
          </a:p>
          <a:p>
            <a:endParaRPr lang="en-GB" sz="1100"/>
          </a:p>
          <a:p>
            <a:pPr marL="0" indent="0">
              <a:buNone/>
            </a:pPr>
            <a:endParaRPr lang="en-GB" sz="1100"/>
          </a:p>
        </p:txBody>
      </p:sp>
      <p:pic>
        <p:nvPicPr>
          <p:cNvPr id="6" name="Picture 5">
            <a:extLst>
              <a:ext uri="{FF2B5EF4-FFF2-40B4-BE49-F238E27FC236}">
                <a16:creationId xmlns:a16="http://schemas.microsoft.com/office/drawing/2014/main" id="{3D2AD48A-C7C9-DDBE-5C3B-5620DBC3E5F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695" r="4710" b="1"/>
          <a:stretch>
            <a:fillRect/>
          </a:stretch>
        </p:blipFill>
        <p:spPr>
          <a:xfrm>
            <a:off x="5359151" y="895610"/>
            <a:ext cx="6107166" cy="5058020"/>
          </a:xfrm>
          <a:prstGeom prst="rect">
            <a:avLst/>
          </a:prstGeom>
        </p:spPr>
      </p:pic>
    </p:spTree>
    <p:extLst>
      <p:ext uri="{BB962C8B-B14F-4D97-AF65-F5344CB8AC3E}">
        <p14:creationId xmlns:p14="http://schemas.microsoft.com/office/powerpoint/2010/main" val="1955184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3BE6068-2614-E826-7E9D-EEBDBB89B41E}"/>
              </a:ext>
            </a:extLst>
          </p:cNvPr>
          <p:cNvSpPr>
            <a:spLocks noGrp="1"/>
          </p:cNvSpPr>
          <p:nvPr>
            <p:ph type="title"/>
          </p:nvPr>
        </p:nvSpPr>
        <p:spPr>
          <a:xfrm>
            <a:off x="1137036" y="548640"/>
            <a:ext cx="9543405" cy="1188720"/>
          </a:xfrm>
        </p:spPr>
        <p:txBody>
          <a:bodyPr>
            <a:normAutofit/>
          </a:bodyPr>
          <a:lstStyle/>
          <a:p>
            <a:r>
              <a:rPr lang="en-GB" sz="3700">
                <a:solidFill>
                  <a:schemeClr val="tx1">
                    <a:lumMod val="85000"/>
                    <a:lumOff val="15000"/>
                  </a:schemeClr>
                </a:solidFill>
              </a:rPr>
              <a:t>Misson Statement</a:t>
            </a:r>
            <a:br>
              <a:rPr lang="en-GB" sz="3700">
                <a:solidFill>
                  <a:schemeClr val="tx1">
                    <a:lumMod val="85000"/>
                    <a:lumOff val="15000"/>
                  </a:schemeClr>
                </a:solidFill>
              </a:rPr>
            </a:br>
            <a:endParaRPr lang="en-GB" sz="370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DA2BD9C2-7DF8-DCC2-5208-9F6202A7600F}"/>
              </a:ext>
            </a:extLst>
          </p:cNvPr>
          <p:cNvSpPr>
            <a:spLocks noGrp="1"/>
          </p:cNvSpPr>
          <p:nvPr>
            <p:ph idx="1"/>
          </p:nvPr>
        </p:nvSpPr>
        <p:spPr>
          <a:xfrm>
            <a:off x="1957987" y="2431765"/>
            <a:ext cx="8276026" cy="3320031"/>
          </a:xfrm>
        </p:spPr>
        <p:txBody>
          <a:bodyPr anchor="ctr">
            <a:normAutofit/>
          </a:bodyPr>
          <a:lstStyle/>
          <a:p>
            <a:r>
              <a:rPr lang="en-GB" sz="2000">
                <a:solidFill>
                  <a:schemeClr val="tx1">
                    <a:lumMod val="85000"/>
                    <a:lumOff val="15000"/>
                  </a:schemeClr>
                </a:solidFill>
              </a:rPr>
              <a:t>Cupping therapy aims to offer alterative ancient forms of therapy to improve health and of course wellbeing. </a:t>
            </a:r>
          </a:p>
        </p:txBody>
      </p:sp>
      <p:sp>
        <p:nvSpPr>
          <p:cNvPr id="25" name="Freeform: Shape 2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0559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7FBF43C-4CBD-7BA8-A9A1-907FD91ED8E3}"/>
              </a:ext>
            </a:extLst>
          </p:cNvPr>
          <p:cNvSpPr>
            <a:spLocks noGrp="1"/>
          </p:cNvSpPr>
          <p:nvPr>
            <p:ph type="title"/>
          </p:nvPr>
        </p:nvSpPr>
        <p:spPr>
          <a:xfrm>
            <a:off x="838200" y="713312"/>
            <a:ext cx="4038600" cy="5431376"/>
          </a:xfrm>
        </p:spPr>
        <p:txBody>
          <a:bodyPr>
            <a:normAutofit/>
          </a:bodyPr>
          <a:lstStyle/>
          <a:p>
            <a:r>
              <a:rPr lang="en-GB" dirty="0"/>
              <a:t>USP</a:t>
            </a:r>
          </a:p>
        </p:txBody>
      </p:sp>
      <p:sp>
        <p:nvSpPr>
          <p:cNvPr id="3" name="Content Placeholder 2">
            <a:extLst>
              <a:ext uri="{FF2B5EF4-FFF2-40B4-BE49-F238E27FC236}">
                <a16:creationId xmlns:a16="http://schemas.microsoft.com/office/drawing/2014/main" id="{8E7E5DC3-0A1E-1F3B-EF0C-A8AA8FDDFD7B}"/>
              </a:ext>
            </a:extLst>
          </p:cNvPr>
          <p:cNvSpPr>
            <a:spLocks noGrp="1"/>
          </p:cNvSpPr>
          <p:nvPr>
            <p:ph idx="1"/>
          </p:nvPr>
        </p:nvSpPr>
        <p:spPr>
          <a:xfrm>
            <a:off x="6095999" y="713313"/>
            <a:ext cx="5257801" cy="5431376"/>
          </a:xfrm>
        </p:spPr>
        <p:txBody>
          <a:bodyPr anchor="ctr">
            <a:normAutofit/>
          </a:bodyPr>
          <a:lstStyle/>
          <a:p>
            <a:r>
              <a:rPr lang="en-GB" sz="2000"/>
              <a:t>Services are inclusive to everyone.</a:t>
            </a:r>
          </a:p>
          <a:p>
            <a:endParaRPr lang="en-GB" sz="2000"/>
          </a:p>
          <a:p>
            <a:r>
              <a:rPr lang="en-GB" sz="2000"/>
              <a:t>Specializing in services that are different to competitors.</a:t>
            </a:r>
          </a:p>
          <a:p>
            <a:endParaRPr lang="en-GB" sz="2000"/>
          </a:p>
        </p:txBody>
      </p:sp>
    </p:spTree>
    <p:extLst>
      <p:ext uri="{BB962C8B-B14F-4D97-AF65-F5344CB8AC3E}">
        <p14:creationId xmlns:p14="http://schemas.microsoft.com/office/powerpoint/2010/main" val="322526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6AC64-417B-7ABE-8830-594B3028D2F9}"/>
              </a:ext>
            </a:extLst>
          </p:cNvPr>
          <p:cNvSpPr>
            <a:spLocks noGrp="1"/>
          </p:cNvSpPr>
          <p:nvPr>
            <p:ph type="title"/>
          </p:nvPr>
        </p:nvSpPr>
        <p:spPr>
          <a:xfrm>
            <a:off x="761803" y="350196"/>
            <a:ext cx="4646904" cy="1624520"/>
          </a:xfrm>
        </p:spPr>
        <p:txBody>
          <a:bodyPr anchor="ctr">
            <a:normAutofit/>
          </a:bodyPr>
          <a:lstStyle/>
          <a:p>
            <a:r>
              <a:rPr lang="en-GB" sz="3700"/>
              <a:t>BUISNESS OBJECTIVES</a:t>
            </a:r>
            <a:br>
              <a:rPr lang="en-GB" sz="3700"/>
            </a:br>
            <a:endParaRPr lang="en-GB" sz="3700"/>
          </a:p>
        </p:txBody>
      </p:sp>
      <p:sp>
        <p:nvSpPr>
          <p:cNvPr id="3" name="Content Placeholder 2">
            <a:extLst>
              <a:ext uri="{FF2B5EF4-FFF2-40B4-BE49-F238E27FC236}">
                <a16:creationId xmlns:a16="http://schemas.microsoft.com/office/drawing/2014/main" id="{33AC0FFF-8654-64B4-426C-811DD815DE5E}"/>
              </a:ext>
            </a:extLst>
          </p:cNvPr>
          <p:cNvSpPr>
            <a:spLocks noGrp="1"/>
          </p:cNvSpPr>
          <p:nvPr>
            <p:ph idx="1"/>
          </p:nvPr>
        </p:nvSpPr>
        <p:spPr>
          <a:xfrm>
            <a:off x="761802" y="2743200"/>
            <a:ext cx="4646905" cy="3613149"/>
          </a:xfrm>
        </p:spPr>
        <p:txBody>
          <a:bodyPr anchor="ctr">
            <a:normAutofit lnSpcReduction="10000"/>
          </a:bodyPr>
          <a:lstStyle/>
          <a:p>
            <a:r>
              <a:rPr lang="en-GB" sz="1900" dirty="0"/>
              <a:t>To gain at least 30 regular clients within the first 12 months of trading.</a:t>
            </a:r>
          </a:p>
          <a:p>
            <a:r>
              <a:rPr lang="en-GB" sz="1900" dirty="0"/>
              <a:t>Promote the business consistently through social media</a:t>
            </a:r>
          </a:p>
          <a:p>
            <a:r>
              <a:rPr lang="en-GB" sz="1900" dirty="0"/>
              <a:t>To maintain all professional qualifications, hygiene standards, and health and safety regulations</a:t>
            </a:r>
          </a:p>
          <a:p>
            <a:r>
              <a:rPr lang="en-GB" sz="1900" dirty="0"/>
              <a:t>To archive customer satisfaction of above 90%</a:t>
            </a:r>
          </a:p>
          <a:p>
            <a:r>
              <a:rPr lang="en-GB" sz="1900" dirty="0"/>
              <a:t>To earn back all start-up costs and break even withing the first year of trading or enter profit margin (Tutor2u, 2023) </a:t>
            </a:r>
          </a:p>
          <a:p>
            <a:endParaRPr lang="en-GB" sz="1900" dirty="0"/>
          </a:p>
          <a:p>
            <a:endParaRPr lang="en-GB" sz="1900" dirty="0"/>
          </a:p>
        </p:txBody>
      </p:sp>
      <p:pic>
        <p:nvPicPr>
          <p:cNvPr id="5" name="Picture 4" descr="Calculator, pen, compass, money and a paper with graphs printed on it">
            <a:extLst>
              <a:ext uri="{FF2B5EF4-FFF2-40B4-BE49-F238E27FC236}">
                <a16:creationId xmlns:a16="http://schemas.microsoft.com/office/drawing/2014/main" id="{C80A181F-8030-007C-3A48-0CA0B7488EB3}"/>
              </a:ext>
            </a:extLst>
          </p:cNvPr>
          <p:cNvPicPr>
            <a:picLocks noChangeAspect="1"/>
          </p:cNvPicPr>
          <p:nvPr/>
        </p:nvPicPr>
        <p:blipFill>
          <a:blip r:embed="rId2"/>
          <a:srcRect l="25303" r="21080"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410402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515456E-B1B1-48C1-8164-7E567F5D4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A8CF0DC-D23A-4CA2-8463-27F89928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Freeform: Shape 34">
            <a:extLst>
              <a:ext uri="{FF2B5EF4-FFF2-40B4-BE49-F238E27FC236}">
                <a16:creationId xmlns:a16="http://schemas.microsoft.com/office/drawing/2014/main" id="{B8A381C4-0C0D-491F-90D8-63CF760B4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5698">
            <a:off x="-195643" y="67946"/>
            <a:ext cx="6408310" cy="6912725"/>
          </a:xfrm>
          <a:custGeom>
            <a:avLst/>
            <a:gdLst>
              <a:gd name="connsiteX0" fmla="*/ 0 w 6408310"/>
              <a:gd name="connsiteY0" fmla="*/ 108934 h 6912725"/>
              <a:gd name="connsiteX1" fmla="*/ 1911522 w 6408310"/>
              <a:gd name="connsiteY1" fmla="*/ 0 h 6912725"/>
              <a:gd name="connsiteX2" fmla="*/ 1916026 w 6408310"/>
              <a:gd name="connsiteY2" fmla="*/ 4704 h 6912725"/>
              <a:gd name="connsiteX3" fmla="*/ 1911112 w 6408310"/>
              <a:gd name="connsiteY3" fmla="*/ 17418 h 6912725"/>
              <a:gd name="connsiteX4" fmla="*/ 1972871 w 6408310"/>
              <a:gd name="connsiteY4" fmla="*/ 72530 h 6912725"/>
              <a:gd name="connsiteX5" fmla="*/ 2069180 w 6408310"/>
              <a:gd name="connsiteY5" fmla="*/ 173199 h 6912725"/>
              <a:gd name="connsiteX6" fmla="*/ 2131569 w 6408310"/>
              <a:gd name="connsiteY6" fmla="*/ 227805 h 6912725"/>
              <a:gd name="connsiteX7" fmla="*/ 2162747 w 6408310"/>
              <a:gd name="connsiteY7" fmla="*/ 239714 h 6912725"/>
              <a:gd name="connsiteX8" fmla="*/ 2220499 w 6408310"/>
              <a:gd name="connsiteY8" fmla="*/ 289903 h 6912725"/>
              <a:gd name="connsiteX9" fmla="*/ 2381978 w 6408310"/>
              <a:gd name="connsiteY9" fmla="*/ 391093 h 6912725"/>
              <a:gd name="connsiteX10" fmla="*/ 2445910 w 6408310"/>
              <a:gd name="connsiteY10" fmla="*/ 463815 h 6912725"/>
              <a:gd name="connsiteX11" fmla="*/ 2531236 w 6408310"/>
              <a:gd name="connsiteY11" fmla="*/ 600817 h 6912725"/>
              <a:gd name="connsiteX12" fmla="*/ 2617149 w 6408310"/>
              <a:gd name="connsiteY12" fmla="*/ 703748 h 6912725"/>
              <a:gd name="connsiteX13" fmla="*/ 2650333 w 6408310"/>
              <a:gd name="connsiteY13" fmla="*/ 720900 h 6912725"/>
              <a:gd name="connsiteX14" fmla="*/ 2705541 w 6408310"/>
              <a:gd name="connsiteY14" fmla="*/ 750090 h 6912725"/>
              <a:gd name="connsiteX15" fmla="*/ 2757210 w 6408310"/>
              <a:gd name="connsiteY15" fmla="*/ 789489 h 6912725"/>
              <a:gd name="connsiteX16" fmla="*/ 2791660 w 6408310"/>
              <a:gd name="connsiteY16" fmla="*/ 816041 h 6912725"/>
              <a:gd name="connsiteX17" fmla="*/ 2840975 w 6408310"/>
              <a:gd name="connsiteY17" fmla="*/ 842225 h 6912725"/>
              <a:gd name="connsiteX18" fmla="*/ 2917970 w 6408310"/>
              <a:gd name="connsiteY18" fmla="*/ 879392 h 6912725"/>
              <a:gd name="connsiteX19" fmla="*/ 2957236 w 6408310"/>
              <a:gd name="connsiteY19" fmla="*/ 906835 h 6912725"/>
              <a:gd name="connsiteX20" fmla="*/ 3117215 w 6408310"/>
              <a:gd name="connsiteY20" fmla="*/ 1073714 h 6912725"/>
              <a:gd name="connsiteX21" fmla="*/ 3250958 w 6408310"/>
              <a:gd name="connsiteY21" fmla="*/ 1130397 h 6912725"/>
              <a:gd name="connsiteX22" fmla="*/ 3496717 w 6408310"/>
              <a:gd name="connsiteY22" fmla="*/ 1260412 h 6912725"/>
              <a:gd name="connsiteX23" fmla="*/ 3494992 w 6408310"/>
              <a:gd name="connsiteY23" fmla="*/ 1268283 h 6912725"/>
              <a:gd name="connsiteX24" fmla="*/ 3508993 w 6408310"/>
              <a:gd name="connsiteY24" fmla="*/ 1287737 h 6912725"/>
              <a:gd name="connsiteX25" fmla="*/ 3512115 w 6408310"/>
              <a:gd name="connsiteY25" fmla="*/ 1288544 h 6912725"/>
              <a:gd name="connsiteX26" fmla="*/ 3548697 w 6408310"/>
              <a:gd name="connsiteY26" fmla="*/ 1363739 h 6912725"/>
              <a:gd name="connsiteX27" fmla="*/ 3656567 w 6408310"/>
              <a:gd name="connsiteY27" fmla="*/ 1479533 h 6912725"/>
              <a:gd name="connsiteX28" fmla="*/ 3661987 w 6408310"/>
              <a:gd name="connsiteY28" fmla="*/ 1491779 h 6912725"/>
              <a:gd name="connsiteX29" fmla="*/ 3667389 w 6408310"/>
              <a:gd name="connsiteY29" fmla="*/ 1495409 h 6912725"/>
              <a:gd name="connsiteX30" fmla="*/ 3800461 w 6408310"/>
              <a:gd name="connsiteY30" fmla="*/ 1696689 h 6912725"/>
              <a:gd name="connsiteX31" fmla="*/ 3933737 w 6408310"/>
              <a:gd name="connsiteY31" fmla="*/ 1853325 h 6912725"/>
              <a:gd name="connsiteX32" fmla="*/ 3946446 w 6408310"/>
              <a:gd name="connsiteY32" fmla="*/ 1903446 h 6912725"/>
              <a:gd name="connsiteX33" fmla="*/ 3960581 w 6408310"/>
              <a:gd name="connsiteY33" fmla="*/ 1913244 h 6912725"/>
              <a:gd name="connsiteX34" fmla="*/ 4015111 w 6408310"/>
              <a:gd name="connsiteY34" fmla="*/ 1956512 h 6912725"/>
              <a:gd name="connsiteX35" fmla="*/ 4070740 w 6408310"/>
              <a:gd name="connsiteY35" fmla="*/ 1999693 h 6912725"/>
              <a:gd name="connsiteX36" fmla="*/ 4091495 w 6408310"/>
              <a:gd name="connsiteY36" fmla="*/ 2064313 h 6912725"/>
              <a:gd name="connsiteX37" fmla="*/ 4118353 w 6408310"/>
              <a:gd name="connsiteY37" fmla="*/ 2073901 h 6912725"/>
              <a:gd name="connsiteX38" fmla="*/ 4123293 w 6408310"/>
              <a:gd name="connsiteY38" fmla="*/ 2075261 h 6912725"/>
              <a:gd name="connsiteX39" fmla="*/ 4166582 w 6408310"/>
              <a:gd name="connsiteY39" fmla="*/ 2120685 h 6912725"/>
              <a:gd name="connsiteX40" fmla="*/ 4213721 w 6408310"/>
              <a:gd name="connsiteY40" fmla="*/ 2168493 h 6912725"/>
              <a:gd name="connsiteX41" fmla="*/ 4250795 w 6408310"/>
              <a:gd name="connsiteY41" fmla="*/ 2261746 h 6912725"/>
              <a:gd name="connsiteX42" fmla="*/ 4295408 w 6408310"/>
              <a:gd name="connsiteY42" fmla="*/ 2340515 h 6912725"/>
              <a:gd name="connsiteX43" fmla="*/ 4318976 w 6408310"/>
              <a:gd name="connsiteY43" fmla="*/ 2371504 h 6912725"/>
              <a:gd name="connsiteX44" fmla="*/ 4323314 w 6408310"/>
              <a:gd name="connsiteY44" fmla="*/ 2378166 h 6912725"/>
              <a:gd name="connsiteX45" fmla="*/ 4323235 w 6408310"/>
              <a:gd name="connsiteY45" fmla="*/ 2378475 h 6912725"/>
              <a:gd name="connsiteX46" fmla="*/ 4327479 w 6408310"/>
              <a:gd name="connsiteY46" fmla="*/ 2385858 h 6912725"/>
              <a:gd name="connsiteX47" fmla="*/ 4331226 w 6408310"/>
              <a:gd name="connsiteY47" fmla="*/ 2390318 h 6912725"/>
              <a:gd name="connsiteX48" fmla="*/ 4339643 w 6408310"/>
              <a:gd name="connsiteY48" fmla="*/ 2403246 h 6912725"/>
              <a:gd name="connsiteX49" fmla="*/ 4341435 w 6408310"/>
              <a:gd name="connsiteY49" fmla="*/ 2408870 h 6912725"/>
              <a:gd name="connsiteX50" fmla="*/ 4340548 w 6408310"/>
              <a:gd name="connsiteY50" fmla="*/ 2412798 h 6912725"/>
              <a:gd name="connsiteX51" fmla="*/ 4351634 w 6408310"/>
              <a:gd name="connsiteY51" fmla="*/ 2443869 h 6912725"/>
              <a:gd name="connsiteX52" fmla="*/ 4380688 w 6408310"/>
              <a:gd name="connsiteY52" fmla="*/ 2504819 h 6912725"/>
              <a:gd name="connsiteX53" fmla="*/ 4399892 w 6408310"/>
              <a:gd name="connsiteY53" fmla="*/ 2537002 h 6912725"/>
              <a:gd name="connsiteX54" fmla="*/ 4449690 w 6408310"/>
              <a:gd name="connsiteY54" fmla="*/ 2628144 h 6912725"/>
              <a:gd name="connsiteX55" fmla="*/ 4512427 w 6408310"/>
              <a:gd name="connsiteY55" fmla="*/ 2840755 h 6912725"/>
              <a:gd name="connsiteX56" fmla="*/ 4591091 w 6408310"/>
              <a:gd name="connsiteY56" fmla="*/ 3036586 h 6912725"/>
              <a:gd name="connsiteX57" fmla="*/ 4757297 w 6408310"/>
              <a:gd name="connsiteY57" fmla="*/ 3388741 h 6912725"/>
              <a:gd name="connsiteX58" fmla="*/ 4755264 w 6408310"/>
              <a:gd name="connsiteY58" fmla="*/ 3461211 h 6912725"/>
              <a:gd name="connsiteX59" fmla="*/ 4776842 w 6408310"/>
              <a:gd name="connsiteY59" fmla="*/ 3503606 h 6912725"/>
              <a:gd name="connsiteX60" fmla="*/ 4815953 w 6408310"/>
              <a:gd name="connsiteY60" fmla="*/ 3543897 h 6912725"/>
              <a:gd name="connsiteX61" fmla="*/ 4826382 w 6408310"/>
              <a:gd name="connsiteY61" fmla="*/ 3589602 h 6912725"/>
              <a:gd name="connsiteX62" fmla="*/ 4900664 w 6408310"/>
              <a:gd name="connsiteY62" fmla="*/ 3697326 h 6912725"/>
              <a:gd name="connsiteX63" fmla="*/ 4944717 w 6408310"/>
              <a:gd name="connsiteY63" fmla="*/ 3795461 h 6912725"/>
              <a:gd name="connsiteX64" fmla="*/ 4981260 w 6408310"/>
              <a:gd name="connsiteY64" fmla="*/ 3887734 h 6912725"/>
              <a:gd name="connsiteX65" fmla="*/ 5000423 w 6408310"/>
              <a:gd name="connsiteY65" fmla="*/ 3933089 h 6912725"/>
              <a:gd name="connsiteX66" fmla="*/ 5033013 w 6408310"/>
              <a:gd name="connsiteY66" fmla="*/ 3937041 h 6912725"/>
              <a:gd name="connsiteX67" fmla="*/ 5081597 w 6408310"/>
              <a:gd name="connsiteY67" fmla="*/ 4013154 h 6912725"/>
              <a:gd name="connsiteX68" fmla="*/ 5088052 w 6408310"/>
              <a:gd name="connsiteY68" fmla="*/ 4027525 h 6912725"/>
              <a:gd name="connsiteX69" fmla="*/ 5189054 w 6408310"/>
              <a:gd name="connsiteY69" fmla="*/ 4098668 h 6912725"/>
              <a:gd name="connsiteX70" fmla="*/ 5228545 w 6408310"/>
              <a:gd name="connsiteY70" fmla="*/ 4146658 h 6912725"/>
              <a:gd name="connsiteX71" fmla="*/ 5268336 w 6408310"/>
              <a:gd name="connsiteY71" fmla="*/ 4194504 h 6912725"/>
              <a:gd name="connsiteX72" fmla="*/ 5317950 w 6408310"/>
              <a:gd name="connsiteY72" fmla="*/ 4267325 h 6912725"/>
              <a:gd name="connsiteX73" fmla="*/ 5598270 w 6408310"/>
              <a:gd name="connsiteY73" fmla="*/ 4563876 h 6912725"/>
              <a:gd name="connsiteX74" fmla="*/ 5833068 w 6408310"/>
              <a:gd name="connsiteY74" fmla="*/ 5016605 h 6912725"/>
              <a:gd name="connsiteX75" fmla="*/ 6045916 w 6408310"/>
              <a:gd name="connsiteY75" fmla="*/ 5405287 h 6912725"/>
              <a:gd name="connsiteX76" fmla="*/ 6117737 w 6408310"/>
              <a:gd name="connsiteY76" fmla="*/ 5538137 h 6912725"/>
              <a:gd name="connsiteX77" fmla="*/ 6144230 w 6408310"/>
              <a:gd name="connsiteY77" fmla="*/ 5635151 h 6912725"/>
              <a:gd name="connsiteX78" fmla="*/ 6176742 w 6408310"/>
              <a:gd name="connsiteY78" fmla="*/ 5809044 h 6912725"/>
              <a:gd name="connsiteX79" fmla="*/ 6245199 w 6408310"/>
              <a:gd name="connsiteY79" fmla="*/ 6038018 h 6912725"/>
              <a:gd name="connsiteX80" fmla="*/ 6303931 w 6408310"/>
              <a:gd name="connsiteY80" fmla="*/ 6175618 h 6912725"/>
              <a:gd name="connsiteX81" fmla="*/ 6336313 w 6408310"/>
              <a:gd name="connsiteY81" fmla="*/ 6345837 h 6912725"/>
              <a:gd name="connsiteX82" fmla="*/ 6401195 w 6408310"/>
              <a:gd name="connsiteY82" fmla="*/ 6542084 h 6912725"/>
              <a:gd name="connsiteX83" fmla="*/ 6408310 w 6408310"/>
              <a:gd name="connsiteY83" fmla="*/ 6612865 h 6912725"/>
              <a:gd name="connsiteX84" fmla="*/ 1146484 w 6408310"/>
              <a:gd name="connsiteY84" fmla="*/ 6912725 h 6912725"/>
              <a:gd name="connsiteX85" fmla="*/ 1108438 w 6408310"/>
              <a:gd name="connsiteY85" fmla="*/ 6825083 h 6912725"/>
              <a:gd name="connsiteX86" fmla="*/ 997867 w 6408310"/>
              <a:gd name="connsiteY86" fmla="*/ 6378703 h 6912725"/>
              <a:gd name="connsiteX87" fmla="*/ 858750 w 6408310"/>
              <a:gd name="connsiteY87" fmla="*/ 5923784 h 6912725"/>
              <a:gd name="connsiteX88" fmla="*/ 860408 w 6408310"/>
              <a:gd name="connsiteY88" fmla="*/ 5860728 h 6912725"/>
              <a:gd name="connsiteX89" fmla="*/ 853644 w 6408310"/>
              <a:gd name="connsiteY89" fmla="*/ 5771381 h 6912725"/>
              <a:gd name="connsiteX90" fmla="*/ 852164 w 6408310"/>
              <a:gd name="connsiteY90" fmla="*/ 5615193 h 6912725"/>
              <a:gd name="connsiteX91" fmla="*/ 831986 w 6408310"/>
              <a:gd name="connsiteY91" fmla="*/ 5402745 h 6912725"/>
              <a:gd name="connsiteX92" fmla="*/ 759590 w 6408310"/>
              <a:gd name="connsiteY92" fmla="*/ 5239800 h 6912725"/>
              <a:gd name="connsiteX93" fmla="*/ 767251 w 6408310"/>
              <a:gd name="connsiteY93" fmla="*/ 5227414 h 6912725"/>
              <a:gd name="connsiteX94" fmla="*/ 745427 w 6408310"/>
              <a:gd name="connsiteY94" fmla="*/ 5118958 h 6912725"/>
              <a:gd name="connsiteX95" fmla="*/ 635950 w 6408310"/>
              <a:gd name="connsiteY95" fmla="*/ 4788294 h 6912725"/>
              <a:gd name="connsiteX96" fmla="*/ 558787 w 6408310"/>
              <a:gd name="connsiteY96" fmla="*/ 4518070 h 6912725"/>
              <a:gd name="connsiteX97" fmla="*/ 555530 w 6408310"/>
              <a:gd name="connsiteY97" fmla="*/ 4444433 h 6912725"/>
              <a:gd name="connsiteX98" fmla="*/ 549378 w 6408310"/>
              <a:gd name="connsiteY98" fmla="*/ 4320965 h 6912725"/>
              <a:gd name="connsiteX99" fmla="*/ 572361 w 6408310"/>
              <a:gd name="connsiteY99" fmla="*/ 4232369 h 6912725"/>
              <a:gd name="connsiteX100" fmla="*/ 556288 w 6408310"/>
              <a:gd name="connsiteY100" fmla="*/ 4127673 h 6912725"/>
              <a:gd name="connsiteX101" fmla="*/ 506660 w 6408310"/>
              <a:gd name="connsiteY101" fmla="*/ 3821119 h 6912725"/>
              <a:gd name="connsiteX102" fmla="*/ 494791 w 6408310"/>
              <a:gd name="connsiteY102" fmla="*/ 3723556 h 6912725"/>
              <a:gd name="connsiteX103" fmla="*/ 490230 w 6408310"/>
              <a:gd name="connsiteY103" fmla="*/ 3508893 h 6912725"/>
              <a:gd name="connsiteX104" fmla="*/ 484223 w 6408310"/>
              <a:gd name="connsiteY104" fmla="*/ 3233179 h 6912725"/>
              <a:gd name="connsiteX105" fmla="*/ 460329 w 6408310"/>
              <a:gd name="connsiteY105" fmla="*/ 3041244 h 6912725"/>
              <a:gd name="connsiteX106" fmla="*/ 407197 w 6408310"/>
              <a:gd name="connsiteY106" fmla="*/ 2812292 h 6912725"/>
              <a:gd name="connsiteX107" fmla="*/ 386122 w 6408310"/>
              <a:gd name="connsiteY107" fmla="*/ 2757841 h 6912725"/>
              <a:gd name="connsiteX108" fmla="*/ 363684 w 6408310"/>
              <a:gd name="connsiteY108" fmla="*/ 2714608 h 6912725"/>
              <a:gd name="connsiteX109" fmla="*/ 330746 w 6408310"/>
              <a:gd name="connsiteY109" fmla="*/ 2625146 h 6912725"/>
              <a:gd name="connsiteX110" fmla="*/ 299927 w 6408310"/>
              <a:gd name="connsiteY110" fmla="*/ 2566177 h 6912725"/>
              <a:gd name="connsiteX111" fmla="*/ 288272 w 6408310"/>
              <a:gd name="connsiteY111" fmla="*/ 2439923 h 6912725"/>
              <a:gd name="connsiteX112" fmla="*/ 233611 w 6408310"/>
              <a:gd name="connsiteY112" fmla="*/ 2326248 h 6912725"/>
              <a:gd name="connsiteX113" fmla="*/ 115057 w 6408310"/>
              <a:gd name="connsiteY113" fmla="*/ 2127916 h 6912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408310" h="6912725">
                <a:moveTo>
                  <a:pt x="0" y="108934"/>
                </a:moveTo>
                <a:lnTo>
                  <a:pt x="1911522" y="0"/>
                </a:lnTo>
                <a:lnTo>
                  <a:pt x="1916026" y="4704"/>
                </a:lnTo>
                <a:cubicBezTo>
                  <a:pt x="1916562" y="7914"/>
                  <a:pt x="1915147" y="12061"/>
                  <a:pt x="1911112" y="17418"/>
                </a:cubicBezTo>
                <a:cubicBezTo>
                  <a:pt x="1943271" y="27853"/>
                  <a:pt x="1947645" y="36373"/>
                  <a:pt x="1972871" y="72530"/>
                </a:cubicBezTo>
                <a:cubicBezTo>
                  <a:pt x="1980767" y="117667"/>
                  <a:pt x="2061296" y="115435"/>
                  <a:pt x="2069180" y="173199"/>
                </a:cubicBezTo>
                <a:cubicBezTo>
                  <a:pt x="2075196" y="191586"/>
                  <a:pt x="2112853" y="231006"/>
                  <a:pt x="2131569" y="227805"/>
                </a:cubicBezTo>
                <a:cubicBezTo>
                  <a:pt x="2141808" y="233828"/>
                  <a:pt x="2146631" y="247405"/>
                  <a:pt x="2162747" y="239714"/>
                </a:cubicBezTo>
                <a:cubicBezTo>
                  <a:pt x="2183739" y="232191"/>
                  <a:pt x="2206491" y="310465"/>
                  <a:pt x="2220499" y="289903"/>
                </a:cubicBezTo>
                <a:cubicBezTo>
                  <a:pt x="2257038" y="315132"/>
                  <a:pt x="2344409" y="362107"/>
                  <a:pt x="2381978" y="391093"/>
                </a:cubicBezTo>
                <a:cubicBezTo>
                  <a:pt x="2419547" y="420079"/>
                  <a:pt x="2445794" y="442621"/>
                  <a:pt x="2445910" y="463815"/>
                </a:cubicBezTo>
                <a:cubicBezTo>
                  <a:pt x="2462109" y="546053"/>
                  <a:pt x="2496860" y="553382"/>
                  <a:pt x="2531236" y="600817"/>
                </a:cubicBezTo>
                <a:cubicBezTo>
                  <a:pt x="2573647" y="650501"/>
                  <a:pt x="2589314" y="613369"/>
                  <a:pt x="2617149" y="703748"/>
                </a:cubicBezTo>
                <a:cubicBezTo>
                  <a:pt x="2635983" y="695546"/>
                  <a:pt x="2643943" y="702017"/>
                  <a:pt x="2650333" y="720900"/>
                </a:cubicBezTo>
                <a:cubicBezTo>
                  <a:pt x="2671881" y="743975"/>
                  <a:pt x="2701744" y="706344"/>
                  <a:pt x="2705541" y="750090"/>
                </a:cubicBezTo>
                <a:cubicBezTo>
                  <a:pt x="2730861" y="760850"/>
                  <a:pt x="2742856" y="778498"/>
                  <a:pt x="2757210" y="789489"/>
                </a:cubicBezTo>
                <a:cubicBezTo>
                  <a:pt x="2776836" y="801882"/>
                  <a:pt x="2774652" y="796949"/>
                  <a:pt x="2791660" y="816041"/>
                </a:cubicBezTo>
                <a:cubicBezTo>
                  <a:pt x="2815343" y="835699"/>
                  <a:pt x="2784183" y="871086"/>
                  <a:pt x="2840975" y="842225"/>
                </a:cubicBezTo>
                <a:cubicBezTo>
                  <a:pt x="2854681" y="875427"/>
                  <a:pt x="2877032" y="859395"/>
                  <a:pt x="2917970" y="879392"/>
                </a:cubicBezTo>
                <a:cubicBezTo>
                  <a:pt x="2921487" y="903353"/>
                  <a:pt x="2937122" y="907916"/>
                  <a:pt x="2957236" y="906835"/>
                </a:cubicBezTo>
                <a:lnTo>
                  <a:pt x="3117215" y="1073714"/>
                </a:lnTo>
                <a:cubicBezTo>
                  <a:pt x="3153906" y="1089285"/>
                  <a:pt x="3232612" y="1124062"/>
                  <a:pt x="3250958" y="1130397"/>
                </a:cubicBezTo>
                <a:cubicBezTo>
                  <a:pt x="3409574" y="1172733"/>
                  <a:pt x="3456045" y="1237431"/>
                  <a:pt x="3496717" y="1260412"/>
                </a:cubicBezTo>
                <a:lnTo>
                  <a:pt x="3494992" y="1268283"/>
                </a:lnTo>
                <a:cubicBezTo>
                  <a:pt x="3495362" y="1274688"/>
                  <a:pt x="3498760" y="1281160"/>
                  <a:pt x="3508993" y="1287737"/>
                </a:cubicBezTo>
                <a:lnTo>
                  <a:pt x="3512115" y="1288544"/>
                </a:lnTo>
                <a:lnTo>
                  <a:pt x="3548697" y="1363739"/>
                </a:lnTo>
                <a:cubicBezTo>
                  <a:pt x="3572773" y="1395571"/>
                  <a:pt x="3623148" y="1421050"/>
                  <a:pt x="3656567" y="1479533"/>
                </a:cubicBezTo>
                <a:lnTo>
                  <a:pt x="3661987" y="1491779"/>
                </a:lnTo>
                <a:lnTo>
                  <a:pt x="3667389" y="1495409"/>
                </a:lnTo>
                <a:lnTo>
                  <a:pt x="3800461" y="1696689"/>
                </a:lnTo>
                <a:cubicBezTo>
                  <a:pt x="3835546" y="1747791"/>
                  <a:pt x="3913146" y="1811386"/>
                  <a:pt x="3933737" y="1853325"/>
                </a:cubicBezTo>
                <a:lnTo>
                  <a:pt x="3946446" y="1903446"/>
                </a:lnTo>
                <a:lnTo>
                  <a:pt x="3960581" y="1913244"/>
                </a:lnTo>
                <a:cubicBezTo>
                  <a:pt x="3979608" y="1926434"/>
                  <a:pt x="3998210" y="1940240"/>
                  <a:pt x="4015111" y="1956512"/>
                </a:cubicBezTo>
                <a:cubicBezTo>
                  <a:pt x="4083226" y="1956238"/>
                  <a:pt x="4031943" y="1969929"/>
                  <a:pt x="4070740" y="1999693"/>
                </a:cubicBezTo>
                <a:cubicBezTo>
                  <a:pt x="4027554" y="2022282"/>
                  <a:pt x="4128681" y="2025600"/>
                  <a:pt x="4091495" y="2064313"/>
                </a:cubicBezTo>
                <a:cubicBezTo>
                  <a:pt x="4099733" y="2068504"/>
                  <a:pt x="4108887" y="2071343"/>
                  <a:pt x="4118353" y="2073901"/>
                </a:cubicBezTo>
                <a:lnTo>
                  <a:pt x="4123293" y="2075261"/>
                </a:lnTo>
                <a:lnTo>
                  <a:pt x="4166582" y="2120685"/>
                </a:lnTo>
                <a:lnTo>
                  <a:pt x="4213721" y="2168493"/>
                </a:lnTo>
                <a:lnTo>
                  <a:pt x="4250795" y="2261746"/>
                </a:lnTo>
                <a:lnTo>
                  <a:pt x="4295408" y="2340515"/>
                </a:lnTo>
                <a:cubicBezTo>
                  <a:pt x="4303294" y="2350172"/>
                  <a:pt x="4311232" y="2360551"/>
                  <a:pt x="4318976" y="2371504"/>
                </a:cubicBezTo>
                <a:lnTo>
                  <a:pt x="4323314" y="2378166"/>
                </a:lnTo>
                <a:cubicBezTo>
                  <a:pt x="4323288" y="2378269"/>
                  <a:pt x="4323261" y="2378372"/>
                  <a:pt x="4323235" y="2378475"/>
                </a:cubicBezTo>
                <a:cubicBezTo>
                  <a:pt x="4323820" y="2380303"/>
                  <a:pt x="4325112" y="2382633"/>
                  <a:pt x="4327479" y="2385858"/>
                </a:cubicBezTo>
                <a:lnTo>
                  <a:pt x="4331226" y="2390318"/>
                </a:lnTo>
                <a:lnTo>
                  <a:pt x="4339643" y="2403246"/>
                </a:lnTo>
                <a:lnTo>
                  <a:pt x="4341435" y="2408870"/>
                </a:lnTo>
                <a:lnTo>
                  <a:pt x="4340548" y="2412798"/>
                </a:lnTo>
                <a:lnTo>
                  <a:pt x="4351634" y="2443869"/>
                </a:lnTo>
                <a:cubicBezTo>
                  <a:pt x="4370557" y="2458176"/>
                  <a:pt x="4365119" y="2472379"/>
                  <a:pt x="4380688" y="2504819"/>
                </a:cubicBezTo>
                <a:cubicBezTo>
                  <a:pt x="4393528" y="2510493"/>
                  <a:pt x="4397884" y="2522485"/>
                  <a:pt x="4399892" y="2537002"/>
                </a:cubicBezTo>
                <a:cubicBezTo>
                  <a:pt x="4420218" y="2562143"/>
                  <a:pt x="4430910" y="2594831"/>
                  <a:pt x="4449690" y="2628144"/>
                </a:cubicBezTo>
                <a:cubicBezTo>
                  <a:pt x="4468446" y="2678770"/>
                  <a:pt x="4488860" y="2772681"/>
                  <a:pt x="4512427" y="2840755"/>
                </a:cubicBezTo>
                <a:lnTo>
                  <a:pt x="4591091" y="3036586"/>
                </a:lnTo>
                <a:cubicBezTo>
                  <a:pt x="4639934" y="3158078"/>
                  <a:pt x="4730818" y="3310586"/>
                  <a:pt x="4757297" y="3388741"/>
                </a:cubicBezTo>
                <a:cubicBezTo>
                  <a:pt x="4756620" y="3412898"/>
                  <a:pt x="4755942" y="3437054"/>
                  <a:pt x="4755264" y="3461211"/>
                </a:cubicBezTo>
                <a:cubicBezTo>
                  <a:pt x="4763881" y="3469559"/>
                  <a:pt x="4774382" y="3498341"/>
                  <a:pt x="4776842" y="3503606"/>
                </a:cubicBezTo>
                <a:cubicBezTo>
                  <a:pt x="4776789" y="3503947"/>
                  <a:pt x="4816006" y="3543555"/>
                  <a:pt x="4815953" y="3543897"/>
                </a:cubicBezTo>
                <a:lnTo>
                  <a:pt x="4826382" y="3589602"/>
                </a:lnTo>
                <a:cubicBezTo>
                  <a:pt x="4854724" y="3618181"/>
                  <a:pt x="4872282" y="3672884"/>
                  <a:pt x="4900664" y="3697326"/>
                </a:cubicBezTo>
                <a:cubicBezTo>
                  <a:pt x="4872593" y="3751610"/>
                  <a:pt x="4889332" y="3712092"/>
                  <a:pt x="4944717" y="3795461"/>
                </a:cubicBezTo>
                <a:cubicBezTo>
                  <a:pt x="4981269" y="3830092"/>
                  <a:pt x="4951776" y="3836266"/>
                  <a:pt x="4981260" y="3887734"/>
                </a:cubicBezTo>
                <a:cubicBezTo>
                  <a:pt x="4992187" y="3900180"/>
                  <a:pt x="5000945" y="3922491"/>
                  <a:pt x="5000423" y="3933089"/>
                </a:cubicBezTo>
                <a:lnTo>
                  <a:pt x="5033013" y="3937041"/>
                </a:lnTo>
                <a:lnTo>
                  <a:pt x="5081597" y="4013154"/>
                </a:lnTo>
                <a:lnTo>
                  <a:pt x="5088052" y="4027525"/>
                </a:lnTo>
                <a:lnTo>
                  <a:pt x="5189054" y="4098668"/>
                </a:lnTo>
                <a:lnTo>
                  <a:pt x="5228545" y="4146658"/>
                </a:lnTo>
                <a:lnTo>
                  <a:pt x="5268336" y="4194504"/>
                </a:lnTo>
                <a:cubicBezTo>
                  <a:pt x="5282676" y="4201217"/>
                  <a:pt x="5302948" y="4267012"/>
                  <a:pt x="5317950" y="4267325"/>
                </a:cubicBezTo>
                <a:cubicBezTo>
                  <a:pt x="5371561" y="4431932"/>
                  <a:pt x="5512417" y="4438996"/>
                  <a:pt x="5598270" y="4563876"/>
                </a:cubicBezTo>
                <a:cubicBezTo>
                  <a:pt x="5684123" y="4688756"/>
                  <a:pt x="5658748" y="4766617"/>
                  <a:pt x="5833068" y="5016605"/>
                </a:cubicBezTo>
                <a:cubicBezTo>
                  <a:pt x="5917959" y="5167124"/>
                  <a:pt x="6007541" y="5258633"/>
                  <a:pt x="6045916" y="5405287"/>
                </a:cubicBezTo>
                <a:cubicBezTo>
                  <a:pt x="6053001" y="5431110"/>
                  <a:pt x="6137180" y="5517469"/>
                  <a:pt x="6117737" y="5538137"/>
                </a:cubicBezTo>
                <a:cubicBezTo>
                  <a:pt x="6096856" y="5567956"/>
                  <a:pt x="6185855" y="5633330"/>
                  <a:pt x="6144230" y="5635151"/>
                </a:cubicBezTo>
                <a:cubicBezTo>
                  <a:pt x="6206267" y="5682015"/>
                  <a:pt x="6167034" y="5753331"/>
                  <a:pt x="6176742" y="5809044"/>
                </a:cubicBezTo>
                <a:cubicBezTo>
                  <a:pt x="6181644" y="5871497"/>
                  <a:pt x="6197878" y="5926431"/>
                  <a:pt x="6245199" y="6038018"/>
                </a:cubicBezTo>
                <a:cubicBezTo>
                  <a:pt x="6276717" y="6104340"/>
                  <a:pt x="6288745" y="6124315"/>
                  <a:pt x="6303931" y="6175618"/>
                </a:cubicBezTo>
                <a:cubicBezTo>
                  <a:pt x="6319117" y="6226921"/>
                  <a:pt x="6298592" y="6320971"/>
                  <a:pt x="6336313" y="6345837"/>
                </a:cubicBezTo>
                <a:cubicBezTo>
                  <a:pt x="6368454" y="6400251"/>
                  <a:pt x="6388884" y="6464262"/>
                  <a:pt x="6401195" y="6542084"/>
                </a:cubicBezTo>
                <a:lnTo>
                  <a:pt x="6408310" y="6612865"/>
                </a:lnTo>
                <a:lnTo>
                  <a:pt x="1146484" y="6912725"/>
                </a:lnTo>
                <a:lnTo>
                  <a:pt x="1108438" y="6825083"/>
                </a:lnTo>
                <a:cubicBezTo>
                  <a:pt x="1057133" y="6684904"/>
                  <a:pt x="1090669" y="6637010"/>
                  <a:pt x="997867" y="6378703"/>
                </a:cubicBezTo>
                <a:cubicBezTo>
                  <a:pt x="956253" y="6228487"/>
                  <a:pt x="874761" y="6010797"/>
                  <a:pt x="858750" y="5923784"/>
                </a:cubicBezTo>
                <a:cubicBezTo>
                  <a:pt x="856924" y="5899993"/>
                  <a:pt x="844018" y="5873122"/>
                  <a:pt x="860408" y="5860728"/>
                </a:cubicBezTo>
                <a:cubicBezTo>
                  <a:pt x="878957" y="5840950"/>
                  <a:pt x="823834" y="5761906"/>
                  <a:pt x="853644" y="5771381"/>
                </a:cubicBezTo>
                <a:cubicBezTo>
                  <a:pt x="815383" y="5715186"/>
                  <a:pt x="852133" y="5665047"/>
                  <a:pt x="852164" y="5615193"/>
                </a:cubicBezTo>
                <a:cubicBezTo>
                  <a:pt x="817076" y="5571334"/>
                  <a:pt x="851740" y="5509975"/>
                  <a:pt x="831986" y="5402745"/>
                </a:cubicBezTo>
                <a:cubicBezTo>
                  <a:pt x="792037" y="5354630"/>
                  <a:pt x="819063" y="5330513"/>
                  <a:pt x="759590" y="5239800"/>
                </a:cubicBezTo>
                <a:cubicBezTo>
                  <a:pt x="762665" y="5236543"/>
                  <a:pt x="765245" y="5232371"/>
                  <a:pt x="767251" y="5227414"/>
                </a:cubicBezTo>
                <a:cubicBezTo>
                  <a:pt x="778914" y="5198604"/>
                  <a:pt x="769142" y="5150045"/>
                  <a:pt x="745427" y="5118958"/>
                </a:cubicBezTo>
                <a:cubicBezTo>
                  <a:pt x="660991" y="4975263"/>
                  <a:pt x="672599" y="4907855"/>
                  <a:pt x="635950" y="4788294"/>
                </a:cubicBezTo>
                <a:cubicBezTo>
                  <a:pt x="600650" y="4653678"/>
                  <a:pt x="646752" y="4690694"/>
                  <a:pt x="558787" y="4518070"/>
                </a:cubicBezTo>
                <a:cubicBezTo>
                  <a:pt x="577057" y="4502442"/>
                  <a:pt x="573633" y="4481342"/>
                  <a:pt x="555530" y="4444433"/>
                </a:cubicBezTo>
                <a:cubicBezTo>
                  <a:pt x="540027" y="4379200"/>
                  <a:pt x="596616" y="4390343"/>
                  <a:pt x="549378" y="4320965"/>
                </a:cubicBezTo>
                <a:cubicBezTo>
                  <a:pt x="581692" y="4336040"/>
                  <a:pt x="535024" y="4198883"/>
                  <a:pt x="572361" y="4232369"/>
                </a:cubicBezTo>
                <a:cubicBezTo>
                  <a:pt x="590648" y="4193014"/>
                  <a:pt x="541489" y="4167113"/>
                  <a:pt x="556288" y="4127673"/>
                </a:cubicBezTo>
                <a:lnTo>
                  <a:pt x="506660" y="3821119"/>
                </a:lnTo>
                <a:cubicBezTo>
                  <a:pt x="481478" y="3781010"/>
                  <a:pt x="483894" y="3751446"/>
                  <a:pt x="494791" y="3723556"/>
                </a:cubicBezTo>
                <a:cubicBezTo>
                  <a:pt x="472516" y="3634460"/>
                  <a:pt x="499836" y="3607209"/>
                  <a:pt x="490230" y="3508893"/>
                </a:cubicBezTo>
                <a:cubicBezTo>
                  <a:pt x="525541" y="3397546"/>
                  <a:pt x="482951" y="3307116"/>
                  <a:pt x="484223" y="3233179"/>
                </a:cubicBezTo>
                <a:cubicBezTo>
                  <a:pt x="465844" y="3133672"/>
                  <a:pt x="460855" y="3219289"/>
                  <a:pt x="460329" y="3041244"/>
                </a:cubicBezTo>
                <a:lnTo>
                  <a:pt x="407197" y="2812292"/>
                </a:lnTo>
                <a:cubicBezTo>
                  <a:pt x="391019" y="2768219"/>
                  <a:pt x="344571" y="2745090"/>
                  <a:pt x="386122" y="2757841"/>
                </a:cubicBezTo>
                <a:cubicBezTo>
                  <a:pt x="381879" y="2743275"/>
                  <a:pt x="360306" y="2721346"/>
                  <a:pt x="363684" y="2714608"/>
                </a:cubicBezTo>
                <a:lnTo>
                  <a:pt x="330746" y="2625146"/>
                </a:lnTo>
                <a:lnTo>
                  <a:pt x="299927" y="2566177"/>
                </a:lnTo>
                <a:cubicBezTo>
                  <a:pt x="300505" y="2524092"/>
                  <a:pt x="287694" y="2482008"/>
                  <a:pt x="288272" y="2439923"/>
                </a:cubicBezTo>
                <a:cubicBezTo>
                  <a:pt x="243273" y="2349673"/>
                  <a:pt x="278610" y="2382839"/>
                  <a:pt x="233611" y="2326248"/>
                </a:cubicBezTo>
                <a:lnTo>
                  <a:pt x="115057" y="212791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7A1FAAF-0BBD-85A8-15C5-4C6290B9560B}"/>
              </a:ext>
            </a:extLst>
          </p:cNvPr>
          <p:cNvSpPr>
            <a:spLocks noGrp="1"/>
          </p:cNvSpPr>
          <p:nvPr>
            <p:ph type="title"/>
          </p:nvPr>
        </p:nvSpPr>
        <p:spPr>
          <a:xfrm>
            <a:off x="1137685" y="3641651"/>
            <a:ext cx="4055418" cy="2146374"/>
          </a:xfrm>
        </p:spPr>
        <p:txBody>
          <a:bodyPr anchor="b">
            <a:normAutofit/>
          </a:bodyPr>
          <a:lstStyle/>
          <a:p>
            <a:r>
              <a:rPr lang="en-GB">
                <a:solidFill>
                  <a:schemeClr val="tx1">
                    <a:lumMod val="85000"/>
                    <a:lumOff val="15000"/>
                  </a:schemeClr>
                </a:solidFill>
              </a:rPr>
              <a:t>Business aims</a:t>
            </a:r>
            <a:br>
              <a:rPr lang="en-GB">
                <a:solidFill>
                  <a:schemeClr val="tx1">
                    <a:lumMod val="85000"/>
                    <a:lumOff val="15000"/>
                  </a:schemeClr>
                </a:solidFill>
              </a:rPr>
            </a:b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99468AE1-1C26-B0B1-4734-C9AD8F02BA30}"/>
              </a:ext>
            </a:extLst>
          </p:cNvPr>
          <p:cNvSpPr>
            <a:spLocks noGrp="1"/>
          </p:cNvSpPr>
          <p:nvPr>
            <p:ph idx="1"/>
          </p:nvPr>
        </p:nvSpPr>
        <p:spPr>
          <a:xfrm>
            <a:off x="6096000" y="896469"/>
            <a:ext cx="5046196" cy="5323356"/>
          </a:xfrm>
        </p:spPr>
        <p:txBody>
          <a:bodyPr>
            <a:normAutofit/>
          </a:bodyPr>
          <a:lstStyle/>
          <a:p>
            <a:r>
              <a:rPr lang="en-GB" sz="2000">
                <a:solidFill>
                  <a:schemeClr val="tx1">
                    <a:lumMod val="85000"/>
                    <a:lumOff val="15000"/>
                  </a:schemeClr>
                </a:solidFill>
              </a:rPr>
              <a:t>My aim of business is to build a trusted and of course reliable wellness brand that  will delivers high-quality cupping therapy services along side prioritising all customer care and affordable prices.</a:t>
            </a:r>
          </a:p>
        </p:txBody>
      </p:sp>
    </p:spTree>
    <p:extLst>
      <p:ext uri="{BB962C8B-B14F-4D97-AF65-F5344CB8AC3E}">
        <p14:creationId xmlns:p14="http://schemas.microsoft.com/office/powerpoint/2010/main" val="372425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A6D3351-E97B-E2E4-6904-C246D5709B52}"/>
              </a:ext>
            </a:extLst>
          </p:cNvPr>
          <p:cNvSpPr>
            <a:spLocks noGrp="1"/>
          </p:cNvSpPr>
          <p:nvPr>
            <p:ph type="title"/>
          </p:nvPr>
        </p:nvSpPr>
        <p:spPr>
          <a:xfrm>
            <a:off x="1137036" y="548640"/>
            <a:ext cx="9543405" cy="1188720"/>
          </a:xfrm>
        </p:spPr>
        <p:txBody>
          <a:bodyPr>
            <a:normAutofit/>
          </a:bodyPr>
          <a:lstStyle/>
          <a:p>
            <a:r>
              <a:rPr lang="en-GB" sz="3700">
                <a:solidFill>
                  <a:schemeClr val="tx1">
                    <a:lumMod val="85000"/>
                    <a:lumOff val="15000"/>
                  </a:schemeClr>
                </a:solidFill>
              </a:rPr>
              <a:t>Legal Identity</a:t>
            </a:r>
            <a:br>
              <a:rPr lang="en-GB" sz="3700">
                <a:solidFill>
                  <a:schemeClr val="tx1">
                    <a:lumMod val="85000"/>
                    <a:lumOff val="15000"/>
                  </a:schemeClr>
                </a:solidFill>
              </a:rPr>
            </a:br>
            <a:endParaRPr lang="en-GB" sz="370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095D0E94-A398-C14D-F035-CFB1C4A8EA47}"/>
              </a:ext>
            </a:extLst>
          </p:cNvPr>
          <p:cNvSpPr>
            <a:spLocks noGrp="1"/>
          </p:cNvSpPr>
          <p:nvPr>
            <p:ph idx="1"/>
          </p:nvPr>
        </p:nvSpPr>
        <p:spPr>
          <a:xfrm>
            <a:off x="1957987" y="2431765"/>
            <a:ext cx="8276026" cy="3320031"/>
          </a:xfrm>
        </p:spPr>
        <p:txBody>
          <a:bodyPr anchor="ctr">
            <a:normAutofit/>
          </a:bodyPr>
          <a:lstStyle/>
          <a:p>
            <a:r>
              <a:rPr lang="en-GB" sz="1700">
                <a:solidFill>
                  <a:schemeClr val="tx1">
                    <a:lumMod val="85000"/>
                    <a:lumOff val="15000"/>
                  </a:schemeClr>
                </a:solidFill>
              </a:rPr>
              <a:t>The cupping therapy will operate as a solo trader business(Gove.UK”no date”) </a:t>
            </a:r>
          </a:p>
          <a:p>
            <a:r>
              <a:rPr lang="en-GB" sz="1700">
                <a:solidFill>
                  <a:schemeClr val="tx1">
                    <a:lumMod val="85000"/>
                    <a:lumOff val="15000"/>
                  </a:schemeClr>
                </a:solidFill>
              </a:rPr>
              <a:t>This means I will own and run the business myself and be fully responsible for all business decsions .finances and daily operations.</a:t>
            </a:r>
          </a:p>
          <a:p>
            <a:r>
              <a:rPr lang="en-GB" sz="1700">
                <a:solidFill>
                  <a:schemeClr val="tx1">
                    <a:lumMod val="85000"/>
                    <a:lumOff val="15000"/>
                  </a:schemeClr>
                </a:solidFill>
              </a:rPr>
              <a:t>I chose this type of trading because it's simple to set up and suitable for a small start up business with low running costs (DNS Accountants, no date)</a:t>
            </a:r>
          </a:p>
          <a:p>
            <a:r>
              <a:rPr lang="en-GB" sz="1700">
                <a:solidFill>
                  <a:schemeClr val="tx1">
                    <a:lumMod val="85000"/>
                    <a:lumOff val="15000"/>
                  </a:schemeClr>
                </a:solidFill>
              </a:rPr>
              <a:t>As a solo trader I will keep all profits made after tax and have full control over the business (Milton, 2025). </a:t>
            </a:r>
          </a:p>
          <a:p>
            <a:r>
              <a:rPr lang="en-GB" sz="1700">
                <a:solidFill>
                  <a:schemeClr val="tx1">
                    <a:lumMod val="85000"/>
                    <a:lumOff val="15000"/>
                  </a:schemeClr>
                </a:solidFill>
              </a:rPr>
              <a:t>It also allows flexibility when managing appointments customer services. However, one disadvantage is that I will be personally responsible for any debts or financial losses within the business(UK Government,2026)</a:t>
            </a:r>
          </a:p>
        </p:txBody>
      </p:sp>
      <p:sp>
        <p:nvSpPr>
          <p:cNvPr id="25" name="Freeform: Shape 2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7408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Rectangle 19">
            <a:extLst>
              <a:ext uri="{FF2B5EF4-FFF2-40B4-BE49-F238E27FC236}">
                <a16:creationId xmlns:a16="http://schemas.microsoft.com/office/drawing/2014/main" id="{B908E8DC-1025-4FCC-873D-DC5C2ADEF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6356C-9055-9F08-C013-53DC16F88F60}"/>
              </a:ext>
            </a:extLst>
          </p:cNvPr>
          <p:cNvSpPr>
            <a:spLocks noGrp="1"/>
          </p:cNvSpPr>
          <p:nvPr>
            <p:ph type="title"/>
          </p:nvPr>
        </p:nvSpPr>
        <p:spPr>
          <a:xfrm>
            <a:off x="422899" y="540167"/>
            <a:ext cx="4274607" cy="2135867"/>
          </a:xfrm>
        </p:spPr>
        <p:txBody>
          <a:bodyPr anchor="b">
            <a:normAutofit/>
          </a:bodyPr>
          <a:lstStyle/>
          <a:p>
            <a:r>
              <a:rPr lang="en-GB" sz="4800"/>
              <a:t>Physical Location</a:t>
            </a:r>
            <a:br>
              <a:rPr lang="en-GB" sz="4800"/>
            </a:br>
            <a:endParaRPr lang="en-GB" sz="4800"/>
          </a:p>
        </p:txBody>
      </p:sp>
      <p:sp>
        <p:nvSpPr>
          <p:cNvPr id="3" name="Content Placeholder 2">
            <a:extLst>
              <a:ext uri="{FF2B5EF4-FFF2-40B4-BE49-F238E27FC236}">
                <a16:creationId xmlns:a16="http://schemas.microsoft.com/office/drawing/2014/main" id="{3F475343-9133-AE75-79D8-EBEEFC958DB7}"/>
              </a:ext>
            </a:extLst>
          </p:cNvPr>
          <p:cNvSpPr>
            <a:spLocks noGrp="1"/>
          </p:cNvSpPr>
          <p:nvPr>
            <p:ph idx="1"/>
          </p:nvPr>
        </p:nvSpPr>
        <p:spPr>
          <a:xfrm>
            <a:off x="422899" y="2880452"/>
            <a:ext cx="4274607" cy="3095445"/>
          </a:xfrm>
        </p:spPr>
        <p:txBody>
          <a:bodyPr anchor="t">
            <a:normAutofit/>
          </a:bodyPr>
          <a:lstStyle/>
          <a:p>
            <a:r>
              <a:rPr lang="en-GB" sz="1800" dirty="0"/>
              <a:t>The  cupping therapy will be a home-based business offering therapy services from the comfort of the client's own home.</a:t>
            </a:r>
          </a:p>
          <a:p>
            <a:endParaRPr lang="en-GB" sz="1800" dirty="0"/>
          </a:p>
          <a:p>
            <a:pPr marL="0" indent="0">
              <a:buNone/>
            </a:pPr>
            <a:endParaRPr lang="en-GB" sz="1800" dirty="0"/>
          </a:p>
          <a:p>
            <a:endParaRPr lang="en-GB" sz="1800" dirty="0"/>
          </a:p>
          <a:p>
            <a:endParaRPr lang="en-GB" sz="1800" dirty="0"/>
          </a:p>
        </p:txBody>
      </p:sp>
      <p:pic>
        <p:nvPicPr>
          <p:cNvPr id="5" name="Content Placeholder 3">
            <a:extLst>
              <a:ext uri="{FF2B5EF4-FFF2-40B4-BE49-F238E27FC236}">
                <a16:creationId xmlns:a16="http://schemas.microsoft.com/office/drawing/2014/main" id="{E0BD5A40-F458-F87E-9D48-B455134C58E1}"/>
              </a:ext>
            </a:extLst>
          </p:cNvPr>
          <p:cNvPicPr>
            <a:picLocks noChangeAspect="1"/>
          </p:cNvPicPr>
          <p:nvPr/>
        </p:nvPicPr>
        <p:blipFill>
          <a:blip r:embed="rId2" cstate="print">
            <a:extLst>
              <a:ext uri="{28A0092B-C50C-407E-A947-70E740481C1C}">
                <a14:useLocalDpi xmlns:a14="http://schemas.microsoft.com/office/drawing/2010/main" val="0"/>
              </a:ext>
            </a:extLst>
          </a:blip>
          <a:srcRect l="1248" r="7684" b="3"/>
          <a:stretch>
            <a:fillRect/>
          </a:stretch>
        </p:blipFill>
        <p:spPr bwMode="auto">
          <a:xfrm>
            <a:off x="5211495" y="699899"/>
            <a:ext cx="3211333" cy="5445836"/>
          </a:xfrm>
          <a:prstGeom prst="rect">
            <a:avLst/>
          </a:prstGeom>
          <a:noFill/>
        </p:spPr>
      </p:pic>
      <p:pic>
        <p:nvPicPr>
          <p:cNvPr id="4" name="Picture 3">
            <a:extLst>
              <a:ext uri="{FF2B5EF4-FFF2-40B4-BE49-F238E27FC236}">
                <a16:creationId xmlns:a16="http://schemas.microsoft.com/office/drawing/2014/main" id="{896495AD-1640-F08F-43D4-E3C111E99E3E}"/>
              </a:ext>
            </a:extLst>
          </p:cNvPr>
          <p:cNvPicPr>
            <a:picLocks noChangeAspect="1"/>
          </p:cNvPicPr>
          <p:nvPr/>
        </p:nvPicPr>
        <p:blipFill>
          <a:blip r:embed="rId3" cstate="print">
            <a:extLst>
              <a:ext uri="{28A0092B-C50C-407E-A947-70E740481C1C}">
                <a14:useLocalDpi xmlns:a14="http://schemas.microsoft.com/office/drawing/2010/main" val="0"/>
              </a:ext>
            </a:extLst>
          </a:blip>
          <a:srcRect l="21053" r="20716" b="1"/>
          <a:stretch>
            <a:fillRect/>
          </a:stretch>
        </p:blipFill>
        <p:spPr bwMode="auto">
          <a:xfrm>
            <a:off x="8535080" y="699899"/>
            <a:ext cx="3211333" cy="5445836"/>
          </a:xfrm>
          <a:prstGeom prst="rect">
            <a:avLst/>
          </a:prstGeom>
          <a:noFill/>
        </p:spPr>
      </p:pic>
      <p:cxnSp>
        <p:nvCxnSpPr>
          <p:cNvPr id="22" name="Straight Connector 21">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9B57D9A5-B0E6-43E8-854F-D4931B715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47856" y="706072"/>
            <a:ext cx="445586" cy="544584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26" name="Straight Connector 25">
            <a:extLst>
              <a:ext uri="{FF2B5EF4-FFF2-40B4-BE49-F238E27FC236}">
                <a16:creationId xmlns:a16="http://schemas.microsoft.com/office/drawing/2014/main" id="{25443840-A796-4C43-8DC1-1B738EFEC5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632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3789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6" name="Rectangle 15">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02507100-8974-DA9A-B114-BDBB3748AFB6}"/>
              </a:ext>
            </a:extLst>
          </p:cNvPr>
          <p:cNvSpPr>
            <a:spLocks noGrp="1"/>
          </p:cNvSpPr>
          <p:nvPr>
            <p:ph type="title"/>
          </p:nvPr>
        </p:nvSpPr>
        <p:spPr>
          <a:xfrm>
            <a:off x="1191966" y="905011"/>
            <a:ext cx="3629555" cy="1889135"/>
          </a:xfrm>
        </p:spPr>
        <p:txBody>
          <a:bodyPr anchor="b">
            <a:normAutofit/>
          </a:bodyPr>
          <a:lstStyle/>
          <a:p>
            <a:r>
              <a:rPr lang="en-GB" sz="3000" b="1"/>
              <a:t>Human Resource Strategy </a:t>
            </a:r>
            <a:br>
              <a:rPr lang="en-GB" sz="3000" b="1"/>
            </a:br>
            <a:br>
              <a:rPr lang="en-GB" sz="3000"/>
            </a:br>
            <a:endParaRPr lang="en-GB" sz="3000"/>
          </a:p>
        </p:txBody>
      </p:sp>
      <p:sp>
        <p:nvSpPr>
          <p:cNvPr id="3" name="Content Placeholder 2">
            <a:extLst>
              <a:ext uri="{FF2B5EF4-FFF2-40B4-BE49-F238E27FC236}">
                <a16:creationId xmlns:a16="http://schemas.microsoft.com/office/drawing/2014/main" id="{077FD191-F64E-A287-4250-336FA68BAC9C}"/>
              </a:ext>
            </a:extLst>
          </p:cNvPr>
          <p:cNvSpPr>
            <a:spLocks noGrp="1"/>
          </p:cNvSpPr>
          <p:nvPr>
            <p:ph idx="1"/>
          </p:nvPr>
        </p:nvSpPr>
        <p:spPr>
          <a:xfrm>
            <a:off x="1191966" y="2965592"/>
            <a:ext cx="3629555" cy="2987397"/>
          </a:xfrm>
        </p:spPr>
        <p:txBody>
          <a:bodyPr>
            <a:normAutofit/>
          </a:bodyPr>
          <a:lstStyle/>
          <a:p>
            <a:pPr marL="0" indent="0">
              <a:buNone/>
            </a:pPr>
            <a:r>
              <a:rPr lang="en-GB" sz="1800"/>
              <a:t>As The Cupping Therapy is operating as a sole trader business, I will be the only employee working within the company during the early stages.</a:t>
            </a:r>
          </a:p>
        </p:txBody>
      </p:sp>
      <p:pic>
        <p:nvPicPr>
          <p:cNvPr id="5" name="Picture 4">
            <a:extLst>
              <a:ext uri="{FF2B5EF4-FFF2-40B4-BE49-F238E27FC236}">
                <a16:creationId xmlns:a16="http://schemas.microsoft.com/office/drawing/2014/main" id="{9A9D696C-CF2C-2FAF-605A-418BA22D61D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576" r="15506"/>
          <a:stretch>
            <a:fillRect/>
          </a:stretch>
        </p:blipFill>
        <p:spPr>
          <a:xfrm>
            <a:off x="5359151" y="895610"/>
            <a:ext cx="6107166" cy="5058020"/>
          </a:xfrm>
          <a:prstGeom prst="rect">
            <a:avLst/>
          </a:prstGeom>
        </p:spPr>
      </p:pic>
    </p:spTree>
    <p:extLst>
      <p:ext uri="{BB962C8B-B14F-4D97-AF65-F5344CB8AC3E}">
        <p14:creationId xmlns:p14="http://schemas.microsoft.com/office/powerpoint/2010/main" val="1075826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1056DB-B31F-DD56-D1B0-210BCE8ED7A4}"/>
              </a:ext>
            </a:extLst>
          </p:cNvPr>
          <p:cNvSpPr>
            <a:spLocks noGrp="1"/>
          </p:cNvSpPr>
          <p:nvPr>
            <p:ph type="title"/>
          </p:nvPr>
        </p:nvSpPr>
        <p:spPr>
          <a:xfrm>
            <a:off x="1137034" y="609600"/>
            <a:ext cx="4784796" cy="1330840"/>
          </a:xfrm>
        </p:spPr>
        <p:txBody>
          <a:bodyPr>
            <a:normAutofit/>
          </a:bodyPr>
          <a:lstStyle/>
          <a:p>
            <a:r>
              <a:rPr lang="en-GB" sz="2100" dirty="0"/>
              <a:t>Start up costs</a:t>
            </a:r>
            <a:br>
              <a:rPr lang="en-GB" sz="2100" dirty="0"/>
            </a:br>
            <a:br>
              <a:rPr lang="en-GB" sz="2100" dirty="0"/>
            </a:br>
            <a:br>
              <a:rPr lang="en-GB" sz="2100" dirty="0"/>
            </a:br>
            <a:endParaRPr lang="en-GB" sz="2100" dirty="0"/>
          </a:p>
        </p:txBody>
      </p:sp>
      <p:sp>
        <p:nvSpPr>
          <p:cNvPr id="6" name="Content Placeholder 5">
            <a:extLst>
              <a:ext uri="{FF2B5EF4-FFF2-40B4-BE49-F238E27FC236}">
                <a16:creationId xmlns:a16="http://schemas.microsoft.com/office/drawing/2014/main" id="{7AE274D6-AFE1-1908-C604-A075EBB17677}"/>
              </a:ext>
            </a:extLst>
          </p:cNvPr>
          <p:cNvSpPr>
            <a:spLocks noGrp="1"/>
          </p:cNvSpPr>
          <p:nvPr>
            <p:ph idx="1"/>
          </p:nvPr>
        </p:nvSpPr>
        <p:spPr>
          <a:xfrm>
            <a:off x="1137034" y="2194102"/>
            <a:ext cx="4438036" cy="3908585"/>
          </a:xfrm>
        </p:spPr>
        <p:txBody>
          <a:bodyPr>
            <a:normAutofit/>
          </a:bodyPr>
          <a:lstStyle/>
          <a:p>
            <a:r>
              <a:rPr lang="en-GB" sz="2000"/>
              <a:t>(Boogard, 2025). Explains how you can make spread sheets within excel.</a:t>
            </a:r>
          </a:p>
          <a:p>
            <a:endParaRPr lang="en-GB" sz="2000"/>
          </a:p>
          <a:p>
            <a:endParaRPr lang="en-GB" sz="2000"/>
          </a:p>
        </p:txBody>
      </p:sp>
      <p:pic>
        <p:nvPicPr>
          <p:cNvPr id="7" name="Picture 6" descr="Book1 - Excel">
            <a:extLst>
              <a:ext uri="{FF2B5EF4-FFF2-40B4-BE49-F238E27FC236}">
                <a16:creationId xmlns:a16="http://schemas.microsoft.com/office/drawing/2014/main" id="{447FD430-46D0-32B3-9BDC-35EA1FA4AE6D}"/>
              </a:ext>
            </a:extLst>
          </p:cNvPr>
          <p:cNvPicPr>
            <a:picLocks noChangeAspect="1"/>
          </p:cNvPicPr>
          <p:nvPr/>
        </p:nvPicPr>
        <p:blipFill rotWithShape="1">
          <a:blip r:embed="rId2">
            <a:extLst>
              <a:ext uri="{28A0092B-C50C-407E-A947-70E740481C1C}">
                <a14:useLocalDpi xmlns:a14="http://schemas.microsoft.com/office/drawing/2010/main" val="0"/>
              </a:ext>
            </a:extLst>
          </a:blip>
          <a:srcRect t="22774" r="67693" b="4901"/>
          <a:stretch>
            <a:fillRect/>
          </a:stretch>
        </p:blipFill>
        <p:spPr bwMode="auto">
          <a:xfrm>
            <a:off x="6965146" y="717012"/>
            <a:ext cx="4568578" cy="5446191"/>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604135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83D10-B627-E53A-51F2-78A6765D3DFC}"/>
              </a:ext>
            </a:extLst>
          </p:cNvPr>
          <p:cNvSpPr>
            <a:spLocks noGrp="1"/>
          </p:cNvSpPr>
          <p:nvPr>
            <p:ph type="title"/>
          </p:nvPr>
        </p:nvSpPr>
        <p:spPr/>
        <p:txBody>
          <a:bodyPr/>
          <a:lstStyle/>
          <a:p>
            <a:r>
              <a:rPr lang="en-GB" dirty="0"/>
              <a:t>Cash flow forecast.</a:t>
            </a:r>
          </a:p>
        </p:txBody>
      </p:sp>
      <p:pic>
        <p:nvPicPr>
          <p:cNvPr id="4" name="Content Placeholder 3" descr="mel spreadhseet ongoing3 - Excel">
            <a:extLst>
              <a:ext uri="{FF2B5EF4-FFF2-40B4-BE49-F238E27FC236}">
                <a16:creationId xmlns:a16="http://schemas.microsoft.com/office/drawing/2014/main" id="{ED2458FB-058A-C56F-00ED-21835B354DB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000623" y="1825625"/>
            <a:ext cx="8190753" cy="4351338"/>
          </a:xfrm>
          <a:prstGeom prst="rect">
            <a:avLst/>
          </a:prstGeom>
        </p:spPr>
      </p:pic>
    </p:spTree>
    <p:extLst>
      <p:ext uri="{BB962C8B-B14F-4D97-AF65-F5344CB8AC3E}">
        <p14:creationId xmlns:p14="http://schemas.microsoft.com/office/powerpoint/2010/main" val="3984038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49A30-2683-6E79-65B9-5D2CBB0CE314}"/>
              </a:ext>
            </a:extLst>
          </p:cNvPr>
          <p:cNvSpPr>
            <a:spLocks noGrp="1"/>
          </p:cNvSpPr>
          <p:nvPr>
            <p:ph type="title"/>
          </p:nvPr>
        </p:nvSpPr>
        <p:spPr/>
        <p:txBody>
          <a:bodyPr/>
          <a:lstStyle/>
          <a:p>
            <a:r>
              <a:rPr lang="en-GB" b="1"/>
              <a:t>Pricing Strategy</a:t>
            </a:r>
            <a:br>
              <a:rPr lang="en-GB" b="1"/>
            </a:br>
            <a:endParaRPr lang="en-GB" dirty="0"/>
          </a:p>
        </p:txBody>
      </p:sp>
      <p:graphicFrame>
        <p:nvGraphicFramePr>
          <p:cNvPr id="22" name="Content Placeholder 2">
            <a:extLst>
              <a:ext uri="{FF2B5EF4-FFF2-40B4-BE49-F238E27FC236}">
                <a16:creationId xmlns:a16="http://schemas.microsoft.com/office/drawing/2014/main" id="{F21571E7-E919-E078-8F68-554623B424C7}"/>
              </a:ext>
            </a:extLst>
          </p:cNvPr>
          <p:cNvGraphicFramePr>
            <a:graphicFrameLocks noGrp="1"/>
          </p:cNvGraphicFramePr>
          <p:nvPr>
            <p:ph idx="1"/>
          </p:nvPr>
        </p:nvGraphicFramePr>
        <p:xfrm>
          <a:off x="838199" y="1825624"/>
          <a:ext cx="11032671" cy="5032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5448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7754FB-1A5F-D1CC-59DD-490D1151A8AF}"/>
              </a:ext>
            </a:extLst>
          </p:cNvPr>
          <p:cNvSpPr>
            <a:spLocks noGrp="1"/>
          </p:cNvSpPr>
          <p:nvPr>
            <p:ph type="title"/>
          </p:nvPr>
        </p:nvSpPr>
        <p:spPr>
          <a:xfrm>
            <a:off x="1137034" y="609600"/>
            <a:ext cx="4784796" cy="1330840"/>
          </a:xfrm>
        </p:spPr>
        <p:txBody>
          <a:bodyPr>
            <a:normAutofit/>
          </a:bodyPr>
          <a:lstStyle/>
          <a:p>
            <a:r>
              <a:rPr lang="en-GB" dirty="0"/>
              <a:t>SWOT ANALYSIS</a:t>
            </a:r>
          </a:p>
        </p:txBody>
      </p:sp>
      <p:sp>
        <p:nvSpPr>
          <p:cNvPr id="3" name="Content Placeholder 2">
            <a:extLst>
              <a:ext uri="{FF2B5EF4-FFF2-40B4-BE49-F238E27FC236}">
                <a16:creationId xmlns:a16="http://schemas.microsoft.com/office/drawing/2014/main" id="{E6CDA107-E32B-1314-8797-8648BEF3193B}"/>
              </a:ext>
            </a:extLst>
          </p:cNvPr>
          <p:cNvSpPr>
            <a:spLocks noGrp="1"/>
          </p:cNvSpPr>
          <p:nvPr>
            <p:ph idx="1"/>
          </p:nvPr>
        </p:nvSpPr>
        <p:spPr>
          <a:xfrm>
            <a:off x="1137034" y="2194102"/>
            <a:ext cx="4438036" cy="3908585"/>
          </a:xfrm>
        </p:spPr>
        <p:txBody>
          <a:bodyPr>
            <a:normAutofit/>
          </a:bodyPr>
          <a:lstStyle/>
          <a:p>
            <a:r>
              <a:rPr lang="en-GB" sz="2000" dirty="0"/>
              <a:t>Using the swot analysis helps to understand the areas of the business for the strengths, weakness, opportunities and threats. </a:t>
            </a:r>
            <a:r>
              <a:rPr lang="en-GB" sz="2000"/>
              <a:t>Phadermrod</a:t>
            </a:r>
            <a:r>
              <a:rPr lang="en-GB" sz="2000" dirty="0"/>
              <a:t> “Et al” (2019)</a:t>
            </a:r>
          </a:p>
          <a:p>
            <a:endParaRPr lang="en-GB" sz="2000" dirty="0"/>
          </a:p>
          <a:p>
            <a:r>
              <a:rPr lang="en-GB" sz="2000" dirty="0"/>
              <a:t>Boogard, K. (2025) 21 cool things you can make with excel other than spreadsheets.</a:t>
            </a:r>
          </a:p>
          <a:p>
            <a:endParaRPr lang="en-GB" sz="2000" dirty="0"/>
          </a:p>
          <a:p>
            <a:endParaRPr lang="en-GB" sz="2000" dirty="0"/>
          </a:p>
        </p:txBody>
      </p:sp>
      <p:pic>
        <p:nvPicPr>
          <p:cNvPr id="4" name="Picture 3">
            <a:extLst>
              <a:ext uri="{FF2B5EF4-FFF2-40B4-BE49-F238E27FC236}">
                <a16:creationId xmlns:a16="http://schemas.microsoft.com/office/drawing/2014/main" id="{B48520AD-56E1-B569-F868-F28CFF014F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880610" y="1627231"/>
            <a:ext cx="4737650" cy="3625752"/>
          </a:xfrm>
          <a:prstGeom prst="rect">
            <a:avLst/>
          </a:prstGeom>
          <a:noFill/>
        </p:spPr>
      </p:pic>
    </p:spTree>
    <p:extLst>
      <p:ext uri="{BB962C8B-B14F-4D97-AF65-F5344CB8AC3E}">
        <p14:creationId xmlns:p14="http://schemas.microsoft.com/office/powerpoint/2010/main" val="918002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AA440-C203-613F-89D7-987DD574D64E}"/>
              </a:ext>
            </a:extLst>
          </p:cNvPr>
          <p:cNvSpPr>
            <a:spLocks noGrp="1"/>
          </p:cNvSpPr>
          <p:nvPr>
            <p:ph type="title"/>
          </p:nvPr>
        </p:nvSpPr>
        <p:spPr/>
        <p:txBody>
          <a:bodyPr/>
          <a:lstStyle/>
          <a:p>
            <a:r>
              <a:rPr lang="en-GB" dirty="0"/>
              <a:t>Market </a:t>
            </a:r>
            <a:r>
              <a:rPr lang="en-GB" dirty="0" err="1"/>
              <a:t>Resreach</a:t>
            </a:r>
            <a:endParaRPr lang="en-GB" dirty="0"/>
          </a:p>
        </p:txBody>
      </p:sp>
      <p:sp>
        <p:nvSpPr>
          <p:cNvPr id="3" name="Content Placeholder 2">
            <a:extLst>
              <a:ext uri="{FF2B5EF4-FFF2-40B4-BE49-F238E27FC236}">
                <a16:creationId xmlns:a16="http://schemas.microsoft.com/office/drawing/2014/main" id="{47642F21-D0AF-66FC-08E4-2C29F05A5593}"/>
              </a:ext>
            </a:extLst>
          </p:cNvPr>
          <p:cNvSpPr>
            <a:spLocks noGrp="1"/>
          </p:cNvSpPr>
          <p:nvPr>
            <p:ph idx="1"/>
          </p:nvPr>
        </p:nvSpPr>
        <p:spPr>
          <a:xfrm>
            <a:off x="496556" y="1534223"/>
            <a:ext cx="4145783" cy="4351338"/>
          </a:xfrm>
        </p:spPr>
        <p:txBody>
          <a:bodyPr/>
          <a:lstStyle/>
          <a:p>
            <a:pPr marL="0" indent="0">
              <a:buNone/>
            </a:pPr>
            <a:endParaRPr lang="en-GB" b="1" dirty="0"/>
          </a:p>
          <a:p>
            <a:pPr marL="0" indent="0">
              <a:buNone/>
            </a:pPr>
            <a:r>
              <a:rPr lang="en-GB" dirty="0"/>
              <a:t> reference</a:t>
            </a:r>
          </a:p>
          <a:p>
            <a:pPr marL="0" indent="0">
              <a:buNone/>
            </a:pPr>
            <a:r>
              <a:rPr lang="en-GB" dirty="0"/>
              <a:t>Age range of customers interested in cupping therapy.</a:t>
            </a:r>
          </a:p>
          <a:p>
            <a:pPr marL="0" indent="0">
              <a:buNone/>
            </a:pPr>
            <a:endParaRPr lang="en-GB" dirty="0"/>
          </a:p>
        </p:txBody>
      </p:sp>
      <p:graphicFrame>
        <p:nvGraphicFramePr>
          <p:cNvPr id="4" name="Chart 3">
            <a:extLst>
              <a:ext uri="{FF2B5EF4-FFF2-40B4-BE49-F238E27FC236}">
                <a16:creationId xmlns:a16="http://schemas.microsoft.com/office/drawing/2014/main" id="{4B9C9306-E43E-F9AE-7D9A-A9C654574034}"/>
              </a:ext>
            </a:extLst>
          </p:cNvPr>
          <p:cNvGraphicFramePr/>
          <p:nvPr>
            <p:extLst>
              <p:ext uri="{D42A27DB-BD31-4B8C-83A1-F6EECF244321}">
                <p14:modId xmlns:p14="http://schemas.microsoft.com/office/powerpoint/2010/main" val="3711257025"/>
              </p:ext>
            </p:extLst>
          </p:nvPr>
        </p:nvGraphicFramePr>
        <p:xfrm>
          <a:off x="5372519" y="1534223"/>
          <a:ext cx="5486400" cy="32004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1228779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DEBE5ED-BEB3-563E-AE3D-E5792B251040}"/>
              </a:ext>
            </a:extLst>
          </p:cNvPr>
          <p:cNvSpPr>
            <a:spLocks noGrp="1"/>
          </p:cNvSpPr>
          <p:nvPr>
            <p:ph type="title"/>
          </p:nvPr>
        </p:nvSpPr>
        <p:spPr>
          <a:xfrm>
            <a:off x="838200" y="713312"/>
            <a:ext cx="4038600" cy="5431376"/>
          </a:xfrm>
        </p:spPr>
        <p:txBody>
          <a:bodyPr>
            <a:normAutofit/>
          </a:bodyPr>
          <a:lstStyle/>
          <a:p>
            <a:r>
              <a:rPr lang="en-GB"/>
              <a:t>Marketing and PR Plan</a:t>
            </a:r>
            <a:br>
              <a:rPr lang="en-GB"/>
            </a:br>
            <a:endParaRPr lang="en-GB" dirty="0"/>
          </a:p>
        </p:txBody>
      </p:sp>
      <p:sp>
        <p:nvSpPr>
          <p:cNvPr id="26" name="Content Placeholder 2">
            <a:extLst>
              <a:ext uri="{FF2B5EF4-FFF2-40B4-BE49-F238E27FC236}">
                <a16:creationId xmlns:a16="http://schemas.microsoft.com/office/drawing/2014/main" id="{33A62978-49AE-1711-C5C0-D18BA648339E}"/>
              </a:ext>
            </a:extLst>
          </p:cNvPr>
          <p:cNvSpPr>
            <a:spLocks noGrp="1"/>
          </p:cNvSpPr>
          <p:nvPr>
            <p:ph idx="1"/>
          </p:nvPr>
        </p:nvSpPr>
        <p:spPr>
          <a:xfrm>
            <a:off x="6095999" y="713313"/>
            <a:ext cx="5257801" cy="5431376"/>
          </a:xfrm>
        </p:spPr>
        <p:txBody>
          <a:bodyPr anchor="ctr">
            <a:normAutofit/>
          </a:bodyPr>
          <a:lstStyle/>
          <a:p>
            <a:r>
              <a:rPr lang="en-GB" sz="2000" dirty="0"/>
              <a:t>Target market for the cupping therapy is individuals 18+ and who is interested in health ,fitness, recovery, alternative therapy treatments (NHS Tayside, 2025)</a:t>
            </a:r>
          </a:p>
          <a:p>
            <a:r>
              <a:rPr lang="en-GB" sz="2000" dirty="0"/>
              <a:t>The service is aimed at individuals who are generally in good health and do not have serious medical conditions that may Effect treatment.</a:t>
            </a:r>
          </a:p>
          <a:p>
            <a:r>
              <a:rPr lang="en-GB" sz="2000" dirty="0"/>
              <a:t>The business is also targeted towards the Muslim community due to cupping therapy having religious and culture importance.</a:t>
            </a:r>
          </a:p>
          <a:p>
            <a:r>
              <a:rPr lang="en-GB" sz="2000" dirty="0"/>
              <a:t>However, the business is open to everyone regardless of religion or background.</a:t>
            </a:r>
          </a:p>
          <a:p>
            <a:r>
              <a:rPr lang="en-GB" sz="2000" dirty="0"/>
              <a:t>The business will use social media platforms such as Instagram ,TikTok (TikTok,2016) and Facebook(meta2021)</a:t>
            </a:r>
          </a:p>
        </p:txBody>
      </p:sp>
    </p:spTree>
    <p:extLst>
      <p:ext uri="{BB962C8B-B14F-4D97-AF65-F5344CB8AC3E}">
        <p14:creationId xmlns:p14="http://schemas.microsoft.com/office/powerpoint/2010/main" val="622340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B441B2BD-362E-B457-ECFC-A17D4957B7F0}"/>
              </a:ext>
            </a:extLst>
          </p:cNvPr>
          <p:cNvSpPr>
            <a:spLocks noGrp="1"/>
          </p:cNvSpPr>
          <p:nvPr>
            <p:ph type="title"/>
          </p:nvPr>
        </p:nvSpPr>
        <p:spPr>
          <a:xfrm>
            <a:off x="1134069" y="4604277"/>
            <a:ext cx="3629555" cy="1889135"/>
          </a:xfrm>
        </p:spPr>
        <p:txBody>
          <a:bodyPr anchor="b">
            <a:noAutofit/>
          </a:bodyPr>
          <a:lstStyle/>
          <a:p>
            <a:r>
              <a:rPr lang="en-GB" sz="2400" dirty="0"/>
              <a:t>How to book online</a:t>
            </a:r>
            <a:br>
              <a:rPr lang="en-GB" sz="2400" dirty="0"/>
            </a:br>
            <a:br>
              <a:rPr lang="en-GB" sz="2400" dirty="0"/>
            </a:br>
            <a:r>
              <a:rPr lang="en-GB" sz="2400" dirty="0"/>
              <a:t>Flyers and business cards will also be placed withing local Gyms,</a:t>
            </a:r>
            <a:br>
              <a:rPr lang="en-GB" sz="2400" dirty="0"/>
            </a:br>
            <a:r>
              <a:rPr lang="en-GB" sz="2400" dirty="0"/>
              <a:t>barber shops community centres to gain new customers were possible.</a:t>
            </a:r>
            <a:br>
              <a:rPr lang="en-GB" sz="2400" dirty="0"/>
            </a:br>
            <a:r>
              <a:rPr lang="en-GB" sz="2400" dirty="0"/>
              <a:t>How ever, word of mouth and customer recommendations will also be dependant upon.</a:t>
            </a:r>
            <a:br>
              <a:rPr lang="en-GB" sz="2400" dirty="0"/>
            </a:br>
            <a:r>
              <a:rPr lang="en-GB" sz="2400" dirty="0"/>
              <a:t> </a:t>
            </a:r>
            <a:br>
              <a:rPr lang="en-GB" sz="2400" dirty="0"/>
            </a:br>
            <a:br>
              <a:rPr lang="en-GB" sz="2400" dirty="0"/>
            </a:br>
            <a:br>
              <a:rPr lang="en-GB" sz="2400" dirty="0"/>
            </a:br>
            <a:endParaRPr lang="en-GB" sz="2400" dirty="0"/>
          </a:p>
        </p:txBody>
      </p:sp>
      <p:pic>
        <p:nvPicPr>
          <p:cNvPr id="4" name="Content Placeholder 3">
            <a:extLst>
              <a:ext uri="{FF2B5EF4-FFF2-40B4-BE49-F238E27FC236}">
                <a16:creationId xmlns:a16="http://schemas.microsoft.com/office/drawing/2014/main" id="{27516C48-967E-B1BA-0494-4282F30C537E}"/>
              </a:ext>
            </a:extLst>
          </p:cNvPr>
          <p:cNvPicPr>
            <a:picLocks noChangeAspect="1"/>
          </p:cNvPicPr>
          <p:nvPr/>
        </p:nvPicPr>
        <p:blipFill>
          <a:blip r:embed="rId3"/>
          <a:srcRect r="12460" b="-3"/>
          <a:stretch>
            <a:fillRect/>
          </a:stretch>
        </p:blipFill>
        <p:spPr>
          <a:xfrm>
            <a:off x="5359151" y="895610"/>
            <a:ext cx="6107166" cy="5058020"/>
          </a:xfrm>
          <a:prstGeom prst="rect">
            <a:avLst/>
          </a:prstGeom>
        </p:spPr>
      </p:pic>
    </p:spTree>
    <p:extLst>
      <p:ext uri="{BB962C8B-B14F-4D97-AF65-F5344CB8AC3E}">
        <p14:creationId xmlns:p14="http://schemas.microsoft.com/office/powerpoint/2010/main" val="35046865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011C0A-2034-2916-8E98-B7E4D8505ED1}"/>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sz="4400" kern="1200">
                <a:solidFill>
                  <a:schemeClr val="tx1"/>
                </a:solidFill>
                <a:latin typeface="+mj-lt"/>
                <a:ea typeface="+mj-ea"/>
                <a:cs typeface="+mj-cs"/>
              </a:rPr>
              <a:t>Angel investor pitch</a:t>
            </a:r>
            <a:br>
              <a:rPr lang="en-US" sz="4400" kern="1200">
                <a:solidFill>
                  <a:schemeClr val="tx1"/>
                </a:solidFill>
                <a:latin typeface="+mj-lt"/>
                <a:ea typeface="+mj-ea"/>
                <a:cs typeface="+mj-cs"/>
              </a:rPr>
            </a:br>
            <a:r>
              <a:rPr lang="en-US" sz="4400" kern="1200">
                <a:solidFill>
                  <a:schemeClr val="tx1"/>
                </a:solidFill>
                <a:latin typeface="+mj-lt"/>
                <a:ea typeface="+mj-ea"/>
                <a:cs typeface="+mj-cs"/>
              </a:rPr>
              <a:t>strengths</a:t>
            </a:r>
          </a:p>
        </p:txBody>
      </p:sp>
      <p:sp>
        <p:nvSpPr>
          <p:cNvPr id="4" name="Text Placeholder 3">
            <a:extLst>
              <a:ext uri="{FF2B5EF4-FFF2-40B4-BE49-F238E27FC236}">
                <a16:creationId xmlns:a16="http://schemas.microsoft.com/office/drawing/2014/main" id="{2838818B-978B-5BF6-DD8D-8F9499719251}"/>
              </a:ext>
            </a:extLst>
          </p:cNvPr>
          <p:cNvSpPr>
            <a:spLocks noGrp="1"/>
          </p:cNvSpPr>
          <p:nvPr>
            <p:ph type="body" sz="half" idx="2"/>
          </p:nvPr>
        </p:nvSpPr>
        <p:spPr>
          <a:xfrm>
            <a:off x="1137034" y="2194102"/>
            <a:ext cx="4438036" cy="3908585"/>
          </a:xfrm>
        </p:spPr>
        <p:txBody>
          <a:bodyPr vert="horz" lIns="91440" tIns="45720" rIns="91440" bIns="45720" rtlCol="0">
            <a:normAutofit/>
          </a:bodyPr>
          <a:lstStyle/>
          <a:p>
            <a:pPr indent="-228600">
              <a:buFont typeface="Arial" panose="020B0604020202020204" pitchFamily="34" charset="0"/>
              <a:buChar char="•"/>
            </a:pPr>
            <a:r>
              <a:rPr lang="en-US" sz="2000" dirty="0"/>
              <a:t>Strengths are intertwined with day-to-day life (</a:t>
            </a:r>
            <a:r>
              <a:rPr lang="en-US" sz="2000" dirty="0" err="1"/>
              <a:t>Galagan</a:t>
            </a:r>
            <a:r>
              <a:rPr lang="en-US" sz="2000" dirty="0"/>
              <a:t>, 2007).</a:t>
            </a:r>
          </a:p>
          <a:p>
            <a:pPr indent="-228600">
              <a:buFont typeface="Arial" panose="020B0604020202020204" pitchFamily="34" charset="0"/>
              <a:buChar char="•"/>
            </a:pPr>
            <a:r>
              <a:rPr lang="en-GB" sz="2000" dirty="0"/>
              <a:t>Personally, I would invest in my own business idea because market research showed that there is a gap in the local market for mobile cupping therapy services. There are very few cupping therapy services in my area, which creates an opportunity to attract customers.</a:t>
            </a:r>
          </a:p>
          <a:p>
            <a:pPr indent="-228600">
              <a:buFont typeface="Arial" panose="020B0604020202020204" pitchFamily="34" charset="0"/>
              <a:buChar char="•"/>
            </a:pPr>
            <a:endParaRPr lang="en-US" sz="2000" dirty="0"/>
          </a:p>
        </p:txBody>
      </p:sp>
      <p:pic>
        <p:nvPicPr>
          <p:cNvPr id="6" name="Picture 5">
            <a:extLst>
              <a:ext uri="{FF2B5EF4-FFF2-40B4-BE49-F238E27FC236}">
                <a16:creationId xmlns:a16="http://schemas.microsoft.com/office/drawing/2014/main" id="{52E22CE0-1174-9FF0-0FDF-5EFB5A6B56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07113" y="717012"/>
            <a:ext cx="4084643" cy="5446191"/>
          </a:xfrm>
          <a:prstGeom prst="rect">
            <a:avLst/>
          </a:prstGeom>
        </p:spPr>
      </p:pic>
      <p:sp>
        <p:nvSpPr>
          <p:cNvPr id="7" name="TextBox 6">
            <a:extLst>
              <a:ext uri="{FF2B5EF4-FFF2-40B4-BE49-F238E27FC236}">
                <a16:creationId xmlns:a16="http://schemas.microsoft.com/office/drawing/2014/main" id="{63BD6185-B22E-92A4-CDAE-EBA421DA31CF}"/>
              </a:ext>
            </a:extLst>
          </p:cNvPr>
          <p:cNvSpPr txBox="1"/>
          <p:nvPr/>
        </p:nvSpPr>
        <p:spPr>
          <a:xfrm>
            <a:off x="8681746" y="5963148"/>
            <a:ext cx="26100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heredboa.blogspot.com/2011/1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027199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3C228A-889D-36E1-72D5-B4CB5F7C42D6}"/>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29CCF8-67F4-657D-C73F-2F1EE8BC38F0}"/>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sz="4400" kern="1200">
                <a:solidFill>
                  <a:schemeClr val="tx1"/>
                </a:solidFill>
                <a:latin typeface="+mj-lt"/>
                <a:ea typeface="+mj-ea"/>
                <a:cs typeface="+mj-cs"/>
              </a:rPr>
              <a:t>Entrepreneurial Traits</a:t>
            </a:r>
          </a:p>
        </p:txBody>
      </p:sp>
      <p:sp>
        <p:nvSpPr>
          <p:cNvPr id="4" name="Text Placeholder 3">
            <a:extLst>
              <a:ext uri="{FF2B5EF4-FFF2-40B4-BE49-F238E27FC236}">
                <a16:creationId xmlns:a16="http://schemas.microsoft.com/office/drawing/2014/main" id="{E3003881-BA44-9F08-D178-DEAD5BE21AF3}"/>
              </a:ext>
            </a:extLst>
          </p:cNvPr>
          <p:cNvSpPr>
            <a:spLocks noGrp="1"/>
          </p:cNvSpPr>
          <p:nvPr>
            <p:ph type="body" sz="half" idx="2"/>
          </p:nvPr>
        </p:nvSpPr>
        <p:spPr>
          <a:xfrm>
            <a:off x="1137034" y="2194102"/>
            <a:ext cx="4438036" cy="3908585"/>
          </a:xfrm>
        </p:spPr>
        <p:txBody>
          <a:bodyPr vert="horz" lIns="91440" tIns="45720" rIns="91440" bIns="45720" rtlCol="0">
            <a:normAutofit/>
          </a:bodyPr>
          <a:lstStyle/>
          <a:p>
            <a:pPr indent="-228600">
              <a:buFont typeface="Arial" panose="020B0604020202020204" pitchFamily="34" charset="0"/>
              <a:buChar char="•"/>
            </a:pPr>
            <a:r>
              <a:rPr lang="en-US" sz="2000" dirty="0"/>
              <a:t>Adaptability to navigate market shifts.</a:t>
            </a:r>
          </a:p>
          <a:p>
            <a:pPr indent="-228600">
              <a:buFont typeface="Arial" panose="020B0604020202020204" pitchFamily="34" charset="0"/>
              <a:buChar char="•"/>
            </a:pPr>
            <a:r>
              <a:rPr lang="en-US" sz="2000" dirty="0"/>
              <a:t>Financial discipline</a:t>
            </a:r>
          </a:p>
          <a:p>
            <a:pPr indent="-228600">
              <a:buFont typeface="Arial" panose="020B0604020202020204" pitchFamily="34" charset="0"/>
              <a:buChar char="•"/>
            </a:pPr>
            <a:r>
              <a:rPr lang="en-US" sz="2000" dirty="0"/>
              <a:t>adaptability</a:t>
            </a:r>
          </a:p>
          <a:p>
            <a:pPr indent="-228600">
              <a:buFont typeface="Arial" panose="020B0604020202020204" pitchFamily="34" charset="0"/>
              <a:buChar char="•"/>
            </a:pPr>
            <a:r>
              <a:rPr lang="en-US" sz="2000" dirty="0"/>
              <a:t>Effective commutation</a:t>
            </a:r>
          </a:p>
          <a:p>
            <a:pPr indent="-228600">
              <a:buFont typeface="Arial" panose="020B0604020202020204" pitchFamily="34" charset="0"/>
              <a:buChar char="•"/>
            </a:pPr>
            <a:r>
              <a:rPr lang="en-US" sz="2000" dirty="0"/>
              <a:t>Risk Tolerance</a:t>
            </a:r>
          </a:p>
          <a:p>
            <a:pPr indent="-228600">
              <a:buFont typeface="Arial" panose="020B0604020202020204" pitchFamily="34" charset="0"/>
              <a:buChar char="•"/>
            </a:pPr>
            <a:r>
              <a:rPr lang="en-US" sz="2000" dirty="0"/>
              <a:t>Long term focus</a:t>
            </a:r>
          </a:p>
          <a:p>
            <a:pPr indent="-228600">
              <a:buFont typeface="Arial" panose="020B0604020202020204" pitchFamily="34" charset="0"/>
              <a:buChar char="•"/>
            </a:pPr>
            <a:r>
              <a:rPr lang="en-US" sz="2000" dirty="0"/>
              <a:t>Self awareness</a:t>
            </a:r>
          </a:p>
          <a:p>
            <a:pPr indent="-228600">
              <a:buFont typeface="Arial" panose="020B0604020202020204" pitchFamily="34" charset="0"/>
              <a:buChar char="•"/>
            </a:pPr>
            <a:endParaRPr lang="en-US" sz="2000" dirty="0"/>
          </a:p>
          <a:p>
            <a:pPr indent="-228600">
              <a:buFont typeface="Arial" panose="020B0604020202020204" pitchFamily="34" charset="0"/>
              <a:buChar char="•"/>
            </a:pPr>
            <a:endParaRPr lang="en-US" sz="2000" dirty="0"/>
          </a:p>
        </p:txBody>
      </p:sp>
      <p:pic>
        <p:nvPicPr>
          <p:cNvPr id="5" name="Content Placeholder 5">
            <a:extLst>
              <a:ext uri="{FF2B5EF4-FFF2-40B4-BE49-F238E27FC236}">
                <a16:creationId xmlns:a16="http://schemas.microsoft.com/office/drawing/2014/main" id="{18704BF1-FEC5-F389-ADAE-1AC7205B39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80610" y="2083955"/>
            <a:ext cx="4737650" cy="2712304"/>
          </a:xfrm>
          <a:prstGeom prst="rect">
            <a:avLst/>
          </a:prstGeom>
        </p:spPr>
      </p:pic>
      <p:sp>
        <p:nvSpPr>
          <p:cNvPr id="6" name="TextBox 5">
            <a:extLst>
              <a:ext uri="{FF2B5EF4-FFF2-40B4-BE49-F238E27FC236}">
                <a16:creationId xmlns:a16="http://schemas.microsoft.com/office/drawing/2014/main" id="{FD1D548D-BB06-AA15-AD90-BD84504B739B}"/>
              </a:ext>
            </a:extLst>
          </p:cNvPr>
          <p:cNvSpPr txBox="1"/>
          <p:nvPr/>
        </p:nvSpPr>
        <p:spPr>
          <a:xfrm>
            <a:off x="9029090" y="4596204"/>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enago.com/academy/ebook-how-to-become-a-research-inspired-entrepreneu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575703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933E5B-ABC6-26FD-11AE-ABE1171E1140}"/>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3B8F06-B4BF-4459-9287-6318D044A1F9}"/>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sz="4400" kern="1200" dirty="0">
                <a:solidFill>
                  <a:schemeClr val="tx1"/>
                </a:solidFill>
                <a:latin typeface="+mj-lt"/>
                <a:ea typeface="+mj-ea"/>
                <a:cs typeface="+mj-cs"/>
              </a:rPr>
              <a:t>Achievements experience passion</a:t>
            </a:r>
          </a:p>
        </p:txBody>
      </p:sp>
      <p:sp>
        <p:nvSpPr>
          <p:cNvPr id="4" name="Text Placeholder 3">
            <a:extLst>
              <a:ext uri="{FF2B5EF4-FFF2-40B4-BE49-F238E27FC236}">
                <a16:creationId xmlns:a16="http://schemas.microsoft.com/office/drawing/2014/main" id="{D1BAA0CA-5D40-D62F-9C95-80BA2981C415}"/>
              </a:ext>
            </a:extLst>
          </p:cNvPr>
          <p:cNvSpPr>
            <a:spLocks noGrp="1"/>
          </p:cNvSpPr>
          <p:nvPr>
            <p:ph type="body" sz="half" idx="2"/>
          </p:nvPr>
        </p:nvSpPr>
        <p:spPr>
          <a:xfrm>
            <a:off x="1137034" y="2194102"/>
            <a:ext cx="4438036" cy="3908585"/>
          </a:xfrm>
        </p:spPr>
        <p:txBody>
          <a:bodyPr vert="horz" lIns="91440" tIns="45720" rIns="91440" bIns="45720" rtlCol="0">
            <a:normAutofit/>
          </a:bodyPr>
          <a:lstStyle/>
          <a:p>
            <a:endParaRPr lang="en-US" sz="2000" dirty="0"/>
          </a:p>
          <a:p>
            <a:pPr indent="-228600">
              <a:buFont typeface="Arial" panose="020B0604020202020204" pitchFamily="34" charset="0"/>
              <a:buChar char="•"/>
            </a:pPr>
            <a:r>
              <a:rPr lang="en-US" sz="2000" dirty="0"/>
              <a:t>Passion I enjoy being in cupping therapist because I like to help people with pain relief and like them to leave with a smile on there face.</a:t>
            </a:r>
          </a:p>
          <a:p>
            <a:pPr indent="-228600">
              <a:buFont typeface="Arial" panose="020B0604020202020204" pitchFamily="34" charset="0"/>
              <a:buChar char="•"/>
            </a:pPr>
            <a:r>
              <a:rPr lang="en-US" sz="2000" dirty="0"/>
              <a:t>FHT or equivalent governing body it takes 1-2 days to complete, and it requires a Level 3 massage or Physiotherapy qualification.</a:t>
            </a:r>
          </a:p>
        </p:txBody>
      </p:sp>
      <p:pic>
        <p:nvPicPr>
          <p:cNvPr id="7" name="Picture 6">
            <a:extLst>
              <a:ext uri="{FF2B5EF4-FFF2-40B4-BE49-F238E27FC236}">
                <a16:creationId xmlns:a16="http://schemas.microsoft.com/office/drawing/2014/main" id="{002AF9BD-A195-C76A-8762-7BF697C485A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80610" y="1746398"/>
            <a:ext cx="4737650" cy="3387419"/>
          </a:xfrm>
          <a:prstGeom prst="rect">
            <a:avLst/>
          </a:prstGeom>
        </p:spPr>
      </p:pic>
      <p:sp>
        <p:nvSpPr>
          <p:cNvPr id="8" name="TextBox 7">
            <a:extLst>
              <a:ext uri="{FF2B5EF4-FFF2-40B4-BE49-F238E27FC236}">
                <a16:creationId xmlns:a16="http://schemas.microsoft.com/office/drawing/2014/main" id="{0824CC7F-7A01-CAF7-0965-346DDE3E5CB0}"/>
              </a:ext>
            </a:extLst>
          </p:cNvPr>
          <p:cNvSpPr txBox="1"/>
          <p:nvPr/>
        </p:nvSpPr>
        <p:spPr>
          <a:xfrm>
            <a:off x="9163742" y="4933762"/>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uperrin.com/2017/11/15/les-4-dimensions-de-lexperience-employ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517077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882A6-25E3-E8CC-7305-C391702CD98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5A891F4-CF17-6741-6A0F-56588A72CFAC}"/>
              </a:ext>
            </a:extLst>
          </p:cNvPr>
          <p:cNvSpPr>
            <a:spLocks noGrp="1"/>
          </p:cNvSpPr>
          <p:nvPr>
            <p:ph idx="1"/>
          </p:nvPr>
        </p:nvSpPr>
        <p:spPr/>
        <p:txBody>
          <a:bodyPr>
            <a:normAutofit/>
          </a:bodyPr>
          <a:lstStyle/>
          <a:p>
            <a:r>
              <a:rPr lang="en-GB" sz="1500" dirty="0" err="1"/>
              <a:t>Phadermrod</a:t>
            </a:r>
            <a:r>
              <a:rPr lang="en-GB" sz="1500" dirty="0"/>
              <a:t>, B., Crowder, R., &amp; Wills, G. B. (2019). Importance- performance Analysis based SWOT analysis. </a:t>
            </a:r>
            <a:r>
              <a:rPr lang="en-GB" sz="1500" i="1" dirty="0"/>
              <a:t>International journal of information management,</a:t>
            </a:r>
            <a:r>
              <a:rPr lang="en-GB" sz="1500" dirty="0"/>
              <a:t> 44, 194-203. Available at: </a:t>
            </a:r>
            <a:r>
              <a:rPr lang="en-GB" sz="1500" dirty="0">
                <a:hlinkClick r:id="rId2"/>
              </a:rPr>
              <a:t>Importance-Performance Analysis based SWOT analysis - ScienceDirect</a:t>
            </a:r>
            <a:r>
              <a:rPr lang="en-GB" sz="1500" dirty="0"/>
              <a:t> (Accessed: on 19 June).</a:t>
            </a:r>
          </a:p>
          <a:p>
            <a:r>
              <a:rPr lang="en-GB" sz="1500" dirty="0"/>
              <a:t>Boogard, K. (2025) 21</a:t>
            </a:r>
            <a:r>
              <a:rPr lang="en-GB" sz="1500" i="1" dirty="0"/>
              <a:t> cool things you can make with excel other than spreadsheets.</a:t>
            </a:r>
            <a:r>
              <a:rPr lang="en-GB" sz="1500" dirty="0"/>
              <a:t> Available at: 21 Important Uses of Excel in Business | </a:t>
            </a:r>
            <a:r>
              <a:rPr lang="en-GB" sz="1500" dirty="0" err="1"/>
              <a:t>GoSkills</a:t>
            </a:r>
            <a:endParaRPr lang="en-GB" sz="1500" dirty="0"/>
          </a:p>
          <a:p>
            <a:r>
              <a:rPr lang="en-GB" sz="1500" dirty="0" err="1"/>
              <a:t>Tiktok</a:t>
            </a:r>
            <a:r>
              <a:rPr lang="en-GB" sz="1500" dirty="0"/>
              <a:t> (2016). Available at: </a:t>
            </a:r>
            <a:r>
              <a:rPr lang="en-GB" sz="1500" dirty="0">
                <a:hlinkClick r:id="rId3"/>
              </a:rPr>
              <a:t>TikTok - Make Your Day</a:t>
            </a:r>
            <a:r>
              <a:rPr lang="en-GB" sz="1500" dirty="0"/>
              <a:t> </a:t>
            </a:r>
            <a:r>
              <a:rPr lang="en-GB" sz="1500" dirty="0" err="1"/>
              <a:t>Aceesed</a:t>
            </a:r>
            <a:r>
              <a:rPr lang="en-GB" sz="1500" dirty="0"/>
              <a:t> on: 19 </a:t>
            </a:r>
            <a:r>
              <a:rPr lang="en-GB" sz="1500" dirty="0" err="1"/>
              <a:t>june</a:t>
            </a:r>
            <a:r>
              <a:rPr lang="en-GB" sz="1500" dirty="0"/>
              <a:t> 2026.</a:t>
            </a:r>
          </a:p>
          <a:p>
            <a:r>
              <a:rPr lang="en-GB" sz="1500" dirty="0"/>
              <a:t>Meta (2021). Facebook. Available at: Facebook(accessed:19 June 2026).</a:t>
            </a:r>
          </a:p>
          <a:p>
            <a:r>
              <a:rPr lang="en-GB" sz="1500" dirty="0"/>
              <a:t>UK Government (2026) </a:t>
            </a:r>
            <a:r>
              <a:rPr lang="en-GB" sz="1500" i="1" dirty="0"/>
              <a:t>What a sole trader is.</a:t>
            </a:r>
            <a:r>
              <a:rPr lang="en-GB" sz="1500" dirty="0"/>
              <a:t> Available at: </a:t>
            </a:r>
            <a:r>
              <a:rPr lang="en-GB" sz="1500" u="sng" dirty="0">
                <a:hlinkClick r:id="rId4"/>
              </a:rPr>
              <a:t>Become a sole trader: What a sole trader is - GOV.UK</a:t>
            </a:r>
            <a:r>
              <a:rPr lang="en-GB" sz="1500" dirty="0"/>
              <a:t> (Accessed: 10 June 2026)</a:t>
            </a:r>
          </a:p>
          <a:p>
            <a:r>
              <a:rPr lang="en-GB" sz="1500" dirty="0"/>
              <a:t>Milton, N. (2025). </a:t>
            </a:r>
            <a:r>
              <a:rPr lang="en-GB" sz="1500" i="1" dirty="0"/>
              <a:t>The Advantage and Disadvantages of Being a Sole Trader</a:t>
            </a:r>
            <a:r>
              <a:rPr lang="en-GB" sz="1500" dirty="0"/>
              <a:t>. Available at: </a:t>
            </a:r>
            <a:r>
              <a:rPr lang="en-GB" sz="1500" u="sng" dirty="0">
                <a:hlinkClick r:id="rId5"/>
              </a:rPr>
              <a:t>https://www.bcu.ac.uk/business/blog/the-advantage-and-disadvantages-of-being-a-sole-trader</a:t>
            </a:r>
            <a:r>
              <a:rPr lang="en-GB" sz="1500" dirty="0"/>
              <a:t> (Accessed: 10 June 2026)</a:t>
            </a:r>
          </a:p>
          <a:p>
            <a:r>
              <a:rPr lang="en-GB" sz="1500" dirty="0"/>
              <a:t>Sina, R.E. and Bokhari, A.A. (2023) </a:t>
            </a:r>
            <a:r>
              <a:rPr lang="en-GB" sz="1500" i="1" dirty="0"/>
              <a:t>Cupping Therapy.</a:t>
            </a:r>
            <a:r>
              <a:rPr lang="en-GB" sz="1500" dirty="0"/>
              <a:t> Available at: </a:t>
            </a:r>
            <a:r>
              <a:rPr lang="en-GB" sz="1500" u="sng" dirty="0">
                <a:hlinkClick r:id="rId6"/>
              </a:rPr>
              <a:t>https://www.ncbi.nlm.nih.gov/books/NBK538253/</a:t>
            </a:r>
            <a:r>
              <a:rPr lang="en-GB" sz="1500" dirty="0"/>
              <a:t> (Accessed: 6 June 2026)</a:t>
            </a:r>
          </a:p>
          <a:p>
            <a:r>
              <a:rPr lang="en-GB" sz="1500" dirty="0"/>
              <a:t>NHS Tayside, (2025) </a:t>
            </a:r>
            <a:r>
              <a:rPr lang="en-GB" sz="1500" i="1" dirty="0"/>
              <a:t>Cupping therapy information for patients.</a:t>
            </a:r>
            <a:r>
              <a:rPr lang="en-GB" sz="1500" dirty="0"/>
              <a:t> </a:t>
            </a:r>
            <a:r>
              <a:rPr lang="en-GB" sz="1500" dirty="0" err="1"/>
              <a:t>Availabe</a:t>
            </a:r>
            <a:r>
              <a:rPr lang="en-GB" sz="1500" dirty="0"/>
              <a:t> </a:t>
            </a:r>
            <a:r>
              <a:rPr lang="en-GB" sz="1500" dirty="0" err="1"/>
              <a:t>at:</a:t>
            </a:r>
            <a:r>
              <a:rPr lang="en-GB" sz="1600" dirty="0" err="1">
                <a:hlinkClick r:id="rId7"/>
              </a:rPr>
              <a:t>idcplg</a:t>
            </a:r>
            <a:r>
              <a:rPr lang="en-GB" sz="1600" dirty="0"/>
              <a:t> (</a:t>
            </a:r>
            <a:r>
              <a:rPr lang="en-GB" sz="1600" dirty="0" err="1"/>
              <a:t>Accesse</a:t>
            </a:r>
            <a:r>
              <a:rPr lang="en-GB" sz="1600" dirty="0"/>
              <a:t>: 21 June 2026).</a:t>
            </a:r>
            <a:endParaRPr lang="en-GB" sz="1500" dirty="0"/>
          </a:p>
          <a:p>
            <a:endParaRPr lang="en-GB" dirty="0"/>
          </a:p>
          <a:p>
            <a:endParaRPr lang="en-GB" dirty="0"/>
          </a:p>
        </p:txBody>
      </p:sp>
    </p:spTree>
    <p:extLst>
      <p:ext uri="{BB962C8B-B14F-4D97-AF65-F5344CB8AC3E}">
        <p14:creationId xmlns:p14="http://schemas.microsoft.com/office/powerpoint/2010/main" val="3670537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51F156-9EAD-3B53-0F14-769F1A734E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82C582-0109-FE97-46F3-DD812079C10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F3FF342-54AC-D3C0-A4A3-270CF8151141}"/>
              </a:ext>
            </a:extLst>
          </p:cNvPr>
          <p:cNvSpPr>
            <a:spLocks noGrp="1"/>
          </p:cNvSpPr>
          <p:nvPr>
            <p:ph idx="1"/>
          </p:nvPr>
        </p:nvSpPr>
        <p:spPr/>
        <p:txBody>
          <a:bodyPr>
            <a:normAutofit/>
          </a:bodyPr>
          <a:lstStyle/>
          <a:p>
            <a:r>
              <a:rPr lang="en-GB" dirty="0"/>
              <a:t>Tutor2u, (2023) </a:t>
            </a:r>
            <a:r>
              <a:rPr lang="en-GB" i="1" dirty="0"/>
              <a:t>321 business objectives (Edexcel). </a:t>
            </a:r>
            <a:r>
              <a:rPr lang="en-GB" dirty="0"/>
              <a:t>Available at:</a:t>
            </a:r>
            <a:r>
              <a:rPr lang="en-GB" dirty="0">
                <a:hlinkClick r:id="rId2"/>
              </a:rPr>
              <a:t>3.2.1 Business Objectives (Edexcel) | Reference Library | Economics | tutor2u</a:t>
            </a:r>
            <a:r>
              <a:rPr lang="en-GB" dirty="0"/>
              <a:t>  (Accessed on: 21 June 2025).</a:t>
            </a:r>
          </a:p>
          <a:p>
            <a:r>
              <a:rPr lang="en-GB" dirty="0" err="1"/>
              <a:t>Galagan</a:t>
            </a:r>
            <a:r>
              <a:rPr lang="en-GB" dirty="0"/>
              <a:t>, P. (2007). Strengths Finder 2.0. </a:t>
            </a:r>
            <a:r>
              <a:rPr lang="en-GB" i="1" dirty="0"/>
              <a:t>T + D</a:t>
            </a:r>
            <a:r>
              <a:rPr lang="en-GB" dirty="0"/>
              <a:t>, </a:t>
            </a:r>
            <a:r>
              <a:rPr lang="en-GB" i="1" dirty="0"/>
              <a:t>61</a:t>
            </a:r>
            <a:r>
              <a:rPr lang="en-GB" dirty="0"/>
              <a:t>(12), 74. Available </a:t>
            </a:r>
            <a:r>
              <a:rPr lang="en-GB" dirty="0" err="1"/>
              <a:t>at:</a:t>
            </a:r>
            <a:r>
              <a:rPr lang="en-GB" dirty="0" err="1">
                <a:hlinkClick r:id="rId3"/>
              </a:rPr>
              <a:t>Strengths</a:t>
            </a:r>
            <a:r>
              <a:rPr lang="en-GB" dirty="0">
                <a:hlinkClick r:id="rId3"/>
              </a:rPr>
              <a:t> Finder 2.0 - University of Wales Trinity Saint David</a:t>
            </a:r>
            <a:r>
              <a:rPr lang="en-GB" dirty="0"/>
              <a:t> (Accessed on: 21 June 2025).</a:t>
            </a:r>
          </a:p>
        </p:txBody>
      </p:sp>
    </p:spTree>
    <p:extLst>
      <p:ext uri="{BB962C8B-B14F-4D97-AF65-F5344CB8AC3E}">
        <p14:creationId xmlns:p14="http://schemas.microsoft.com/office/powerpoint/2010/main" val="38520770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4439</TotalTime>
  <Words>1455</Words>
  <Application>Microsoft Office PowerPoint</Application>
  <PresentationFormat>Widescreen</PresentationFormat>
  <Paragraphs>106</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Aptos Display</vt:lpstr>
      <vt:lpstr>Arial</vt:lpstr>
      <vt:lpstr>Helvetica Neue Medium</vt:lpstr>
      <vt:lpstr>Office Theme</vt:lpstr>
      <vt:lpstr>Module Name: </vt:lpstr>
      <vt:lpstr>PowerPoint Presentation</vt:lpstr>
      <vt:lpstr>Description and company name  </vt:lpstr>
      <vt:lpstr>Your Story</vt:lpstr>
      <vt:lpstr>Misson Statement </vt:lpstr>
      <vt:lpstr>USP</vt:lpstr>
      <vt:lpstr>BUISNESS OBJECTIVES </vt:lpstr>
      <vt:lpstr>Business aims </vt:lpstr>
      <vt:lpstr>Legal Identity </vt:lpstr>
      <vt:lpstr>Physical Location </vt:lpstr>
      <vt:lpstr>Human Resource Strategy   </vt:lpstr>
      <vt:lpstr>Start up costs   </vt:lpstr>
      <vt:lpstr>Cash flow forecast.</vt:lpstr>
      <vt:lpstr>Pricing Strategy </vt:lpstr>
      <vt:lpstr>SWOT ANALYSIS</vt:lpstr>
      <vt:lpstr>Market Resreach</vt:lpstr>
      <vt:lpstr>Marketing and PR Plan </vt:lpstr>
      <vt:lpstr>How to book online  Flyers and business cards will also be placed withing local Gyms, barber shops community centres to gain new customers were possible. How ever, word of mouth and customer recommendations will also be dependant upon.     </vt:lpstr>
      <vt:lpstr>Angel investor pitch strengths</vt:lpstr>
      <vt:lpstr>Entrepreneurial Traits</vt:lpstr>
      <vt:lpstr>Achievements experience passion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Jade Marie Bevan (2511714)</dc:creator>
  <cp:lastModifiedBy>Jade Marie Bevan (2511714)</cp:lastModifiedBy>
  <cp:revision>3</cp:revision>
  <dcterms:created xsi:type="dcterms:W3CDTF">2026-06-18T19:30:39Z</dcterms:created>
  <dcterms:modified xsi:type="dcterms:W3CDTF">2026-06-21T21:31:46Z</dcterms:modified>
</cp:coreProperties>
</file>