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260" r:id="rId5"/>
    <p:sldId id="262" r:id="rId6"/>
    <p:sldId id="259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>
        <p:scale>
          <a:sx n="83" d="100"/>
          <a:sy n="83" d="100"/>
        </p:scale>
        <p:origin x="45" y="41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tableStyles" Target="tableStyles.xml" /><Relationship Id="rId5" Type="http://schemas.openxmlformats.org/officeDocument/2006/relationships/slide" Target="slides/slide4.xml" /><Relationship Id="rId10" Type="http://schemas.openxmlformats.org/officeDocument/2006/relationships/theme" Target="theme/theme1.xml" /><Relationship Id="rId4" Type="http://schemas.openxmlformats.org/officeDocument/2006/relationships/slide" Target="slides/slide3.xml" /><Relationship Id="rId9" Type="http://schemas.openxmlformats.org/officeDocument/2006/relationships/viewProps" Target="viewProps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B53125E-08D2-426B-A318-A4BE17D7F233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E49F43E-ADAB-4EE2-A340-D49ABCDC72B5}">
      <dgm:prSet/>
      <dgm:spPr/>
      <dgm:t>
        <a:bodyPr/>
        <a:lstStyle/>
        <a:p>
          <a:r>
            <a:rPr lang="en-GB" dirty="0"/>
            <a:t>From the case study on Green Haven Florists we can highlight the issues they face and can fix, just by looking at customer feedback.</a:t>
          </a:r>
          <a:endParaRPr lang="en-US" dirty="0"/>
        </a:p>
      </dgm:t>
    </dgm:pt>
    <dgm:pt modelId="{19FEEB5C-CF74-41C8-BC41-DEE083571AB8}" type="parTrans" cxnId="{481491A7-C372-42B5-9657-7D5CA9F159F6}">
      <dgm:prSet/>
      <dgm:spPr/>
      <dgm:t>
        <a:bodyPr/>
        <a:lstStyle/>
        <a:p>
          <a:endParaRPr lang="en-US"/>
        </a:p>
      </dgm:t>
    </dgm:pt>
    <dgm:pt modelId="{9AC64817-2167-48D4-8BF6-BFEDCD0FA162}" type="sibTrans" cxnId="{481491A7-C372-42B5-9657-7D5CA9F159F6}">
      <dgm:prSet/>
      <dgm:spPr/>
      <dgm:t>
        <a:bodyPr/>
        <a:lstStyle/>
        <a:p>
          <a:endParaRPr lang="en-US"/>
        </a:p>
      </dgm:t>
    </dgm:pt>
    <dgm:pt modelId="{B5AC6E5B-0A2A-4508-9218-75958AC72CE4}">
      <dgm:prSet/>
      <dgm:spPr/>
      <dgm:t>
        <a:bodyPr/>
        <a:lstStyle/>
        <a:p>
          <a:r>
            <a:rPr lang="en-GB"/>
            <a:t>“the shop’s website is outdated and difficult to navigate”</a:t>
          </a:r>
          <a:endParaRPr lang="en-US"/>
        </a:p>
      </dgm:t>
    </dgm:pt>
    <dgm:pt modelId="{F82A9D41-0C6B-48DA-B9F0-4C827F63742D}" type="parTrans" cxnId="{479004C5-6ED9-40D2-BE58-CAC204B7921C}">
      <dgm:prSet/>
      <dgm:spPr/>
      <dgm:t>
        <a:bodyPr/>
        <a:lstStyle/>
        <a:p>
          <a:endParaRPr lang="en-US"/>
        </a:p>
      </dgm:t>
    </dgm:pt>
    <dgm:pt modelId="{B4AA299A-4D58-4CC2-874D-EDC9E129E59A}" type="sibTrans" cxnId="{479004C5-6ED9-40D2-BE58-CAC204B7921C}">
      <dgm:prSet/>
      <dgm:spPr/>
      <dgm:t>
        <a:bodyPr/>
        <a:lstStyle/>
        <a:p>
          <a:endParaRPr lang="en-US"/>
        </a:p>
      </dgm:t>
    </dgm:pt>
    <dgm:pt modelId="{6C053F67-7A2D-4D8C-9599-4F7C641C7D43}">
      <dgm:prSet/>
      <dgm:spPr/>
      <dgm:t>
        <a:bodyPr/>
        <a:lstStyle/>
        <a:p>
          <a:r>
            <a:rPr lang="en-GB"/>
            <a:t>“Others have expressed a desire for more flexible delivery options and subscription services.”</a:t>
          </a:r>
          <a:endParaRPr lang="en-US"/>
        </a:p>
      </dgm:t>
    </dgm:pt>
    <dgm:pt modelId="{AA07E7E5-51F8-49FB-AE87-1DA11251BD05}" type="parTrans" cxnId="{2460FC1F-99C0-4F88-9E94-594D2B936922}">
      <dgm:prSet/>
      <dgm:spPr/>
      <dgm:t>
        <a:bodyPr/>
        <a:lstStyle/>
        <a:p>
          <a:endParaRPr lang="en-US"/>
        </a:p>
      </dgm:t>
    </dgm:pt>
    <dgm:pt modelId="{0F77624E-6261-4C6C-B9B8-438CEC368B4C}" type="sibTrans" cxnId="{2460FC1F-99C0-4F88-9E94-594D2B936922}">
      <dgm:prSet/>
      <dgm:spPr/>
      <dgm:t>
        <a:bodyPr/>
        <a:lstStyle/>
        <a:p>
          <a:endParaRPr lang="en-US"/>
        </a:p>
      </dgm:t>
    </dgm:pt>
    <dgm:pt modelId="{0C46F5D9-8BCD-4BBD-B1E2-211424322710}">
      <dgm:prSet/>
      <dgm:spPr/>
      <dgm:t>
        <a:bodyPr/>
        <a:lstStyle/>
        <a:p>
          <a:r>
            <a:rPr lang="en-GB"/>
            <a:t>We learn that the owners also have issues with keeping up with digital marketing trends. This however can be easily outsourced.</a:t>
          </a:r>
          <a:endParaRPr lang="en-US"/>
        </a:p>
      </dgm:t>
    </dgm:pt>
    <dgm:pt modelId="{D7D30FEF-BFFE-43F1-B834-9AD51BF753E6}" type="parTrans" cxnId="{5BFE704F-BF34-429C-AC90-92BE6DC3E0E6}">
      <dgm:prSet/>
      <dgm:spPr/>
      <dgm:t>
        <a:bodyPr/>
        <a:lstStyle/>
        <a:p>
          <a:endParaRPr lang="en-US"/>
        </a:p>
      </dgm:t>
    </dgm:pt>
    <dgm:pt modelId="{449AE11B-1C02-4B27-B825-4B9736389418}" type="sibTrans" cxnId="{5BFE704F-BF34-429C-AC90-92BE6DC3E0E6}">
      <dgm:prSet/>
      <dgm:spPr/>
      <dgm:t>
        <a:bodyPr/>
        <a:lstStyle/>
        <a:p>
          <a:endParaRPr lang="en-US"/>
        </a:p>
      </dgm:t>
    </dgm:pt>
    <dgm:pt modelId="{3FED9E01-ECF2-4DF7-AB5F-A6B57BC6DAD6}" type="pres">
      <dgm:prSet presAssocID="{7B53125E-08D2-426B-A318-A4BE17D7F233}" presName="outerComposite" presStyleCnt="0">
        <dgm:presLayoutVars>
          <dgm:chMax val="5"/>
          <dgm:dir/>
          <dgm:resizeHandles val="exact"/>
        </dgm:presLayoutVars>
      </dgm:prSet>
      <dgm:spPr/>
    </dgm:pt>
    <dgm:pt modelId="{77B218DE-2B53-43B9-A8DA-946F6B73FB96}" type="pres">
      <dgm:prSet presAssocID="{7B53125E-08D2-426B-A318-A4BE17D7F233}" presName="dummyMaxCanvas" presStyleCnt="0">
        <dgm:presLayoutVars/>
      </dgm:prSet>
      <dgm:spPr/>
    </dgm:pt>
    <dgm:pt modelId="{A17673DD-CDF5-4E0D-976E-364DEC1769F9}" type="pres">
      <dgm:prSet presAssocID="{7B53125E-08D2-426B-A318-A4BE17D7F233}" presName="FourNodes_1" presStyleLbl="node1" presStyleIdx="0" presStyleCnt="4">
        <dgm:presLayoutVars>
          <dgm:bulletEnabled val="1"/>
        </dgm:presLayoutVars>
      </dgm:prSet>
      <dgm:spPr/>
    </dgm:pt>
    <dgm:pt modelId="{19E5F355-FBAC-447D-BA1B-58D45195E746}" type="pres">
      <dgm:prSet presAssocID="{7B53125E-08D2-426B-A318-A4BE17D7F233}" presName="FourNodes_2" presStyleLbl="node1" presStyleIdx="1" presStyleCnt="4">
        <dgm:presLayoutVars>
          <dgm:bulletEnabled val="1"/>
        </dgm:presLayoutVars>
      </dgm:prSet>
      <dgm:spPr/>
    </dgm:pt>
    <dgm:pt modelId="{390EBD0D-4BF2-465C-9C2C-8CEC9317B9D5}" type="pres">
      <dgm:prSet presAssocID="{7B53125E-08D2-426B-A318-A4BE17D7F233}" presName="FourNodes_3" presStyleLbl="node1" presStyleIdx="2" presStyleCnt="4">
        <dgm:presLayoutVars>
          <dgm:bulletEnabled val="1"/>
        </dgm:presLayoutVars>
      </dgm:prSet>
      <dgm:spPr/>
    </dgm:pt>
    <dgm:pt modelId="{12639AA2-96E5-4FE4-9C77-01347016ACE2}" type="pres">
      <dgm:prSet presAssocID="{7B53125E-08D2-426B-A318-A4BE17D7F233}" presName="FourNodes_4" presStyleLbl="node1" presStyleIdx="3" presStyleCnt="4">
        <dgm:presLayoutVars>
          <dgm:bulletEnabled val="1"/>
        </dgm:presLayoutVars>
      </dgm:prSet>
      <dgm:spPr/>
    </dgm:pt>
    <dgm:pt modelId="{ADD16FBB-A4A6-453E-8044-4C254CFCF8A2}" type="pres">
      <dgm:prSet presAssocID="{7B53125E-08D2-426B-A318-A4BE17D7F233}" presName="FourConn_1-2" presStyleLbl="fgAccFollowNode1" presStyleIdx="0" presStyleCnt="3">
        <dgm:presLayoutVars>
          <dgm:bulletEnabled val="1"/>
        </dgm:presLayoutVars>
      </dgm:prSet>
      <dgm:spPr/>
    </dgm:pt>
    <dgm:pt modelId="{4F0D8955-A603-4A87-B15F-0AB14EFAB20D}" type="pres">
      <dgm:prSet presAssocID="{7B53125E-08D2-426B-A318-A4BE17D7F233}" presName="FourConn_2-3" presStyleLbl="fgAccFollowNode1" presStyleIdx="1" presStyleCnt="3">
        <dgm:presLayoutVars>
          <dgm:bulletEnabled val="1"/>
        </dgm:presLayoutVars>
      </dgm:prSet>
      <dgm:spPr/>
    </dgm:pt>
    <dgm:pt modelId="{FA555BF2-CBBF-4048-B1E6-404337B0C421}" type="pres">
      <dgm:prSet presAssocID="{7B53125E-08D2-426B-A318-A4BE17D7F233}" presName="FourConn_3-4" presStyleLbl="fgAccFollowNode1" presStyleIdx="2" presStyleCnt="3">
        <dgm:presLayoutVars>
          <dgm:bulletEnabled val="1"/>
        </dgm:presLayoutVars>
      </dgm:prSet>
      <dgm:spPr/>
    </dgm:pt>
    <dgm:pt modelId="{7A0E5D70-5B6E-4EA2-B0C1-063415C0A2B6}" type="pres">
      <dgm:prSet presAssocID="{7B53125E-08D2-426B-A318-A4BE17D7F233}" presName="FourNodes_1_text" presStyleLbl="node1" presStyleIdx="3" presStyleCnt="4">
        <dgm:presLayoutVars>
          <dgm:bulletEnabled val="1"/>
        </dgm:presLayoutVars>
      </dgm:prSet>
      <dgm:spPr/>
    </dgm:pt>
    <dgm:pt modelId="{07D4AE81-73E4-40C2-A349-D5A83CD796D8}" type="pres">
      <dgm:prSet presAssocID="{7B53125E-08D2-426B-A318-A4BE17D7F233}" presName="FourNodes_2_text" presStyleLbl="node1" presStyleIdx="3" presStyleCnt="4">
        <dgm:presLayoutVars>
          <dgm:bulletEnabled val="1"/>
        </dgm:presLayoutVars>
      </dgm:prSet>
      <dgm:spPr/>
    </dgm:pt>
    <dgm:pt modelId="{118ED925-7C0A-42FF-A319-493CB7F569D5}" type="pres">
      <dgm:prSet presAssocID="{7B53125E-08D2-426B-A318-A4BE17D7F233}" presName="FourNodes_3_text" presStyleLbl="node1" presStyleIdx="3" presStyleCnt="4">
        <dgm:presLayoutVars>
          <dgm:bulletEnabled val="1"/>
        </dgm:presLayoutVars>
      </dgm:prSet>
      <dgm:spPr/>
    </dgm:pt>
    <dgm:pt modelId="{9CC0B13B-6124-489D-81AA-226C76FF66B5}" type="pres">
      <dgm:prSet presAssocID="{7B53125E-08D2-426B-A318-A4BE17D7F233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98B8AE05-AFCE-470E-854B-9C86381E098B}" type="presOf" srcId="{0F77624E-6261-4C6C-B9B8-438CEC368B4C}" destId="{FA555BF2-CBBF-4048-B1E6-404337B0C421}" srcOrd="0" destOrd="0" presId="urn:microsoft.com/office/officeart/2005/8/layout/vProcess5"/>
    <dgm:cxn modelId="{41FC671F-79EE-443C-B925-465EF27CA0F2}" type="presOf" srcId="{BE49F43E-ADAB-4EE2-A340-D49ABCDC72B5}" destId="{A17673DD-CDF5-4E0D-976E-364DEC1769F9}" srcOrd="0" destOrd="0" presId="urn:microsoft.com/office/officeart/2005/8/layout/vProcess5"/>
    <dgm:cxn modelId="{2460FC1F-99C0-4F88-9E94-594D2B936922}" srcId="{7B53125E-08D2-426B-A318-A4BE17D7F233}" destId="{6C053F67-7A2D-4D8C-9599-4F7C641C7D43}" srcOrd="2" destOrd="0" parTransId="{AA07E7E5-51F8-49FB-AE87-1DA11251BD05}" sibTransId="{0F77624E-6261-4C6C-B9B8-438CEC368B4C}"/>
    <dgm:cxn modelId="{D96F512E-4C4E-401D-BDDE-7A962D50311E}" type="presOf" srcId="{7B53125E-08D2-426B-A318-A4BE17D7F233}" destId="{3FED9E01-ECF2-4DF7-AB5F-A6B57BC6DAD6}" srcOrd="0" destOrd="0" presId="urn:microsoft.com/office/officeart/2005/8/layout/vProcess5"/>
    <dgm:cxn modelId="{335CEA3D-F097-4BF1-97DB-F982AC69787E}" type="presOf" srcId="{6C053F67-7A2D-4D8C-9599-4F7C641C7D43}" destId="{118ED925-7C0A-42FF-A319-493CB7F569D5}" srcOrd="1" destOrd="0" presId="urn:microsoft.com/office/officeart/2005/8/layout/vProcess5"/>
    <dgm:cxn modelId="{EFEA7548-F5CC-4C2B-823A-A4C6AAF6FD91}" type="presOf" srcId="{B4AA299A-4D58-4CC2-874D-EDC9E129E59A}" destId="{4F0D8955-A603-4A87-B15F-0AB14EFAB20D}" srcOrd="0" destOrd="0" presId="urn:microsoft.com/office/officeart/2005/8/layout/vProcess5"/>
    <dgm:cxn modelId="{5BFE704F-BF34-429C-AC90-92BE6DC3E0E6}" srcId="{7B53125E-08D2-426B-A318-A4BE17D7F233}" destId="{0C46F5D9-8BCD-4BBD-B1E2-211424322710}" srcOrd="3" destOrd="0" parTransId="{D7D30FEF-BFFE-43F1-B834-9AD51BF753E6}" sibTransId="{449AE11B-1C02-4B27-B825-4B9736389418}"/>
    <dgm:cxn modelId="{CD745B86-6715-4178-9122-13C81940ECD0}" type="presOf" srcId="{BE49F43E-ADAB-4EE2-A340-D49ABCDC72B5}" destId="{7A0E5D70-5B6E-4EA2-B0C1-063415C0A2B6}" srcOrd="1" destOrd="0" presId="urn:microsoft.com/office/officeart/2005/8/layout/vProcess5"/>
    <dgm:cxn modelId="{4C068A94-7B13-4BEE-819C-969C34EB3CAA}" type="presOf" srcId="{B5AC6E5B-0A2A-4508-9218-75958AC72CE4}" destId="{07D4AE81-73E4-40C2-A349-D5A83CD796D8}" srcOrd="1" destOrd="0" presId="urn:microsoft.com/office/officeart/2005/8/layout/vProcess5"/>
    <dgm:cxn modelId="{481491A7-C372-42B5-9657-7D5CA9F159F6}" srcId="{7B53125E-08D2-426B-A318-A4BE17D7F233}" destId="{BE49F43E-ADAB-4EE2-A340-D49ABCDC72B5}" srcOrd="0" destOrd="0" parTransId="{19FEEB5C-CF74-41C8-BC41-DEE083571AB8}" sibTransId="{9AC64817-2167-48D4-8BF6-BFEDCD0FA162}"/>
    <dgm:cxn modelId="{046A9DB4-DBA0-43AE-B8E8-7538DC136AAC}" type="presOf" srcId="{0C46F5D9-8BCD-4BBD-B1E2-211424322710}" destId="{12639AA2-96E5-4FE4-9C77-01347016ACE2}" srcOrd="0" destOrd="0" presId="urn:microsoft.com/office/officeart/2005/8/layout/vProcess5"/>
    <dgm:cxn modelId="{479004C5-6ED9-40D2-BE58-CAC204B7921C}" srcId="{7B53125E-08D2-426B-A318-A4BE17D7F233}" destId="{B5AC6E5B-0A2A-4508-9218-75958AC72CE4}" srcOrd="1" destOrd="0" parTransId="{F82A9D41-0C6B-48DA-B9F0-4C827F63742D}" sibTransId="{B4AA299A-4D58-4CC2-874D-EDC9E129E59A}"/>
    <dgm:cxn modelId="{CCB97CC5-A302-4FEF-A33E-778BB10AB3CB}" type="presOf" srcId="{9AC64817-2167-48D4-8BF6-BFEDCD0FA162}" destId="{ADD16FBB-A4A6-453E-8044-4C254CFCF8A2}" srcOrd="0" destOrd="0" presId="urn:microsoft.com/office/officeart/2005/8/layout/vProcess5"/>
    <dgm:cxn modelId="{D3183DC6-D554-456B-9984-457E47D1D4C0}" type="presOf" srcId="{0C46F5D9-8BCD-4BBD-B1E2-211424322710}" destId="{9CC0B13B-6124-489D-81AA-226C76FF66B5}" srcOrd="1" destOrd="0" presId="urn:microsoft.com/office/officeart/2005/8/layout/vProcess5"/>
    <dgm:cxn modelId="{054E5CD3-F80F-4B00-8370-0DBBB057F483}" type="presOf" srcId="{6C053F67-7A2D-4D8C-9599-4F7C641C7D43}" destId="{390EBD0D-4BF2-465C-9C2C-8CEC9317B9D5}" srcOrd="0" destOrd="0" presId="urn:microsoft.com/office/officeart/2005/8/layout/vProcess5"/>
    <dgm:cxn modelId="{FF85A7EF-F746-4B87-A270-67314BB4DE8E}" type="presOf" srcId="{B5AC6E5B-0A2A-4508-9218-75958AC72CE4}" destId="{19E5F355-FBAC-447D-BA1B-58D45195E746}" srcOrd="0" destOrd="0" presId="urn:microsoft.com/office/officeart/2005/8/layout/vProcess5"/>
    <dgm:cxn modelId="{DE8782C3-3FC8-4F1C-AC12-DF05FEE29482}" type="presParOf" srcId="{3FED9E01-ECF2-4DF7-AB5F-A6B57BC6DAD6}" destId="{77B218DE-2B53-43B9-A8DA-946F6B73FB96}" srcOrd="0" destOrd="0" presId="urn:microsoft.com/office/officeart/2005/8/layout/vProcess5"/>
    <dgm:cxn modelId="{43BFFA28-291B-4EC4-BAD2-3E46388697F0}" type="presParOf" srcId="{3FED9E01-ECF2-4DF7-AB5F-A6B57BC6DAD6}" destId="{A17673DD-CDF5-4E0D-976E-364DEC1769F9}" srcOrd="1" destOrd="0" presId="urn:microsoft.com/office/officeart/2005/8/layout/vProcess5"/>
    <dgm:cxn modelId="{4A7286AA-73DA-4143-9FE1-735118BED399}" type="presParOf" srcId="{3FED9E01-ECF2-4DF7-AB5F-A6B57BC6DAD6}" destId="{19E5F355-FBAC-447D-BA1B-58D45195E746}" srcOrd="2" destOrd="0" presId="urn:microsoft.com/office/officeart/2005/8/layout/vProcess5"/>
    <dgm:cxn modelId="{9A2040FA-5EDB-4F4F-9218-BB8A49092852}" type="presParOf" srcId="{3FED9E01-ECF2-4DF7-AB5F-A6B57BC6DAD6}" destId="{390EBD0D-4BF2-465C-9C2C-8CEC9317B9D5}" srcOrd="3" destOrd="0" presId="urn:microsoft.com/office/officeart/2005/8/layout/vProcess5"/>
    <dgm:cxn modelId="{787A977F-0117-46AF-9C41-E3FB7ED5DA7D}" type="presParOf" srcId="{3FED9E01-ECF2-4DF7-AB5F-A6B57BC6DAD6}" destId="{12639AA2-96E5-4FE4-9C77-01347016ACE2}" srcOrd="4" destOrd="0" presId="urn:microsoft.com/office/officeart/2005/8/layout/vProcess5"/>
    <dgm:cxn modelId="{9B7E2C76-AFEA-4A42-804A-A5412813B6A4}" type="presParOf" srcId="{3FED9E01-ECF2-4DF7-AB5F-A6B57BC6DAD6}" destId="{ADD16FBB-A4A6-453E-8044-4C254CFCF8A2}" srcOrd="5" destOrd="0" presId="urn:microsoft.com/office/officeart/2005/8/layout/vProcess5"/>
    <dgm:cxn modelId="{EF0FC172-08E8-4030-A343-F1929C86E7FA}" type="presParOf" srcId="{3FED9E01-ECF2-4DF7-AB5F-A6B57BC6DAD6}" destId="{4F0D8955-A603-4A87-B15F-0AB14EFAB20D}" srcOrd="6" destOrd="0" presId="urn:microsoft.com/office/officeart/2005/8/layout/vProcess5"/>
    <dgm:cxn modelId="{4A73F434-3669-435F-8F3E-66F17A62E46C}" type="presParOf" srcId="{3FED9E01-ECF2-4DF7-AB5F-A6B57BC6DAD6}" destId="{FA555BF2-CBBF-4048-B1E6-404337B0C421}" srcOrd="7" destOrd="0" presId="urn:microsoft.com/office/officeart/2005/8/layout/vProcess5"/>
    <dgm:cxn modelId="{27978779-EC22-4200-8AD0-5E6F67603001}" type="presParOf" srcId="{3FED9E01-ECF2-4DF7-AB5F-A6B57BC6DAD6}" destId="{7A0E5D70-5B6E-4EA2-B0C1-063415C0A2B6}" srcOrd="8" destOrd="0" presId="urn:microsoft.com/office/officeart/2005/8/layout/vProcess5"/>
    <dgm:cxn modelId="{034D879F-1CEA-45BE-A0AD-27ED85DD9339}" type="presParOf" srcId="{3FED9E01-ECF2-4DF7-AB5F-A6B57BC6DAD6}" destId="{07D4AE81-73E4-40C2-A349-D5A83CD796D8}" srcOrd="9" destOrd="0" presId="urn:microsoft.com/office/officeart/2005/8/layout/vProcess5"/>
    <dgm:cxn modelId="{F35ECDFC-ED78-4B4E-A81D-2D646B4E738F}" type="presParOf" srcId="{3FED9E01-ECF2-4DF7-AB5F-A6B57BC6DAD6}" destId="{118ED925-7C0A-42FF-A319-493CB7F569D5}" srcOrd="10" destOrd="0" presId="urn:microsoft.com/office/officeart/2005/8/layout/vProcess5"/>
    <dgm:cxn modelId="{AEA79B84-E979-4BE8-B670-9B1890AD28F0}" type="presParOf" srcId="{3FED9E01-ECF2-4DF7-AB5F-A6B57BC6DAD6}" destId="{9CC0B13B-6124-489D-81AA-226C76FF66B5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B7E5EF1-C20D-44A4-B946-0452781010B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F8A86267-98E9-43DF-8F0A-D5BA162C3F10}">
      <dgm:prSet custT="1"/>
      <dgm:spPr/>
      <dgm:t>
        <a:bodyPr/>
        <a:lstStyle/>
        <a:p>
          <a:r>
            <a:rPr lang="en-GB" sz="1200" b="1" u="sng" dirty="0"/>
            <a:t>What</a:t>
          </a:r>
          <a:r>
            <a:rPr lang="en-GB" sz="1200" dirty="0"/>
            <a:t>: Despite the use of sustainable packaging and a website the store is very traditional and barely digital. The store should be more up to date and offer more delivery and subscription services.</a:t>
          </a:r>
          <a:endParaRPr lang="en-US" sz="1200" dirty="0"/>
        </a:p>
      </dgm:t>
    </dgm:pt>
    <dgm:pt modelId="{5E08736E-52B4-4130-8C9A-4DEE584CEAFB}" type="parTrans" cxnId="{33062B68-7DA1-40A1-A169-F11527BB2D22}">
      <dgm:prSet/>
      <dgm:spPr/>
      <dgm:t>
        <a:bodyPr/>
        <a:lstStyle/>
        <a:p>
          <a:endParaRPr lang="en-US"/>
        </a:p>
      </dgm:t>
    </dgm:pt>
    <dgm:pt modelId="{8DEAC86F-6A73-43F6-822C-0C916A6B2CC8}" type="sibTrans" cxnId="{33062B68-7DA1-40A1-A169-F11527BB2D22}">
      <dgm:prSet/>
      <dgm:spPr/>
      <dgm:t>
        <a:bodyPr/>
        <a:lstStyle/>
        <a:p>
          <a:endParaRPr lang="en-US"/>
        </a:p>
      </dgm:t>
    </dgm:pt>
    <dgm:pt modelId="{2F1E8CEA-0E80-4834-89E1-E1A4717AD5CB}">
      <dgm:prSet/>
      <dgm:spPr/>
      <dgm:t>
        <a:bodyPr/>
        <a:lstStyle/>
        <a:p>
          <a:r>
            <a:rPr lang="en-GB" b="1" u="sng" dirty="0"/>
            <a:t>Why</a:t>
          </a:r>
          <a:r>
            <a:rPr lang="en-GB" dirty="0"/>
            <a:t>: while this approach has worked digital transformation is becoming more common. Successful digital transformation enables an organisation to deliver enhanced customer experiences (DX Adobe, 2021).</a:t>
          </a:r>
          <a:endParaRPr lang="en-US" dirty="0"/>
        </a:p>
      </dgm:t>
    </dgm:pt>
    <dgm:pt modelId="{FE829AEB-0384-4521-83DA-751BCE898772}" type="parTrans" cxnId="{DB1611D4-F694-4678-A563-6CFF10D2CA21}">
      <dgm:prSet/>
      <dgm:spPr/>
      <dgm:t>
        <a:bodyPr/>
        <a:lstStyle/>
        <a:p>
          <a:endParaRPr lang="en-US"/>
        </a:p>
      </dgm:t>
    </dgm:pt>
    <dgm:pt modelId="{667FF372-FD7C-4FCF-BE94-AE956C4F0E0C}" type="sibTrans" cxnId="{DB1611D4-F694-4678-A563-6CFF10D2CA21}">
      <dgm:prSet/>
      <dgm:spPr/>
      <dgm:t>
        <a:bodyPr/>
        <a:lstStyle/>
        <a:p>
          <a:endParaRPr lang="en-US"/>
        </a:p>
      </dgm:t>
    </dgm:pt>
    <dgm:pt modelId="{E792A676-3EBD-401D-9959-4325A058C198}">
      <dgm:prSet/>
      <dgm:spPr/>
      <dgm:t>
        <a:bodyPr/>
        <a:lstStyle/>
        <a:p>
          <a:r>
            <a:rPr lang="en-GB" b="1" u="sng" dirty="0"/>
            <a:t>Where</a:t>
          </a:r>
          <a:r>
            <a:rPr lang="en-GB" dirty="0"/>
            <a:t>: there is not enough foot-traffic in the area where the shop is to keep up sale, consider moving locations where there are other businesses.</a:t>
          </a:r>
          <a:endParaRPr lang="en-US" dirty="0"/>
        </a:p>
      </dgm:t>
    </dgm:pt>
    <dgm:pt modelId="{8167E153-E837-4ADB-B733-946DBC2658C5}" type="parTrans" cxnId="{9B4CFE95-5933-4926-90BC-12F5C689730D}">
      <dgm:prSet/>
      <dgm:spPr/>
      <dgm:t>
        <a:bodyPr/>
        <a:lstStyle/>
        <a:p>
          <a:endParaRPr lang="en-US"/>
        </a:p>
      </dgm:t>
    </dgm:pt>
    <dgm:pt modelId="{EDCF49E5-10ED-40DF-8C01-EE18AE4FB03B}" type="sibTrans" cxnId="{9B4CFE95-5933-4926-90BC-12F5C689730D}">
      <dgm:prSet/>
      <dgm:spPr/>
      <dgm:t>
        <a:bodyPr/>
        <a:lstStyle/>
        <a:p>
          <a:endParaRPr lang="en-US"/>
        </a:p>
      </dgm:t>
    </dgm:pt>
    <dgm:pt modelId="{EBF46738-9728-4D1B-A06E-E474F3828B17}">
      <dgm:prSet/>
      <dgm:spPr/>
      <dgm:t>
        <a:bodyPr/>
        <a:lstStyle/>
        <a:p>
          <a:r>
            <a:rPr lang="en-GB" b="1" u="sng" dirty="0"/>
            <a:t>When</a:t>
          </a:r>
          <a:r>
            <a:rPr lang="en-GB" dirty="0"/>
            <a:t>: Green Haven Florists should look to make these changes as soon as possible before being in a worse financial position.</a:t>
          </a:r>
          <a:endParaRPr lang="en-US" dirty="0"/>
        </a:p>
      </dgm:t>
    </dgm:pt>
    <dgm:pt modelId="{8B1E3357-5FB0-4D36-BC2C-FB3A2643B629}" type="parTrans" cxnId="{48A9095B-9A43-4691-92D4-4F8BBD9F9276}">
      <dgm:prSet/>
      <dgm:spPr/>
      <dgm:t>
        <a:bodyPr/>
        <a:lstStyle/>
        <a:p>
          <a:endParaRPr lang="en-US"/>
        </a:p>
      </dgm:t>
    </dgm:pt>
    <dgm:pt modelId="{A34414A7-A5E1-47E2-A6D9-15E157901818}" type="sibTrans" cxnId="{48A9095B-9A43-4691-92D4-4F8BBD9F9276}">
      <dgm:prSet/>
      <dgm:spPr/>
      <dgm:t>
        <a:bodyPr/>
        <a:lstStyle/>
        <a:p>
          <a:endParaRPr lang="en-US"/>
        </a:p>
      </dgm:t>
    </dgm:pt>
    <dgm:pt modelId="{5810105F-2E4D-4E56-A289-B68FEB98361F}">
      <dgm:prSet/>
      <dgm:spPr/>
      <dgm:t>
        <a:bodyPr/>
        <a:lstStyle/>
        <a:p>
          <a:r>
            <a:rPr lang="en-GB" b="1" u="sng" dirty="0"/>
            <a:t>Who</a:t>
          </a:r>
          <a:r>
            <a:rPr lang="en-GB" dirty="0"/>
            <a:t>: the business should make customers aware of its changes and ensure quality will stay the same.</a:t>
          </a:r>
          <a:endParaRPr lang="en-US" dirty="0"/>
        </a:p>
      </dgm:t>
    </dgm:pt>
    <dgm:pt modelId="{0A62EA06-D778-4BC6-9FAF-66CE4812C39C}" type="parTrans" cxnId="{845207D2-2869-4701-A825-8778DE244ADE}">
      <dgm:prSet/>
      <dgm:spPr/>
      <dgm:t>
        <a:bodyPr/>
        <a:lstStyle/>
        <a:p>
          <a:endParaRPr lang="en-US"/>
        </a:p>
      </dgm:t>
    </dgm:pt>
    <dgm:pt modelId="{17CD6873-ADE3-4AD3-96B9-3CEF5E93FCE4}" type="sibTrans" cxnId="{845207D2-2869-4701-A825-8778DE244ADE}">
      <dgm:prSet/>
      <dgm:spPr/>
      <dgm:t>
        <a:bodyPr/>
        <a:lstStyle/>
        <a:p>
          <a:endParaRPr lang="en-US"/>
        </a:p>
      </dgm:t>
    </dgm:pt>
    <dgm:pt modelId="{FF7DEDF9-B198-4C2A-A8AB-E82CAC95E03F}">
      <dgm:prSet/>
      <dgm:spPr/>
      <dgm:t>
        <a:bodyPr/>
        <a:lstStyle/>
        <a:p>
          <a:r>
            <a:rPr lang="en-GB" b="1" u="sng" dirty="0"/>
            <a:t>How</a:t>
          </a:r>
          <a:r>
            <a:rPr lang="en-GB" dirty="0"/>
            <a:t>: outsource digital and social media marketing from experienced individuals.</a:t>
          </a:r>
          <a:endParaRPr lang="en-US" dirty="0"/>
        </a:p>
      </dgm:t>
    </dgm:pt>
    <dgm:pt modelId="{DEDA676E-4DC8-4AFF-8DC3-627BEB99F904}" type="parTrans" cxnId="{D8377D28-5EC3-4533-8685-426CB725CFFB}">
      <dgm:prSet/>
      <dgm:spPr/>
      <dgm:t>
        <a:bodyPr/>
        <a:lstStyle/>
        <a:p>
          <a:endParaRPr lang="en-US"/>
        </a:p>
      </dgm:t>
    </dgm:pt>
    <dgm:pt modelId="{7770055E-57E3-4E91-9301-0C2FF6797DA4}" type="sibTrans" cxnId="{D8377D28-5EC3-4533-8685-426CB725CFFB}">
      <dgm:prSet/>
      <dgm:spPr/>
      <dgm:t>
        <a:bodyPr/>
        <a:lstStyle/>
        <a:p>
          <a:endParaRPr lang="en-US"/>
        </a:p>
      </dgm:t>
    </dgm:pt>
    <dgm:pt modelId="{12F2B28C-0077-48D3-BEC4-AD6CDAEBCBA5}">
      <dgm:prSet/>
      <dgm:spPr/>
      <dgm:t>
        <a:bodyPr/>
        <a:lstStyle/>
        <a:p>
          <a:r>
            <a:rPr lang="en-GB" b="1" u="sng" dirty="0"/>
            <a:t>How Much</a:t>
          </a:r>
          <a:r>
            <a:rPr lang="en-GB" dirty="0"/>
            <a:t>: the costs to the business will be the outsourcing, relocation and setting up delivery. </a:t>
          </a:r>
          <a:endParaRPr lang="en-US" dirty="0"/>
        </a:p>
      </dgm:t>
    </dgm:pt>
    <dgm:pt modelId="{3BD4A7A8-867B-4FCC-97EC-727C764E157C}" type="parTrans" cxnId="{D525E634-6AF9-4B7E-B3EC-AE138206B806}">
      <dgm:prSet/>
      <dgm:spPr/>
      <dgm:t>
        <a:bodyPr/>
        <a:lstStyle/>
        <a:p>
          <a:endParaRPr lang="en-US"/>
        </a:p>
      </dgm:t>
    </dgm:pt>
    <dgm:pt modelId="{6F071A06-360C-4F4B-9A90-7519D646B292}" type="sibTrans" cxnId="{D525E634-6AF9-4B7E-B3EC-AE138206B806}">
      <dgm:prSet/>
      <dgm:spPr/>
      <dgm:t>
        <a:bodyPr/>
        <a:lstStyle/>
        <a:p>
          <a:endParaRPr lang="en-US"/>
        </a:p>
      </dgm:t>
    </dgm:pt>
    <dgm:pt modelId="{CF682788-32E6-431E-B21A-759BAAE57DDA}" type="pres">
      <dgm:prSet presAssocID="{8B7E5EF1-C20D-44A4-B946-0452781010BB}" presName="linear" presStyleCnt="0">
        <dgm:presLayoutVars>
          <dgm:animLvl val="lvl"/>
          <dgm:resizeHandles val="exact"/>
        </dgm:presLayoutVars>
      </dgm:prSet>
      <dgm:spPr/>
    </dgm:pt>
    <dgm:pt modelId="{B3A2D29C-6CBA-47F8-B38F-7023A5355C5C}" type="pres">
      <dgm:prSet presAssocID="{F8A86267-98E9-43DF-8F0A-D5BA162C3F10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7026AE6A-CA56-4B02-9B2D-0D8AC3B0C1A8}" type="pres">
      <dgm:prSet presAssocID="{8DEAC86F-6A73-43F6-822C-0C916A6B2CC8}" presName="spacer" presStyleCnt="0"/>
      <dgm:spPr/>
    </dgm:pt>
    <dgm:pt modelId="{C152E31B-5EAB-4A64-B7CA-0F5952FAEA81}" type="pres">
      <dgm:prSet presAssocID="{2F1E8CEA-0E80-4834-89E1-E1A4717AD5CB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0E57E36D-B816-4C5A-B2BB-CD1702237EE6}" type="pres">
      <dgm:prSet presAssocID="{667FF372-FD7C-4FCF-BE94-AE956C4F0E0C}" presName="spacer" presStyleCnt="0"/>
      <dgm:spPr/>
    </dgm:pt>
    <dgm:pt modelId="{03F549BB-CB92-47AE-BEDC-59F31D3F9F43}" type="pres">
      <dgm:prSet presAssocID="{E792A676-3EBD-401D-9959-4325A058C198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DFF5F3B8-51C8-454A-83E7-5D8388F8A12E}" type="pres">
      <dgm:prSet presAssocID="{EDCF49E5-10ED-40DF-8C01-EE18AE4FB03B}" presName="spacer" presStyleCnt="0"/>
      <dgm:spPr/>
    </dgm:pt>
    <dgm:pt modelId="{6E59237D-4A14-47B4-A41D-13129BC25FA6}" type="pres">
      <dgm:prSet presAssocID="{EBF46738-9728-4D1B-A06E-E474F3828B17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0FA10D05-704A-4B3D-BB78-23E56836C8F8}" type="pres">
      <dgm:prSet presAssocID="{A34414A7-A5E1-47E2-A6D9-15E157901818}" presName="spacer" presStyleCnt="0"/>
      <dgm:spPr/>
    </dgm:pt>
    <dgm:pt modelId="{A896CFAF-37BA-4792-B80F-3E2393E6367D}" type="pres">
      <dgm:prSet presAssocID="{5810105F-2E4D-4E56-A289-B68FEB98361F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C1DC1A8A-7050-4CBA-8DCB-06AFDB81F58B}" type="pres">
      <dgm:prSet presAssocID="{17CD6873-ADE3-4AD3-96B9-3CEF5E93FCE4}" presName="spacer" presStyleCnt="0"/>
      <dgm:spPr/>
    </dgm:pt>
    <dgm:pt modelId="{3535968A-B48E-4582-BC1F-D47D31C4EA45}" type="pres">
      <dgm:prSet presAssocID="{FF7DEDF9-B198-4C2A-A8AB-E82CAC95E03F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BB982198-ECB9-4C05-915F-58EFE565F434}" type="pres">
      <dgm:prSet presAssocID="{7770055E-57E3-4E91-9301-0C2FF6797DA4}" presName="spacer" presStyleCnt="0"/>
      <dgm:spPr/>
    </dgm:pt>
    <dgm:pt modelId="{8E6A185B-BD04-4377-81E0-CD4F10F4C3C3}" type="pres">
      <dgm:prSet presAssocID="{12F2B28C-0077-48D3-BEC4-AD6CDAEBCBA5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9DE8A604-F73C-4768-842F-686C9F49643C}" type="presOf" srcId="{5810105F-2E4D-4E56-A289-B68FEB98361F}" destId="{A896CFAF-37BA-4792-B80F-3E2393E6367D}" srcOrd="0" destOrd="0" presId="urn:microsoft.com/office/officeart/2005/8/layout/vList2"/>
    <dgm:cxn modelId="{615EA408-2040-4006-B71B-A521271E0E7B}" type="presOf" srcId="{E792A676-3EBD-401D-9959-4325A058C198}" destId="{03F549BB-CB92-47AE-BEDC-59F31D3F9F43}" srcOrd="0" destOrd="0" presId="urn:microsoft.com/office/officeart/2005/8/layout/vList2"/>
    <dgm:cxn modelId="{EE4B9D25-4E7A-4A4E-8F39-76AE868C3C11}" type="presOf" srcId="{2F1E8CEA-0E80-4834-89E1-E1A4717AD5CB}" destId="{C152E31B-5EAB-4A64-B7CA-0F5952FAEA81}" srcOrd="0" destOrd="0" presId="urn:microsoft.com/office/officeart/2005/8/layout/vList2"/>
    <dgm:cxn modelId="{D8377D28-5EC3-4533-8685-426CB725CFFB}" srcId="{8B7E5EF1-C20D-44A4-B946-0452781010BB}" destId="{FF7DEDF9-B198-4C2A-A8AB-E82CAC95E03F}" srcOrd="5" destOrd="0" parTransId="{DEDA676E-4DC8-4AFF-8DC3-627BEB99F904}" sibTransId="{7770055E-57E3-4E91-9301-0C2FF6797DA4}"/>
    <dgm:cxn modelId="{D525E634-6AF9-4B7E-B3EC-AE138206B806}" srcId="{8B7E5EF1-C20D-44A4-B946-0452781010BB}" destId="{12F2B28C-0077-48D3-BEC4-AD6CDAEBCBA5}" srcOrd="6" destOrd="0" parTransId="{3BD4A7A8-867B-4FCC-97EC-727C764E157C}" sibTransId="{6F071A06-360C-4F4B-9A90-7519D646B292}"/>
    <dgm:cxn modelId="{48A9095B-9A43-4691-92D4-4F8BBD9F9276}" srcId="{8B7E5EF1-C20D-44A4-B946-0452781010BB}" destId="{EBF46738-9728-4D1B-A06E-E474F3828B17}" srcOrd="3" destOrd="0" parTransId="{8B1E3357-5FB0-4D36-BC2C-FB3A2643B629}" sibTransId="{A34414A7-A5E1-47E2-A6D9-15E157901818}"/>
    <dgm:cxn modelId="{33062B68-7DA1-40A1-A169-F11527BB2D22}" srcId="{8B7E5EF1-C20D-44A4-B946-0452781010BB}" destId="{F8A86267-98E9-43DF-8F0A-D5BA162C3F10}" srcOrd="0" destOrd="0" parTransId="{5E08736E-52B4-4130-8C9A-4DEE584CEAFB}" sibTransId="{8DEAC86F-6A73-43F6-822C-0C916A6B2CC8}"/>
    <dgm:cxn modelId="{C5549749-06ED-4D9B-9D75-4718BBD9B6AD}" type="presOf" srcId="{EBF46738-9728-4D1B-A06E-E474F3828B17}" destId="{6E59237D-4A14-47B4-A41D-13129BC25FA6}" srcOrd="0" destOrd="0" presId="urn:microsoft.com/office/officeart/2005/8/layout/vList2"/>
    <dgm:cxn modelId="{E49EEA87-C9EC-4522-B55D-2A5EDB6321DD}" type="presOf" srcId="{F8A86267-98E9-43DF-8F0A-D5BA162C3F10}" destId="{B3A2D29C-6CBA-47F8-B38F-7023A5355C5C}" srcOrd="0" destOrd="0" presId="urn:microsoft.com/office/officeart/2005/8/layout/vList2"/>
    <dgm:cxn modelId="{9B4CFE95-5933-4926-90BC-12F5C689730D}" srcId="{8B7E5EF1-C20D-44A4-B946-0452781010BB}" destId="{E792A676-3EBD-401D-9959-4325A058C198}" srcOrd="2" destOrd="0" parTransId="{8167E153-E837-4ADB-B733-946DBC2658C5}" sibTransId="{EDCF49E5-10ED-40DF-8C01-EE18AE4FB03B}"/>
    <dgm:cxn modelId="{845207D2-2869-4701-A825-8778DE244ADE}" srcId="{8B7E5EF1-C20D-44A4-B946-0452781010BB}" destId="{5810105F-2E4D-4E56-A289-B68FEB98361F}" srcOrd="4" destOrd="0" parTransId="{0A62EA06-D778-4BC6-9FAF-66CE4812C39C}" sibTransId="{17CD6873-ADE3-4AD3-96B9-3CEF5E93FCE4}"/>
    <dgm:cxn modelId="{EBB7A9D3-9A3A-4DDB-ABC4-75873BB0B93A}" type="presOf" srcId="{12F2B28C-0077-48D3-BEC4-AD6CDAEBCBA5}" destId="{8E6A185B-BD04-4377-81E0-CD4F10F4C3C3}" srcOrd="0" destOrd="0" presId="urn:microsoft.com/office/officeart/2005/8/layout/vList2"/>
    <dgm:cxn modelId="{DB1611D4-F694-4678-A563-6CFF10D2CA21}" srcId="{8B7E5EF1-C20D-44A4-B946-0452781010BB}" destId="{2F1E8CEA-0E80-4834-89E1-E1A4717AD5CB}" srcOrd="1" destOrd="0" parTransId="{FE829AEB-0384-4521-83DA-751BCE898772}" sibTransId="{667FF372-FD7C-4FCF-BE94-AE956C4F0E0C}"/>
    <dgm:cxn modelId="{269DD2DE-55AC-4A36-82C5-7AC9A392D246}" type="presOf" srcId="{FF7DEDF9-B198-4C2A-A8AB-E82CAC95E03F}" destId="{3535968A-B48E-4582-BC1F-D47D31C4EA45}" srcOrd="0" destOrd="0" presId="urn:microsoft.com/office/officeart/2005/8/layout/vList2"/>
    <dgm:cxn modelId="{C4704CF9-2261-4953-AE9C-8091DB6A846E}" type="presOf" srcId="{8B7E5EF1-C20D-44A4-B946-0452781010BB}" destId="{CF682788-32E6-431E-B21A-759BAAE57DDA}" srcOrd="0" destOrd="0" presId="urn:microsoft.com/office/officeart/2005/8/layout/vList2"/>
    <dgm:cxn modelId="{7B7DFC03-A0B9-47FA-87EC-6E6C497A2CB0}" type="presParOf" srcId="{CF682788-32E6-431E-B21A-759BAAE57DDA}" destId="{B3A2D29C-6CBA-47F8-B38F-7023A5355C5C}" srcOrd="0" destOrd="0" presId="urn:microsoft.com/office/officeart/2005/8/layout/vList2"/>
    <dgm:cxn modelId="{A54F5ED1-26ED-4660-9B34-A240C1BF093B}" type="presParOf" srcId="{CF682788-32E6-431E-B21A-759BAAE57DDA}" destId="{7026AE6A-CA56-4B02-9B2D-0D8AC3B0C1A8}" srcOrd="1" destOrd="0" presId="urn:microsoft.com/office/officeart/2005/8/layout/vList2"/>
    <dgm:cxn modelId="{5F57BE4B-D890-4290-828A-CA5D7CAC09DD}" type="presParOf" srcId="{CF682788-32E6-431E-B21A-759BAAE57DDA}" destId="{C152E31B-5EAB-4A64-B7CA-0F5952FAEA81}" srcOrd="2" destOrd="0" presId="urn:microsoft.com/office/officeart/2005/8/layout/vList2"/>
    <dgm:cxn modelId="{00199858-7113-4BAA-9009-BC16B1B2DAE9}" type="presParOf" srcId="{CF682788-32E6-431E-B21A-759BAAE57DDA}" destId="{0E57E36D-B816-4C5A-B2BB-CD1702237EE6}" srcOrd="3" destOrd="0" presId="urn:microsoft.com/office/officeart/2005/8/layout/vList2"/>
    <dgm:cxn modelId="{CA064E50-3FCB-4042-9583-CBB7BC56764A}" type="presParOf" srcId="{CF682788-32E6-431E-B21A-759BAAE57DDA}" destId="{03F549BB-CB92-47AE-BEDC-59F31D3F9F43}" srcOrd="4" destOrd="0" presId="urn:microsoft.com/office/officeart/2005/8/layout/vList2"/>
    <dgm:cxn modelId="{67CF5372-61F5-4683-B0E5-97D5B42A88F6}" type="presParOf" srcId="{CF682788-32E6-431E-B21A-759BAAE57DDA}" destId="{DFF5F3B8-51C8-454A-83E7-5D8388F8A12E}" srcOrd="5" destOrd="0" presId="urn:microsoft.com/office/officeart/2005/8/layout/vList2"/>
    <dgm:cxn modelId="{8BAD1F89-8F23-4D32-8F7B-0C37E2C813FA}" type="presParOf" srcId="{CF682788-32E6-431E-B21A-759BAAE57DDA}" destId="{6E59237D-4A14-47B4-A41D-13129BC25FA6}" srcOrd="6" destOrd="0" presId="urn:microsoft.com/office/officeart/2005/8/layout/vList2"/>
    <dgm:cxn modelId="{477BA76B-7FD4-4A16-98E1-DBA9D68A0E88}" type="presParOf" srcId="{CF682788-32E6-431E-B21A-759BAAE57DDA}" destId="{0FA10D05-704A-4B3D-BB78-23E56836C8F8}" srcOrd="7" destOrd="0" presId="urn:microsoft.com/office/officeart/2005/8/layout/vList2"/>
    <dgm:cxn modelId="{7D623BED-3EE0-4F66-BCC4-AA5C7334E018}" type="presParOf" srcId="{CF682788-32E6-431E-B21A-759BAAE57DDA}" destId="{A896CFAF-37BA-4792-B80F-3E2393E6367D}" srcOrd="8" destOrd="0" presId="urn:microsoft.com/office/officeart/2005/8/layout/vList2"/>
    <dgm:cxn modelId="{738521C7-9ECD-4B07-9592-78E2EEE4D097}" type="presParOf" srcId="{CF682788-32E6-431E-B21A-759BAAE57DDA}" destId="{C1DC1A8A-7050-4CBA-8DCB-06AFDB81F58B}" srcOrd="9" destOrd="0" presId="urn:microsoft.com/office/officeart/2005/8/layout/vList2"/>
    <dgm:cxn modelId="{EA558F8E-1FFC-4764-9EB2-1E2CAE929CDD}" type="presParOf" srcId="{CF682788-32E6-431E-B21A-759BAAE57DDA}" destId="{3535968A-B48E-4582-BC1F-D47D31C4EA45}" srcOrd="10" destOrd="0" presId="urn:microsoft.com/office/officeart/2005/8/layout/vList2"/>
    <dgm:cxn modelId="{A33C356E-B8D9-405D-80AC-74FB8D514BC3}" type="presParOf" srcId="{CF682788-32E6-431E-B21A-759BAAE57DDA}" destId="{BB982198-ECB9-4C05-915F-58EFE565F434}" srcOrd="11" destOrd="0" presId="urn:microsoft.com/office/officeart/2005/8/layout/vList2"/>
    <dgm:cxn modelId="{E0C6B2FE-3988-4E78-8F21-BBAE8B5E7C5E}" type="presParOf" srcId="{CF682788-32E6-431E-B21A-759BAAE57DDA}" destId="{8E6A185B-BD04-4377-81E0-CD4F10F4C3C3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7673DD-CDF5-4E0D-976E-364DEC1769F9}">
      <dsp:nvSpPr>
        <dsp:cNvPr id="0" name=""/>
        <dsp:cNvSpPr/>
      </dsp:nvSpPr>
      <dsp:spPr>
        <a:xfrm>
          <a:off x="0" y="0"/>
          <a:ext cx="5033177" cy="9072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From the case study on Green Haven Florists we can highlight the issues they face and can fix, just by looking at customer feedback.</a:t>
          </a:r>
          <a:endParaRPr lang="en-US" sz="1500" kern="1200" dirty="0"/>
        </a:p>
      </dsp:txBody>
      <dsp:txXfrm>
        <a:off x="26573" y="26573"/>
        <a:ext cx="3977500" cy="854121"/>
      </dsp:txXfrm>
    </dsp:sp>
    <dsp:sp modelId="{19E5F355-FBAC-447D-BA1B-58D45195E746}">
      <dsp:nvSpPr>
        <dsp:cNvPr id="0" name=""/>
        <dsp:cNvSpPr/>
      </dsp:nvSpPr>
      <dsp:spPr>
        <a:xfrm>
          <a:off x="421528" y="1072225"/>
          <a:ext cx="5033177" cy="9072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“the shop’s website is outdated and difficult to navigate”</a:t>
          </a:r>
          <a:endParaRPr lang="en-US" sz="1500" kern="1200"/>
        </a:p>
      </dsp:txBody>
      <dsp:txXfrm>
        <a:off x="448101" y="1098798"/>
        <a:ext cx="3968778" cy="854121"/>
      </dsp:txXfrm>
    </dsp:sp>
    <dsp:sp modelId="{390EBD0D-4BF2-465C-9C2C-8CEC9317B9D5}">
      <dsp:nvSpPr>
        <dsp:cNvPr id="0" name=""/>
        <dsp:cNvSpPr/>
      </dsp:nvSpPr>
      <dsp:spPr>
        <a:xfrm>
          <a:off x="836765" y="2144450"/>
          <a:ext cx="5033177" cy="9072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“Others have expressed a desire for more flexible delivery options and subscription services.”</a:t>
          </a:r>
          <a:endParaRPr lang="en-US" sz="1500" kern="1200"/>
        </a:p>
      </dsp:txBody>
      <dsp:txXfrm>
        <a:off x="863338" y="2171023"/>
        <a:ext cx="3975070" cy="854121"/>
      </dsp:txXfrm>
    </dsp:sp>
    <dsp:sp modelId="{12639AA2-96E5-4FE4-9C77-01347016ACE2}">
      <dsp:nvSpPr>
        <dsp:cNvPr id="0" name=""/>
        <dsp:cNvSpPr/>
      </dsp:nvSpPr>
      <dsp:spPr>
        <a:xfrm>
          <a:off x="1258294" y="3216676"/>
          <a:ext cx="5033177" cy="9072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We learn that the owners also have issues with keeping up with digital marketing trends. This however can be easily outsourced.</a:t>
          </a:r>
          <a:endParaRPr lang="en-US" sz="1500" kern="1200"/>
        </a:p>
      </dsp:txBody>
      <dsp:txXfrm>
        <a:off x="1284867" y="3243249"/>
        <a:ext cx="3968778" cy="854121"/>
      </dsp:txXfrm>
    </dsp:sp>
    <dsp:sp modelId="{ADD16FBB-A4A6-453E-8044-4C254CFCF8A2}">
      <dsp:nvSpPr>
        <dsp:cNvPr id="0" name=""/>
        <dsp:cNvSpPr/>
      </dsp:nvSpPr>
      <dsp:spPr>
        <a:xfrm>
          <a:off x="4443453" y="694884"/>
          <a:ext cx="589723" cy="58972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4576141" y="694884"/>
        <a:ext cx="324347" cy="443767"/>
      </dsp:txXfrm>
    </dsp:sp>
    <dsp:sp modelId="{4F0D8955-A603-4A87-B15F-0AB14EFAB20D}">
      <dsp:nvSpPr>
        <dsp:cNvPr id="0" name=""/>
        <dsp:cNvSpPr/>
      </dsp:nvSpPr>
      <dsp:spPr>
        <a:xfrm>
          <a:off x="4864982" y="1767110"/>
          <a:ext cx="589723" cy="58972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4997670" y="1767110"/>
        <a:ext cx="324347" cy="443767"/>
      </dsp:txXfrm>
    </dsp:sp>
    <dsp:sp modelId="{FA555BF2-CBBF-4048-B1E6-404337B0C421}">
      <dsp:nvSpPr>
        <dsp:cNvPr id="0" name=""/>
        <dsp:cNvSpPr/>
      </dsp:nvSpPr>
      <dsp:spPr>
        <a:xfrm>
          <a:off x="5280219" y="2839335"/>
          <a:ext cx="589723" cy="58972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5412907" y="2839335"/>
        <a:ext cx="324347" cy="4437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A2D29C-6CBA-47F8-B38F-7023A5355C5C}">
      <dsp:nvSpPr>
        <dsp:cNvPr id="0" name=""/>
        <dsp:cNvSpPr/>
      </dsp:nvSpPr>
      <dsp:spPr>
        <a:xfrm>
          <a:off x="0" y="49899"/>
          <a:ext cx="6479357" cy="65987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u="sng" kern="1200" dirty="0"/>
            <a:t>What</a:t>
          </a:r>
          <a:r>
            <a:rPr lang="en-GB" sz="1200" kern="1200" dirty="0"/>
            <a:t>: Despite the use of sustainable packaging and a website the store is very traditional and barely digital. The store should be more up to date and offer more delivery and subscription services.</a:t>
          </a:r>
          <a:endParaRPr lang="en-US" sz="1200" kern="1200" dirty="0"/>
        </a:p>
      </dsp:txBody>
      <dsp:txXfrm>
        <a:off x="32213" y="82112"/>
        <a:ext cx="6414931" cy="595453"/>
      </dsp:txXfrm>
    </dsp:sp>
    <dsp:sp modelId="{C152E31B-5EAB-4A64-B7CA-0F5952FAEA81}">
      <dsp:nvSpPr>
        <dsp:cNvPr id="0" name=""/>
        <dsp:cNvSpPr/>
      </dsp:nvSpPr>
      <dsp:spPr>
        <a:xfrm>
          <a:off x="0" y="744339"/>
          <a:ext cx="6479357" cy="659879"/>
        </a:xfrm>
        <a:prstGeom prst="roundRect">
          <a:avLst/>
        </a:prstGeom>
        <a:solidFill>
          <a:schemeClr val="accent5">
            <a:hueOff val="1501799"/>
            <a:satOff val="-3757"/>
            <a:lumOff val="-408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u="sng" kern="1200" dirty="0"/>
            <a:t>Why</a:t>
          </a:r>
          <a:r>
            <a:rPr lang="en-GB" sz="1200" kern="1200" dirty="0"/>
            <a:t>: while this approach has worked digital transformation is becoming more common. Successful digital transformation enables an organisation to deliver enhanced customer experiences (DX Adobe, 2021).</a:t>
          </a:r>
          <a:endParaRPr lang="en-US" sz="1200" kern="1200" dirty="0"/>
        </a:p>
      </dsp:txBody>
      <dsp:txXfrm>
        <a:off x="32213" y="776552"/>
        <a:ext cx="6414931" cy="595453"/>
      </dsp:txXfrm>
    </dsp:sp>
    <dsp:sp modelId="{03F549BB-CB92-47AE-BEDC-59F31D3F9F43}">
      <dsp:nvSpPr>
        <dsp:cNvPr id="0" name=""/>
        <dsp:cNvSpPr/>
      </dsp:nvSpPr>
      <dsp:spPr>
        <a:xfrm>
          <a:off x="0" y="1438779"/>
          <a:ext cx="6479357" cy="659879"/>
        </a:xfrm>
        <a:prstGeom prst="roundRect">
          <a:avLst/>
        </a:prstGeom>
        <a:solidFill>
          <a:schemeClr val="accent5">
            <a:hueOff val="3003598"/>
            <a:satOff val="-7513"/>
            <a:lumOff val="-81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u="sng" kern="1200" dirty="0"/>
            <a:t>Where</a:t>
          </a:r>
          <a:r>
            <a:rPr lang="en-GB" sz="1200" kern="1200" dirty="0"/>
            <a:t>: there is not enough foot-traffic in the area where the shop is to keep up sale, consider moving locations where there are other businesses.</a:t>
          </a:r>
          <a:endParaRPr lang="en-US" sz="1200" kern="1200" dirty="0"/>
        </a:p>
      </dsp:txBody>
      <dsp:txXfrm>
        <a:off x="32213" y="1470992"/>
        <a:ext cx="6414931" cy="595453"/>
      </dsp:txXfrm>
    </dsp:sp>
    <dsp:sp modelId="{6E59237D-4A14-47B4-A41D-13129BC25FA6}">
      <dsp:nvSpPr>
        <dsp:cNvPr id="0" name=""/>
        <dsp:cNvSpPr/>
      </dsp:nvSpPr>
      <dsp:spPr>
        <a:xfrm>
          <a:off x="0" y="2133219"/>
          <a:ext cx="6479357" cy="659879"/>
        </a:xfrm>
        <a:prstGeom prst="roundRect">
          <a:avLst/>
        </a:prstGeom>
        <a:solidFill>
          <a:schemeClr val="accent5">
            <a:hueOff val="4505397"/>
            <a:satOff val="-11270"/>
            <a:lumOff val="-122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u="sng" kern="1200" dirty="0"/>
            <a:t>When</a:t>
          </a:r>
          <a:r>
            <a:rPr lang="en-GB" sz="1200" kern="1200" dirty="0"/>
            <a:t>: Green Haven Florists should look to make these changes as soon as possible before being in a worse financial position.</a:t>
          </a:r>
          <a:endParaRPr lang="en-US" sz="1200" kern="1200" dirty="0"/>
        </a:p>
      </dsp:txBody>
      <dsp:txXfrm>
        <a:off x="32213" y="2165432"/>
        <a:ext cx="6414931" cy="595453"/>
      </dsp:txXfrm>
    </dsp:sp>
    <dsp:sp modelId="{A896CFAF-37BA-4792-B80F-3E2393E6367D}">
      <dsp:nvSpPr>
        <dsp:cNvPr id="0" name=""/>
        <dsp:cNvSpPr/>
      </dsp:nvSpPr>
      <dsp:spPr>
        <a:xfrm>
          <a:off x="0" y="2827659"/>
          <a:ext cx="6479357" cy="659879"/>
        </a:xfrm>
        <a:prstGeom prst="roundRect">
          <a:avLst/>
        </a:prstGeom>
        <a:solidFill>
          <a:schemeClr val="accent5">
            <a:hueOff val="6007196"/>
            <a:satOff val="-15026"/>
            <a:lumOff val="-1634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u="sng" kern="1200" dirty="0"/>
            <a:t>Who</a:t>
          </a:r>
          <a:r>
            <a:rPr lang="en-GB" sz="1200" kern="1200" dirty="0"/>
            <a:t>: the business should make customers aware of its changes and ensure quality will stay the same.</a:t>
          </a:r>
          <a:endParaRPr lang="en-US" sz="1200" kern="1200" dirty="0"/>
        </a:p>
      </dsp:txBody>
      <dsp:txXfrm>
        <a:off x="32213" y="2859872"/>
        <a:ext cx="6414931" cy="595453"/>
      </dsp:txXfrm>
    </dsp:sp>
    <dsp:sp modelId="{3535968A-B48E-4582-BC1F-D47D31C4EA45}">
      <dsp:nvSpPr>
        <dsp:cNvPr id="0" name=""/>
        <dsp:cNvSpPr/>
      </dsp:nvSpPr>
      <dsp:spPr>
        <a:xfrm>
          <a:off x="0" y="3522098"/>
          <a:ext cx="6479357" cy="659879"/>
        </a:xfrm>
        <a:prstGeom prst="roundRect">
          <a:avLst/>
        </a:prstGeom>
        <a:solidFill>
          <a:schemeClr val="accent5">
            <a:hueOff val="7508995"/>
            <a:satOff val="-18783"/>
            <a:lumOff val="-2042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u="sng" kern="1200" dirty="0"/>
            <a:t>How</a:t>
          </a:r>
          <a:r>
            <a:rPr lang="en-GB" sz="1200" kern="1200" dirty="0"/>
            <a:t>: outsource digital and social media marketing from experienced individuals.</a:t>
          </a:r>
          <a:endParaRPr lang="en-US" sz="1200" kern="1200" dirty="0"/>
        </a:p>
      </dsp:txBody>
      <dsp:txXfrm>
        <a:off x="32213" y="3554311"/>
        <a:ext cx="6414931" cy="595453"/>
      </dsp:txXfrm>
    </dsp:sp>
    <dsp:sp modelId="{8E6A185B-BD04-4377-81E0-CD4F10F4C3C3}">
      <dsp:nvSpPr>
        <dsp:cNvPr id="0" name=""/>
        <dsp:cNvSpPr/>
      </dsp:nvSpPr>
      <dsp:spPr>
        <a:xfrm>
          <a:off x="0" y="4216538"/>
          <a:ext cx="6479357" cy="659879"/>
        </a:xfrm>
        <a:prstGeom prst="roundRect">
          <a:avLst/>
        </a:prstGeom>
        <a:solidFill>
          <a:schemeClr val="accent5">
            <a:hueOff val="9010794"/>
            <a:satOff val="-22539"/>
            <a:lumOff val="-245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u="sng" kern="1200" dirty="0"/>
            <a:t>How Much</a:t>
          </a:r>
          <a:r>
            <a:rPr lang="en-GB" sz="1200" kern="1200" dirty="0"/>
            <a:t>: the costs to the business will be the outsourcing, relocation and setting up delivery. </a:t>
          </a:r>
          <a:endParaRPr lang="en-US" sz="1200" kern="1200" dirty="0"/>
        </a:p>
      </dsp:txBody>
      <dsp:txXfrm>
        <a:off x="32213" y="4248751"/>
        <a:ext cx="6414931" cy="5954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8733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089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3800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208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11/17/2025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0313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11/17/2025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64807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11/17/2025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54900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44361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295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378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82957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5983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7" Type="http://schemas.openxmlformats.org/officeDocument/2006/relationships/image" Target="../media/image2.jpeg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7" Type="http://schemas.openxmlformats.org/officeDocument/2006/relationships/image" Target="../media/image3.jpeg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business.adobe.com/uk/blog/basics/digital-transformation" TargetMode="External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E03CCA-2108-9456-6B01-EE360F0557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37528" y="1032764"/>
            <a:ext cx="4308672" cy="3224045"/>
          </a:xfrm>
        </p:spPr>
        <p:txBody>
          <a:bodyPr anchor="b">
            <a:noAutofit/>
          </a:bodyPr>
          <a:lstStyle/>
          <a:p>
            <a:r>
              <a:rPr lang="en-GB" dirty="0"/>
              <a:t>Individual Presentation</a:t>
            </a:r>
            <a:br>
              <a:rPr lang="en-GB" dirty="0"/>
            </a:br>
            <a:r>
              <a:rPr lang="en-GB" dirty="0"/>
              <a:t>Green Haven Florists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8C06A2-3DE8-FFF0-BD50-31B1BECE48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35756" y="5046281"/>
            <a:ext cx="4308672" cy="1172408"/>
          </a:xfrm>
        </p:spPr>
        <p:txBody>
          <a:bodyPr anchor="t">
            <a:normAutofit/>
          </a:bodyPr>
          <a:lstStyle/>
          <a:p>
            <a:r>
              <a:rPr lang="en-GB" dirty="0"/>
              <a:t>Beniamin Plesca</a:t>
            </a:r>
          </a:p>
          <a:p>
            <a:r>
              <a:rPr lang="en-GB" dirty="0"/>
              <a:t>lclm4004</a:t>
            </a:r>
          </a:p>
        </p:txBody>
      </p:sp>
      <p:pic>
        <p:nvPicPr>
          <p:cNvPr id="4" name="Picture 3" descr="An abstract genetic concept">
            <a:extLst>
              <a:ext uri="{FF2B5EF4-FFF2-40B4-BE49-F238E27FC236}">
                <a16:creationId xmlns:a16="http://schemas.microsoft.com/office/drawing/2014/main" id="{F9D70053-0B8A-8DA0-221F-9169E48CDA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55" r="1" b="1"/>
          <a:stretch>
            <a:fillRect/>
          </a:stretch>
        </p:blipFill>
        <p:spPr>
          <a:xfrm>
            <a:off x="20" y="10"/>
            <a:ext cx="6931132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CA391F1-4B2C-521B-F6A5-52C74B303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75848" y="47115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9962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C13164-5E56-DE1D-B737-34C8B329A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0"/>
            <a:ext cx="6291472" cy="1097280"/>
          </a:xfrm>
        </p:spPr>
        <p:txBody>
          <a:bodyPr anchor="t">
            <a:normAutofit/>
          </a:bodyPr>
          <a:lstStyle/>
          <a:p>
            <a:r>
              <a:rPr lang="en-GB" dirty="0"/>
              <a:t>Identifying the Problem</a:t>
            </a:r>
          </a:p>
        </p:txBody>
      </p:sp>
      <p:graphicFrame>
        <p:nvGraphicFramePr>
          <p:cNvPr id="1037" name="Content Placeholder 2">
            <a:extLst>
              <a:ext uri="{FF2B5EF4-FFF2-40B4-BE49-F238E27FC236}">
                <a16:creationId xmlns:a16="http://schemas.microsoft.com/office/drawing/2014/main" id="{2652CC5A-5219-866B-C7C8-06130EF30C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1578487"/>
              </p:ext>
            </p:extLst>
          </p:nvPr>
        </p:nvGraphicFramePr>
        <p:xfrm>
          <a:off x="640080" y="2176036"/>
          <a:ext cx="6291472" cy="41239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Best Question Mark Icon Stock Photos, Pictures &amp; Royalty-Free Images -  iStock | Question mark, Questions? image, Question mark image">
            <a:extLst>
              <a:ext uri="{FF2B5EF4-FFF2-40B4-BE49-F238E27FC236}">
                <a16:creationId xmlns:a16="http://schemas.microsoft.com/office/drawing/2014/main" id="{4960BFA3-6D75-885F-A898-0BD29C903E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595" b="2"/>
          <a:stretch>
            <a:fillRect/>
          </a:stretch>
        </p:blipFill>
        <p:spPr bwMode="auto">
          <a:xfrm>
            <a:off x="7776429" y="914400"/>
            <a:ext cx="4414591" cy="5357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33" name="Straight Connector 1032">
            <a:extLst>
              <a:ext uri="{FF2B5EF4-FFF2-40B4-BE49-F238E27FC236}">
                <a16:creationId xmlns:a16="http://schemas.microsoft.com/office/drawing/2014/main" id="{92025DBA-8780-9CA0-2826-FF6E3BD1A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774468" y="6271515"/>
            <a:ext cx="4416552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1941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CCE5C4-3FEE-F815-B623-8CCB23AD1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677920" cy="3919267"/>
          </a:xfrm>
        </p:spPr>
        <p:txBody>
          <a:bodyPr anchor="t">
            <a:normAutofit/>
          </a:bodyPr>
          <a:lstStyle/>
          <a:p>
            <a:r>
              <a:rPr lang="en-GB" dirty="0"/>
              <a:t>5W2H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0BBF191-9CC8-4313-B1CA-8DF1A53A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70755D-0D20-2299-4856-E2B81FCAB8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7032074"/>
              </p:ext>
            </p:extLst>
          </p:nvPr>
        </p:nvGraphicFramePr>
        <p:xfrm>
          <a:off x="5051651" y="1371600"/>
          <a:ext cx="6479357" cy="492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2" name="Picture 4" descr="3 Criteria to Assess the Effectiveness of Your Sales Process">
            <a:extLst>
              <a:ext uri="{FF2B5EF4-FFF2-40B4-BE49-F238E27FC236}">
                <a16:creationId xmlns:a16="http://schemas.microsoft.com/office/drawing/2014/main" id="{120810DF-B9F2-843A-BF74-5E4331FB2A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00" y="2757217"/>
            <a:ext cx="3810000" cy="253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12748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01FCC1-B2F8-6960-DECF-5BE724A9B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9312" y="60961"/>
            <a:ext cx="6034187" cy="1097280"/>
          </a:xfrm>
        </p:spPr>
        <p:txBody>
          <a:bodyPr>
            <a:normAutofit/>
          </a:bodyPr>
          <a:lstStyle/>
          <a:p>
            <a:r>
              <a:rPr lang="en-GB" dirty="0"/>
              <a:t>Pestel Analysis</a:t>
            </a:r>
          </a:p>
        </p:txBody>
      </p:sp>
      <p:pic>
        <p:nvPicPr>
          <p:cNvPr id="5" name="Picture 4" descr="Different colored tulips">
            <a:extLst>
              <a:ext uri="{FF2B5EF4-FFF2-40B4-BE49-F238E27FC236}">
                <a16:creationId xmlns:a16="http://schemas.microsoft.com/office/drawing/2014/main" id="{A7405060-C2EB-BEAA-5A52-8EF7E4C440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903" r="34814" b="-1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CBC3BD-B47C-E95A-5913-139D00A759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2846" y="1219202"/>
            <a:ext cx="6855124" cy="5526651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Political: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Import-tariffs and post-Brexit requirements have pushed up the costs of flowers just as more stringent sustainability regulations add to packaging costs for small businesses.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Economic: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As inflation and energy costs rise, customer spending falls, while deep-pocketed online competitors make it harder for Green Haven to compete on price.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Social: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people now tend to look for convenient shopping such as online store but they’re still interested in sustainable (locally made) business if well-channelled.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Technological: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Outdated e-commerce platforms and subpar online marketing suppress sales, especially in the face of rivals with better online commerce and social media strategies.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Environmental: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 desire for eco-friendly products plays into Green Haven’s sustainable focus, but seeking out local, in-season flowers is a must to keep costs and energy use down.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Legal: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business needs to comply with trading, health and data protection laws, particularly as it grows sales online and digital marketing.</a:t>
            </a:r>
          </a:p>
        </p:txBody>
      </p:sp>
    </p:spTree>
    <p:extLst>
      <p:ext uri="{BB962C8B-B14F-4D97-AF65-F5344CB8AC3E}">
        <p14:creationId xmlns:p14="http://schemas.microsoft.com/office/powerpoint/2010/main" val="3515383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25">
            <a:extLst>
              <a:ext uri="{FF2B5EF4-FFF2-40B4-BE49-F238E27FC236}">
                <a16:creationId xmlns:a16="http://schemas.microsoft.com/office/drawing/2014/main" id="{68299B7D-2CC3-312A-57CF-F16C503003E8}"/>
              </a:ext>
            </a:extLst>
          </p:cNvPr>
          <p:cNvGrpSpPr/>
          <p:nvPr/>
        </p:nvGrpSpPr>
        <p:grpSpPr>
          <a:xfrm>
            <a:off x="902896" y="2587924"/>
            <a:ext cx="10386207" cy="3726612"/>
            <a:chOff x="989162" y="1690777"/>
            <a:chExt cx="10386207" cy="3726612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BD85184E-E063-865B-7367-4C8176646C63}"/>
                </a:ext>
              </a:extLst>
            </p:cNvPr>
            <p:cNvCxnSpPr>
              <a:cxnSpLocks/>
            </p:cNvCxnSpPr>
            <p:nvPr/>
          </p:nvCxnSpPr>
          <p:spPr>
            <a:xfrm>
              <a:off x="989162" y="3429000"/>
              <a:ext cx="9195759" cy="0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9" name="Isosceles Triangle 8">
              <a:extLst>
                <a:ext uri="{FF2B5EF4-FFF2-40B4-BE49-F238E27FC236}">
                  <a16:creationId xmlns:a16="http://schemas.microsoft.com/office/drawing/2014/main" id="{174F2BEB-6E97-C641-1A9C-C2160247ECB1}"/>
                </a:ext>
              </a:extLst>
            </p:cNvPr>
            <p:cNvSpPr/>
            <p:nvPr/>
          </p:nvSpPr>
          <p:spPr>
            <a:xfrm rot="5400000">
              <a:off x="9929006" y="2833777"/>
              <a:ext cx="1702279" cy="1190446"/>
            </a:xfrm>
            <a:prstGeom prst="triangle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982AA3EC-CD0D-695D-205E-809F394B1174}"/>
                </a:ext>
              </a:extLst>
            </p:cNvPr>
            <p:cNvGrpSpPr/>
            <p:nvPr/>
          </p:nvGrpSpPr>
          <p:grpSpPr>
            <a:xfrm>
              <a:off x="7430218" y="1690777"/>
              <a:ext cx="1518250" cy="3726612"/>
              <a:chOff x="7430218" y="1690777"/>
              <a:chExt cx="1518250" cy="3726612"/>
            </a:xfrm>
          </p:grpSpPr>
          <p:cxnSp>
            <p:nvCxnSpPr>
              <p:cNvPr id="12" name="Straight Connector 11">
                <a:extLst>
                  <a:ext uri="{FF2B5EF4-FFF2-40B4-BE49-F238E27FC236}">
                    <a16:creationId xmlns:a16="http://schemas.microsoft.com/office/drawing/2014/main" id="{E13287B4-0A24-96C5-D39E-A7390097D9D1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7430219" y="3429000"/>
                <a:ext cx="1512498" cy="1988389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>
                <a:extLst>
                  <a:ext uri="{FF2B5EF4-FFF2-40B4-BE49-F238E27FC236}">
                    <a16:creationId xmlns:a16="http://schemas.microsoft.com/office/drawing/2014/main" id="{898F2E8A-65C8-CACB-8563-4EBF625D0113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7430218" y="1690777"/>
                <a:ext cx="1518250" cy="1738223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28CFE8D6-8A80-5DEE-9FCB-17BF7FDAB8BA}"/>
                </a:ext>
              </a:extLst>
            </p:cNvPr>
            <p:cNvGrpSpPr/>
            <p:nvPr/>
          </p:nvGrpSpPr>
          <p:grpSpPr>
            <a:xfrm>
              <a:off x="4247071" y="1690777"/>
              <a:ext cx="1518250" cy="3726612"/>
              <a:chOff x="7430218" y="1690777"/>
              <a:chExt cx="1518250" cy="3726612"/>
            </a:xfrm>
          </p:grpSpPr>
          <p:cxnSp>
            <p:nvCxnSpPr>
              <p:cNvPr id="21" name="Straight Connector 20">
                <a:extLst>
                  <a:ext uri="{FF2B5EF4-FFF2-40B4-BE49-F238E27FC236}">
                    <a16:creationId xmlns:a16="http://schemas.microsoft.com/office/drawing/2014/main" id="{01DE3051-15EB-D79C-1841-F1EB06323DEE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7430219" y="3429000"/>
                <a:ext cx="1512498" cy="1988389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2" name="Straight Connector 21">
                <a:extLst>
                  <a:ext uri="{FF2B5EF4-FFF2-40B4-BE49-F238E27FC236}">
                    <a16:creationId xmlns:a16="http://schemas.microsoft.com/office/drawing/2014/main" id="{6239C80F-9030-020D-52B3-EC450BC20925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7430218" y="1690777"/>
                <a:ext cx="1518250" cy="1738223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F4194E05-3671-4728-46C4-5A5F268E48D4}"/>
                </a:ext>
              </a:extLst>
            </p:cNvPr>
            <p:cNvGrpSpPr/>
            <p:nvPr/>
          </p:nvGrpSpPr>
          <p:grpSpPr>
            <a:xfrm>
              <a:off x="1247954" y="1690777"/>
              <a:ext cx="1518250" cy="3726612"/>
              <a:chOff x="7430218" y="1690777"/>
              <a:chExt cx="1518250" cy="3726612"/>
            </a:xfrm>
          </p:grpSpPr>
          <p:cxnSp>
            <p:nvCxnSpPr>
              <p:cNvPr id="24" name="Straight Connector 23">
                <a:extLst>
                  <a:ext uri="{FF2B5EF4-FFF2-40B4-BE49-F238E27FC236}">
                    <a16:creationId xmlns:a16="http://schemas.microsoft.com/office/drawing/2014/main" id="{E7E3226B-674A-E254-57E7-3F18DEA2975A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7430219" y="3429000"/>
                <a:ext cx="1512498" cy="1988389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5" name="Straight Connector 24">
                <a:extLst>
                  <a:ext uri="{FF2B5EF4-FFF2-40B4-BE49-F238E27FC236}">
                    <a16:creationId xmlns:a16="http://schemas.microsoft.com/office/drawing/2014/main" id="{8D8F2218-239C-B523-5EA6-79A891F21EB2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7430218" y="1690777"/>
                <a:ext cx="1518250" cy="1738223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44EEDD28-A6EE-2C28-5516-31F6E7994FB9}"/>
              </a:ext>
            </a:extLst>
          </p:cNvPr>
          <p:cNvSpPr txBox="1"/>
          <p:nvPr/>
        </p:nvSpPr>
        <p:spPr>
          <a:xfrm>
            <a:off x="10052651" y="4110703"/>
            <a:ext cx="119044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Overshadowed by competition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6AF4888-6906-3C6D-2E29-A351FACC9091}"/>
              </a:ext>
            </a:extLst>
          </p:cNvPr>
          <p:cNvSpPr txBox="1"/>
          <p:nvPr/>
        </p:nvSpPr>
        <p:spPr>
          <a:xfrm>
            <a:off x="53765" y="1578375"/>
            <a:ext cx="27637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Cause: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competitors with lower prices and social media presence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Effect: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loss of customers and awareness</a:t>
            </a:r>
            <a:r>
              <a:rPr lang="en-GB" sz="1400" dirty="0"/>
              <a:t>.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0BD3B49-96F6-1962-6558-1663E783057C}"/>
              </a:ext>
            </a:extLst>
          </p:cNvPr>
          <p:cNvSpPr txBox="1"/>
          <p:nvPr/>
        </p:nvSpPr>
        <p:spPr>
          <a:xfrm>
            <a:off x="0" y="4507554"/>
            <a:ext cx="20400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Cause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lack of online advertising.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Effect: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visibility has been cut down by out-of-date website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B90C83B-AF34-175C-3910-91BEF114F468}"/>
              </a:ext>
            </a:extLst>
          </p:cNvPr>
          <p:cNvSpPr txBox="1"/>
          <p:nvPr/>
        </p:nvSpPr>
        <p:spPr>
          <a:xfrm>
            <a:off x="2884096" y="1736785"/>
            <a:ext cx="198051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Cause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No delivery or subscription offer.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Effect: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reduced customer experience.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E40BB30-3D9D-4789-EDB6-C7729193F0A1}"/>
              </a:ext>
            </a:extLst>
          </p:cNvPr>
          <p:cNvSpPr txBox="1"/>
          <p:nvPr/>
        </p:nvSpPr>
        <p:spPr>
          <a:xfrm>
            <a:off x="6282910" y="1736785"/>
            <a:ext cx="25045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Cause: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Poor digital skills of owners.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Effect: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Slow adaptability.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C8EEDDD-04B4-DA2A-21E7-F7103F929F12}"/>
              </a:ext>
            </a:extLst>
          </p:cNvPr>
          <p:cNvSpPr txBox="1"/>
          <p:nvPr/>
        </p:nvSpPr>
        <p:spPr>
          <a:xfrm>
            <a:off x="6264214" y="4642609"/>
            <a:ext cx="24700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Cause: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changing customer trends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Effect: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Causing business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to fall behind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A3AB419-9FAD-C8B9-475B-4AECCBA579AA}"/>
              </a:ext>
            </a:extLst>
          </p:cNvPr>
          <p:cNvSpPr txBox="1"/>
          <p:nvPr/>
        </p:nvSpPr>
        <p:spPr>
          <a:xfrm>
            <a:off x="3033593" y="4492816"/>
            <a:ext cx="20789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Cause: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Inflation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Effect: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 rising flower and plant package expense.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81E8EB23-9EE5-090C-F4DC-C93217D19332}"/>
              </a:ext>
            </a:extLst>
          </p:cNvPr>
          <p:cNvSpPr/>
          <p:nvPr/>
        </p:nvSpPr>
        <p:spPr>
          <a:xfrm rot="3087154">
            <a:off x="1694714" y="2775546"/>
            <a:ext cx="1528951" cy="86839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A3E38B1A-C700-561A-9F39-B5CFB92A8311}"/>
              </a:ext>
            </a:extLst>
          </p:cNvPr>
          <p:cNvSpPr/>
          <p:nvPr/>
        </p:nvSpPr>
        <p:spPr>
          <a:xfrm rot="3087154">
            <a:off x="4732175" y="2794021"/>
            <a:ext cx="1481703" cy="86839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F9614664-7B24-7804-C82E-70BB2FAEA031}"/>
              </a:ext>
            </a:extLst>
          </p:cNvPr>
          <p:cNvSpPr/>
          <p:nvPr/>
        </p:nvSpPr>
        <p:spPr>
          <a:xfrm rot="3087154">
            <a:off x="7803801" y="2707417"/>
            <a:ext cx="1498652" cy="86839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90BEC082-CF23-9EFD-AD4F-A4780055BB61}"/>
              </a:ext>
            </a:extLst>
          </p:cNvPr>
          <p:cNvSpPr/>
          <p:nvPr/>
        </p:nvSpPr>
        <p:spPr>
          <a:xfrm rot="7272388">
            <a:off x="1634368" y="5051525"/>
            <a:ext cx="1535737" cy="86839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995E5A31-1D01-3BAA-E699-7651E4885DF4}"/>
              </a:ext>
            </a:extLst>
          </p:cNvPr>
          <p:cNvSpPr/>
          <p:nvPr/>
        </p:nvSpPr>
        <p:spPr>
          <a:xfrm rot="7237440">
            <a:off x="4723338" y="5073554"/>
            <a:ext cx="1541751" cy="86839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C6EF1E43-EB92-F832-C6C3-7B51F775C56F}"/>
              </a:ext>
            </a:extLst>
          </p:cNvPr>
          <p:cNvSpPr/>
          <p:nvPr/>
        </p:nvSpPr>
        <p:spPr>
          <a:xfrm rot="7237440">
            <a:off x="7823771" y="5279450"/>
            <a:ext cx="1495468" cy="86839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BEAC53D4-314B-F047-AAB8-E3F02763C4C2}"/>
              </a:ext>
            </a:extLst>
          </p:cNvPr>
          <p:cNvSpPr txBox="1"/>
          <p:nvPr/>
        </p:nvSpPr>
        <p:spPr>
          <a:xfrm rot="2932494">
            <a:off x="1545373" y="3342255"/>
            <a:ext cx="234638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Market &amp; Competition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4F5D29E2-0DB9-AB61-EEA7-F2739B8FA23E}"/>
              </a:ext>
            </a:extLst>
          </p:cNvPr>
          <p:cNvSpPr txBox="1"/>
          <p:nvPr/>
        </p:nvSpPr>
        <p:spPr>
          <a:xfrm rot="3019669">
            <a:off x="7924798" y="3297723"/>
            <a:ext cx="18748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0B015B65-DF7F-E0E4-E018-C62F7767566A}"/>
              </a:ext>
            </a:extLst>
          </p:cNvPr>
          <p:cNvSpPr txBox="1"/>
          <p:nvPr/>
        </p:nvSpPr>
        <p:spPr>
          <a:xfrm rot="18198690">
            <a:off x="4607234" y="4986725"/>
            <a:ext cx="22629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Cost &amp; Operations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CDB7E31B-3100-1067-ABA0-4F17A152B48D}"/>
              </a:ext>
            </a:extLst>
          </p:cNvPr>
          <p:cNvSpPr txBox="1"/>
          <p:nvPr/>
        </p:nvSpPr>
        <p:spPr>
          <a:xfrm rot="2944714">
            <a:off x="4509067" y="3408251"/>
            <a:ext cx="247290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Customer Experience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18D2BC99-2D59-8F9D-748D-4F37009A88A9}"/>
              </a:ext>
            </a:extLst>
          </p:cNvPr>
          <p:cNvSpPr txBox="1"/>
          <p:nvPr/>
        </p:nvSpPr>
        <p:spPr>
          <a:xfrm rot="18244128">
            <a:off x="1715160" y="4875078"/>
            <a:ext cx="18748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Marketing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9CAF879F-0ABA-575D-1184-DD1A44513329}"/>
              </a:ext>
            </a:extLst>
          </p:cNvPr>
          <p:cNvSpPr txBox="1"/>
          <p:nvPr/>
        </p:nvSpPr>
        <p:spPr>
          <a:xfrm rot="17869047">
            <a:off x="7907550" y="5001378"/>
            <a:ext cx="18748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Trends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8D81F3AE-42E2-FD6B-F360-6F54CDA12A63}"/>
              </a:ext>
            </a:extLst>
          </p:cNvPr>
          <p:cNvSpPr txBox="1"/>
          <p:nvPr/>
        </p:nvSpPr>
        <p:spPr>
          <a:xfrm>
            <a:off x="2640319" y="210952"/>
            <a:ext cx="72404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randview Display"/>
                <a:ea typeface="+mj-ea"/>
                <a:cs typeface="+mj-cs"/>
              </a:rPr>
              <a:t>Cause and Effect Analysis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63212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4B053-C952-186D-417E-87AB1E864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BD2D240-D860-3FE9-2141-42CE7422541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91064" y="2238049"/>
            <a:ext cx="1119170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DX Adobe (2021).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What is digital transformation? | Adobe Basics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Adobe.com.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https://business.adobe.com/uk/blog/basics/digital-transformation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5387070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574</Words>
  <Application>Microsoft Office PowerPoint</Application>
  <PresentationFormat>Widescreen</PresentationFormat>
  <Paragraphs>52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DashVTI</vt:lpstr>
      <vt:lpstr>Individual Presentation Green Haven Florists</vt:lpstr>
      <vt:lpstr>Identifying the Problem</vt:lpstr>
      <vt:lpstr>5W2H</vt:lpstr>
      <vt:lpstr>Pestel Analysis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Individual Presentation Green Haven Florists</dc:title>
  <dc:creator>David Plesca</dc:creator>
  <cp:lastModifiedBy>ben plesca</cp:lastModifiedBy>
  <cp:revision>2</cp:revision>
  <dcterms:created xsi:type="dcterms:W3CDTF">2025-10-25T17:54:20Z</dcterms:created>
  <dcterms:modified xsi:type="dcterms:W3CDTF">2025-11-17T10:13:09Z</dcterms:modified>
</cp:coreProperties>
</file>