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4"/>
  </p:sldMasterIdLst>
  <p:notesMasterIdLst>
    <p:notesMasterId r:id="rId5"/>
  </p:notesMasterIdLst>
  <p:sldIdLst>
    <p:sldId id="256" r:id="rId6"/>
    <p:sldId id="257" r:id="rId7"/>
    <p:sldId id="258" r:id="rId8"/>
  </p:sldIdLst>
  <p:sldSz cy="6858000" cx="12192000"/>
  <p:notesSz cx="6858000" cy="9144000"/>
  <p:embeddedFontLst>
    <p:embeddedFont>
      <p:font typeface="Nunito"/>
      <p:regular r:id="rId9"/>
      <p:bold r:id="rId10"/>
      <p:italic r:id="rId11"/>
      <p:boldItalic r:id="rId1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64FDA48F-A3EC-4DD7-BB4F-E8F198C7FC9E}">
  <a:tblStyle styleId="{64FDA48F-A3EC-4DD7-BB4F-E8F198C7FC9E}" styleName="Table_0">
    <a:wholeTbl>
      <a:tcTxStyle b="off" i="off">
        <a:font>
          <a:latin typeface="Calibri"/>
          <a:ea typeface="Calibri"/>
          <a:cs typeface="Calibri"/>
        </a:font>
        <a:srgbClr val="000000"/>
      </a:tcTxStyle>
      <a:tcStyle>
        <a:tcBdr>
          <a:left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127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insideV>
        </a:tcBdr>
        <a:fill>
          <a:solidFill>
            <a:srgbClr val="FCECE7"/>
          </a:solidFill>
        </a:fill>
      </a:tcStyle>
    </a:wholeTbl>
    <a:band1H>
      <a:tcTxStyle/>
      <a:tcStyle>
        <a:fill>
          <a:solidFill>
            <a:srgbClr val="F8D6CC"/>
          </a:solidFill>
        </a:fill>
      </a:tcStyle>
    </a:band1H>
    <a:band2H>
      <a:tcTxStyle/>
    </a:band2H>
    <a:band1V>
      <a:tcTxStyle/>
      <a:tcStyle>
        <a:fill>
          <a:solidFill>
            <a:srgbClr val="F8D6CC"/>
          </a:solidFill>
        </a:fill>
      </a:tcStyle>
    </a:band1V>
    <a:band2V>
      <a:tcTxStyle/>
    </a:band2V>
    <a:lastCol>
      <a:tcTxStyle b="on" i="off">
        <a:font>
          <a:latin typeface="Calibri"/>
          <a:ea typeface="Calibri"/>
          <a:cs typeface="Calibri"/>
        </a:font>
        <a:srgbClr val="FFFFFF"/>
      </a:tcTxStyle>
      <a:tcStyle>
        <a:fill>
          <a:solidFill>
            <a:srgbClr val="ED7D3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rgbClr val="FFFFFF"/>
      </a:tcTxStyle>
      <a:tcStyle>
        <a:fill>
          <a:solidFill>
            <a:srgbClr val="ED7D3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top>
            <a:ln cap="flat" cmpd="sng" w="381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top>
        </a:tcBdr>
        <a:fill>
          <a:solidFill>
            <a:srgbClr val="ED7D31"/>
          </a:solidFill>
        </a:fill>
      </a:tcStyle>
    </a:lastRow>
    <a:seCell>
      <a:tcTxStyle/>
    </a:seCell>
    <a:swCell>
      <a:tcTxStyle/>
    </a:swCell>
    <a:firstRow>
      <a:tcTxStyle b="on" i="off">
        <a:font>
          <a:latin typeface="Calibri"/>
          <a:ea typeface="Calibri"/>
          <a:cs typeface="Calibri"/>
        </a:font>
        <a:srgbClr val="FFFFFF"/>
      </a:tcTxStyle>
      <a:tcStyle>
        <a:tcBdr>
          <a:bottom>
            <a:ln cap="flat" cmpd="sng" w="38100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a:bottom>
        </a:tcBdr>
        <a:fill>
          <a:solidFill>
            <a:srgbClr val="ED7D31"/>
          </a:solidFill>
        </a:fill>
      </a:tcStyle>
    </a:firstRow>
    <a:neCell>
      <a:tcTxStyle/>
    </a:neCell>
    <a:nwCell>
      <a:tcTxStyle/>
    </a:nwCell>
  </a:tblStyle>
  <a:tblStyle styleId="{9412EB74-0FCC-4BA6-8A06-748AEDCFADDE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Nunito-italic.fntdata"/><Relationship Id="rId10" Type="http://schemas.openxmlformats.org/officeDocument/2006/relationships/font" Target="fonts/Nunito-bold.fntdata"/><Relationship Id="rId12" Type="http://schemas.openxmlformats.org/officeDocument/2006/relationships/font" Target="fonts/Nunito-bold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font" Target="fonts/Nunito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5" name="Google Shape;145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6745206" y="-100"/>
            <a:ext cx="5446800" cy="27369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71033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340259" y="790"/>
            <a:ext cx="3000409" cy="1392365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1207163" y="790"/>
            <a:ext cx="3000409" cy="1392365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9409957" y="6784"/>
            <a:ext cx="2468376" cy="1002839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8737606" y="5623802"/>
            <a:ext cx="3185498" cy="123431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265762" y="5407536"/>
            <a:ext cx="3727293" cy="1444382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2478271" y="2430444"/>
            <a:ext cx="7148400" cy="19308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1pPr>
            <a:lvl2pPr lvl="1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2pPr>
            <a:lvl3pPr lvl="2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3pPr>
            <a:lvl4pPr lvl="3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4pPr>
            <a:lvl5pPr lvl="4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5pPr>
            <a:lvl6pPr lvl="5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6pPr>
            <a:lvl7pPr lvl="6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7pPr>
            <a:lvl8pPr lvl="7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8pPr>
            <a:lvl9pPr lvl="8" algn="ctr">
              <a:spcBef>
                <a:spcPts val="0"/>
              </a:spcBef>
              <a:spcAft>
                <a:spcPts val="0"/>
              </a:spcAft>
              <a:buSzPts val="5100"/>
              <a:buNone/>
              <a:defRPr sz="51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2478267" y="4550878"/>
            <a:ext cx="7148400" cy="696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6342900" y="3079200"/>
            <a:ext cx="5849100" cy="37788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7458691" y="5281486"/>
            <a:ext cx="3880118" cy="1576482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265762" y="3"/>
            <a:ext cx="3727293" cy="1444382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2518245" y="2328133"/>
            <a:ext cx="7170000" cy="21948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300"/>
              <a:buNone/>
              <a:defRPr sz="43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1092200" y="1127467"/>
            <a:ext cx="10007700" cy="1272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1092200" y="2654300"/>
            <a:ext cx="10007700" cy="3264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1092200" y="1127467"/>
            <a:ext cx="10007700" cy="1272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1092200" y="2654300"/>
            <a:ext cx="4914900" cy="3264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6184900" y="2654300"/>
            <a:ext cx="4914900" cy="32640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1092200" y="1127467"/>
            <a:ext cx="10007700" cy="1272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1092200" y="1127467"/>
            <a:ext cx="4945500" cy="18441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1107600" y="3092067"/>
            <a:ext cx="4945500" cy="28263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3764192"/>
            <a:ext cx="9825600" cy="30891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4777714" y="2072150"/>
            <a:ext cx="7413900" cy="47859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341189" y="-11"/>
            <a:ext cx="3001758" cy="1391229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46579" y="6029501"/>
            <a:ext cx="2124408" cy="822734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7848470" y="1657"/>
            <a:ext cx="4343273" cy="1681990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858572" y="1734861"/>
            <a:ext cx="8489100" cy="33855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1pPr>
            <a:lvl2pPr lvl="1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2pPr>
            <a:lvl3pPr lvl="2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3pPr>
            <a:lvl4pPr lvl="3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4pPr>
            <a:lvl5pPr lvl="4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5pPr>
            <a:lvl6pPr lvl="5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6pPr>
            <a:lvl7pPr lvl="6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7pPr>
            <a:lvl8pPr lvl="7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8pPr>
            <a:lvl9pPr lvl="8" algn="ctr">
              <a:spcBef>
                <a:spcPts val="0"/>
              </a:spcBef>
              <a:spcAft>
                <a:spcPts val="0"/>
              </a:spcAft>
              <a:buSzPts val="4300"/>
              <a:buNone/>
              <a:defRPr sz="43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1092200" y="1127467"/>
            <a:ext cx="8565600" cy="939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1pPr>
            <a:lvl2pPr lvl="1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1092200" y="2067600"/>
            <a:ext cx="7813200" cy="52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100"/>
              <a:buNone/>
              <a:defRPr sz="21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1092200" y="3289400"/>
            <a:ext cx="7813200" cy="27939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41" y="3766000"/>
            <a:ext cx="9827100" cy="30921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4776900" y="2067600"/>
            <a:ext cx="7415100" cy="47904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70967" y="275000"/>
            <a:ext cx="11649900" cy="63081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437367" y="5551333"/>
            <a:ext cx="9886800" cy="806700"/>
          </a:xfrm>
          <a:prstGeom prst="rect">
            <a:avLst/>
          </a:prstGeom>
        </p:spPr>
        <p:txBody>
          <a:bodyPr anchorCtr="0" anchor="b" bIns="121900" lIns="121900" spcFirstLastPara="1" rIns="121900" wrap="square" tIns="121900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7425600" y="3778767"/>
            <a:ext cx="4766400" cy="30792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121900" lIns="121900" spcFirstLastPara="1" rIns="121900" wrap="square" tIns="1219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7945629" y="5492768"/>
            <a:ext cx="3361269" cy="1365553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265762" y="3"/>
            <a:ext cx="3727293" cy="1444382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121900" lIns="121900" spcFirstLastPara="1" rIns="121900" wrap="square" tIns="121900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847800" y="1845133"/>
            <a:ext cx="8496300" cy="18396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500"/>
              <a:buNone/>
              <a:defRPr sz="115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847800" y="3818467"/>
            <a:ext cx="8496300" cy="854700"/>
          </a:xfrm>
          <a:prstGeom prst="rect">
            <a:avLst/>
          </a:prstGeom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 algn="ctr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indent="-323850" lvl="1" marL="914400" algn="ctr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indent="-323850" lvl="2" marL="1371600" algn="ctr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indent="-323850" lvl="3" marL="182880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indent="-323850" lvl="4" marL="2286000" algn="ctr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indent="-323850" lvl="5" marL="2743200" algn="ctr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indent="-323850" lvl="6" marL="3200400" algn="ctr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indent="-323850" lvl="7" marL="3657600" algn="ctr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indent="-323850" lvl="8" marL="4114800" algn="ctr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3"/>
          <p:cNvSpPr txBox="1"/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/>
        </p:txBody>
      </p:sp>
      <p:sp>
        <p:nvSpPr>
          <p:cNvPr id="126" name="Google Shape;126;p13"/>
          <p:cNvSpPr txBox="1"/>
          <p:nvPr>
            <p:ph idx="1" type="body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rtl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indent="-342900" lvl="1" marL="9144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indent="-342900" lvl="2" marL="1371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indent="-342900" lvl="3" marL="18288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indent="-342900" lvl="4" marL="22860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indent="-342900" lvl="5" marL="27432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indent="-342900" lvl="6" marL="32004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indent="-342900" lvl="7" marL="3657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indent="-342900" lvl="8" marL="411480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/>
        </p:txBody>
      </p:sp>
      <p:sp>
        <p:nvSpPr>
          <p:cNvPr id="127" name="Google Shape;127;p13"/>
          <p:cNvSpPr txBox="1"/>
          <p:nvPr>
            <p:ph idx="10" type="dt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13"/>
          <p:cNvSpPr txBox="1"/>
          <p:nvPr>
            <p:ph idx="11" type="ftr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9" name="Google Shape;129;p13"/>
          <p:cNvSpPr txBox="1"/>
          <p:nvPr>
            <p:ph idx="12" type="sldNum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indent="0" lvl="0" marL="0" rtl="0" algn="r">
              <a:spcBef>
                <a:spcPts val="0"/>
              </a:spcBef>
              <a:buNone/>
              <a:defRPr/>
            </a:lvl1pPr>
            <a:lvl2pPr indent="0" lvl="1" marL="0" rtl="0" algn="r">
              <a:spcBef>
                <a:spcPts val="0"/>
              </a:spcBef>
              <a:buNone/>
              <a:defRPr/>
            </a:lvl2pPr>
            <a:lvl3pPr indent="0" lvl="2" marL="0" rtl="0" algn="r">
              <a:spcBef>
                <a:spcPts val="0"/>
              </a:spcBef>
              <a:buNone/>
              <a:defRPr/>
            </a:lvl3pPr>
            <a:lvl4pPr indent="0" lvl="3" marL="0" rtl="0" algn="r">
              <a:spcBef>
                <a:spcPts val="0"/>
              </a:spcBef>
              <a:buNone/>
              <a:defRPr/>
            </a:lvl4pPr>
            <a:lvl5pPr indent="0" lvl="4" marL="0" rtl="0" algn="r">
              <a:spcBef>
                <a:spcPts val="0"/>
              </a:spcBef>
              <a:buNone/>
              <a:defRPr/>
            </a:lvl5pPr>
            <a:lvl6pPr indent="0" lvl="5" marL="0" rtl="0" algn="r">
              <a:spcBef>
                <a:spcPts val="0"/>
              </a:spcBef>
              <a:buNone/>
              <a:defRPr/>
            </a:lvl6pPr>
            <a:lvl7pPr indent="0" lvl="6" marL="0" rtl="0" algn="r">
              <a:spcBef>
                <a:spcPts val="0"/>
              </a:spcBef>
              <a:buNone/>
              <a:defRPr/>
            </a:lvl7pPr>
            <a:lvl8pPr indent="0" lvl="7" marL="0" rtl="0" algn="r">
              <a:spcBef>
                <a:spcPts val="0"/>
              </a:spcBef>
              <a:buNone/>
              <a:defRPr/>
            </a:lvl8pPr>
            <a:lvl9pPr indent="0" lvl="8" marL="0" rt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Nunito"/>
              <a:buNone/>
              <a:defRPr sz="37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415600" y="1536633"/>
            <a:ext cx="11360700" cy="4521600"/>
          </a:xfrm>
          <a:prstGeom prst="rect">
            <a:avLst/>
          </a:prstGeom>
          <a:noFill/>
          <a:ln>
            <a:noFill/>
          </a:ln>
        </p:spPr>
        <p:txBody>
          <a:bodyPr anchorCtr="0" anchor="t" bIns="121900" lIns="121900" spcFirstLastPara="1" rIns="121900" wrap="square" tIns="121900">
            <a:normAutofit/>
          </a:bodyPr>
          <a:lstStyle>
            <a:lvl1pPr indent="-3365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700"/>
              <a:buFont typeface="Calibri"/>
              <a:buChar char="●"/>
              <a:defRPr sz="17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3238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238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238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●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238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238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238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●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238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○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238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500"/>
              <a:buFont typeface="Calibri"/>
              <a:buChar char="■"/>
              <a:defRPr sz="15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11187645" y="6058224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121900" lIns="121900" spcFirstLastPara="1" rIns="121900" wrap="square" tIns="121900">
            <a:normAutofit/>
          </a:bodyPr>
          <a:lstStyle>
            <a:lvl1pPr lvl="0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3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4"/>
          <p:cNvSpPr txBox="1"/>
          <p:nvPr>
            <p:ph type="ctrTitle"/>
          </p:nvPr>
        </p:nvSpPr>
        <p:spPr>
          <a:xfrm>
            <a:off x="2478271" y="1774944"/>
            <a:ext cx="7148400" cy="19308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</a:pPr>
            <a:r>
              <a:rPr lang="en-GB"/>
              <a:t>Learning in Digital Era</a:t>
            </a:r>
            <a:endParaRPr/>
          </a:p>
        </p:txBody>
      </p:sp>
      <p:sp>
        <p:nvSpPr>
          <p:cNvPr id="135" name="Google Shape;135;p14"/>
          <p:cNvSpPr txBox="1"/>
          <p:nvPr>
            <p:ph idx="1" type="subTitle"/>
          </p:nvPr>
        </p:nvSpPr>
        <p:spPr>
          <a:xfrm>
            <a:off x="2478267" y="4550878"/>
            <a:ext cx="7148400" cy="696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Derrick Gregory - 2215915</a:t>
            </a:r>
            <a:endParaRPr/>
          </a:p>
          <a:p>
            <a:pPr indent="0" lvl="0" marL="0" rt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GB"/>
              <a:t>11/11/2022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15"/>
          <p:cNvSpPr txBox="1"/>
          <p:nvPr/>
        </p:nvSpPr>
        <p:spPr>
          <a:xfrm>
            <a:off x="54625" y="3838825"/>
            <a:ext cx="11809500" cy="107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Calibri"/>
                <a:ea typeface="Calibri"/>
                <a:cs typeface="Calibri"/>
                <a:sym typeface="Calibri"/>
              </a:rPr>
              <a:t>Self Evaluation</a:t>
            </a:r>
            <a:endParaRPr b="1" sz="16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41" name="Google Shape;141;p15"/>
          <p:cNvGraphicFramePr/>
          <p:nvPr/>
        </p:nvGraphicFramePr>
        <p:xfrm>
          <a:off x="123223" y="121669"/>
          <a:ext cx="3000000" cy="3000000"/>
        </p:xfrm>
        <a:graphic>
          <a:graphicData uri="http://schemas.openxmlformats.org/drawingml/2006/table">
            <a:tbl>
              <a:tblPr bandRow="1" firstRow="1">
                <a:noFill/>
                <a:tableStyleId>{64FDA48F-A3EC-4DD7-BB4F-E8F198C7FC9E}</a:tableStyleId>
              </a:tblPr>
              <a:tblGrid>
                <a:gridCol w="1990925"/>
                <a:gridCol w="1990925"/>
                <a:gridCol w="1990925"/>
                <a:gridCol w="1990925"/>
                <a:gridCol w="1990925"/>
                <a:gridCol w="1990925"/>
              </a:tblGrid>
              <a:tr h="947000"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your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long-term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your specific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career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are the key skills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needed for each one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of your goals?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skills do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need to work on?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What actions are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going to take?</a:t>
                      </a:r>
                      <a:endParaRPr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When are you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going to complete</a:t>
                      </a:r>
                      <a:endParaRPr/>
                    </a:p>
                    <a:p>
                      <a:pPr indent="0" lvl="0" marL="0" marR="0" rtl="0" algn="ctr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 u="none" cap="none" strike="noStrike"/>
                        <a:t>your training by?</a:t>
                      </a:r>
                      <a:endParaRPr/>
                    </a:p>
                  </a:txBody>
                  <a:tcPr marT="45725" marB="45725" marR="91450" marL="91450"/>
                </a:tc>
              </a:tr>
              <a:tr h="891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To have a career in Data Entry or related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Become experienced in computing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Time Management 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IT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Networking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Networking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Time Management skills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Attend networking events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Use the R-A-C (Record, Analyze, Change) method to help with time </a:t>
                      </a:r>
                      <a:r>
                        <a:rPr lang="en-GB" sz="1200"/>
                        <a:t>management</a:t>
                      </a:r>
                      <a:r>
                        <a:rPr lang="en-GB" sz="1200"/>
                        <a:t>  [2]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9 Months </a:t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627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To become more confident in computing and digital skills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Start a career involving data or computing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Typing Speed</a:t>
                      </a:r>
                      <a:endParaRPr sz="1200"/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/>
                        <a:buNone/>
                      </a:pPr>
                      <a:r>
                        <a:rPr lang="en-GB" sz="1200"/>
                        <a:t>Computer skills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Typing Skills 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Typing lessons online to improve speed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6 months </a:t>
                      </a:r>
                      <a:endParaRPr sz="1200"/>
                    </a:p>
                  </a:txBody>
                  <a:tcPr marT="45725" marB="45725" marR="91450" marL="91450"/>
                </a:tc>
              </a:tr>
              <a:tr h="891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Improve employability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Study a higher qualification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Organisational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Critical Thinking Skills [4]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Communication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Flexibility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Organisational Skills</a:t>
                      </a:r>
                      <a:endParaRPr sz="1200"/>
                    </a:p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Volunteer to gain </a:t>
                      </a:r>
                      <a:r>
                        <a:rPr lang="en-GB" sz="1200"/>
                        <a:t>experience Create a to-do list daily / weekly </a:t>
                      </a:r>
                      <a:endParaRPr sz="1200"/>
                    </a:p>
                  </a:txBody>
                  <a:tcPr marT="45725" marB="45725" marR="91450" marL="91450"/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200"/>
                        <a:t>24 months</a:t>
                      </a:r>
                      <a:endParaRPr sz="1200"/>
                    </a:p>
                  </a:txBody>
                  <a:tcPr marT="45725" marB="45725" marR="91450" marL="91450"/>
                </a:tc>
              </a:tr>
            </a:tbl>
          </a:graphicData>
        </a:graphic>
      </p:graphicFrame>
      <p:graphicFrame>
        <p:nvGraphicFramePr>
          <p:cNvPr id="142" name="Google Shape;142;p15"/>
          <p:cNvGraphicFramePr/>
          <p:nvPr/>
        </p:nvGraphicFramePr>
        <p:xfrm>
          <a:off x="-2367025" y="45446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{9412EB74-0FCC-4BA6-8A06-748AEDCFADDE}</a:tableStyleId>
              </a:tblPr>
              <a:tblGrid>
                <a:gridCol w="3910000"/>
                <a:gridCol w="3910000"/>
                <a:gridCol w="3910000"/>
              </a:tblGrid>
              <a:tr h="47815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Strengths</a:t>
                      </a:r>
                      <a:r>
                        <a:rPr lang="en-GB"/>
                        <a:t> 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Weaknesses </a:t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Traits Gained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1434500">
                <a:tc>
                  <a:txBody>
                    <a:bodyPr/>
                    <a:lstStyle/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 have k</a:t>
                      </a: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nowledge of basic computer skills and digital skills 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 have good communication skills and I am able to work in a team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Time Management needs to be improved [1]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Procrastination should be improved using the Salami Technique by breaking down the tasks [3]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 sz="13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Improved motivation and determination to do well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Research skills when looking for literature 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-3048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200"/>
                        <a:buFont typeface="Calibri"/>
                        <a:buChar char="●"/>
                      </a:pP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 can take </a:t>
                      </a: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initiative</a:t>
                      </a:r>
                      <a:r>
                        <a:rPr lang="en-GB" sz="12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 and go beyond the work</a:t>
                      </a:r>
                      <a:endParaRPr sz="12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t/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6"/>
          <p:cNvSpPr txBox="1"/>
          <p:nvPr>
            <p:ph type="title"/>
          </p:nvPr>
        </p:nvSpPr>
        <p:spPr>
          <a:xfrm>
            <a:off x="838200" y="354200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</a:pPr>
            <a:r>
              <a:rPr lang="en-GB"/>
              <a:t>References</a:t>
            </a:r>
            <a:endParaRPr/>
          </a:p>
        </p:txBody>
      </p:sp>
      <p:sp>
        <p:nvSpPr>
          <p:cNvPr id="148" name="Google Shape;148;p16"/>
          <p:cNvSpPr txBox="1"/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2286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highlight>
                  <a:srgbClr val="FFFFFF"/>
                </a:highlight>
              </a:rPr>
              <a:t>[1] H. E. Douglas, M. Bore, and D. Munro, “Coping with University Education: The relationships of Time Management Behaviour and Work Engagement with the Five Factor Model Aspects,” </a:t>
            </a:r>
            <a:r>
              <a:rPr i="1" lang="en-GB" sz="1200">
                <a:solidFill>
                  <a:srgbClr val="000000"/>
                </a:solidFill>
                <a:highlight>
                  <a:srgbClr val="FFFFFF"/>
                </a:highlight>
              </a:rPr>
              <a:t>Learning and Individual Differences</a:t>
            </a:r>
            <a:r>
              <a:rPr lang="en-GB" sz="1200">
                <a:solidFill>
                  <a:srgbClr val="000000"/>
                </a:solidFill>
                <a:highlight>
                  <a:srgbClr val="FFFFFF"/>
                </a:highlight>
              </a:rPr>
              <a:t>, vol. 45, pp. 268–274, Jan. 2016.</a:t>
            </a:r>
            <a:endParaRPr sz="12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highlight>
                  <a:srgbClr val="FFFFFF"/>
                </a:highlight>
              </a:rPr>
              <a:t>[2] </a:t>
            </a:r>
            <a:r>
              <a:rPr lang="en-GB" sz="1200">
                <a:solidFill>
                  <a:srgbClr val="000000"/>
                </a:solidFill>
              </a:rPr>
              <a:t>A. F. JILANI, </a:t>
            </a:r>
            <a:r>
              <a:rPr i="1" lang="en-GB" sz="1200">
                <a:solidFill>
                  <a:srgbClr val="000000"/>
                </a:solidFill>
              </a:rPr>
              <a:t>100 TECHNIQUES TO BECOME A GENIUS STUDENT</a:t>
            </a:r>
            <a:r>
              <a:rPr lang="en-GB" sz="1200">
                <a:solidFill>
                  <a:srgbClr val="000000"/>
                </a:solidFill>
              </a:rPr>
              <a:t>. Lulu.com.</a:t>
            </a:r>
            <a:endParaRPr sz="12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highlight>
                  <a:srgbClr val="FFFFFF"/>
                </a:highlight>
              </a:rPr>
              <a:t>[3]  Eat That Frog! Twenty one Great Ways to Stop Procrastinating and Get More Done in Less Time. Author Brian Tracy. Published by Berrett-Koehler Publishers Inc, Northern Ontario business, vol. 27, no. 10, p. 2–, 2007.</a:t>
            </a:r>
            <a:endParaRPr sz="12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rgbClr val="000000"/>
                </a:solidFill>
                <a:highlight>
                  <a:srgbClr val="FFFFFF"/>
                </a:highlight>
              </a:rPr>
              <a:t>[4] </a:t>
            </a:r>
            <a:r>
              <a:rPr lang="en-GB" sz="1200">
                <a:solidFill>
                  <a:srgbClr val="000000"/>
                </a:solidFill>
              </a:rPr>
              <a:t>S. Cottrell, </a:t>
            </a:r>
            <a:r>
              <a:rPr i="1" lang="en-GB" sz="1200">
                <a:solidFill>
                  <a:srgbClr val="000000"/>
                </a:solidFill>
              </a:rPr>
              <a:t>Critical thinking skills : developing effective analysis and argument</a:t>
            </a:r>
            <a:r>
              <a:rPr lang="en-GB" sz="1200">
                <a:solidFill>
                  <a:srgbClr val="000000"/>
                </a:solidFill>
              </a:rPr>
              <a:t>. Basingstoke, Hampshire ; New York, Ny: Palgrave Macmillan, 2011.</a:t>
            </a:r>
            <a:endParaRPr sz="12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rgbClr val="53585F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  <a:p>
            <a:pPr indent="0" lvl="0" marL="228600" rtl="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