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46" r:id="rId4"/>
  </p:sldMasterIdLst>
  <p:notesMasterIdLst>
    <p:notesMasterId r:id="rId21"/>
  </p:notesMasterIdLst>
  <p:sldIdLst>
    <p:sldId id="257" r:id="rId5"/>
    <p:sldId id="258" r:id="rId6"/>
    <p:sldId id="259" r:id="rId7"/>
    <p:sldId id="262" r:id="rId8"/>
    <p:sldId id="260" r:id="rId9"/>
    <p:sldId id="261" r:id="rId10"/>
    <p:sldId id="269" r:id="rId11"/>
    <p:sldId id="266" r:id="rId12"/>
    <p:sldId id="263" r:id="rId13"/>
    <p:sldId id="268" r:id="rId14"/>
    <p:sldId id="267" r:id="rId15"/>
    <p:sldId id="270" r:id="rId16"/>
    <p:sldId id="271" r:id="rId17"/>
    <p:sldId id="272" r:id="rId18"/>
    <p:sldId id="264" r:id="rId19"/>
    <p:sldId id="2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habnam Bhattacharyya" initials="SB" lastIdx="1" clrIdx="0">
    <p:extLst>
      <p:ext uri="{19B8F6BF-5375-455C-9EA6-DF929625EA0E}">
        <p15:presenceInfo xmlns="" xmlns:p15="http://schemas.microsoft.com/office/powerpoint/2012/main" userId="13b20c632474a89b"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BA8B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883" autoAdjust="0"/>
    <p:restoredTop sz="91993" autoAdjust="0"/>
  </p:normalViewPr>
  <p:slideViewPr>
    <p:cSldViewPr snapToGrid="0">
      <p:cViewPr varScale="1">
        <p:scale>
          <a:sx n="67" d="100"/>
          <a:sy n="67" d="100"/>
        </p:scale>
        <p:origin x="-828" y="-10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9D5A34-91D8-44C7-9DFE-945B4664D64E}" type="datetimeFigureOut">
              <a:rPr lang="en-GB" smtClean="0"/>
              <a:t>21/03/2026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885BDE-2D0E-4BF3-8117-6EB8DB5B8CD4}" type="slidenum">
              <a:rPr lang="en-GB" smtClean="0"/>
              <a:t>‹#›</a:t>
            </a:fld>
            <a:endParaRPr lang="en-GB"/>
          </a:p>
        </p:txBody>
      </p:sp>
    </p:spTree>
    <p:extLst>
      <p:ext uri="{BB962C8B-B14F-4D97-AF65-F5344CB8AC3E}">
        <p14:creationId xmlns:p14="http://schemas.microsoft.com/office/powerpoint/2010/main" val="29364280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introduction explains how weak governance, unsafe culture and poor oversight allowed harm to develop over time. It also sets out the frameworks used to analyse the case and link it to wider quality management issues.</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p:cNvSpPr>
            <a:spLocks noGrp="1"/>
          </p:cNvSpPr>
          <p:nvPr>
            <p:ph type="sldNum" sz="quarter" idx="5"/>
          </p:nvPr>
        </p:nvSpPr>
        <p:spPr/>
        <p:txBody>
          <a:bodyPr/>
          <a:lstStyle/>
          <a:p>
            <a:fld id="{33885BDE-2D0E-4BF3-8117-6EB8DB5B8CD4}" type="slidenum">
              <a:rPr lang="en-GB" smtClean="0"/>
              <a:t>2</a:t>
            </a:fld>
            <a:endParaRPr lang="en-GB"/>
          </a:p>
        </p:txBody>
      </p:sp>
    </p:spTree>
    <p:extLst>
      <p:ext uri="{BB962C8B-B14F-4D97-AF65-F5344CB8AC3E}">
        <p14:creationId xmlns:p14="http://schemas.microsoft.com/office/powerpoint/2010/main" val="28965138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2DB3CFA-92A3-B63C-5A12-76B44D5BC13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ECD1114-9A2D-52E6-28E4-A644C60CD11E}"/>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D7161140-613B-36F2-8108-50419B06013E}"/>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During this time, the issues of mortality, complaints, and warning signs were becoming increasingly visible. The background shows that organisational priorities were placed above safe and compassionate care.</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E0162CEB-C27B-3328-FE71-AA8E5AE34F2B}"/>
              </a:ext>
            </a:extLst>
          </p:cNvPr>
          <p:cNvSpPr>
            <a:spLocks noGrp="1"/>
          </p:cNvSpPr>
          <p:nvPr>
            <p:ph type="sldNum" sz="quarter" idx="5"/>
          </p:nvPr>
        </p:nvSpPr>
        <p:spPr/>
        <p:txBody>
          <a:bodyPr/>
          <a:lstStyle/>
          <a:p>
            <a:fld id="{33885BDE-2D0E-4BF3-8117-6EB8DB5B8CD4}" type="slidenum">
              <a:rPr lang="en-GB" smtClean="0"/>
              <a:t>3</a:t>
            </a:fld>
            <a:endParaRPr lang="en-GB"/>
          </a:p>
        </p:txBody>
      </p:sp>
    </p:spTree>
    <p:extLst>
      <p:ext uri="{BB962C8B-B14F-4D97-AF65-F5344CB8AC3E}">
        <p14:creationId xmlns:p14="http://schemas.microsoft.com/office/powerpoint/2010/main" val="23871667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B5EA605-F1B5-AD4B-FA10-96588F409FC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7B0596F-9F35-C2D9-4665-DDF7BF12BF05}"/>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3E6A0131-19E7-E0FA-B224-90231B4BBC4C}"/>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main quality concerns were poor staffing, weak nursing standards, and missed patient observations. Complaints were not used properly for learning, so repeated harm was not addressed. A culture of secrecy and defensiveness allowed poor standards to continue.</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B3E0FCA6-7E06-C447-ED17-A40C13F41612}"/>
              </a:ext>
            </a:extLst>
          </p:cNvPr>
          <p:cNvSpPr>
            <a:spLocks noGrp="1"/>
          </p:cNvSpPr>
          <p:nvPr>
            <p:ph type="sldNum" sz="quarter" idx="5"/>
          </p:nvPr>
        </p:nvSpPr>
        <p:spPr/>
        <p:txBody>
          <a:bodyPr/>
          <a:lstStyle/>
          <a:p>
            <a:fld id="{33885BDE-2D0E-4BF3-8117-6EB8DB5B8CD4}" type="slidenum">
              <a:rPr lang="en-GB" smtClean="0"/>
              <a:t>4</a:t>
            </a:fld>
            <a:endParaRPr lang="en-GB"/>
          </a:p>
        </p:txBody>
      </p:sp>
    </p:spTree>
    <p:extLst>
      <p:ext uri="{BB962C8B-B14F-4D97-AF65-F5344CB8AC3E}">
        <p14:creationId xmlns:p14="http://schemas.microsoft.com/office/powerpoint/2010/main" val="33979112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300C7EA-6BCF-F43F-9AA3-B0D48C33E05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700664F7-1FD4-90C9-54D9-56BAA0A92153}"/>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7A89E491-A75F-F3EC-3DA2-0D725680FA6C}"/>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first part of the “Swiss cheese model” shows latent failures at the organisational level. Board priorities, financial pressure, and bad strategic decisions left weaknesses before the harm to patients occurred.</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5452ABF3-C539-FE69-9843-9479DA44C199}"/>
              </a:ext>
            </a:extLst>
          </p:cNvPr>
          <p:cNvSpPr>
            <a:spLocks noGrp="1"/>
          </p:cNvSpPr>
          <p:nvPr>
            <p:ph type="sldNum" sz="quarter" idx="5"/>
          </p:nvPr>
        </p:nvSpPr>
        <p:spPr/>
        <p:txBody>
          <a:bodyPr/>
          <a:lstStyle/>
          <a:p>
            <a:fld id="{33885BDE-2D0E-4BF3-8117-6EB8DB5B8CD4}" type="slidenum">
              <a:rPr lang="en-GB" smtClean="0"/>
              <a:t>5</a:t>
            </a:fld>
            <a:endParaRPr lang="en-GB"/>
          </a:p>
        </p:txBody>
      </p:sp>
    </p:spTree>
    <p:extLst>
      <p:ext uri="{BB962C8B-B14F-4D97-AF65-F5344CB8AC3E}">
        <p14:creationId xmlns:p14="http://schemas.microsoft.com/office/powerpoint/2010/main" val="14287820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43D1507-1807-83CA-57F2-472F0BE4DC2F}"/>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E4788C04-040F-A4DC-FDC8-4AF69C3535F4}"/>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12D4CB10-F497-B698-5EB9-84D9CB5A0F79}"/>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Unsafe acts such as missed observations and failure to respond to deterioration let harm pass through the remaining defences. Staff behaviour was influenced by a system which tolerated poor practise and poor escalation.</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5B01ED40-7153-4FD5-E19F-5E702E7807B0}"/>
              </a:ext>
            </a:extLst>
          </p:cNvPr>
          <p:cNvSpPr>
            <a:spLocks noGrp="1"/>
          </p:cNvSpPr>
          <p:nvPr>
            <p:ph type="sldNum" sz="quarter" idx="5"/>
          </p:nvPr>
        </p:nvSpPr>
        <p:spPr/>
        <p:txBody>
          <a:bodyPr/>
          <a:lstStyle/>
          <a:p>
            <a:fld id="{33885BDE-2D0E-4BF3-8117-6EB8DB5B8CD4}" type="slidenum">
              <a:rPr lang="en-GB" smtClean="0"/>
              <a:t>6</a:t>
            </a:fld>
            <a:endParaRPr lang="en-GB"/>
          </a:p>
        </p:txBody>
      </p:sp>
    </p:spTree>
    <p:extLst>
      <p:ext uri="{BB962C8B-B14F-4D97-AF65-F5344CB8AC3E}">
        <p14:creationId xmlns:p14="http://schemas.microsoft.com/office/powerpoint/2010/main" val="422222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959B1538-186B-5DB0-1759-6BF298593774}"/>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C7FA6994-5E0E-2402-3B7E-A42039AF668C}"/>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F8A8F697-DF0A-5BBC-7CEC-B11629F7D938}"/>
              </a:ext>
            </a:extLst>
          </p:cNvPr>
          <p:cNvSpPr>
            <a:spLocks noGrp="1"/>
          </p:cNvSpPr>
          <p:nvPr>
            <p:ph type="body" idx="1"/>
          </p:nvPr>
        </p:nvSpPr>
        <p:spPr/>
        <p:txBody>
          <a:bodyPr/>
          <a:lstStyle/>
          <a:p>
            <a:pPr algn="just">
              <a:lnSpc>
                <a:spcPct val="150000"/>
              </a:lnSpc>
              <a:buNone/>
            </a:pPr>
            <a:r>
              <a:rPr lang="en-IN" sz="1200" dirty="0">
                <a:effectLst/>
                <a:latin typeface="Arial" panose="020B0604020202020204" pitchFamily="34" charset="0"/>
                <a:ea typeface="DengXian" panose="02010600030101010101" pitchFamily="2" charset="-122"/>
              </a:rPr>
              <a:t>RCA looks at what happened, why it happened and where the system broke down. In this case, it would focus on staffing decisions, escalation failures, complaint handling, and board oversight. The purpose is not blame alone but learning and prevention.</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CF7B1FAA-A34D-41FC-C2FE-71705F62E5CD}"/>
              </a:ext>
            </a:extLst>
          </p:cNvPr>
          <p:cNvSpPr>
            <a:spLocks noGrp="1"/>
          </p:cNvSpPr>
          <p:nvPr>
            <p:ph type="sldNum" sz="quarter" idx="5"/>
          </p:nvPr>
        </p:nvSpPr>
        <p:spPr/>
        <p:txBody>
          <a:bodyPr/>
          <a:lstStyle/>
          <a:p>
            <a:fld id="{33885BDE-2D0E-4BF3-8117-6EB8DB5B8CD4}" type="slidenum">
              <a:rPr lang="en-GB" smtClean="0"/>
              <a:t>7</a:t>
            </a:fld>
            <a:endParaRPr lang="en-GB"/>
          </a:p>
        </p:txBody>
      </p:sp>
    </p:spTree>
    <p:extLst>
      <p:ext uri="{BB962C8B-B14F-4D97-AF65-F5344CB8AC3E}">
        <p14:creationId xmlns:p14="http://schemas.microsoft.com/office/powerpoint/2010/main" val="216308846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EE43C7B-BD04-85CD-14BC-71160D9F0D35}"/>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84003E82-F5CC-6A7E-E16B-5533F144CA1B}"/>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6F41C62E-602F-D857-544D-DD7CDABBC9EA}"/>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Systems Theory describes harm as the outcome of the interaction of parts rather than one event. At Mid Staffordshire, governance, staffing, culture, and clinical processes influenced each other and produced predictable failure. This makes the case suitable for a systems-based interpretation of quality breakdown.</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9180302C-C136-10BC-0CE1-0F224F197552}"/>
              </a:ext>
            </a:extLst>
          </p:cNvPr>
          <p:cNvSpPr>
            <a:spLocks noGrp="1"/>
          </p:cNvSpPr>
          <p:nvPr>
            <p:ph type="sldNum" sz="quarter" idx="5"/>
          </p:nvPr>
        </p:nvSpPr>
        <p:spPr/>
        <p:txBody>
          <a:bodyPr/>
          <a:lstStyle/>
          <a:p>
            <a:fld id="{33885BDE-2D0E-4BF3-8117-6EB8DB5B8CD4}" type="slidenum">
              <a:rPr lang="en-GB" smtClean="0"/>
              <a:t>8</a:t>
            </a:fld>
            <a:endParaRPr lang="en-GB"/>
          </a:p>
        </p:txBody>
      </p:sp>
    </p:spTree>
    <p:extLst>
      <p:ext uri="{BB962C8B-B14F-4D97-AF65-F5344CB8AC3E}">
        <p14:creationId xmlns:p14="http://schemas.microsoft.com/office/powerpoint/2010/main" val="209040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382AB2A-E945-7A7F-5A9F-7E729CCA52D1}"/>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1B91A16-BCE4-3272-3AE0-B6D5E7AFB051}"/>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E500C109-1B7B-D819-3BB4-92142A91A95C}"/>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Weak whistleblowing and complaints policies meant that concerns were not escalated and acted on effectively. Inadequate leadership and staffing policy choices weakened service delivery across the hospital.</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E4C7AB64-7D70-A657-F37D-569982D396F3}"/>
              </a:ext>
            </a:extLst>
          </p:cNvPr>
          <p:cNvSpPr>
            <a:spLocks noGrp="1"/>
          </p:cNvSpPr>
          <p:nvPr>
            <p:ph type="sldNum" sz="quarter" idx="5"/>
          </p:nvPr>
        </p:nvSpPr>
        <p:spPr/>
        <p:txBody>
          <a:bodyPr/>
          <a:lstStyle/>
          <a:p>
            <a:fld id="{33885BDE-2D0E-4BF3-8117-6EB8DB5B8CD4}" type="slidenum">
              <a:rPr lang="en-GB" smtClean="0"/>
              <a:t>9</a:t>
            </a:fld>
            <a:endParaRPr lang="en-GB"/>
          </a:p>
        </p:txBody>
      </p:sp>
    </p:spTree>
    <p:extLst>
      <p:ext uri="{BB962C8B-B14F-4D97-AF65-F5344CB8AC3E}">
        <p14:creationId xmlns:p14="http://schemas.microsoft.com/office/powerpoint/2010/main" val="35517243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D387280-9FF6-7478-E88C-5067554185F7}"/>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8F159D7-4719-C13D-C81C-F9DB62872330}"/>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40A2E09E-BB85-4592-4FCB-6447700378FE}"/>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impact on quality was severe because patients experienced poor hygiene, missed needs, and loss of dignity. Safety monitoring failed, so deterioration was not identified or managed in time. Learning systems were weak, which meant unsafe practise was allowed to continue without correction.</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AC9471E9-F881-F7E6-E81F-E9F4AECC38E6}"/>
              </a:ext>
            </a:extLst>
          </p:cNvPr>
          <p:cNvSpPr>
            <a:spLocks noGrp="1"/>
          </p:cNvSpPr>
          <p:nvPr>
            <p:ph type="sldNum" sz="quarter" idx="5"/>
          </p:nvPr>
        </p:nvSpPr>
        <p:spPr/>
        <p:txBody>
          <a:bodyPr/>
          <a:lstStyle/>
          <a:p>
            <a:fld id="{33885BDE-2D0E-4BF3-8117-6EB8DB5B8CD4}" type="slidenum">
              <a:rPr lang="en-GB" smtClean="0"/>
              <a:t>10</a:t>
            </a:fld>
            <a:endParaRPr lang="en-GB"/>
          </a:p>
        </p:txBody>
      </p:sp>
    </p:spTree>
    <p:extLst>
      <p:ext uri="{BB962C8B-B14F-4D97-AF65-F5344CB8AC3E}">
        <p14:creationId xmlns:p14="http://schemas.microsoft.com/office/powerpoint/2010/main" val="5876878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78854B7-9D4C-70B8-B336-282D44493627}"/>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F02110F-BB13-70FB-8D2B-BD47A1C22056}"/>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6D209EB3-8173-9223-72A3-BCF96133DBF5}"/>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impact on efficiency was also great as avoidable harm consumed staff time and hospital resources. Care had to be redirected toward handling complaints, managing deterioration, and dealing with investigations. This reduced productivity and diverted capacity away from direct patient care.</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BF63F5D2-B2AF-F8D4-1FCC-0D661377FA18}"/>
              </a:ext>
            </a:extLst>
          </p:cNvPr>
          <p:cNvSpPr>
            <a:spLocks noGrp="1"/>
          </p:cNvSpPr>
          <p:nvPr>
            <p:ph type="sldNum" sz="quarter" idx="5"/>
          </p:nvPr>
        </p:nvSpPr>
        <p:spPr/>
        <p:txBody>
          <a:bodyPr/>
          <a:lstStyle/>
          <a:p>
            <a:fld id="{33885BDE-2D0E-4BF3-8117-6EB8DB5B8CD4}" type="slidenum">
              <a:rPr lang="en-GB" smtClean="0"/>
              <a:t>11</a:t>
            </a:fld>
            <a:endParaRPr lang="en-GB"/>
          </a:p>
        </p:txBody>
      </p:sp>
    </p:spTree>
    <p:extLst>
      <p:ext uri="{BB962C8B-B14F-4D97-AF65-F5344CB8AC3E}">
        <p14:creationId xmlns:p14="http://schemas.microsoft.com/office/powerpoint/2010/main" val="305191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A6CF91B-9938-1137-C3C0-8BEADA39B62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8AB785A-DE5A-145B-E8B8-600C82BACAC8}"/>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225BCB78-C8A1-2EE2-6A50-7C609A9AFC9D}"/>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impact on equity was felt most by vulnerable patients who had less power to challenge poor care. Less voice or less advocacy was associated with a higher probability of delayed escalation and unmet needs in patients. Unequal access to safe care created more disparities between outcomes and trust.</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779591C5-5598-341D-DC87-7E714E998601}"/>
              </a:ext>
            </a:extLst>
          </p:cNvPr>
          <p:cNvSpPr>
            <a:spLocks noGrp="1"/>
          </p:cNvSpPr>
          <p:nvPr>
            <p:ph type="sldNum" sz="quarter" idx="5"/>
          </p:nvPr>
        </p:nvSpPr>
        <p:spPr/>
        <p:txBody>
          <a:bodyPr/>
          <a:lstStyle/>
          <a:p>
            <a:fld id="{33885BDE-2D0E-4BF3-8117-6EB8DB5B8CD4}" type="slidenum">
              <a:rPr lang="en-GB" smtClean="0"/>
              <a:t>12</a:t>
            </a:fld>
            <a:endParaRPr lang="en-GB"/>
          </a:p>
        </p:txBody>
      </p:sp>
    </p:spTree>
    <p:extLst>
      <p:ext uri="{BB962C8B-B14F-4D97-AF65-F5344CB8AC3E}">
        <p14:creationId xmlns:p14="http://schemas.microsoft.com/office/powerpoint/2010/main" val="416194712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F3B18596-56A0-3E7B-1CE9-2B2F1946F9C7}"/>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5EC0B28-3922-53A0-A26B-E7F2B05B6F29}"/>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45EE85FE-FAFD-751E-F73A-655620299099}"/>
              </a:ext>
            </a:extLst>
          </p:cNvPr>
          <p:cNvSpPr>
            <a:spLocks noGrp="1"/>
          </p:cNvSpPr>
          <p:nvPr>
            <p:ph type="body" idx="1"/>
          </p:nvPr>
        </p:nvSpPr>
        <p:spPr/>
        <p:txBody>
          <a:bodyPr/>
          <a:lstStyle/>
          <a:p>
            <a:pPr algn="just">
              <a:lnSpc>
                <a:spcPct val="150000"/>
              </a:lnSpc>
              <a:buNone/>
            </a:pPr>
            <a:r>
              <a:rPr lang="en-IN" sz="1200" kern="100" dirty="0">
                <a:effectLst/>
                <a:latin typeface="Arial" panose="020B0604020202020204" pitchFamily="34" charset="0"/>
                <a:ea typeface="DengXian" panose="02010600030101010101" pitchFamily="2" charset="-122"/>
              </a:rPr>
              <a:t>The conclusion is that Mid Staffordshire demonstrates the extent to which governance failure can become a widespread clinical harm. The case shows how poor systems, weak policy and unsafe culture can do damage together to quality, efficiency and equity.</a:t>
            </a: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9C2B592A-7256-5EE7-63E1-C5A8B8D5DE19}"/>
              </a:ext>
            </a:extLst>
          </p:cNvPr>
          <p:cNvSpPr>
            <a:spLocks noGrp="1"/>
          </p:cNvSpPr>
          <p:nvPr>
            <p:ph type="sldNum" sz="quarter" idx="5"/>
          </p:nvPr>
        </p:nvSpPr>
        <p:spPr/>
        <p:txBody>
          <a:bodyPr/>
          <a:lstStyle/>
          <a:p>
            <a:fld id="{33885BDE-2D0E-4BF3-8117-6EB8DB5B8CD4}" type="slidenum">
              <a:rPr lang="en-GB" smtClean="0"/>
              <a:t>13</a:t>
            </a:fld>
            <a:endParaRPr lang="en-GB"/>
          </a:p>
        </p:txBody>
      </p:sp>
    </p:spTree>
    <p:extLst>
      <p:ext uri="{BB962C8B-B14F-4D97-AF65-F5344CB8AC3E}">
        <p14:creationId xmlns:p14="http://schemas.microsoft.com/office/powerpoint/2010/main" val="213740765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0C6005E-4053-BBFC-48EE-84DAA0C993D8}"/>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D77B8EE-0BE2-7BEA-762F-5E6EFB006834}"/>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8E29F6F0-CC08-9BD4-69A4-AC74D0183A97}"/>
              </a:ext>
            </a:extLst>
          </p:cNvPr>
          <p:cNvSpPr>
            <a:spLocks noGrp="1"/>
          </p:cNvSpPr>
          <p:nvPr>
            <p:ph type="body" idx="1"/>
          </p:nvPr>
        </p:nvSpPr>
        <p:spPr/>
        <p:txBody>
          <a:bodyPr/>
          <a:lstStyle/>
          <a:p>
            <a:pPr algn="just">
              <a:lnSpc>
                <a:spcPct val="150000"/>
              </a:lnSpc>
              <a:buNone/>
            </a:pPr>
            <a:endParaRPr lang="en-IN" sz="1200" kern="100" dirty="0">
              <a:effectLst/>
              <a:latin typeface="Times New Roman" panose="02020603050405020304" pitchFamily="18" charset="0"/>
              <a:ea typeface="DengXian" panose="02010600030101010101" pitchFamily="2" charset="-122"/>
            </a:endParaRPr>
          </a:p>
        </p:txBody>
      </p:sp>
      <p:sp>
        <p:nvSpPr>
          <p:cNvPr id="4" name="Slide Number Placeholder 3">
            <a:extLst>
              <a:ext uri="{FF2B5EF4-FFF2-40B4-BE49-F238E27FC236}">
                <a16:creationId xmlns="" xmlns:a16="http://schemas.microsoft.com/office/drawing/2014/main" id="{80D200EB-06AA-7FBE-94B1-CAD7A64EC3BB}"/>
              </a:ext>
            </a:extLst>
          </p:cNvPr>
          <p:cNvSpPr>
            <a:spLocks noGrp="1"/>
          </p:cNvSpPr>
          <p:nvPr>
            <p:ph type="sldNum" sz="quarter" idx="5"/>
          </p:nvPr>
        </p:nvSpPr>
        <p:spPr/>
        <p:txBody>
          <a:bodyPr/>
          <a:lstStyle/>
          <a:p>
            <a:fld id="{33885BDE-2D0E-4BF3-8117-6EB8DB5B8CD4}" type="slidenum">
              <a:rPr lang="en-GB" smtClean="0"/>
              <a:t>14</a:t>
            </a:fld>
            <a:endParaRPr lang="en-GB"/>
          </a:p>
        </p:txBody>
      </p:sp>
    </p:spTree>
    <p:extLst>
      <p:ext uri="{BB962C8B-B14F-4D97-AF65-F5344CB8AC3E}">
        <p14:creationId xmlns:p14="http://schemas.microsoft.com/office/powerpoint/2010/main" val="291515490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28E5B96-DF33-B457-726A-0380B9DE25B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51CC2933-228D-7D1D-2AE4-45024DC00B66}"/>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BA4B4ED6-8C0B-7E3D-F3A3-C5C1007E4EFC}"/>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 xmlns:a16="http://schemas.microsoft.com/office/drawing/2014/main" id="{A5806CB6-B7B7-2A46-E2B7-122EDBFE290F}"/>
              </a:ext>
            </a:extLst>
          </p:cNvPr>
          <p:cNvSpPr>
            <a:spLocks noGrp="1"/>
          </p:cNvSpPr>
          <p:nvPr>
            <p:ph type="sldNum" sz="quarter" idx="5"/>
          </p:nvPr>
        </p:nvSpPr>
        <p:spPr/>
        <p:txBody>
          <a:bodyPr/>
          <a:lstStyle/>
          <a:p>
            <a:fld id="{33885BDE-2D0E-4BF3-8117-6EB8DB5B8CD4}" type="slidenum">
              <a:rPr lang="en-GB" smtClean="0"/>
              <a:t>15</a:t>
            </a:fld>
            <a:endParaRPr lang="en-GB"/>
          </a:p>
        </p:txBody>
      </p:sp>
    </p:spTree>
    <p:extLst>
      <p:ext uri="{BB962C8B-B14F-4D97-AF65-F5344CB8AC3E}">
        <p14:creationId xmlns:p14="http://schemas.microsoft.com/office/powerpoint/2010/main" val="4022352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39E3965E-AC41-4711-9D10-E25ABB132D86}"/>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90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645152"/>
            <a:ext cx="10058400" cy="1143000"/>
          </a:xfrm>
        </p:spPr>
        <p:txBody>
          <a:bodyPr lIns="91440" rIns="91440">
            <a:normAutofit/>
          </a:bodyPr>
          <a:lstStyle>
            <a:lvl1pPr marL="0" indent="0" algn="l">
              <a:buNone/>
              <a:defRPr sz="2400" cap="all" spc="200" baseline="0">
                <a:solidFill>
                  <a:schemeClr val="tx1"/>
                </a:solidFill>
                <a:latin typeface="+mn-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cxnSp>
        <p:nvCxnSpPr>
          <p:cNvPr id="9" name="Straight Connector 8">
            <a:extLst>
              <a:ext uri="{FF2B5EF4-FFF2-40B4-BE49-F238E27FC236}">
                <a16:creationId xmlns="" xmlns:a16="http://schemas.microsoft.com/office/drawing/2014/main" id="{1F5DC8C3-BA5F-4EED-BB9A-A14272BD82A1}"/>
              </a:ext>
            </a:extLst>
          </p:cNvPr>
          <p:cNvCxnSpPr/>
          <p:nvPr/>
        </p:nvCxnSpPr>
        <p:spPr>
          <a:xfrm>
            <a:off x="1207658" y="4474741"/>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4" name="Date Placeholder 3">
            <a:extLst>
              <a:ext uri="{FF2B5EF4-FFF2-40B4-BE49-F238E27FC236}">
                <a16:creationId xmlns="" xmlns:a16="http://schemas.microsoft.com/office/drawing/2014/main" id="{9925CCF1-92C0-4AF3-BFAF-4921631915AB}"/>
              </a:ext>
            </a:extLst>
          </p:cNvPr>
          <p:cNvSpPr>
            <a:spLocks noGrp="1"/>
          </p:cNvSpPr>
          <p:nvPr>
            <p:ph type="dt" sz="half" idx="10"/>
          </p:nvPr>
        </p:nvSpPr>
        <p:spPr/>
        <p:txBody>
          <a:bodyPr/>
          <a:lstStyle/>
          <a:p>
            <a:fld id="{9184DA70-C731-4C70-880D-CCD4705E623C}" type="datetime1">
              <a:rPr lang="en-US" smtClean="0"/>
              <a:t>3/21/2026</a:t>
            </a:fld>
            <a:endParaRPr lang="en-US" dirty="0"/>
          </a:p>
        </p:txBody>
      </p:sp>
      <p:sp>
        <p:nvSpPr>
          <p:cNvPr id="5" name="Footer Placeholder 4">
            <a:extLst>
              <a:ext uri="{FF2B5EF4-FFF2-40B4-BE49-F238E27FC236}">
                <a16:creationId xmlns="" xmlns:a16="http://schemas.microsoft.com/office/drawing/2014/main" id="{051A78A9-3DFF-4937-A9F2-5D8CF495F36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5FAEB271-5CC0-4759-BC6E-8BE53AB227C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83314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354D8B55-9EA8-4B81-8E84-9B93B0A27559}"/>
              </a:ext>
            </a:extLst>
          </p:cNvPr>
          <p:cNvSpPr>
            <a:spLocks noGrp="1"/>
          </p:cNvSpPr>
          <p:nvPr>
            <p:ph type="dt" sz="half" idx="10"/>
          </p:nvPr>
        </p:nvSpPr>
        <p:spPr/>
        <p:txBody>
          <a:bodyPr/>
          <a:lstStyle/>
          <a:p>
            <a:fld id="{4BE1D723-8F53-4F53-90B0-1982A396982E}" type="datetime1">
              <a:rPr lang="en-US" smtClean="0"/>
              <a:t>3/21/2026</a:t>
            </a:fld>
            <a:endParaRPr lang="en-US" dirty="0"/>
          </a:p>
        </p:txBody>
      </p:sp>
      <p:sp>
        <p:nvSpPr>
          <p:cNvPr id="8" name="Footer Placeholder 7">
            <a:extLst>
              <a:ext uri="{FF2B5EF4-FFF2-40B4-BE49-F238E27FC236}">
                <a16:creationId xmlns="" xmlns:a16="http://schemas.microsoft.com/office/drawing/2014/main" id="{062CA021-2578-47CB-822C-BDDFF7223B28}"/>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C4AAB51D-4141-4682-9375-DAFD5FB9DD1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926706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585C21A-8B93-4657-B5DF-7EAEAD3BE127}"/>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90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663440"/>
            <a:ext cx="10058400" cy="1143000"/>
          </a:xfrm>
        </p:spPr>
        <p:txBody>
          <a:bodyPr lIns="91440" rIns="91440" anchor="t" anchorCtr="0">
            <a:normAutofit/>
          </a:bodyPr>
          <a:lstStyle>
            <a:lvl1pPr marL="0" indent="0">
              <a:buNone/>
              <a:defRPr sz="2400" cap="all" spc="200" baseline="0">
                <a:solidFill>
                  <a:schemeClr val="tx1"/>
                </a:solidFill>
                <a:latin typeface="+mn-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cxnSp>
        <p:nvCxnSpPr>
          <p:cNvPr id="9" name="Straight Connector 8">
            <a:extLst>
              <a:ext uri="{FF2B5EF4-FFF2-40B4-BE49-F238E27FC236}">
                <a16:creationId xmlns="" xmlns:a16="http://schemas.microsoft.com/office/drawing/2014/main" id="{459DE2C1-4C52-40A3-8959-27B2C1BEBFF6}"/>
              </a:ext>
            </a:extLst>
          </p:cNvPr>
          <p:cNvCxnSpPr/>
          <p:nvPr/>
        </p:nvCxnSpPr>
        <p:spPr>
          <a:xfrm>
            <a:off x="1207658" y="4485132"/>
            <a:ext cx="987552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
        <p:nvSpPr>
          <p:cNvPr id="7" name="Date Placeholder 6">
            <a:extLst>
              <a:ext uri="{FF2B5EF4-FFF2-40B4-BE49-F238E27FC236}">
                <a16:creationId xmlns="" xmlns:a16="http://schemas.microsoft.com/office/drawing/2014/main" id="{AAF2E137-EC28-48F8-9198-1F02539029B6}"/>
              </a:ext>
            </a:extLst>
          </p:cNvPr>
          <p:cNvSpPr>
            <a:spLocks noGrp="1"/>
          </p:cNvSpPr>
          <p:nvPr>
            <p:ph type="dt" sz="half" idx="10"/>
          </p:nvPr>
        </p:nvSpPr>
        <p:spPr/>
        <p:txBody>
          <a:bodyPr/>
          <a:lstStyle/>
          <a:p>
            <a:fld id="{97669AF7-7BEB-44E4-9852-375E34362B5B}" type="datetime1">
              <a:rPr lang="en-US" smtClean="0"/>
              <a:t>3/21/2026</a:t>
            </a:fld>
            <a:endParaRPr lang="en-US" dirty="0"/>
          </a:p>
        </p:txBody>
      </p:sp>
      <p:sp>
        <p:nvSpPr>
          <p:cNvPr id="8" name="Footer Placeholder 7">
            <a:extLst>
              <a:ext uri="{FF2B5EF4-FFF2-40B4-BE49-F238E27FC236}">
                <a16:creationId xmlns="" xmlns:a16="http://schemas.microsoft.com/office/drawing/2014/main" id="{189422CD-6F62-4DD6-89EF-07A60B42D219}"/>
              </a:ext>
            </a:extLst>
          </p:cNvPr>
          <p:cNvSpPr>
            <a:spLocks noGrp="1"/>
          </p:cNvSpPr>
          <p:nvPr>
            <p:ph type="ftr" sz="quarter" idx="11"/>
          </p:nvPr>
        </p:nvSpPr>
        <p:spPr/>
        <p:txBody>
          <a:bodyPr/>
          <a:lstStyle/>
          <a:p>
            <a:endParaRPr lang="en-US" dirty="0"/>
          </a:p>
        </p:txBody>
      </p:sp>
      <p:sp>
        <p:nvSpPr>
          <p:cNvPr id="11" name="Slide Number Placeholder 10">
            <a:extLst>
              <a:ext uri="{FF2B5EF4-FFF2-40B4-BE49-F238E27FC236}">
                <a16:creationId xmlns="" xmlns:a16="http://schemas.microsoft.com/office/drawing/2014/main" id="{69C6AFF8-42B4-4D05-969B-9F5FB335555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3041625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80" y="2120900"/>
            <a:ext cx="4639736" cy="374819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15944" y="2120900"/>
            <a:ext cx="4639736" cy="374819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 xmlns:a16="http://schemas.microsoft.com/office/drawing/2014/main" id="{5782D47D-B0DC-4C40-BCC6-BBBA32584A38}"/>
              </a:ext>
            </a:extLst>
          </p:cNvPr>
          <p:cNvSpPr>
            <a:spLocks noGrp="1"/>
          </p:cNvSpPr>
          <p:nvPr>
            <p:ph type="dt" sz="half" idx="10"/>
          </p:nvPr>
        </p:nvSpPr>
        <p:spPr/>
        <p:txBody>
          <a:bodyPr/>
          <a:lstStyle/>
          <a:p>
            <a:fld id="{BAAAC38D-0552-4C82-B593-E6124DFADBE2}" type="datetime1">
              <a:rPr lang="en-US" smtClean="0"/>
              <a:t>3/21/2026</a:t>
            </a:fld>
            <a:endParaRPr lang="en-US" dirty="0"/>
          </a:p>
        </p:txBody>
      </p:sp>
      <p:sp>
        <p:nvSpPr>
          <p:cNvPr id="9" name="Footer Placeholder 8">
            <a:extLst>
              <a:ext uri="{FF2B5EF4-FFF2-40B4-BE49-F238E27FC236}">
                <a16:creationId xmlns="" xmlns:a16="http://schemas.microsoft.com/office/drawing/2014/main" id="{4690D34E-7EBD-44B2-83CA-4C126A18D7EF}"/>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2AC511A1-9BBD-42DE-92FB-2AF44F8E97A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25666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958274"/>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15944" y="2057400"/>
            <a:ext cx="4639736" cy="736282"/>
          </a:xfrm>
        </p:spPr>
        <p:txBody>
          <a:bodyPr lIns="91440" rIns="91440" anchor="ctr">
            <a:normAutofit/>
          </a:bodyPr>
          <a:lstStyle>
            <a:lvl1pPr marL="0" indent="0">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515944" y="2958273"/>
            <a:ext cx="4639736" cy="291082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 name="Date Placeholder 1">
            <a:extLst>
              <a:ext uri="{FF2B5EF4-FFF2-40B4-BE49-F238E27FC236}">
                <a16:creationId xmlns="" xmlns:a16="http://schemas.microsoft.com/office/drawing/2014/main" id="{8AF8A515-AA94-45D1-9223-5C2272618D85}"/>
              </a:ext>
            </a:extLst>
          </p:cNvPr>
          <p:cNvSpPr>
            <a:spLocks noGrp="1"/>
          </p:cNvSpPr>
          <p:nvPr>
            <p:ph type="dt" sz="half" idx="10"/>
          </p:nvPr>
        </p:nvSpPr>
        <p:spPr/>
        <p:txBody>
          <a:bodyPr/>
          <a:lstStyle/>
          <a:p>
            <a:fld id="{D9DF0F1C-5577-4ACB-BB62-DF8F3C494C7E}" type="datetime1">
              <a:rPr lang="en-US" smtClean="0"/>
              <a:t>3/21/2026</a:t>
            </a:fld>
            <a:endParaRPr lang="en-US" dirty="0"/>
          </a:p>
        </p:txBody>
      </p:sp>
      <p:sp>
        <p:nvSpPr>
          <p:cNvPr id="11" name="Footer Placeholder 10">
            <a:extLst>
              <a:ext uri="{FF2B5EF4-FFF2-40B4-BE49-F238E27FC236}">
                <a16:creationId xmlns="" xmlns:a16="http://schemas.microsoft.com/office/drawing/2014/main" id="{D052F5BC-98E0-4D60-AD67-9547738B7DD4}"/>
              </a:ext>
            </a:extLst>
          </p:cNvPr>
          <p:cNvSpPr>
            <a:spLocks noGrp="1"/>
          </p:cNvSpPr>
          <p:nvPr>
            <p:ph type="ftr" sz="quarter" idx="11"/>
          </p:nvPr>
        </p:nvSpPr>
        <p:spPr/>
        <p:txBody>
          <a:bodyPr/>
          <a:lstStyle/>
          <a:p>
            <a:endParaRPr lang="en-US" dirty="0"/>
          </a:p>
        </p:txBody>
      </p:sp>
      <p:sp>
        <p:nvSpPr>
          <p:cNvPr id="12" name="Slide Number Placeholder 11">
            <a:extLst>
              <a:ext uri="{FF2B5EF4-FFF2-40B4-BE49-F238E27FC236}">
                <a16:creationId xmlns="" xmlns:a16="http://schemas.microsoft.com/office/drawing/2014/main" id="{A38552DC-952E-41EA-AAAF-C2187523C0B0}"/>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068194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6" name="Date Placeholder 5">
            <a:extLst>
              <a:ext uri="{FF2B5EF4-FFF2-40B4-BE49-F238E27FC236}">
                <a16:creationId xmlns="" xmlns:a16="http://schemas.microsoft.com/office/drawing/2014/main" id="{7392073F-158F-44A3-8913-917AFFC1BC20}"/>
              </a:ext>
            </a:extLst>
          </p:cNvPr>
          <p:cNvSpPr>
            <a:spLocks noGrp="1"/>
          </p:cNvSpPr>
          <p:nvPr>
            <p:ph type="dt" sz="half" idx="10"/>
          </p:nvPr>
        </p:nvSpPr>
        <p:spPr/>
        <p:txBody>
          <a:bodyPr/>
          <a:lstStyle/>
          <a:p>
            <a:fld id="{1775B394-D9F9-4F0C-B15D-605F45CB9E9F}" type="datetime1">
              <a:rPr lang="en-US" smtClean="0"/>
              <a:t>3/21/2026</a:t>
            </a:fld>
            <a:endParaRPr lang="en-US" dirty="0"/>
          </a:p>
        </p:txBody>
      </p:sp>
      <p:sp>
        <p:nvSpPr>
          <p:cNvPr id="7" name="Footer Placeholder 6">
            <a:extLst>
              <a:ext uri="{FF2B5EF4-FFF2-40B4-BE49-F238E27FC236}">
                <a16:creationId xmlns="" xmlns:a16="http://schemas.microsoft.com/office/drawing/2014/main" id="{EED72207-24CA-42B7-A975-2F8E41CBA904}"/>
              </a:ext>
            </a:extLst>
          </p:cNvPr>
          <p:cNvSpPr>
            <a:spLocks noGrp="1"/>
          </p:cNvSpPr>
          <p:nvPr>
            <p:ph type="ftr" sz="quarter" idx="11"/>
          </p:nvPr>
        </p:nvSpPr>
        <p:spPr/>
        <p:txBody>
          <a:bodyPr/>
          <a:lstStyle/>
          <a:p>
            <a:endParaRPr lang="en-US" dirty="0"/>
          </a:p>
        </p:txBody>
      </p:sp>
      <p:sp>
        <p:nvSpPr>
          <p:cNvPr id="8" name="Slide Number Placeholder 7">
            <a:extLst>
              <a:ext uri="{FF2B5EF4-FFF2-40B4-BE49-F238E27FC236}">
                <a16:creationId xmlns="" xmlns:a16="http://schemas.microsoft.com/office/drawing/2014/main" id="{D01080F2-251A-4B88-9A62-16F46D724F83}"/>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8118605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0" name="Rectangle 9">
            <a:extLst>
              <a:ext uri="{FF2B5EF4-FFF2-40B4-BE49-F238E27FC236}">
                <a16:creationId xmlns="" xmlns:a16="http://schemas.microsoft.com/office/drawing/2014/main" id="{A8E9C91B-7EAD-4562-AB0E-DFB9663AECE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a:extLst>
              <a:ext uri="{FF2B5EF4-FFF2-40B4-BE49-F238E27FC236}">
                <a16:creationId xmlns="" xmlns:a16="http://schemas.microsoft.com/office/drawing/2014/main" id="{94E9223F-721F-47BF-9FD5-0F8D12FF0DE1}"/>
              </a:ext>
            </a:extLst>
          </p:cNvPr>
          <p:cNvSpPr>
            <a:spLocks noGrp="1"/>
          </p:cNvSpPr>
          <p:nvPr>
            <p:ph type="dt" sz="half" idx="10"/>
          </p:nvPr>
        </p:nvSpPr>
        <p:spPr/>
        <p:txBody>
          <a:bodyPr/>
          <a:lstStyle/>
          <a:p>
            <a:fld id="{39667345-2558-425A-8533-9BFDBCE15005}" type="datetime1">
              <a:rPr lang="en-US" smtClean="0"/>
              <a:t>3/21/2026</a:t>
            </a:fld>
            <a:endParaRPr lang="en-US" dirty="0"/>
          </a:p>
        </p:txBody>
      </p:sp>
      <p:sp>
        <p:nvSpPr>
          <p:cNvPr id="3" name="Footer Placeholder 2">
            <a:extLst>
              <a:ext uri="{FF2B5EF4-FFF2-40B4-BE49-F238E27FC236}">
                <a16:creationId xmlns="" xmlns:a16="http://schemas.microsoft.com/office/drawing/2014/main" id="{05915714-6BBA-4593-8591-4E26F7D58D9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BE06F857-D2E1-44DD-ABDD-EBB739645B67}"/>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14226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16D90D66-BCB9-4229-A829-628874352AC0}"/>
              </a:ext>
            </a:extLst>
          </p:cNvPr>
          <p:cNvSpPr/>
          <p:nvPr/>
        </p:nvSpPr>
        <p:spPr>
          <a:xfrm>
            <a:off x="16" y="0"/>
            <a:ext cx="4654296"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643466" y="786383"/>
            <a:ext cx="3517567" cy="2093975"/>
          </a:xfrm>
        </p:spPr>
        <p:txBody>
          <a:bodyPr anchor="b">
            <a:normAutofit/>
          </a:bodyPr>
          <a:lstStyle>
            <a:lvl1pPr>
              <a:lnSpc>
                <a:spcPct val="90000"/>
              </a:lnSpc>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5458984" y="812799"/>
            <a:ext cx="5928344" cy="52947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43465" y="3043050"/>
            <a:ext cx="3517567" cy="3064505"/>
          </a:xfrm>
        </p:spPr>
        <p:txBody>
          <a:bodyPr lIns="91440" rIns="91440">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643464" y="6446520"/>
            <a:ext cx="3517568" cy="365125"/>
          </a:xfrm>
        </p:spPr>
        <p:txBody>
          <a:bodyPr/>
          <a:lstStyle>
            <a:lvl1pPr algn="l">
              <a:defRPr/>
            </a:lvl1pPr>
          </a:lstStyle>
          <a:p>
            <a:fld id="{92BEA474-078D-4E9B-9B14-09A87B19DC46}" type="datetime1">
              <a:rPr lang="en-US" smtClean="0"/>
              <a:t>3/21/2026</a:t>
            </a:fld>
            <a:endParaRPr lang="en-US" dirty="0"/>
          </a:p>
        </p:txBody>
      </p:sp>
      <p:sp>
        <p:nvSpPr>
          <p:cNvPr id="6" name="Footer Placeholder 5"/>
          <p:cNvSpPr>
            <a:spLocks noGrp="1"/>
          </p:cNvSpPr>
          <p:nvPr>
            <p:ph type="ftr" sz="quarter" idx="11"/>
          </p:nvPr>
        </p:nvSpPr>
        <p:spPr>
          <a:xfrm>
            <a:off x="5458983" y="6446520"/>
            <a:ext cx="5334019"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9332822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a:extLst>
              <a:ext uri="{FF2B5EF4-FFF2-40B4-BE49-F238E27FC236}">
                <a16:creationId xmlns="" xmlns:a16="http://schemas.microsoft.com/office/drawing/2014/main" id="{DA134939-39C0-4522-A125-A13DFDA66490}"/>
              </a:ext>
            </a:extLst>
          </p:cNvPr>
          <p:cNvSpPr/>
          <p:nvPr/>
        </p:nvSpPr>
        <p:spPr>
          <a:xfrm>
            <a:off x="0" y="4578350"/>
            <a:ext cx="12188825" cy="227965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15" y="0"/>
            <a:ext cx="12191985" cy="4578350"/>
          </a:xfrm>
          <a:solidFill>
            <a:schemeClr val="bg1">
              <a:lumMod val="85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2" name="Title 1"/>
          <p:cNvSpPr>
            <a:spLocks noGrp="1"/>
          </p:cNvSpPr>
          <p:nvPr>
            <p:ph type="title"/>
          </p:nvPr>
        </p:nvSpPr>
        <p:spPr>
          <a:xfrm>
            <a:off x="1097279" y="4799362"/>
            <a:ext cx="10113645" cy="743682"/>
          </a:xfrm>
        </p:spPr>
        <p:txBody>
          <a:bodyPr tIns="0" bIns="0" anchor="b">
            <a:noAutofit/>
          </a:bodyPr>
          <a:lstStyle>
            <a:lvl1pPr>
              <a:defRPr sz="3600" b="0">
                <a:solidFill>
                  <a:srgbClr val="FFFFFF"/>
                </a:solidFill>
              </a:defRPr>
            </a:lvl1pPr>
          </a:lstStyle>
          <a:p>
            <a:r>
              <a:rPr lang="en-US"/>
              <a:t>Click to edit Master title style</a:t>
            </a:r>
            <a:endParaRPr lang="en-US" dirty="0"/>
          </a:p>
        </p:txBody>
      </p:sp>
      <p:sp>
        <p:nvSpPr>
          <p:cNvPr id="4" name="Text Placeholder 3"/>
          <p:cNvSpPr>
            <a:spLocks noGrp="1"/>
          </p:cNvSpPr>
          <p:nvPr>
            <p:ph type="body" sz="half" idx="2"/>
          </p:nvPr>
        </p:nvSpPr>
        <p:spPr>
          <a:xfrm>
            <a:off x="1097279" y="5715000"/>
            <a:ext cx="10113264" cy="609600"/>
          </a:xfrm>
        </p:spPr>
        <p:txBody>
          <a:bodyPr lIns="91440" tIns="0" rIns="91440" bIns="0">
            <a:normAutofit/>
          </a:bodyPr>
          <a:lstStyle>
            <a:lvl1pPr marL="0" indent="0">
              <a:spcBef>
                <a:spcPts val="0"/>
              </a:spcBef>
              <a:spcAft>
                <a:spcPts val="600"/>
              </a:spcAft>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lvl1pPr>
          </a:lstStyle>
          <a:p>
            <a:fld id="{4907D986-8816-4272-A432-0437A28A9828}" type="datetime1">
              <a:rPr lang="en-US" smtClean="0"/>
              <a:t>3/21/2026</a:t>
            </a:fld>
            <a:endParaRPr lang="en-US" dirty="0"/>
          </a:p>
        </p:txBody>
      </p:sp>
      <p:sp>
        <p:nvSpPr>
          <p:cNvPr id="6" name="Footer Placeholder 5"/>
          <p:cNvSpPr>
            <a:spLocks noGrp="1"/>
          </p:cNvSpPr>
          <p:nvPr>
            <p:ph type="ftr" sz="quarter" idx="11"/>
          </p:nvPr>
        </p:nvSpPr>
        <p:spPr>
          <a:xfrm>
            <a:off x="1097279" y="6446838"/>
            <a:ext cx="6818262" cy="365125"/>
          </a:xfrm>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5232677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7D5506EE-1026-4F35-9ACC-BD05BE0F9B36}"/>
              </a:ext>
            </a:extLst>
          </p:cNvPr>
          <p:cNvSpPr>
            <a:spLocks noGrp="1"/>
          </p:cNvSpPr>
          <p:nvPr>
            <p:ph type="dt" sz="half" idx="10"/>
          </p:nvPr>
        </p:nvSpPr>
        <p:spPr/>
        <p:txBody>
          <a:bodyPr/>
          <a:lstStyle/>
          <a:p>
            <a:fld id="{B612A279-0833-481D-8C56-F67FD0AC6C50}" type="datetime1">
              <a:rPr lang="en-US" smtClean="0"/>
              <a:t>3/21/2026</a:t>
            </a:fld>
            <a:endParaRPr lang="en-US" dirty="0"/>
          </a:p>
        </p:txBody>
      </p:sp>
      <p:sp>
        <p:nvSpPr>
          <p:cNvPr id="8" name="Footer Placeholder 7">
            <a:extLst>
              <a:ext uri="{FF2B5EF4-FFF2-40B4-BE49-F238E27FC236}">
                <a16:creationId xmlns="" xmlns:a16="http://schemas.microsoft.com/office/drawing/2014/main" id="{B7696E5F-8D95-4450-AE52-5438E6EDE2BF}"/>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999B2253-74CC-409E-BEB0-F8EFCFCB5629}"/>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6722698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E1B68A5B-D9FA-424B-A4EB-30E7223836B3}"/>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 xmlns:a16="http://schemas.microsoft.com/office/drawing/2014/main" id="{AF33D6B0-F070-45C4-A472-19F432BE3932}"/>
              </a:ext>
            </a:extLst>
          </p:cNvPr>
          <p:cNvSpPr>
            <a:spLocks noGrp="1"/>
          </p:cNvSpPr>
          <p:nvPr>
            <p:ph type="dt" sz="half" idx="10"/>
          </p:nvPr>
        </p:nvSpPr>
        <p:spPr/>
        <p:txBody>
          <a:bodyPr/>
          <a:lstStyle/>
          <a:p>
            <a:fld id="{6587DA83-5663-4C9C-B9AA-0B40A3DAFF81}" type="datetime1">
              <a:rPr lang="en-US" smtClean="0"/>
              <a:t>3/21/2026</a:t>
            </a:fld>
            <a:endParaRPr lang="en-US" dirty="0"/>
          </a:p>
        </p:txBody>
      </p:sp>
      <p:sp>
        <p:nvSpPr>
          <p:cNvPr id="8" name="Footer Placeholder 7">
            <a:extLst>
              <a:ext uri="{FF2B5EF4-FFF2-40B4-BE49-F238E27FC236}">
                <a16:creationId xmlns="" xmlns:a16="http://schemas.microsoft.com/office/drawing/2014/main" id="{9975399F-DAB2-410D-967F-ED17E6F796E7}"/>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 xmlns:a16="http://schemas.microsoft.com/office/drawing/2014/main" id="{F762A46F-6BE5-4D12-9412-5CA7672EA8EC}"/>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6182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416A0E3C-60E6-4F39-BC55-5F7C224E1F7C}"/>
              </a:ext>
            </a:extLst>
          </p:cNvPr>
          <p:cNvSpPr/>
          <p:nvPr/>
        </p:nvSpPr>
        <p:spPr>
          <a:xfrm>
            <a:off x="3175" y="6400800"/>
            <a:ext cx="12188825" cy="4572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2108201"/>
            <a:ext cx="10058400" cy="3760891"/>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8426" y="6446838"/>
            <a:ext cx="2584850" cy="365125"/>
          </a:xfrm>
          <a:prstGeom prst="rect">
            <a:avLst/>
          </a:prstGeom>
        </p:spPr>
        <p:txBody>
          <a:bodyPr vert="horz" lIns="91440" tIns="45720" rIns="91440" bIns="45720" rtlCol="0" anchor="ctr"/>
          <a:lstStyle>
            <a:lvl1pPr algn="r">
              <a:defRPr sz="800">
                <a:solidFill>
                  <a:srgbClr val="FFFFFF"/>
                </a:solidFill>
              </a:defRPr>
            </a:lvl1pPr>
          </a:lstStyle>
          <a:p>
            <a:fld id="{62D6E202-B606-4609-B914-27C9371A1F6D}" type="datetime1">
              <a:rPr lang="en-US" smtClean="0"/>
              <a:t>3/21/2026</a:t>
            </a:fld>
            <a:endParaRPr lang="en-US" dirty="0"/>
          </a:p>
        </p:txBody>
      </p:sp>
      <p:sp>
        <p:nvSpPr>
          <p:cNvPr id="5" name="Footer Placeholder 4"/>
          <p:cNvSpPr>
            <a:spLocks noGrp="1"/>
          </p:cNvSpPr>
          <p:nvPr>
            <p:ph type="ftr" sz="quarter" idx="3"/>
          </p:nvPr>
        </p:nvSpPr>
        <p:spPr>
          <a:xfrm>
            <a:off x="1097279" y="6446838"/>
            <a:ext cx="6818262" cy="365125"/>
          </a:xfrm>
          <a:prstGeom prst="rect">
            <a:avLst/>
          </a:prstGeom>
        </p:spPr>
        <p:txBody>
          <a:bodyPr vert="horz" lIns="91440" tIns="45720" rIns="91440" bIns="45720" rtlCol="0" anchor="ctr"/>
          <a:lstStyle>
            <a:lvl1pPr algn="l">
              <a:defRPr sz="8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10993582" y="6446838"/>
            <a:ext cx="780010" cy="365125"/>
          </a:xfrm>
          <a:prstGeom prst="rect">
            <a:avLst/>
          </a:prstGeom>
        </p:spPr>
        <p:txBody>
          <a:bodyPr vert="horz" lIns="91440" tIns="45720" rIns="91440" bIns="45720" rtlCol="0" anchor="ctr"/>
          <a:lstStyle>
            <a:lvl1pPr algn="l">
              <a:defRPr sz="800">
                <a:solidFill>
                  <a:srgbClr val="FFFFFF"/>
                </a:solidFill>
              </a:defRPr>
            </a:lvl1pPr>
          </a:lstStyle>
          <a:p>
            <a:fld id="{3A98EE3D-8CD1-4C3F-BD1C-C98C9596463C}" type="slidenum">
              <a:rPr lang="en-US" smtClean="0"/>
              <a:t>‹#›</a:t>
            </a:fld>
            <a:endParaRPr lang="en-US" dirty="0"/>
          </a:p>
        </p:txBody>
      </p:sp>
      <p:cxnSp>
        <p:nvCxnSpPr>
          <p:cNvPr id="10" name="Straight Connector 9">
            <a:extLst>
              <a:ext uri="{FF2B5EF4-FFF2-40B4-BE49-F238E27FC236}">
                <a16:creationId xmlns="" xmlns:a16="http://schemas.microsoft.com/office/drawing/2014/main" id="{C5025DAC-8B93-4160-B017-3A274A5828C0}"/>
              </a:ext>
            </a:extLst>
          </p:cNvPr>
          <p:cNvCxnSpPr/>
          <p:nvPr/>
        </p:nvCxnSpPr>
        <p:spPr>
          <a:xfrm>
            <a:off x="1193532" y="1897380"/>
            <a:ext cx="9966960"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4982234"/>
      </p:ext>
    </p:extLst>
  </p:cSld>
  <p:clrMap bg1="lt1" tx1="dk1" bg2="lt2" tx2="dk2" accent1="accent1" accent2="accent2" accent3="accent3" accent4="accent4" accent5="accent5" accent6="accent6" hlink="hlink" folHlink="folHlink"/>
  <p:sldLayoutIdLst>
    <p:sldLayoutId id="2147483748" r:id="rId1"/>
    <p:sldLayoutId id="2147483749" r:id="rId2"/>
    <p:sldLayoutId id="2147483747" r:id="rId3"/>
    <p:sldLayoutId id="2147483743" r:id="rId4"/>
    <p:sldLayoutId id="2147483738" r:id="rId5"/>
    <p:sldLayoutId id="2147483732" r:id="rId6"/>
    <p:sldLayoutId id="2147483733" r:id="rId7"/>
    <p:sldLayoutId id="2147483734" r:id="rId8"/>
    <p:sldLayoutId id="2147483735" r:id="rId9"/>
    <p:sldLayoutId id="2147483736" r:id="rId10"/>
    <p:sldLayoutId id="2147483737" r:id="rId11"/>
  </p:sldLayoutIdLst>
  <p:hf sldNum="0" hdr="0" ftr="0" dt="0"/>
  <p:txStyles>
    <p:title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110000"/>
        </a:lnSpc>
        <a:spcBef>
          <a:spcPts val="1200"/>
        </a:spcBef>
        <a:spcAft>
          <a:spcPts val="200"/>
        </a:spcAft>
        <a:buClr>
          <a:schemeClr val="accent1"/>
        </a:buClr>
        <a:buSzPct val="100000"/>
        <a:buFont typeface="Calibri" panose="020F0502020204030204" pitchFamily="34" charset="0"/>
        <a:buChar char=" "/>
        <a:defRPr sz="19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100000"/>
        </a:lnSpc>
        <a:spcBef>
          <a:spcPts val="200"/>
        </a:spcBef>
        <a:spcAft>
          <a:spcPts val="400"/>
        </a:spcAft>
        <a:buClrTx/>
        <a:buFont typeface="Calibri" pitchFamily="34" charset="0"/>
        <a:buChar char="◦"/>
        <a:defRPr sz="17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100000"/>
        </a:lnSpc>
        <a:spcBef>
          <a:spcPts val="200"/>
        </a:spcBef>
        <a:spcAft>
          <a:spcPts val="400"/>
        </a:spcAft>
        <a:buClrTx/>
        <a:buFont typeface="Calibri" pitchFamily="34" charset="0"/>
        <a:buChar char="◦"/>
        <a:defRPr sz="13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9.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4.xml"/><Relationship Id="rId4" Type="http://schemas.openxmlformats.org/officeDocument/2006/relationships/image" Target="../media/image14.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8" Type="http://schemas.openxmlformats.org/officeDocument/2006/relationships/hyperlink" Target="https://www.theguardian.com/society/2013/feb/06/mid-staffs-hospital-scandal-guide" TargetMode="External"/><Relationship Id="rId13" Type="http://schemas.openxmlformats.org/officeDocument/2006/relationships/hyperlink" Target="https://doi.org/10.7861/fhj.2023-FR103" TargetMode="External"/><Relationship Id="rId18" Type="http://schemas.openxmlformats.org/officeDocument/2006/relationships/hyperlink" Target="https://doi.org/10.7861/futurehosp.2-3-203" TargetMode="External"/><Relationship Id="rId26" Type="http://schemas.openxmlformats.org/officeDocument/2006/relationships/hyperlink" Target="https://doi.org/10.1136/bmj.320.7237.768" TargetMode="External"/><Relationship Id="rId3" Type="http://schemas.openxmlformats.org/officeDocument/2006/relationships/hyperlink" Target="https://doi.org/10.1186/s12912-025-02717-6" TargetMode="External"/><Relationship Id="rId21" Type="http://schemas.openxmlformats.org/officeDocument/2006/relationships/hyperlink" Target="https://www.england.nhs.uk/patient-safety/the-nhs-patient-safety-strategy/nhs-patient-safety-strategy-progress-so-far/" TargetMode="External"/><Relationship Id="rId7" Type="http://schemas.openxmlformats.org/officeDocument/2006/relationships/hyperlink" Target="https://www.theguardian.com/society/2010/feb/24/mid-staffordshire-hospital-inquiry" TargetMode="External"/><Relationship Id="rId12" Type="http://schemas.openxmlformats.org/officeDocument/2006/relationships/hyperlink" Target="https://webarchive.nationalarchives.gov.uk/ukgwa/20110504135228/http:/www.cqc.org.uk/_db/_documents/Investigation_into_Mid_Staffordshire_NHS_Foundation_Trust.pdf" TargetMode="External"/><Relationship Id="rId17" Type="http://schemas.openxmlformats.org/officeDocument/2006/relationships/hyperlink" Target="https://doi.org/10.3390/e27020213" TargetMode="External"/><Relationship Id="rId25" Type="http://schemas.openxmlformats.org/officeDocument/2006/relationships/hyperlink" Target="https://doi.org/10.1098/rstb.1990.0090" TargetMode="External"/><Relationship Id="rId2" Type="http://schemas.openxmlformats.org/officeDocument/2006/relationships/notesSlide" Target="../notesSlides/notesSlide14.xml"/><Relationship Id="rId16" Type="http://schemas.openxmlformats.org/officeDocument/2006/relationships/hyperlink" Target="https://www.theguardian.com/healthcare-network/2011/dec/07/mid-staffordshire-total-system-failure" TargetMode="External"/><Relationship Id="rId20" Type="http://schemas.openxmlformats.org/officeDocument/2006/relationships/hyperlink" Target="https://www.imperial.nhs.uk/-/media/website/about-us/publications/icht-patient-safety-incident-response-framework-psirf-policy--feb-24-v1--external.pdf" TargetMode="External"/><Relationship Id="rId29" Type="http://schemas.openxmlformats.org/officeDocument/2006/relationships/hyperlink" Target="https://assets.publishing.service.gov.uk/media/5a7ba0faed915d13110607c8/0947.pdf" TargetMode="External"/><Relationship Id="rId1" Type="http://schemas.openxmlformats.org/officeDocument/2006/relationships/slideLayout" Target="../slideLayouts/slideLayout4.xml"/><Relationship Id="rId6" Type="http://schemas.openxmlformats.org/officeDocument/2006/relationships/hyperlink" Target="https://www.theguardian.com/global/2010/feb/24/mid-staffordshire-nhs-francis-inquiry" TargetMode="External"/><Relationship Id="rId11" Type="http://schemas.openxmlformats.org/officeDocument/2006/relationships/hyperlink" Target="https://doi.org/10.1007/978-3-031-67951-3_1" TargetMode="External"/><Relationship Id="rId24" Type="http://schemas.openxmlformats.org/officeDocument/2006/relationships/hyperlink" Target="https://doi.org/10.3389/frhs.2024.1473296" TargetMode="External"/><Relationship Id="rId5" Type="http://schemas.openxmlformats.org/officeDocument/2006/relationships/hyperlink" Target="https://doi.org/10.1258/jrsm.2011.110034" TargetMode="External"/><Relationship Id="rId15" Type="http://schemas.openxmlformats.org/officeDocument/2006/relationships/hyperlink" Target="https://doi.org/10.3389/frhs.2025.1566335" TargetMode="External"/><Relationship Id="rId23" Type="http://schemas.openxmlformats.org/officeDocument/2006/relationships/hyperlink" Target="https://www.theguardian.com/society/2013/feb/06/nhs-mid-staffs" TargetMode="External"/><Relationship Id="rId28" Type="http://schemas.openxmlformats.org/officeDocument/2006/relationships/hyperlink" Target="https://www.theguardian.com/society/2015/oct/15/mid-staffordshire-nhs-foundation-trust-criminal-charges" TargetMode="External"/><Relationship Id="rId10" Type="http://schemas.openxmlformats.org/officeDocument/2006/relationships/hyperlink" Target="https://fullfact.org/health/how-many-people-died-unnecessarily-mid-staffs/" TargetMode="External"/><Relationship Id="rId19" Type="http://schemas.openxmlformats.org/officeDocument/2006/relationships/hyperlink" Target="https://doi.org/10.31389/jltc.358" TargetMode="External"/><Relationship Id="rId31" Type="http://schemas.openxmlformats.org/officeDocument/2006/relationships/image" Target="../media/image2.png"/><Relationship Id="rId4" Type="http://schemas.openxmlformats.org/officeDocument/2006/relationships/hyperlink" Target="https://doi.org/10.1093/ageing/afae238" TargetMode="External"/><Relationship Id="rId9" Type="http://schemas.openxmlformats.org/officeDocument/2006/relationships/hyperlink" Target="https://doi.org/10.1002/tre.362" TargetMode="External"/><Relationship Id="rId14" Type="http://schemas.openxmlformats.org/officeDocument/2006/relationships/hyperlink" Target="https://doi.org/10.5465/annals.2022.0081" TargetMode="External"/><Relationship Id="rId22" Type="http://schemas.openxmlformats.org/officeDocument/2006/relationships/hyperlink" Target="https://www.england.nhs.uk/long-read/patient-safety-incident-response-framework/" TargetMode="External"/><Relationship Id="rId27" Type="http://schemas.openxmlformats.org/officeDocument/2006/relationships/hyperlink" Target="https://www.6sigma.us/root-cause-analysis-methods/" TargetMode="External"/><Relationship Id="rId30" Type="http://schemas.openxmlformats.org/officeDocument/2006/relationships/hyperlink" Target="https://doi.org/10.1080/17571472.2015.11493431"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png"/><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 xmlns:a16="http://schemas.microsoft.com/office/drawing/2014/main" id="{A9286AD2-18A9-4868-A4E3-7A2097A20810}"/>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1"/>
            <a:ext cx="12192001"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 xmlns:a16="http://schemas.microsoft.com/office/drawing/2014/main" id="{78FD68DA-43BA-4508-8DE2-BA9BB7B2FA5B}"/>
              </a:ext>
            </a:extLst>
          </p:cNvPr>
          <p:cNvSpPr>
            <a:spLocks noGrp="1"/>
          </p:cNvSpPr>
          <p:nvPr>
            <p:ph type="ctrTitle"/>
          </p:nvPr>
        </p:nvSpPr>
        <p:spPr>
          <a:xfrm>
            <a:off x="7115175" y="2359437"/>
            <a:ext cx="4385033" cy="2139125"/>
          </a:xfr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a:noAutofit/>
          </a:bodyPr>
          <a:lstStyle/>
          <a:p>
            <a:pPr algn="ctr">
              <a:lnSpc>
                <a:spcPct val="150000"/>
              </a:lnSpc>
            </a:pPr>
            <a:r>
              <a:rPr lang="en-US" sz="3200" b="1" dirty="0" smtClean="0">
                <a:solidFill>
                  <a:schemeClr val="bg1"/>
                </a:solidFill>
                <a:latin typeface="Arial" panose="020B0604020202020204" pitchFamily="34" charset="0"/>
                <a:ea typeface="Tahoma" panose="020B0604030504040204" pitchFamily="34" charset="0"/>
                <a:cs typeface="Arial" panose="020B0604020202020204" pitchFamily="34" charset="0"/>
              </a:rPr>
              <a:t/>
            </a:r>
            <a:br>
              <a:rPr lang="en-US" sz="3200" b="1" dirty="0" smtClean="0">
                <a:solidFill>
                  <a:schemeClr val="bg1"/>
                </a:solidFill>
                <a:latin typeface="Arial" panose="020B0604020202020204" pitchFamily="34" charset="0"/>
                <a:ea typeface="Tahoma" panose="020B0604030504040204" pitchFamily="34" charset="0"/>
                <a:cs typeface="Arial" panose="020B0604020202020204" pitchFamily="34" charset="0"/>
              </a:rPr>
            </a:br>
            <a:r>
              <a:rPr lang="en-US" sz="3200" b="1" dirty="0" smtClean="0">
                <a:solidFill>
                  <a:schemeClr val="bg1"/>
                </a:solidFill>
                <a:latin typeface="Arial" panose="020B0604020202020204" pitchFamily="34" charset="0"/>
                <a:ea typeface="Tahoma" panose="020B0604030504040204" pitchFamily="34" charset="0"/>
                <a:cs typeface="Arial" panose="020B0604020202020204" pitchFamily="34" charset="0"/>
              </a:rPr>
              <a:t>MID </a:t>
            </a:r>
            <a:r>
              <a:rPr lang="en-US" sz="3200" b="1" dirty="0">
                <a:solidFill>
                  <a:schemeClr val="bg1"/>
                </a:solidFill>
                <a:latin typeface="Arial" panose="020B0604020202020204" pitchFamily="34" charset="0"/>
                <a:ea typeface="Tahoma" panose="020B0604030504040204" pitchFamily="34" charset="0"/>
                <a:cs typeface="Arial" panose="020B0604020202020204" pitchFamily="34" charset="0"/>
              </a:rPr>
              <a:t>STAFFORDSHIRE NHS FOUNDATION TRUST (UK)</a:t>
            </a:r>
          </a:p>
        </p:txBody>
      </p:sp>
      <p:sp>
        <p:nvSpPr>
          <p:cNvPr id="3" name="Subtitle 2">
            <a:extLst>
              <a:ext uri="{FF2B5EF4-FFF2-40B4-BE49-F238E27FC236}">
                <a16:creationId xmlns="" xmlns:a16="http://schemas.microsoft.com/office/drawing/2014/main" id="{A8E9CFF2-3777-4FF4-A759-8491175B0B7C}"/>
              </a:ext>
            </a:extLst>
          </p:cNvPr>
          <p:cNvSpPr>
            <a:spLocks noGrp="1"/>
          </p:cNvSpPr>
          <p:nvPr>
            <p:ph type="subTitle" idx="1"/>
          </p:nvPr>
        </p:nvSpPr>
        <p:spPr>
          <a:xfrm>
            <a:off x="6986908" y="5329964"/>
            <a:ext cx="4914579" cy="1021498"/>
          </a:xfrm>
          <a:solidFill>
            <a:schemeClr val="accent4">
              <a:alpha val="50000"/>
            </a:schemeClr>
          </a:solidFill>
          <a:ln>
            <a:noFill/>
          </a:ln>
        </p:spPr>
        <p:style>
          <a:lnRef idx="0">
            <a:scrgbClr r="0" g="0" b="0"/>
          </a:lnRef>
          <a:fillRef idx="0">
            <a:scrgbClr r="0" g="0" b="0"/>
          </a:fillRef>
          <a:effectRef idx="0">
            <a:scrgbClr r="0" g="0" b="0"/>
          </a:effectRef>
          <a:fontRef idx="minor">
            <a:schemeClr val="lt1"/>
          </a:fontRef>
        </p:style>
        <p:txBody>
          <a:bodyPr>
            <a:normAutofit fontScale="55000" lnSpcReduction="20000"/>
          </a:bodyPr>
          <a:lstStyle/>
          <a:p>
            <a:pPr>
              <a:lnSpc>
                <a:spcPct val="150000"/>
              </a:lnSpc>
            </a:pPr>
            <a:r>
              <a:rPr lang="nl-NL" sz="2000" b="1" dirty="0">
                <a:latin typeface="Arial" panose="020B0604020202020204" pitchFamily="34" charset="0"/>
                <a:cs typeface="Arial" panose="020B0604020202020204" pitchFamily="34" charset="0"/>
              </a:rPr>
              <a:t>STUDENT NAME</a:t>
            </a:r>
            <a:r>
              <a:rPr lang="nl-NL" sz="2000" b="1" dirty="0">
                <a:latin typeface="Arial" panose="020B0604020202020204" pitchFamily="34" charset="0"/>
                <a:cs typeface="Arial" panose="020B0604020202020204" pitchFamily="34" charset="0"/>
              </a:rPr>
              <a:t>: Vaishali </a:t>
            </a:r>
            <a:r>
              <a:rPr lang="nl-NL" sz="2000" b="1" dirty="0">
                <a:latin typeface="Arial" panose="020B0604020202020204" pitchFamily="34" charset="0"/>
                <a:cs typeface="Arial" panose="020B0604020202020204" pitchFamily="34" charset="0"/>
              </a:rPr>
              <a:t/>
            </a:r>
            <a:br>
              <a:rPr lang="nl-NL" sz="2000" b="1" dirty="0">
                <a:latin typeface="Arial" panose="020B0604020202020204" pitchFamily="34" charset="0"/>
                <a:cs typeface="Arial" panose="020B0604020202020204" pitchFamily="34" charset="0"/>
              </a:rPr>
            </a:br>
            <a:r>
              <a:rPr lang="nl-NL" sz="2000" b="1" dirty="0">
                <a:latin typeface="Arial" panose="020B0604020202020204" pitchFamily="34" charset="0"/>
                <a:cs typeface="Arial" panose="020B0604020202020204" pitchFamily="34" charset="0"/>
              </a:rPr>
              <a:t>STUDENT </a:t>
            </a:r>
            <a:r>
              <a:rPr lang="nl-NL" sz="2000" b="1" dirty="0" smtClean="0">
                <a:latin typeface="Arial" panose="020B0604020202020204" pitchFamily="34" charset="0"/>
                <a:cs typeface="Arial" panose="020B0604020202020204" pitchFamily="34" charset="0"/>
              </a:rPr>
              <a:t>ID:</a:t>
            </a:r>
          </a:p>
          <a:p>
            <a:pPr>
              <a:lnSpc>
                <a:spcPct val="150000"/>
              </a:lnSpc>
            </a:pPr>
            <a:r>
              <a:rPr lang="nl-NL" sz="2000" b="1" dirty="0">
                <a:latin typeface="Arial" panose="020B0604020202020204" pitchFamily="34" charset="0"/>
                <a:cs typeface="Arial" panose="020B0604020202020204" pitchFamily="34" charset="0"/>
              </a:rPr>
              <a:t>lecturer’s name</a:t>
            </a:r>
          </a:p>
          <a:p>
            <a:pPr>
              <a:lnSpc>
                <a:spcPct val="150000"/>
              </a:lnSpc>
            </a:pPr>
            <a:endParaRPr lang="nl-NL" sz="2000" b="1" dirty="0" smtClean="0">
              <a:latin typeface="Arial" panose="020B0604020202020204" pitchFamily="34" charset="0"/>
              <a:cs typeface="Arial" panose="020B0604020202020204" pitchFamily="34" charset="0"/>
            </a:endParaRPr>
          </a:p>
          <a:p>
            <a:pPr>
              <a:lnSpc>
                <a:spcPct val="150000"/>
              </a:lnSpc>
            </a:pPr>
            <a:endParaRPr lang="en-US" sz="2000" b="1" dirty="0">
              <a:latin typeface="Arial" panose="020B0604020202020204" pitchFamily="34" charset="0"/>
              <a:cs typeface="Arial" panose="020B0604020202020204" pitchFamily="34" charset="0"/>
            </a:endParaRPr>
          </a:p>
        </p:txBody>
      </p:sp>
      <p:cxnSp>
        <p:nvCxnSpPr>
          <p:cNvPr id="24" name="Straight Connector 23">
            <a:extLst>
              <a:ext uri="{FF2B5EF4-FFF2-40B4-BE49-F238E27FC236}">
                <a16:creationId xmlns="" xmlns:a16="http://schemas.microsoft.com/office/drawing/2014/main" id="{E7A7CD63-7EC3-44F3-95D0-595C4019FF24}"/>
              </a:ext>
              <a:ext uri="{C183D7F6-B498-43B3-948B-1728B52AA6E4}">
                <adec:decorative xmlns=""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 xmlns:p16="http://schemas.microsoft.com/office/powerpoint/2015/main" val="1"/>
              </p:ext>
            </p:extLst>
          </p:nvPr>
        </p:nvCxnSpPr>
        <p:spPr>
          <a:xfrm>
            <a:off x="5427754" y="4498925"/>
            <a:ext cx="5636107" cy="0"/>
          </a:xfrm>
          <a:prstGeom prst="line">
            <a:avLst/>
          </a:prstGeom>
          <a:ln w="12700">
            <a:solidFill>
              <a:schemeClr val="tx1">
                <a:lumMod val="75000"/>
                <a:lumOff val="25000"/>
              </a:schemeClr>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 xmlns:a16="http://schemas.microsoft.com/office/drawing/2014/main" id="{15F43630-0A44-F575-DCB3-0B249D7A59CD}"/>
              </a:ext>
            </a:extLst>
          </p:cNvPr>
          <p:cNvPicPr>
            <a:picLocks noChangeAspect="1"/>
          </p:cNvPicPr>
          <p:nvPr/>
        </p:nvPicPr>
        <p:blipFill>
          <a:blip r:embed="rId3"/>
          <a:stretch>
            <a:fillRect/>
          </a:stretch>
        </p:blipFill>
        <p:spPr>
          <a:xfrm>
            <a:off x="166052" y="128270"/>
            <a:ext cx="1484948" cy="580274"/>
          </a:xfrm>
          <a:prstGeom prst="rect">
            <a:avLst/>
          </a:prstGeom>
        </p:spPr>
      </p:pic>
      <p:sp>
        <p:nvSpPr>
          <p:cNvPr id="5" name="Rectangle 4"/>
          <p:cNvSpPr/>
          <p:nvPr/>
        </p:nvSpPr>
        <p:spPr>
          <a:xfrm>
            <a:off x="257097" y="5316021"/>
            <a:ext cx="5686503" cy="646331"/>
          </a:xfrm>
          <a:prstGeom prst="rect">
            <a:avLst/>
          </a:prstGeom>
        </p:spPr>
        <p:txBody>
          <a:bodyPr wrap="square">
            <a:spAutoFit/>
          </a:bodyPr>
          <a:lstStyle/>
          <a:p>
            <a:pPr algn="ctr"/>
            <a:r>
              <a:rPr lang="en-IN" dirty="0" smtClean="0">
                <a:solidFill>
                  <a:schemeClr val="bg1"/>
                </a:solidFill>
                <a:latin typeface="Arial" pitchFamily="34" charset="0"/>
                <a:cs typeface="Arial" pitchFamily="34" charset="0"/>
              </a:rPr>
              <a:t>LCHS7006 </a:t>
            </a:r>
            <a:r>
              <a:rPr lang="en-US" dirty="0">
                <a:solidFill>
                  <a:schemeClr val="bg1"/>
                </a:solidFill>
                <a:latin typeface="Arial" pitchFamily="34" charset="0"/>
                <a:cs typeface="Arial" pitchFamily="34" charset="0"/>
              </a:rPr>
              <a:t>Quality Assurance and Service Improvements </a:t>
            </a:r>
            <a:r>
              <a:rPr lang="en-IN" dirty="0" smtClean="0">
                <a:solidFill>
                  <a:schemeClr val="bg1"/>
                </a:solidFill>
                <a:latin typeface="Arial" pitchFamily="34" charset="0"/>
                <a:cs typeface="Arial" pitchFamily="34" charset="0"/>
              </a:rPr>
              <a:t> </a:t>
            </a:r>
            <a:endParaRPr lang="en-IN" dirty="0">
              <a:solidFill>
                <a:schemeClr val="bg1"/>
              </a:solidFill>
              <a:latin typeface="Arial" pitchFamily="34" charset="0"/>
              <a:cs typeface="Arial" pitchFamily="34" charset="0"/>
            </a:endParaRPr>
          </a:p>
        </p:txBody>
      </p:sp>
      <p:sp>
        <p:nvSpPr>
          <p:cNvPr id="9" name="Title 1">
            <a:extLst>
              <a:ext uri="{FF2B5EF4-FFF2-40B4-BE49-F238E27FC236}">
                <a16:creationId xmlns="" xmlns:a16="http://schemas.microsoft.com/office/drawing/2014/main" id="{78FD68DA-43BA-4508-8DE2-BA9BB7B2FA5B}"/>
              </a:ext>
            </a:extLst>
          </p:cNvPr>
          <p:cNvSpPr txBox="1">
            <a:spLocks/>
          </p:cNvSpPr>
          <p:nvPr/>
        </p:nvSpPr>
        <p:spPr>
          <a:xfrm>
            <a:off x="7224712" y="128270"/>
            <a:ext cx="4385033" cy="2143443"/>
          </a:xfrm>
          <a:prstGeom prst="rect">
            <a:avLst/>
          </a:prstGeom>
          <a:solidFill>
            <a:schemeClr val="accent4">
              <a:alpha val="50000"/>
            </a:schemeClr>
          </a:solidFill>
        </p:spPr>
        <p:style>
          <a:lnRef idx="0">
            <a:scrgbClr r="0" g="0" b="0"/>
          </a:lnRef>
          <a:fillRef idx="0">
            <a:scrgbClr r="0" g="0" b="0"/>
          </a:fillRef>
          <a:effectRef idx="0">
            <a:scrgbClr r="0" g="0" b="0"/>
          </a:effectRef>
          <a:fontRef idx="minor">
            <a:schemeClr val="lt1"/>
          </a:fontRef>
        </p:style>
        <p:txBody>
          <a:bodyPr vert="horz" lIns="91440" tIns="45720" rIns="91440" bIns="45720" rtlCol="0" anchor="b">
            <a:noAutofit/>
          </a:bodyPr>
          <a:lstStyle>
            <a:lvl1pPr algn="l" defTabSz="914400" rtl="0" eaLnBrk="1" latinLnBrk="0" hangingPunct="1">
              <a:lnSpc>
                <a:spcPct val="90000"/>
              </a:lnSpc>
              <a:spcBef>
                <a:spcPct val="0"/>
              </a:spcBef>
              <a:buNone/>
              <a:defRPr sz="8000" i="0" kern="1200" spc="-50" baseline="0">
                <a:solidFill>
                  <a:schemeClr val="tx1">
                    <a:lumMod val="85000"/>
                    <a:lumOff val="15000"/>
                  </a:schemeClr>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lnSpc>
                <a:spcPct val="150000"/>
              </a:lnSpc>
            </a:pPr>
            <a:r>
              <a:rPr lang="en-US" sz="3200" b="1" dirty="0" smtClean="0">
                <a:solidFill>
                  <a:schemeClr val="bg1"/>
                </a:solidFill>
                <a:latin typeface="Arial" panose="020B0604020202020204" pitchFamily="34" charset="0"/>
                <a:ea typeface="Tahoma" panose="020B0604030504040204" pitchFamily="34" charset="0"/>
                <a:cs typeface="Arial" panose="020B0604020202020204" pitchFamily="34" charset="0"/>
              </a:rPr>
              <a:t>Component 1- Individual Presentation</a:t>
            </a:r>
            <a:endParaRPr lang="en-US" sz="3200" b="1" dirty="0">
              <a:solidFill>
                <a:schemeClr val="bg1"/>
              </a:solidFill>
              <a:latin typeface="Arial" panose="020B0604020202020204" pitchFamily="34" charset="0"/>
              <a:ea typeface="Tahoma" panose="020B0604030504040204" pitchFamily="34" charset="0"/>
              <a:cs typeface="Arial" panose="020B0604020202020204" pitchFamily="34" charset="0"/>
            </a:endParaRPr>
          </a:p>
        </p:txBody>
      </p:sp>
    </p:spTree>
    <p:extLst>
      <p:ext uri="{BB962C8B-B14F-4D97-AF65-F5344CB8AC3E}">
        <p14:creationId xmlns:p14="http://schemas.microsoft.com/office/powerpoint/2010/main" val="40437378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19EEEA2-412E-0B86-C7AC-8A5085DD3EE7}"/>
              </a:ext>
            </a:extLst>
          </p:cNvPr>
          <p:cNvSpPr>
            <a:spLocks noGrp="1"/>
          </p:cNvSpPr>
          <p:nvPr>
            <p:ph type="title"/>
          </p:nvPr>
        </p:nvSpPr>
        <p:spPr>
          <a:xfrm>
            <a:off x="6616700" y="286603"/>
            <a:ext cx="4699000" cy="1948597"/>
          </a:xfrm>
        </p:spPr>
        <p:txBody>
          <a:bodyPr anchor="ctr">
            <a:normAutofit/>
          </a:bodyPr>
          <a:lstStyle/>
          <a:p>
            <a:pPr algn="ctr"/>
            <a:r>
              <a:rPr lang="en-GB" b="1" dirty="0">
                <a:solidFill>
                  <a:schemeClr val="tx1"/>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 xmlns:a16="http://schemas.microsoft.com/office/drawing/2014/main" id="{F739F8DC-91A6-6EEC-7569-7E29DC17F394}"/>
              </a:ext>
            </a:extLst>
          </p:cNvPr>
          <p:cNvSpPr>
            <a:spLocks noGrp="1"/>
          </p:cNvSpPr>
          <p:nvPr>
            <p:ph sz="half" idx="1"/>
          </p:nvPr>
        </p:nvSpPr>
        <p:spPr>
          <a:xfrm>
            <a:off x="603251" y="1422400"/>
            <a:ext cx="5822950" cy="4254500"/>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case study demonstrated how poor governance can result in avoidable harm to patients when routine care is not properly delivered</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Francis Report said a board “did not listen sufficiently to its patients and staff” </a:t>
            </a:r>
            <a:r>
              <a:rPr lang="en-GB"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(TSO, 2013, p.3)</a:t>
            </a:r>
            <a:endPar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This presentation applies the Swiss cheese model, RCA, and systems theory to explain aligned failures</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It links the case to current NHS learning policy, especially PSIRF as shown in Figure 1</a:t>
            </a:r>
          </a:p>
        </p:txBody>
      </p:sp>
      <p:sp>
        <p:nvSpPr>
          <p:cNvPr id="9" name="TextBox 8">
            <a:extLst>
              <a:ext uri="{FF2B5EF4-FFF2-40B4-BE49-F238E27FC236}">
                <a16:creationId xmlns="" xmlns:a16="http://schemas.microsoft.com/office/drawing/2014/main" id="{35BB93FF-6825-3402-B8E2-87FA0125FA88}"/>
              </a:ext>
            </a:extLst>
          </p:cNvPr>
          <p:cNvSpPr txBox="1"/>
          <p:nvPr/>
        </p:nvSpPr>
        <p:spPr>
          <a:xfrm>
            <a:off x="6705600" y="5314078"/>
            <a:ext cx="4622800" cy="1287532"/>
          </a:xfrm>
          <a:prstGeom prst="rect">
            <a:avLst/>
          </a:prstGeom>
          <a:noFill/>
        </p:spPr>
        <p:txBody>
          <a:bodyPr wrap="square">
            <a:spAutoFit/>
          </a:bodyPr>
          <a:lstStyle/>
          <a:p>
            <a:pPr algn="ctr">
              <a:lnSpc>
                <a:spcPct val="150000"/>
              </a:lnSpc>
              <a:buNone/>
            </a:pPr>
            <a:r>
              <a:rPr lang="en-US" b="1" kern="100" dirty="0">
                <a:effectLst/>
                <a:latin typeface="Arial" panose="020B0604020202020204" pitchFamily="34" charset="0"/>
                <a:ea typeface="DengXian" panose="02010600030101010101" pitchFamily="2" charset="-122"/>
                <a:cs typeface="Arial" panose="020B0604020202020204" pitchFamily="34" charset="0"/>
              </a:rPr>
              <a:t>Figure 1: PSIRF Framework overview and documents (associated)</a:t>
            </a:r>
          </a:p>
          <a:p>
            <a:pPr algn="ctr">
              <a:lnSpc>
                <a:spcPct val="150000"/>
              </a:lnSpc>
              <a:buNone/>
            </a:pPr>
            <a:r>
              <a:rPr lang="en-US" kern="100" dirty="0">
                <a:effectLst/>
                <a:latin typeface="Arial" panose="020B0604020202020204" pitchFamily="34" charset="0"/>
                <a:ea typeface="DengXian" panose="02010600030101010101" pitchFamily="2" charset="-122"/>
                <a:cs typeface="Arial" panose="020B0604020202020204" pitchFamily="34" charset="0"/>
              </a:rPr>
              <a:t>(Source: NHS England, 2022)</a:t>
            </a:r>
          </a:p>
        </p:txBody>
      </p:sp>
      <p:pic>
        <p:nvPicPr>
          <p:cNvPr id="11" name="Content Placeholder 10">
            <a:extLst>
              <a:ext uri="{FF2B5EF4-FFF2-40B4-BE49-F238E27FC236}">
                <a16:creationId xmlns="" xmlns:a16="http://schemas.microsoft.com/office/drawing/2014/main" id="{C52612C9-73DA-9A9F-13A3-452F5C6E5165}"/>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681788" y="1749706"/>
            <a:ext cx="4638675" cy="3474476"/>
          </a:xfrm>
          <a:prstGeom prst="rect">
            <a:avLst/>
          </a:prstGeom>
          <a:noFill/>
          <a:ln>
            <a:noFill/>
          </a:ln>
        </p:spPr>
      </p:pic>
      <p:pic>
        <p:nvPicPr>
          <p:cNvPr id="12" name="Picture 11">
            <a:extLst>
              <a:ext uri="{FF2B5EF4-FFF2-40B4-BE49-F238E27FC236}">
                <a16:creationId xmlns="" xmlns:a16="http://schemas.microsoft.com/office/drawing/2014/main" id="{68713BB8-0489-CD92-50C2-2306F03F08A3}"/>
              </a:ext>
            </a:extLst>
          </p:cNvPr>
          <p:cNvPicPr>
            <a:picLocks noChangeAspect="1"/>
          </p:cNvPicPr>
          <p:nvPr/>
        </p:nvPicPr>
        <p:blipFill>
          <a:blip r:embed="rId4"/>
          <a:stretch>
            <a:fillRect/>
          </a:stretch>
        </p:blipFill>
        <p:spPr>
          <a:xfrm>
            <a:off x="166052" y="128270"/>
            <a:ext cx="1484948" cy="580274"/>
          </a:xfrm>
          <a:prstGeom prst="rect">
            <a:avLst/>
          </a:prstGeom>
        </p:spPr>
      </p:pic>
    </p:spTree>
    <p:extLst>
      <p:ext uri="{BB962C8B-B14F-4D97-AF65-F5344CB8AC3E}">
        <p14:creationId xmlns:p14="http://schemas.microsoft.com/office/powerpoint/2010/main" val="4054448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B54DC8CF-261C-5765-ADC7-87DE6092B547}"/>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F762372A-8993-0FD7-7121-CFA947EE7A44}"/>
              </a:ext>
            </a:extLst>
          </p:cNvPr>
          <p:cNvSpPr>
            <a:spLocks noGrp="1"/>
          </p:cNvSpPr>
          <p:nvPr>
            <p:ph type="title"/>
          </p:nvPr>
        </p:nvSpPr>
        <p:spPr>
          <a:xfrm>
            <a:off x="1744980" y="324703"/>
            <a:ext cx="9304020" cy="1450757"/>
          </a:xfrm>
        </p:spPr>
        <p:txBody>
          <a:bodyPr anchor="ctr"/>
          <a:lstStyle/>
          <a:p>
            <a:pPr algn="ctr"/>
            <a:r>
              <a:rPr lang="en-GB" b="1" dirty="0">
                <a:solidFill>
                  <a:schemeClr val="tx1"/>
                </a:solidFill>
                <a:latin typeface="Arial" panose="020B0604020202020204" pitchFamily="34" charset="0"/>
                <a:cs typeface="Arial" panose="020B0604020202020204" pitchFamily="34" charset="0"/>
              </a:rPr>
              <a:t>CASE STUDY BACKGROUND</a:t>
            </a:r>
          </a:p>
        </p:txBody>
      </p:sp>
      <p:sp>
        <p:nvSpPr>
          <p:cNvPr id="9" name="TextBox 8">
            <a:extLst>
              <a:ext uri="{FF2B5EF4-FFF2-40B4-BE49-F238E27FC236}">
                <a16:creationId xmlns="" xmlns:a16="http://schemas.microsoft.com/office/drawing/2014/main" id="{9D8D3C4E-29BE-9FBB-C1FE-AA65F36DCB7E}"/>
              </a:ext>
            </a:extLst>
          </p:cNvPr>
          <p:cNvSpPr txBox="1"/>
          <p:nvPr/>
        </p:nvSpPr>
        <p:spPr>
          <a:xfrm>
            <a:off x="739775" y="4844185"/>
            <a:ext cx="4911725" cy="1287532"/>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2: Quarterly SMR for “aged 18 and over” (emergency admissions)</a:t>
            </a:r>
          </a:p>
          <a:p>
            <a:pPr algn="ctr">
              <a:lnSpc>
                <a:spcPct val="150000"/>
              </a:lnSpc>
            </a:pPr>
            <a:r>
              <a:rPr lang="en-US" dirty="0">
                <a:latin typeface="Arial" panose="020B0604020202020204" pitchFamily="34" charset="0"/>
                <a:cs typeface="Arial" panose="020B0604020202020204" pitchFamily="34" charset="0"/>
              </a:rPr>
              <a:t>(Source: Healthcare Commission, 2009)</a:t>
            </a:r>
          </a:p>
        </p:txBody>
      </p:sp>
      <p:sp>
        <p:nvSpPr>
          <p:cNvPr id="11" name="Content Placeholder 10">
            <a:extLst>
              <a:ext uri="{FF2B5EF4-FFF2-40B4-BE49-F238E27FC236}">
                <a16:creationId xmlns="" xmlns:a16="http://schemas.microsoft.com/office/drawing/2014/main" id="{10855CDF-5D3B-FE9C-7452-61622AADE671}"/>
              </a:ext>
            </a:extLst>
          </p:cNvPr>
          <p:cNvSpPr>
            <a:spLocks noGrp="1"/>
          </p:cNvSpPr>
          <p:nvPr>
            <p:ph sz="half" idx="2"/>
          </p:nvPr>
        </p:nvSpPr>
        <p:spPr>
          <a:xfrm>
            <a:off x="5969001" y="1689100"/>
            <a:ext cx="5491480" cy="4330700"/>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inquiry covered care from January 2005 to March 2009 at Stafford Hospital (TSO, 2013)</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Concerns were heightened in 2007 when mortality rates and complaints were raised</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SMRs in quarterly periods varied from 121 to 160, which always was higher than the expected 100</a:t>
            </a:r>
            <a:endParaRPr lang="en-IN" sz="1800" kern="100" dirty="0">
              <a:solidFill>
                <a:schemeClr val="tx1"/>
              </a:solidFill>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Trust had about 3,000 employees and served about 32,0000 people (Healthcare Commission, 2009)</a:t>
            </a:r>
            <a:endPar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endParaRPr>
          </a:p>
        </p:txBody>
      </p:sp>
      <p:pic>
        <p:nvPicPr>
          <p:cNvPr id="7" name="Content Placeholder 6">
            <a:extLst>
              <a:ext uri="{FF2B5EF4-FFF2-40B4-BE49-F238E27FC236}">
                <a16:creationId xmlns="" xmlns:a16="http://schemas.microsoft.com/office/drawing/2014/main" id="{131DFE40-FE88-2F79-91B9-FF0BE087DD2B}"/>
              </a:ext>
            </a:extLst>
          </p:cNvPr>
          <p:cNvPicPr>
            <a:picLocks noGrp="1" noChangeAspect="1"/>
          </p:cNvPicPr>
          <p:nvPr>
            <p:ph sz="half" idx="1"/>
          </p:nvPr>
        </p:nvPicPr>
        <p:blipFill>
          <a:blip r:embed="rId3"/>
          <a:stretch>
            <a:fillRect/>
          </a:stretch>
        </p:blipFill>
        <p:spPr>
          <a:xfrm>
            <a:off x="622300" y="1604790"/>
            <a:ext cx="5013325" cy="3030710"/>
          </a:xfrm>
          <a:prstGeom prst="rect">
            <a:avLst/>
          </a:prstGeom>
        </p:spPr>
      </p:pic>
      <p:pic>
        <p:nvPicPr>
          <p:cNvPr id="10" name="Picture 9">
            <a:extLst>
              <a:ext uri="{FF2B5EF4-FFF2-40B4-BE49-F238E27FC236}">
                <a16:creationId xmlns="" xmlns:a16="http://schemas.microsoft.com/office/drawing/2014/main" id="{F04D6687-149E-A0C6-F783-41091DB30517}"/>
              </a:ext>
            </a:extLst>
          </p:cNvPr>
          <p:cNvPicPr>
            <a:picLocks noChangeAspect="1"/>
          </p:cNvPicPr>
          <p:nvPr/>
        </p:nvPicPr>
        <p:blipFill>
          <a:blip r:embed="rId4"/>
          <a:stretch>
            <a:fillRect/>
          </a:stretch>
        </p:blipFill>
        <p:spPr>
          <a:xfrm>
            <a:off x="166052" y="128270"/>
            <a:ext cx="1484948" cy="580274"/>
          </a:xfrm>
          <a:prstGeom prst="rect">
            <a:avLst/>
          </a:prstGeom>
        </p:spPr>
      </p:pic>
    </p:spTree>
    <p:extLst>
      <p:ext uri="{BB962C8B-B14F-4D97-AF65-F5344CB8AC3E}">
        <p14:creationId xmlns:p14="http://schemas.microsoft.com/office/powerpoint/2010/main" val="34469465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C651BDDD-C6F9-694B-033E-E367278801F6}"/>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8C2D2D81-21C7-AE61-EB5C-8C0883878DE2}"/>
              </a:ext>
            </a:extLst>
          </p:cNvPr>
          <p:cNvSpPr>
            <a:spLocks noGrp="1"/>
          </p:cNvSpPr>
          <p:nvPr>
            <p:ph type="title"/>
          </p:nvPr>
        </p:nvSpPr>
        <p:spPr>
          <a:xfrm>
            <a:off x="6654800" y="375503"/>
            <a:ext cx="4876800" cy="2100997"/>
          </a:xfrm>
        </p:spPr>
        <p:txBody>
          <a:bodyPr>
            <a:normAutofit/>
          </a:bodyPr>
          <a:lstStyle/>
          <a:p>
            <a:pPr algn="ctr"/>
            <a:r>
              <a:rPr lang="en-GB" b="1" dirty="0">
                <a:solidFill>
                  <a:schemeClr val="tx1"/>
                </a:solidFill>
                <a:latin typeface="Arial" panose="020B0604020202020204" pitchFamily="34" charset="0"/>
                <a:cs typeface="Arial" panose="020B0604020202020204" pitchFamily="34" charset="0"/>
              </a:rPr>
              <a:t>MAIN QUALITY CONCERNS IDENTIFIED</a:t>
            </a:r>
          </a:p>
        </p:txBody>
      </p:sp>
      <p:sp>
        <p:nvSpPr>
          <p:cNvPr id="3" name="Content Placeholder 2">
            <a:extLst>
              <a:ext uri="{FF2B5EF4-FFF2-40B4-BE49-F238E27FC236}">
                <a16:creationId xmlns="" xmlns:a16="http://schemas.microsoft.com/office/drawing/2014/main" id="{7FCB35B4-26B8-CAEA-99F2-665EFC60E139}"/>
              </a:ext>
            </a:extLst>
          </p:cNvPr>
          <p:cNvSpPr>
            <a:spLocks noGrp="1"/>
          </p:cNvSpPr>
          <p:nvPr>
            <p:ph sz="half" idx="1"/>
          </p:nvPr>
        </p:nvSpPr>
        <p:spPr>
          <a:xfrm>
            <a:off x="723900" y="1206500"/>
            <a:ext cx="5591175" cy="4800600"/>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Poor nursing standards, weak training, and low morale caused missed observations (Francis, 2013) </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Complaints were not used as learning data, so repeated harm patterns stayed hidden, representing “complete failure of leadership” (Campbell, 2013) </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report found secrecy, defensiveness, and “tolerance of poor standards” (TSO, 2013)</a:t>
            </a:r>
            <a:endParaRPr lang="en-IN" sz="1800" kern="100" dirty="0">
              <a:solidFill>
                <a:schemeClr val="tx1"/>
              </a:solidFill>
              <a:latin typeface="Arial" panose="020B0604020202020204" pitchFamily="34" charset="0"/>
              <a:ea typeface="DengXian" panose="02010600030101010101" pitchFamily="2" charset="-122"/>
              <a:cs typeface="Arial" panose="020B0604020202020204" pitchFamily="34" charset="0"/>
            </a:endParaRPr>
          </a:p>
          <a:p>
            <a:pPr marL="342900" lvl="0" indent="-342900" algn="just">
              <a:lnSpc>
                <a:spcPct val="150000"/>
              </a:lnSpc>
              <a:buSzPts val="1000"/>
              <a:buFont typeface="Symbol" panose="05050102010706020507" pitchFamily="18" charset="2"/>
              <a:buChar char=""/>
              <a:tabLst>
                <a:tab pos="457200" algn="l"/>
              </a:tabLst>
            </a:pPr>
            <a:r>
              <a:rPr lang="en-IN" sz="1800" dirty="0">
                <a:solidFill>
                  <a:schemeClr val="tx1"/>
                </a:solidFill>
                <a:effectLst/>
                <a:latin typeface="Arial" panose="020B0604020202020204" pitchFamily="34" charset="0"/>
                <a:ea typeface="DengXian" panose="02010600030101010101" pitchFamily="2" charset="-122"/>
                <a:cs typeface="Arial" panose="020B0604020202020204" pitchFamily="34" charset="0"/>
              </a:rPr>
              <a:t>Figure 3 represents a memorial gallery created for the victims of Stafford hospital scandal</a:t>
            </a:r>
            <a:endPar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endParaRPr>
          </a:p>
        </p:txBody>
      </p:sp>
      <p:pic>
        <p:nvPicPr>
          <p:cNvPr id="6" name="Content Placeholder 5" descr="A memorial gallery of patients who died at Stafford hospital.">
            <a:extLst>
              <a:ext uri="{FF2B5EF4-FFF2-40B4-BE49-F238E27FC236}">
                <a16:creationId xmlns="" xmlns:a16="http://schemas.microsoft.com/office/drawing/2014/main" id="{860D81E5-65F0-9007-4F22-96A31AFBD3C6}"/>
              </a:ext>
            </a:extLst>
          </p:cNvPr>
          <p:cNvPicPr>
            <a:picLocks noGrp="1" noChangeAspect="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816725" y="2585244"/>
            <a:ext cx="4572000" cy="2743200"/>
          </a:xfrm>
          <a:prstGeom prst="rect">
            <a:avLst/>
          </a:prstGeom>
          <a:noFill/>
          <a:ln>
            <a:noFill/>
          </a:ln>
        </p:spPr>
      </p:pic>
      <p:sp>
        <p:nvSpPr>
          <p:cNvPr id="9" name="TextBox 8">
            <a:extLst>
              <a:ext uri="{FF2B5EF4-FFF2-40B4-BE49-F238E27FC236}">
                <a16:creationId xmlns="" xmlns:a16="http://schemas.microsoft.com/office/drawing/2014/main" id="{5A2A745B-1A6A-6EAC-0EF2-7FBB03497D41}"/>
              </a:ext>
            </a:extLst>
          </p:cNvPr>
          <p:cNvSpPr txBox="1"/>
          <p:nvPr/>
        </p:nvSpPr>
        <p:spPr>
          <a:xfrm>
            <a:off x="6692900" y="5394315"/>
            <a:ext cx="4953000" cy="1287532"/>
          </a:xfrm>
          <a:prstGeom prst="rect">
            <a:avLst/>
          </a:prstGeom>
          <a:noFill/>
        </p:spPr>
        <p:txBody>
          <a:bodyPr wrap="square">
            <a:spAutoFit/>
          </a:bodyPr>
          <a:lstStyle/>
          <a:p>
            <a:pPr algn="ctr">
              <a:lnSpc>
                <a:spcPct val="150000"/>
              </a:lnSpc>
              <a:buNone/>
            </a:pPr>
            <a:r>
              <a:rPr lang="en-IN" b="1" kern="100" dirty="0">
                <a:effectLst/>
                <a:latin typeface="Arial" panose="020B0604020202020204" pitchFamily="34" charset="0"/>
                <a:cs typeface="Arial" panose="020B0604020202020204" pitchFamily="34" charset="0"/>
              </a:rPr>
              <a:t>Figure 3: Memorial Gallery of patient deaths at Stafford hospital</a:t>
            </a:r>
          </a:p>
          <a:p>
            <a:pPr algn="ctr">
              <a:lnSpc>
                <a:spcPct val="150000"/>
              </a:lnSpc>
              <a:buNone/>
            </a:pPr>
            <a:r>
              <a:rPr lang="en-IN" kern="100" dirty="0">
                <a:effectLst/>
                <a:latin typeface="Arial" panose="020B0604020202020204" pitchFamily="34" charset="0"/>
                <a:ea typeface="DengXian" panose="02010600030101010101" pitchFamily="2" charset="-122"/>
                <a:cs typeface="Arial" panose="020B0604020202020204" pitchFamily="34" charset="0"/>
              </a:rPr>
              <a:t>(Source: The Guardian, 2015)</a:t>
            </a:r>
          </a:p>
        </p:txBody>
      </p:sp>
      <p:pic>
        <p:nvPicPr>
          <p:cNvPr id="10" name="Picture 9">
            <a:extLst>
              <a:ext uri="{FF2B5EF4-FFF2-40B4-BE49-F238E27FC236}">
                <a16:creationId xmlns="" xmlns:a16="http://schemas.microsoft.com/office/drawing/2014/main" id="{B8CD879E-F00B-42D0-BD9A-36375237B4C3}"/>
              </a:ext>
            </a:extLst>
          </p:cNvPr>
          <p:cNvPicPr>
            <a:picLocks noChangeAspect="1"/>
          </p:cNvPicPr>
          <p:nvPr/>
        </p:nvPicPr>
        <p:blipFill>
          <a:blip r:embed="rId4"/>
          <a:stretch>
            <a:fillRect/>
          </a:stretch>
        </p:blipFill>
        <p:spPr>
          <a:xfrm>
            <a:off x="166052" y="128270"/>
            <a:ext cx="1484948" cy="580274"/>
          </a:xfrm>
          <a:prstGeom prst="rect">
            <a:avLst/>
          </a:prstGeom>
        </p:spPr>
      </p:pic>
    </p:spTree>
    <p:extLst>
      <p:ext uri="{BB962C8B-B14F-4D97-AF65-F5344CB8AC3E}">
        <p14:creationId xmlns:p14="http://schemas.microsoft.com/office/powerpoint/2010/main" val="37936572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BF16D397-395F-6935-8048-DAA16A5A18B9}"/>
            </a:ext>
          </a:extLst>
        </p:cNvPr>
        <p:cNvGrpSpPr/>
        <p:nvPr/>
      </p:nvGrpSpPr>
      <p:grpSpPr>
        <a:xfrm>
          <a:off x="0" y="0"/>
          <a:ext cx="0" cy="0"/>
          <a:chOff x="0" y="0"/>
          <a:chExt cx="0" cy="0"/>
        </a:xfrm>
      </p:grpSpPr>
      <p:pic>
        <p:nvPicPr>
          <p:cNvPr id="10" name="Content Placeholder 9">
            <a:extLst>
              <a:ext uri="{FF2B5EF4-FFF2-40B4-BE49-F238E27FC236}">
                <a16:creationId xmlns="" xmlns:a16="http://schemas.microsoft.com/office/drawing/2014/main" id="{F20107A5-65E7-E3F7-AEB2-64374018FB3C}"/>
              </a:ext>
            </a:extLst>
          </p:cNvPr>
          <p:cNvPicPr>
            <a:picLocks noGrp="1" noChangeAspect="1"/>
          </p:cNvPicPr>
          <p:nvPr>
            <p:ph sz="half" idx="1"/>
          </p:nvPr>
        </p:nvPicPr>
        <p:blipFill>
          <a:blip r:embed="rId3"/>
          <a:stretch>
            <a:fillRect/>
          </a:stretch>
        </p:blipFill>
        <p:spPr>
          <a:xfrm>
            <a:off x="730960" y="495300"/>
            <a:ext cx="3721268" cy="3748088"/>
          </a:xfrm>
          <a:prstGeom prst="rect">
            <a:avLst/>
          </a:prstGeom>
        </p:spPr>
      </p:pic>
      <p:sp>
        <p:nvSpPr>
          <p:cNvPr id="2" name="Title 1">
            <a:extLst>
              <a:ext uri="{FF2B5EF4-FFF2-40B4-BE49-F238E27FC236}">
                <a16:creationId xmlns="" xmlns:a16="http://schemas.microsoft.com/office/drawing/2014/main" id="{10827CCB-36BC-2D02-11E9-4DAF5884BA4A}"/>
              </a:ext>
            </a:extLst>
          </p:cNvPr>
          <p:cNvSpPr>
            <a:spLocks noGrp="1"/>
          </p:cNvSpPr>
          <p:nvPr>
            <p:ph type="title"/>
          </p:nvPr>
        </p:nvSpPr>
        <p:spPr>
          <a:xfrm>
            <a:off x="4749800" y="286603"/>
            <a:ext cx="6405880" cy="1450757"/>
          </a:xfrm>
        </p:spPr>
        <p:txBody>
          <a:bodyPr>
            <a:noAutofit/>
          </a:bodyPr>
          <a:lstStyle/>
          <a:p>
            <a:pPr algn="ctr"/>
            <a:r>
              <a:rPr lang="en-US" sz="3200" b="1" dirty="0">
                <a:solidFill>
                  <a:schemeClr val="tx1"/>
                </a:solidFill>
                <a:latin typeface="Arial" panose="020B0604020202020204" pitchFamily="34" charset="0"/>
                <a:cs typeface="Arial" panose="020B0604020202020204" pitchFamily="34" charset="0"/>
              </a:rPr>
              <a:t>ROOT CAUSES: LATENT FAILURES (SWISS CHEESE MODEL)</a:t>
            </a:r>
            <a:endParaRPr lang="en-GB" sz="3200" b="1" dirty="0">
              <a:solidFill>
                <a:schemeClr val="tx1"/>
              </a:solidFill>
              <a:latin typeface="Arial" panose="020B0604020202020204" pitchFamily="34" charset="0"/>
              <a:cs typeface="Arial" panose="020B0604020202020204" pitchFamily="34" charset="0"/>
            </a:endParaRPr>
          </a:p>
        </p:txBody>
      </p:sp>
      <p:sp>
        <p:nvSpPr>
          <p:cNvPr id="9" name="TextBox 8">
            <a:extLst>
              <a:ext uri="{FF2B5EF4-FFF2-40B4-BE49-F238E27FC236}">
                <a16:creationId xmlns="" xmlns:a16="http://schemas.microsoft.com/office/drawing/2014/main" id="{5E683AE2-5FCC-0EB4-7F08-DF83944B290D}"/>
              </a:ext>
            </a:extLst>
          </p:cNvPr>
          <p:cNvSpPr txBox="1"/>
          <p:nvPr/>
        </p:nvSpPr>
        <p:spPr>
          <a:xfrm>
            <a:off x="631338" y="4413614"/>
            <a:ext cx="3889862" cy="1703030"/>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4: Human contributions and production elements of accidents</a:t>
            </a:r>
          </a:p>
          <a:p>
            <a:pPr algn="ctr">
              <a:lnSpc>
                <a:spcPct val="150000"/>
              </a:lnSpc>
            </a:pPr>
            <a:r>
              <a:rPr lang="en-US" dirty="0">
                <a:latin typeface="Arial" panose="020B0604020202020204" pitchFamily="34" charset="0"/>
                <a:cs typeface="Arial" panose="020B0604020202020204" pitchFamily="34" charset="0"/>
              </a:rPr>
              <a:t>(Source: Reason, 1990)</a:t>
            </a:r>
          </a:p>
        </p:txBody>
      </p:sp>
      <p:pic>
        <p:nvPicPr>
          <p:cNvPr id="4" name="Picture 3">
            <a:extLst>
              <a:ext uri="{FF2B5EF4-FFF2-40B4-BE49-F238E27FC236}">
                <a16:creationId xmlns="" xmlns:a16="http://schemas.microsoft.com/office/drawing/2014/main" id="{99F8A8B4-FE6A-1181-2332-EBC70B8C1E63}"/>
              </a:ext>
            </a:extLst>
          </p:cNvPr>
          <p:cNvPicPr>
            <a:picLocks noChangeAspect="1"/>
          </p:cNvPicPr>
          <p:nvPr/>
        </p:nvPicPr>
        <p:blipFill>
          <a:blip r:embed="rId4"/>
          <a:stretch>
            <a:fillRect/>
          </a:stretch>
        </p:blipFill>
        <p:spPr>
          <a:xfrm>
            <a:off x="166052" y="140970"/>
            <a:ext cx="1484948" cy="580274"/>
          </a:xfrm>
          <a:prstGeom prst="rect">
            <a:avLst/>
          </a:prstGeom>
        </p:spPr>
      </p:pic>
      <p:sp>
        <p:nvSpPr>
          <p:cNvPr id="6" name="Content Placeholder 5">
            <a:extLst>
              <a:ext uri="{FF2B5EF4-FFF2-40B4-BE49-F238E27FC236}">
                <a16:creationId xmlns="" xmlns:a16="http://schemas.microsoft.com/office/drawing/2014/main" id="{7DC8BDCE-7CFC-B480-26FA-BC69073B5ABC}"/>
              </a:ext>
            </a:extLst>
          </p:cNvPr>
          <p:cNvSpPr>
            <a:spLocks noGrp="1"/>
          </p:cNvSpPr>
          <p:nvPr>
            <p:ph sz="half" idx="2"/>
          </p:nvPr>
        </p:nvSpPr>
        <p:spPr>
          <a:xfrm>
            <a:off x="4660900" y="1930400"/>
            <a:ext cx="6494780" cy="4368800"/>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Board level </a:t>
            </a:r>
            <a:r>
              <a:rPr lang="en-IN" sz="1800" i="1"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fallible decisions</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[Figure 4] prioritised finance and targets over safety, driving latent failure in policy context</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Management thinking’s domination of cost cut needs led to staff cuts and a chronic shortage of skilled people after the 2006 to 2007 crisis</a:t>
            </a:r>
            <a:r>
              <a:rPr lang="en-IN" sz="1800" i="1"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a:t>
            </a:r>
            <a:r>
              <a:rPr lang="en-IN" sz="1800" kern="100" dirty="0" err="1">
                <a:solidFill>
                  <a:schemeClr val="tx1"/>
                </a:solidFill>
                <a:effectLst/>
                <a:latin typeface="Arial" panose="020B0604020202020204" pitchFamily="34" charset="0"/>
                <a:ea typeface="DengXian" panose="02010600030101010101" pitchFamily="2" charset="-122"/>
                <a:cs typeface="Arial" panose="020B0604020202020204" pitchFamily="34" charset="0"/>
              </a:rPr>
              <a:t>Boseley</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2010a)</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For example, the 2010 inquiry linked these failures to 400 to 1200 excess deaths over 3 years (</a:t>
            </a:r>
            <a:r>
              <a:rPr lang="en-IN" sz="1800" kern="100" dirty="0" err="1">
                <a:solidFill>
                  <a:schemeClr val="tx1"/>
                </a:solidFill>
                <a:effectLst/>
                <a:latin typeface="Arial" panose="020B0604020202020204" pitchFamily="34" charset="0"/>
                <a:ea typeface="DengXian" panose="02010600030101010101" pitchFamily="2" charset="-122"/>
                <a:cs typeface="Arial" panose="020B0604020202020204" pitchFamily="34" charset="0"/>
              </a:rPr>
              <a:t>Boseley</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2010a)</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Barriers fail when organisational holes are aligned before harm occurs to patients by design (Reason, 1990) </a:t>
            </a:r>
          </a:p>
        </p:txBody>
      </p:sp>
    </p:spTree>
    <p:extLst>
      <p:ext uri="{BB962C8B-B14F-4D97-AF65-F5344CB8AC3E}">
        <p14:creationId xmlns:p14="http://schemas.microsoft.com/office/powerpoint/2010/main" val="8296252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BD71678B-6D28-FEA8-1A26-19C6CE51BA76}"/>
            </a:ext>
          </a:extLst>
        </p:cNvPr>
        <p:cNvGrpSpPr/>
        <p:nvPr/>
      </p:nvGrpSpPr>
      <p:grpSpPr>
        <a:xfrm>
          <a:off x="0" y="0"/>
          <a:ext cx="0" cy="0"/>
          <a:chOff x="0" y="0"/>
          <a:chExt cx="0" cy="0"/>
        </a:xfrm>
      </p:grpSpPr>
      <p:pic>
        <p:nvPicPr>
          <p:cNvPr id="3" name="Picture 2">
            <a:extLst>
              <a:ext uri="{FF2B5EF4-FFF2-40B4-BE49-F238E27FC236}">
                <a16:creationId xmlns="" xmlns:a16="http://schemas.microsoft.com/office/drawing/2014/main" id="{A803DD81-779C-AB67-2BD9-E0A62448CFF3}"/>
              </a:ext>
            </a:extLst>
          </p:cNvPr>
          <p:cNvPicPr>
            <a:picLocks noChangeAspect="1"/>
          </p:cNvPicPr>
          <p:nvPr/>
        </p:nvPicPr>
        <p:blipFill>
          <a:blip r:embed="rId3"/>
          <a:stretch>
            <a:fillRect/>
          </a:stretch>
        </p:blipFill>
        <p:spPr>
          <a:xfrm>
            <a:off x="166052" y="128270"/>
            <a:ext cx="1484948" cy="580274"/>
          </a:xfrm>
          <a:prstGeom prst="rect">
            <a:avLst/>
          </a:prstGeom>
        </p:spPr>
      </p:pic>
      <p:sp>
        <p:nvSpPr>
          <p:cNvPr id="9" name="Content Placeholder 8">
            <a:extLst>
              <a:ext uri="{FF2B5EF4-FFF2-40B4-BE49-F238E27FC236}">
                <a16:creationId xmlns="" xmlns:a16="http://schemas.microsoft.com/office/drawing/2014/main" id="{2D0A2240-17C1-4326-7CF0-3BA92D6A2127}"/>
              </a:ext>
            </a:extLst>
          </p:cNvPr>
          <p:cNvSpPr>
            <a:spLocks noGrp="1"/>
          </p:cNvSpPr>
          <p:nvPr>
            <p:ph sz="half" idx="1"/>
          </p:nvPr>
        </p:nvSpPr>
        <p:spPr>
          <a:xfrm>
            <a:off x="716280" y="1384300"/>
            <a:ext cx="5938520" cy="4711700"/>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Psychological precursors included “culture of complacency”, degrading patient treatment, and whistleblower being blocked from speaking up (</a:t>
            </a:r>
            <a:r>
              <a:rPr lang="en-IN" sz="1800" kern="100" dirty="0" err="1">
                <a:solidFill>
                  <a:schemeClr val="tx1"/>
                </a:solidFill>
                <a:effectLst/>
                <a:latin typeface="Arial" panose="020B0604020202020204" pitchFamily="34" charset="0"/>
                <a:ea typeface="DengXian" panose="02010600030101010101" pitchFamily="2" charset="-122"/>
                <a:cs typeface="Arial" panose="020B0604020202020204" pitchFamily="34" charset="0"/>
              </a:rPr>
              <a:t>Boseley</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2010a; Ramesh, 2013)</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Reason (2000) states accidents occur when holes in multiple defences line up</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Mid Staffordshire exhibited “a total system failure” (Lintern, 2011)</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Active failures included missed observations and failure to respond to patient deterioration (Healthcare Commission, 2009)</a:t>
            </a:r>
          </a:p>
        </p:txBody>
      </p:sp>
      <p:pic>
        <p:nvPicPr>
          <p:cNvPr id="10" name="Content Placeholder 9">
            <a:extLst>
              <a:ext uri="{FF2B5EF4-FFF2-40B4-BE49-F238E27FC236}">
                <a16:creationId xmlns="" xmlns:a16="http://schemas.microsoft.com/office/drawing/2014/main" id="{FE1A6DD4-5FC7-B711-3FC5-4135B3165B44}"/>
              </a:ext>
            </a:extLst>
          </p:cNvPr>
          <p:cNvPicPr>
            <a:picLocks noGrp="1" noChangeAspect="1"/>
          </p:cNvPicPr>
          <p:nvPr>
            <p:ph sz="half" idx="2"/>
          </p:nvPr>
        </p:nvPicPr>
        <p:blipFill>
          <a:blip r:embed="rId4"/>
          <a:stretch>
            <a:fillRect/>
          </a:stretch>
        </p:blipFill>
        <p:spPr>
          <a:xfrm>
            <a:off x="6834188" y="1709625"/>
            <a:ext cx="4638675" cy="3097437"/>
          </a:xfrm>
          <a:prstGeom prst="rect">
            <a:avLst/>
          </a:prstGeom>
        </p:spPr>
      </p:pic>
      <p:sp>
        <p:nvSpPr>
          <p:cNvPr id="12" name="TextBox 11">
            <a:extLst>
              <a:ext uri="{FF2B5EF4-FFF2-40B4-BE49-F238E27FC236}">
                <a16:creationId xmlns="" xmlns:a16="http://schemas.microsoft.com/office/drawing/2014/main" id="{8F8FC4E5-3FEC-A0A8-DA94-72A1ACCBC6D2}"/>
              </a:ext>
            </a:extLst>
          </p:cNvPr>
          <p:cNvSpPr txBox="1"/>
          <p:nvPr/>
        </p:nvSpPr>
        <p:spPr>
          <a:xfrm>
            <a:off x="6997700" y="4885283"/>
            <a:ext cx="4254500" cy="1287532"/>
          </a:xfrm>
          <a:prstGeom prst="rect">
            <a:avLst/>
          </a:prstGeom>
          <a:noFill/>
        </p:spPr>
        <p:txBody>
          <a:bodyPr wrap="square">
            <a:sp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Active failures are unsafe acts which directly violate defences and cause harm [Figure 5]</a:t>
            </a:r>
          </a:p>
        </p:txBody>
      </p:sp>
      <p:sp>
        <p:nvSpPr>
          <p:cNvPr id="19" name="TextBox 18">
            <a:extLst>
              <a:ext uri="{FF2B5EF4-FFF2-40B4-BE49-F238E27FC236}">
                <a16:creationId xmlns="" xmlns:a16="http://schemas.microsoft.com/office/drawing/2014/main" id="{8DC60C1C-F92E-9528-9315-C89562EF63D0}"/>
              </a:ext>
            </a:extLst>
          </p:cNvPr>
          <p:cNvSpPr txBox="1"/>
          <p:nvPr/>
        </p:nvSpPr>
        <p:spPr>
          <a:xfrm>
            <a:off x="7324187" y="1306116"/>
            <a:ext cx="3864513" cy="872034"/>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5: Swiss cheese model</a:t>
            </a:r>
          </a:p>
          <a:p>
            <a:pPr algn="ctr">
              <a:lnSpc>
                <a:spcPct val="150000"/>
              </a:lnSpc>
            </a:pPr>
            <a:r>
              <a:rPr lang="en-US" dirty="0">
                <a:latin typeface="Arial" panose="020B0604020202020204" pitchFamily="34" charset="0"/>
                <a:cs typeface="Arial" panose="020B0604020202020204" pitchFamily="34" charset="0"/>
              </a:rPr>
              <a:t>(Source: Reason, 2000)</a:t>
            </a:r>
          </a:p>
        </p:txBody>
      </p:sp>
      <p:sp>
        <p:nvSpPr>
          <p:cNvPr id="2" name="Title 1">
            <a:extLst>
              <a:ext uri="{FF2B5EF4-FFF2-40B4-BE49-F238E27FC236}">
                <a16:creationId xmlns="" xmlns:a16="http://schemas.microsoft.com/office/drawing/2014/main" id="{D0455CF2-A0CF-DA00-85FF-8483DA8EA1B9}"/>
              </a:ext>
            </a:extLst>
          </p:cNvPr>
          <p:cNvSpPr>
            <a:spLocks noGrp="1"/>
          </p:cNvSpPr>
          <p:nvPr>
            <p:ph type="title"/>
          </p:nvPr>
        </p:nvSpPr>
        <p:spPr>
          <a:xfrm>
            <a:off x="800100" y="464403"/>
            <a:ext cx="10668000" cy="932597"/>
          </a:xfrm>
        </p:spPr>
        <p:txBody>
          <a:bodyPr>
            <a:noAutofit/>
          </a:bodyPr>
          <a:lstStyle/>
          <a:p>
            <a:pPr algn="ctr"/>
            <a:r>
              <a:rPr lang="en-GB" sz="3600" b="1" dirty="0">
                <a:solidFill>
                  <a:schemeClr val="tx1"/>
                </a:solidFill>
                <a:latin typeface="Arial" panose="020B0604020202020204" pitchFamily="34" charset="0"/>
                <a:cs typeface="Arial" panose="020B0604020202020204" pitchFamily="34" charset="0"/>
              </a:rPr>
              <a:t>ROOT CAUSES: ACTIVE FAILURES (SWISS CHEESE MODEL)</a:t>
            </a:r>
          </a:p>
        </p:txBody>
      </p:sp>
    </p:spTree>
    <p:extLst>
      <p:ext uri="{BB962C8B-B14F-4D97-AF65-F5344CB8AC3E}">
        <p14:creationId xmlns:p14="http://schemas.microsoft.com/office/powerpoint/2010/main" val="24920039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4465BA31-8DAE-8D85-2DC6-598EBDCFEF93}"/>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55A07E1C-9EC4-152F-51D3-D0FF35048511}"/>
              </a:ext>
            </a:extLst>
          </p:cNvPr>
          <p:cNvSpPr>
            <a:spLocks noGrp="1"/>
          </p:cNvSpPr>
          <p:nvPr>
            <p:ph type="title"/>
          </p:nvPr>
        </p:nvSpPr>
        <p:spPr>
          <a:xfrm>
            <a:off x="627380" y="591403"/>
            <a:ext cx="4516120" cy="1450757"/>
          </a:xfrm>
        </p:spPr>
        <p:txBody>
          <a:bodyPr>
            <a:normAutofit/>
          </a:bodyPr>
          <a:lstStyle/>
          <a:p>
            <a:pPr algn="ctr"/>
            <a:r>
              <a:rPr lang="en-GB" sz="4400" b="1" dirty="0">
                <a:solidFill>
                  <a:schemeClr val="tx1"/>
                </a:solidFill>
                <a:latin typeface="Arial" panose="020B0604020202020204" pitchFamily="34" charset="0"/>
                <a:cs typeface="Arial" panose="020B0604020202020204" pitchFamily="34" charset="0"/>
              </a:rPr>
              <a:t>ROOT CAUSE ANALYSIS</a:t>
            </a:r>
          </a:p>
        </p:txBody>
      </p:sp>
      <p:sp>
        <p:nvSpPr>
          <p:cNvPr id="13" name="Content Placeholder 12">
            <a:extLst>
              <a:ext uri="{FF2B5EF4-FFF2-40B4-BE49-F238E27FC236}">
                <a16:creationId xmlns="" xmlns:a16="http://schemas.microsoft.com/office/drawing/2014/main" id="{1C71D43E-54B8-EF68-29F4-0F891CC45842}"/>
              </a:ext>
            </a:extLst>
          </p:cNvPr>
          <p:cNvSpPr>
            <a:spLocks noGrp="1"/>
          </p:cNvSpPr>
          <p:nvPr>
            <p:ph sz="half" idx="2"/>
          </p:nvPr>
        </p:nvSpPr>
        <p:spPr>
          <a:xfrm>
            <a:off x="5372099" y="812800"/>
            <a:ext cx="6050337" cy="5232400"/>
          </a:xfrm>
        </p:spPr>
        <p:txBody>
          <a:bodyPr>
            <a:noAutofit/>
          </a:bodyPr>
          <a:lstStyle/>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RCA [Figure 6] is an organised method for retrospective reconstruction of events, separating the active and latent errors</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In this case, RCA would trace staffing decisions, escalation delays, complaint handling and board oversight</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It is directed toward system learning, requiring identifying the “specific fault location”, as well as fault cause through full “system fault diagnosis” (Liu </a:t>
            </a:r>
            <a:r>
              <a:rPr lang="en-IN" sz="1800" i="1" kern="100" dirty="0">
                <a:solidFill>
                  <a:schemeClr val="tx1"/>
                </a:solidFill>
                <a:effectLst/>
                <a:latin typeface="Arial" panose="020B0604020202020204" pitchFamily="34" charset="0"/>
                <a:ea typeface="DengXian" panose="02010600030101010101" pitchFamily="2" charset="-122"/>
              </a:rPr>
              <a:t>et al., </a:t>
            </a:r>
            <a:r>
              <a:rPr lang="en-IN" sz="1800" kern="100" dirty="0">
                <a:solidFill>
                  <a:schemeClr val="tx1"/>
                </a:solidFill>
                <a:effectLst/>
                <a:latin typeface="Arial" panose="020B0604020202020204" pitchFamily="34" charset="0"/>
                <a:ea typeface="DengXian" panose="02010600030101010101" pitchFamily="2" charset="-122"/>
              </a:rPr>
              <a:t>2025)</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err="1">
                <a:solidFill>
                  <a:schemeClr val="tx1"/>
                </a:solidFill>
                <a:effectLst/>
                <a:latin typeface="Arial" panose="020B0604020202020204" pitchFamily="34" charset="0"/>
                <a:ea typeface="DengXian" panose="02010600030101010101" pitchFamily="2" charset="-122"/>
              </a:rPr>
              <a:t>Liepelt</a:t>
            </a:r>
            <a:r>
              <a:rPr lang="en-IN" sz="1800" kern="100" dirty="0">
                <a:solidFill>
                  <a:schemeClr val="tx1"/>
                </a:solidFill>
                <a:effectLst/>
                <a:latin typeface="Arial" panose="020B0604020202020204" pitchFamily="34" charset="0"/>
                <a:ea typeface="DengXian" panose="02010600030101010101" pitchFamily="2" charset="-122"/>
              </a:rPr>
              <a:t> and Kirchhoff (2025) used 9 managers, noting follow-up to be essential for sustainable learning</a:t>
            </a:r>
            <a:endParaRPr lang="en-IN" sz="1800" kern="100" dirty="0">
              <a:solidFill>
                <a:schemeClr val="tx1"/>
              </a:solidFill>
              <a:effectLst/>
              <a:latin typeface="Times New Roman" panose="02020603050405020304" pitchFamily="18" charset="0"/>
              <a:ea typeface="DengXian" panose="02010600030101010101" pitchFamily="2" charset="-122"/>
            </a:endParaRPr>
          </a:p>
        </p:txBody>
      </p:sp>
      <p:sp>
        <p:nvSpPr>
          <p:cNvPr id="19" name="TextBox 18">
            <a:extLst>
              <a:ext uri="{FF2B5EF4-FFF2-40B4-BE49-F238E27FC236}">
                <a16:creationId xmlns="" xmlns:a16="http://schemas.microsoft.com/office/drawing/2014/main" id="{B814C549-1DE1-6D5F-DEFD-55484791F265}"/>
              </a:ext>
            </a:extLst>
          </p:cNvPr>
          <p:cNvSpPr txBox="1"/>
          <p:nvPr/>
        </p:nvSpPr>
        <p:spPr>
          <a:xfrm>
            <a:off x="425405" y="5473999"/>
            <a:ext cx="5170471" cy="872034"/>
          </a:xfrm>
          <a:prstGeom prst="rect">
            <a:avLst/>
          </a:prstGeom>
          <a:noFill/>
        </p:spPr>
        <p:txBody>
          <a:bodyPr wrap="square">
            <a:spAutoFit/>
          </a:bodyPr>
          <a:lstStyle/>
          <a:p>
            <a:pPr algn="ctr">
              <a:lnSpc>
                <a:spcPct val="150000"/>
              </a:lnSpc>
            </a:pPr>
            <a:r>
              <a:rPr lang="fr-FR" b="1" dirty="0">
                <a:latin typeface="Arial" panose="020B0604020202020204" pitchFamily="34" charset="0"/>
                <a:cs typeface="Arial" panose="020B0604020202020204" pitchFamily="34" charset="0"/>
              </a:rPr>
              <a:t>Figure 6: Root Cause </a:t>
            </a:r>
            <a:r>
              <a:rPr lang="fr-FR" b="1" dirty="0" err="1">
                <a:latin typeface="Arial" panose="020B0604020202020204" pitchFamily="34" charset="0"/>
                <a:cs typeface="Arial" panose="020B0604020202020204" pitchFamily="34" charset="0"/>
              </a:rPr>
              <a:t>Analysis</a:t>
            </a:r>
            <a:endParaRPr lang="fr-FR" b="1" dirty="0">
              <a:latin typeface="Arial" panose="020B0604020202020204" pitchFamily="34" charset="0"/>
              <a:cs typeface="Arial" panose="020B0604020202020204" pitchFamily="34" charset="0"/>
            </a:endParaRPr>
          </a:p>
          <a:p>
            <a:pPr algn="ctr">
              <a:lnSpc>
                <a:spcPct val="150000"/>
              </a:lnSpc>
            </a:pPr>
            <a:r>
              <a:rPr lang="fr-FR" dirty="0">
                <a:latin typeface="Arial" panose="020B0604020202020204" pitchFamily="34" charset="0"/>
                <a:cs typeface="Arial" panose="020B0604020202020204" pitchFamily="34" charset="0"/>
              </a:rPr>
              <a:t>(Source: Six Sigma, 2026)</a:t>
            </a:r>
          </a:p>
        </p:txBody>
      </p:sp>
      <p:pic>
        <p:nvPicPr>
          <p:cNvPr id="3" name="Picture 2">
            <a:extLst>
              <a:ext uri="{FF2B5EF4-FFF2-40B4-BE49-F238E27FC236}">
                <a16:creationId xmlns="" xmlns:a16="http://schemas.microsoft.com/office/drawing/2014/main" id="{D9074FE2-F739-117F-967C-B70176471A5D}"/>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6" name="Content Placeholder 5">
            <a:extLst>
              <a:ext uri="{FF2B5EF4-FFF2-40B4-BE49-F238E27FC236}">
                <a16:creationId xmlns="" xmlns:a16="http://schemas.microsoft.com/office/drawing/2014/main" id="{830C5A3E-9726-3621-1C96-B093A120E8BB}"/>
              </a:ext>
            </a:extLst>
          </p:cNvPr>
          <p:cNvPicPr>
            <a:picLocks noGrp="1" noChangeAspect="1"/>
          </p:cNvPicPr>
          <p:nvPr>
            <p:ph sz="half" idx="1"/>
          </p:nvPr>
        </p:nvPicPr>
        <p:blipFill rotWithShape="1">
          <a:blip r:embed="rId4">
            <a:extLst>
              <a:ext uri="{28A0092B-C50C-407E-A947-70E740481C1C}">
                <a14:useLocalDpi xmlns:a14="http://schemas.microsoft.com/office/drawing/2010/main" val="0"/>
              </a:ext>
            </a:extLst>
          </a:blip>
          <a:srcRect l="5187" t="24079" r="4785" b="11292"/>
          <a:stretch>
            <a:fillRect/>
          </a:stretch>
        </p:blipFill>
        <p:spPr bwMode="auto">
          <a:xfrm>
            <a:off x="588963" y="2415538"/>
            <a:ext cx="4640262" cy="2930211"/>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1772482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F34BEB19-9E2A-2FAC-C9A5-C6F68F0890D0}"/>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F03C25C0-5F94-D96D-B9B7-08897B0FF64C}"/>
              </a:ext>
            </a:extLst>
          </p:cNvPr>
          <p:cNvSpPr>
            <a:spLocks noGrp="1"/>
          </p:cNvSpPr>
          <p:nvPr>
            <p:ph type="title"/>
          </p:nvPr>
        </p:nvSpPr>
        <p:spPr>
          <a:xfrm>
            <a:off x="1612900" y="177800"/>
            <a:ext cx="6400800" cy="1231900"/>
          </a:xfrm>
        </p:spPr>
        <p:txBody>
          <a:bodyPr vert="horz" anchor="ctr">
            <a:noAutofit/>
          </a:bodyPr>
          <a:lstStyle/>
          <a:p>
            <a:pPr algn="ctr"/>
            <a:r>
              <a:rPr lang="en-US" sz="4000" b="1" dirty="0">
                <a:solidFill>
                  <a:schemeClr val="tx1"/>
                </a:solidFill>
                <a:latin typeface="Arial" panose="020B0604020202020204" pitchFamily="34" charset="0"/>
                <a:cs typeface="Arial" panose="020B0604020202020204" pitchFamily="34" charset="0"/>
              </a:rPr>
              <a:t>SYSTEMS THEORY</a:t>
            </a:r>
            <a:endParaRPr lang="en-GB" sz="4000" b="1"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41745492-1975-1A4F-3C43-D2B54F0C20D1}"/>
              </a:ext>
            </a:extLst>
          </p:cNvPr>
          <p:cNvSpPr>
            <a:spLocks noGrp="1"/>
          </p:cNvSpPr>
          <p:nvPr>
            <p:ph sz="half" idx="1"/>
          </p:nvPr>
        </p:nvSpPr>
        <p:spPr>
          <a:xfrm>
            <a:off x="647700" y="1308100"/>
            <a:ext cx="7327900" cy="4572000"/>
          </a:xfrm>
        </p:spPr>
        <p:txBody>
          <a:bodyPr>
            <a:noAutofit/>
          </a:bodyPr>
          <a:lstStyle/>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Systems theory considers harm as an emergent phenomenon of interacting technical, social and organisational parts (Kimsey </a:t>
            </a:r>
            <a:r>
              <a:rPr lang="en-IN" sz="1800" i="1"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et al.,</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2025)</a:t>
            </a: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Figure 7 denotes a work system following the systems theory, accounting for “health and social care” improvement, particularly in older people</a:t>
            </a: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model fits Mid Staffordshire because governance, staffing, culture, and process failures interacted dynamically</a:t>
            </a: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Atalla, Bahr and El-Sayed’s (2025) study of 289 critical care nurses across 10 ICUs found “strong positive correlations…between systems thinking and patient safety competencies” </a:t>
            </a:r>
          </a:p>
        </p:txBody>
      </p:sp>
      <p:pic>
        <p:nvPicPr>
          <p:cNvPr id="4" name="Picture 3">
            <a:extLst>
              <a:ext uri="{FF2B5EF4-FFF2-40B4-BE49-F238E27FC236}">
                <a16:creationId xmlns="" xmlns:a16="http://schemas.microsoft.com/office/drawing/2014/main" id="{FF2B56C1-404F-5958-188F-333D0D5C5927}"/>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10" name="Content Placeholder 9">
            <a:extLst>
              <a:ext uri="{FF2B5EF4-FFF2-40B4-BE49-F238E27FC236}">
                <a16:creationId xmlns="" xmlns:a16="http://schemas.microsoft.com/office/drawing/2014/main" id="{584DD857-50DF-6397-FC79-1DBC728165D7}"/>
              </a:ext>
            </a:extLst>
          </p:cNvPr>
          <p:cNvPicPr>
            <a:picLocks noGrp="1" noChangeAspect="1"/>
          </p:cNvPicPr>
          <p:nvPr>
            <p:ph sz="half" idx="2"/>
          </p:nvPr>
        </p:nvPicPr>
        <p:blipFill>
          <a:blip r:embed="rId4"/>
          <a:stretch>
            <a:fillRect/>
          </a:stretch>
        </p:blipFill>
        <p:spPr>
          <a:xfrm rot="5400000">
            <a:off x="7433986" y="1989414"/>
            <a:ext cx="6747428" cy="2768600"/>
          </a:xfrm>
          <a:prstGeom prst="rect">
            <a:avLst/>
          </a:prstGeom>
        </p:spPr>
      </p:pic>
      <p:sp>
        <p:nvSpPr>
          <p:cNvPr id="9" name="TextBox 8">
            <a:extLst>
              <a:ext uri="{FF2B5EF4-FFF2-40B4-BE49-F238E27FC236}">
                <a16:creationId xmlns="" xmlns:a16="http://schemas.microsoft.com/office/drawing/2014/main" id="{9081CA13-B5D5-711F-A45B-E77A8878EB1E}"/>
              </a:ext>
            </a:extLst>
          </p:cNvPr>
          <p:cNvSpPr txBox="1"/>
          <p:nvPr/>
        </p:nvSpPr>
        <p:spPr>
          <a:xfrm>
            <a:off x="8478567" y="0"/>
            <a:ext cx="1015663" cy="6858000"/>
          </a:xfrm>
          <a:prstGeom prst="rect">
            <a:avLst/>
          </a:prstGeom>
          <a:noFill/>
        </p:spPr>
        <p:txBody>
          <a:bodyPr vert="eaVert" wrap="square" anchor="ctr">
            <a:spAutoFit/>
          </a:bodyPr>
          <a:lstStyle/>
          <a:p>
            <a:pPr algn="ctr">
              <a:lnSpc>
                <a:spcPct val="150000"/>
              </a:lnSpc>
            </a:pPr>
            <a:r>
              <a:rPr lang="en-US" b="1" dirty="0">
                <a:latin typeface="Arial" panose="020B0604020202020204" pitchFamily="34" charset="0"/>
                <a:cs typeface="Arial" panose="020B0604020202020204" pitchFamily="34" charset="0"/>
              </a:rPr>
              <a:t>Figure 7: Bloom’s Taxonomy for Semi-structured Interviews</a:t>
            </a:r>
          </a:p>
          <a:p>
            <a:pPr algn="ctr">
              <a:lnSpc>
                <a:spcPct val="150000"/>
              </a:lnSpc>
            </a:pPr>
            <a:r>
              <a:rPr lang="en-US" dirty="0">
                <a:latin typeface="Arial" panose="020B0604020202020204" pitchFamily="34" charset="0"/>
                <a:cs typeface="Arial" panose="020B0604020202020204" pitchFamily="34" charset="0"/>
              </a:rPr>
              <a:t>(Source: Adopted from </a:t>
            </a:r>
            <a:r>
              <a:rPr lang="en-US" dirty="0" err="1">
                <a:latin typeface="Arial" panose="020B0604020202020204" pitchFamily="34" charset="0"/>
                <a:cs typeface="Arial" panose="020B0604020202020204" pitchFamily="34" charset="0"/>
              </a:rPr>
              <a:t>Fiveable</a:t>
            </a:r>
            <a:r>
              <a:rPr lang="en-US" dirty="0">
                <a:latin typeface="Arial" panose="020B0604020202020204" pitchFamily="34" charset="0"/>
                <a:cs typeface="Arial" panose="020B0604020202020204" pitchFamily="34" charset="0"/>
              </a:rPr>
              <a:t>, 2025) </a:t>
            </a:r>
          </a:p>
        </p:txBody>
      </p:sp>
    </p:spTree>
    <p:extLst>
      <p:ext uri="{BB962C8B-B14F-4D97-AF65-F5344CB8AC3E}">
        <p14:creationId xmlns:p14="http://schemas.microsoft.com/office/powerpoint/2010/main" val="31035448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84D6FA80-3997-5482-362B-40BD2D280A63}"/>
            </a:ext>
          </a:extLst>
        </p:cNvPr>
        <p:cNvGrpSpPr/>
        <p:nvPr/>
      </p:nvGrpSpPr>
      <p:grpSpPr>
        <a:xfrm>
          <a:off x="0" y="0"/>
          <a:ext cx="0" cy="0"/>
          <a:chOff x="0" y="0"/>
          <a:chExt cx="0" cy="0"/>
        </a:xfrm>
      </p:grpSpPr>
      <p:sp>
        <p:nvSpPr>
          <p:cNvPr id="8" name="Content Placeholder 7">
            <a:extLst>
              <a:ext uri="{FF2B5EF4-FFF2-40B4-BE49-F238E27FC236}">
                <a16:creationId xmlns="" xmlns:a16="http://schemas.microsoft.com/office/drawing/2014/main" id="{B8AE72EA-2858-BAA9-9AF2-01FD5A38D28A}"/>
              </a:ext>
            </a:extLst>
          </p:cNvPr>
          <p:cNvSpPr>
            <a:spLocks noGrp="1"/>
          </p:cNvSpPr>
          <p:nvPr>
            <p:ph sz="half" idx="2"/>
          </p:nvPr>
        </p:nvSpPr>
        <p:spPr>
          <a:xfrm>
            <a:off x="6375400" y="1739899"/>
            <a:ext cx="5156199" cy="4445001"/>
          </a:xfrm>
        </p:spPr>
        <p:txBody>
          <a:bodyPr>
            <a:noAutofit/>
          </a:bodyPr>
          <a:lstStyle/>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National policy favoured finance and foundation trust status over safety, based on </a:t>
            </a:r>
            <a:r>
              <a:rPr lang="en-IN" sz="1800" i="1"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paternalism</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(Lynas, 2015)</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Francis making 290 recommendations after systemic governance failure (TSO, 2013)</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The trust responded weakly to mortality concerns [Figure 8]</a:t>
            </a:r>
          </a:p>
          <a:p>
            <a:pPr marL="342900" lvl="0" indent="-342900" algn="just">
              <a:lnSpc>
                <a:spcPct val="150000"/>
              </a:lnSpc>
              <a:buSzPts val="1000"/>
              <a:buFont typeface="Symbol" panose="05050102010706020507" pitchFamily="18" charset="2"/>
              <a:buChar char=""/>
              <a:tabLst>
                <a:tab pos="457200" algn="l"/>
              </a:tabLst>
            </a:pP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Whistleblowing and complaints systems hid risk from board oversight (While, 2015; </a:t>
            </a:r>
            <a:r>
              <a:rPr lang="en-IN" sz="1800" kern="100" dirty="0" err="1">
                <a:solidFill>
                  <a:schemeClr val="tx1"/>
                </a:solidFill>
                <a:effectLst/>
                <a:latin typeface="Arial" panose="020B0604020202020204" pitchFamily="34" charset="0"/>
                <a:ea typeface="DengXian" panose="02010600030101010101" pitchFamily="2" charset="-122"/>
                <a:cs typeface="Arial" panose="020B0604020202020204" pitchFamily="34" charset="0"/>
              </a:rPr>
              <a:t>Bolsin</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 </a:t>
            </a:r>
            <a:r>
              <a:rPr lang="en-IN" sz="1800" i="1"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et al., </a:t>
            </a:r>
            <a:r>
              <a:rPr lang="en-IN" sz="1800" kern="100" dirty="0">
                <a:solidFill>
                  <a:schemeClr val="tx1"/>
                </a:solidFill>
                <a:effectLst/>
                <a:latin typeface="Arial" panose="020B0604020202020204" pitchFamily="34" charset="0"/>
                <a:ea typeface="DengXian" panose="02010600030101010101" pitchFamily="2" charset="-122"/>
                <a:cs typeface="Arial" panose="020B0604020202020204" pitchFamily="34" charset="0"/>
              </a:rPr>
              <a:t>2011)</a:t>
            </a:r>
          </a:p>
        </p:txBody>
      </p:sp>
      <p:sp>
        <p:nvSpPr>
          <p:cNvPr id="13" name="TextBox 12">
            <a:extLst>
              <a:ext uri="{FF2B5EF4-FFF2-40B4-BE49-F238E27FC236}">
                <a16:creationId xmlns="" xmlns:a16="http://schemas.microsoft.com/office/drawing/2014/main" id="{317D6E22-8456-0C11-47C5-F9CD6D33F04B}"/>
              </a:ext>
            </a:extLst>
          </p:cNvPr>
          <p:cNvSpPr txBox="1"/>
          <p:nvPr/>
        </p:nvSpPr>
        <p:spPr>
          <a:xfrm>
            <a:off x="860458" y="5335882"/>
            <a:ext cx="5170471" cy="1287532"/>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8: Observed – expected deaths (Mid Staffordshire Hospital)</a:t>
            </a:r>
          </a:p>
          <a:p>
            <a:pPr algn="ctr">
              <a:lnSpc>
                <a:spcPct val="150000"/>
              </a:lnSpc>
            </a:pPr>
            <a:r>
              <a:rPr lang="en-US" dirty="0">
                <a:latin typeface="Arial" panose="020B0604020202020204" pitchFamily="34" charset="0"/>
                <a:cs typeface="Arial" panose="020B0604020202020204" pitchFamily="34" charset="0"/>
              </a:rPr>
              <a:t>(Source: Full Fact, 2013)</a:t>
            </a:r>
          </a:p>
        </p:txBody>
      </p:sp>
      <p:pic>
        <p:nvPicPr>
          <p:cNvPr id="3" name="Picture 2">
            <a:extLst>
              <a:ext uri="{FF2B5EF4-FFF2-40B4-BE49-F238E27FC236}">
                <a16:creationId xmlns="" xmlns:a16="http://schemas.microsoft.com/office/drawing/2014/main" id="{77087DB8-B5C9-2EDF-8A8D-FBE889A633BE}"/>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6" name="Content Placeholder 5">
            <a:extLst>
              <a:ext uri="{FF2B5EF4-FFF2-40B4-BE49-F238E27FC236}">
                <a16:creationId xmlns="" xmlns:a16="http://schemas.microsoft.com/office/drawing/2014/main" id="{EFA9E74A-5804-6F91-31FA-0B434E8D424A}"/>
              </a:ext>
            </a:extLst>
          </p:cNvPr>
          <p:cNvPicPr>
            <a:picLocks noGrp="1" noChangeAspect="1"/>
          </p:cNvPicPr>
          <p:nvPr>
            <p:ph sz="half" idx="1"/>
          </p:nvPr>
        </p:nvPicPr>
        <p:blipFill rotWithShape="1">
          <a:blip r:embed="rId4">
            <a:extLst>
              <a:ext uri="{28A0092B-C50C-407E-A947-70E740481C1C}">
                <a14:useLocalDpi xmlns:a14="http://schemas.microsoft.com/office/drawing/2010/main" val="0"/>
              </a:ext>
            </a:extLst>
          </a:blip>
          <a:srcRect l="1363" t="11070" r="1045" b="4789"/>
          <a:stretch>
            <a:fillRect/>
          </a:stretch>
        </p:blipFill>
        <p:spPr bwMode="auto">
          <a:xfrm>
            <a:off x="953475" y="1895400"/>
            <a:ext cx="4948572" cy="3502099"/>
          </a:xfrm>
          <a:prstGeom prst="rect">
            <a:avLst/>
          </a:prstGeom>
          <a:noFill/>
          <a:ln>
            <a:noFill/>
          </a:ln>
          <a:extLst>
            <a:ext uri="{53640926-AAD7-44D8-BBD7-CCE9431645EC}">
              <a14:shadowObscured xmlns:a14="http://schemas.microsoft.com/office/drawing/2010/main"/>
            </a:ext>
          </a:extLst>
        </p:spPr>
      </p:pic>
      <p:sp>
        <p:nvSpPr>
          <p:cNvPr id="7" name="Title 1">
            <a:extLst>
              <a:ext uri="{FF2B5EF4-FFF2-40B4-BE49-F238E27FC236}">
                <a16:creationId xmlns="" xmlns:a16="http://schemas.microsoft.com/office/drawing/2014/main" id="{68B4AD55-AFEF-2D4E-F8DE-883FC79B1CC4}"/>
              </a:ext>
            </a:extLst>
          </p:cNvPr>
          <p:cNvSpPr txBox="1">
            <a:spLocks/>
          </p:cNvSpPr>
          <p:nvPr/>
        </p:nvSpPr>
        <p:spPr>
          <a:xfrm>
            <a:off x="1148080" y="515203"/>
            <a:ext cx="9964420" cy="145075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700" i="0" kern="1200" spc="-50" baseline="0">
                <a:solidFill>
                  <a:schemeClr val="tx1">
                    <a:lumMod val="75000"/>
                    <a:lumOff val="25000"/>
                  </a:schemeClr>
                </a:solidFill>
                <a:latin typeface="+mj-lt"/>
                <a:ea typeface="+mj-ea"/>
                <a:cs typeface="+mj-cs"/>
              </a:defRPr>
            </a:lvl1pPr>
          </a:lstStyle>
          <a:p>
            <a:pPr algn="ctr"/>
            <a:r>
              <a:rPr lang="en-US" sz="3600" b="1" dirty="0">
                <a:solidFill>
                  <a:schemeClr val="tx1"/>
                </a:solidFill>
                <a:latin typeface="Arial" panose="020B0604020202020204" pitchFamily="34" charset="0"/>
                <a:cs typeface="Arial" panose="020B0604020202020204" pitchFamily="34" charset="0"/>
              </a:rPr>
              <a:t>POLICY ISSUES CONTRIBUTING TO THE FAILURES</a:t>
            </a:r>
            <a:endParaRPr lang="en-GB" sz="3600" b="1" dirty="0">
              <a:solidFill>
                <a:schemeClr val="tx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602055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CAAE8032-4E04-867F-C454-B1BD0A8313CE}"/>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FF9FEC73-0D1A-8309-1286-BDD6631F6E79}"/>
              </a:ext>
            </a:extLst>
          </p:cNvPr>
          <p:cNvSpPr>
            <a:spLocks noGrp="1"/>
          </p:cNvSpPr>
          <p:nvPr>
            <p:ph type="title"/>
          </p:nvPr>
        </p:nvSpPr>
        <p:spPr>
          <a:xfrm>
            <a:off x="6604000" y="515203"/>
            <a:ext cx="5321300" cy="1450757"/>
          </a:xfrm>
        </p:spPr>
        <p:txBody>
          <a:bodyPr anchor="ctr">
            <a:normAutofit/>
          </a:bodyPr>
          <a:lstStyle/>
          <a:p>
            <a:pPr algn="ctr"/>
            <a:r>
              <a:rPr lang="en-US" sz="4000" b="1" dirty="0">
                <a:solidFill>
                  <a:schemeClr val="tx1"/>
                </a:solidFill>
                <a:latin typeface="Arial" panose="020B0604020202020204" pitchFamily="34" charset="0"/>
                <a:cs typeface="Arial" panose="020B0604020202020204" pitchFamily="34" charset="0"/>
              </a:rPr>
              <a:t>IMPACT ON QUALITY</a:t>
            </a:r>
            <a:endParaRPr lang="en-GB" sz="4000" b="1"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2103F26C-4F5A-BA64-77C3-D1ABC8B33270}"/>
              </a:ext>
            </a:extLst>
          </p:cNvPr>
          <p:cNvSpPr>
            <a:spLocks noGrp="1"/>
          </p:cNvSpPr>
          <p:nvPr>
            <p:ph sz="half" idx="1"/>
          </p:nvPr>
        </p:nvSpPr>
        <p:spPr>
          <a:xfrm>
            <a:off x="1046479" y="1028700"/>
            <a:ext cx="5326670" cy="5207000"/>
          </a:xfrm>
        </p:spPr>
        <p:txBody>
          <a:bodyPr>
            <a:noAutofit/>
          </a:bodyPr>
          <a:lstStyle/>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Patients received poor hygiene, nutrition, dignity, and communication (TSO, 2013)</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Relatives [Figure 9] were left to take patient “sheets home to wash” to provide basic care expected from the hospital (</a:t>
            </a:r>
            <a:r>
              <a:rPr lang="en-IN" sz="1800" kern="100" dirty="0" err="1">
                <a:solidFill>
                  <a:schemeClr val="tx1"/>
                </a:solidFill>
                <a:effectLst/>
                <a:latin typeface="Arial" panose="020B0604020202020204" pitchFamily="34" charset="0"/>
                <a:ea typeface="DengXian" panose="02010600030101010101" pitchFamily="2" charset="-122"/>
              </a:rPr>
              <a:t>Boseley</a:t>
            </a:r>
            <a:r>
              <a:rPr lang="en-IN" sz="1800" kern="100" dirty="0">
                <a:solidFill>
                  <a:schemeClr val="tx1"/>
                </a:solidFill>
                <a:effectLst/>
                <a:latin typeface="Arial" panose="020B0604020202020204" pitchFamily="34" charset="0"/>
                <a:ea typeface="DengXian" panose="02010600030101010101" pitchFamily="2" charset="-122"/>
              </a:rPr>
              <a:t>, 2010b)</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Defective audit blocked learning, so unsafe practice continued, there being no system to identify failure</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Quality dropped from safe treatment to suffering, with the inquiry describing appalling suffering and standards (</a:t>
            </a:r>
            <a:r>
              <a:rPr lang="en-IN" sz="1800" kern="100" dirty="0" err="1">
                <a:solidFill>
                  <a:schemeClr val="tx1"/>
                </a:solidFill>
                <a:effectLst/>
                <a:latin typeface="Arial" panose="020B0604020202020204" pitchFamily="34" charset="0"/>
                <a:ea typeface="DengXian" panose="02010600030101010101" pitchFamily="2" charset="-122"/>
              </a:rPr>
              <a:t>Boseley</a:t>
            </a:r>
            <a:r>
              <a:rPr lang="en-IN" sz="1800" kern="100" dirty="0">
                <a:solidFill>
                  <a:schemeClr val="tx1"/>
                </a:solidFill>
                <a:effectLst/>
                <a:latin typeface="Arial" panose="020B0604020202020204" pitchFamily="34" charset="0"/>
                <a:ea typeface="DengXian" panose="02010600030101010101" pitchFamily="2" charset="-122"/>
              </a:rPr>
              <a:t>, 2010b)</a:t>
            </a:r>
            <a:endParaRPr lang="en-IN" sz="1800" kern="100" dirty="0">
              <a:solidFill>
                <a:schemeClr val="tx1"/>
              </a:solidFill>
              <a:effectLst/>
              <a:latin typeface="Times New Roman" panose="02020603050405020304" pitchFamily="18" charset="0"/>
              <a:ea typeface="DengXian" panose="02010600030101010101" pitchFamily="2" charset="-122"/>
            </a:endParaRPr>
          </a:p>
        </p:txBody>
      </p:sp>
      <p:sp>
        <p:nvSpPr>
          <p:cNvPr id="9" name="TextBox 8">
            <a:extLst>
              <a:ext uri="{FF2B5EF4-FFF2-40B4-BE49-F238E27FC236}">
                <a16:creationId xmlns="" xmlns:a16="http://schemas.microsoft.com/office/drawing/2014/main" id="{745C8D33-F28D-E411-7DD6-F203BF008BD7}"/>
              </a:ext>
            </a:extLst>
          </p:cNvPr>
          <p:cNvSpPr txBox="1"/>
          <p:nvPr/>
        </p:nvSpPr>
        <p:spPr>
          <a:xfrm>
            <a:off x="6604000" y="5061314"/>
            <a:ext cx="5359400" cy="1287532"/>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9: Tribute wall and Relatives of Patients who died</a:t>
            </a:r>
          </a:p>
          <a:p>
            <a:pPr algn="ctr">
              <a:lnSpc>
                <a:spcPct val="150000"/>
              </a:lnSpc>
            </a:pPr>
            <a:r>
              <a:rPr lang="en-US" dirty="0">
                <a:latin typeface="Arial" panose="020B0604020202020204" pitchFamily="34" charset="0"/>
                <a:cs typeface="Arial" panose="020B0604020202020204" pitchFamily="34" charset="0"/>
              </a:rPr>
              <a:t>(Source: </a:t>
            </a:r>
            <a:r>
              <a:rPr lang="en-US" dirty="0" err="1">
                <a:latin typeface="Arial" panose="020B0604020202020204" pitchFamily="34" charset="0"/>
                <a:cs typeface="Arial" panose="020B0604020202020204" pitchFamily="34" charset="0"/>
              </a:rPr>
              <a:t>Boseley</a:t>
            </a:r>
            <a:r>
              <a:rPr lang="en-US" dirty="0">
                <a:latin typeface="Arial" panose="020B0604020202020204" pitchFamily="34" charset="0"/>
                <a:cs typeface="Arial" panose="020B0604020202020204" pitchFamily="34" charset="0"/>
              </a:rPr>
              <a:t>, 2010b)</a:t>
            </a:r>
          </a:p>
        </p:txBody>
      </p:sp>
      <p:pic>
        <p:nvPicPr>
          <p:cNvPr id="4" name="Picture 3">
            <a:extLst>
              <a:ext uri="{FF2B5EF4-FFF2-40B4-BE49-F238E27FC236}">
                <a16:creationId xmlns="" xmlns:a16="http://schemas.microsoft.com/office/drawing/2014/main" id="{B4D1B4DD-392C-070C-2794-9FA4C1A787D7}"/>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7" name="Content Placeholder 6" descr="Staffordshire hospital ">
            <a:extLst>
              <a:ext uri="{FF2B5EF4-FFF2-40B4-BE49-F238E27FC236}">
                <a16:creationId xmlns="" xmlns:a16="http://schemas.microsoft.com/office/drawing/2014/main" id="{33E63ACC-10FB-A3E7-E321-E1B8DB6CE28D}"/>
              </a:ext>
            </a:extLst>
          </p:cNvPr>
          <p:cNvPicPr>
            <a:picLocks noGrp="1" noChangeAspect="1"/>
          </p:cNvPicPr>
          <p:nvPr>
            <p:ph sz="half" idx="2"/>
          </p:nvPr>
        </p:nvPicPr>
        <p:blipFill>
          <a:blip r:embed="rId4">
            <a:extLst>
              <a:ext uri="{28A0092B-C50C-407E-A947-70E740481C1C}">
                <a14:useLocalDpi xmlns:a14="http://schemas.microsoft.com/office/drawing/2010/main" val="0"/>
              </a:ext>
            </a:extLst>
          </a:blip>
          <a:srcRect/>
          <a:stretch>
            <a:fillRect/>
          </a:stretch>
        </p:blipFill>
        <p:spPr bwMode="auto">
          <a:xfrm>
            <a:off x="6498432" y="1702594"/>
            <a:ext cx="5353843" cy="3212306"/>
          </a:xfrm>
          <a:prstGeom prst="rect">
            <a:avLst/>
          </a:prstGeom>
          <a:noFill/>
          <a:ln>
            <a:noFill/>
          </a:ln>
        </p:spPr>
      </p:pic>
    </p:spTree>
    <p:extLst>
      <p:ext uri="{BB962C8B-B14F-4D97-AF65-F5344CB8AC3E}">
        <p14:creationId xmlns:p14="http://schemas.microsoft.com/office/powerpoint/2010/main" val="3884834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66A8EE7D-1605-672B-BBEA-6657BD8354EA}"/>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2623731E-A550-CFA8-BBA5-5BF729533DE6}"/>
              </a:ext>
            </a:extLst>
          </p:cNvPr>
          <p:cNvSpPr>
            <a:spLocks noGrp="1"/>
          </p:cNvSpPr>
          <p:nvPr>
            <p:ph type="title"/>
          </p:nvPr>
        </p:nvSpPr>
        <p:spPr>
          <a:xfrm>
            <a:off x="1097280" y="286603"/>
            <a:ext cx="4630420" cy="1450757"/>
          </a:xfrm>
        </p:spPr>
        <p:txBody>
          <a:bodyPr>
            <a:normAutofit/>
          </a:bodyPr>
          <a:lstStyle/>
          <a:p>
            <a:pPr algn="ctr"/>
            <a:r>
              <a:rPr lang="en-US" sz="4000" b="1" dirty="0">
                <a:solidFill>
                  <a:schemeClr val="tx1"/>
                </a:solidFill>
                <a:latin typeface="Arial" panose="020B0604020202020204" pitchFamily="34" charset="0"/>
                <a:cs typeface="Arial" panose="020B0604020202020204" pitchFamily="34" charset="0"/>
              </a:rPr>
              <a:t>IMPACT ON EFFICIENCY</a:t>
            </a:r>
            <a:endParaRPr lang="en-GB" sz="4000" b="1" dirty="0">
              <a:solidFill>
                <a:schemeClr val="tx1"/>
              </a:solidFill>
              <a:latin typeface="Arial" panose="020B0604020202020204" pitchFamily="34" charset="0"/>
              <a:cs typeface="Arial" panose="020B0604020202020204" pitchFamily="34" charset="0"/>
            </a:endParaRPr>
          </a:p>
        </p:txBody>
      </p:sp>
      <p:sp>
        <p:nvSpPr>
          <p:cNvPr id="13" name="Content Placeholder 12">
            <a:extLst>
              <a:ext uri="{FF2B5EF4-FFF2-40B4-BE49-F238E27FC236}">
                <a16:creationId xmlns="" xmlns:a16="http://schemas.microsoft.com/office/drawing/2014/main" id="{362A6473-AC93-9997-0A47-0D8A8A43ACD6}"/>
              </a:ext>
            </a:extLst>
          </p:cNvPr>
          <p:cNvSpPr>
            <a:spLocks noGrp="1"/>
          </p:cNvSpPr>
          <p:nvPr>
            <p:ph sz="half" idx="2"/>
          </p:nvPr>
        </p:nvSpPr>
        <p:spPr>
          <a:xfrm>
            <a:off x="6616700" y="825500"/>
            <a:ext cx="4817962" cy="5232400"/>
          </a:xfrm>
        </p:spPr>
        <p:txBody>
          <a:bodyPr>
            <a:noAutofit/>
          </a:bodyPr>
          <a:lstStyle/>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Avoidable harm increased bed use, rework, and escalation (While, 2015)</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Figure 10 identifies the concerning marked drive in relation to patient admitting/discharge/transfer in the “last 10 minutes” prior 4-hour targets</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Staff shortages resulting in lower throughput and wasted scarce clinical capacity</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Litigation, regulation, and investigations drained money from services, linking savings pressure to unsafe care (TSO, 2013)</a:t>
            </a:r>
            <a:endParaRPr lang="en-IN" sz="1800" kern="100" dirty="0">
              <a:solidFill>
                <a:schemeClr val="tx1"/>
              </a:solidFill>
              <a:effectLst/>
              <a:latin typeface="Times New Roman" panose="02020603050405020304" pitchFamily="18" charset="0"/>
              <a:ea typeface="DengXian" panose="02010600030101010101" pitchFamily="2" charset="-122"/>
            </a:endParaRPr>
          </a:p>
        </p:txBody>
      </p:sp>
      <p:sp>
        <p:nvSpPr>
          <p:cNvPr id="19" name="TextBox 18">
            <a:extLst>
              <a:ext uri="{FF2B5EF4-FFF2-40B4-BE49-F238E27FC236}">
                <a16:creationId xmlns="" xmlns:a16="http://schemas.microsoft.com/office/drawing/2014/main" id="{D9035B31-4E7B-A839-69A5-C128EEF39A2A}"/>
              </a:ext>
            </a:extLst>
          </p:cNvPr>
          <p:cNvSpPr txBox="1"/>
          <p:nvPr/>
        </p:nvSpPr>
        <p:spPr>
          <a:xfrm>
            <a:off x="228600" y="5580915"/>
            <a:ext cx="6400799" cy="872034"/>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10: Patient number distribution by A&amp;E total time</a:t>
            </a:r>
          </a:p>
          <a:p>
            <a:pPr algn="ctr">
              <a:lnSpc>
                <a:spcPct val="150000"/>
              </a:lnSpc>
            </a:pPr>
            <a:r>
              <a:rPr lang="en-US" dirty="0">
                <a:latin typeface="Arial" panose="020B0604020202020204" pitchFamily="34" charset="0"/>
                <a:cs typeface="Arial" panose="020B0604020202020204" pitchFamily="34" charset="0"/>
              </a:rPr>
              <a:t>(Source: Healthcare Commission, 2009)</a:t>
            </a:r>
          </a:p>
        </p:txBody>
      </p:sp>
      <p:pic>
        <p:nvPicPr>
          <p:cNvPr id="3" name="Picture 2">
            <a:extLst>
              <a:ext uri="{FF2B5EF4-FFF2-40B4-BE49-F238E27FC236}">
                <a16:creationId xmlns="" xmlns:a16="http://schemas.microsoft.com/office/drawing/2014/main" id="{34B16D47-9422-AFC9-F083-A72CC52B7428}"/>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6" name="Content Placeholder 5">
            <a:extLst>
              <a:ext uri="{FF2B5EF4-FFF2-40B4-BE49-F238E27FC236}">
                <a16:creationId xmlns="" xmlns:a16="http://schemas.microsoft.com/office/drawing/2014/main" id="{EA605612-513E-3A92-9A89-27D48EB3E4F5}"/>
              </a:ext>
            </a:extLst>
          </p:cNvPr>
          <p:cNvPicPr>
            <a:picLocks noGrp="1" noChangeAspect="1"/>
          </p:cNvPicPr>
          <p:nvPr>
            <p:ph sz="half" idx="1"/>
          </p:nvPr>
        </p:nvPicPr>
        <p:blipFill>
          <a:blip r:embed="rId4"/>
          <a:stretch>
            <a:fillRect/>
          </a:stretch>
        </p:blipFill>
        <p:spPr>
          <a:xfrm>
            <a:off x="373063" y="1968500"/>
            <a:ext cx="6089048" cy="3458578"/>
          </a:xfrm>
          <a:prstGeom prst="rect">
            <a:avLst/>
          </a:prstGeom>
        </p:spPr>
      </p:pic>
    </p:spTree>
    <p:extLst>
      <p:ext uri="{BB962C8B-B14F-4D97-AF65-F5344CB8AC3E}">
        <p14:creationId xmlns:p14="http://schemas.microsoft.com/office/powerpoint/2010/main" val="16765815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82CCF139-8547-D97D-52EC-B6BDAB7E332C}"/>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EED34A46-943E-4A91-FAF8-76850FBFD198}"/>
              </a:ext>
            </a:extLst>
          </p:cNvPr>
          <p:cNvSpPr>
            <a:spLocks noGrp="1"/>
          </p:cNvSpPr>
          <p:nvPr>
            <p:ph type="title"/>
          </p:nvPr>
        </p:nvSpPr>
        <p:spPr>
          <a:xfrm>
            <a:off x="6870700" y="591403"/>
            <a:ext cx="4660900" cy="1450757"/>
          </a:xfrm>
        </p:spPr>
        <p:txBody>
          <a:bodyPr anchor="ctr">
            <a:normAutofit/>
          </a:bodyPr>
          <a:lstStyle/>
          <a:p>
            <a:pPr algn="ctr"/>
            <a:r>
              <a:rPr lang="en-US" sz="4800" b="1" dirty="0">
                <a:solidFill>
                  <a:schemeClr val="tx1"/>
                </a:solidFill>
                <a:latin typeface="Arial" panose="020B0604020202020204" pitchFamily="34" charset="0"/>
                <a:cs typeface="Arial" panose="020B0604020202020204" pitchFamily="34" charset="0"/>
              </a:rPr>
              <a:t>IMPACT ON EQUITY</a:t>
            </a:r>
            <a:endParaRPr lang="en-GB" sz="4800" b="1" dirty="0">
              <a:solidFill>
                <a:schemeClr val="tx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 xmlns:a16="http://schemas.microsoft.com/office/drawing/2014/main" id="{A78D9530-E034-6DC3-C78E-3C142E01E791}"/>
              </a:ext>
            </a:extLst>
          </p:cNvPr>
          <p:cNvSpPr>
            <a:spLocks noGrp="1"/>
          </p:cNvSpPr>
          <p:nvPr>
            <p:ph sz="half" idx="1"/>
          </p:nvPr>
        </p:nvSpPr>
        <p:spPr>
          <a:xfrm>
            <a:off x="932179" y="1054100"/>
            <a:ext cx="5326670" cy="4914900"/>
          </a:xfrm>
        </p:spPr>
        <p:txBody>
          <a:bodyPr>
            <a:noAutofit/>
          </a:bodyPr>
          <a:lstStyle/>
          <a:p>
            <a:pPr marL="342900" lvl="0" indent="-342900" algn="just">
              <a:lnSpc>
                <a:spcPct val="150000"/>
              </a:lnSpc>
              <a:buFont typeface="Symbol" panose="05050102010706020507" pitchFamily="18" charset="2"/>
              <a:buChar char=""/>
            </a:pPr>
            <a:r>
              <a:rPr lang="en-IN" sz="1800" kern="100" dirty="0">
                <a:effectLst/>
                <a:latin typeface="Arial" panose="020B0604020202020204" pitchFamily="34" charset="0"/>
                <a:ea typeface="DengXian" panose="02010600030101010101" pitchFamily="2" charset="-122"/>
              </a:rPr>
              <a:t>Equity is further exacerbated when vulnerable patients have less voice, less advocacy and slower escalation (Haskell, 2025)</a:t>
            </a:r>
            <a:endParaRPr lang="en-IN" sz="1800" kern="100" dirty="0">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effectLst/>
                <a:latin typeface="Arial" panose="020B0604020202020204" pitchFamily="34" charset="0"/>
                <a:ea typeface="DengXian" panose="02010600030101010101" pitchFamily="2" charset="-122"/>
              </a:rPr>
              <a:t>An example of this is: PSIRF’s explicit inclusion of patients, families, staff, carers in incident response and learning [Figure 11]</a:t>
            </a:r>
            <a:endParaRPr lang="en-IN" sz="1800" kern="100" dirty="0">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effectLst/>
                <a:latin typeface="Arial" panose="020B0604020202020204" pitchFamily="34" charset="0"/>
                <a:ea typeface="DengXian" panose="02010600030101010101" pitchFamily="2" charset="-122"/>
              </a:rPr>
              <a:t>Cross system integration gaps exclude social care learning (Newman </a:t>
            </a:r>
            <a:r>
              <a:rPr lang="en-IN" sz="1800" i="1" kern="100" dirty="0">
                <a:effectLst/>
                <a:latin typeface="Arial" panose="020B0604020202020204" pitchFamily="34" charset="0"/>
                <a:ea typeface="DengXian" panose="02010600030101010101" pitchFamily="2" charset="-122"/>
              </a:rPr>
              <a:t>et al.,</a:t>
            </a:r>
            <a:r>
              <a:rPr lang="en-IN" sz="1800" kern="100" dirty="0">
                <a:effectLst/>
                <a:latin typeface="Arial" panose="020B0604020202020204" pitchFamily="34" charset="0"/>
                <a:ea typeface="DengXian" panose="02010600030101010101" pitchFamily="2" charset="-122"/>
              </a:rPr>
              <a:t> 2025)</a:t>
            </a:r>
            <a:endParaRPr lang="en-IN" sz="1800" kern="100" dirty="0">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effectLst/>
                <a:latin typeface="Arial" panose="020B0604020202020204" pitchFamily="34" charset="0"/>
                <a:ea typeface="DengXian" panose="02010600030101010101" pitchFamily="2" charset="-122"/>
              </a:rPr>
              <a:t>Unequal access to safe care leads to disparities in experience, outcomes and institutional trust</a:t>
            </a:r>
            <a:endParaRPr lang="en-IN" sz="1800" kern="100" dirty="0">
              <a:effectLst/>
              <a:latin typeface="Times New Roman" panose="02020603050405020304" pitchFamily="18" charset="0"/>
              <a:ea typeface="DengXian" panose="02010600030101010101" pitchFamily="2" charset="-122"/>
            </a:endParaRPr>
          </a:p>
        </p:txBody>
      </p:sp>
      <p:sp>
        <p:nvSpPr>
          <p:cNvPr id="9" name="TextBox 8">
            <a:extLst>
              <a:ext uri="{FF2B5EF4-FFF2-40B4-BE49-F238E27FC236}">
                <a16:creationId xmlns="" xmlns:a16="http://schemas.microsoft.com/office/drawing/2014/main" id="{7FDB778E-820E-84A3-5D85-CC597AF2CE36}"/>
              </a:ext>
            </a:extLst>
          </p:cNvPr>
          <p:cNvSpPr txBox="1"/>
          <p:nvPr/>
        </p:nvSpPr>
        <p:spPr>
          <a:xfrm>
            <a:off x="6565900" y="5150214"/>
            <a:ext cx="4777246" cy="1287532"/>
          </a:xfrm>
          <a:prstGeom prst="rect">
            <a:avLst/>
          </a:prstGeom>
          <a:noFill/>
        </p:spPr>
        <p:txBody>
          <a:bodyPr wrap="square">
            <a:spAutoFit/>
          </a:bodyPr>
          <a:lstStyle/>
          <a:p>
            <a:pPr algn="ctr">
              <a:lnSpc>
                <a:spcPct val="150000"/>
              </a:lnSpc>
            </a:pPr>
            <a:r>
              <a:rPr lang="en-US" b="1" dirty="0">
                <a:latin typeface="Arial" panose="020B0604020202020204" pitchFamily="34" charset="0"/>
                <a:cs typeface="Arial" panose="020B0604020202020204" pitchFamily="34" charset="0"/>
              </a:rPr>
              <a:t>Figure 11: Process of Learning Response Decision-making</a:t>
            </a:r>
          </a:p>
          <a:p>
            <a:pPr algn="ctr">
              <a:lnSpc>
                <a:spcPct val="150000"/>
              </a:lnSpc>
            </a:pPr>
            <a:r>
              <a:rPr lang="en-US" dirty="0">
                <a:latin typeface="Arial" panose="020B0604020202020204" pitchFamily="34" charset="0"/>
                <a:cs typeface="Arial" panose="020B0604020202020204" pitchFamily="34" charset="0"/>
              </a:rPr>
              <a:t>(Source: NHS, 2024)</a:t>
            </a:r>
          </a:p>
        </p:txBody>
      </p:sp>
      <p:pic>
        <p:nvPicPr>
          <p:cNvPr id="4" name="Picture 3">
            <a:extLst>
              <a:ext uri="{FF2B5EF4-FFF2-40B4-BE49-F238E27FC236}">
                <a16:creationId xmlns="" xmlns:a16="http://schemas.microsoft.com/office/drawing/2014/main" id="{15B1F0BB-06BB-EC6B-5585-1859990AD408}"/>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8" name="Content Placeholder 7">
            <a:extLst>
              <a:ext uri="{FF2B5EF4-FFF2-40B4-BE49-F238E27FC236}">
                <a16:creationId xmlns="" xmlns:a16="http://schemas.microsoft.com/office/drawing/2014/main" id="{3563D539-A5BD-A7F6-5BCC-F60ED3310386}"/>
              </a:ext>
            </a:extLst>
          </p:cNvPr>
          <p:cNvPicPr>
            <a:picLocks noGrp="1" noChangeAspect="1"/>
          </p:cNvPicPr>
          <p:nvPr>
            <p:ph sz="half" idx="2"/>
          </p:nvPr>
        </p:nvPicPr>
        <p:blipFill>
          <a:blip r:embed="rId4"/>
          <a:stretch>
            <a:fillRect/>
          </a:stretch>
        </p:blipFill>
        <p:spPr>
          <a:xfrm>
            <a:off x="6707188" y="2233658"/>
            <a:ext cx="4638675" cy="2582772"/>
          </a:xfrm>
          <a:prstGeom prst="rect">
            <a:avLst/>
          </a:prstGeom>
        </p:spPr>
      </p:pic>
    </p:spTree>
    <p:extLst>
      <p:ext uri="{BB962C8B-B14F-4D97-AF65-F5344CB8AC3E}">
        <p14:creationId xmlns:p14="http://schemas.microsoft.com/office/powerpoint/2010/main" val="27346002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98181A47-0113-325E-2AED-2F763EE077EE}"/>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8987F473-2B30-4513-29F9-1C920DB5A1D1}"/>
              </a:ext>
            </a:extLst>
          </p:cNvPr>
          <p:cNvSpPr>
            <a:spLocks noGrp="1"/>
          </p:cNvSpPr>
          <p:nvPr>
            <p:ph type="title"/>
          </p:nvPr>
        </p:nvSpPr>
        <p:spPr>
          <a:xfrm>
            <a:off x="1097280" y="286603"/>
            <a:ext cx="4630420" cy="1450757"/>
          </a:xfrm>
        </p:spPr>
        <p:txBody>
          <a:bodyPr>
            <a:normAutofit/>
          </a:bodyPr>
          <a:lstStyle/>
          <a:p>
            <a:pPr algn="ctr"/>
            <a:r>
              <a:rPr lang="en-US" sz="4000" b="1" dirty="0">
                <a:solidFill>
                  <a:schemeClr val="tx1"/>
                </a:solidFill>
                <a:latin typeface="Arial" panose="020B0604020202020204" pitchFamily="34" charset="0"/>
                <a:cs typeface="Arial" panose="020B0604020202020204" pitchFamily="34" charset="0"/>
              </a:rPr>
              <a:t>CONCLUSION</a:t>
            </a:r>
            <a:endParaRPr lang="en-GB" sz="4000" b="1" dirty="0">
              <a:solidFill>
                <a:schemeClr val="tx1"/>
              </a:solidFill>
              <a:latin typeface="Arial" panose="020B0604020202020204" pitchFamily="34" charset="0"/>
              <a:cs typeface="Arial" panose="020B0604020202020204" pitchFamily="34" charset="0"/>
            </a:endParaRPr>
          </a:p>
        </p:txBody>
      </p:sp>
      <p:sp>
        <p:nvSpPr>
          <p:cNvPr id="13" name="Content Placeholder 12">
            <a:extLst>
              <a:ext uri="{FF2B5EF4-FFF2-40B4-BE49-F238E27FC236}">
                <a16:creationId xmlns="" xmlns:a16="http://schemas.microsoft.com/office/drawing/2014/main" id="{7C9B3B7B-708D-3009-3B36-F09F4D418158}"/>
              </a:ext>
            </a:extLst>
          </p:cNvPr>
          <p:cNvSpPr>
            <a:spLocks noGrp="1"/>
          </p:cNvSpPr>
          <p:nvPr>
            <p:ph sz="half" idx="2"/>
          </p:nvPr>
        </p:nvSpPr>
        <p:spPr>
          <a:xfrm>
            <a:off x="6337300" y="825500"/>
            <a:ext cx="5097362" cy="5232400"/>
          </a:xfrm>
        </p:spPr>
        <p:txBody>
          <a:bodyPr>
            <a:noAutofit/>
          </a:bodyPr>
          <a:lstStyle/>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Mid Staffordshire: how governance failures could become clinical harm across an entire service</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Figure 12 identified the 6 different types of harm subject to being experienced by patients and their families in relation to safety incidents</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RCA will organise the report in terms of causes, contributory factors, and corrective actions</a:t>
            </a:r>
            <a:endParaRPr lang="en-IN" sz="1800" kern="100" dirty="0">
              <a:solidFill>
                <a:schemeClr val="tx1"/>
              </a:solidFill>
              <a:effectLst/>
              <a:latin typeface="Times New Roman" panose="02020603050405020304" pitchFamily="18" charset="0"/>
              <a:ea typeface="DengXian" panose="02010600030101010101" pitchFamily="2" charset="-122"/>
            </a:endParaRPr>
          </a:p>
          <a:p>
            <a:pPr marL="342900" lvl="0" indent="-342900" algn="just">
              <a:lnSpc>
                <a:spcPct val="150000"/>
              </a:lnSpc>
              <a:buFont typeface="Symbol" panose="05050102010706020507" pitchFamily="18" charset="2"/>
              <a:buChar char=""/>
            </a:pPr>
            <a:r>
              <a:rPr lang="en-IN" sz="1800" kern="100" dirty="0">
                <a:solidFill>
                  <a:schemeClr val="tx1"/>
                </a:solidFill>
                <a:effectLst/>
                <a:latin typeface="Arial" panose="020B0604020202020204" pitchFamily="34" charset="0"/>
                <a:ea typeface="DengXian" panose="02010600030101010101" pitchFamily="2" charset="-122"/>
              </a:rPr>
              <a:t>Systems theory will explain why the harm was predictable, interconnected, and repeatable</a:t>
            </a:r>
            <a:endParaRPr lang="en-IN" sz="1800" kern="100" dirty="0">
              <a:solidFill>
                <a:schemeClr val="tx1"/>
              </a:solidFill>
              <a:effectLst/>
              <a:latin typeface="Times New Roman" panose="02020603050405020304" pitchFamily="18" charset="0"/>
              <a:ea typeface="DengXian" panose="02010600030101010101" pitchFamily="2" charset="-122"/>
            </a:endParaRPr>
          </a:p>
        </p:txBody>
      </p:sp>
      <p:sp>
        <p:nvSpPr>
          <p:cNvPr id="19" name="TextBox 18">
            <a:extLst>
              <a:ext uri="{FF2B5EF4-FFF2-40B4-BE49-F238E27FC236}">
                <a16:creationId xmlns="" xmlns:a16="http://schemas.microsoft.com/office/drawing/2014/main" id="{5F317BE2-BEFC-5F70-0ABE-9D6E0CE1F0D9}"/>
              </a:ext>
            </a:extLst>
          </p:cNvPr>
          <p:cNvSpPr txBox="1"/>
          <p:nvPr/>
        </p:nvSpPr>
        <p:spPr>
          <a:xfrm>
            <a:off x="897037" y="4907815"/>
            <a:ext cx="5170471" cy="1288751"/>
          </a:xfrm>
          <a:prstGeom prst="rect">
            <a:avLst/>
          </a:prstGeom>
          <a:noFill/>
        </p:spPr>
        <p:txBody>
          <a:bodyPr wrap="square">
            <a:spAutoFit/>
          </a:bodyPr>
          <a:lstStyle/>
          <a:p>
            <a:pPr algn="ctr">
              <a:lnSpc>
                <a:spcPct val="150000"/>
              </a:lnSpc>
              <a:buNone/>
            </a:pPr>
            <a:r>
              <a:rPr lang="en-IN" b="1" kern="100" dirty="0">
                <a:effectLst/>
                <a:latin typeface="Arial" panose="020B0604020202020204" pitchFamily="34" charset="0"/>
              </a:rPr>
              <a:t>Figure 12: Six Compounded Harm Types (and underlying Needs)</a:t>
            </a:r>
            <a:endParaRPr lang="en-IN" b="1" kern="100" dirty="0">
              <a:effectLst/>
              <a:latin typeface="Times New Roman" panose="02020603050405020304" pitchFamily="18" charset="0"/>
            </a:endParaRPr>
          </a:p>
          <a:p>
            <a:pPr algn="ctr">
              <a:lnSpc>
                <a:spcPct val="150000"/>
              </a:lnSpc>
              <a:buNone/>
            </a:pPr>
            <a:r>
              <a:rPr lang="en-IN" kern="100" dirty="0">
                <a:effectLst/>
                <a:latin typeface="Arial" panose="020B0604020202020204" pitchFamily="34" charset="0"/>
                <a:ea typeface="DengXian" panose="02010600030101010101" pitchFamily="2" charset="-122"/>
              </a:rPr>
              <a:t>(Source: Ramsey </a:t>
            </a:r>
            <a:r>
              <a:rPr lang="en-IN" i="1" kern="100" dirty="0">
                <a:effectLst/>
                <a:latin typeface="Arial" panose="020B0604020202020204" pitchFamily="34" charset="0"/>
                <a:ea typeface="DengXian" panose="02010600030101010101" pitchFamily="2" charset="-122"/>
              </a:rPr>
              <a:t>et al., </a:t>
            </a:r>
            <a:r>
              <a:rPr lang="en-IN" kern="100" dirty="0">
                <a:effectLst/>
                <a:latin typeface="Arial" panose="020B0604020202020204" pitchFamily="34" charset="0"/>
                <a:ea typeface="DengXian" panose="02010600030101010101" pitchFamily="2" charset="-122"/>
              </a:rPr>
              <a:t>2024)</a:t>
            </a:r>
            <a:endParaRPr lang="en-IN" kern="100" dirty="0">
              <a:effectLst/>
              <a:latin typeface="Times New Roman" panose="02020603050405020304" pitchFamily="18" charset="0"/>
              <a:ea typeface="DengXian" panose="02010600030101010101" pitchFamily="2" charset="-122"/>
            </a:endParaRPr>
          </a:p>
        </p:txBody>
      </p:sp>
      <p:pic>
        <p:nvPicPr>
          <p:cNvPr id="3" name="Picture 2">
            <a:extLst>
              <a:ext uri="{FF2B5EF4-FFF2-40B4-BE49-F238E27FC236}">
                <a16:creationId xmlns="" xmlns:a16="http://schemas.microsoft.com/office/drawing/2014/main" id="{D49BAB18-0A74-D2CE-064D-9039FD5728C3}"/>
              </a:ext>
            </a:extLst>
          </p:cNvPr>
          <p:cNvPicPr>
            <a:picLocks noChangeAspect="1"/>
          </p:cNvPicPr>
          <p:nvPr/>
        </p:nvPicPr>
        <p:blipFill>
          <a:blip r:embed="rId3"/>
          <a:stretch>
            <a:fillRect/>
          </a:stretch>
        </p:blipFill>
        <p:spPr>
          <a:xfrm>
            <a:off x="166052" y="128270"/>
            <a:ext cx="1484948" cy="580274"/>
          </a:xfrm>
          <a:prstGeom prst="rect">
            <a:avLst/>
          </a:prstGeom>
        </p:spPr>
      </p:pic>
      <p:pic>
        <p:nvPicPr>
          <p:cNvPr id="7" name="Content Placeholder 6">
            <a:extLst>
              <a:ext uri="{FF2B5EF4-FFF2-40B4-BE49-F238E27FC236}">
                <a16:creationId xmlns="" xmlns:a16="http://schemas.microsoft.com/office/drawing/2014/main" id="{7AF2BD7F-C042-0AAE-FBCD-0BA080E7365E}"/>
              </a:ext>
            </a:extLst>
          </p:cNvPr>
          <p:cNvPicPr>
            <a:picLocks noGrp="1" noChangeAspect="1"/>
          </p:cNvPicPr>
          <p:nvPr>
            <p:ph sz="half" idx="1"/>
          </p:nvPr>
        </p:nvPicPr>
        <p:blipFill>
          <a:blip r:embed="rId4">
            <a:extLst>
              <a:ext uri="{28A0092B-C50C-407E-A947-70E740481C1C}">
                <a14:useLocalDpi xmlns:a14="http://schemas.microsoft.com/office/drawing/2010/main" val="0"/>
              </a:ext>
            </a:extLst>
          </a:blip>
          <a:srcRect/>
          <a:stretch>
            <a:fillRect/>
          </a:stretch>
        </p:blipFill>
        <p:spPr bwMode="auto">
          <a:xfrm>
            <a:off x="792163" y="2413000"/>
            <a:ext cx="5503369" cy="2229958"/>
          </a:xfrm>
          <a:prstGeom prst="rect">
            <a:avLst/>
          </a:prstGeom>
          <a:noFill/>
        </p:spPr>
      </p:pic>
    </p:spTree>
    <p:extLst>
      <p:ext uri="{BB962C8B-B14F-4D97-AF65-F5344CB8AC3E}">
        <p14:creationId xmlns:p14="http://schemas.microsoft.com/office/powerpoint/2010/main" val="9144645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F89D6AC0-C01C-E734-8759-0C7DB6A42D02}"/>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5B4A0873-4FE5-79CE-B3D2-ABABE60C0C95}"/>
              </a:ext>
            </a:extLst>
          </p:cNvPr>
          <p:cNvSpPr>
            <a:spLocks noGrp="1"/>
          </p:cNvSpPr>
          <p:nvPr>
            <p:ph type="title"/>
          </p:nvPr>
        </p:nvSpPr>
        <p:spPr>
          <a:xfrm>
            <a:off x="1066800" y="616803"/>
            <a:ext cx="10083800" cy="1288197"/>
          </a:xfrm>
        </p:spPr>
        <p:txBody>
          <a:bodyPr anchor="ctr">
            <a:normAutofit/>
          </a:bodyPr>
          <a:lstStyle/>
          <a:p>
            <a:pPr algn="ctr"/>
            <a:r>
              <a:rPr lang="en-US" sz="4400" b="1" dirty="0">
                <a:solidFill>
                  <a:schemeClr val="tx1"/>
                </a:solidFill>
                <a:latin typeface="Arial" panose="020B0604020202020204" pitchFamily="34" charset="0"/>
                <a:cs typeface="Arial" panose="020B0604020202020204" pitchFamily="34" charset="0"/>
              </a:rPr>
              <a:t>STRUCTURE FOR COMPONENT 2</a:t>
            </a:r>
            <a:endParaRPr lang="en-GB" sz="4400" b="1" dirty="0">
              <a:solidFill>
                <a:schemeClr val="tx1"/>
              </a:solidFill>
              <a:latin typeface="Arial" panose="020B0604020202020204" pitchFamily="34" charset="0"/>
              <a:cs typeface="Arial" panose="020B0604020202020204" pitchFamily="34" charset="0"/>
            </a:endParaRPr>
          </a:p>
        </p:txBody>
      </p:sp>
      <p:pic>
        <p:nvPicPr>
          <p:cNvPr id="4" name="Picture 3">
            <a:extLst>
              <a:ext uri="{FF2B5EF4-FFF2-40B4-BE49-F238E27FC236}">
                <a16:creationId xmlns="" xmlns:a16="http://schemas.microsoft.com/office/drawing/2014/main" id="{8DFC546D-B19C-D758-8155-A50558E45838}"/>
              </a:ext>
            </a:extLst>
          </p:cNvPr>
          <p:cNvPicPr>
            <a:picLocks noChangeAspect="1"/>
          </p:cNvPicPr>
          <p:nvPr/>
        </p:nvPicPr>
        <p:blipFill>
          <a:blip r:embed="rId3"/>
          <a:stretch>
            <a:fillRect/>
          </a:stretch>
        </p:blipFill>
        <p:spPr>
          <a:xfrm>
            <a:off x="166052" y="128270"/>
            <a:ext cx="1484948" cy="580274"/>
          </a:xfrm>
          <a:prstGeom prst="rect">
            <a:avLst/>
          </a:prstGeom>
        </p:spPr>
      </p:pic>
      <p:sp>
        <p:nvSpPr>
          <p:cNvPr id="6" name="Content Placeholder 5">
            <a:extLst>
              <a:ext uri="{FF2B5EF4-FFF2-40B4-BE49-F238E27FC236}">
                <a16:creationId xmlns="" xmlns:a16="http://schemas.microsoft.com/office/drawing/2014/main" id="{1543E89B-E003-F410-015A-C25B6C8C842E}"/>
              </a:ext>
            </a:extLst>
          </p:cNvPr>
          <p:cNvSpPr>
            <a:spLocks noGrp="1"/>
          </p:cNvSpPr>
          <p:nvPr>
            <p:ph sz="half" idx="1"/>
          </p:nvPr>
        </p:nvSpPr>
        <p:spPr/>
        <p:txBody>
          <a:bodyPr/>
          <a:lstStyle/>
          <a:p>
            <a:endParaRPr lang="en-GB"/>
          </a:p>
        </p:txBody>
      </p:sp>
      <p:sp>
        <p:nvSpPr>
          <p:cNvPr id="12" name="Content Placeholder 11">
            <a:extLst>
              <a:ext uri="{FF2B5EF4-FFF2-40B4-BE49-F238E27FC236}">
                <a16:creationId xmlns="" xmlns:a16="http://schemas.microsoft.com/office/drawing/2014/main" id="{1003CEBD-01FD-D81C-66E6-84B2D7E086FE}"/>
              </a:ext>
            </a:extLst>
          </p:cNvPr>
          <p:cNvSpPr>
            <a:spLocks noGrp="1"/>
          </p:cNvSpPr>
          <p:nvPr>
            <p:ph sz="half" idx="2"/>
          </p:nvPr>
        </p:nvSpPr>
        <p:spPr/>
        <p:txBody>
          <a:bodyPr/>
          <a:lstStyle/>
          <a:p>
            <a:endParaRPr lang="en-GB"/>
          </a:p>
        </p:txBody>
      </p:sp>
    </p:spTree>
    <p:extLst>
      <p:ext uri="{BB962C8B-B14F-4D97-AF65-F5344CB8AC3E}">
        <p14:creationId xmlns:p14="http://schemas.microsoft.com/office/powerpoint/2010/main" val="4187713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a:extLst>
            <a:ext uri="{FF2B5EF4-FFF2-40B4-BE49-F238E27FC236}">
              <a16:creationId xmlns="" xmlns:a16="http://schemas.microsoft.com/office/drawing/2014/main" id="{F677F35F-50BB-3676-EA35-C9D9C34BE106}"/>
            </a:ext>
          </a:extLst>
        </p:cNvPr>
        <p:cNvGrpSpPr/>
        <p:nvPr/>
      </p:nvGrpSpPr>
      <p:grpSpPr>
        <a:xfrm>
          <a:off x="0" y="0"/>
          <a:ext cx="0" cy="0"/>
          <a:chOff x="0" y="0"/>
          <a:chExt cx="0" cy="0"/>
        </a:xfrm>
      </p:grpSpPr>
      <p:sp>
        <p:nvSpPr>
          <p:cNvPr id="2" name="Title 1">
            <a:extLst>
              <a:ext uri="{FF2B5EF4-FFF2-40B4-BE49-F238E27FC236}">
                <a16:creationId xmlns="" xmlns:a16="http://schemas.microsoft.com/office/drawing/2014/main" id="{EC163D14-6A39-036C-76B4-691B8663DCAE}"/>
              </a:ext>
            </a:extLst>
          </p:cNvPr>
          <p:cNvSpPr>
            <a:spLocks noGrp="1"/>
          </p:cNvSpPr>
          <p:nvPr>
            <p:ph type="title"/>
          </p:nvPr>
        </p:nvSpPr>
        <p:spPr>
          <a:xfrm>
            <a:off x="1108854" y="256854"/>
            <a:ext cx="10058400" cy="575353"/>
          </a:xfrm>
        </p:spPr>
        <p:txBody>
          <a:bodyPr>
            <a:normAutofit fontScale="90000"/>
          </a:bodyPr>
          <a:lstStyle/>
          <a:p>
            <a:pPr algn="ctr"/>
            <a:r>
              <a:rPr lang="en-GB" b="1" dirty="0">
                <a:solidFill>
                  <a:schemeClr val="tx1"/>
                </a:solidFill>
                <a:latin typeface="Arial" panose="020B0604020202020204" pitchFamily="34" charset="0"/>
                <a:cs typeface="Arial" panose="020B0604020202020204" pitchFamily="34" charset="0"/>
              </a:rPr>
              <a:t>REFERENCE LIST</a:t>
            </a:r>
          </a:p>
        </p:txBody>
      </p:sp>
      <p:sp>
        <p:nvSpPr>
          <p:cNvPr id="3" name="Content Placeholder 2">
            <a:extLst>
              <a:ext uri="{FF2B5EF4-FFF2-40B4-BE49-F238E27FC236}">
                <a16:creationId xmlns="" xmlns:a16="http://schemas.microsoft.com/office/drawing/2014/main" id="{53CE4457-2B0E-7B15-DA83-C4196996FA0C}"/>
              </a:ext>
            </a:extLst>
          </p:cNvPr>
          <p:cNvSpPr>
            <a:spLocks noGrp="1"/>
          </p:cNvSpPr>
          <p:nvPr>
            <p:ph sz="half" idx="1"/>
          </p:nvPr>
        </p:nvSpPr>
        <p:spPr>
          <a:xfrm>
            <a:off x="381965" y="852756"/>
            <a:ext cx="11470510" cy="5763944"/>
          </a:xfrm>
        </p:spPr>
        <p:txBody>
          <a:bodyPr numCol="2" spcCol="180000">
            <a:noAutofit/>
          </a:bodyPr>
          <a:lstStyle/>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Atalla, A.D.G., Bahr, R.R.R. and El-Sayed, A.A.I. (2025) ‘Exploring the hidden synergy between system thinking and patient safety competencies among critical care nurses: a cross-sectional study’, </a:t>
            </a:r>
            <a:r>
              <a:rPr lang="en-GB" sz="750" i="1" dirty="0">
                <a:latin typeface="Arial" panose="020B0604020202020204" pitchFamily="34" charset="0"/>
                <a:cs typeface="Arial" panose="020B0604020202020204" pitchFamily="34" charset="0"/>
              </a:rPr>
              <a:t>BMC nursing</a:t>
            </a:r>
            <a:r>
              <a:rPr lang="en-GB" sz="750" dirty="0">
                <a:latin typeface="Arial" panose="020B0604020202020204" pitchFamily="34" charset="0"/>
                <a:cs typeface="Arial" panose="020B0604020202020204" pitchFamily="34" charset="0"/>
              </a:rPr>
              <a:t>, 24(1), p.114. Available at: </a:t>
            </a:r>
            <a:r>
              <a:rPr lang="en-GB" sz="750" u="sng" dirty="0">
                <a:latin typeface="Arial" panose="020B0604020202020204" pitchFamily="34" charset="0"/>
                <a:cs typeface="Arial" panose="020B0604020202020204" pitchFamily="34" charset="0"/>
                <a:hlinkClick r:id="rId3"/>
              </a:rPr>
              <a:t>https://doi.org/10.1186/s12912-025-02717-6</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Aujla, N., Tooman, T., Arakelyan, S., Kerby, T., Hartley, L., O’Donnell, A., Guthrie, B., Underwood, I., Jacko, J.A. and Anand, A. (2024) ‘New horizons in systems engineering and thinking to improve health and social care for older people’, </a:t>
            </a:r>
            <a:r>
              <a:rPr lang="en-GB" sz="750" i="1" dirty="0">
                <a:latin typeface="Arial" panose="020B0604020202020204" pitchFamily="34" charset="0"/>
                <a:cs typeface="Arial" panose="020B0604020202020204" pitchFamily="34" charset="0"/>
              </a:rPr>
              <a:t>Age and Ageing</a:t>
            </a:r>
            <a:r>
              <a:rPr lang="en-GB" sz="750" dirty="0">
                <a:latin typeface="Arial" panose="020B0604020202020204" pitchFamily="34" charset="0"/>
                <a:cs typeface="Arial" panose="020B0604020202020204" pitchFamily="34" charset="0"/>
              </a:rPr>
              <a:t>, 53(10), p.afae238. Available at: </a:t>
            </a:r>
            <a:r>
              <a:rPr lang="en-GB" sz="750" u="sng" dirty="0">
                <a:latin typeface="Arial" panose="020B0604020202020204" pitchFamily="34" charset="0"/>
                <a:cs typeface="Arial" panose="020B0604020202020204" pitchFamily="34" charset="0"/>
                <a:hlinkClick r:id="rId4"/>
              </a:rPr>
              <a:t>https://doi.org/10.1093/ageing/afae238</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u="sng" dirty="0" err="1">
                <a:latin typeface="Arial" panose="020B0604020202020204" pitchFamily="34" charset="0"/>
                <a:cs typeface="Arial" panose="020B0604020202020204" pitchFamily="34" charset="0"/>
              </a:rPr>
              <a:t>Bolsin</a:t>
            </a:r>
            <a:r>
              <a:rPr lang="en-GB" sz="750" dirty="0">
                <a:latin typeface="Arial" panose="020B0604020202020204" pitchFamily="34" charset="0"/>
                <a:cs typeface="Arial" panose="020B0604020202020204" pitchFamily="34" charset="0"/>
              </a:rPr>
              <a:t>, S., Pal, R., Wilmshurst, P. and Pena, M. (2011) ‘Whistleblowing and patient safety: the patient’s or the profession’s interests at stake?’, </a:t>
            </a:r>
            <a:r>
              <a:rPr lang="en-GB" sz="750" i="1" dirty="0">
                <a:latin typeface="Arial" panose="020B0604020202020204" pitchFamily="34" charset="0"/>
                <a:cs typeface="Arial" panose="020B0604020202020204" pitchFamily="34" charset="0"/>
              </a:rPr>
              <a:t>Journal of the Royal Society of Medicine</a:t>
            </a:r>
            <a:r>
              <a:rPr lang="en-GB" sz="750" dirty="0">
                <a:latin typeface="Arial" panose="020B0604020202020204" pitchFamily="34" charset="0"/>
                <a:cs typeface="Arial" panose="020B0604020202020204" pitchFamily="34" charset="0"/>
              </a:rPr>
              <a:t>, 104(7), pp. 278-282. Available at: </a:t>
            </a:r>
            <a:r>
              <a:rPr lang="en-GB" sz="750" u="sng" dirty="0">
                <a:latin typeface="Arial" panose="020B0604020202020204" pitchFamily="34" charset="0"/>
                <a:cs typeface="Arial" panose="020B0604020202020204" pitchFamily="34" charset="0"/>
                <a:hlinkClick r:id="rId5"/>
              </a:rPr>
              <a:t>https://doi.org/10.1258/jrsm.2011.110034</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err="1">
                <a:latin typeface="Arial" panose="020B0604020202020204" pitchFamily="34" charset="0"/>
                <a:cs typeface="Arial" panose="020B0604020202020204" pitchFamily="34" charset="0"/>
              </a:rPr>
              <a:t>Boseley</a:t>
            </a:r>
            <a:r>
              <a:rPr lang="en-US" sz="750" dirty="0">
                <a:latin typeface="Arial" panose="020B0604020202020204" pitchFamily="34" charset="0"/>
                <a:cs typeface="Arial" panose="020B0604020202020204" pitchFamily="34" charset="0"/>
              </a:rPr>
              <a:t>, S. (2010a) </a:t>
            </a:r>
            <a:r>
              <a:rPr lang="en-US" sz="750" i="1" dirty="0">
                <a:latin typeface="Arial" panose="020B0604020202020204" pitchFamily="34" charset="0"/>
                <a:cs typeface="Arial" panose="020B0604020202020204" pitchFamily="34" charset="0"/>
              </a:rPr>
              <a:t>Key findings of inquiry</a:t>
            </a:r>
            <a:r>
              <a:rPr lang="en-US" sz="750" dirty="0">
                <a:latin typeface="Arial" panose="020B0604020202020204" pitchFamily="34" charset="0"/>
                <a:cs typeface="Arial" panose="020B0604020202020204" pitchFamily="34" charset="0"/>
              </a:rPr>
              <a:t>. </a:t>
            </a:r>
            <a:r>
              <a:rPr lang="en-GB" sz="750" dirty="0">
                <a:latin typeface="Arial" panose="020B0604020202020204" pitchFamily="34" charset="0"/>
                <a:cs typeface="Arial" panose="020B0604020202020204" pitchFamily="34" charset="0"/>
              </a:rPr>
              <a:t>The Guardian. </a:t>
            </a:r>
            <a:r>
              <a:rPr lang="en-US" sz="750" dirty="0">
                <a:latin typeface="Arial" panose="020B0604020202020204" pitchFamily="34" charset="0"/>
                <a:cs typeface="Arial" panose="020B0604020202020204" pitchFamily="34" charset="0"/>
              </a:rPr>
              <a:t>Available at: </a:t>
            </a:r>
            <a:r>
              <a:rPr lang="en-US" sz="750" u="sng" dirty="0">
                <a:latin typeface="Arial" panose="020B0604020202020204" pitchFamily="34" charset="0"/>
                <a:cs typeface="Arial" panose="020B0604020202020204" pitchFamily="34" charset="0"/>
                <a:hlinkClick r:id="rId6"/>
              </a:rPr>
              <a:t>https://www.theguardian.com/global/2010/feb/24/mid-staffordshire-nhs-francis-inquiry</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err="1">
                <a:latin typeface="Arial" panose="020B0604020202020204" pitchFamily="34" charset="0"/>
                <a:cs typeface="Arial" panose="020B0604020202020204" pitchFamily="34" charset="0"/>
              </a:rPr>
              <a:t>Boseley</a:t>
            </a:r>
            <a:r>
              <a:rPr lang="en-GB" sz="750" dirty="0">
                <a:latin typeface="Arial" panose="020B0604020202020204" pitchFamily="34" charset="0"/>
                <a:cs typeface="Arial" panose="020B0604020202020204" pitchFamily="34" charset="0"/>
              </a:rPr>
              <a:t>, S. (2010b) </a:t>
            </a:r>
            <a:r>
              <a:rPr lang="en-GB" sz="750" i="1" dirty="0">
                <a:latin typeface="Arial" panose="020B0604020202020204" pitchFamily="34" charset="0"/>
                <a:cs typeface="Arial" panose="020B0604020202020204" pitchFamily="34" charset="0"/>
              </a:rPr>
              <a:t>Mid Staffordshire NHS trust left patients humiliated and in pain</a:t>
            </a:r>
            <a:r>
              <a:rPr lang="en-GB" sz="750" dirty="0">
                <a:latin typeface="Arial" panose="020B0604020202020204" pitchFamily="34" charset="0"/>
                <a:cs typeface="Arial" panose="020B0604020202020204" pitchFamily="34" charset="0"/>
              </a:rPr>
              <a:t>. The Guardian. A</a:t>
            </a:r>
            <a:r>
              <a:rPr lang="en-US" sz="750" dirty="0" err="1">
                <a:latin typeface="Arial" panose="020B0604020202020204" pitchFamily="34" charset="0"/>
                <a:cs typeface="Arial" panose="020B0604020202020204" pitchFamily="34" charset="0"/>
              </a:rPr>
              <a:t>vailable</a:t>
            </a:r>
            <a:r>
              <a:rPr lang="en-US" sz="750" dirty="0">
                <a:latin typeface="Arial" panose="020B0604020202020204" pitchFamily="34" charset="0"/>
                <a:cs typeface="Arial" panose="020B0604020202020204" pitchFamily="34" charset="0"/>
              </a:rPr>
              <a:t> at: </a:t>
            </a:r>
            <a:r>
              <a:rPr lang="en-US" sz="750" u="sng" dirty="0">
                <a:latin typeface="Arial" panose="020B0604020202020204" pitchFamily="34" charset="0"/>
                <a:cs typeface="Arial" panose="020B0604020202020204" pitchFamily="34" charset="0"/>
                <a:hlinkClick r:id="rId7"/>
              </a:rPr>
              <a:t>https://www.theguardian.com/society/2010/feb/24/mid-staffordshire-hospital-inquiry</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Campbell, D. (2013) </a:t>
            </a:r>
            <a:r>
              <a:rPr lang="en-US" sz="750" i="1" dirty="0">
                <a:latin typeface="Arial" panose="020B0604020202020204" pitchFamily="34" charset="0"/>
                <a:cs typeface="Arial" panose="020B0604020202020204" pitchFamily="34" charset="0"/>
              </a:rPr>
              <a:t>Mid Staffs hospital scandal: the essential guide</a:t>
            </a:r>
            <a:r>
              <a:rPr lang="en-US" sz="750" dirty="0">
                <a:latin typeface="Arial" panose="020B0604020202020204" pitchFamily="34" charset="0"/>
                <a:cs typeface="Arial" panose="020B0604020202020204" pitchFamily="34" charset="0"/>
              </a:rPr>
              <a:t>. The Guardian. Available at: </a:t>
            </a:r>
            <a:r>
              <a:rPr lang="en-US" sz="750" u="sng" dirty="0">
                <a:latin typeface="Arial" panose="020B0604020202020204" pitchFamily="34" charset="0"/>
                <a:cs typeface="Arial" panose="020B0604020202020204" pitchFamily="34" charset="0"/>
                <a:hlinkClick r:id="rId8"/>
              </a:rPr>
              <a:t>https://www.theguardian.com/society/2013/feb/06/mid-staffs-hospital-scandal-guide</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Francis, R. (QC) (2013) ‘Mid Staffordshire–some reflections for clinicians’, </a:t>
            </a:r>
            <a:r>
              <a:rPr lang="en-GB" sz="750" i="1" dirty="0">
                <a:latin typeface="Arial" panose="020B0604020202020204" pitchFamily="34" charset="0"/>
                <a:cs typeface="Arial" panose="020B0604020202020204" pitchFamily="34" charset="0"/>
              </a:rPr>
              <a:t>Trends in Urology &amp; Men’s Health</a:t>
            </a:r>
            <a:r>
              <a:rPr lang="en-GB" sz="750" dirty="0">
                <a:latin typeface="Arial" panose="020B0604020202020204" pitchFamily="34" charset="0"/>
                <a:cs typeface="Arial" panose="020B0604020202020204" pitchFamily="34" charset="0"/>
              </a:rPr>
              <a:t>, 4(6), pp. 17-20. Available at: </a:t>
            </a:r>
            <a:r>
              <a:rPr lang="en-GB" sz="750" u="sng" dirty="0">
                <a:latin typeface="Arial" panose="020B0604020202020204" pitchFamily="34" charset="0"/>
                <a:cs typeface="Arial" panose="020B0604020202020204" pitchFamily="34" charset="0"/>
                <a:hlinkClick r:id="rId9"/>
              </a:rPr>
              <a:t>https://doi.org/10.1002/tre.362</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Full Fact (2013) </a:t>
            </a:r>
            <a:r>
              <a:rPr lang="en-US" sz="750" i="1" dirty="0">
                <a:latin typeface="Arial" panose="020B0604020202020204" pitchFamily="34" charset="0"/>
                <a:cs typeface="Arial" panose="020B0604020202020204" pitchFamily="34" charset="0"/>
              </a:rPr>
              <a:t>How many people died “unnecessarily” at Mid Staffs? </a:t>
            </a:r>
            <a:r>
              <a:rPr lang="en-US" sz="750" dirty="0">
                <a:latin typeface="Arial" panose="020B0604020202020204" pitchFamily="34" charset="0"/>
                <a:cs typeface="Arial" panose="020B0604020202020204" pitchFamily="34" charset="0"/>
              </a:rPr>
              <a:t>Home/Health. Available at: </a:t>
            </a:r>
            <a:r>
              <a:rPr lang="en-US" sz="750" u="sng" dirty="0">
                <a:latin typeface="Arial" panose="020B0604020202020204" pitchFamily="34" charset="0"/>
                <a:cs typeface="Arial" panose="020B0604020202020204" pitchFamily="34" charset="0"/>
                <a:hlinkClick r:id="rId10"/>
              </a:rPr>
              <a:t>https://fullfact.org/health/how-many-people-died-unnecessarily-mid-staffs/</a:t>
            </a:r>
            <a:r>
              <a:rPr lang="en-US" sz="750" dirty="0">
                <a:latin typeface="Arial" panose="020B0604020202020204" pitchFamily="34" charset="0"/>
                <a:cs typeface="Arial" panose="020B0604020202020204" pitchFamily="34" charset="0"/>
              </a:rPr>
              <a:t> [Accessed: 20 March 2026].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Haskell, H. (2025) ‘The voice that is missing: the evolving role of patients and families in escalation of care’, In </a:t>
            </a:r>
            <a:r>
              <a:rPr lang="en-GB" sz="750" i="1" dirty="0">
                <a:latin typeface="Arial" panose="020B0604020202020204" pitchFamily="34" charset="0"/>
                <a:cs typeface="Arial" panose="020B0604020202020204" pitchFamily="34" charset="0"/>
              </a:rPr>
              <a:t>Textbook of Rapid Response Systems: Concept and Implementation</a:t>
            </a:r>
            <a:r>
              <a:rPr lang="en-GB" sz="750" dirty="0">
                <a:latin typeface="Arial" panose="020B0604020202020204" pitchFamily="34" charset="0"/>
                <a:cs typeface="Arial" panose="020B0604020202020204" pitchFamily="34" charset="0"/>
              </a:rPr>
              <a:t> (pp. 3-14). Cham: Springer Nature Switzerland. Available at: </a:t>
            </a:r>
            <a:r>
              <a:rPr lang="en-GB" sz="750" u="sng" dirty="0">
                <a:latin typeface="Arial" panose="020B0604020202020204" pitchFamily="34" charset="0"/>
                <a:cs typeface="Arial" panose="020B0604020202020204" pitchFamily="34" charset="0"/>
                <a:hlinkClick r:id="rId11"/>
              </a:rPr>
              <a:t>https://doi.org/10.1007/978-3-031-67951-3_1</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Healthcare Commission (2009) </a:t>
            </a:r>
            <a:r>
              <a:rPr lang="en-US" sz="750" i="1" dirty="0">
                <a:latin typeface="Arial" panose="020B0604020202020204" pitchFamily="34" charset="0"/>
                <a:cs typeface="Arial" panose="020B0604020202020204" pitchFamily="34" charset="0"/>
              </a:rPr>
              <a:t>Investigation into Mid Staffordshire NHS Foundation Trust</a:t>
            </a:r>
            <a:r>
              <a:rPr lang="en-US" sz="750" dirty="0">
                <a:latin typeface="Arial" panose="020B0604020202020204" pitchFamily="34" charset="0"/>
                <a:cs typeface="Arial" panose="020B0604020202020204" pitchFamily="34" charset="0"/>
              </a:rPr>
              <a:t>. Investigation. Available at: </a:t>
            </a:r>
            <a:r>
              <a:rPr lang="en-US" sz="750" u="sng" dirty="0">
                <a:latin typeface="Arial" panose="020B0604020202020204" pitchFamily="34" charset="0"/>
                <a:cs typeface="Arial" panose="020B0604020202020204" pitchFamily="34" charset="0"/>
                <a:hlinkClick r:id="rId12"/>
              </a:rPr>
              <a:t>https://webarchive.nationalarchives.gov.uk/ukgwa/20110504135228/http://www.cqc.org.uk/_db/_documents/Investigation_into_Mid_Staffordshire_NHS_Foundation_Trust.pdf</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Hughes, H. (2023) ‘Public inquiries, patient safety and the implementation gap’, </a:t>
            </a:r>
            <a:r>
              <a:rPr lang="en-GB" sz="750" i="1" dirty="0">
                <a:latin typeface="Arial" panose="020B0604020202020204" pitchFamily="34" charset="0"/>
                <a:cs typeface="Arial" panose="020B0604020202020204" pitchFamily="34" charset="0"/>
              </a:rPr>
              <a:t>Future Healthcare Journal</a:t>
            </a:r>
            <a:r>
              <a:rPr lang="en-GB" sz="750" dirty="0">
                <a:latin typeface="Arial" panose="020B0604020202020204" pitchFamily="34" charset="0"/>
                <a:cs typeface="Arial" panose="020B0604020202020204" pitchFamily="34" charset="0"/>
              </a:rPr>
              <a:t>, 10(1), pp. 7-9. Available at: </a:t>
            </a:r>
            <a:r>
              <a:rPr lang="en-GB" sz="750" u="sng" dirty="0">
                <a:latin typeface="Arial" panose="020B0604020202020204" pitchFamily="34" charset="0"/>
                <a:cs typeface="Arial" panose="020B0604020202020204" pitchFamily="34" charset="0"/>
                <a:hlinkClick r:id="rId13"/>
              </a:rPr>
              <a:t>https://doi.org/10.7861/fhj.2023-FR103</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Kimsey, M., </a:t>
            </a:r>
            <a:r>
              <a:rPr lang="en-GB" sz="750" dirty="0" err="1">
                <a:latin typeface="Arial" panose="020B0604020202020204" pitchFamily="34" charset="0"/>
                <a:cs typeface="Arial" panose="020B0604020202020204" pitchFamily="34" charset="0"/>
              </a:rPr>
              <a:t>Besharov</a:t>
            </a:r>
            <a:r>
              <a:rPr lang="en-GB" sz="750" dirty="0">
                <a:latin typeface="Arial" panose="020B0604020202020204" pitchFamily="34" charset="0"/>
                <a:cs typeface="Arial" panose="020B0604020202020204" pitchFamily="34" charset="0"/>
              </a:rPr>
              <a:t>, M., Casasnovas, G. and </a:t>
            </a:r>
            <a:r>
              <a:rPr lang="en-GB" sz="750" dirty="0" err="1">
                <a:latin typeface="Arial" panose="020B0604020202020204" pitchFamily="34" charset="0"/>
                <a:cs typeface="Arial" panose="020B0604020202020204" pitchFamily="34" charset="0"/>
              </a:rPr>
              <a:t>Höllerer</a:t>
            </a:r>
            <a:r>
              <a:rPr lang="en-GB" sz="750" dirty="0">
                <a:latin typeface="Arial" panose="020B0604020202020204" pitchFamily="34" charset="0"/>
                <a:cs typeface="Arial" panose="020B0604020202020204" pitchFamily="34" charset="0"/>
              </a:rPr>
              <a:t>, M.A. (2025) ‘Thinking in systems: From ceremonial to meaningful use of systems perspectives in organization and management research’, </a:t>
            </a:r>
            <a:r>
              <a:rPr lang="en-GB" sz="750" i="1" dirty="0">
                <a:latin typeface="Arial" panose="020B0604020202020204" pitchFamily="34" charset="0"/>
                <a:cs typeface="Arial" panose="020B0604020202020204" pitchFamily="34" charset="0"/>
              </a:rPr>
              <a:t>Academy of Management Annals</a:t>
            </a:r>
            <a:r>
              <a:rPr lang="en-GB" sz="750" dirty="0">
                <a:latin typeface="Arial" panose="020B0604020202020204" pitchFamily="34" charset="0"/>
                <a:cs typeface="Arial" panose="020B0604020202020204" pitchFamily="34" charset="0"/>
              </a:rPr>
              <a:t>, 19(2), pp. 736-762. Available at: </a:t>
            </a:r>
            <a:r>
              <a:rPr lang="en-GB" sz="750" u="sng" dirty="0">
                <a:latin typeface="Arial" panose="020B0604020202020204" pitchFamily="34" charset="0"/>
                <a:cs typeface="Arial" panose="020B0604020202020204" pitchFamily="34" charset="0"/>
                <a:hlinkClick r:id="rId14"/>
              </a:rPr>
              <a:t>https://doi.org/10.5465/annals.2022.0081</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err="1">
                <a:latin typeface="Arial" panose="020B0604020202020204" pitchFamily="34" charset="0"/>
                <a:cs typeface="Arial" panose="020B0604020202020204" pitchFamily="34" charset="0"/>
              </a:rPr>
              <a:t>Liepelt</a:t>
            </a:r>
            <a:r>
              <a:rPr lang="en-GB" sz="750" dirty="0">
                <a:latin typeface="Arial" panose="020B0604020202020204" pitchFamily="34" charset="0"/>
                <a:cs typeface="Arial" panose="020B0604020202020204" pitchFamily="34" charset="0"/>
              </a:rPr>
              <a:t>, S. and Kirchhoff, R. (2025) ‘Hospital managers’ experiences of conducting a root cause analysis: a case study following a sentinel event’, </a:t>
            </a:r>
            <a:r>
              <a:rPr lang="en-GB" sz="750" i="1" dirty="0">
                <a:latin typeface="Arial" panose="020B0604020202020204" pitchFamily="34" charset="0"/>
                <a:cs typeface="Arial" panose="020B0604020202020204" pitchFamily="34" charset="0"/>
              </a:rPr>
              <a:t>Frontiers in Health Services</a:t>
            </a:r>
            <a:r>
              <a:rPr lang="en-GB" sz="750" dirty="0">
                <a:latin typeface="Arial" panose="020B0604020202020204" pitchFamily="34" charset="0"/>
                <a:cs typeface="Arial" panose="020B0604020202020204" pitchFamily="34" charset="0"/>
              </a:rPr>
              <a:t>, 5, p.1566335. Available at: </a:t>
            </a:r>
            <a:r>
              <a:rPr lang="en-GB" sz="750" u="sng" dirty="0">
                <a:latin typeface="Arial" panose="020B0604020202020204" pitchFamily="34" charset="0"/>
                <a:cs typeface="Arial" panose="020B0604020202020204" pitchFamily="34" charset="0"/>
                <a:hlinkClick r:id="rId15"/>
              </a:rPr>
              <a:t>https://doi.org/10.3389/frhs.2025.1566335</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Lintern, S. (2011) </a:t>
            </a:r>
            <a:r>
              <a:rPr lang="en-GB" sz="750" i="1" dirty="0">
                <a:latin typeface="Arial" panose="020B0604020202020204" pitchFamily="34" charset="0"/>
                <a:cs typeface="Arial" panose="020B0604020202020204" pitchFamily="34" charset="0"/>
              </a:rPr>
              <a:t>Mid Staffordshire was a total system failure</a:t>
            </a:r>
            <a:r>
              <a:rPr lang="en-GB" sz="750" dirty="0">
                <a:latin typeface="Arial" panose="020B0604020202020204" pitchFamily="34" charset="0"/>
                <a:cs typeface="Arial" panose="020B0604020202020204" pitchFamily="34" charset="0"/>
              </a:rPr>
              <a:t>. The Guardian. </a:t>
            </a:r>
            <a:r>
              <a:rPr lang="en-US" sz="750" dirty="0">
                <a:latin typeface="Arial" panose="020B0604020202020204" pitchFamily="34" charset="0"/>
                <a:cs typeface="Arial" panose="020B0604020202020204" pitchFamily="34" charset="0"/>
              </a:rPr>
              <a:t>Available at: </a:t>
            </a:r>
            <a:r>
              <a:rPr lang="en-US" sz="750" u="sng" dirty="0">
                <a:latin typeface="Arial" panose="020B0604020202020204" pitchFamily="34" charset="0"/>
                <a:cs typeface="Arial" panose="020B0604020202020204" pitchFamily="34" charset="0"/>
                <a:hlinkClick r:id="rId16"/>
              </a:rPr>
              <a:t>https://www.theguardian.com/healthcare-network/2011/dec/07/mid-staffordshire-total-system-failure</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Liu, X., Liu, J., Yang, X., Wu, Z., Wei, Y., Xu, Z. and Wen, J. (2025) ‘Fault root cause analysis based on Liang–Kleeman information flow and graphical lasso’. </a:t>
            </a:r>
            <a:r>
              <a:rPr lang="en-GB" sz="750" i="1" dirty="0">
                <a:latin typeface="Arial" panose="020B0604020202020204" pitchFamily="34" charset="0"/>
                <a:cs typeface="Arial" panose="020B0604020202020204" pitchFamily="34" charset="0"/>
              </a:rPr>
              <a:t>Entropy</a:t>
            </a:r>
            <a:r>
              <a:rPr lang="en-GB" sz="750" dirty="0">
                <a:latin typeface="Arial" panose="020B0604020202020204" pitchFamily="34" charset="0"/>
                <a:cs typeface="Arial" panose="020B0604020202020204" pitchFamily="34" charset="0"/>
              </a:rPr>
              <a:t>, 27(2), p.213. Available at: </a:t>
            </a:r>
            <a:r>
              <a:rPr lang="en-GB" sz="750" u="sng" dirty="0">
                <a:latin typeface="Arial" panose="020B0604020202020204" pitchFamily="34" charset="0"/>
                <a:cs typeface="Arial" panose="020B0604020202020204" pitchFamily="34" charset="0"/>
                <a:hlinkClick r:id="rId17"/>
              </a:rPr>
              <a:t>https://doi.org/10.3390/e27020213</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Lynas, K. (2015) ‘The leadership response to the Francis report’, </a:t>
            </a:r>
            <a:r>
              <a:rPr lang="en-GB" sz="750" i="1" dirty="0">
                <a:latin typeface="Arial" panose="020B0604020202020204" pitchFamily="34" charset="0"/>
                <a:cs typeface="Arial" panose="020B0604020202020204" pitchFamily="34" charset="0"/>
              </a:rPr>
              <a:t>Future Hospital Journal</a:t>
            </a:r>
            <a:r>
              <a:rPr lang="en-GB" sz="750" dirty="0">
                <a:latin typeface="Arial" panose="020B0604020202020204" pitchFamily="34" charset="0"/>
                <a:cs typeface="Arial" panose="020B0604020202020204" pitchFamily="34" charset="0"/>
              </a:rPr>
              <a:t>, 2(3), pp. 203-208. </a:t>
            </a:r>
            <a:r>
              <a:rPr lang="en-US" sz="750" dirty="0">
                <a:latin typeface="Arial" panose="020B0604020202020204" pitchFamily="34" charset="0"/>
                <a:cs typeface="Arial" panose="020B0604020202020204" pitchFamily="34" charset="0"/>
              </a:rPr>
              <a:t>Available at: </a:t>
            </a:r>
            <a:r>
              <a:rPr lang="en-GB" sz="750" u="sng" dirty="0">
                <a:latin typeface="Arial" panose="020B0604020202020204" pitchFamily="34" charset="0"/>
                <a:cs typeface="Arial" panose="020B0604020202020204" pitchFamily="34" charset="0"/>
                <a:hlinkClick r:id="rId18"/>
              </a:rPr>
              <a:t>https://doi.org/10.7861/futurehosp.2-3-203</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Newman, C., Mason, C., Brittain, K., Dawson, P., Spencer, M., Sykes, K., Waring, J., Young-Murphy, L. and Scott, J. (2025) ‘Patient Safety Incident Reporting Framework (PSIRF) Standards: Co-Production of Adaptations for the Care Home Sector to Improve Cross-System Integration’, </a:t>
            </a:r>
            <a:r>
              <a:rPr lang="en-GB" sz="750" i="1" dirty="0">
                <a:latin typeface="Arial" panose="020B0604020202020204" pitchFamily="34" charset="0"/>
                <a:cs typeface="Arial" panose="020B0604020202020204" pitchFamily="34" charset="0"/>
              </a:rPr>
              <a:t>Journal of Long Term Care</a:t>
            </a:r>
            <a:r>
              <a:rPr lang="en-GB" sz="750" dirty="0">
                <a:latin typeface="Arial" panose="020B0604020202020204" pitchFamily="34" charset="0"/>
                <a:cs typeface="Arial" panose="020B0604020202020204" pitchFamily="34" charset="0"/>
              </a:rPr>
              <a:t>, pp. 66-80. Available at: </a:t>
            </a:r>
            <a:r>
              <a:rPr lang="en-GB" sz="750" u="sng" dirty="0">
                <a:latin typeface="Arial" panose="020B0604020202020204" pitchFamily="34" charset="0"/>
                <a:cs typeface="Arial" panose="020B0604020202020204" pitchFamily="34" charset="0"/>
                <a:hlinkClick r:id="rId19"/>
              </a:rPr>
              <a:t>https://doi.org/10.31389/jltc.358</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NHS (2024) </a:t>
            </a:r>
            <a:r>
              <a:rPr lang="en-US" sz="750" i="1" dirty="0">
                <a:latin typeface="Arial" panose="020B0604020202020204" pitchFamily="34" charset="0"/>
                <a:cs typeface="Arial" panose="020B0604020202020204" pitchFamily="34" charset="0"/>
              </a:rPr>
              <a:t>Patient Safety Incident Response Policy</a:t>
            </a:r>
            <a:r>
              <a:rPr lang="en-US" sz="750" dirty="0">
                <a:latin typeface="Arial" panose="020B0604020202020204" pitchFamily="34" charset="0"/>
                <a:cs typeface="Arial" panose="020B0604020202020204" pitchFamily="34" charset="0"/>
              </a:rPr>
              <a:t>. Imperial College Healthcare. Available at: </a:t>
            </a:r>
            <a:r>
              <a:rPr lang="en-US" sz="750" u="sng" dirty="0">
                <a:latin typeface="Arial" panose="020B0604020202020204" pitchFamily="34" charset="0"/>
                <a:cs typeface="Arial" panose="020B0604020202020204" pitchFamily="34" charset="0"/>
                <a:hlinkClick r:id="rId20"/>
              </a:rPr>
              <a:t>https://www.imperial.nhs.uk/-/media/website/about-us/publications/icht-patient-safety-incident-response-framework-psirf-policy--feb-24-v1--external.pdf</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NHS (2025) </a:t>
            </a:r>
            <a:r>
              <a:rPr lang="en-US" sz="750" i="1" dirty="0">
                <a:latin typeface="Arial" panose="020B0604020202020204" pitchFamily="34" charset="0"/>
                <a:cs typeface="Arial" panose="020B0604020202020204" pitchFamily="34" charset="0"/>
              </a:rPr>
              <a:t>NHS patient safety strategy – progress update – April 2025</a:t>
            </a:r>
            <a:r>
              <a:rPr lang="en-US" sz="750" dirty="0">
                <a:latin typeface="Arial" panose="020B0604020202020204" pitchFamily="34" charset="0"/>
                <a:cs typeface="Arial" panose="020B0604020202020204" pitchFamily="34" charset="0"/>
              </a:rPr>
              <a:t>. NHS England. Available at: </a:t>
            </a:r>
            <a:r>
              <a:rPr lang="en-US" sz="750" u="sng" dirty="0">
                <a:latin typeface="Arial" panose="020B0604020202020204" pitchFamily="34" charset="0"/>
                <a:cs typeface="Arial" panose="020B0604020202020204" pitchFamily="34" charset="0"/>
                <a:hlinkClick r:id="rId21"/>
              </a:rPr>
              <a:t>https://www.england.nhs.uk/patient-safety/the-nhs-patient-safety-strategy/nhs-patient-safety-strategy-progress-so-far/</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NHS England (2025) </a:t>
            </a:r>
            <a:r>
              <a:rPr lang="en-US" sz="750" i="1" dirty="0">
                <a:latin typeface="Arial" panose="020B0604020202020204" pitchFamily="34" charset="0"/>
                <a:cs typeface="Arial" panose="020B0604020202020204" pitchFamily="34" charset="0"/>
              </a:rPr>
              <a:t>Patient Safety Incident Response Framework</a:t>
            </a:r>
            <a:r>
              <a:rPr lang="en-US" sz="750" dirty="0">
                <a:latin typeface="Arial" panose="020B0604020202020204" pitchFamily="34" charset="0"/>
                <a:cs typeface="Arial" panose="020B0604020202020204" pitchFamily="34" charset="0"/>
              </a:rPr>
              <a:t>. Patient safety Publication. Available at: </a:t>
            </a:r>
            <a:r>
              <a:rPr lang="en-US" sz="750" u="sng" dirty="0">
                <a:latin typeface="Arial" panose="020B0604020202020204" pitchFamily="34" charset="0"/>
                <a:cs typeface="Arial" panose="020B0604020202020204" pitchFamily="34" charset="0"/>
                <a:hlinkClick r:id="rId22"/>
              </a:rPr>
              <a:t>https://www.england.nhs.uk/long-read/patient-safety-incident-response-framework/</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Ramesh, R. (2013) </a:t>
            </a:r>
            <a:r>
              <a:rPr lang="en-GB" sz="750" i="1" dirty="0">
                <a:latin typeface="Arial" panose="020B0604020202020204" pitchFamily="34" charset="0"/>
                <a:cs typeface="Arial" panose="020B0604020202020204" pitchFamily="34" charset="0"/>
              </a:rPr>
              <a:t>NHS culture at Mid Staffs that tolerated low standards and sold patients short</a:t>
            </a:r>
            <a:r>
              <a:rPr lang="en-GB" sz="750" dirty="0">
                <a:latin typeface="Arial" panose="020B0604020202020204" pitchFamily="34" charset="0"/>
                <a:cs typeface="Arial" panose="020B0604020202020204" pitchFamily="34" charset="0"/>
              </a:rPr>
              <a:t>. The Guardian. </a:t>
            </a:r>
            <a:r>
              <a:rPr lang="en-US" sz="750" dirty="0">
                <a:latin typeface="Arial" panose="020B0604020202020204" pitchFamily="34" charset="0"/>
                <a:cs typeface="Arial" panose="020B0604020202020204" pitchFamily="34" charset="0"/>
              </a:rPr>
              <a:t>Available at: </a:t>
            </a:r>
            <a:r>
              <a:rPr lang="en-US" sz="750" u="sng" dirty="0">
                <a:latin typeface="Arial" panose="020B0604020202020204" pitchFamily="34" charset="0"/>
                <a:cs typeface="Arial" panose="020B0604020202020204" pitchFamily="34" charset="0"/>
                <a:hlinkClick r:id="rId23"/>
              </a:rPr>
              <a:t>https://www.theguardian.com/society/2013/feb/06/nhs-mid-staffs</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Ramsey, L., Hughes, J., Hazeldine, D., Seddon, S., Gould, M., Wailling, J., Murray, J., McHugh, S., Simms-Ellis, R., Halligan, D. and Ludwin, K. (2024) ‘Humanising processes after harm part 2: compounded harm experienced by patients and their families after safety incidents’, </a:t>
            </a:r>
            <a:r>
              <a:rPr lang="en-GB" sz="750" i="1" dirty="0">
                <a:latin typeface="Arial" panose="020B0604020202020204" pitchFamily="34" charset="0"/>
                <a:cs typeface="Arial" panose="020B0604020202020204" pitchFamily="34" charset="0"/>
              </a:rPr>
              <a:t>Frontiers in Health Services</a:t>
            </a:r>
            <a:r>
              <a:rPr lang="en-GB" sz="750" dirty="0">
                <a:latin typeface="Arial" panose="020B0604020202020204" pitchFamily="34" charset="0"/>
                <a:cs typeface="Arial" panose="020B0604020202020204" pitchFamily="34" charset="0"/>
              </a:rPr>
              <a:t>, 4, p.1473296. Available at: </a:t>
            </a:r>
            <a:r>
              <a:rPr lang="en-GB" sz="750" u="sng" dirty="0">
                <a:latin typeface="Arial" panose="020B0604020202020204" pitchFamily="34" charset="0"/>
                <a:cs typeface="Arial" panose="020B0604020202020204" pitchFamily="34" charset="0"/>
                <a:hlinkClick r:id="rId24"/>
              </a:rPr>
              <a:t>https://doi.org/10.3389/frhs.2024.1473296</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Reason, J. (1990) ‘The contribution of latent human failures to the breakdown of complex systems’, </a:t>
            </a:r>
            <a:r>
              <a:rPr lang="en-GB" sz="750" i="1" dirty="0">
                <a:latin typeface="Arial" panose="020B0604020202020204" pitchFamily="34" charset="0"/>
                <a:cs typeface="Arial" panose="020B0604020202020204" pitchFamily="34" charset="0"/>
              </a:rPr>
              <a:t>Philosophical Transactions of the Royal Society of London. B, Biological Sciences</a:t>
            </a:r>
            <a:r>
              <a:rPr lang="en-GB" sz="750" dirty="0">
                <a:latin typeface="Arial" panose="020B0604020202020204" pitchFamily="34" charset="0"/>
                <a:cs typeface="Arial" panose="020B0604020202020204" pitchFamily="34" charset="0"/>
              </a:rPr>
              <a:t>, 327(1241), pp. 475-484. Available at: </a:t>
            </a:r>
            <a:r>
              <a:rPr lang="en-GB" sz="750" u="sng" dirty="0">
                <a:latin typeface="Arial" panose="020B0604020202020204" pitchFamily="34" charset="0"/>
                <a:cs typeface="Arial" panose="020B0604020202020204" pitchFamily="34" charset="0"/>
                <a:hlinkClick r:id="rId25"/>
              </a:rPr>
              <a:t>https://doi.org/10.1098/rstb.1990.0090</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Reason, J. (2000) ‘Human error: models and management’, </a:t>
            </a:r>
            <a:r>
              <a:rPr lang="en-GB" sz="750" i="1" dirty="0" err="1">
                <a:latin typeface="Arial" panose="020B0604020202020204" pitchFamily="34" charset="0"/>
                <a:cs typeface="Arial" panose="020B0604020202020204" pitchFamily="34" charset="0"/>
              </a:rPr>
              <a:t>Bmj</a:t>
            </a:r>
            <a:r>
              <a:rPr lang="en-GB" sz="750" dirty="0">
                <a:latin typeface="Arial" panose="020B0604020202020204" pitchFamily="34" charset="0"/>
                <a:cs typeface="Arial" panose="020B0604020202020204" pitchFamily="34" charset="0"/>
              </a:rPr>
              <a:t>, 320, pp. 768-770. Available at: </a:t>
            </a:r>
            <a:r>
              <a:rPr lang="en-GB" sz="750" u="sng" dirty="0">
                <a:latin typeface="Arial" panose="020B0604020202020204" pitchFamily="34" charset="0"/>
                <a:cs typeface="Arial" panose="020B0604020202020204" pitchFamily="34" charset="0"/>
                <a:hlinkClick r:id="rId26"/>
              </a:rPr>
              <a:t>https://doi.org/10.1136/bmj.320.7237.768</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Six Sigma (2026) </a:t>
            </a:r>
            <a:r>
              <a:rPr lang="en-US" sz="750" i="1" dirty="0">
                <a:latin typeface="Arial" panose="020B0604020202020204" pitchFamily="34" charset="0"/>
                <a:cs typeface="Arial" panose="020B0604020202020204" pitchFamily="34" charset="0"/>
              </a:rPr>
              <a:t>Root Cause Analysis Methods</a:t>
            </a:r>
            <a:r>
              <a:rPr lang="en-US" sz="750" dirty="0">
                <a:latin typeface="Arial" panose="020B0604020202020204" pitchFamily="34" charset="0"/>
                <a:cs typeface="Arial" panose="020B0604020202020204" pitchFamily="34" charset="0"/>
              </a:rPr>
              <a:t>. Certification/Training.  Available at: </a:t>
            </a:r>
            <a:r>
              <a:rPr lang="en-US" sz="750" u="sng" dirty="0">
                <a:latin typeface="Arial" panose="020B0604020202020204" pitchFamily="34" charset="0"/>
                <a:cs typeface="Arial" panose="020B0604020202020204" pitchFamily="34" charset="0"/>
                <a:hlinkClick r:id="rId27"/>
              </a:rPr>
              <a:t>https://www.6sigma.us/root-cause-analysis-methods/</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The Guardian (2015) </a:t>
            </a:r>
            <a:r>
              <a:rPr lang="en-US" sz="750" i="1" dirty="0">
                <a:latin typeface="Arial" panose="020B0604020202020204" pitchFamily="34" charset="0"/>
                <a:cs typeface="Arial" panose="020B0604020202020204" pitchFamily="34" charset="0"/>
              </a:rPr>
              <a:t>Mid Staffordshire NHS trust to face criminal charges over deaths</a:t>
            </a:r>
            <a:r>
              <a:rPr lang="en-US" sz="750" dirty="0">
                <a:latin typeface="Arial" panose="020B0604020202020204" pitchFamily="34" charset="0"/>
                <a:cs typeface="Arial" panose="020B0604020202020204" pitchFamily="34" charset="0"/>
              </a:rPr>
              <a:t>. News. Available at: </a:t>
            </a:r>
            <a:r>
              <a:rPr lang="en-US" sz="750" u="sng" dirty="0">
                <a:latin typeface="Arial" panose="020B0604020202020204" pitchFamily="34" charset="0"/>
                <a:cs typeface="Arial" panose="020B0604020202020204" pitchFamily="34" charset="0"/>
                <a:hlinkClick r:id="rId28"/>
              </a:rPr>
              <a:t>https://www.theguardian.com/society/2015/oct/15/mid-staffordshire-nhs-foundation-trust-criminal-charges</a:t>
            </a:r>
            <a:r>
              <a:rPr lang="en-US" sz="750" dirty="0">
                <a:latin typeface="Arial" panose="020B0604020202020204" pitchFamily="34" charset="0"/>
                <a:cs typeface="Arial" panose="020B0604020202020204" pitchFamily="34" charset="0"/>
              </a:rPr>
              <a:t> [Accessed: 20 March 2026]. </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US" sz="750" dirty="0">
                <a:latin typeface="Arial" panose="020B0604020202020204" pitchFamily="34" charset="0"/>
                <a:cs typeface="Arial" panose="020B0604020202020204" pitchFamily="34" charset="0"/>
              </a:rPr>
              <a:t>TSO (2013) </a:t>
            </a:r>
            <a:r>
              <a:rPr lang="en-US" sz="750" i="1" dirty="0">
                <a:latin typeface="Arial" panose="020B0604020202020204" pitchFamily="34" charset="0"/>
                <a:cs typeface="Arial" panose="020B0604020202020204" pitchFamily="34" charset="0"/>
              </a:rPr>
              <a:t>Report of the Mid Staffordshire NHS Foundation Trust: Public Inquiry</a:t>
            </a:r>
            <a:r>
              <a:rPr lang="en-US" sz="750" dirty="0">
                <a:latin typeface="Arial" panose="020B0604020202020204" pitchFamily="34" charset="0"/>
                <a:cs typeface="Arial" panose="020B0604020202020204" pitchFamily="34" charset="0"/>
              </a:rPr>
              <a:t>. HC 947, London: The Stationery Office. Available at: </a:t>
            </a:r>
            <a:r>
              <a:rPr lang="en-US" sz="750" u="sng" dirty="0">
                <a:latin typeface="Arial" panose="020B0604020202020204" pitchFamily="34" charset="0"/>
                <a:cs typeface="Arial" panose="020B0604020202020204" pitchFamily="34" charset="0"/>
                <a:hlinkClick r:id="rId29"/>
              </a:rPr>
              <a:t>https://assets.publishing.service.gov.uk/media/5a7ba0faed915d13110607c8/0947.pdf</a:t>
            </a:r>
            <a:r>
              <a:rPr lang="en-US" sz="750" dirty="0">
                <a:latin typeface="Arial" panose="020B0604020202020204" pitchFamily="34" charset="0"/>
                <a:cs typeface="Arial" panose="020B0604020202020204" pitchFamily="34" charset="0"/>
              </a:rPr>
              <a:t> [Accessed: 20 March 2026].</a:t>
            </a:r>
            <a:endParaRPr lang="en-IN" sz="750" dirty="0">
              <a:latin typeface="Arial" panose="020B0604020202020204" pitchFamily="34" charset="0"/>
              <a:cs typeface="Arial" panose="020B0604020202020204" pitchFamily="34" charset="0"/>
            </a:endParaRPr>
          </a:p>
          <a:p>
            <a:pPr algn="just">
              <a:lnSpc>
                <a:spcPct val="150000"/>
              </a:lnSpc>
              <a:spcBef>
                <a:spcPts val="0"/>
              </a:spcBef>
              <a:spcAft>
                <a:spcPts val="0"/>
              </a:spcAft>
            </a:pPr>
            <a:r>
              <a:rPr lang="en-GB" sz="750" dirty="0">
                <a:latin typeface="Arial" panose="020B0604020202020204" pitchFamily="34" charset="0"/>
                <a:cs typeface="Arial" panose="020B0604020202020204" pitchFamily="34" charset="0"/>
              </a:rPr>
              <a:t>While, A. (2015) ‘Can we learn from the Mid-Staffordshire Inquiry or is it always someone else’s problem?’, </a:t>
            </a:r>
            <a:r>
              <a:rPr lang="en-GB" sz="750" i="1" dirty="0">
                <a:latin typeface="Arial" panose="020B0604020202020204" pitchFamily="34" charset="0"/>
                <a:cs typeface="Arial" panose="020B0604020202020204" pitchFamily="34" charset="0"/>
              </a:rPr>
              <a:t>London journal of primary care</a:t>
            </a:r>
            <a:r>
              <a:rPr lang="en-GB" sz="750" dirty="0">
                <a:latin typeface="Arial" panose="020B0604020202020204" pitchFamily="34" charset="0"/>
                <a:cs typeface="Arial" panose="020B0604020202020204" pitchFamily="34" charset="0"/>
              </a:rPr>
              <a:t>, 7(2), pp. 23-24. Available at: </a:t>
            </a:r>
            <a:r>
              <a:rPr lang="en-GB" sz="750" u="sng" dirty="0">
                <a:latin typeface="Arial" panose="020B0604020202020204" pitchFamily="34" charset="0"/>
                <a:cs typeface="Arial" panose="020B0604020202020204" pitchFamily="34" charset="0"/>
                <a:hlinkClick r:id="rId30"/>
              </a:rPr>
              <a:t>https://doi.org/10.1080/17571472.2015.11493431</a:t>
            </a:r>
            <a:r>
              <a:rPr lang="en-GB" sz="750" dirty="0">
                <a:latin typeface="Arial" panose="020B0604020202020204" pitchFamily="34" charset="0"/>
                <a:cs typeface="Arial" panose="020B0604020202020204" pitchFamily="34" charset="0"/>
              </a:rPr>
              <a:t>. </a:t>
            </a:r>
            <a:endParaRPr lang="en-IN" sz="75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 xmlns:a16="http://schemas.microsoft.com/office/drawing/2014/main" id="{79F6154B-9830-8BA6-AA57-093ED57B4F96}"/>
              </a:ext>
            </a:extLst>
          </p:cNvPr>
          <p:cNvPicPr>
            <a:picLocks noChangeAspect="1"/>
          </p:cNvPicPr>
          <p:nvPr/>
        </p:nvPicPr>
        <p:blipFill>
          <a:blip r:embed="rId31"/>
          <a:stretch>
            <a:fillRect/>
          </a:stretch>
        </p:blipFill>
        <p:spPr>
          <a:xfrm>
            <a:off x="166052" y="128270"/>
            <a:ext cx="1484948" cy="580274"/>
          </a:xfrm>
          <a:prstGeom prst="rect">
            <a:avLst/>
          </a:prstGeom>
        </p:spPr>
      </p:pic>
    </p:spTree>
    <p:extLst>
      <p:ext uri="{BB962C8B-B14F-4D97-AF65-F5344CB8AC3E}">
        <p14:creationId xmlns:p14="http://schemas.microsoft.com/office/powerpoint/2010/main" val="95270157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579DCAFC-5E56-F29B-6DFE-4F17E9EEE071}"/>
              </a:ext>
            </a:extLst>
          </p:cNvPr>
          <p:cNvPicPr>
            <a:picLocks noChangeAspect="1"/>
          </p:cNvPicPr>
          <p:nvPr/>
        </p:nvPicPr>
        <p:blipFill>
          <a:blip r:embed="rId2"/>
          <a:stretch>
            <a:fillRect/>
          </a:stretch>
        </p:blipFill>
        <p:spPr>
          <a:xfrm>
            <a:off x="166052" y="128270"/>
            <a:ext cx="1484948" cy="580274"/>
          </a:xfrm>
          <a:prstGeom prst="rect">
            <a:avLst/>
          </a:prstGeom>
        </p:spPr>
      </p:pic>
      <p:pic>
        <p:nvPicPr>
          <p:cNvPr id="5" name="Picture 4">
            <a:extLst>
              <a:ext uri="{FF2B5EF4-FFF2-40B4-BE49-F238E27FC236}">
                <a16:creationId xmlns="" xmlns:a16="http://schemas.microsoft.com/office/drawing/2014/main" id="{37569784-022C-1885-E31C-0DB2B8FFA1AD}"/>
              </a:ext>
            </a:extLst>
          </p:cNvPr>
          <p:cNvPicPr>
            <a:picLocks noChangeAspect="1"/>
          </p:cNvPicPr>
          <p:nvPr/>
        </p:nvPicPr>
        <p:blipFill>
          <a:blip r:embed="rId3"/>
          <a:stretch>
            <a:fillRect/>
          </a:stretch>
        </p:blipFill>
        <p:spPr>
          <a:xfrm>
            <a:off x="1682019" y="813024"/>
            <a:ext cx="8846281" cy="5299727"/>
          </a:xfrm>
          <a:prstGeom prst="rect">
            <a:avLst/>
          </a:prstGeom>
        </p:spPr>
      </p:pic>
      <p:sp>
        <p:nvSpPr>
          <p:cNvPr id="2" name="Vertical Title 1">
            <a:extLst>
              <a:ext uri="{FF2B5EF4-FFF2-40B4-BE49-F238E27FC236}">
                <a16:creationId xmlns="" xmlns:a16="http://schemas.microsoft.com/office/drawing/2014/main" id="{5DB1E2F7-9B48-958F-411B-8CBE9511A9DE}"/>
              </a:ext>
            </a:extLst>
          </p:cNvPr>
          <p:cNvSpPr>
            <a:spLocks noGrp="1"/>
          </p:cNvSpPr>
          <p:nvPr>
            <p:ph type="title" orient="vert"/>
          </p:nvPr>
        </p:nvSpPr>
        <p:spPr>
          <a:xfrm rot="16200000">
            <a:off x="2506038" y="3173997"/>
            <a:ext cx="2291993" cy="3846531"/>
          </a:xfrm>
        </p:spPr>
        <p:txBody>
          <a:bodyPr anchor="b">
            <a:normAutofit fontScale="90000"/>
          </a:bodyPr>
          <a:lstStyle/>
          <a:p>
            <a:r>
              <a:rPr lang="en-GB" sz="8000" b="1" dirty="0">
                <a:solidFill>
                  <a:schemeClr val="bg1"/>
                </a:solidFill>
                <a:latin typeface="Arial" panose="020B0604020202020204" pitchFamily="34" charset="0"/>
                <a:cs typeface="Arial" panose="020B0604020202020204" pitchFamily="34" charset="0"/>
              </a:rPr>
              <a:t>THANK YOU</a:t>
            </a:r>
          </a:p>
        </p:txBody>
      </p:sp>
    </p:spTree>
    <p:extLst>
      <p:ext uri="{BB962C8B-B14F-4D97-AF65-F5344CB8AC3E}">
        <p14:creationId xmlns:p14="http://schemas.microsoft.com/office/powerpoint/2010/main" val="2287989104"/>
      </p:ext>
    </p:extLst>
  </p:cSld>
  <p:clrMapOvr>
    <a:masterClrMapping/>
  </p:clrMapOvr>
</p:sld>
</file>

<file path=ppt/theme/theme1.xml><?xml version="1.0" encoding="utf-8"?>
<a:theme xmlns:a="http://schemas.openxmlformats.org/drawingml/2006/main" name="Custom">
  <a:themeElements>
    <a:clrScheme name="Custom 37">
      <a:dk1>
        <a:srgbClr val="000000"/>
      </a:dk1>
      <a:lt1>
        <a:srgbClr val="FFFFFF"/>
      </a:lt1>
      <a:dk2>
        <a:srgbClr val="4A5356"/>
      </a:dk2>
      <a:lt2>
        <a:srgbClr val="E8E3CE"/>
      </a:lt2>
      <a:accent1>
        <a:srgbClr val="9BA8B7"/>
      </a:accent1>
      <a:accent2>
        <a:srgbClr val="E6A02E"/>
      </a:accent2>
      <a:accent3>
        <a:srgbClr val="BF6A3B"/>
      </a:accent3>
      <a:accent4>
        <a:srgbClr val="92987A"/>
      </a:accent4>
      <a:accent5>
        <a:srgbClr val="857659"/>
      </a:accent5>
      <a:accent6>
        <a:srgbClr val="A0988C"/>
      </a:accent6>
      <a:hlink>
        <a:srgbClr val="00B0F0"/>
      </a:hlink>
      <a:folHlink>
        <a:srgbClr val="738F97"/>
      </a:folHlink>
    </a:clrScheme>
    <a:fontScheme name="Retrospect">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TWO.pptx" id="{80AA9D2D-EE59-4148-A11E-A51EEE828B28}" vid="{AEAFD717-D3C8-4034-8F7E-D5220B0CCEB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7" ma:contentTypeDescription="Create a new document." ma:contentTypeScope="" ma:versionID="c6f9a84f66a9c8b9a21755b9ffafb945">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27df39e3e7036dff54f89ddd5805ce72"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9DAD249-BF80-48EF-9AFB-36A11BCDC2CE}">
  <ds:schemaRefs>
    <ds:schemaRef ds:uri="http://schemas.microsoft.com/sharepoint/v3/contenttype/forms"/>
  </ds:schemaRefs>
</ds:datastoreItem>
</file>

<file path=customXml/itemProps2.xml><?xml version="1.0" encoding="utf-8"?>
<ds:datastoreItem xmlns:ds="http://schemas.openxmlformats.org/officeDocument/2006/customXml" ds:itemID="{6F4F4D41-822D-40F2-A7AC-E4E6CB36CA7A}">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3.xml><?xml version="1.0" encoding="utf-8"?>
<ds:datastoreItem xmlns:ds="http://schemas.openxmlformats.org/officeDocument/2006/customXml" ds:itemID="{C5A59D56-2157-4202-9D02-F44E447A241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{004BF277-C761-440F-ACF3-ED8235543B65}TFf0a5ceae-4542-492d-822e-d65a94fb0e1e3b562c5a_win32-009a0557e699</Template>
  <TotalTime>324</TotalTime>
  <Words>1794</Words>
  <Application>Microsoft Office PowerPoint</Application>
  <PresentationFormat>Custom</PresentationFormat>
  <Paragraphs>147</Paragraphs>
  <Slides>16</Slides>
  <Notes>14</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Custom</vt:lpstr>
      <vt:lpstr> MID STAFFORDSHIRE NHS FOUNDATION TRUST (UK)</vt:lpstr>
      <vt:lpstr>INTRODUCTION</vt:lpstr>
      <vt:lpstr>CASE STUDY BACKGROUND</vt:lpstr>
      <vt:lpstr>MAIN QUALITY CONCERNS IDENTIFIED</vt:lpstr>
      <vt:lpstr>ROOT CAUSES: LATENT FAILURES (SWISS CHEESE MODEL)</vt:lpstr>
      <vt:lpstr>ROOT CAUSES: ACTIVE FAILURES (SWISS CHEESE MODEL)</vt:lpstr>
      <vt:lpstr>ROOT CAUSE ANALYSIS</vt:lpstr>
      <vt:lpstr>SYSTEMS THEORY</vt:lpstr>
      <vt:lpstr>PowerPoint Presentation</vt:lpstr>
      <vt:lpstr>IMPACT ON QUALITY</vt:lpstr>
      <vt:lpstr>IMPACT ON EFFICIENCY</vt:lpstr>
      <vt:lpstr>IMPACT ON EQUITY</vt:lpstr>
      <vt:lpstr>CONCLUSION</vt:lpstr>
      <vt:lpstr>STRUCTURE FOR COMPONENT 2</vt:lpstr>
      <vt:lpstr>REFERENCE LIST</vt:lpstr>
      <vt:lpstr>THANK YOU</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MID STAFFORDSHIRE NHS FOUNDATION TRUST (UK)</dc:title>
  <cp:lastModifiedBy>USER</cp:lastModifiedBy>
  <cp:revision>86</cp:revision>
  <dcterms:created xsi:type="dcterms:W3CDTF">2026-03-09T20:59:32Z</dcterms:created>
  <dcterms:modified xsi:type="dcterms:W3CDTF">2026-03-21T06:01:06Z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