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notesMasterIdLst>
    <p:notesMasterId r:id="rId15"/>
  </p:notesMasterIdLst>
  <p:sldIdLst>
    <p:sldId id="269" r:id="rId2"/>
    <p:sldId id="256" r:id="rId3"/>
    <p:sldId id="260" r:id="rId4"/>
    <p:sldId id="258" r:id="rId5"/>
    <p:sldId id="257" r:id="rId6"/>
    <p:sldId id="259" r:id="rId7"/>
    <p:sldId id="262" r:id="rId8"/>
    <p:sldId id="263" r:id="rId9"/>
    <p:sldId id="270" r:id="rId10"/>
    <p:sldId id="271" r:id="rId11"/>
    <p:sldId id="266" r:id="rId12"/>
    <p:sldId id="267" r:id="rId13"/>
    <p:sldId id="26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A553D32-38F2-145B-05A7-F5E309FBF6C2}" name="Laila Surani" initials="LS" userId="S::l.surani@uwtsd.ac.uk::d9e3be33-304d-43a2-900d-ef35edf6177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p:cViewPr>
        <p:scale>
          <a:sx n="61" d="100"/>
          <a:sy n="61" d="100"/>
        </p:scale>
        <p:origin x="676" y="3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C2C021-2177-4B2D-9428-996AA100FFC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E645EA-9D11-4A18-9AEB-93B3D6088EF5}">
      <dgm:prSet/>
      <dgm:spPr/>
      <dgm:t>
        <a:bodyPr/>
        <a:lstStyle/>
        <a:p>
          <a:r>
            <a:rPr lang="en-GB"/>
            <a:t>Anxiety and depression in a sample of Uk college students</a:t>
          </a:r>
          <a:endParaRPr lang="en-US"/>
        </a:p>
      </dgm:t>
    </dgm:pt>
    <dgm:pt modelId="{2BBE82CF-8017-4E8C-966B-7CE2C2D4395F}" type="parTrans" cxnId="{9490F9D7-67FC-4CF5-BD7A-C4CEAE098099}">
      <dgm:prSet/>
      <dgm:spPr/>
      <dgm:t>
        <a:bodyPr/>
        <a:lstStyle/>
        <a:p>
          <a:endParaRPr lang="en-US"/>
        </a:p>
      </dgm:t>
    </dgm:pt>
    <dgm:pt modelId="{1CE79B20-F4D2-4E84-B822-89DFADD17728}" type="sibTrans" cxnId="{9490F9D7-67FC-4CF5-BD7A-C4CEAE098099}">
      <dgm:prSet/>
      <dgm:spPr/>
      <dgm:t>
        <a:bodyPr/>
        <a:lstStyle/>
        <a:p>
          <a:endParaRPr lang="en-US"/>
        </a:p>
      </dgm:t>
    </dgm:pt>
    <dgm:pt modelId="{7D4F7195-AB48-4074-A077-ABDD66073461}">
      <dgm:prSet/>
      <dgm:spPr/>
      <dgm:t>
        <a:bodyPr/>
        <a:lstStyle/>
        <a:p>
          <a:r>
            <a:rPr lang="en-GB"/>
            <a:t>Covid -19 impacts on child and youth anxiety and depression</a:t>
          </a:r>
          <a:endParaRPr lang="en-US"/>
        </a:p>
      </dgm:t>
    </dgm:pt>
    <dgm:pt modelId="{7DA4AE8E-5CA6-4D39-8736-30F00BAA6C86}" type="parTrans" cxnId="{292F1F9B-AAE7-47E3-9797-009E37501400}">
      <dgm:prSet/>
      <dgm:spPr/>
      <dgm:t>
        <a:bodyPr/>
        <a:lstStyle/>
        <a:p>
          <a:endParaRPr lang="en-US"/>
        </a:p>
      </dgm:t>
    </dgm:pt>
    <dgm:pt modelId="{DCC34335-37BB-46ED-B685-0651853BC9F3}" type="sibTrans" cxnId="{292F1F9B-AAE7-47E3-9797-009E37501400}">
      <dgm:prSet/>
      <dgm:spPr/>
      <dgm:t>
        <a:bodyPr/>
        <a:lstStyle/>
        <a:p>
          <a:endParaRPr lang="en-US"/>
        </a:p>
      </dgm:t>
    </dgm:pt>
    <dgm:pt modelId="{33CF8129-756A-4C83-A89B-971F7D81C964}">
      <dgm:prSet/>
      <dgm:spPr/>
      <dgm:t>
        <a:bodyPr/>
        <a:lstStyle/>
        <a:p>
          <a:r>
            <a:rPr lang="en-GB"/>
            <a:t>A brief diet intervention can reduce symptoms of depression in young adults</a:t>
          </a:r>
          <a:endParaRPr lang="en-US"/>
        </a:p>
      </dgm:t>
    </dgm:pt>
    <dgm:pt modelId="{F539F554-2412-4103-AEC4-AEAE690F86D9}" type="parTrans" cxnId="{5374B61C-DF0B-4442-9B2D-A66C022DD07D}">
      <dgm:prSet/>
      <dgm:spPr/>
      <dgm:t>
        <a:bodyPr/>
        <a:lstStyle/>
        <a:p>
          <a:endParaRPr lang="en-US"/>
        </a:p>
      </dgm:t>
    </dgm:pt>
    <dgm:pt modelId="{C9E60E4D-BFD9-4EDF-9F7C-C4D190443DCC}" type="sibTrans" cxnId="{5374B61C-DF0B-4442-9B2D-A66C022DD07D}">
      <dgm:prSet/>
      <dgm:spPr/>
      <dgm:t>
        <a:bodyPr/>
        <a:lstStyle/>
        <a:p>
          <a:endParaRPr lang="en-US"/>
        </a:p>
      </dgm:t>
    </dgm:pt>
    <dgm:pt modelId="{83B251CA-03E5-4B0C-A67A-8EF4959E2029}" type="pres">
      <dgm:prSet presAssocID="{9EC2C021-2177-4B2D-9428-996AA100FFC1}" presName="linear" presStyleCnt="0">
        <dgm:presLayoutVars>
          <dgm:animLvl val="lvl"/>
          <dgm:resizeHandles val="exact"/>
        </dgm:presLayoutVars>
      </dgm:prSet>
      <dgm:spPr/>
    </dgm:pt>
    <dgm:pt modelId="{CF9F5883-CDCE-4A69-A674-3BFD695D5760}" type="pres">
      <dgm:prSet presAssocID="{9BE645EA-9D11-4A18-9AEB-93B3D6088EF5}" presName="parentText" presStyleLbl="node1" presStyleIdx="0" presStyleCnt="3">
        <dgm:presLayoutVars>
          <dgm:chMax val="0"/>
          <dgm:bulletEnabled val="1"/>
        </dgm:presLayoutVars>
      </dgm:prSet>
      <dgm:spPr/>
    </dgm:pt>
    <dgm:pt modelId="{28A79C65-3677-43F5-BB85-25EF5BF60D37}" type="pres">
      <dgm:prSet presAssocID="{1CE79B20-F4D2-4E84-B822-89DFADD17728}" presName="spacer" presStyleCnt="0"/>
      <dgm:spPr/>
    </dgm:pt>
    <dgm:pt modelId="{70ED91E9-4764-4BE0-BA73-C49D6E0CA294}" type="pres">
      <dgm:prSet presAssocID="{7D4F7195-AB48-4074-A077-ABDD66073461}" presName="parentText" presStyleLbl="node1" presStyleIdx="1" presStyleCnt="3">
        <dgm:presLayoutVars>
          <dgm:chMax val="0"/>
          <dgm:bulletEnabled val="1"/>
        </dgm:presLayoutVars>
      </dgm:prSet>
      <dgm:spPr/>
    </dgm:pt>
    <dgm:pt modelId="{24ED399C-6C99-4056-BB22-A6FBFD44D8AD}" type="pres">
      <dgm:prSet presAssocID="{DCC34335-37BB-46ED-B685-0651853BC9F3}" presName="spacer" presStyleCnt="0"/>
      <dgm:spPr/>
    </dgm:pt>
    <dgm:pt modelId="{3FE81E68-5AD6-47CC-82FA-37D11D13E62F}" type="pres">
      <dgm:prSet presAssocID="{33CF8129-756A-4C83-A89B-971F7D81C964}" presName="parentText" presStyleLbl="node1" presStyleIdx="2" presStyleCnt="3">
        <dgm:presLayoutVars>
          <dgm:chMax val="0"/>
          <dgm:bulletEnabled val="1"/>
        </dgm:presLayoutVars>
      </dgm:prSet>
      <dgm:spPr/>
    </dgm:pt>
  </dgm:ptLst>
  <dgm:cxnLst>
    <dgm:cxn modelId="{164E3E18-A2BB-4E43-B095-29DFDB33C58B}" type="presOf" srcId="{7D4F7195-AB48-4074-A077-ABDD66073461}" destId="{70ED91E9-4764-4BE0-BA73-C49D6E0CA294}" srcOrd="0" destOrd="0" presId="urn:microsoft.com/office/officeart/2005/8/layout/vList2"/>
    <dgm:cxn modelId="{5374B61C-DF0B-4442-9B2D-A66C022DD07D}" srcId="{9EC2C021-2177-4B2D-9428-996AA100FFC1}" destId="{33CF8129-756A-4C83-A89B-971F7D81C964}" srcOrd="2" destOrd="0" parTransId="{F539F554-2412-4103-AEC4-AEAE690F86D9}" sibTransId="{C9E60E4D-BFD9-4EDF-9F7C-C4D190443DCC}"/>
    <dgm:cxn modelId="{082FA647-7289-4104-8FF3-9834F5BF83C9}" type="presOf" srcId="{33CF8129-756A-4C83-A89B-971F7D81C964}" destId="{3FE81E68-5AD6-47CC-82FA-37D11D13E62F}" srcOrd="0" destOrd="0" presId="urn:microsoft.com/office/officeart/2005/8/layout/vList2"/>
    <dgm:cxn modelId="{DB9C4C4F-0672-42C5-A7FA-10C7CEA59D50}" type="presOf" srcId="{9EC2C021-2177-4B2D-9428-996AA100FFC1}" destId="{83B251CA-03E5-4B0C-A67A-8EF4959E2029}" srcOrd="0" destOrd="0" presId="urn:microsoft.com/office/officeart/2005/8/layout/vList2"/>
    <dgm:cxn modelId="{8C5A0F99-271E-410B-9549-64E8010055EE}" type="presOf" srcId="{9BE645EA-9D11-4A18-9AEB-93B3D6088EF5}" destId="{CF9F5883-CDCE-4A69-A674-3BFD695D5760}" srcOrd="0" destOrd="0" presId="urn:microsoft.com/office/officeart/2005/8/layout/vList2"/>
    <dgm:cxn modelId="{292F1F9B-AAE7-47E3-9797-009E37501400}" srcId="{9EC2C021-2177-4B2D-9428-996AA100FFC1}" destId="{7D4F7195-AB48-4074-A077-ABDD66073461}" srcOrd="1" destOrd="0" parTransId="{7DA4AE8E-5CA6-4D39-8736-30F00BAA6C86}" sibTransId="{DCC34335-37BB-46ED-B685-0651853BC9F3}"/>
    <dgm:cxn modelId="{9490F9D7-67FC-4CF5-BD7A-C4CEAE098099}" srcId="{9EC2C021-2177-4B2D-9428-996AA100FFC1}" destId="{9BE645EA-9D11-4A18-9AEB-93B3D6088EF5}" srcOrd="0" destOrd="0" parTransId="{2BBE82CF-8017-4E8C-966B-7CE2C2D4395F}" sibTransId="{1CE79B20-F4D2-4E84-B822-89DFADD17728}"/>
    <dgm:cxn modelId="{79594576-66D6-4045-A3AD-86334E5B0D99}" type="presParOf" srcId="{83B251CA-03E5-4B0C-A67A-8EF4959E2029}" destId="{CF9F5883-CDCE-4A69-A674-3BFD695D5760}" srcOrd="0" destOrd="0" presId="urn:microsoft.com/office/officeart/2005/8/layout/vList2"/>
    <dgm:cxn modelId="{E95F48A5-F940-4583-BDBA-C9C48577A66E}" type="presParOf" srcId="{83B251CA-03E5-4B0C-A67A-8EF4959E2029}" destId="{28A79C65-3677-43F5-BB85-25EF5BF60D37}" srcOrd="1" destOrd="0" presId="urn:microsoft.com/office/officeart/2005/8/layout/vList2"/>
    <dgm:cxn modelId="{BE2E4EEC-9822-4551-A56C-F8ED755A26E1}" type="presParOf" srcId="{83B251CA-03E5-4B0C-A67A-8EF4959E2029}" destId="{70ED91E9-4764-4BE0-BA73-C49D6E0CA294}" srcOrd="2" destOrd="0" presId="urn:microsoft.com/office/officeart/2005/8/layout/vList2"/>
    <dgm:cxn modelId="{1B904E91-C0F5-419E-B9AF-0E2F01A43AAF}" type="presParOf" srcId="{83B251CA-03E5-4B0C-A67A-8EF4959E2029}" destId="{24ED399C-6C99-4056-BB22-A6FBFD44D8AD}" srcOrd="3" destOrd="0" presId="urn:microsoft.com/office/officeart/2005/8/layout/vList2"/>
    <dgm:cxn modelId="{5ED779B5-AE73-45F8-9978-E7E299756819}" type="presParOf" srcId="{83B251CA-03E5-4B0C-A67A-8EF4959E2029}" destId="{3FE81E68-5AD6-47CC-82FA-37D11D13E62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F5883-CDCE-4A69-A674-3BFD695D5760}">
      <dsp:nvSpPr>
        <dsp:cNvPr id="0" name=""/>
        <dsp:cNvSpPr/>
      </dsp:nvSpPr>
      <dsp:spPr>
        <a:xfrm>
          <a:off x="0" y="15573"/>
          <a:ext cx="7375161" cy="1272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Anxiety and depression in a sample of Uk college students</a:t>
          </a:r>
          <a:endParaRPr lang="en-US" sz="3200" kern="1200"/>
        </a:p>
      </dsp:txBody>
      <dsp:txXfrm>
        <a:off x="62141" y="77714"/>
        <a:ext cx="7250879" cy="1148678"/>
      </dsp:txXfrm>
    </dsp:sp>
    <dsp:sp modelId="{70ED91E9-4764-4BE0-BA73-C49D6E0CA294}">
      <dsp:nvSpPr>
        <dsp:cNvPr id="0" name=""/>
        <dsp:cNvSpPr/>
      </dsp:nvSpPr>
      <dsp:spPr>
        <a:xfrm>
          <a:off x="0" y="1380693"/>
          <a:ext cx="7375161" cy="1272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Covid -19 impacts on child and youth anxiety and depression</a:t>
          </a:r>
          <a:endParaRPr lang="en-US" sz="3200" kern="1200"/>
        </a:p>
      </dsp:txBody>
      <dsp:txXfrm>
        <a:off x="62141" y="1442834"/>
        <a:ext cx="7250879" cy="1148678"/>
      </dsp:txXfrm>
    </dsp:sp>
    <dsp:sp modelId="{3FE81E68-5AD6-47CC-82FA-37D11D13E62F}">
      <dsp:nvSpPr>
        <dsp:cNvPr id="0" name=""/>
        <dsp:cNvSpPr/>
      </dsp:nvSpPr>
      <dsp:spPr>
        <a:xfrm>
          <a:off x="0" y="2745813"/>
          <a:ext cx="7375161" cy="1272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 brief diet intervention can reduce symptoms of depression in young adults</a:t>
          </a:r>
          <a:endParaRPr lang="en-US" sz="3200" kern="1200"/>
        </a:p>
      </dsp:txBody>
      <dsp:txXfrm>
        <a:off x="62141" y="2807954"/>
        <a:ext cx="7250879" cy="11486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E64DB1-B3DF-4967-9006-4CF1B1499328}" type="datetimeFigureOut">
              <a:rPr lang="en-US" smtClean="0"/>
              <a:pPr/>
              <a:t>8/12/2022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AC3156-C319-4AB4-9ECA-689E04F970C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Depression can be defined as a mental illness which can make an individual suffer from a mood disorder and makes them lose interest and develop feelings of sadness. More than 200 million people suffer from depression according to the report of the World Health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which is 3.8% of the total population of the world. The percentage of adults who are suffering from depression is 5% and for older adults is 5.7% who are older than 60 years. The outbreak of the global pandemic of </a:t>
            </a:r>
            <a:r>
              <a:rPr lang="en-US" sz="1200" kern="1200" dirty="0" err="1">
                <a:solidFill>
                  <a:schemeClr val="tx1"/>
                </a:solidFill>
                <a:latin typeface="+mn-lt"/>
                <a:ea typeface="+mn-ea"/>
                <a:cs typeface="+mn-cs"/>
              </a:rPr>
              <a:t>covid</a:t>
            </a:r>
            <a:r>
              <a:rPr lang="en-US" sz="1200" kern="1200" dirty="0">
                <a:solidFill>
                  <a:schemeClr val="tx1"/>
                </a:solidFill>
                <a:latin typeface="+mn-lt"/>
                <a:ea typeface="+mn-ea"/>
                <a:cs typeface="+mn-cs"/>
              </a:rPr>
              <a:t> 19 has increased the rate of depression as the depression was found in every 1 adult of 5. The rate of depression reached around 17% after the outbreak of the pandemic as the depression rate among 16+ adults was 11% before the pandemic (</a:t>
            </a:r>
            <a:r>
              <a:rPr lang="en-US" sz="1200" kern="1200" dirty="0" err="1">
                <a:solidFill>
                  <a:schemeClr val="tx1"/>
                </a:solidFill>
                <a:latin typeface="+mn-lt"/>
                <a:ea typeface="+mn-ea"/>
                <a:cs typeface="+mn-cs"/>
              </a:rPr>
              <a:t>Nearchou</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2020). After the outbreak of the global pandemic, people from the age group of 16 to 29 were suffering from depression as compared to people of other age groups.       </a:t>
            </a:r>
          </a:p>
          <a:p>
            <a:endParaRPr lang="en-US" dirty="0"/>
          </a:p>
        </p:txBody>
      </p:sp>
      <p:sp>
        <p:nvSpPr>
          <p:cNvPr id="4" name="Slide Number Placeholder 3"/>
          <p:cNvSpPr>
            <a:spLocks noGrp="1"/>
          </p:cNvSpPr>
          <p:nvPr>
            <p:ph type="sldNum" sz="quarter" idx="10"/>
          </p:nvPr>
        </p:nvSpPr>
        <p:spPr/>
        <p:txBody>
          <a:bodyPr/>
          <a:lstStyle/>
          <a:p>
            <a:fld id="{30AC3156-C319-4AB4-9ECA-689E04F970C6}"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0" kern="1200" dirty="0">
                <a:solidFill>
                  <a:schemeClr val="tx1"/>
                </a:solidFill>
                <a:latin typeface="+mn-lt"/>
                <a:ea typeface="+mn-ea"/>
                <a:cs typeface="+mn-cs"/>
              </a:rPr>
              <a:t>“Research philosophy” </a:t>
            </a:r>
            <a:endParaRPr lang="en-US" sz="1200" b="0" kern="1200" dirty="0">
              <a:solidFill>
                <a:schemeClr val="tx1"/>
              </a:solidFill>
              <a:latin typeface="+mn-lt"/>
              <a:ea typeface="+mn-ea"/>
              <a:cs typeface="+mn-cs"/>
            </a:endParaRPr>
          </a:p>
          <a:p>
            <a:r>
              <a:rPr lang="en-US" sz="1200" b="0" kern="1200" dirty="0">
                <a:solidFill>
                  <a:schemeClr val="tx1"/>
                </a:solidFill>
                <a:latin typeface="+mn-lt"/>
                <a:ea typeface="+mn-ea"/>
                <a:cs typeface="+mn-cs"/>
              </a:rPr>
              <a:t>Research philosophy allows the researcher to bring new ideas and thoughts to the research. The philosophical approach that the researcher has used while “conducting the research” is </a:t>
            </a:r>
            <a:r>
              <a:rPr lang="en-US" sz="1200" b="0" i="1" kern="1200" dirty="0" err="1">
                <a:solidFill>
                  <a:schemeClr val="tx1"/>
                </a:solidFill>
                <a:latin typeface="+mn-lt"/>
                <a:ea typeface="+mn-ea"/>
                <a:cs typeface="+mn-cs"/>
              </a:rPr>
              <a:t>interpretivism</a:t>
            </a:r>
            <a:r>
              <a:rPr lang="en-US" sz="1200" b="0" i="1" kern="1200" dirty="0">
                <a:solidFill>
                  <a:schemeClr val="tx1"/>
                </a:solidFill>
                <a:latin typeface="+mn-lt"/>
                <a:ea typeface="+mn-ea"/>
                <a:cs typeface="+mn-cs"/>
              </a:rPr>
              <a:t> philosophy</a:t>
            </a:r>
            <a:r>
              <a:rPr lang="en-US" sz="1200" b="0" kern="1200" dirty="0">
                <a:solidFill>
                  <a:schemeClr val="tx1"/>
                </a:solidFill>
                <a:latin typeface="+mn-lt"/>
                <a:ea typeface="+mn-ea"/>
                <a:cs typeface="+mn-cs"/>
              </a:rPr>
              <a:t>. “The researcher” has used this philosophical approach as it allows the researcher to understand and interpret the social world more closely (</a:t>
            </a:r>
            <a:r>
              <a:rPr lang="en-US" sz="1200" b="0" kern="1200" dirty="0" err="1">
                <a:solidFill>
                  <a:schemeClr val="tx1"/>
                </a:solidFill>
                <a:latin typeface="+mn-lt"/>
                <a:ea typeface="+mn-ea"/>
                <a:cs typeface="+mn-cs"/>
              </a:rPr>
              <a:t>Alharahsheh</a:t>
            </a:r>
            <a:r>
              <a:rPr lang="en-US" sz="1200" b="0" kern="1200" dirty="0">
                <a:solidFill>
                  <a:schemeClr val="tx1"/>
                </a:solidFill>
                <a:latin typeface="+mn-lt"/>
                <a:ea typeface="+mn-ea"/>
                <a:cs typeface="+mn-cs"/>
              </a:rPr>
              <a:t> and Pius, 2020). </a:t>
            </a:r>
          </a:p>
          <a:p>
            <a:r>
              <a:rPr lang="en-GB" sz="1200" b="0" kern="1200" dirty="0">
                <a:solidFill>
                  <a:schemeClr val="tx1"/>
                </a:solidFill>
                <a:latin typeface="+mn-lt"/>
                <a:ea typeface="+mn-ea"/>
                <a:cs typeface="+mn-cs"/>
              </a:rPr>
              <a:t>“Research approach” </a:t>
            </a:r>
            <a:r>
              <a:rPr lang="en-US" sz="1200" b="0" kern="1200" dirty="0">
                <a:solidFill>
                  <a:schemeClr val="tx1"/>
                </a:solidFill>
                <a:latin typeface="+mn-lt"/>
                <a:ea typeface="+mn-ea"/>
                <a:cs typeface="+mn-cs"/>
              </a:rPr>
              <a:t> The research approach that the researcher has used while collecting the data from the research is the </a:t>
            </a:r>
            <a:r>
              <a:rPr lang="en-US" sz="1200" b="0" i="1" kern="1200" dirty="0">
                <a:solidFill>
                  <a:schemeClr val="tx1"/>
                </a:solidFill>
                <a:latin typeface="+mn-lt"/>
                <a:ea typeface="+mn-ea"/>
                <a:cs typeface="+mn-cs"/>
              </a:rPr>
              <a:t>deductive approach</a:t>
            </a:r>
            <a:r>
              <a:rPr lang="en-US" sz="1200" b="0" kern="1200" dirty="0">
                <a:solidFill>
                  <a:schemeClr val="tx1"/>
                </a:solidFill>
                <a:latin typeface="+mn-lt"/>
                <a:ea typeface="+mn-ea"/>
                <a:cs typeface="+mn-cs"/>
              </a:rPr>
              <a:t>. The researcher has used this approach as it allows the researcher to “measure the concept quantitatively and </a:t>
            </a:r>
            <a:r>
              <a:rPr lang="en-US" sz="1200" b="0" kern="1200" dirty="0" err="1">
                <a:solidFill>
                  <a:schemeClr val="tx1"/>
                </a:solidFill>
                <a:latin typeface="+mn-lt"/>
                <a:ea typeface="+mn-ea"/>
                <a:cs typeface="+mn-cs"/>
              </a:rPr>
              <a:t>generalise</a:t>
            </a:r>
            <a:r>
              <a:rPr lang="en-US" sz="1200" b="0" kern="1200" dirty="0">
                <a:solidFill>
                  <a:schemeClr val="tx1"/>
                </a:solidFill>
                <a:latin typeface="+mn-lt"/>
                <a:ea typeface="+mn-ea"/>
                <a:cs typeface="+mn-cs"/>
              </a:rPr>
              <a:t> the finding of the research” to a certain extent (</a:t>
            </a:r>
            <a:r>
              <a:rPr lang="en-US" sz="1200" b="0" kern="1200" dirty="0" err="1">
                <a:solidFill>
                  <a:schemeClr val="tx1"/>
                </a:solidFill>
                <a:latin typeface="+mn-lt"/>
                <a:ea typeface="+mn-ea"/>
                <a:cs typeface="+mn-cs"/>
              </a:rPr>
              <a:t>Grinchenko</a:t>
            </a:r>
            <a:r>
              <a:rPr lang="en-US" sz="1200" b="0" kern="1200" dirty="0">
                <a:solidFill>
                  <a:schemeClr val="tx1"/>
                </a:solidFill>
                <a:latin typeface="+mn-lt"/>
                <a:ea typeface="+mn-ea"/>
                <a:cs typeface="+mn-cs"/>
              </a:rPr>
              <a:t> and </a:t>
            </a:r>
            <a:r>
              <a:rPr lang="en-US" sz="1200" b="0" kern="1200" dirty="0" err="1">
                <a:solidFill>
                  <a:schemeClr val="tx1"/>
                </a:solidFill>
                <a:latin typeface="+mn-lt"/>
                <a:ea typeface="+mn-ea"/>
                <a:cs typeface="+mn-cs"/>
              </a:rPr>
              <a:t>Shchapova</a:t>
            </a:r>
            <a:r>
              <a:rPr lang="en-US" sz="1200" b="0" kern="1200" dirty="0">
                <a:solidFill>
                  <a:schemeClr val="tx1"/>
                </a:solidFill>
                <a:latin typeface="+mn-lt"/>
                <a:ea typeface="+mn-ea"/>
                <a:cs typeface="+mn-cs"/>
              </a:rPr>
              <a:t>, 2020).  </a:t>
            </a:r>
          </a:p>
          <a:p>
            <a:r>
              <a:rPr lang="en-GB" sz="1200" b="0" kern="1200" dirty="0">
                <a:solidFill>
                  <a:schemeClr val="tx1"/>
                </a:solidFill>
                <a:latin typeface="+mn-lt"/>
                <a:ea typeface="+mn-ea"/>
                <a:cs typeface="+mn-cs"/>
              </a:rPr>
              <a:t>“Research design” </a:t>
            </a:r>
            <a:r>
              <a:rPr lang="en-US" sz="1200" b="0" kern="1200" dirty="0">
                <a:solidFill>
                  <a:schemeClr val="tx1"/>
                </a:solidFill>
                <a:latin typeface="+mn-lt"/>
                <a:ea typeface="+mn-ea"/>
                <a:cs typeface="+mn-cs"/>
              </a:rPr>
              <a:t> The researcher has used a </a:t>
            </a:r>
            <a:r>
              <a:rPr lang="en-US" sz="1200" b="0" i="1" kern="1200" dirty="0">
                <a:solidFill>
                  <a:schemeClr val="tx1"/>
                </a:solidFill>
                <a:latin typeface="+mn-lt"/>
                <a:ea typeface="+mn-ea"/>
                <a:cs typeface="+mn-cs"/>
              </a:rPr>
              <a:t>“descriptive research design” </a:t>
            </a:r>
            <a:r>
              <a:rPr lang="en-US" sz="1200" b="0" kern="1200" dirty="0">
                <a:solidFill>
                  <a:schemeClr val="tx1"/>
                </a:solidFill>
                <a:latin typeface="+mn-lt"/>
                <a:ea typeface="+mn-ea"/>
                <a:cs typeface="+mn-cs"/>
              </a:rPr>
              <a:t>while collecting the needed information for the research. The researchers have used this research design as it is less time-consuming and is also effective to </a:t>
            </a:r>
            <a:r>
              <a:rPr lang="en-US" sz="1200" b="0" kern="1200" dirty="0" err="1">
                <a:solidFill>
                  <a:schemeClr val="tx1"/>
                </a:solidFill>
                <a:latin typeface="+mn-lt"/>
                <a:ea typeface="+mn-ea"/>
                <a:cs typeface="+mn-cs"/>
              </a:rPr>
              <a:t>analyse</a:t>
            </a:r>
            <a:r>
              <a:rPr lang="en-US" sz="1200" b="0" kern="1200" dirty="0">
                <a:solidFill>
                  <a:schemeClr val="tx1"/>
                </a:solidFill>
                <a:latin typeface="+mn-lt"/>
                <a:ea typeface="+mn-ea"/>
                <a:cs typeface="+mn-cs"/>
              </a:rPr>
              <a:t> non-quantified topics (</a:t>
            </a:r>
            <a:r>
              <a:rPr lang="en-US" sz="1200" b="0" kern="1200" dirty="0" err="1">
                <a:solidFill>
                  <a:schemeClr val="tx1"/>
                </a:solidFill>
                <a:latin typeface="+mn-lt"/>
                <a:ea typeface="+mn-ea"/>
                <a:cs typeface="+mn-cs"/>
              </a:rPr>
              <a:t>Siedlecki</a:t>
            </a:r>
            <a:r>
              <a:rPr lang="en-US" sz="1200" b="0" kern="1200" dirty="0">
                <a:solidFill>
                  <a:schemeClr val="tx1"/>
                </a:solidFill>
                <a:latin typeface="+mn-lt"/>
                <a:ea typeface="+mn-ea"/>
                <a:cs typeface="+mn-cs"/>
              </a:rPr>
              <a:t>, 2020).   </a:t>
            </a:r>
            <a:r>
              <a:rPr lang="en-GB" sz="1200" b="0" kern="1200" dirty="0">
                <a:solidFill>
                  <a:schemeClr val="tx1"/>
                </a:solidFill>
                <a:latin typeface="+mn-lt"/>
                <a:ea typeface="+mn-ea"/>
                <a:cs typeface="+mn-cs"/>
              </a:rPr>
              <a:t>“Data collection method” </a:t>
            </a:r>
            <a:r>
              <a:rPr lang="en-US" sz="1200" b="0" kern="1200" dirty="0">
                <a:solidFill>
                  <a:schemeClr val="tx1"/>
                </a:solidFill>
                <a:latin typeface="+mn-lt"/>
                <a:ea typeface="+mn-ea"/>
                <a:cs typeface="+mn-cs"/>
              </a:rPr>
              <a:t> The data collection method that the researchers have used to collect the data for the research is the “</a:t>
            </a:r>
            <a:r>
              <a:rPr lang="en-US" sz="1200" b="0" i="1" kern="1200" dirty="0">
                <a:solidFill>
                  <a:schemeClr val="tx1"/>
                </a:solidFill>
                <a:latin typeface="+mn-lt"/>
                <a:ea typeface="+mn-ea"/>
                <a:cs typeface="+mn-cs"/>
              </a:rPr>
              <a:t>secondary data collection method</a:t>
            </a:r>
            <a:r>
              <a:rPr lang="en-US" sz="1200" b="0" kern="1200" dirty="0">
                <a:solidFill>
                  <a:schemeClr val="tx1"/>
                </a:solidFill>
                <a:latin typeface="+mn-lt"/>
                <a:ea typeface="+mn-ea"/>
                <a:cs typeface="+mn-cs"/>
              </a:rPr>
              <a:t>”. This researcher has used this data collection method as it is cost-effective and less time-consuming. It also allowed the researcher to have a better outcome by collecting more interpretive data (</a:t>
            </a:r>
            <a:r>
              <a:rPr lang="en-US" sz="1200" b="0" kern="1200" dirty="0" err="1">
                <a:solidFill>
                  <a:schemeClr val="tx1"/>
                </a:solidFill>
                <a:latin typeface="+mn-lt"/>
                <a:ea typeface="+mn-ea"/>
                <a:cs typeface="+mn-cs"/>
              </a:rPr>
              <a:t>Olabode</a:t>
            </a:r>
            <a:r>
              <a:rPr lang="en-US" sz="1200" b="0" kern="1200" dirty="0">
                <a:solidFill>
                  <a:schemeClr val="tx1"/>
                </a:solidFill>
                <a:latin typeface="+mn-lt"/>
                <a:ea typeface="+mn-ea"/>
                <a:cs typeface="+mn-cs"/>
              </a:rPr>
              <a:t> </a:t>
            </a:r>
            <a:r>
              <a:rPr lang="en-US" sz="1200" b="0" i="1" kern="1200" dirty="0">
                <a:solidFill>
                  <a:schemeClr val="tx1"/>
                </a:solidFill>
                <a:latin typeface="+mn-lt"/>
                <a:ea typeface="+mn-ea"/>
                <a:cs typeface="+mn-cs"/>
              </a:rPr>
              <a:t>et al., </a:t>
            </a:r>
            <a:r>
              <a:rPr lang="en-US" sz="1200" b="0" kern="1200" dirty="0">
                <a:solidFill>
                  <a:schemeClr val="tx1"/>
                </a:solidFill>
                <a:latin typeface="+mn-lt"/>
                <a:ea typeface="+mn-ea"/>
                <a:cs typeface="+mn-cs"/>
              </a:rPr>
              <a:t>2019). </a:t>
            </a:r>
          </a:p>
          <a:p>
            <a:r>
              <a:rPr lang="en-GB" sz="1200" b="0" kern="1200" dirty="0">
                <a:solidFill>
                  <a:schemeClr val="tx1"/>
                </a:solidFill>
                <a:latin typeface="+mn-lt"/>
                <a:ea typeface="+mn-ea"/>
                <a:cs typeface="+mn-cs"/>
              </a:rPr>
              <a:t>“Data analysis method” </a:t>
            </a:r>
            <a:r>
              <a:rPr lang="en-US" sz="1200" b="0" kern="1200" dirty="0">
                <a:solidFill>
                  <a:schemeClr val="tx1"/>
                </a:solidFill>
                <a:latin typeface="+mn-lt"/>
                <a:ea typeface="+mn-ea"/>
                <a:cs typeface="+mn-cs"/>
              </a:rPr>
              <a:t> The data analysis method that the researcher used while conducting the research is a </a:t>
            </a:r>
            <a:r>
              <a:rPr lang="en-US" sz="1200" b="0" i="1" kern="1200" dirty="0">
                <a:solidFill>
                  <a:schemeClr val="tx1"/>
                </a:solidFill>
                <a:latin typeface="+mn-lt"/>
                <a:ea typeface="+mn-ea"/>
                <a:cs typeface="+mn-cs"/>
              </a:rPr>
              <a:t>thematic analysis method</a:t>
            </a:r>
            <a:r>
              <a:rPr lang="en-US" sz="1200" b="0" kern="1200" dirty="0">
                <a:solidFill>
                  <a:schemeClr val="tx1"/>
                </a:solidFill>
                <a:latin typeface="+mn-lt"/>
                <a:ea typeface="+mn-ea"/>
                <a:cs typeface="+mn-cs"/>
              </a:rPr>
              <a:t>. The researcher has used this research method as it allows the researcher to interpret raw data from different sources to turn into valuable insights for the research paper (Braun and Clarke, 2019).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researcher faced different problems while conducting the research as there was short of materials to conduct the research. There was also limited time to collect the needed data which brought barriers to the researcher to collect more appropriate data for the research. </a:t>
            </a:r>
          </a:p>
          <a:p>
            <a:endParaRPr lang="en-US" dirty="0"/>
          </a:p>
          <a:p>
            <a:endParaRPr lang="en-US" sz="1200" b="0" kern="1200" dirty="0">
              <a:solidFill>
                <a:schemeClr val="tx1"/>
              </a:solidFill>
              <a:latin typeface="+mn-lt"/>
              <a:ea typeface="+mn-ea"/>
              <a:cs typeface="+mn-cs"/>
            </a:endParaRPr>
          </a:p>
          <a:p>
            <a:endParaRPr lang="en-US" b="0" dirty="0"/>
          </a:p>
        </p:txBody>
      </p:sp>
      <p:sp>
        <p:nvSpPr>
          <p:cNvPr id="4" name="Slide Number Placeholder 3"/>
          <p:cNvSpPr>
            <a:spLocks noGrp="1"/>
          </p:cNvSpPr>
          <p:nvPr>
            <p:ph type="sldNum" sz="quarter" idx="10"/>
          </p:nvPr>
        </p:nvSpPr>
        <p:spPr/>
        <p:txBody>
          <a:bodyPr/>
          <a:lstStyle/>
          <a:p>
            <a:fld id="{30AC3156-C319-4AB4-9ECA-689E04F970C6}" type="slidenum">
              <a:rPr lang="en-US" smtClean="0"/>
              <a:pPr/>
              <a:t>6</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first article which is used in a systematic literature review is “</a:t>
            </a:r>
            <a:r>
              <a:rPr lang="en-US" sz="1200" b="1" i="1" kern="1200" dirty="0">
                <a:solidFill>
                  <a:schemeClr val="tx1"/>
                </a:solidFill>
                <a:latin typeface="+mn-lt"/>
                <a:ea typeface="+mn-ea"/>
                <a:cs typeface="+mn-cs"/>
              </a:rPr>
              <a:t>Anxiety and depression in a sample of UK college students: a study of prevalence, </a:t>
            </a:r>
            <a:r>
              <a:rPr lang="en-US" sz="1200" b="1" i="1" kern="1200" dirty="0" err="1">
                <a:solidFill>
                  <a:schemeClr val="tx1"/>
                </a:solidFill>
                <a:latin typeface="+mn-lt"/>
                <a:ea typeface="+mn-ea"/>
                <a:cs typeface="+mn-cs"/>
              </a:rPr>
              <a:t>comorbidity</a:t>
            </a:r>
            <a:r>
              <a:rPr lang="en-US" sz="1200" b="1" i="1" kern="1200" dirty="0">
                <a:solidFill>
                  <a:schemeClr val="tx1"/>
                </a:solidFill>
                <a:latin typeface="+mn-lt"/>
                <a:ea typeface="+mn-ea"/>
                <a:cs typeface="+mn-cs"/>
              </a:rPr>
              <a:t>, and quality of life</a:t>
            </a:r>
            <a:r>
              <a:rPr lang="en-US" sz="1200" kern="1200" dirty="0">
                <a:solidFill>
                  <a:schemeClr val="tx1"/>
                </a:solidFill>
                <a:latin typeface="+mn-lt"/>
                <a:ea typeface="+mn-ea"/>
                <a:cs typeface="+mn-cs"/>
              </a:rPr>
              <a:t>” written by Jenkins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2019. The articles have highlighted the presence of depression in college students in the UK. The presence of depression was associated with </a:t>
            </a:r>
            <a:r>
              <a:rPr lang="en-US" sz="1200" kern="1200" dirty="0" err="1">
                <a:solidFill>
                  <a:schemeClr val="tx1"/>
                </a:solidFill>
                <a:latin typeface="+mn-lt"/>
                <a:ea typeface="+mn-ea"/>
                <a:cs typeface="+mn-cs"/>
              </a:rPr>
              <a:t>QoL</a:t>
            </a:r>
            <a:r>
              <a:rPr lang="en-US" sz="1200" kern="1200" dirty="0">
                <a:solidFill>
                  <a:schemeClr val="tx1"/>
                </a:solidFill>
                <a:latin typeface="+mn-lt"/>
                <a:ea typeface="+mn-ea"/>
                <a:cs typeface="+mn-cs"/>
              </a:rPr>
              <a:t> impairment as per the article.  Another article which is used in a systematic literature review is “</a:t>
            </a:r>
            <a:r>
              <a:rPr lang="en-US" sz="1200" b="1" i="1" kern="1200" dirty="0">
                <a:solidFill>
                  <a:schemeClr val="tx1"/>
                </a:solidFill>
                <a:latin typeface="+mn-lt"/>
                <a:ea typeface="+mn-ea"/>
                <a:cs typeface="+mn-cs"/>
              </a:rPr>
              <a:t>COVID-19 impacts on child and youth anxiety and depression: challenges and opportunities</a:t>
            </a:r>
            <a:r>
              <a:rPr lang="en-US" sz="1200" kern="1200" dirty="0">
                <a:solidFill>
                  <a:schemeClr val="tx1"/>
                </a:solidFill>
                <a:latin typeface="+mn-lt"/>
                <a:ea typeface="+mn-ea"/>
                <a:cs typeface="+mn-cs"/>
              </a:rPr>
              <a:t>” whose authors are Courtney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published in 2020. According to this article, the new flexibility was required to practice and intervention the delivery of health care services. The children and young adults showed mild symptoms when infected by the </a:t>
            </a:r>
            <a:r>
              <a:rPr lang="en-US" sz="1200" kern="1200" dirty="0" err="1">
                <a:solidFill>
                  <a:schemeClr val="tx1"/>
                </a:solidFill>
                <a:latin typeface="+mn-lt"/>
                <a:ea typeface="+mn-ea"/>
                <a:cs typeface="+mn-cs"/>
              </a:rPr>
              <a:t>covid</a:t>
            </a:r>
            <a:r>
              <a:rPr lang="en-US" sz="1200" kern="1200" dirty="0">
                <a:solidFill>
                  <a:schemeClr val="tx1"/>
                </a:solidFill>
                <a:latin typeface="+mn-lt"/>
                <a:ea typeface="+mn-ea"/>
                <a:cs typeface="+mn-cs"/>
              </a:rPr>
              <a:t> 19. As the impact of the </a:t>
            </a:r>
            <a:r>
              <a:rPr lang="en-US" sz="1200" kern="1200" dirty="0" err="1">
                <a:solidFill>
                  <a:schemeClr val="tx1"/>
                </a:solidFill>
                <a:latin typeface="+mn-lt"/>
                <a:ea typeface="+mn-ea"/>
                <a:cs typeface="+mn-cs"/>
              </a:rPr>
              <a:t>covid</a:t>
            </a:r>
            <a:r>
              <a:rPr lang="en-US" sz="1200" kern="1200" dirty="0">
                <a:solidFill>
                  <a:schemeClr val="tx1"/>
                </a:solidFill>
                <a:latin typeface="+mn-lt"/>
                <a:ea typeface="+mn-ea"/>
                <a:cs typeface="+mn-cs"/>
              </a:rPr>
              <a:t> 19 evolved the development of depression and problems also </a:t>
            </a:r>
            <a:r>
              <a:rPr lang="en-US" sz="1200" kern="1200" dirty="0" err="1">
                <a:solidFill>
                  <a:schemeClr val="tx1"/>
                </a:solidFill>
                <a:latin typeface="+mn-lt"/>
                <a:ea typeface="+mn-ea"/>
                <a:cs typeface="+mn-cs"/>
              </a:rPr>
              <a:t>araised</a:t>
            </a:r>
            <a:r>
              <a:rPr lang="en-US" sz="1200" kern="1200" dirty="0">
                <a:solidFill>
                  <a:schemeClr val="tx1"/>
                </a:solidFill>
                <a:latin typeface="+mn-lt"/>
                <a:ea typeface="+mn-ea"/>
                <a:cs typeface="+mn-cs"/>
              </a:rPr>
              <a:t> among the young adults.  </a:t>
            </a:r>
          </a:p>
          <a:p>
            <a:r>
              <a:rPr lang="en-US" sz="1200" kern="1200" dirty="0">
                <a:solidFill>
                  <a:schemeClr val="tx1"/>
                </a:solidFill>
                <a:latin typeface="+mn-lt"/>
                <a:ea typeface="+mn-ea"/>
                <a:cs typeface="+mn-cs"/>
              </a:rPr>
              <a:t>The article “</a:t>
            </a:r>
            <a:r>
              <a:rPr lang="en-US" sz="1200" b="1" i="1" kern="1200" dirty="0">
                <a:solidFill>
                  <a:schemeClr val="tx1"/>
                </a:solidFill>
                <a:latin typeface="+mn-lt"/>
                <a:ea typeface="+mn-ea"/>
                <a:cs typeface="+mn-cs"/>
              </a:rPr>
              <a:t>A brief diet intervention can reduce symptoms of depression in young adults</a:t>
            </a:r>
            <a:r>
              <a:rPr lang="en-US" sz="1200" kern="1200" dirty="0">
                <a:solidFill>
                  <a:schemeClr val="tx1"/>
                </a:solidFill>
                <a:latin typeface="+mn-lt"/>
                <a:ea typeface="+mn-ea"/>
                <a:cs typeface="+mn-cs"/>
              </a:rPr>
              <a:t>” was also used by the researcher in the systematic literature review whose author was Francis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and was published in 2019. According to this article, a poor diet can increase the risk of getting affected by depression. This, as per the article, a healthy diet, reach fruits, vegetables and lean meat can reduce the risk of depression in young adults. </a:t>
            </a:r>
          </a:p>
          <a:p>
            <a:endParaRPr lang="en-US" dirty="0"/>
          </a:p>
        </p:txBody>
      </p:sp>
      <p:sp>
        <p:nvSpPr>
          <p:cNvPr id="4" name="Slide Number Placeholder 3"/>
          <p:cNvSpPr>
            <a:spLocks noGrp="1"/>
          </p:cNvSpPr>
          <p:nvPr>
            <p:ph type="sldNum" sz="quarter" idx="10"/>
          </p:nvPr>
        </p:nvSpPr>
        <p:spPr/>
        <p:txBody>
          <a:bodyPr/>
          <a:lstStyle/>
          <a:p>
            <a:fld id="{30AC3156-C319-4AB4-9ECA-689E04F970C6}" type="slidenum">
              <a:rPr lang="en-US" smtClean="0"/>
              <a:pPr/>
              <a:t>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 strong epidemiological poor diet is also associated with depression </a:t>
            </a:r>
            <a:endParaRPr lang="en-US" dirty="0"/>
          </a:p>
        </p:txBody>
      </p:sp>
      <p:sp>
        <p:nvSpPr>
          <p:cNvPr id="4" name="Slide Number Placeholder 3"/>
          <p:cNvSpPr>
            <a:spLocks noGrp="1"/>
          </p:cNvSpPr>
          <p:nvPr>
            <p:ph type="sldNum" sz="quarter" idx="10"/>
          </p:nvPr>
        </p:nvSpPr>
        <p:spPr/>
        <p:txBody>
          <a:bodyPr/>
          <a:lstStyle/>
          <a:p>
            <a:fld id="{30AC3156-C319-4AB4-9ECA-689E04F970C6}" type="slidenum">
              <a:rPr lang="en-US" smtClean="0"/>
              <a:pPr/>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research has been conducted on the topic </a:t>
            </a:r>
            <a:r>
              <a:rPr lang="en-US" sz="1200" b="1" i="1" kern="1200" dirty="0">
                <a:solidFill>
                  <a:schemeClr val="tx1"/>
                </a:solidFill>
                <a:latin typeface="+mn-lt"/>
                <a:ea typeface="+mn-ea"/>
                <a:cs typeface="+mn-cs"/>
              </a:rPr>
              <a:t>“Depression in 16+ adults in the </a:t>
            </a:r>
            <a:r>
              <a:rPr lang="en-US" sz="1200" b="1" i="1" kern="1200" dirty="0" err="1">
                <a:solidFill>
                  <a:schemeClr val="tx1"/>
                </a:solidFill>
                <a:latin typeface="+mn-lt"/>
                <a:ea typeface="+mn-ea"/>
                <a:cs typeface="+mn-cs"/>
              </a:rPr>
              <a:t>Uk</a:t>
            </a:r>
            <a:r>
              <a:rPr lang="en-US" sz="1200" b="1" i="1" kern="1200" dirty="0">
                <a:solidFill>
                  <a:schemeClr val="tx1"/>
                </a:solidFill>
                <a:latin typeface="+mn-lt"/>
                <a:ea typeface="+mn-ea"/>
                <a:cs typeface="+mn-cs"/>
              </a:rPr>
              <a:t> during Covid-19”. </a:t>
            </a:r>
            <a:r>
              <a:rPr lang="en-US" sz="1200" kern="1200" dirty="0">
                <a:solidFill>
                  <a:schemeClr val="tx1"/>
                </a:solidFill>
                <a:latin typeface="+mn-lt"/>
                <a:ea typeface="+mn-ea"/>
                <a:cs typeface="+mn-cs"/>
              </a:rPr>
              <a:t>The outbreak of the global pandemic of </a:t>
            </a:r>
            <a:r>
              <a:rPr lang="en-US" sz="1200" kern="1200" dirty="0" err="1">
                <a:solidFill>
                  <a:schemeClr val="tx1"/>
                </a:solidFill>
                <a:latin typeface="+mn-lt"/>
                <a:ea typeface="+mn-ea"/>
                <a:cs typeface="+mn-cs"/>
              </a:rPr>
              <a:t>covid</a:t>
            </a:r>
            <a:r>
              <a:rPr lang="en-US" sz="1200" kern="1200" dirty="0">
                <a:solidFill>
                  <a:schemeClr val="tx1"/>
                </a:solidFill>
                <a:latin typeface="+mn-lt"/>
                <a:ea typeface="+mn-ea"/>
                <a:cs typeface="+mn-cs"/>
              </a:rPr>
              <a:t> 19 has significantly affected the mental health of young adults in the UK as the rate of depression among young adults increased from 11 per cent to 17 per cent during the outbreak of </a:t>
            </a:r>
            <a:r>
              <a:rPr lang="en-US" sz="1200" kern="1200" dirty="0" err="1">
                <a:solidFill>
                  <a:schemeClr val="tx1"/>
                </a:solidFill>
                <a:latin typeface="+mn-lt"/>
                <a:ea typeface="+mn-ea"/>
                <a:cs typeface="+mn-cs"/>
              </a:rPr>
              <a:t>covid</a:t>
            </a:r>
            <a:r>
              <a:rPr lang="en-US" sz="1200" kern="1200" dirty="0">
                <a:solidFill>
                  <a:schemeClr val="tx1"/>
                </a:solidFill>
                <a:latin typeface="+mn-lt"/>
                <a:ea typeface="+mn-ea"/>
                <a:cs typeface="+mn-cs"/>
              </a:rPr>
              <a:t> 19. The research has used a secondary method and used different methodology and methods to collect the relevant data. The researcher also faced several issues and limitations while conducting the research. However, the researcher was able to conduct the research with the available information and sources to make the research paper more appropriate.  </a:t>
            </a:r>
            <a:endParaRPr lang="en-US" dirty="0"/>
          </a:p>
        </p:txBody>
      </p:sp>
      <p:sp>
        <p:nvSpPr>
          <p:cNvPr id="4" name="Slide Number Placeholder 3"/>
          <p:cNvSpPr>
            <a:spLocks noGrp="1"/>
          </p:cNvSpPr>
          <p:nvPr>
            <p:ph type="sldNum" sz="quarter" idx="10"/>
          </p:nvPr>
        </p:nvSpPr>
        <p:spPr/>
        <p:txBody>
          <a:bodyPr/>
          <a:lstStyle/>
          <a:p>
            <a:fld id="{30AC3156-C319-4AB4-9ECA-689E04F970C6}"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92F4165-D2A9-4D72-9DF2-5CC015EF7995}" type="datetimeFigureOut">
              <a:rPr lang="en-US" smtClean="0"/>
              <a:pPr/>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1059030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2F4165-D2A9-4D72-9DF2-5CC015EF7995}" type="datetimeFigureOut">
              <a:rPr lang="en-US" smtClean="0"/>
              <a:pPr/>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4263316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2F4165-D2A9-4D72-9DF2-5CC015EF7995}" type="datetimeFigureOut">
              <a:rPr lang="en-US" smtClean="0"/>
              <a:pPr/>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2142931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2F4165-D2A9-4D72-9DF2-5CC015EF7995}" type="datetimeFigureOut">
              <a:rPr lang="en-US" smtClean="0"/>
              <a:pPr/>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1545075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2F4165-D2A9-4D72-9DF2-5CC015EF7995}" type="datetimeFigureOut">
              <a:rPr lang="en-US" smtClean="0"/>
              <a:pPr/>
              <a:t>8/12/2022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2842396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92F4165-D2A9-4D72-9DF2-5CC015EF7995}" type="datetimeFigureOut">
              <a:rPr lang="en-US" smtClean="0"/>
              <a:pPr/>
              <a:t>8/12/2022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2860828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2F4165-D2A9-4D72-9DF2-5CC015EF7995}" type="datetimeFigureOut">
              <a:rPr lang="en-US" smtClean="0"/>
              <a:pPr/>
              <a:t>8/12/2022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3540600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2F4165-D2A9-4D72-9DF2-5CC015EF7995}" type="datetimeFigureOut">
              <a:rPr lang="en-US" smtClean="0"/>
              <a:pPr/>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1449195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2F4165-D2A9-4D72-9DF2-5CC015EF7995}" type="datetimeFigureOut">
              <a:rPr lang="en-US" smtClean="0"/>
              <a:pPr/>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3941161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2F4165-D2A9-4D72-9DF2-5CC015EF7995}" type="datetimeFigureOut">
              <a:rPr lang="en-US" smtClean="0"/>
              <a:pPr/>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3533386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2F4165-D2A9-4D72-9DF2-5CC015EF7995}" type="datetimeFigureOut">
              <a:rPr lang="en-US" smtClean="0"/>
              <a:pPr/>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740C9D-93EE-4FCB-8F50-133FECCD3D0F}" type="slidenum">
              <a:rPr lang="en-US" smtClean="0"/>
              <a:pPr/>
              <a:t>‹#›</a:t>
            </a:fld>
            <a:endParaRPr lang="en-US"/>
          </a:p>
        </p:txBody>
      </p:sp>
    </p:spTree>
    <p:extLst>
      <p:ext uri="{BB962C8B-B14F-4D97-AF65-F5344CB8AC3E}">
        <p14:creationId xmlns:p14="http://schemas.microsoft.com/office/powerpoint/2010/main" val="2326173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2F4165-D2A9-4D72-9DF2-5CC015EF7995}" type="datetimeFigureOut">
              <a:rPr lang="en-US" smtClean="0"/>
              <a:pPr/>
              <a:t>8/12/2022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740C9D-93EE-4FCB-8F50-133FECCD3D0F}" type="slidenum">
              <a:rPr lang="en-US" smtClean="0"/>
              <a:pPr/>
              <a:t>‹#›</a:t>
            </a:fld>
            <a:endParaRPr lang="en-US"/>
          </a:p>
        </p:txBody>
      </p:sp>
    </p:spTree>
    <p:extLst>
      <p:ext uri="{BB962C8B-B14F-4D97-AF65-F5344CB8AC3E}">
        <p14:creationId xmlns:p14="http://schemas.microsoft.com/office/powerpoint/2010/main" val="3622231233"/>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E06C745-458A-8CC3-07ED-ED75ECA1E3C6}"/>
              </a:ext>
            </a:extLst>
          </p:cNvPr>
          <p:cNvSpPr txBox="1"/>
          <p:nvPr/>
        </p:nvSpPr>
        <p:spPr>
          <a:xfrm>
            <a:off x="762000" y="2827419"/>
            <a:ext cx="7776053" cy="3227626"/>
          </a:xfrm>
          <a:prstGeom prst="rect">
            <a:avLst/>
          </a:prstGeom>
        </p:spPr>
        <p:txBody>
          <a:bodyPr vert="horz" lIns="91440" tIns="45720" rIns="91440" bIns="45720" rtlCol="0" anchor="ctr">
            <a:normAutofit/>
          </a:bodyPr>
          <a:lstStyle/>
          <a:p>
            <a:pPr marL="285750" indent="-228600">
              <a:lnSpc>
                <a:spcPct val="90000"/>
              </a:lnSpc>
              <a:spcAft>
                <a:spcPts val="600"/>
              </a:spcAft>
              <a:buClr>
                <a:schemeClr val="accent2"/>
              </a:buClr>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•ASSIGNMENT TITILE: Depression in 16+ population in the </a:t>
            </a:r>
            <a:r>
              <a:rPr lang="en-US" sz="2000" dirty="0" err="1">
                <a:solidFill>
                  <a:schemeClr val="tx2"/>
                </a:solidFill>
                <a:latin typeface="Arial" panose="020B0604020202020204" pitchFamily="34" charset="0"/>
                <a:cs typeface="Arial" panose="020B0604020202020204" pitchFamily="34" charset="0"/>
              </a:rPr>
              <a:t>Uk</a:t>
            </a:r>
            <a:r>
              <a:rPr lang="en-US" sz="2000" dirty="0">
                <a:solidFill>
                  <a:schemeClr val="tx2"/>
                </a:solidFill>
                <a:latin typeface="Arial" panose="020B0604020202020204" pitchFamily="34" charset="0"/>
                <a:cs typeface="Arial" panose="020B0604020202020204" pitchFamily="34" charset="0"/>
              </a:rPr>
              <a:t> during Covid 19</a:t>
            </a:r>
          </a:p>
          <a:p>
            <a:pPr marL="285750" indent="-228600">
              <a:lnSpc>
                <a:spcPct val="90000"/>
              </a:lnSpc>
              <a:spcAft>
                <a:spcPts val="600"/>
              </a:spcAft>
              <a:buClr>
                <a:schemeClr val="accent2"/>
              </a:buClr>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•STUDENT NAME: ANA MARIA CAPRIOARA </a:t>
            </a:r>
          </a:p>
          <a:p>
            <a:pPr marL="285750" indent="-228600">
              <a:lnSpc>
                <a:spcPct val="90000"/>
              </a:lnSpc>
              <a:spcAft>
                <a:spcPts val="600"/>
              </a:spcAft>
              <a:buClr>
                <a:schemeClr val="accent2"/>
              </a:buClr>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 STUDENT NO:2019932</a:t>
            </a:r>
          </a:p>
          <a:p>
            <a:pPr marL="285750" indent="-228600">
              <a:lnSpc>
                <a:spcPct val="90000"/>
              </a:lnSpc>
              <a:spcAft>
                <a:spcPts val="600"/>
              </a:spcAft>
              <a:buClr>
                <a:schemeClr val="accent2"/>
              </a:buClr>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 MODULE CODE: BMHP5005</a:t>
            </a:r>
          </a:p>
          <a:p>
            <a:pPr marL="285750" indent="-228600">
              <a:lnSpc>
                <a:spcPct val="90000"/>
              </a:lnSpc>
              <a:spcAft>
                <a:spcPts val="600"/>
              </a:spcAft>
              <a:buClr>
                <a:schemeClr val="accent2"/>
              </a:buClr>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•MODULE TITLE: Introduction to   Research</a:t>
            </a:r>
          </a:p>
          <a:p>
            <a:pPr marL="285750" indent="-228600">
              <a:lnSpc>
                <a:spcPct val="90000"/>
              </a:lnSpc>
              <a:spcAft>
                <a:spcPts val="600"/>
              </a:spcAft>
              <a:buClr>
                <a:schemeClr val="accent2"/>
              </a:buClr>
              <a:buFont typeface="Arial" panose="020B0604020202020204" pitchFamily="34" charset="0"/>
              <a:buChar char="•"/>
            </a:pPr>
            <a:r>
              <a:rPr lang="en-US" sz="2000" dirty="0">
                <a:solidFill>
                  <a:schemeClr val="tx2"/>
                </a:solidFill>
                <a:latin typeface="Arial" panose="020B0604020202020204" pitchFamily="34" charset="0"/>
                <a:cs typeface="Arial" panose="020B0604020202020204" pitchFamily="34" charset="0"/>
              </a:rPr>
              <a:t>•LECTURER’S NAME: Laila </a:t>
            </a:r>
            <a:r>
              <a:rPr lang="en-US" sz="2000" dirty="0" err="1">
                <a:solidFill>
                  <a:schemeClr val="tx2"/>
                </a:solidFill>
                <a:latin typeface="Arial" panose="020B0604020202020204" pitchFamily="34" charset="0"/>
                <a:cs typeface="Arial" panose="020B0604020202020204" pitchFamily="34" charset="0"/>
              </a:rPr>
              <a:t>Surani</a:t>
            </a:r>
            <a:r>
              <a:rPr lang="en-US" sz="2000" dirty="0">
                <a:solidFill>
                  <a:schemeClr val="tx2"/>
                </a:solidFill>
                <a:latin typeface="Arial" panose="020B0604020202020204" pitchFamily="34" charset="0"/>
                <a:cs typeface="Arial" panose="020B0604020202020204" pitchFamily="34" charset="0"/>
              </a:rPr>
              <a:t> </a:t>
            </a:r>
          </a:p>
        </p:txBody>
      </p:sp>
      <p:pic>
        <p:nvPicPr>
          <p:cNvPr id="5" name="Content Placeholder 4" descr="Text&#10;&#10;Description automatically generated with medium confidence">
            <a:extLst>
              <a:ext uri="{FF2B5EF4-FFF2-40B4-BE49-F238E27FC236}">
                <a16:creationId xmlns:a16="http://schemas.microsoft.com/office/drawing/2014/main" id="{173488A7-4033-3D39-6024-385B538D1E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200" y="76200"/>
            <a:ext cx="4495800" cy="1828800"/>
          </a:xfrm>
          <a:prstGeom prst="rect">
            <a:avLst/>
          </a:prstGeom>
        </p:spPr>
      </p:pic>
    </p:spTree>
    <p:extLst>
      <p:ext uri="{BB962C8B-B14F-4D97-AF65-F5344CB8AC3E}">
        <p14:creationId xmlns:p14="http://schemas.microsoft.com/office/powerpoint/2010/main" val="3857043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069950" y="76200"/>
            <a:ext cx="4940378" cy="786959"/>
          </a:xfrm>
        </p:spPr>
        <p:txBody>
          <a:bodyPr>
            <a:normAutofit fontScale="90000"/>
          </a:bodyPr>
          <a:lstStyle/>
          <a:p>
            <a:pPr algn="l"/>
            <a:r>
              <a:rPr lang="en-US" sz="3200" b="1" dirty="0"/>
              <a:t>         Introduction to Research</a:t>
            </a:r>
          </a:p>
        </p:txBody>
      </p:sp>
      <p:pic>
        <p:nvPicPr>
          <p:cNvPr id="32775" name="Picture 7"/>
          <p:cNvPicPr>
            <a:picLocks noChangeAspect="1" noChangeArrowheads="1"/>
          </p:cNvPicPr>
          <p:nvPr/>
        </p:nvPicPr>
        <p:blipFill rotWithShape="1">
          <a:blip r:embed="rId2"/>
          <a:srcRect l="17315" r="17312" b="-1"/>
          <a:stretch/>
        </p:blipFill>
        <p:spPr bwMode="auto">
          <a:xfrm>
            <a:off x="691432" y="465243"/>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p:spPr>
      </p:pic>
      <p:sp>
        <p:nvSpPr>
          <p:cNvPr id="32770" name="AutoShape 2" descr="3,165,492 Research Images, Stock Photos &amp; Vectors | Shutterstock"/>
          <p:cNvSpPr>
            <a:spLocks noChangeAspect="1" noChangeArrowheads="1"/>
          </p:cNvSpPr>
          <p:nvPr/>
        </p:nvSpPr>
        <p:spPr bwMode="auto">
          <a:xfrm>
            <a:off x="155575" y="-71673"/>
            <a:ext cx="304800" cy="232012"/>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2772" name="AutoShape 4" descr="3,165,492 Research Images, Stock Photos &amp; Vectors | Shutterstock"/>
          <p:cNvSpPr>
            <a:spLocks noChangeAspect="1" noChangeArrowheads="1"/>
          </p:cNvSpPr>
          <p:nvPr/>
        </p:nvSpPr>
        <p:spPr bwMode="auto">
          <a:xfrm>
            <a:off x="155575" y="-71673"/>
            <a:ext cx="304800" cy="232012"/>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2774" name="AutoShape 6" descr="3,165,492 Research Images, Stock Photos &amp; Vectors | Shutterstock"/>
          <p:cNvSpPr>
            <a:spLocks noChangeAspect="1" noChangeArrowheads="1"/>
          </p:cNvSpPr>
          <p:nvPr/>
        </p:nvSpPr>
        <p:spPr bwMode="auto">
          <a:xfrm>
            <a:off x="155575" y="-71673"/>
            <a:ext cx="304800" cy="232012"/>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anchor="b">
            <a:normAutofit/>
          </a:bodyPr>
          <a:lstStyle/>
          <a:p>
            <a:r>
              <a:rPr lang="en-US" sz="4700" dirty="0"/>
              <a:t>         Introduction </a:t>
            </a:r>
          </a:p>
        </p:txBody>
      </p:sp>
      <p:pic>
        <p:nvPicPr>
          <p:cNvPr id="16386" name="Picture 2" descr="Prescriptions for depression, anxiety among young adults on the rise- The  New Indian Express"/>
          <p:cNvPicPr>
            <a:picLocks noChangeAspect="1" noChangeArrowheads="1"/>
          </p:cNvPicPr>
          <p:nvPr/>
        </p:nvPicPr>
        <p:blipFill rotWithShape="1">
          <a:blip r:embed="rId3"/>
          <a:srcRect l="26029" r="20777"/>
          <a:stretch/>
        </p:blipFill>
        <p:spPr bwMode="auto">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p:spPr>
      </p:pic>
      <p:sp>
        <p:nvSpPr>
          <p:cNvPr id="1639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73321" y="2706624"/>
            <a:ext cx="4688333" cy="3483864"/>
          </a:xfrm>
        </p:spPr>
        <p:txBody>
          <a:bodyPr>
            <a:normAutofit/>
          </a:bodyPr>
          <a:lstStyle/>
          <a:p>
            <a:pPr>
              <a:buFont typeface="Wingdings" panose="05000000000000000000" pitchFamily="2" charset="2"/>
              <a:buChar char="q"/>
            </a:pPr>
            <a:r>
              <a:rPr lang="en-US" sz="1600">
                <a:latin typeface="Arial" panose="020B0604020202020204" pitchFamily="34" charset="0"/>
                <a:cs typeface="Arial" panose="020B0604020202020204" pitchFamily="34" charset="0"/>
              </a:rPr>
              <a:t>Depression can be defined as a mental illness which can make an individual suffer from a mood disorder( Nearchou et at.(2020)</a:t>
            </a:r>
          </a:p>
          <a:p>
            <a:pPr>
              <a:buFont typeface="Wingdings" panose="05000000000000000000" pitchFamily="2" charset="2"/>
              <a:buChar char="q"/>
            </a:pPr>
            <a:r>
              <a:rPr lang="en-US" sz="1600">
                <a:latin typeface="Arial" panose="020B0604020202020204" pitchFamily="34" charset="0"/>
                <a:cs typeface="Arial" panose="020B0604020202020204" pitchFamily="34" charset="0"/>
              </a:rPr>
              <a:t>More than 200 million people suffer from depression (Nearchou et at.(2020)</a:t>
            </a:r>
          </a:p>
          <a:p>
            <a:pPr>
              <a:buFont typeface="Wingdings" panose="05000000000000000000" pitchFamily="2" charset="2"/>
              <a:buChar char="q"/>
            </a:pPr>
            <a:endParaRPr lang="en-US" sz="1600">
              <a:latin typeface="Arial" panose="020B0604020202020204" pitchFamily="34" charset="0"/>
              <a:cs typeface="Arial" panose="020B0604020202020204" pitchFamily="34" charset="0"/>
            </a:endParaRPr>
          </a:p>
          <a:p>
            <a:pPr>
              <a:buFont typeface="Wingdings" panose="05000000000000000000" pitchFamily="2" charset="2"/>
              <a:buChar char="q"/>
            </a:pPr>
            <a:r>
              <a:rPr lang="en-US" sz="1600">
                <a:latin typeface="Arial" panose="020B0604020202020204" pitchFamily="34" charset="0"/>
                <a:cs typeface="Arial" panose="020B0604020202020204" pitchFamily="34" charset="0"/>
              </a:rPr>
              <a:t>Adults who are suffering from depression is 5% and for older adults is 5.7% who are older than 60 years( Nearchou et at.(2020)</a:t>
            </a:r>
          </a:p>
          <a:p>
            <a:pPr>
              <a:buFont typeface="Wingdings" panose="05000000000000000000" pitchFamily="2" charset="2"/>
              <a:buChar char="q"/>
            </a:pPr>
            <a:r>
              <a:rPr lang="en-US" sz="1600">
                <a:latin typeface="Arial" panose="020B0604020202020204" pitchFamily="34" charset="0"/>
                <a:cs typeface="Arial" panose="020B0604020202020204" pitchFamily="34" charset="0"/>
              </a:rPr>
              <a:t>Depression reached around 17% after the outbreak of the pandemic as the depression rate among 16+ adults (Nearchou et at.(2020)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3202" y="640080"/>
            <a:ext cx="3614166" cy="1481328"/>
          </a:xfrm>
        </p:spPr>
        <p:txBody>
          <a:bodyPr anchor="b">
            <a:normAutofit/>
          </a:bodyPr>
          <a:lstStyle/>
          <a:p>
            <a:r>
              <a:rPr lang="en-US" sz="4700" b="1"/>
              <a:t>Research Aim </a:t>
            </a:r>
          </a:p>
        </p:txBody>
      </p:sp>
      <p:sp>
        <p:nvSpPr>
          <p:cNvPr id="3" name="Content Placeholder 2"/>
          <p:cNvSpPr>
            <a:spLocks noGrp="1"/>
          </p:cNvSpPr>
          <p:nvPr>
            <p:ph idx="1"/>
          </p:nvPr>
        </p:nvSpPr>
        <p:spPr>
          <a:xfrm>
            <a:off x="76200" y="2660904"/>
            <a:ext cx="4495800" cy="4102608"/>
          </a:xfrm>
        </p:spPr>
        <p:txBody>
          <a:bodyPr anchor="t">
            <a:normAutofit/>
          </a:bodyPr>
          <a:lstStyle/>
          <a:p>
            <a:r>
              <a:rPr lang="en-US" sz="1900" dirty="0">
                <a:latin typeface="Arial" panose="020B0604020202020204" pitchFamily="34" charset="0"/>
                <a:cs typeface="Arial" panose="020B0604020202020204" pitchFamily="34" charset="0"/>
              </a:rPr>
              <a:t>The research aim is to  identify the causes of depression in the 16+ population during covid 19 in the UK.</a:t>
            </a:r>
          </a:p>
          <a:p>
            <a:endParaRPr lang="en-US" sz="1900" dirty="0"/>
          </a:p>
          <a:p>
            <a:endParaRPr lang="en-US" sz="1900" dirty="0"/>
          </a:p>
          <a:p>
            <a:endParaRPr lang="en-US" sz="1900" dirty="0"/>
          </a:p>
          <a:p>
            <a:endParaRPr lang="en-US" sz="1900" dirty="0"/>
          </a:p>
        </p:txBody>
      </p:sp>
      <p:pic>
        <p:nvPicPr>
          <p:cNvPr id="18434" name="Picture 2" descr="How to set your Project Objectives and Research Questions - Anna Mentor"/>
          <p:cNvPicPr>
            <a:picLocks noChangeAspect="1" noChangeArrowheads="1"/>
          </p:cNvPicPr>
          <p:nvPr/>
        </p:nvPicPr>
        <p:blipFill rotWithShape="1">
          <a:blip r:embed="rId2"/>
          <a:srcRect l="60294" r="2" b="2"/>
          <a:stretch/>
        </p:blipFill>
        <p:spPr bwMode="auto">
          <a:xfrm>
            <a:off x="5206275" y="640080"/>
            <a:ext cx="2830248" cy="557784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9369" y="238539"/>
            <a:ext cx="8285260" cy="1434415"/>
          </a:xfrm>
        </p:spPr>
        <p:txBody>
          <a:bodyPr anchor="b">
            <a:normAutofit/>
          </a:bodyPr>
          <a:lstStyle/>
          <a:p>
            <a:r>
              <a:rPr lang="en-US" sz="4700"/>
              <a:t>Research objectives</a:t>
            </a:r>
          </a:p>
        </p:txBody>
      </p:sp>
      <p:sp>
        <p:nvSpPr>
          <p:cNvPr id="3" name="Content Placeholder 2"/>
          <p:cNvSpPr>
            <a:spLocks noGrp="1"/>
          </p:cNvSpPr>
          <p:nvPr>
            <p:ph idx="1"/>
          </p:nvPr>
        </p:nvSpPr>
        <p:spPr>
          <a:xfrm>
            <a:off x="3679466" y="2071316"/>
            <a:ext cx="5035164" cy="4114800"/>
          </a:xfrm>
        </p:spPr>
        <p:style>
          <a:lnRef idx="2">
            <a:schemeClr val="accent1"/>
          </a:lnRef>
          <a:fillRef idx="1">
            <a:schemeClr val="lt1"/>
          </a:fillRef>
          <a:effectRef idx="0">
            <a:schemeClr val="accent1"/>
          </a:effectRef>
          <a:fontRef idx="minor">
            <a:schemeClr val="dk1"/>
          </a:fontRef>
        </p:style>
        <p:txBody>
          <a:bodyPr anchor="t">
            <a:normAutofit/>
          </a:bodyPr>
          <a:lstStyle/>
          <a:p>
            <a:pPr fontAlgn="base">
              <a:buFont typeface="Wingdings" panose="05000000000000000000" pitchFamily="2" charset="2"/>
              <a:buChar char="q"/>
            </a:pPr>
            <a:endParaRPr lang="en-US" sz="2400" dirty="0">
              <a:latin typeface="Arial" panose="020B0604020202020204" pitchFamily="34" charset="0"/>
              <a:cs typeface="Arial" panose="020B0604020202020204" pitchFamily="34" charset="0"/>
            </a:endParaRPr>
          </a:p>
          <a:p>
            <a:pPr fontAlgn="base">
              <a:buFont typeface="Wingdings" panose="05000000000000000000" pitchFamily="2" charset="2"/>
              <a:buChar char="q"/>
            </a:pPr>
            <a:r>
              <a:rPr lang="en-US" sz="2400" dirty="0">
                <a:latin typeface="Arial" panose="020B0604020202020204" pitchFamily="34" charset="0"/>
                <a:cs typeface="Arial" panose="020B0604020202020204" pitchFamily="34" charset="0"/>
              </a:rPr>
              <a:t>To perform systematic review of 3 relevant articles </a:t>
            </a:r>
          </a:p>
          <a:p>
            <a:pPr fontAlgn="base">
              <a:buFont typeface="Wingdings" panose="05000000000000000000" pitchFamily="2" charset="2"/>
              <a:buChar char="q"/>
            </a:pPr>
            <a:r>
              <a:rPr lang="en-US" sz="2400" dirty="0">
                <a:latin typeface="Arial" panose="020B0604020202020204" pitchFamily="34" charset="0"/>
                <a:cs typeface="Arial" panose="020B0604020202020204" pitchFamily="34" charset="0"/>
              </a:rPr>
              <a:t>To analyze the causes of covid 19 in increasing depression among the young adults </a:t>
            </a:r>
          </a:p>
          <a:p>
            <a:pPr lvl="0" fontAlgn="base">
              <a:buFont typeface="Wingdings" panose="05000000000000000000" pitchFamily="2" charset="2"/>
              <a:buChar char="q"/>
            </a:pPr>
            <a:r>
              <a:rPr lang="en-US" sz="2400" dirty="0">
                <a:latin typeface="Arial" panose="020B0604020202020204" pitchFamily="34" charset="0"/>
                <a:cs typeface="Arial" panose="020B0604020202020204" pitchFamily="34" charset="0"/>
              </a:rPr>
              <a:t>To provide a suitable recommendation to lower the impact of depression among young adults. </a:t>
            </a:r>
          </a:p>
        </p:txBody>
      </p:sp>
      <p:pic>
        <p:nvPicPr>
          <p:cNvPr id="19458" name="Picture 2" descr="Research Like a Pro: Research Objective - Genealogist on a Journey"/>
          <p:cNvPicPr>
            <a:picLocks noChangeAspect="1" noChangeArrowheads="1"/>
          </p:cNvPicPr>
          <p:nvPr/>
        </p:nvPicPr>
        <p:blipFill rotWithShape="1">
          <a:blip r:embed="rId2"/>
          <a:srcRect l="23509" r="23822" b="-3"/>
          <a:stretch/>
        </p:blipFill>
        <p:spPr bwMode="auto">
          <a:xfrm>
            <a:off x="429369" y="2002056"/>
            <a:ext cx="2957886"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429000"/>
            <a:ext cx="8782046" cy="3429000"/>
          </a:xfrm>
        </p:spPr>
        <p:txBody>
          <a:bodyPr anchor="ctr">
            <a:normAutofit/>
          </a:bodyPr>
          <a:lstStyle/>
          <a:p>
            <a:pPr>
              <a:buFont typeface="Wingdings" panose="05000000000000000000" pitchFamily="2" charset="2"/>
              <a:buChar char="q"/>
            </a:pPr>
            <a:r>
              <a:rPr lang="en-US" sz="2000" i="1" dirty="0"/>
              <a:t>Research design                                                                                   Keywords:</a:t>
            </a:r>
          </a:p>
          <a:p>
            <a:pPr>
              <a:buFont typeface="Wingdings" panose="05000000000000000000" pitchFamily="2" charset="2"/>
              <a:buChar char="q"/>
            </a:pPr>
            <a:r>
              <a:rPr lang="en-US" sz="2000" i="1" dirty="0"/>
              <a:t>Research limitation                                                                 - mental health, covid 19</a:t>
            </a:r>
          </a:p>
          <a:p>
            <a:pPr>
              <a:buFont typeface="Wingdings" panose="05000000000000000000" pitchFamily="2" charset="2"/>
              <a:buChar char="q"/>
            </a:pPr>
            <a:r>
              <a:rPr lang="en-US" sz="2000" i="1" dirty="0"/>
              <a:t>Data analysis method                                                             -depression, population</a:t>
            </a:r>
          </a:p>
          <a:p>
            <a:pPr>
              <a:buFont typeface="Wingdings" panose="05000000000000000000" pitchFamily="2" charset="2"/>
              <a:buChar char="q"/>
            </a:pPr>
            <a:r>
              <a:rPr lang="en-US" sz="2000" i="1" dirty="0"/>
              <a:t>Data collection method </a:t>
            </a:r>
          </a:p>
          <a:p>
            <a:pPr>
              <a:buFont typeface="Wingdings" panose="05000000000000000000" pitchFamily="2" charset="2"/>
              <a:buChar char="q"/>
            </a:pPr>
            <a:r>
              <a:rPr lang="en-US" sz="2000" i="1" dirty="0"/>
              <a:t>Systematic literature review                                                   </a:t>
            </a:r>
          </a:p>
          <a:p>
            <a:pPr marL="0" indent="0">
              <a:buNone/>
            </a:pPr>
            <a:endParaRPr lang="en-US" sz="2000" dirty="0"/>
          </a:p>
          <a:p>
            <a:pPr marL="0" indent="0">
              <a:buNone/>
            </a:pPr>
            <a:endParaRPr lang="en-US" sz="2000" dirty="0"/>
          </a:p>
        </p:txBody>
      </p:sp>
      <p:pic>
        <p:nvPicPr>
          <p:cNvPr id="17410" name="Picture 2" descr="Research methodology"/>
          <p:cNvPicPr>
            <a:picLocks noChangeAspect="1" noChangeArrowheads="1"/>
          </p:cNvPicPr>
          <p:nvPr/>
        </p:nvPicPr>
        <p:blipFill rotWithShape="1">
          <a:blip r:embed="rId3"/>
          <a:srcRect t="4319" r="-1" b="-1"/>
          <a:stretch/>
        </p:blipFill>
        <p:spPr bwMode="auto">
          <a:xfrm>
            <a:off x="-76200" y="-228600"/>
            <a:ext cx="9150876" cy="3657600"/>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76201"/>
            <a:ext cx="7886700" cy="609599"/>
          </a:xfrm>
        </p:spPr>
        <p:txBody>
          <a:bodyPr>
            <a:normAutofit fontScale="90000"/>
          </a:bodyPr>
          <a:lstStyle/>
          <a:p>
            <a:pPr algn="ctr"/>
            <a:r>
              <a:rPr lang="en-GB" sz="3600" dirty="0"/>
              <a:t>          Articles included in the systematic                                                                           Literature review</a:t>
            </a:r>
            <a:endParaRPr lang="en-US" sz="3600" dirty="0"/>
          </a:p>
        </p:txBody>
      </p:sp>
      <p:graphicFrame>
        <p:nvGraphicFramePr>
          <p:cNvPr id="7" name="Table 7">
            <a:extLst>
              <a:ext uri="{FF2B5EF4-FFF2-40B4-BE49-F238E27FC236}">
                <a16:creationId xmlns:a16="http://schemas.microsoft.com/office/drawing/2014/main" id="{035C09DD-CFAE-7AC9-A7F3-A1AA51261A38}"/>
              </a:ext>
            </a:extLst>
          </p:cNvPr>
          <p:cNvGraphicFramePr>
            <a:graphicFrameLocks noGrp="1"/>
          </p:cNvGraphicFramePr>
          <p:nvPr>
            <p:ph idx="1"/>
            <p:extLst>
              <p:ext uri="{D42A27DB-BD31-4B8C-83A1-F6EECF244321}">
                <p14:modId xmlns:p14="http://schemas.microsoft.com/office/powerpoint/2010/main" val="1536864932"/>
              </p:ext>
            </p:extLst>
          </p:nvPr>
        </p:nvGraphicFramePr>
        <p:xfrm>
          <a:off x="76200" y="838200"/>
          <a:ext cx="8915400" cy="6336229"/>
        </p:xfrm>
        <a:graphic>
          <a:graphicData uri="http://schemas.openxmlformats.org/drawingml/2006/table">
            <a:tbl>
              <a:tblPr firstRow="1" bandRow="1">
                <a:tableStyleId>{5C22544A-7EE6-4342-B048-85BDC9FD1C3A}</a:tableStyleId>
              </a:tblPr>
              <a:tblGrid>
                <a:gridCol w="2620599">
                  <a:extLst>
                    <a:ext uri="{9D8B030D-6E8A-4147-A177-3AD203B41FA5}">
                      <a16:colId xmlns:a16="http://schemas.microsoft.com/office/drawing/2014/main" val="2399034135"/>
                    </a:ext>
                  </a:extLst>
                </a:gridCol>
                <a:gridCol w="1646601">
                  <a:extLst>
                    <a:ext uri="{9D8B030D-6E8A-4147-A177-3AD203B41FA5}">
                      <a16:colId xmlns:a16="http://schemas.microsoft.com/office/drawing/2014/main" val="1688366147"/>
                    </a:ext>
                  </a:extLst>
                </a:gridCol>
                <a:gridCol w="2149722">
                  <a:extLst>
                    <a:ext uri="{9D8B030D-6E8A-4147-A177-3AD203B41FA5}">
                      <a16:colId xmlns:a16="http://schemas.microsoft.com/office/drawing/2014/main" val="3848965443"/>
                    </a:ext>
                  </a:extLst>
                </a:gridCol>
                <a:gridCol w="2498478">
                  <a:extLst>
                    <a:ext uri="{9D8B030D-6E8A-4147-A177-3AD203B41FA5}">
                      <a16:colId xmlns:a16="http://schemas.microsoft.com/office/drawing/2014/main" val="3648116990"/>
                    </a:ext>
                  </a:extLst>
                </a:gridCol>
              </a:tblGrid>
              <a:tr h="441720">
                <a:tc>
                  <a:txBody>
                    <a:bodyPr/>
                    <a:lstStyle/>
                    <a:p>
                      <a:r>
                        <a:rPr lang="en-US" sz="1200" b="1" kern="1200">
                          <a:solidFill>
                            <a:schemeClr val="lt1"/>
                          </a:solidFill>
                          <a:effectLst/>
                          <a:latin typeface="Arial" panose="020B0604020202020204" pitchFamily="34" charset="0"/>
                          <a:ea typeface="+mn-ea"/>
                          <a:cs typeface="Arial" panose="020B0604020202020204" pitchFamily="34" charset="0"/>
                        </a:rPr>
                        <a:t>Author(s), Title, and year of publication </a:t>
                      </a:r>
                      <a:endParaRPr lang="en-GB" sz="1200">
                        <a:latin typeface="Arial" panose="020B0604020202020204" pitchFamily="34" charset="0"/>
                        <a:cs typeface="Arial" panose="020B0604020202020204" pitchFamily="34" charset="0"/>
                      </a:endParaRPr>
                    </a:p>
                  </a:txBody>
                  <a:tcPr marL="38958" marR="38958" marT="19479" marB="19479"/>
                </a:tc>
                <a:tc>
                  <a:txBody>
                    <a:bodyPr/>
                    <a:lstStyle/>
                    <a:p>
                      <a:r>
                        <a:rPr lang="en-US" sz="1200" b="1" kern="1200">
                          <a:solidFill>
                            <a:schemeClr val="lt1"/>
                          </a:solidFill>
                          <a:effectLst/>
                          <a:latin typeface="Arial" panose="020B0604020202020204" pitchFamily="34" charset="0"/>
                          <a:ea typeface="+mn-ea"/>
                          <a:cs typeface="Arial" panose="020B0604020202020204" pitchFamily="34" charset="0"/>
                        </a:rPr>
                        <a:t>Aim of the study </a:t>
                      </a:r>
                      <a:endParaRPr lang="en-GB" sz="1200">
                        <a:latin typeface="Arial" panose="020B0604020202020204" pitchFamily="34" charset="0"/>
                        <a:cs typeface="Arial" panose="020B0604020202020204" pitchFamily="34" charset="0"/>
                      </a:endParaRPr>
                    </a:p>
                  </a:txBody>
                  <a:tcPr marL="38958" marR="38958" marT="19479" marB="19479"/>
                </a:tc>
                <a:tc>
                  <a:txBody>
                    <a:bodyPr/>
                    <a:lstStyle/>
                    <a:p>
                      <a:r>
                        <a:rPr lang="en-US" sz="1200" b="1" kern="1200">
                          <a:solidFill>
                            <a:schemeClr val="lt1"/>
                          </a:solidFill>
                          <a:effectLst/>
                          <a:latin typeface="Arial" panose="020B0604020202020204" pitchFamily="34" charset="0"/>
                          <a:ea typeface="+mn-ea"/>
                          <a:cs typeface="Arial" panose="020B0604020202020204" pitchFamily="34" charset="0"/>
                        </a:rPr>
                        <a:t>Methods and sample size and characteristics </a:t>
                      </a:r>
                      <a:endParaRPr lang="en-GB" sz="1200">
                        <a:latin typeface="Arial" panose="020B0604020202020204" pitchFamily="34" charset="0"/>
                        <a:cs typeface="Arial" panose="020B0604020202020204" pitchFamily="34" charset="0"/>
                      </a:endParaRPr>
                    </a:p>
                  </a:txBody>
                  <a:tcPr marL="38958" marR="38958" marT="19479" marB="19479"/>
                </a:tc>
                <a:tc>
                  <a:txBody>
                    <a:bodyPr/>
                    <a:lstStyle/>
                    <a:p>
                      <a:r>
                        <a:rPr lang="en-US" sz="1200" b="1" kern="1200">
                          <a:solidFill>
                            <a:schemeClr val="lt1"/>
                          </a:solidFill>
                          <a:effectLst/>
                          <a:latin typeface="Arial" panose="020B0604020202020204" pitchFamily="34" charset="0"/>
                          <a:ea typeface="+mn-ea"/>
                          <a:cs typeface="Arial" panose="020B0604020202020204" pitchFamily="34" charset="0"/>
                        </a:rPr>
                        <a:t>Summary of main findings </a:t>
                      </a:r>
                      <a:endParaRPr lang="en-GB" sz="1200">
                        <a:latin typeface="Arial" panose="020B0604020202020204" pitchFamily="34" charset="0"/>
                        <a:cs typeface="Arial" panose="020B0604020202020204" pitchFamily="34" charset="0"/>
                      </a:endParaRPr>
                    </a:p>
                  </a:txBody>
                  <a:tcPr marL="38958" marR="38958" marT="19479" marB="19479"/>
                </a:tc>
                <a:extLst>
                  <a:ext uri="{0D108BD9-81ED-4DB2-BD59-A6C34878D82A}">
                    <a16:rowId xmlns:a16="http://schemas.microsoft.com/office/drawing/2014/main" val="2721549896"/>
                  </a:ext>
                </a:extLst>
              </a:tr>
              <a:tr h="1898393">
                <a:tc>
                  <a:txBody>
                    <a:bodyPr/>
                    <a:lstStyle/>
                    <a:p>
                      <a:r>
                        <a:rPr lang="en-US" sz="1200" kern="1200">
                          <a:solidFill>
                            <a:schemeClr val="dk1"/>
                          </a:solidFill>
                          <a:effectLst/>
                          <a:latin typeface="Arial" panose="020B0604020202020204" pitchFamily="34" charset="0"/>
                          <a:ea typeface="+mn-ea"/>
                          <a:cs typeface="Arial" panose="020B0604020202020204" pitchFamily="34" charset="0"/>
                        </a:rPr>
                        <a:t>Hawes, M.T., Szenczy, A.K., Klein, D.N., Hajcak, G. and Nelson, B.D.(2022) Increases in depression and anxiety symptoms in adolescents and young adults during the COVID-19 pandemic. </a:t>
                      </a:r>
                      <a:endParaRPr lang="en-GB" sz="1200">
                        <a:latin typeface="Arial" panose="020B0604020202020204" pitchFamily="34" charset="0"/>
                        <a:cs typeface="Arial" panose="020B0604020202020204" pitchFamily="34" charset="0"/>
                      </a:endParaRPr>
                    </a:p>
                  </a:txBody>
                  <a:tcPr marL="38958" marR="38958" marT="19479" marB="19479"/>
                </a:tc>
                <a:tc>
                  <a:txBody>
                    <a:bodyPr/>
                    <a:lstStyle/>
                    <a:p>
                      <a:pPr algn="l">
                        <a:lnSpc>
                          <a:spcPct val="150000"/>
                        </a:lnSpc>
                      </a:pPr>
                      <a:r>
                        <a:rPr lang="en-US" sz="1200" dirty="0">
                          <a:solidFill>
                            <a:srgbClr val="000000"/>
                          </a:solidFill>
                          <a:effectLst/>
                          <a:latin typeface="Arial" panose="020B0604020202020204" pitchFamily="34" charset="0"/>
                          <a:ea typeface="Arial" panose="020B0604020202020204" pitchFamily="34" charset="0"/>
                          <a:cs typeface="Arial" panose="020B0604020202020204" pitchFamily="34" charset="0"/>
                        </a:rPr>
                        <a:t>The aim of the study was to find out the core reasons why depression and anxiety are increasing among adults during the Covid-19 period </a:t>
                      </a:r>
                      <a:endParaRPr lang="en-GB" sz="1200" dirty="0">
                        <a:effectLst/>
                        <a:latin typeface="Arial" panose="020B0604020202020204" pitchFamily="34" charset="0"/>
                        <a:ea typeface="Arial" panose="020B0604020202020204" pitchFamily="34" charset="0"/>
                        <a:cs typeface="Arial" panose="020B0604020202020204" pitchFamily="34" charset="0"/>
                      </a:endParaRPr>
                    </a:p>
                  </a:txBody>
                  <a:tcPr marL="27054" marR="27054" marT="27054" marB="27054"/>
                </a:tc>
                <a:tc>
                  <a:txBody>
                    <a:bodyPr/>
                    <a:lstStyle/>
                    <a:p>
                      <a:pPr algn="l">
                        <a:lnSpc>
                          <a:spcPct val="150000"/>
                        </a:lnSpc>
                      </a:pPr>
                      <a:r>
                        <a:rPr lang="en-US" sz="1200" kern="1200" dirty="0">
                          <a:solidFill>
                            <a:schemeClr val="dk1"/>
                          </a:solidFill>
                          <a:effectLst/>
                          <a:latin typeface="Arial" panose="020B0604020202020204" pitchFamily="34" charset="0"/>
                          <a:ea typeface="+mn-ea"/>
                          <a:cs typeface="Arial" panose="020B0604020202020204" pitchFamily="34" charset="0"/>
                        </a:rPr>
                        <a:t>Primary data collection method and conducting surveys.</a:t>
                      </a:r>
                      <a:endParaRPr lang="en-GB" sz="1200" dirty="0">
                        <a:effectLst/>
                        <a:latin typeface="Arial" panose="020B0604020202020204" pitchFamily="34" charset="0"/>
                        <a:ea typeface="Arial" panose="020B0604020202020204" pitchFamily="34" charset="0"/>
                        <a:cs typeface="Arial" panose="020B0604020202020204" pitchFamily="34" charset="0"/>
                      </a:endParaRPr>
                    </a:p>
                  </a:txBody>
                  <a:tcPr marL="27054" marR="27054" marT="27054" marB="27054"/>
                </a:tc>
                <a:tc>
                  <a:txBody>
                    <a:bodyPr/>
                    <a:lstStyle/>
                    <a:p>
                      <a:pPr algn="l">
                        <a:lnSpc>
                          <a:spcPct val="150000"/>
                        </a:lnSpc>
                      </a:pPr>
                      <a:r>
                        <a:rPr lang="en-US" sz="1200">
                          <a:solidFill>
                            <a:srgbClr val="000000"/>
                          </a:solidFill>
                          <a:effectLst/>
                          <a:latin typeface="Arial" panose="020B0604020202020204" pitchFamily="34" charset="0"/>
                          <a:ea typeface="Arial" panose="020B0604020202020204" pitchFamily="34" charset="0"/>
                          <a:cs typeface="Arial" panose="020B0604020202020204" pitchFamily="34" charset="0"/>
                        </a:rPr>
                        <a:t>The main findings of this research paper were the statistics regarding the number of adults facing depression and anxiety in the UK. It has clearly shown the reasons why the number has been rising especially during the time of the pandemic. </a:t>
                      </a:r>
                      <a:endParaRPr lang="en-GB" sz="1200">
                        <a:effectLst/>
                        <a:latin typeface="Arial" panose="020B0604020202020204" pitchFamily="34" charset="0"/>
                        <a:ea typeface="Arial" panose="020B0604020202020204" pitchFamily="34" charset="0"/>
                        <a:cs typeface="Arial" panose="020B0604020202020204" pitchFamily="34" charset="0"/>
                      </a:endParaRPr>
                    </a:p>
                  </a:txBody>
                  <a:tcPr marL="27054" marR="27054" marT="27054" marB="27054"/>
                </a:tc>
                <a:extLst>
                  <a:ext uri="{0D108BD9-81ED-4DB2-BD59-A6C34878D82A}">
                    <a16:rowId xmlns:a16="http://schemas.microsoft.com/office/drawing/2014/main" val="3112188178"/>
                  </a:ext>
                </a:extLst>
              </a:tr>
              <a:tr h="2253385">
                <a:tc>
                  <a:txBody>
                    <a:bodyPr/>
                    <a:lstStyle/>
                    <a:p>
                      <a:r>
                        <a:rPr lang="en-US" sz="1200" kern="1200">
                          <a:solidFill>
                            <a:schemeClr val="dk1"/>
                          </a:solidFill>
                          <a:effectLst/>
                          <a:latin typeface="Arial" panose="020B0604020202020204" pitchFamily="34" charset="0"/>
                          <a:ea typeface="+mn-ea"/>
                          <a:cs typeface="Arial" panose="020B0604020202020204" pitchFamily="34" charset="0"/>
                        </a:rPr>
                        <a:t>Smith, L., Jacob, L., Yakkundi, A., McDermott, D., Armstrong, N.C., Barnett, Y., López-Sánchez, G.F., Martin, S., Butler, L. and Tully, M.A.( 2020) Correlates of symptoms of anxiety and depression and mental wellbeing associated with COVID-19: a cross-sectional study of UK-based respondents</a:t>
                      </a:r>
                      <a:endParaRPr lang="en-GB" sz="1200">
                        <a:latin typeface="Arial" panose="020B0604020202020204" pitchFamily="34" charset="0"/>
                        <a:cs typeface="Arial" panose="020B0604020202020204" pitchFamily="34" charset="0"/>
                      </a:endParaRPr>
                    </a:p>
                  </a:txBody>
                  <a:tcPr marL="38958" marR="38958" marT="19479" marB="19479"/>
                </a:tc>
                <a:tc>
                  <a:txBody>
                    <a:bodyPr/>
                    <a:lstStyle/>
                    <a:p>
                      <a:pPr algn="l">
                        <a:lnSpc>
                          <a:spcPct val="150000"/>
                        </a:lnSpc>
                      </a:pPr>
                      <a:r>
                        <a:rPr lang="en-US" sz="1200">
                          <a:effectLst/>
                          <a:latin typeface="Arial" panose="020B0604020202020204" pitchFamily="34" charset="0"/>
                          <a:ea typeface="Arial" panose="020B0604020202020204" pitchFamily="34" charset="0"/>
                          <a:cs typeface="Arial" panose="020B0604020202020204" pitchFamily="34" charset="0"/>
                        </a:rPr>
                        <a:t>The main findings of this study was the different symptoms of depression and anxiety among the adults of the UK and the impact of pandemic upon them </a:t>
                      </a:r>
                      <a:endParaRPr lang="en-GB" sz="1200">
                        <a:effectLst/>
                        <a:latin typeface="Arial" panose="020B0604020202020204" pitchFamily="34" charset="0"/>
                        <a:ea typeface="Arial" panose="020B0604020202020204" pitchFamily="34" charset="0"/>
                        <a:cs typeface="Arial" panose="020B0604020202020204" pitchFamily="34" charset="0"/>
                      </a:endParaRPr>
                    </a:p>
                  </a:txBody>
                  <a:tcPr marL="27054" marR="27054" marT="27054" marB="27054"/>
                </a:tc>
                <a:tc>
                  <a:txBody>
                    <a:bodyPr/>
                    <a:lstStyle/>
                    <a:p>
                      <a:pPr algn="l">
                        <a:lnSpc>
                          <a:spcPct val="150000"/>
                        </a:lnSpc>
                      </a:pPr>
                      <a:r>
                        <a:rPr lang="en-US" sz="1200" dirty="0">
                          <a:effectLst/>
                          <a:latin typeface="Arial" panose="020B0604020202020204" pitchFamily="34" charset="0"/>
                          <a:ea typeface="Arial" panose="020B0604020202020204" pitchFamily="34" charset="0"/>
                          <a:cs typeface="Arial" panose="020B0604020202020204" pitchFamily="34" charset="0"/>
                        </a:rPr>
                        <a:t>Primary data collection method, surveys and research</a:t>
                      </a:r>
                      <a:endParaRPr lang="en-GB" sz="1200" dirty="0">
                        <a:effectLst/>
                        <a:latin typeface="Arial" panose="020B0604020202020204" pitchFamily="34" charset="0"/>
                        <a:ea typeface="Arial" panose="020B0604020202020204" pitchFamily="34" charset="0"/>
                        <a:cs typeface="Arial" panose="020B0604020202020204" pitchFamily="34" charset="0"/>
                      </a:endParaRPr>
                    </a:p>
                  </a:txBody>
                  <a:tcPr marL="27054" marR="27054" marT="27054" marB="27054"/>
                </a:tc>
                <a:tc>
                  <a:txBody>
                    <a:bodyPr/>
                    <a:lstStyle/>
                    <a:p>
                      <a:pPr algn="l">
                        <a:lnSpc>
                          <a:spcPct val="150000"/>
                        </a:lnSpc>
                      </a:pPr>
                      <a:r>
                        <a:rPr lang="en-US" sz="1200">
                          <a:solidFill>
                            <a:srgbClr val="000000"/>
                          </a:solidFill>
                          <a:effectLst/>
                          <a:latin typeface="Arial" panose="020B0604020202020204" pitchFamily="34" charset="0"/>
                          <a:ea typeface="Arial" panose="020B0604020202020204" pitchFamily="34" charset="0"/>
                          <a:cs typeface="Arial" panose="020B0604020202020204" pitchFamily="34" charset="0"/>
                        </a:rPr>
                        <a:t>The study found the different symptoms faced by the adults during the pandemic because of depression and anxiety which explained the variety of symptoms which was seen in the adults of the UK. </a:t>
                      </a:r>
                      <a:endParaRPr lang="en-GB" sz="1200">
                        <a:effectLst/>
                        <a:latin typeface="Arial" panose="020B0604020202020204" pitchFamily="34" charset="0"/>
                        <a:ea typeface="Arial" panose="020B0604020202020204" pitchFamily="34" charset="0"/>
                        <a:cs typeface="Arial" panose="020B0604020202020204" pitchFamily="34" charset="0"/>
                      </a:endParaRPr>
                    </a:p>
                  </a:txBody>
                  <a:tcPr marL="27054" marR="27054" marT="27054" marB="27054"/>
                </a:tc>
                <a:extLst>
                  <a:ext uri="{0D108BD9-81ED-4DB2-BD59-A6C34878D82A}">
                    <a16:rowId xmlns:a16="http://schemas.microsoft.com/office/drawing/2014/main" val="1167826818"/>
                  </a:ext>
                </a:extLst>
              </a:tr>
              <a:tr h="1426301">
                <a:tc>
                  <a:txBody>
                    <a:bodyPr/>
                    <a:lstStyle/>
                    <a:p>
                      <a:pPr algn="l">
                        <a:lnSpc>
                          <a:spcPct val="150000"/>
                        </a:lnSpc>
                      </a:pPr>
                      <a:r>
                        <a:rPr lang="en-US" sz="1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Crane, L., Adams, F., Harper, G., Welch, J. and </a:t>
                      </a:r>
                      <a:r>
                        <a:rPr lang="en-US" sz="1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Pellicano</a:t>
                      </a:r>
                      <a:r>
                        <a:rPr lang="en-US" sz="1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E.(2019)</a:t>
                      </a:r>
                      <a:endParaRPr lang="en-GB" sz="1200" dirty="0">
                        <a:effectLst/>
                        <a:latin typeface="Arial" panose="020B0604020202020204" pitchFamily="34" charset="0"/>
                        <a:ea typeface="Arial" panose="020B0604020202020204" pitchFamily="34" charset="0"/>
                        <a:cs typeface="Arial" panose="020B0604020202020204" pitchFamily="34" charset="0"/>
                      </a:endParaRPr>
                    </a:p>
                    <a:p>
                      <a:pPr algn="l">
                        <a:lnSpc>
                          <a:spcPct val="150000"/>
                        </a:lnSpc>
                      </a:pPr>
                      <a:r>
                        <a:rPr lang="en-US" sz="1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‘Something needs to change’: Mental health experiences of young autistic adults in England.</a:t>
                      </a:r>
                      <a:endParaRPr lang="en-GB" sz="1200" dirty="0">
                        <a:effectLst/>
                        <a:latin typeface="Arial" panose="020B0604020202020204" pitchFamily="34" charset="0"/>
                        <a:ea typeface="Arial" panose="020B0604020202020204" pitchFamily="34" charset="0"/>
                        <a:cs typeface="Arial" panose="020B0604020202020204" pitchFamily="34" charset="0"/>
                      </a:endParaRPr>
                    </a:p>
                  </a:txBody>
                  <a:tcPr marL="27054" marR="27054" marT="27054" marB="27054"/>
                </a:tc>
                <a:tc>
                  <a:txBody>
                    <a:bodyPr/>
                    <a:lstStyle/>
                    <a:p>
                      <a:r>
                        <a:rPr lang="en-US" sz="1200" kern="1200">
                          <a:solidFill>
                            <a:schemeClr val="dk1"/>
                          </a:solidFill>
                          <a:effectLst/>
                          <a:latin typeface="Arial" panose="020B0604020202020204" pitchFamily="34" charset="0"/>
                          <a:ea typeface="+mn-ea"/>
                          <a:cs typeface="Arial" panose="020B0604020202020204" pitchFamily="34" charset="0"/>
                        </a:rPr>
                        <a:t>The main aim of this study was to find different experiences and issues faced by the autistic adult in the UK</a:t>
                      </a:r>
                      <a:endParaRPr lang="en-GB" sz="1200">
                        <a:latin typeface="Arial" panose="020B0604020202020204" pitchFamily="34" charset="0"/>
                        <a:cs typeface="Arial" panose="020B0604020202020204" pitchFamily="34" charset="0"/>
                      </a:endParaRPr>
                    </a:p>
                  </a:txBody>
                  <a:tcPr marL="38958" marR="38958" marT="19479" marB="19479"/>
                </a:tc>
                <a:tc>
                  <a:txBody>
                    <a:bodyPr/>
                    <a:lstStyle/>
                    <a:p>
                      <a:pPr algn="l">
                        <a:lnSpc>
                          <a:spcPct val="150000"/>
                        </a:lnSpc>
                      </a:pPr>
                      <a:r>
                        <a:rPr lang="en-US" sz="1200">
                          <a:solidFill>
                            <a:srgbClr val="000000"/>
                          </a:solidFill>
                          <a:effectLst/>
                          <a:latin typeface="Arial" panose="020B0604020202020204" pitchFamily="34" charset="0"/>
                          <a:ea typeface="Arial" panose="020B0604020202020204" pitchFamily="34" charset="0"/>
                          <a:cs typeface="Arial" panose="020B0604020202020204" pitchFamily="34" charset="0"/>
                        </a:rPr>
                        <a:t>Mixed data collection methods, journals, articles, Interviews, and surveys. </a:t>
                      </a:r>
                      <a:endParaRPr lang="en-GB" sz="1200">
                        <a:effectLst/>
                        <a:latin typeface="Arial" panose="020B0604020202020204" pitchFamily="34" charset="0"/>
                        <a:ea typeface="Arial" panose="020B0604020202020204" pitchFamily="34" charset="0"/>
                        <a:cs typeface="Arial" panose="020B0604020202020204" pitchFamily="34" charset="0"/>
                      </a:endParaRPr>
                    </a:p>
                  </a:txBody>
                  <a:tcPr marL="27054" marR="27054" marT="27054" marB="27054"/>
                </a:tc>
                <a:tc>
                  <a:txBody>
                    <a:bodyPr/>
                    <a:lstStyle/>
                    <a:p>
                      <a:r>
                        <a:rPr lang="en-US" sz="1200" kern="1200" dirty="0">
                          <a:solidFill>
                            <a:schemeClr val="dk1"/>
                          </a:solidFill>
                          <a:effectLst/>
                          <a:latin typeface="Arial" panose="020B0604020202020204" pitchFamily="34" charset="0"/>
                          <a:ea typeface="+mn-ea"/>
                          <a:cs typeface="Arial" panose="020B0604020202020204" pitchFamily="34" charset="0"/>
                        </a:rPr>
                        <a:t>The main findings of this study were about the different issues and problems faced by the adults facing autism in the UK and the ways how they were coping with them. </a:t>
                      </a:r>
                      <a:endParaRPr lang="en-GB" sz="1200" dirty="0">
                        <a:latin typeface="Arial" panose="020B0604020202020204" pitchFamily="34" charset="0"/>
                        <a:cs typeface="Arial" panose="020B0604020202020204" pitchFamily="34" charset="0"/>
                      </a:endParaRPr>
                    </a:p>
                  </a:txBody>
                  <a:tcPr marL="38958" marR="38958" marT="19479" marB="19479"/>
                </a:tc>
                <a:extLst>
                  <a:ext uri="{0D108BD9-81ED-4DB2-BD59-A6C34878D82A}">
                    <a16:rowId xmlns:a16="http://schemas.microsoft.com/office/drawing/2014/main" val="1122777028"/>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4682" y="381000"/>
            <a:ext cx="7372350" cy="685800"/>
          </a:xfrm>
        </p:spPr>
        <p:txBody>
          <a:bodyPr anchor="b">
            <a:normAutofit/>
          </a:bodyPr>
          <a:lstStyle/>
          <a:p>
            <a:pPr algn="ctr"/>
            <a:r>
              <a:rPr lang="en-GB" sz="3100" b="1" dirty="0">
                <a:solidFill>
                  <a:schemeClr val="tx2"/>
                </a:solidFill>
              </a:rPr>
              <a:t>Findings and themes of the literature review</a:t>
            </a:r>
            <a:endParaRPr lang="en-US" sz="3100" b="1" dirty="0">
              <a:solidFill>
                <a:schemeClr val="tx2"/>
              </a:solidFill>
            </a:endParaRPr>
          </a:p>
        </p:txBody>
      </p:sp>
      <p:sp>
        <p:nvSpPr>
          <p:cNvPr id="3" name="Content Placeholder 2"/>
          <p:cNvSpPr>
            <a:spLocks noGrp="1"/>
          </p:cNvSpPr>
          <p:nvPr>
            <p:ph idx="1"/>
          </p:nvPr>
        </p:nvSpPr>
        <p:spPr>
          <a:xfrm>
            <a:off x="4766153" y="1143000"/>
            <a:ext cx="4243322" cy="5562600"/>
          </a:xfrm>
        </p:spPr>
        <p:txBody>
          <a:bodyPr anchor="ctr">
            <a:noAutofit/>
          </a:bodyPr>
          <a:lstStyle/>
          <a:p>
            <a:pPr marL="0" indent="0">
              <a:buNone/>
            </a:pPr>
            <a:r>
              <a:rPr lang="en-US" sz="2000" dirty="0">
                <a:solidFill>
                  <a:schemeClr val="tx2"/>
                </a:solidFill>
                <a:latin typeface="Arial" panose="020B0604020202020204" pitchFamily="34" charset="0"/>
                <a:cs typeface="Arial" panose="020B0604020202020204" pitchFamily="34" charset="0"/>
              </a:rPr>
              <a:t>   </a:t>
            </a:r>
            <a:r>
              <a:rPr lang="en-US" sz="2800" b="1" dirty="0">
                <a:solidFill>
                  <a:schemeClr val="tx2"/>
                </a:solidFill>
                <a:latin typeface="Arial" panose="020B0604020202020204" pitchFamily="34" charset="0"/>
                <a:cs typeface="Arial" panose="020B0604020202020204" pitchFamily="34" charset="0"/>
              </a:rPr>
              <a:t>Findings keys:</a:t>
            </a:r>
          </a:p>
          <a:p>
            <a:pPr>
              <a:buFont typeface="Wingdings" panose="05000000000000000000" pitchFamily="2" charset="2"/>
              <a:buChar char="q"/>
            </a:pPr>
            <a:r>
              <a:rPr lang="en-US" sz="2000" dirty="0">
                <a:solidFill>
                  <a:schemeClr val="tx2"/>
                </a:solidFill>
                <a:latin typeface="Arial" panose="020B0604020202020204" pitchFamily="34" charset="0"/>
                <a:cs typeface="Arial" panose="020B0604020202020204" pitchFamily="34" charset="0"/>
              </a:rPr>
              <a:t>Depression and anxiety is related with the quality of life </a:t>
            </a:r>
          </a:p>
          <a:p>
            <a:pPr>
              <a:buFont typeface="Wingdings" panose="05000000000000000000" pitchFamily="2" charset="2"/>
              <a:buChar char="q"/>
            </a:pPr>
            <a:r>
              <a:rPr lang="en-GB" sz="2000" dirty="0">
                <a:solidFill>
                  <a:schemeClr val="tx2"/>
                </a:solidFill>
                <a:latin typeface="Arial" panose="020B0604020202020204" pitchFamily="34" charset="0"/>
                <a:cs typeface="Arial" panose="020B0604020202020204" pitchFamily="34" charset="0"/>
              </a:rPr>
              <a:t>Services was restricted to young adults</a:t>
            </a:r>
          </a:p>
          <a:p>
            <a:pPr>
              <a:buFont typeface="Wingdings" panose="05000000000000000000" pitchFamily="2" charset="2"/>
              <a:buChar char="q"/>
            </a:pPr>
            <a:r>
              <a:rPr lang="en-GB" sz="2000" dirty="0">
                <a:solidFill>
                  <a:schemeClr val="tx2"/>
                </a:solidFill>
                <a:latin typeface="Arial" panose="020B0604020202020204" pitchFamily="34" charset="0"/>
                <a:cs typeface="Arial" panose="020B0604020202020204" pitchFamily="34" charset="0"/>
              </a:rPr>
              <a:t> Strong epidemiological poor diet is also associated with depression </a:t>
            </a:r>
          </a:p>
          <a:p>
            <a:pPr>
              <a:buFont typeface="Wingdings" panose="05000000000000000000" pitchFamily="2" charset="2"/>
              <a:buChar char="q"/>
            </a:pPr>
            <a:r>
              <a:rPr lang="en-GB" sz="2000" dirty="0">
                <a:solidFill>
                  <a:schemeClr val="tx2"/>
                </a:solidFill>
                <a:latin typeface="Arial" panose="020B0604020202020204" pitchFamily="34" charset="0"/>
                <a:cs typeface="Arial" panose="020B0604020202020204" pitchFamily="34" charset="0"/>
              </a:rPr>
              <a:t>Job loss and financial problem</a:t>
            </a:r>
          </a:p>
          <a:p>
            <a:pPr>
              <a:buFont typeface="Wingdings" panose="05000000000000000000" pitchFamily="2" charset="2"/>
              <a:buChar char="q"/>
            </a:pPr>
            <a:r>
              <a:rPr lang="en-GB" sz="2000" dirty="0">
                <a:solidFill>
                  <a:schemeClr val="tx2"/>
                </a:solidFill>
                <a:latin typeface="Arial" panose="020B0604020202020204" pitchFamily="34" charset="0"/>
                <a:cs typeface="Arial" panose="020B0604020202020204" pitchFamily="34" charset="0"/>
              </a:rPr>
              <a:t>Social distance reduces the socialising of people</a:t>
            </a:r>
          </a:p>
          <a:p>
            <a:pPr>
              <a:buFont typeface="Wingdings" panose="05000000000000000000" pitchFamily="2" charset="2"/>
              <a:buChar char="q"/>
            </a:pPr>
            <a:r>
              <a:rPr lang="en-GB" sz="2000" dirty="0">
                <a:solidFill>
                  <a:schemeClr val="tx2"/>
                </a:solidFill>
                <a:latin typeface="Arial" panose="020B0604020202020204" pitchFamily="34" charset="0"/>
                <a:cs typeface="Arial" panose="020B0604020202020204" pitchFamily="34" charset="0"/>
              </a:rPr>
              <a:t>Sleep properly(people who are dealing with depression)</a:t>
            </a:r>
            <a:endParaRPr lang="en-US" sz="2000" dirty="0">
              <a:solidFill>
                <a:schemeClr val="tx2"/>
              </a:solidFill>
              <a:latin typeface="Arial" panose="020B0604020202020204" pitchFamily="34" charset="0"/>
              <a:cs typeface="Arial" panose="020B0604020202020204" pitchFamily="34" charset="0"/>
            </a:endParaRPr>
          </a:p>
        </p:txBody>
      </p:sp>
      <p:pic>
        <p:nvPicPr>
          <p:cNvPr id="14338" name="Picture 2" descr="Understanding Depression and Anxiety | GeneSight"/>
          <p:cNvPicPr>
            <a:picLocks noChangeAspect="1" noChangeArrowheads="1"/>
          </p:cNvPicPr>
          <p:nvPr/>
        </p:nvPicPr>
        <p:blipFill rotWithShape="1">
          <a:blip r:embed="rId3"/>
          <a:srcRect l="12845" r="9183" b="2"/>
          <a:stretch/>
        </p:blipFill>
        <p:spPr bwMode="auto">
          <a:xfrm>
            <a:off x="76200" y="1524000"/>
            <a:ext cx="4243323" cy="51816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3D287-04C3-9A8D-149E-6E2729350C87}"/>
              </a:ext>
            </a:extLst>
          </p:cNvPr>
          <p:cNvSpPr>
            <a:spLocks noGrp="1"/>
          </p:cNvSpPr>
          <p:nvPr>
            <p:ph type="title"/>
          </p:nvPr>
        </p:nvSpPr>
        <p:spPr>
          <a:xfrm>
            <a:off x="884419" y="409407"/>
            <a:ext cx="6964181" cy="733593"/>
          </a:xfrm>
        </p:spPr>
        <p:txBody>
          <a:bodyPr anchor="b">
            <a:normAutofit/>
          </a:bodyPr>
          <a:lstStyle/>
          <a:p>
            <a:pPr algn="ctr"/>
            <a:r>
              <a:rPr lang="en-GB" sz="3200" b="1" dirty="0">
                <a:solidFill>
                  <a:schemeClr val="tx2"/>
                </a:solidFill>
                <a:latin typeface="Arial" panose="020B0604020202020204" pitchFamily="34" charset="0"/>
                <a:cs typeface="Arial" panose="020B0604020202020204" pitchFamily="34" charset="0"/>
              </a:rPr>
              <a:t>Themes </a:t>
            </a:r>
          </a:p>
        </p:txBody>
      </p:sp>
      <p:graphicFrame>
        <p:nvGraphicFramePr>
          <p:cNvPr id="5" name="Content Placeholder 2">
            <a:extLst>
              <a:ext uri="{FF2B5EF4-FFF2-40B4-BE49-F238E27FC236}">
                <a16:creationId xmlns:a16="http://schemas.microsoft.com/office/drawing/2014/main" id="{2354792F-A6BC-990A-F160-535F1BB9FFE5}"/>
              </a:ext>
            </a:extLst>
          </p:cNvPr>
          <p:cNvGraphicFramePr>
            <a:graphicFrameLocks noGrp="1"/>
          </p:cNvGraphicFramePr>
          <p:nvPr>
            <p:ph idx="1"/>
          </p:nvPr>
        </p:nvGraphicFramePr>
        <p:xfrm>
          <a:off x="884419" y="1752601"/>
          <a:ext cx="7375161" cy="4034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7779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0E1BE-27ED-DC6C-91BF-2E0B994D2FB2}"/>
              </a:ext>
            </a:extLst>
          </p:cNvPr>
          <p:cNvSpPr>
            <a:spLocks noGrp="1"/>
          </p:cNvSpPr>
          <p:nvPr>
            <p:ph type="title"/>
          </p:nvPr>
        </p:nvSpPr>
        <p:spPr>
          <a:xfrm>
            <a:off x="884419" y="76201"/>
            <a:ext cx="7375161" cy="1447799"/>
          </a:xfrm>
        </p:spPr>
        <p:txBody>
          <a:bodyPr anchor="b">
            <a:normAutofit/>
          </a:bodyPr>
          <a:lstStyle/>
          <a:p>
            <a:pPr algn="ctr"/>
            <a:r>
              <a:rPr lang="en-GB" sz="3100" b="1" kern="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Recommendations for health and social care research, policy or practice</a:t>
            </a:r>
            <a:endParaRPr lang="en-GB" sz="3100">
              <a:solidFill>
                <a:schemeClr val="tx2"/>
              </a:solidFill>
            </a:endParaRPr>
          </a:p>
        </p:txBody>
      </p:sp>
      <p:sp>
        <p:nvSpPr>
          <p:cNvPr id="3" name="Content Placeholder 2">
            <a:extLst>
              <a:ext uri="{FF2B5EF4-FFF2-40B4-BE49-F238E27FC236}">
                <a16:creationId xmlns:a16="http://schemas.microsoft.com/office/drawing/2014/main" id="{3153663C-EC18-AF81-E07A-59A2C4DDD710}"/>
              </a:ext>
            </a:extLst>
          </p:cNvPr>
          <p:cNvSpPr>
            <a:spLocks noGrp="1"/>
          </p:cNvSpPr>
          <p:nvPr>
            <p:ph idx="1"/>
          </p:nvPr>
        </p:nvSpPr>
        <p:spPr>
          <a:xfrm>
            <a:off x="76200" y="1600200"/>
            <a:ext cx="8915399" cy="5227922"/>
          </a:xfrm>
        </p:spPr>
        <p:txBody>
          <a:bodyPr>
            <a:normAutofit fontScale="92500"/>
          </a:bodyPr>
          <a:lstStyle/>
          <a:p>
            <a:pPr marL="342900" lvl="0" indent="-342900" fontAlgn="base">
              <a:buSzPts val="1000"/>
              <a:buFont typeface="Symbol" panose="05050102010706020507" pitchFamily="18" charset="2"/>
              <a:buChar char=""/>
              <a:tabLst>
                <a:tab pos="457200" algn="l"/>
              </a:tabLst>
            </a:pPr>
            <a:r>
              <a:rPr lang="en-US"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It is recommended to select the appropriate topic for health and social care to accurately reflect the content of the research paper. </a:t>
            </a:r>
            <a:endParaRPr lang="en-GB"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fontAlgn="base">
              <a:buSzPts val="1000"/>
              <a:buFont typeface="Symbol" panose="05050102010706020507" pitchFamily="18" charset="2"/>
              <a:buChar char=""/>
              <a:tabLst>
                <a:tab pos="457200" algn="l"/>
              </a:tabLst>
            </a:pPr>
            <a:r>
              <a:rPr lang="en-US"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The researcher also needs to understand the concept of the research topic before conducting the research  to collect the appropriate data about the heal and social care research</a:t>
            </a:r>
            <a:endParaRPr lang="en-GB"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fontAlgn="base">
              <a:buSzPts val="1000"/>
              <a:buFont typeface="Symbol" panose="05050102010706020507" pitchFamily="18" charset="2"/>
              <a:buChar char=""/>
              <a:tabLst>
                <a:tab pos="457200" algn="l"/>
              </a:tabLst>
            </a:pPr>
            <a:r>
              <a:rPr lang="en-US"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It is also recommended to contact different health and social care professionals to collect more appropriate data for the research paper and to make the paper more reliable (Bradwell </a:t>
            </a:r>
            <a:r>
              <a:rPr lang="en-US" sz="24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et al., </a:t>
            </a:r>
            <a:r>
              <a:rPr lang="en-US"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2021).</a:t>
            </a:r>
            <a:endParaRPr lang="en-GB"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fontAlgn="base">
              <a:buSzPts val="1000"/>
              <a:buFont typeface="Symbol" panose="05050102010706020507" pitchFamily="18" charset="2"/>
              <a:buChar char=""/>
              <a:tabLst>
                <a:tab pos="457200" algn="l"/>
              </a:tabLst>
            </a:pPr>
            <a:r>
              <a:rPr lang="en-US"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The data collected and provided in the health and social care research needs to be clear and easy to understand to help the reader to understand the concept in a clear way.</a:t>
            </a:r>
            <a:endParaRPr lang="en-GB"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fontAlgn="base">
              <a:buSzPts val="1000"/>
              <a:buFont typeface="Symbol" panose="05050102010706020507" pitchFamily="18" charset="2"/>
              <a:buChar char=""/>
              <a:tabLst>
                <a:tab pos="457200" algn="l"/>
              </a:tabLst>
            </a:pPr>
            <a:r>
              <a:rPr lang="en-US"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It is also recommended to find the current policy and push them in a specific direction to support the current practice or theory. </a:t>
            </a:r>
            <a:endParaRPr lang="en-GB" sz="2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547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US" sz="3100" dirty="0"/>
              <a:t> </a:t>
            </a:r>
          </a:p>
        </p:txBody>
      </p:sp>
      <p:sp>
        <p:nvSpPr>
          <p:cNvPr id="3" name="Content Placeholder 2"/>
          <p:cNvSpPr>
            <a:spLocks noGrp="1"/>
          </p:cNvSpPr>
          <p:nvPr>
            <p:ph idx="1"/>
          </p:nvPr>
        </p:nvSpPr>
        <p:spPr>
          <a:xfrm>
            <a:off x="3167986" y="3752850"/>
            <a:ext cx="5614060" cy="2452687"/>
          </a:xfrm>
        </p:spPr>
        <p:style>
          <a:lnRef idx="0">
            <a:schemeClr val="accent1"/>
          </a:lnRef>
          <a:fillRef idx="3">
            <a:schemeClr val="accent1"/>
          </a:fillRef>
          <a:effectRef idx="3">
            <a:schemeClr val="accent1"/>
          </a:effectRef>
          <a:fontRef idx="minor">
            <a:schemeClr val="lt1"/>
          </a:fontRef>
        </p:style>
        <p:txBody>
          <a:bodyPr anchor="ctr">
            <a:normAutofit/>
          </a:bodyPr>
          <a:lstStyle/>
          <a:p>
            <a:r>
              <a:rPr lang="en-GB" sz="2000" b="1" i="1" dirty="0">
                <a:latin typeface="Arial" panose="020B0604020202020204" pitchFamily="34" charset="0"/>
                <a:cs typeface="Arial" panose="020B0604020202020204" pitchFamily="34" charset="0"/>
              </a:rPr>
              <a:t>Depression in 16+ adults in the </a:t>
            </a:r>
            <a:r>
              <a:rPr lang="en-GB" sz="2000" b="1" i="1" dirty="0" err="1">
                <a:latin typeface="Arial" panose="020B0604020202020204" pitchFamily="34" charset="0"/>
                <a:cs typeface="Arial" panose="020B0604020202020204" pitchFamily="34" charset="0"/>
              </a:rPr>
              <a:t>Uk</a:t>
            </a:r>
            <a:r>
              <a:rPr lang="en-GB" sz="2000" b="1" i="1" dirty="0">
                <a:latin typeface="Arial" panose="020B0604020202020204" pitchFamily="34" charset="0"/>
                <a:cs typeface="Arial" panose="020B0604020202020204" pitchFamily="34" charset="0"/>
              </a:rPr>
              <a:t> during Covid-19</a:t>
            </a:r>
          </a:p>
          <a:p>
            <a:r>
              <a:rPr lang="en-GB" sz="2000" dirty="0">
                <a:latin typeface="Arial" panose="020B0604020202020204" pitchFamily="34" charset="0"/>
                <a:cs typeface="Arial" panose="020B0604020202020204" pitchFamily="34" charset="0"/>
              </a:rPr>
              <a:t>Covid 19 has significantly affected the mental health of young adults</a:t>
            </a:r>
          </a:p>
          <a:p>
            <a:r>
              <a:rPr lang="en-GB" sz="2000" dirty="0">
                <a:latin typeface="Arial" panose="020B0604020202020204" pitchFamily="34" charset="0"/>
                <a:cs typeface="Arial" panose="020B0604020202020204" pitchFamily="34" charset="0"/>
              </a:rPr>
              <a:t>Researcher also faced several issues and limitations while conducting the research</a:t>
            </a:r>
            <a:endParaRPr lang="en-US" sz="2000" dirty="0">
              <a:latin typeface="Arial" panose="020B0604020202020204" pitchFamily="34" charset="0"/>
              <a:cs typeface="Arial" panose="020B0604020202020204" pitchFamily="34" charset="0"/>
            </a:endParaRPr>
          </a:p>
        </p:txBody>
      </p:sp>
      <p:pic>
        <p:nvPicPr>
          <p:cNvPr id="5124" name="Picture 4" descr="What is the meaning of the word CONCLUSION? - YouTube"/>
          <p:cNvPicPr>
            <a:picLocks noChangeAspect="1" noChangeArrowheads="1"/>
          </p:cNvPicPr>
          <p:nvPr/>
        </p:nvPicPr>
        <p:blipFill rotWithShape="1">
          <a:blip r:embed="rId3"/>
          <a:srcRect t="14420" b="13439"/>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sz="3700">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76200"/>
            <a:ext cx="5179868" cy="6781800"/>
          </a:xfrm>
        </p:spPr>
        <p:txBody>
          <a:bodyPr anchor="ctr">
            <a:normAutofit lnSpcReduction="10000"/>
          </a:bodyPr>
          <a:lstStyle/>
          <a:p>
            <a:r>
              <a:rPr lang="en-US" sz="1400" dirty="0" err="1">
                <a:latin typeface="Arial" panose="020B0604020202020204" pitchFamily="34" charset="0"/>
                <a:cs typeface="Arial" panose="020B0604020202020204" pitchFamily="34" charset="0"/>
              </a:rPr>
              <a:t>Alharahsheh</a:t>
            </a:r>
            <a:r>
              <a:rPr lang="en-US" sz="1400" dirty="0">
                <a:latin typeface="Arial" panose="020B0604020202020204" pitchFamily="34" charset="0"/>
                <a:cs typeface="Arial" panose="020B0604020202020204" pitchFamily="34" charset="0"/>
              </a:rPr>
              <a:t>, H.H. and Pius, A.(2020). A review of key paradigms: Positivism VS interpretivism. </a:t>
            </a:r>
            <a:r>
              <a:rPr lang="en-US" sz="1400" i="1" dirty="0">
                <a:latin typeface="Arial" panose="020B0604020202020204" pitchFamily="34" charset="0"/>
                <a:cs typeface="Arial" panose="020B0604020202020204" pitchFamily="34" charset="0"/>
              </a:rPr>
              <a:t>Global Academic Journal of Humanities and Social Sciences</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2</a:t>
            </a:r>
            <a:r>
              <a:rPr lang="en-US" sz="1400" dirty="0">
                <a:latin typeface="Arial" panose="020B0604020202020204" pitchFamily="34" charset="0"/>
                <a:cs typeface="Arial" panose="020B0604020202020204" pitchFamily="34" charset="0"/>
              </a:rPr>
              <a:t>(3), pp.39-43.</a:t>
            </a:r>
          </a:p>
          <a:p>
            <a:r>
              <a:rPr lang="en-US" sz="1400" dirty="0">
                <a:latin typeface="Arial" panose="020B0604020202020204" pitchFamily="34" charset="0"/>
                <a:cs typeface="Arial" panose="020B0604020202020204" pitchFamily="34" charset="0"/>
              </a:rPr>
              <a:t>Behrendt, C.A., Debus, E.S., Mani, K. and </a:t>
            </a:r>
            <a:r>
              <a:rPr lang="en-US" sz="1400" dirty="0" err="1">
                <a:latin typeface="Arial" panose="020B0604020202020204" pitchFamily="34" charset="0"/>
                <a:cs typeface="Arial" panose="020B0604020202020204" pitchFamily="34" charset="0"/>
              </a:rPr>
              <a:t>Sedrakyan</a:t>
            </a:r>
            <a:r>
              <a:rPr lang="en-US" sz="1400" dirty="0">
                <a:latin typeface="Arial" panose="020B0604020202020204" pitchFamily="34" charset="0"/>
                <a:cs typeface="Arial" panose="020B0604020202020204" pitchFamily="34" charset="0"/>
              </a:rPr>
              <a:t>, A.(2018). The strengths and limitations of claims based research in countries with fee for service reimbursement. </a:t>
            </a:r>
            <a:r>
              <a:rPr lang="en-US" sz="1400" i="1" dirty="0">
                <a:latin typeface="Arial" panose="020B0604020202020204" pitchFamily="34" charset="0"/>
                <a:cs typeface="Arial" panose="020B0604020202020204" pitchFamily="34" charset="0"/>
              </a:rPr>
              <a:t>European Journal of Vascular and Endovascular Surgery</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56</a:t>
            </a:r>
            <a:r>
              <a:rPr lang="en-US" sz="1400" dirty="0">
                <a:latin typeface="Arial" panose="020B0604020202020204" pitchFamily="34" charset="0"/>
                <a:cs typeface="Arial" panose="020B0604020202020204" pitchFamily="34" charset="0"/>
              </a:rPr>
              <a:t>(5), pp.615-616.</a:t>
            </a:r>
          </a:p>
          <a:p>
            <a:r>
              <a:rPr lang="en-US" sz="1400" dirty="0">
                <a:latin typeface="Arial" panose="020B0604020202020204" pitchFamily="34" charset="0"/>
                <a:cs typeface="Arial" panose="020B0604020202020204" pitchFamily="34" charset="0"/>
              </a:rPr>
              <a:t>Bradwell, H.L., </a:t>
            </a:r>
            <a:r>
              <a:rPr lang="en-US" sz="1400" dirty="0" err="1">
                <a:latin typeface="Arial" panose="020B0604020202020204" pitchFamily="34" charset="0"/>
                <a:cs typeface="Arial" panose="020B0604020202020204" pitchFamily="34" charset="0"/>
              </a:rPr>
              <a:t>Noury</a:t>
            </a:r>
            <a:r>
              <a:rPr lang="en-US" sz="1400" dirty="0">
                <a:latin typeface="Arial" panose="020B0604020202020204" pitchFamily="34" charset="0"/>
                <a:cs typeface="Arial" panose="020B0604020202020204" pitchFamily="34" charset="0"/>
              </a:rPr>
              <a:t>, G.E.A., Edwards, K.J., Winnington, R., Thill, S. and Jones, R.B., 2021. Design recommendations for socially assistive robots for health and social care based on a large scale analysis of stakeholder positions: Social robot design recommendations. </a:t>
            </a:r>
            <a:r>
              <a:rPr lang="en-US" sz="1400" i="1" dirty="0">
                <a:latin typeface="Arial" panose="020B0604020202020204" pitchFamily="34" charset="0"/>
                <a:cs typeface="Arial" panose="020B0604020202020204" pitchFamily="34" charset="0"/>
              </a:rPr>
              <a:t>Health Policy and Technology</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10</a:t>
            </a:r>
            <a:r>
              <a:rPr lang="en-US" sz="1400" dirty="0">
                <a:latin typeface="Arial" panose="020B0604020202020204" pitchFamily="34" charset="0"/>
                <a:cs typeface="Arial" panose="020B0604020202020204" pitchFamily="34" charset="0"/>
              </a:rPr>
              <a:t>(3), p.100544.</a:t>
            </a:r>
          </a:p>
          <a:p>
            <a:r>
              <a:rPr lang="en-US" sz="1400" dirty="0">
                <a:latin typeface="Arial" panose="020B0604020202020204" pitchFamily="34" charset="0"/>
                <a:cs typeface="Arial" panose="020B0604020202020204" pitchFamily="34" charset="0"/>
              </a:rPr>
              <a:t>Braun, V. and Clarke, V.(2019). Reflecting on reflexive thematic analysis. </a:t>
            </a:r>
            <a:r>
              <a:rPr lang="en-US" sz="1400" i="1" dirty="0">
                <a:latin typeface="Arial" panose="020B0604020202020204" pitchFamily="34" charset="0"/>
                <a:cs typeface="Arial" panose="020B0604020202020204" pitchFamily="34" charset="0"/>
              </a:rPr>
              <a:t>Qualitative research in sport, exercise and health</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11</a:t>
            </a:r>
            <a:r>
              <a:rPr lang="en-US" sz="1400" dirty="0">
                <a:latin typeface="Arial" panose="020B0604020202020204" pitchFamily="34" charset="0"/>
                <a:cs typeface="Arial" panose="020B0604020202020204" pitchFamily="34" charset="0"/>
              </a:rPr>
              <a:t>(4), pp.589-597.</a:t>
            </a:r>
          </a:p>
          <a:p>
            <a:r>
              <a:rPr lang="en-US" sz="1400" dirty="0" err="1">
                <a:latin typeface="Arial" panose="020B0604020202020204" pitchFamily="34" charset="0"/>
                <a:cs typeface="Arial" panose="020B0604020202020204" pitchFamily="34" charset="0"/>
              </a:rPr>
              <a:t>Grinchenko</a:t>
            </a:r>
            <a:r>
              <a:rPr lang="en-US" sz="1400" dirty="0">
                <a:latin typeface="Arial" panose="020B0604020202020204" pitchFamily="34" charset="0"/>
                <a:cs typeface="Arial" panose="020B0604020202020204" pitchFamily="34" charset="0"/>
              </a:rPr>
              <a:t>, S. and </a:t>
            </a:r>
            <a:r>
              <a:rPr lang="en-US" sz="1400" dirty="0" err="1">
                <a:latin typeface="Arial" panose="020B0604020202020204" pitchFamily="34" charset="0"/>
                <a:cs typeface="Arial" panose="020B0604020202020204" pitchFamily="34" charset="0"/>
              </a:rPr>
              <a:t>Shchapova</a:t>
            </a:r>
            <a:r>
              <a:rPr lang="en-US" sz="1400" dirty="0">
                <a:latin typeface="Arial" panose="020B0604020202020204" pitchFamily="34" charset="0"/>
                <a:cs typeface="Arial" panose="020B0604020202020204" pitchFamily="34" charset="0"/>
              </a:rPr>
              <a:t>, Y.L.(2020). The deductive approach to Big History’s Singularity. In </a:t>
            </a:r>
            <a:r>
              <a:rPr lang="en-US" sz="1400" i="1" dirty="0">
                <a:latin typeface="Arial" panose="020B0604020202020204" pitchFamily="34" charset="0"/>
                <a:cs typeface="Arial" panose="020B0604020202020204" pitchFamily="34" charset="0"/>
              </a:rPr>
              <a:t>The 21st Century Singularity and Global Futures</a:t>
            </a:r>
            <a:r>
              <a:rPr lang="en-US" sz="1400" dirty="0">
                <a:latin typeface="Arial" panose="020B0604020202020204" pitchFamily="34" charset="0"/>
                <a:cs typeface="Arial" panose="020B0604020202020204" pitchFamily="34" charset="0"/>
              </a:rPr>
              <a:t> (pp. 201-210). Springer, Cham.</a:t>
            </a:r>
          </a:p>
          <a:p>
            <a:r>
              <a:rPr lang="en-US" sz="1400" dirty="0" err="1">
                <a:latin typeface="Arial" panose="020B0604020202020204" pitchFamily="34" charset="0"/>
                <a:cs typeface="Arial" panose="020B0604020202020204" pitchFamily="34" charset="0"/>
              </a:rPr>
              <a:t>Nearchou</a:t>
            </a:r>
            <a:r>
              <a:rPr lang="en-US" sz="1400" dirty="0">
                <a:latin typeface="Arial" panose="020B0604020202020204" pitchFamily="34" charset="0"/>
                <a:cs typeface="Arial" panose="020B0604020202020204" pitchFamily="34" charset="0"/>
              </a:rPr>
              <a:t>, F., Flinn, C., Niland, R., Subramaniam, S.S. and Hennessy, E.(2020). Exploring the impact of COVID-19 on mental health outcomes in children and adolescents: a systematic review. </a:t>
            </a:r>
            <a:r>
              <a:rPr lang="en-US" sz="1400" i="1" dirty="0">
                <a:latin typeface="Arial" panose="020B0604020202020204" pitchFamily="34" charset="0"/>
                <a:cs typeface="Arial" panose="020B0604020202020204" pitchFamily="34" charset="0"/>
              </a:rPr>
              <a:t>International journal of environmental research and public health</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17</a:t>
            </a:r>
            <a:r>
              <a:rPr lang="en-US" sz="1400" dirty="0">
                <a:latin typeface="Arial" panose="020B0604020202020204" pitchFamily="34" charset="0"/>
                <a:cs typeface="Arial" panose="020B0604020202020204" pitchFamily="34" charset="0"/>
              </a:rPr>
              <a:t>(22), p.8479.</a:t>
            </a:r>
          </a:p>
          <a:p>
            <a:r>
              <a:rPr lang="en-US" sz="1400" dirty="0">
                <a:latin typeface="Arial" panose="020B0604020202020204" pitchFamily="34" charset="0"/>
                <a:cs typeface="Arial" panose="020B0604020202020204" pitchFamily="34" charset="0"/>
              </a:rPr>
              <a:t>Olabode, S.O., </a:t>
            </a:r>
            <a:r>
              <a:rPr lang="en-US" sz="1400" dirty="0" err="1">
                <a:latin typeface="Arial" panose="020B0604020202020204" pitchFamily="34" charset="0"/>
                <a:cs typeface="Arial" panose="020B0604020202020204" pitchFamily="34" charset="0"/>
              </a:rPr>
              <a:t>Olateju</a:t>
            </a:r>
            <a:r>
              <a:rPr lang="en-US" sz="1400" dirty="0">
                <a:latin typeface="Arial" panose="020B0604020202020204" pitchFamily="34" charset="0"/>
                <a:cs typeface="Arial" panose="020B0604020202020204" pitchFamily="34" charset="0"/>
              </a:rPr>
              <a:t>, O.I. and Bakare, A.A.( 2019). An assessment of the reliability of secondary data in management science research. </a:t>
            </a:r>
            <a:r>
              <a:rPr lang="en-US" sz="1400" i="1" dirty="0">
                <a:latin typeface="Arial" panose="020B0604020202020204" pitchFamily="34" charset="0"/>
                <a:cs typeface="Arial" panose="020B0604020202020204" pitchFamily="34" charset="0"/>
              </a:rPr>
              <a:t>International Journal of Business and Management Review</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7</a:t>
            </a:r>
            <a:r>
              <a:rPr lang="en-US" sz="1400" dirty="0">
                <a:latin typeface="Arial" panose="020B0604020202020204" pitchFamily="34" charset="0"/>
                <a:cs typeface="Arial" panose="020B0604020202020204" pitchFamily="34" charset="0"/>
              </a:rPr>
              <a:t>(3), pp.27-43.</a:t>
            </a:r>
          </a:p>
          <a:p>
            <a:r>
              <a:rPr lang="en-US" sz="1400" dirty="0" err="1">
                <a:latin typeface="Arial" panose="020B0604020202020204" pitchFamily="34" charset="0"/>
                <a:cs typeface="Arial" panose="020B0604020202020204" pitchFamily="34" charset="0"/>
              </a:rPr>
              <a:t>Siedlecki</a:t>
            </a:r>
            <a:r>
              <a:rPr lang="en-US" sz="1400" dirty="0">
                <a:latin typeface="Arial" panose="020B0604020202020204" pitchFamily="34" charset="0"/>
                <a:cs typeface="Arial" panose="020B0604020202020204" pitchFamily="34" charset="0"/>
              </a:rPr>
              <a:t>, S.L.(2020). Understanding descriptive research designs and methods. </a:t>
            </a:r>
            <a:r>
              <a:rPr lang="en-US" sz="1400" i="1" dirty="0">
                <a:latin typeface="Arial" panose="020B0604020202020204" pitchFamily="34" charset="0"/>
                <a:cs typeface="Arial" panose="020B0604020202020204" pitchFamily="34" charset="0"/>
              </a:rPr>
              <a:t>Clinical Nurse Specialist</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34</a:t>
            </a:r>
            <a:r>
              <a:rPr lang="en-US" sz="1400" dirty="0">
                <a:latin typeface="Arial" panose="020B0604020202020204" pitchFamily="34" charset="0"/>
                <a:cs typeface="Arial" panose="020B0604020202020204" pitchFamily="34" charset="0"/>
              </a:rPr>
              <a:t>(1), pp.8-12.</a:t>
            </a:r>
          </a:p>
          <a:p>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Thank You Sign Pictures | Download Free Images on Unsplash"/>
          <p:cNvPicPr>
            <a:picLocks noChangeAspect="1" noChangeArrowheads="1"/>
          </p:cNvPicPr>
          <p:nvPr/>
        </p:nvPicPr>
        <p:blipFill>
          <a:blip r:embed="rId2"/>
          <a:stretch>
            <a:fillRect/>
          </a:stretch>
        </p:blipFill>
        <p:spPr bwMode="auto">
          <a:xfrm>
            <a:off x="482600" y="893572"/>
            <a:ext cx="8178799" cy="5070855"/>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506</TotalTime>
  <Words>2189</Words>
  <Application>Microsoft Office PowerPoint</Application>
  <PresentationFormat>On-screen Show (4:3)</PresentationFormat>
  <Paragraphs>93</Paragraphs>
  <Slides>13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Symbol</vt:lpstr>
      <vt:lpstr>Times New Roman</vt:lpstr>
      <vt:lpstr>Wingdings</vt:lpstr>
      <vt:lpstr>Office Theme</vt:lpstr>
      <vt:lpstr>PowerPoint Presentation</vt:lpstr>
      <vt:lpstr>         Introduction to Research</vt:lpstr>
      <vt:lpstr>         Introduction </vt:lpstr>
      <vt:lpstr>Research Aim </vt:lpstr>
      <vt:lpstr>Research objectives</vt:lpstr>
      <vt:lpstr>PowerPoint Presentation</vt:lpstr>
      <vt:lpstr>          Articles included in the systematic                                                                           Literature review</vt:lpstr>
      <vt:lpstr>Findings and themes of the literature review</vt:lpstr>
      <vt:lpstr>Themes </vt:lpstr>
      <vt:lpstr>Recommendations for health and social care research, policy or practice</vt:lpstr>
      <vt:lpstr>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dc:title>
  <dc:creator>2019932@student.uwtsd.ac.uk</dc:creator>
  <cp:lastModifiedBy>Ana Maria Caprioara (2019932)</cp:lastModifiedBy>
  <cp:revision>27</cp:revision>
  <dcterms:created xsi:type="dcterms:W3CDTF">2022-07-16T11:19:09Z</dcterms:created>
  <dcterms:modified xsi:type="dcterms:W3CDTF">2022-08-12T18:59:16Z</dcterms:modified>
</cp:coreProperties>
</file>