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</p:sldMasterIdLst>
  <p:notesMasterIdLst>
    <p:notesMasterId r:id="rId67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05" r:id="rId52"/>
    <p:sldId id="306" r:id="rId53"/>
    <p:sldId id="307" r:id="rId54"/>
    <p:sldId id="308" r:id="rId55"/>
    <p:sldId id="309" r:id="rId56"/>
    <p:sldId id="310" r:id="rId57"/>
    <p:sldId id="311" r:id="rId58"/>
    <p:sldId id="312" r:id="rId59"/>
    <p:sldId id="313" r:id="rId60"/>
    <p:sldId id="314" r:id="rId61"/>
    <p:sldId id="315" r:id="rId62"/>
    <p:sldId id="316" r:id="rId63"/>
    <p:sldId id="317" r:id="rId64"/>
    <p:sldId id="318" r:id="rId65"/>
    <p:sldId id="319" r:id="rId66"/>
  </p:sldIdLst>
  <p:sldSz cx="9144000" cy="6858000" type="screen4x3"/>
  <p:notesSz cx="7315200" cy="9601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957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presProps" Target="presProps.xml"/><Relationship Id="rId7" Type="http://schemas.openxmlformats.org/officeDocument/2006/relationships/slide" Target="slides/slide5.xml"/><Relationship Id="rId71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Rectangle 98"/>
          <p:cNvSpPr/>
          <p:nvPr/>
        </p:nvSpPr>
        <p:spPr>
          <a:xfrm>
            <a:off x="0" y="0"/>
            <a:ext cx="7315200" cy="9601200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</p:sp>
      <p:sp>
        <p:nvSpPr>
          <p:cNvPr id="100" name="PlaceHolder 1"/>
          <p:cNvSpPr>
            <a:spLocks noGrp="1"/>
          </p:cNvSpPr>
          <p:nvPr>
            <p:ph type="hdr"/>
          </p:nvPr>
        </p:nvSpPr>
        <p:spPr>
          <a:xfrm>
            <a:off x="0" y="0"/>
            <a:ext cx="3170160" cy="480960"/>
          </a:xfrm>
          <a:prstGeom prst="rect">
            <a:avLst/>
          </a:prstGeom>
          <a:noFill/>
          <a:ln w="0">
            <a:noFill/>
          </a:ln>
        </p:spPr>
        <p:txBody>
          <a:bodyPr lIns="96480" tIns="48240" rIns="96480" bIns="48240" anchor="t">
            <a:noAutofit/>
          </a:bodyPr>
          <a:lstStyle/>
          <a:p>
            <a:pPr indent="0">
              <a:buNone/>
            </a:pPr>
            <a:endParaRPr lang="en-GB" sz="2400" b="0" strike="noStrike" spc="-1">
              <a:latin typeface="Times New Roman"/>
            </a:endParaRPr>
          </a:p>
        </p:txBody>
      </p:sp>
      <p:sp>
        <p:nvSpPr>
          <p:cNvPr id="101" name="PlaceHolder 2"/>
          <p:cNvSpPr>
            <a:spLocks noGrp="1"/>
          </p:cNvSpPr>
          <p:nvPr>
            <p:ph type="dt" idx="7"/>
          </p:nvPr>
        </p:nvSpPr>
        <p:spPr>
          <a:xfrm>
            <a:off x="4145040" y="0"/>
            <a:ext cx="3170160" cy="480960"/>
          </a:xfrm>
          <a:prstGeom prst="rect">
            <a:avLst/>
          </a:prstGeom>
          <a:noFill/>
          <a:ln w="0">
            <a:noFill/>
          </a:ln>
        </p:spPr>
        <p:txBody>
          <a:bodyPr lIns="96480" tIns="48240" rIns="96480" bIns="48240" anchor="t">
            <a:noAutofit/>
          </a:bodyPr>
          <a:lstStyle>
            <a:lvl1pPr indent="0">
              <a:buNone/>
              <a:defRPr lang="en-GB" sz="2400" b="0" strike="noStrike" spc="-1">
                <a:latin typeface="Times New Roman"/>
              </a:defRPr>
            </a:lvl1pPr>
          </a:lstStyle>
          <a:p>
            <a:pPr indent="0">
              <a:buNone/>
            </a:pPr>
            <a:endParaRPr lang="en-GB" sz="2400" b="0" strike="noStrike" spc="-1">
              <a:latin typeface="Times New Roman"/>
            </a:endParaRPr>
          </a:p>
        </p:txBody>
      </p:sp>
      <p:sp>
        <p:nvSpPr>
          <p:cNvPr id="102" name="PlaceHolder 3"/>
          <p:cNvSpPr>
            <a:spLocks noGrp="1" noRot="1" noChangeAspect="1"/>
          </p:cNvSpPr>
          <p:nvPr>
            <p:ph type="sldImg"/>
          </p:nvPr>
        </p:nvSpPr>
        <p:spPr>
          <a:xfrm>
            <a:off x="1257120" y="718920"/>
            <a:ext cx="4802040" cy="3600360"/>
          </a:xfrm>
          <a:prstGeom prst="rect">
            <a:avLst/>
          </a:prstGeom>
          <a:noFill/>
          <a:ln w="9360">
            <a:solidFill>
              <a:srgbClr val="000000"/>
            </a:solidFill>
            <a:miter/>
          </a:ln>
        </p:spPr>
        <p:txBody>
          <a:bodyPr lIns="96840" tIns="48240" rIns="96840" bIns="48240" anchor="ctr" anchorCtr="1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4400" b="0" strike="noStrike" spc="-1">
                <a:solidFill>
                  <a:srgbClr val="333399"/>
                </a:solidFill>
                <a:latin typeface="Tahoma"/>
              </a:rPr>
              <a:t>Click to move the slide</a:t>
            </a:r>
          </a:p>
        </p:txBody>
      </p:sp>
      <p:sp>
        <p:nvSpPr>
          <p:cNvPr id="103" name="PlaceHolder 4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96480" tIns="48240" rIns="96480" bIns="4824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1200" b="0" strike="noStrike" spc="-1">
                <a:solidFill>
                  <a:srgbClr val="000000"/>
                </a:solidFill>
                <a:latin typeface="Times New Roman"/>
              </a:rPr>
              <a:t>Click to edit the notes' format</a:t>
            </a:r>
          </a:p>
        </p:txBody>
      </p:sp>
      <p:sp>
        <p:nvSpPr>
          <p:cNvPr id="104" name="PlaceHolder 5"/>
          <p:cNvSpPr>
            <a:spLocks noGrp="1"/>
          </p:cNvSpPr>
          <p:nvPr>
            <p:ph type="ftr" idx="8"/>
          </p:nvPr>
        </p:nvSpPr>
        <p:spPr>
          <a:xfrm>
            <a:off x="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txBody>
          <a:bodyPr lIns="96480" tIns="48240" rIns="96480" bIns="48240" anchor="b">
            <a:noAutofit/>
          </a:bodyPr>
          <a:lstStyle>
            <a:lvl1pPr indent="0">
              <a:buNone/>
              <a:defRPr lang="en-GB" sz="2400" b="0" strike="noStrike" spc="-1">
                <a:latin typeface="Times New Roman"/>
              </a:defRPr>
            </a:lvl1pPr>
          </a:lstStyle>
          <a:p>
            <a:pPr indent="0">
              <a:buNone/>
            </a:pPr>
            <a:endParaRPr lang="en-GB" sz="2400" b="0" strike="noStrike" spc="-1">
              <a:latin typeface="Times New Roman"/>
            </a:endParaRPr>
          </a:p>
        </p:txBody>
      </p:sp>
      <p:sp>
        <p:nvSpPr>
          <p:cNvPr id="105" name="PlaceHolder 6"/>
          <p:cNvSpPr>
            <a:spLocks noGrp="1"/>
          </p:cNvSpPr>
          <p:nvPr>
            <p:ph type="sldNum" idx="9"/>
          </p:nvPr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txBody>
          <a:bodyPr lIns="96480" tIns="48240" rIns="96480" bIns="48240" anchor="b">
            <a:noAutofit/>
          </a:bodyPr>
          <a:lstStyle>
            <a:lvl1pPr marL="216000" indent="0" algn="r">
              <a:buNone/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  <a:defRPr lang="en-US" sz="1200" b="0" strike="noStrike" spc="-1">
                <a:latin typeface="Times New Roman"/>
              </a:defRPr>
            </a:lvl1pPr>
          </a:lstStyle>
          <a:p>
            <a:pPr marL="216000" indent="0" algn="r">
              <a:buNone/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772AAF4A-6AF7-4F84-8CF9-B6E2C3B75037}" type="slidenum">
              <a:rPr lang="en-US" sz="1200" b="0" strike="noStrike" spc="-1">
                <a:latin typeface="Times New Roman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space.com/paige_create2sell/photos/3372979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17EEC2C6-D9A4-428F-BEFF-717B4C349E16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1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9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291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BF8F2CAC-EBC9-4DB9-BFB5-2FFEB33B0064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2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9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294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D4C5D275-14F7-454F-8AD6-154E03A2A0EC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3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9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297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89285AD3-1894-4116-A61B-70A31C94ECDF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4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9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00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FC93C3FC-E33A-4280-A804-6F760C6A19E1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5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0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03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403C69BB-8FBE-404A-AE2E-86717B17374F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7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0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06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43134F4F-73A2-4F24-93CA-697549F65A5B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8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0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6A2F93AF-71F5-4E7D-B456-943198AFC68E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9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1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1C897B79-6624-497B-8950-52F553B656E7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10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1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EB68D949-6C36-46C2-B5C5-3B3390841656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11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1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9F5DACEF-14ED-4BAC-A865-87BFB673DBF0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13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2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B598CFFF-53EE-4079-B6BB-364BCDD6B546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14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2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08A22669-E3F4-48FA-B67B-CE282038C0F5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15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2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8DF5324B-9507-453D-8DFB-887E6C7CBD84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16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2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86CF82BD-2F21-4457-B912-F1404710B47D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17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3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0CFFB4D3-8F2D-4A0E-9BA0-9F70B8C7F976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18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3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20A1754B-7C89-49FD-8E51-D4A33EC875E3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19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3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8A69FE30-41B5-4BCE-AE23-FF0543D53A0C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20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4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1ED5DA53-0D5D-4F89-B555-85BBAED253BF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21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4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20C93DCC-39E7-442C-BBD5-2A8D37263FE4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22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4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7BBD0371-D156-4A54-9DA6-D0A6E50BA0B9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23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5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4656AC21-2618-4FB8-8BB6-C327152D455F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24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5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7D51980E-F4F3-4E71-9AD7-F529DE39161E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25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5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25C5610E-3AA1-485B-879B-D5128E1905F9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26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5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5B91C9F5-E799-43B4-9F5F-BFCFFC7813B7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27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6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FF4B3D02-2EF2-4263-A99F-4A83BCABF69E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28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6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94BB0D74-B9E7-40BF-B5B3-6260C3F0A284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29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6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2526BF93-851E-4AC0-8B2C-210D22664CAF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30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7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96480" tIns="48240" rIns="96480" bIns="4824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200" b="0" u="sng" strike="noStrike" spc="-1">
                <a:solidFill>
                  <a:srgbClr val="CCCCFF"/>
                </a:solidFill>
                <a:uFillTx/>
                <a:latin typeface="Times New Roman"/>
                <a:hlinkClick r:id="rId3"/>
              </a:rPr>
              <a:t>http://www.myspace.com/paige_create2sell/photos/3372979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75" name="Slide Number Placeholder 3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B4656AF2-DDCD-4C89-8947-3D47AA55ADDF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31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814B2264-6FFA-41CA-8937-37967FA18BAF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32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7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09013093-63CF-419F-88CE-BD82F39EF67D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33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8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4B47FD96-43C1-492A-AD81-46A6A226ABC7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34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8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A1A92BF0-67A8-4B77-AC16-1506372B4DF7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35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8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8E9A41C1-E72D-4826-9326-834E9D7C100E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36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8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16FB40DF-B982-4B0A-BEAE-2CDA5630FEF3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37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9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94D21596-58BF-4AB9-B703-7716C03F733F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38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9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02CAE6F1-1CCE-4CE1-AAE5-80C020346AA8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39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9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D9B88552-B59A-4E77-B6D5-81F00E0312B5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40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0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96B2E6A6-D45C-4167-A19E-33F38C4F7921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41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0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D4FB280B-8812-4C60-98B1-D30D9C9206BA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42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0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EEE96945-A987-4A7F-9AEE-89CEEC85A615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43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1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06B10E0E-05B5-4309-809F-7C102768E93B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44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1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7D1E457B-8781-457D-9D2B-B5AC3235E25C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45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1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3044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9697BC52-8DF9-4F2F-B4D7-B668F3C39B94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46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1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0B952A54-BE38-4D16-A0F4-0003C9CE1A7F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47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2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30CF7981-C673-4137-A26F-42D4A76003F2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49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2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26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E5DD05A9-3D86-4CB4-AF3C-F0204DD44D08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50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2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4981E10F-5B9C-48B7-95EC-1F2D13786D48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51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3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1AA2C99E-B2D3-465A-9CAB-691275869A6F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52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3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97AB5DBA-CD92-44D3-B678-E5262364DD5C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53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3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1A2C16B8-DC9E-4190-A11B-379C0EA5732C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54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4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2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EDBE1897-036F-48CC-A18E-CBFD0D7830A0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55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4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44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432CED1F-3E7B-482E-AC3A-176AF05B71B1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56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4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47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6CC1BDC6-4AB4-4358-9193-FA9D0F67AD1F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57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4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50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CA3E0853-D2B8-414A-8AEB-DBC6713F7B0E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58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5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53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90A0751C-F7ED-4A5B-AEBB-27774BF65F4C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59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5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56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A4EAA9BA-BE5F-4BED-A243-5B5008584352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60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5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59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137FB2FB-D50D-4013-92BB-D5325E3FACF7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61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6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62" name="PlaceHolder 2"/>
          <p:cNvSpPr>
            <a:spLocks noGrp="1"/>
          </p:cNvSpPr>
          <p:nvPr>
            <p:ph type="body"/>
          </p:nvPr>
        </p:nvSpPr>
        <p:spPr>
          <a:xfrm>
            <a:off x="731880" y="4560480"/>
            <a:ext cx="585144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AAC52DE7-7D30-4724-BEC6-0F131DE598D7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62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6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65" name="PlaceHolder 2"/>
          <p:cNvSpPr>
            <a:spLocks noGrp="1"/>
          </p:cNvSpPr>
          <p:nvPr>
            <p:ph type="body"/>
          </p:nvPr>
        </p:nvSpPr>
        <p:spPr>
          <a:xfrm>
            <a:off x="731880" y="4560480"/>
            <a:ext cx="585144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D4601BD1-FE8B-45E9-AA3C-51C8D0A98A18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63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6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68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Rectangle 7"/>
          <p:cNvSpPr/>
          <p:nvPr/>
        </p:nvSpPr>
        <p:spPr>
          <a:xfrm>
            <a:off x="4145040" y="9120240"/>
            <a:ext cx="3170160" cy="48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6480" tIns="48240" rIns="96480" bIns="48240" anchor="b">
            <a:noAutofit/>
          </a:bodyPr>
          <a:lstStyle/>
          <a:p>
            <a:pPr algn="r">
              <a:tabLst>
                <a:tab pos="0" algn="l"/>
                <a:tab pos="963720" algn="l"/>
                <a:tab pos="1927080" algn="l"/>
                <a:tab pos="2890800" algn="l"/>
                <a:tab pos="3854520" algn="l"/>
                <a:tab pos="4818240" algn="l"/>
                <a:tab pos="5781600" algn="l"/>
                <a:tab pos="6745320" algn="l"/>
                <a:tab pos="7709040" algn="l"/>
                <a:tab pos="8672400" algn="l"/>
                <a:tab pos="9636120" algn="l"/>
                <a:tab pos="10599840" algn="l"/>
              </a:tabLst>
            </a:pPr>
            <a:fld id="{166D43FA-B722-407A-B641-9285BB322C55}" type="slidenum">
              <a:rPr lang="en-US" sz="1200" b="0" strike="noStrike" spc="-1">
                <a:solidFill>
                  <a:srgbClr val="000000"/>
                </a:solidFill>
                <a:latin typeface="Tahoma"/>
              </a:rPr>
              <a:t>64</a:t>
            </a:fld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7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257480" y="719280"/>
            <a:ext cx="4802040" cy="3600360"/>
          </a:xfrm>
          <a:prstGeom prst="rect">
            <a:avLst/>
          </a:prstGeom>
          <a:ln w="0">
            <a:noFill/>
          </a:ln>
        </p:spPr>
      </p:sp>
      <p:sp>
        <p:nvSpPr>
          <p:cNvPr id="471" name="PlaceHolder 2"/>
          <p:cNvSpPr>
            <a:spLocks noGrp="1"/>
          </p:cNvSpPr>
          <p:nvPr>
            <p:ph type="body"/>
          </p:nvPr>
        </p:nvSpPr>
        <p:spPr>
          <a:xfrm>
            <a:off x="976320" y="4560480"/>
            <a:ext cx="5362560" cy="432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DDD7E70-DB9F-4570-87EB-4D00C098269E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3" name="PlaceHolder 2"/>
          <p:cNvSpPr>
            <a:spLocks noGrp="1"/>
          </p:cNvSpPr>
          <p:nvPr>
            <p:ph type="subTitle"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spcBef>
                <a:spcPts val="799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A0FBA5F-6DEC-4BB1-A8EF-00A3F1F69364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95ABE9D-DDB7-4F61-B11C-2480F4D0C71B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7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37926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18" name="PlaceHolder 3"/>
          <p:cNvSpPr>
            <a:spLocks noGrp="1"/>
          </p:cNvSpPr>
          <p:nvPr>
            <p:ph/>
          </p:nvPr>
        </p:nvSpPr>
        <p:spPr>
          <a:xfrm>
            <a:off x="5165280" y="2017800"/>
            <a:ext cx="37926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D854AAD-821D-420C-B930-CEEC6113ABD1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36790B5-44B9-4B3C-9D89-6D8B280F07AD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laceHolder 1"/>
          <p:cNvSpPr>
            <a:spLocks noGrp="1"/>
          </p:cNvSpPr>
          <p:nvPr>
            <p:ph type="subTitle"/>
          </p:nvPr>
        </p:nvSpPr>
        <p:spPr>
          <a:xfrm>
            <a:off x="1150560" y="617040"/>
            <a:ext cx="7792920" cy="52995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spcBef>
                <a:spcPts val="799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B8C7D3B-1CBF-479B-B626-7D26812E4FEC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3" name="PlaceHolder 3"/>
          <p:cNvSpPr>
            <a:spLocks noGrp="1"/>
          </p:cNvSpPr>
          <p:nvPr>
            <p:ph/>
          </p:nvPr>
        </p:nvSpPr>
        <p:spPr>
          <a:xfrm>
            <a:off x="5165280" y="2017800"/>
            <a:ext cx="37926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4" name="PlaceHolder 4"/>
          <p:cNvSpPr>
            <a:spLocks noGrp="1"/>
          </p:cNvSpPr>
          <p:nvPr>
            <p:ph/>
          </p:nvPr>
        </p:nvSpPr>
        <p:spPr>
          <a:xfrm>
            <a:off x="1182600" y="416736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570E631-39F5-43B2-8E20-11E6ED408173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26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37926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7" name="PlaceHolder 3"/>
          <p:cNvSpPr>
            <a:spLocks noGrp="1"/>
          </p:cNvSpPr>
          <p:nvPr>
            <p:ph/>
          </p:nvPr>
        </p:nvSpPr>
        <p:spPr>
          <a:xfrm>
            <a:off x="5165280" y="201780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8" name="PlaceHolder 4"/>
          <p:cNvSpPr>
            <a:spLocks noGrp="1"/>
          </p:cNvSpPr>
          <p:nvPr>
            <p:ph/>
          </p:nvPr>
        </p:nvSpPr>
        <p:spPr>
          <a:xfrm>
            <a:off x="5165280" y="416736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780A065-B44A-4857-AFFC-BD5432629CEC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/>
          </p:nvPr>
        </p:nvSpPr>
        <p:spPr>
          <a:xfrm>
            <a:off x="5165280" y="201780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/>
          </p:nvPr>
        </p:nvSpPr>
        <p:spPr>
          <a:xfrm>
            <a:off x="1182600" y="4167360"/>
            <a:ext cx="77724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FE6591F-4469-4ACF-AB81-E31DEB8BAA70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5" name="PlaceHolder 3"/>
          <p:cNvSpPr>
            <a:spLocks noGrp="1"/>
          </p:cNvSpPr>
          <p:nvPr>
            <p:ph/>
          </p:nvPr>
        </p:nvSpPr>
        <p:spPr>
          <a:xfrm>
            <a:off x="1182600" y="4167360"/>
            <a:ext cx="77724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38DFEDC-F3BF-47D0-8160-239C2E769F82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37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8" name="PlaceHolder 3"/>
          <p:cNvSpPr>
            <a:spLocks noGrp="1"/>
          </p:cNvSpPr>
          <p:nvPr>
            <p:ph/>
          </p:nvPr>
        </p:nvSpPr>
        <p:spPr>
          <a:xfrm>
            <a:off x="5165280" y="201780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9" name="PlaceHolder 4"/>
          <p:cNvSpPr>
            <a:spLocks noGrp="1"/>
          </p:cNvSpPr>
          <p:nvPr>
            <p:ph/>
          </p:nvPr>
        </p:nvSpPr>
        <p:spPr>
          <a:xfrm>
            <a:off x="1182600" y="416736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0" name="PlaceHolder 5"/>
          <p:cNvSpPr>
            <a:spLocks noGrp="1"/>
          </p:cNvSpPr>
          <p:nvPr>
            <p:ph/>
          </p:nvPr>
        </p:nvSpPr>
        <p:spPr>
          <a:xfrm>
            <a:off x="5165280" y="416736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E09B963-736E-49F8-8DBC-55D3E652CD04}" type="slidenum">
              <a:t>‹#›</a:t>
            </a:fld>
            <a:endParaRPr/>
          </a:p>
        </p:txBody>
      </p:sp>
      <p:sp>
        <p:nvSpPr>
          <p:cNvPr id="9" name="PlaceHolder 8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250236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3" name="PlaceHolder 3"/>
          <p:cNvSpPr>
            <a:spLocks noGrp="1"/>
          </p:cNvSpPr>
          <p:nvPr>
            <p:ph/>
          </p:nvPr>
        </p:nvSpPr>
        <p:spPr>
          <a:xfrm>
            <a:off x="3810600" y="2017800"/>
            <a:ext cx="250236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/>
          </p:nvPr>
        </p:nvSpPr>
        <p:spPr>
          <a:xfrm>
            <a:off x="6438240" y="2017800"/>
            <a:ext cx="250236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/>
          </p:nvPr>
        </p:nvSpPr>
        <p:spPr>
          <a:xfrm>
            <a:off x="1182600" y="4167360"/>
            <a:ext cx="250236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6" name="PlaceHolder 6"/>
          <p:cNvSpPr>
            <a:spLocks noGrp="1"/>
          </p:cNvSpPr>
          <p:nvPr>
            <p:ph/>
          </p:nvPr>
        </p:nvSpPr>
        <p:spPr>
          <a:xfrm>
            <a:off x="3810600" y="4167360"/>
            <a:ext cx="250236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7" name="PlaceHolder 7"/>
          <p:cNvSpPr>
            <a:spLocks noGrp="1"/>
          </p:cNvSpPr>
          <p:nvPr>
            <p:ph/>
          </p:nvPr>
        </p:nvSpPr>
        <p:spPr>
          <a:xfrm>
            <a:off x="6438240" y="4167360"/>
            <a:ext cx="250236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C7FEB0B-1282-422D-B939-693755368829}" type="slidenum">
              <a:t>‹#›</a:t>
            </a:fld>
            <a:endParaRPr/>
          </a:p>
        </p:txBody>
      </p:sp>
      <p:sp>
        <p:nvSpPr>
          <p:cNvPr id="11" name="PlaceHolder 10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5A0A1266-50D2-41BF-A131-B62611602D68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subTitle"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spcBef>
                <a:spcPts val="799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DC757293-57FA-4CF3-9C8A-FE56BBCE8D3F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66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98F8B4B2-D1CC-4049-B4C5-455DBE18EAE1}" type="slidenum">
              <a:t>‹#›</a:t>
            </a:fld>
            <a:endParaRPr/>
          </a:p>
        </p:txBody>
      </p:sp>
      <p:sp>
        <p:nvSpPr>
          <p:cNvPr id="6" name="PlaceHolder 5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37926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/>
          </p:nvPr>
        </p:nvSpPr>
        <p:spPr>
          <a:xfrm>
            <a:off x="5165280" y="2017800"/>
            <a:ext cx="37926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4BF92EA8-F350-4BF4-BC19-5072988D149B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5C64B07B-F336-439D-A3B4-95B0D5CC642D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subTitle"/>
          </p:nvPr>
        </p:nvSpPr>
        <p:spPr>
          <a:xfrm>
            <a:off x="1150560" y="617040"/>
            <a:ext cx="7792920" cy="52995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algn="ctr">
              <a:spcBef>
                <a:spcPts val="799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B50C876D-CB30-43F8-8018-09C2CDB3FB46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74" name="PlaceHolder 3"/>
          <p:cNvSpPr>
            <a:spLocks noGrp="1"/>
          </p:cNvSpPr>
          <p:nvPr>
            <p:ph/>
          </p:nvPr>
        </p:nvSpPr>
        <p:spPr>
          <a:xfrm>
            <a:off x="5165280" y="2017800"/>
            <a:ext cx="37926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75" name="PlaceHolder 4"/>
          <p:cNvSpPr>
            <a:spLocks noGrp="1"/>
          </p:cNvSpPr>
          <p:nvPr>
            <p:ph/>
          </p:nvPr>
        </p:nvSpPr>
        <p:spPr>
          <a:xfrm>
            <a:off x="1182600" y="416736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AFC5A536-1C5C-4191-B8C0-21618214224A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37926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78" name="PlaceHolder 3"/>
          <p:cNvSpPr>
            <a:spLocks noGrp="1"/>
          </p:cNvSpPr>
          <p:nvPr>
            <p:ph/>
          </p:nvPr>
        </p:nvSpPr>
        <p:spPr>
          <a:xfrm>
            <a:off x="5165280" y="201780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79" name="PlaceHolder 4"/>
          <p:cNvSpPr>
            <a:spLocks noGrp="1"/>
          </p:cNvSpPr>
          <p:nvPr>
            <p:ph/>
          </p:nvPr>
        </p:nvSpPr>
        <p:spPr>
          <a:xfrm>
            <a:off x="5165280" y="416736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F0EAFB5C-E816-423D-8C25-84C0E18911CB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82" name="PlaceHolder 3"/>
          <p:cNvSpPr>
            <a:spLocks noGrp="1"/>
          </p:cNvSpPr>
          <p:nvPr>
            <p:ph/>
          </p:nvPr>
        </p:nvSpPr>
        <p:spPr>
          <a:xfrm>
            <a:off x="5165280" y="201780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83" name="PlaceHolder 4"/>
          <p:cNvSpPr>
            <a:spLocks noGrp="1"/>
          </p:cNvSpPr>
          <p:nvPr>
            <p:ph/>
          </p:nvPr>
        </p:nvSpPr>
        <p:spPr>
          <a:xfrm>
            <a:off x="1182600" y="4167360"/>
            <a:ext cx="77724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17F08058-FBA9-4BC9-B125-0873A2AD5CDE}" type="slidenum">
              <a:t>‹#›</a:t>
            </a:fld>
            <a:endParaRPr/>
          </a:p>
        </p:txBody>
      </p:sp>
      <p:sp>
        <p:nvSpPr>
          <p:cNvPr id="8" name="PlaceHolder 7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86" name="PlaceHolder 3"/>
          <p:cNvSpPr>
            <a:spLocks noGrp="1"/>
          </p:cNvSpPr>
          <p:nvPr>
            <p:ph/>
          </p:nvPr>
        </p:nvSpPr>
        <p:spPr>
          <a:xfrm>
            <a:off x="1182600" y="4167360"/>
            <a:ext cx="77724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41DE83A1-417C-4600-BAF6-870AC7058330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89" name="PlaceHolder 3"/>
          <p:cNvSpPr>
            <a:spLocks noGrp="1"/>
          </p:cNvSpPr>
          <p:nvPr>
            <p:ph/>
          </p:nvPr>
        </p:nvSpPr>
        <p:spPr>
          <a:xfrm>
            <a:off x="5165280" y="201780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90" name="PlaceHolder 4"/>
          <p:cNvSpPr>
            <a:spLocks noGrp="1"/>
          </p:cNvSpPr>
          <p:nvPr>
            <p:ph/>
          </p:nvPr>
        </p:nvSpPr>
        <p:spPr>
          <a:xfrm>
            <a:off x="1182600" y="416736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91" name="PlaceHolder 5"/>
          <p:cNvSpPr>
            <a:spLocks noGrp="1"/>
          </p:cNvSpPr>
          <p:nvPr>
            <p:ph/>
          </p:nvPr>
        </p:nvSpPr>
        <p:spPr>
          <a:xfrm>
            <a:off x="5165280" y="4167360"/>
            <a:ext cx="379260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00BD7A39-D9FC-4890-A47E-2C8E5DC7AE7A}" type="slidenum">
              <a:t>‹#›</a:t>
            </a:fld>
            <a:endParaRPr/>
          </a:p>
        </p:txBody>
      </p:sp>
      <p:sp>
        <p:nvSpPr>
          <p:cNvPr id="9" name="PlaceHolder 8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93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250236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94" name="PlaceHolder 3"/>
          <p:cNvSpPr>
            <a:spLocks noGrp="1"/>
          </p:cNvSpPr>
          <p:nvPr>
            <p:ph/>
          </p:nvPr>
        </p:nvSpPr>
        <p:spPr>
          <a:xfrm>
            <a:off x="3810600" y="2017800"/>
            <a:ext cx="250236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95" name="PlaceHolder 4"/>
          <p:cNvSpPr>
            <a:spLocks noGrp="1"/>
          </p:cNvSpPr>
          <p:nvPr>
            <p:ph/>
          </p:nvPr>
        </p:nvSpPr>
        <p:spPr>
          <a:xfrm>
            <a:off x="6438240" y="2017800"/>
            <a:ext cx="250236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96" name="PlaceHolder 5"/>
          <p:cNvSpPr>
            <a:spLocks noGrp="1"/>
          </p:cNvSpPr>
          <p:nvPr>
            <p:ph/>
          </p:nvPr>
        </p:nvSpPr>
        <p:spPr>
          <a:xfrm>
            <a:off x="1182600" y="4167360"/>
            <a:ext cx="250236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97" name="PlaceHolder 6"/>
          <p:cNvSpPr>
            <a:spLocks noGrp="1"/>
          </p:cNvSpPr>
          <p:nvPr>
            <p:ph/>
          </p:nvPr>
        </p:nvSpPr>
        <p:spPr>
          <a:xfrm>
            <a:off x="3810600" y="4167360"/>
            <a:ext cx="250236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98" name="PlaceHolder 7"/>
          <p:cNvSpPr>
            <a:spLocks noGrp="1"/>
          </p:cNvSpPr>
          <p:nvPr>
            <p:ph/>
          </p:nvPr>
        </p:nvSpPr>
        <p:spPr>
          <a:xfrm>
            <a:off x="6438240" y="4167360"/>
            <a:ext cx="2502360" cy="1962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FE81F12E-B751-44DC-9CA1-3F8B11688CF6}" type="slidenum">
              <a:t>‹#›</a:t>
            </a:fld>
            <a:endParaRPr/>
          </a:p>
        </p:txBody>
      </p:sp>
      <p:sp>
        <p:nvSpPr>
          <p:cNvPr id="11" name="PlaceHolder 10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2"/>
          <p:cNvSpPr/>
          <p:nvPr/>
        </p:nvSpPr>
        <p:spPr>
          <a:xfrm>
            <a:off x="417600" y="1098720"/>
            <a:ext cx="438120" cy="474480"/>
          </a:xfrm>
          <a:prstGeom prst="rect">
            <a:avLst/>
          </a:prstGeom>
          <a:solidFill>
            <a:srgbClr val="FFCF01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3" name="Rectangle 3"/>
          <p:cNvSpPr/>
          <p:nvPr/>
        </p:nvSpPr>
        <p:spPr>
          <a:xfrm>
            <a:off x="800280" y="1098720"/>
            <a:ext cx="328320" cy="474480"/>
          </a:xfrm>
          <a:prstGeom prst="rect">
            <a:avLst/>
          </a:prstGeom>
          <a:gradFill rotWithShape="0">
            <a:gsLst>
              <a:gs pos="0">
                <a:srgbClr val="FFCF01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" name="Rectangle 4"/>
          <p:cNvSpPr/>
          <p:nvPr/>
        </p:nvSpPr>
        <p:spPr>
          <a:xfrm>
            <a:off x="541440" y="1521000"/>
            <a:ext cx="422280" cy="474480"/>
          </a:xfrm>
          <a:prstGeom prst="rect">
            <a:avLst/>
          </a:prstGeom>
          <a:solidFill>
            <a:srgbClr val="3333CC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3" name="Rectangle 5"/>
          <p:cNvSpPr/>
          <p:nvPr/>
        </p:nvSpPr>
        <p:spPr>
          <a:xfrm>
            <a:off x="911160" y="1521000"/>
            <a:ext cx="368280" cy="474480"/>
          </a:xfrm>
          <a:prstGeom prst="rect">
            <a:avLst/>
          </a:prstGeom>
          <a:gradFill rotWithShape="0">
            <a:gsLst>
              <a:gs pos="0">
                <a:srgbClr val="3333CC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4" name="Rectangle 6"/>
          <p:cNvSpPr/>
          <p:nvPr/>
        </p:nvSpPr>
        <p:spPr>
          <a:xfrm>
            <a:off x="127080" y="1447920"/>
            <a:ext cx="560160" cy="42228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0000"/>
              </a:gs>
            </a:gsLst>
            <a:lin ang="18900000"/>
          </a:gra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5" name="Rectangle 7"/>
          <p:cNvSpPr/>
          <p:nvPr/>
        </p:nvSpPr>
        <p:spPr>
          <a:xfrm>
            <a:off x="762120" y="990720"/>
            <a:ext cx="31680" cy="1052280"/>
          </a:xfrm>
          <a:prstGeom prst="rect">
            <a:avLst/>
          </a:prstGeom>
          <a:solidFill>
            <a:srgbClr val="1C1C1C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6" name="Rectangle 8"/>
          <p:cNvSpPr/>
          <p:nvPr/>
        </p:nvSpPr>
        <p:spPr>
          <a:xfrm>
            <a:off x="442800" y="1781280"/>
            <a:ext cx="8226360" cy="31680"/>
          </a:xfrm>
          <a:prstGeom prst="rect">
            <a:avLst/>
          </a:prstGeom>
          <a:gradFill rotWithShape="0">
            <a:gsLst>
              <a:gs pos="0">
                <a:srgbClr val="1C1C1C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4400" b="0" strike="noStrike" spc="-1">
                <a:solidFill>
                  <a:srgbClr val="333399"/>
                </a:solidFill>
                <a:latin typeface="Tahoma"/>
              </a:rPr>
              <a:t>Click to edit the title text format</a:t>
            </a: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9000"/>
          </a:bodyPr>
          <a:lstStyle/>
          <a:p>
            <a:pPr marL="343080" indent="-343080">
              <a:spcBef>
                <a:spcPts val="7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Click to edit the outline text format</a:t>
            </a:r>
          </a:p>
          <a:p>
            <a:pPr marL="743040" lvl="1" indent="-285840">
              <a:spcBef>
                <a:spcPts val="7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Second Outline Level</a:t>
            </a:r>
          </a:p>
          <a:p>
            <a:pPr marL="1143000" lvl="2" indent="-228600">
              <a:spcBef>
                <a:spcPts val="799"/>
              </a:spcBef>
              <a:buClr>
                <a:srgbClr val="3333CC"/>
              </a:buClr>
              <a:buSzPct val="5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Third Outline Level</a:t>
            </a:r>
          </a:p>
          <a:p>
            <a:pPr marL="1600200" lvl="3" indent="-228600">
              <a:spcBef>
                <a:spcPts val="799"/>
              </a:spcBef>
              <a:buClr>
                <a:srgbClr val="FFCF01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Fourth Outline Level</a:t>
            </a:r>
          </a:p>
          <a:p>
            <a:pPr marL="2057400" lvl="4" indent="-228600">
              <a:spcBef>
                <a:spcPts val="799"/>
              </a:spcBef>
              <a:buClr>
                <a:srgbClr val="00E4A8"/>
              </a:buClr>
              <a:buSzPct val="5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Fifth Outline Level</a:t>
            </a:r>
          </a:p>
          <a:p>
            <a:pPr marL="2057400" lvl="5" indent="-228600">
              <a:spcBef>
                <a:spcPts val="799"/>
              </a:spcBef>
              <a:buClr>
                <a:srgbClr val="000000"/>
              </a:buClr>
              <a:buSzPct val="5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Sixth Outline Level</a:t>
            </a:r>
          </a:p>
          <a:p>
            <a:pPr marL="2057400" lvl="6" indent="-228600">
              <a:spcBef>
                <a:spcPts val="799"/>
              </a:spcBef>
              <a:buClr>
                <a:srgbClr val="000000"/>
              </a:buClr>
              <a:buSzPct val="5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Seventh Outline Level</a:t>
            </a:r>
          </a:p>
        </p:txBody>
      </p:sp>
      <p:sp>
        <p:nvSpPr>
          <p:cNvPr id="9" name="PlaceHolder 3"/>
          <p:cNvSpPr>
            <a:spLocks noGrp="1"/>
          </p:cNvSpPr>
          <p:nvPr>
            <p:ph type="dt" idx="1"/>
          </p:nvPr>
        </p:nvSpPr>
        <p:spPr>
          <a:xfrm>
            <a:off x="914400" y="6324480"/>
            <a:ext cx="1905120" cy="4572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>
            <a:lvl1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US" sz="1400" b="0" strike="noStrike" spc="-1">
                <a:solidFill>
                  <a:srgbClr val="000000"/>
                </a:solidFill>
                <a:latin typeface="Tahoma"/>
              </a:defRPr>
            </a:lvl1pPr>
          </a:lstStyle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4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10" name="PlaceHolder 4"/>
          <p:cNvSpPr>
            <a:spLocks noGrp="1"/>
          </p:cNvSpPr>
          <p:nvPr>
            <p:ph type="ftr" idx="2"/>
          </p:nvPr>
        </p:nvSpPr>
        <p:spPr>
          <a:xfrm>
            <a:off x="3352680" y="6324480"/>
            <a:ext cx="2895840" cy="4572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>
            <a:lvl1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US" sz="1400" b="0" strike="noStrike" spc="-1">
                <a:solidFill>
                  <a:srgbClr val="000000"/>
                </a:solidFill>
                <a:latin typeface="Tahoma"/>
              </a:defRPr>
            </a:lvl1pPr>
          </a:lstStyle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4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11" name="PlaceHolder 5"/>
          <p:cNvSpPr>
            <a:spLocks noGrp="1"/>
          </p:cNvSpPr>
          <p:nvPr>
            <p:ph type="sldNum" idx="3"/>
          </p:nvPr>
        </p:nvSpPr>
        <p:spPr>
          <a:xfrm>
            <a:off x="6781680" y="6324480"/>
            <a:ext cx="1905120" cy="4572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>
            <a:lvl1pPr marL="216000" indent="0" algn="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US" sz="1400" b="0" strike="noStrike" spc="-1">
                <a:latin typeface="Times New Roman"/>
              </a:defRPr>
            </a:lvl1pPr>
          </a:lstStyle>
          <a:p>
            <a:pPr marL="216000" indent="0" algn="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FBE0A454-C75C-4163-94E9-B99BFA1F13B8}" type="slidenum">
              <a:rPr lang="en-US" sz="1400" b="0" strike="noStrike" spc="-1">
                <a:latin typeface="Times New Roman"/>
              </a:rPr>
              <a:t>‹#›</a:t>
            </a:fld>
            <a:endParaRPr lang="en-GB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2"/>
          <p:cNvGrpSpPr/>
          <p:nvPr/>
        </p:nvGrpSpPr>
        <p:grpSpPr>
          <a:xfrm>
            <a:off x="0" y="2438280"/>
            <a:ext cx="9009000" cy="1052640"/>
            <a:chOff x="0" y="2438280"/>
            <a:chExt cx="9009000" cy="1052640"/>
          </a:xfrm>
        </p:grpSpPr>
        <p:grpSp>
          <p:nvGrpSpPr>
            <p:cNvPr id="49" name="Group 3"/>
            <p:cNvGrpSpPr/>
            <p:nvPr/>
          </p:nvGrpSpPr>
          <p:grpSpPr>
            <a:xfrm>
              <a:off x="293760" y="2546280"/>
              <a:ext cx="712440" cy="474840"/>
              <a:chOff x="293760" y="2546280"/>
              <a:chExt cx="712440" cy="474840"/>
            </a:xfrm>
          </p:grpSpPr>
          <p:sp>
            <p:nvSpPr>
              <p:cNvPr id="50" name="Rectangle 4"/>
              <p:cNvSpPr/>
              <p:nvPr/>
            </p:nvSpPr>
            <p:spPr>
              <a:xfrm>
                <a:off x="293760" y="2546280"/>
                <a:ext cx="438480" cy="474840"/>
              </a:xfrm>
              <a:prstGeom prst="rect">
                <a:avLst/>
              </a:prstGeom>
              <a:solidFill>
                <a:srgbClr val="3333CC"/>
              </a:solidFill>
              <a:ln w="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1" name="Rectangle 5"/>
              <p:cNvSpPr/>
              <p:nvPr/>
            </p:nvSpPr>
            <p:spPr>
              <a:xfrm>
                <a:off x="677520" y="2546280"/>
                <a:ext cx="328680" cy="474840"/>
              </a:xfrm>
              <a:prstGeom prst="rect">
                <a:avLst/>
              </a:prstGeom>
              <a:gradFill rotWithShape="0">
                <a:gsLst>
                  <a:gs pos="0">
                    <a:srgbClr val="3333CC"/>
                  </a:gs>
                  <a:gs pos="100000">
                    <a:srgbClr val="FFFFFF"/>
                  </a:gs>
                </a:gsLst>
                <a:lin ang="0"/>
              </a:gradFill>
              <a:ln w="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grpSp>
          <p:nvGrpSpPr>
            <p:cNvPr id="52" name="Group 6"/>
            <p:cNvGrpSpPr/>
            <p:nvPr/>
          </p:nvGrpSpPr>
          <p:grpSpPr>
            <a:xfrm>
              <a:off x="417600" y="2968560"/>
              <a:ext cx="739800" cy="474840"/>
              <a:chOff x="417600" y="2968560"/>
              <a:chExt cx="739800" cy="474840"/>
            </a:xfrm>
          </p:grpSpPr>
          <p:sp>
            <p:nvSpPr>
              <p:cNvPr id="53" name="Rectangle 7"/>
              <p:cNvSpPr/>
              <p:nvPr/>
            </p:nvSpPr>
            <p:spPr>
              <a:xfrm>
                <a:off x="417600" y="2968560"/>
                <a:ext cx="422640" cy="474840"/>
              </a:xfrm>
              <a:prstGeom prst="rect">
                <a:avLst/>
              </a:prstGeom>
              <a:solidFill>
                <a:srgbClr val="FFCF01"/>
              </a:solidFill>
              <a:ln w="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  <p:sp>
            <p:nvSpPr>
              <p:cNvPr id="54" name="Rectangle 8"/>
              <p:cNvSpPr/>
              <p:nvPr/>
            </p:nvSpPr>
            <p:spPr>
              <a:xfrm>
                <a:off x="787320" y="2968560"/>
                <a:ext cx="370080" cy="474840"/>
              </a:xfrm>
              <a:prstGeom prst="rect">
                <a:avLst/>
              </a:prstGeom>
              <a:gradFill rotWithShape="0">
                <a:gsLst>
                  <a:gs pos="0">
                    <a:srgbClr val="FFCF01"/>
                  </a:gs>
                  <a:gs pos="100000">
                    <a:srgbClr val="FFFFFF"/>
                  </a:gs>
                </a:gsLst>
                <a:lin ang="0"/>
              </a:gradFill>
              <a:ln w="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/>
            </p:style>
          </p:sp>
        </p:grpSp>
        <p:sp>
          <p:nvSpPr>
            <p:cNvPr id="55" name="Rectangle 9"/>
            <p:cNvSpPr/>
            <p:nvPr/>
          </p:nvSpPr>
          <p:spPr>
            <a:xfrm>
              <a:off x="0" y="2895480"/>
              <a:ext cx="560520" cy="422280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0000"/>
                </a:gs>
              </a:gsLst>
              <a:lin ang="18900000"/>
            </a:gra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56" name="Rectangle 10"/>
            <p:cNvSpPr/>
            <p:nvPr/>
          </p:nvSpPr>
          <p:spPr>
            <a:xfrm>
              <a:off x="635040" y="2438280"/>
              <a:ext cx="31680" cy="1052640"/>
            </a:xfrm>
            <a:prstGeom prst="rect">
              <a:avLst/>
            </a:prstGeom>
            <a:solidFill>
              <a:srgbClr val="1C1C1C"/>
            </a:soli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57" name="Rectangle 11"/>
            <p:cNvSpPr/>
            <p:nvPr/>
          </p:nvSpPr>
          <p:spPr>
            <a:xfrm flipV="1">
              <a:off x="316080" y="3260520"/>
              <a:ext cx="8692920" cy="55440"/>
            </a:xfrm>
            <a:prstGeom prst="rect">
              <a:avLst/>
            </a:prstGeom>
            <a:gradFill rotWithShape="0">
              <a:gsLst>
                <a:gs pos="0">
                  <a:srgbClr val="1C1C1C"/>
                </a:gs>
                <a:gs pos="100000">
                  <a:srgbClr val="FFFFFF"/>
                </a:gs>
              </a:gsLst>
              <a:lin ang="0"/>
            </a:gradFill>
            <a:ln w="0"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58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4400" b="0" strike="noStrike" spc="-1">
                <a:solidFill>
                  <a:srgbClr val="333399"/>
                </a:solidFill>
                <a:latin typeface="Tahoma"/>
              </a:rPr>
              <a:t>Click to edit the title text format</a:t>
            </a:r>
          </a:p>
        </p:txBody>
      </p:sp>
      <p:sp>
        <p:nvSpPr>
          <p:cNvPr id="59" name="PlaceHolder 2"/>
          <p:cNvSpPr>
            <a:spLocks noGrp="1"/>
          </p:cNvSpPr>
          <p:nvPr>
            <p:ph type="body"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9000"/>
          </a:bodyPr>
          <a:lstStyle/>
          <a:p>
            <a:pPr marL="343080" indent="-343080">
              <a:spcBef>
                <a:spcPts val="7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Click to edit the outline text format</a:t>
            </a:r>
          </a:p>
          <a:p>
            <a:pPr marL="743040" lvl="1" indent="-285840">
              <a:spcBef>
                <a:spcPts val="7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Second Outline Level</a:t>
            </a:r>
          </a:p>
          <a:p>
            <a:pPr marL="1143000" lvl="2" indent="-228600">
              <a:spcBef>
                <a:spcPts val="799"/>
              </a:spcBef>
              <a:buClr>
                <a:srgbClr val="3333CC"/>
              </a:buClr>
              <a:buSzPct val="5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Third Outline Level</a:t>
            </a:r>
          </a:p>
          <a:p>
            <a:pPr marL="1600200" lvl="3" indent="-228600">
              <a:spcBef>
                <a:spcPts val="799"/>
              </a:spcBef>
              <a:buClr>
                <a:srgbClr val="FFCF01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Fourth Outline Level</a:t>
            </a:r>
          </a:p>
          <a:p>
            <a:pPr marL="2057400" lvl="4" indent="-228600">
              <a:spcBef>
                <a:spcPts val="799"/>
              </a:spcBef>
              <a:buClr>
                <a:srgbClr val="00E4A8"/>
              </a:buClr>
              <a:buSzPct val="5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Fifth Outline Level</a:t>
            </a:r>
          </a:p>
          <a:p>
            <a:pPr marL="2057400" lvl="5" indent="-228600">
              <a:spcBef>
                <a:spcPts val="799"/>
              </a:spcBef>
              <a:buClr>
                <a:srgbClr val="000000"/>
              </a:buClr>
              <a:buSzPct val="5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Sixth Outline Level</a:t>
            </a:r>
          </a:p>
          <a:p>
            <a:pPr marL="2057400" lvl="6" indent="-228600">
              <a:spcBef>
                <a:spcPts val="799"/>
              </a:spcBef>
              <a:buClr>
                <a:srgbClr val="000000"/>
              </a:buClr>
              <a:buSzPct val="5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sz="3200" b="0" strike="noStrike" spc="-1">
                <a:solidFill>
                  <a:srgbClr val="000000"/>
                </a:solidFill>
                <a:latin typeface="Tahoma"/>
              </a:rPr>
              <a:t>Seventh Outline Level</a:t>
            </a:r>
          </a:p>
        </p:txBody>
      </p:sp>
      <p:sp>
        <p:nvSpPr>
          <p:cNvPr id="60" name="PlaceHolder 3"/>
          <p:cNvSpPr>
            <a:spLocks noGrp="1"/>
          </p:cNvSpPr>
          <p:nvPr>
            <p:ph type="dt" idx="4"/>
          </p:nvPr>
        </p:nvSpPr>
        <p:spPr>
          <a:xfrm>
            <a:off x="990360" y="6248520"/>
            <a:ext cx="1904760" cy="4572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>
            <a:lvl1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US" sz="1400" b="0" strike="noStrike" spc="-1">
                <a:solidFill>
                  <a:srgbClr val="1C1C1C"/>
                </a:solidFill>
                <a:latin typeface="Tahoma"/>
              </a:defRPr>
            </a:lvl1pPr>
          </a:lstStyle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4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61" name="PlaceHolder 4"/>
          <p:cNvSpPr>
            <a:spLocks noGrp="1"/>
          </p:cNvSpPr>
          <p:nvPr>
            <p:ph type="ftr" idx="5"/>
          </p:nvPr>
        </p:nvSpPr>
        <p:spPr>
          <a:xfrm>
            <a:off x="3428640" y="6248520"/>
            <a:ext cx="2895480" cy="4572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>
            <a:lvl1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US" sz="1400" b="0" strike="noStrike" spc="-1">
                <a:solidFill>
                  <a:srgbClr val="1C1C1C"/>
                </a:solidFill>
                <a:latin typeface="Tahoma"/>
              </a:defRPr>
            </a:lvl1pPr>
          </a:lstStyle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4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62" name="PlaceHolder 5"/>
          <p:cNvSpPr>
            <a:spLocks noGrp="1"/>
          </p:cNvSpPr>
          <p:nvPr>
            <p:ph type="sldNum" idx="6"/>
          </p:nvPr>
        </p:nvSpPr>
        <p:spPr>
          <a:xfrm>
            <a:off x="6858000" y="6248520"/>
            <a:ext cx="1905120" cy="4572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>
            <a:lvl1pPr indent="0" algn="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en-US" sz="1400" b="0" strike="noStrike" spc="-1">
                <a:solidFill>
                  <a:srgbClr val="1C1C1C"/>
                </a:solidFill>
                <a:latin typeface="Times New Roman"/>
              </a:defRPr>
            </a:lvl1pPr>
          </a:lstStyle>
          <a:p>
            <a:pPr indent="0" algn="r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DAD362A8-66E5-4A2D-9A0E-5AE14699274A}" type="slidenum">
              <a:rPr lang="en-US" sz="1400" b="0" strike="noStrike" spc="-1">
                <a:solidFill>
                  <a:srgbClr val="1C1C1C"/>
                </a:solidFill>
                <a:latin typeface="Times New Roman"/>
              </a:rPr>
              <a:t>‹#›</a:t>
            </a:fld>
            <a:endParaRPr lang="en-GB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UunvFF_RL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missionscience.nasa.gov/ems/emsVideo_01intro.html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tewing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Image_sensor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imss.ssec.wisc.edu/tropic/real-time/marti/2005_EIGHTEEN/webManager/basicGifDisplay48.html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9.pn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PlaceHolder 1"/>
          <p:cNvSpPr>
            <a:spLocks noGrp="1"/>
          </p:cNvSpPr>
          <p:nvPr>
            <p:ph type="title"/>
          </p:nvPr>
        </p:nvSpPr>
        <p:spPr>
          <a:xfrm>
            <a:off x="990720" y="1828440"/>
            <a:ext cx="777240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What is Remote Sensing?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subTitle"/>
          </p:nvPr>
        </p:nvSpPr>
        <p:spPr>
          <a:xfrm>
            <a:off x="1371600" y="3886200"/>
            <a:ext cx="6400800" cy="17524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 algn="ctr">
              <a:spcBef>
                <a:spcPts val="799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Defining Remote Sensing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0">
              <a:spcBef>
                <a:spcPts val="60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800" b="1" strike="noStrike" spc="-1">
                <a:solidFill>
                  <a:srgbClr val="000000"/>
                </a:solidFill>
                <a:latin typeface="Tahoma"/>
              </a:rPr>
              <a:t>Remote sensing 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: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60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Data collection about features or phenomena of the </a:t>
            </a:r>
            <a:r>
              <a:rPr lang="en-US" sz="2400" b="0" strike="noStrike" spc="-1">
                <a:solidFill>
                  <a:srgbClr val="3333CC"/>
                </a:solidFill>
                <a:latin typeface="Tahoma"/>
              </a:rPr>
              <a:t>earth surface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(and </a:t>
            </a:r>
            <a:r>
              <a:rPr lang="en-US" sz="2400" b="0" strike="noStrike" spc="-1">
                <a:solidFill>
                  <a:srgbClr val="3333CC"/>
                </a:solidFill>
                <a:latin typeface="Tahoma"/>
              </a:rPr>
              <a:t>near surface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) </a:t>
            </a:r>
            <a:r>
              <a:rPr lang="en-US" sz="2400" b="1" strike="noStrike" spc="-1">
                <a:solidFill>
                  <a:srgbClr val="CC3300"/>
                </a:solidFill>
                <a:latin typeface="Tahoma"/>
              </a:rPr>
              <a:t>without being in direct contact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60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Lack of contact with features or phenomena 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Sensors utilize electromagnetic radiation (</a:t>
            </a:r>
            <a:r>
              <a:rPr lang="en-US" sz="2400" b="1" strike="noStrike" spc="-1">
                <a:solidFill>
                  <a:srgbClr val="CC3300"/>
                </a:solidFill>
                <a:latin typeface="Tahoma"/>
              </a:rPr>
              <a:t>EMR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)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Sensing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Data are collected by </a:t>
            </a:r>
            <a:r>
              <a:rPr lang="en-US" sz="2400" b="1" strike="noStrike" spc="-1">
                <a:solidFill>
                  <a:srgbClr val="000000"/>
                </a:solidFill>
                <a:latin typeface="Tahoma"/>
              </a:rPr>
              <a:t>sensor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64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600" b="0" strike="noStrike" spc="-1">
                <a:solidFill>
                  <a:srgbClr val="3333CC"/>
                </a:solidFill>
                <a:latin typeface="Tahoma"/>
              </a:rPr>
              <a:t>Passive sensor</a:t>
            </a:r>
            <a:r>
              <a:rPr lang="en-US" sz="2600" b="0" strike="noStrike" spc="-1">
                <a:solidFill>
                  <a:srgbClr val="000000"/>
                </a:solidFill>
                <a:latin typeface="Tahoma"/>
              </a:rPr>
              <a:t> – collection of reflected or emitted electromagnetic radiation</a:t>
            </a:r>
            <a:endParaRPr lang="en-GB" sz="26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spcBef>
                <a:spcPts val="64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6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64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600" b="0" strike="noStrike" spc="-1">
                <a:solidFill>
                  <a:srgbClr val="3333CC"/>
                </a:solidFill>
                <a:latin typeface="Tahoma"/>
              </a:rPr>
              <a:t>Active sensor</a:t>
            </a:r>
            <a:r>
              <a:rPr lang="en-US" sz="2600" b="0" strike="noStrike" spc="-1">
                <a:solidFill>
                  <a:srgbClr val="000000"/>
                </a:solidFill>
                <a:latin typeface="Tahoma"/>
              </a:rPr>
              <a:t> – Generates signal and collects backscatter from interaction with terrain  </a:t>
            </a:r>
            <a:r>
              <a:rPr lang="en-US" sz="2600" b="1" strike="noStrike" spc="-1">
                <a:solidFill>
                  <a:srgbClr val="CC3300"/>
                </a:solidFill>
                <a:latin typeface="Tahoma"/>
              </a:rPr>
              <a:t>(with Flash Lights)</a:t>
            </a:r>
            <a:endParaRPr lang="en-GB" sz="26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spcBef>
                <a:spcPts val="64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6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Distance – How remote is remote?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/>
          </p:nvPr>
        </p:nvSpPr>
        <p:spPr>
          <a:xfrm>
            <a:off x="0" y="2209680"/>
            <a:ext cx="3200400" cy="464832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Platforms for sensors operate at multiple levels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Cranes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u="sng" strike="noStrike" spc="-1">
                <a:solidFill>
                  <a:srgbClr val="FF0000"/>
                </a:solidFill>
                <a:uFillTx/>
                <a:latin typeface="Tahoma"/>
                <a:hlinkClick r:id="rId3"/>
              </a:rPr>
              <a:t>Balloons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Aircraft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Satellite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lnSpc>
                <a:spcPct val="90000"/>
              </a:lnSpc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Permit near-surface to global scale data collection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14" name="Picture 7" descr="Schematic showing the TIMED operations."/>
          <p:cNvPicPr/>
          <p:nvPr/>
        </p:nvPicPr>
        <p:blipFill>
          <a:blip r:embed="rId4"/>
          <a:stretch/>
        </p:blipFill>
        <p:spPr>
          <a:xfrm>
            <a:off x="3276720" y="2514600"/>
            <a:ext cx="5867280" cy="4116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Rectangle 2"/>
          <p:cNvSpPr/>
          <p:nvPr/>
        </p:nvSpPr>
        <p:spPr>
          <a:xfrm>
            <a:off x="4500360" y="495360"/>
            <a:ext cx="2173320" cy="45468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i="1" strike="noStrike" spc="-1">
                <a:solidFill>
                  <a:srgbClr val="FFFF00"/>
                </a:solidFill>
                <a:latin typeface="Times New Roman"/>
              </a:rPr>
              <a:t>Remote sensing</a:t>
            </a:r>
            <a:r>
              <a:rPr lang="en-US" sz="2400" b="0" strike="noStrike" spc="-1">
                <a:solidFill>
                  <a:srgbClr val="FFFF00"/>
                </a:solidFill>
                <a:latin typeface="Times New Roman"/>
              </a:rPr>
              <a:t>: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16" name="Picture 3"/>
          <p:cNvPicPr/>
          <p:nvPr/>
        </p:nvPicPr>
        <p:blipFill>
          <a:blip r:embed="rId3"/>
          <a:stretch/>
        </p:blipFill>
        <p:spPr>
          <a:xfrm>
            <a:off x="898560" y="457200"/>
            <a:ext cx="3436920" cy="5943600"/>
          </a:xfrm>
          <a:prstGeom prst="rect">
            <a:avLst/>
          </a:prstGeom>
          <a:ln w="936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</p:pic>
      <p:sp>
        <p:nvSpPr>
          <p:cNvPr id="117" name="Rectangle 4"/>
          <p:cNvSpPr/>
          <p:nvPr/>
        </p:nvSpPr>
        <p:spPr>
          <a:xfrm>
            <a:off x="4605480" y="1181160"/>
            <a:ext cx="3319200" cy="191772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360" tIns="44280" rIns="90360" bIns="44280" anchor="t">
            <a:spAutoFit/>
          </a:bodyPr>
          <a:lstStyle/>
          <a:p>
            <a:pPr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FFFF00"/>
                </a:solidFill>
                <a:latin typeface="Times New Roman"/>
              </a:rPr>
              <a:t>the collection of information 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FFFF00"/>
                </a:solidFill>
                <a:latin typeface="Times New Roman"/>
              </a:rPr>
              <a:t>about an object without being in direct physical contact with the object.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118" name="TextBox 1"/>
          <p:cNvSpPr/>
          <p:nvPr/>
        </p:nvSpPr>
        <p:spPr>
          <a:xfrm>
            <a:off x="5802840" y="4648320"/>
            <a:ext cx="2175480" cy="459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6800" rIns="90000" bIns="46800" anchor="t">
            <a:spAutoFit/>
          </a:bodyPr>
          <a:lstStyle/>
          <a:p>
            <a:pPr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i="1" strike="noStrike" spc="-1">
                <a:solidFill>
                  <a:srgbClr val="FF0000"/>
                </a:solidFill>
                <a:latin typeface="Comic Sans MS"/>
              </a:rPr>
              <a:t>What is FOV?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Picture 2">
            <a:hlinkClick r:id="rId2"/>
          </p:cNvPr>
          <p:cNvPicPr/>
          <p:nvPr/>
        </p:nvPicPr>
        <p:blipFill>
          <a:blip r:embed="rId3"/>
          <a:stretch/>
        </p:blipFill>
        <p:spPr>
          <a:xfrm>
            <a:off x="1828800" y="1905120"/>
            <a:ext cx="6072120" cy="4730760"/>
          </a:xfrm>
          <a:prstGeom prst="rect">
            <a:avLst/>
          </a:prstGeom>
          <a:ln w="0">
            <a:noFill/>
          </a:ln>
        </p:spPr>
      </p:pic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4000" b="0" strike="noStrike" spc="-1">
                <a:solidFill>
                  <a:srgbClr val="333399"/>
                </a:solidFill>
                <a:latin typeface="Tahoma"/>
              </a:rPr>
              <a:t>EMR: Electromagnetic Radiation</a:t>
            </a:r>
            <a:endParaRPr lang="en-GB" sz="4000" b="0" strike="noStrike" spc="-1">
              <a:solidFill>
                <a:srgbClr val="333399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4400" b="0" strike="noStrike" spc="-1">
                <a:solidFill>
                  <a:srgbClr val="333399"/>
                </a:solidFill>
                <a:latin typeface="Tahoma"/>
              </a:rPr>
              <a:t>EMR</a:t>
            </a: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pic>
        <p:nvPicPr>
          <p:cNvPr id="122" name="Picture 5" descr="EMSpec"/>
          <p:cNvPicPr/>
          <p:nvPr/>
        </p:nvPicPr>
        <p:blipFill>
          <a:blip r:embed="rId3"/>
          <a:stretch/>
        </p:blipFill>
        <p:spPr>
          <a:xfrm>
            <a:off x="0" y="2133720"/>
            <a:ext cx="9144000" cy="4511520"/>
          </a:xfrm>
          <a:prstGeom prst="rect">
            <a:avLst/>
          </a:prstGeom>
          <a:ln w="0">
            <a:noFill/>
          </a:ln>
        </p:spPr>
      </p:pic>
      <p:pic>
        <p:nvPicPr>
          <p:cNvPr id="123" name="Picture 7" descr="ems"/>
          <p:cNvPicPr/>
          <p:nvPr/>
        </p:nvPicPr>
        <p:blipFill>
          <a:blip r:embed="rId4"/>
          <a:stretch/>
        </p:blipFill>
        <p:spPr>
          <a:xfrm>
            <a:off x="6248520" y="380880"/>
            <a:ext cx="2514600" cy="16002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4400" b="0" strike="noStrike" spc="-1">
                <a:solidFill>
                  <a:srgbClr val="333399"/>
                </a:solidFill>
                <a:latin typeface="Tahoma"/>
              </a:rPr>
              <a:t>Wavelength &amp; Frequency</a:t>
            </a: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pic>
        <p:nvPicPr>
          <p:cNvPr id="125" name="Picture 3" descr="wvfreq"/>
          <p:cNvPicPr/>
          <p:nvPr/>
        </p:nvPicPr>
        <p:blipFill>
          <a:blip r:embed="rId3"/>
          <a:stretch/>
        </p:blipFill>
        <p:spPr>
          <a:xfrm>
            <a:off x="533520" y="1828800"/>
            <a:ext cx="6172200" cy="4479840"/>
          </a:xfrm>
          <a:prstGeom prst="rect">
            <a:avLst/>
          </a:prstGeom>
          <a:ln w="0">
            <a:noFill/>
          </a:ln>
        </p:spPr>
      </p:pic>
      <p:sp>
        <p:nvSpPr>
          <p:cNvPr id="126" name="Text Box 4"/>
          <p:cNvSpPr/>
          <p:nvPr/>
        </p:nvSpPr>
        <p:spPr>
          <a:xfrm>
            <a:off x="6325200" y="5181480"/>
            <a:ext cx="2075040" cy="581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6800" rIns="90000" bIns="46800" anchor="t">
            <a:sp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000000"/>
                </a:solidFill>
                <a:latin typeface="Tahoma"/>
              </a:rPr>
              <a:t>Microwave</a:t>
            </a: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127" name="Text Box 5"/>
          <p:cNvSpPr/>
          <p:nvPr/>
        </p:nvSpPr>
        <p:spPr>
          <a:xfrm>
            <a:off x="6325560" y="3733920"/>
            <a:ext cx="1255320" cy="581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6800" rIns="90000" bIns="46800" anchor="t">
            <a:sp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Green</a:t>
            </a: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128" name="Text Box 6"/>
          <p:cNvSpPr/>
          <p:nvPr/>
        </p:nvSpPr>
        <p:spPr>
          <a:xfrm>
            <a:off x="6325200" y="2209680"/>
            <a:ext cx="2608560" cy="581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6800" rIns="90000" bIns="46800" anchor="t">
            <a:sp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FF0000"/>
                </a:solidFill>
                <a:latin typeface="Tahoma"/>
              </a:rPr>
              <a:t>Near Infrared</a:t>
            </a: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Remote Sensing vs. Aerial Photography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Remote sensing is performed using a variety of </a:t>
            </a:r>
            <a:r>
              <a:rPr lang="en-US" sz="2000" b="0" strike="noStrike" spc="-1">
                <a:solidFill>
                  <a:srgbClr val="3333CC"/>
                </a:solidFill>
                <a:latin typeface="Tahoma"/>
              </a:rPr>
              <a:t>sensors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and platforms that may operate in multiple parts of the </a:t>
            </a:r>
            <a:r>
              <a:rPr lang="en-US" sz="2000" b="1" strike="noStrike" spc="-1">
                <a:solidFill>
                  <a:srgbClr val="CC3300"/>
                </a:solidFill>
                <a:latin typeface="Tahoma"/>
              </a:rPr>
              <a:t>EMR spectrum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Aerial photography is performed using cameras (file or digital) that sense only in </a:t>
            </a:r>
            <a:r>
              <a:rPr lang="en-US" sz="2000" b="1" strike="noStrike" spc="-1">
                <a:solidFill>
                  <a:srgbClr val="000000"/>
                </a:solidFill>
                <a:latin typeface="Tahoma"/>
              </a:rPr>
              <a:t>Ultraviolet (UV),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</a:t>
            </a:r>
            <a:r>
              <a:rPr lang="en-US" sz="2000" b="1" strike="noStrike" spc="-1">
                <a:solidFill>
                  <a:srgbClr val="3333CC"/>
                </a:solidFill>
                <a:latin typeface="Tahoma"/>
              </a:rPr>
              <a:t>visible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, and </a:t>
            </a:r>
            <a:r>
              <a:rPr lang="en-US" sz="2000" b="1" strike="noStrike" spc="-1">
                <a:solidFill>
                  <a:srgbClr val="000000"/>
                </a:solidFill>
                <a:latin typeface="Tahoma"/>
              </a:rPr>
              <a:t>Near-infrared (NIR)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 spectrum and are operated on </a:t>
            </a:r>
            <a:r>
              <a:rPr lang="en-US" sz="2000" b="1" strike="noStrike" spc="-1">
                <a:solidFill>
                  <a:srgbClr val="FF0000"/>
                </a:solidFill>
                <a:latin typeface="Tahoma"/>
              </a:rPr>
              <a:t>aircraft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Aerial photography is a subset of remote sensing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31" name="Picture 5">
            <a:hlinkClick r:id="rId3"/>
          </p:cNvPr>
          <p:cNvPicPr/>
          <p:nvPr/>
        </p:nvPicPr>
        <p:blipFill>
          <a:blip r:embed="rId4"/>
          <a:stretch/>
        </p:blipFill>
        <p:spPr>
          <a:xfrm>
            <a:off x="7238880" y="4297320"/>
            <a:ext cx="1692360" cy="1781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laceHolder 1"/>
          <p:cNvSpPr>
            <a:spLocks noGrp="1"/>
          </p:cNvSpPr>
          <p:nvPr>
            <p:ph type="title"/>
          </p:nvPr>
        </p:nvSpPr>
        <p:spPr>
          <a:xfrm>
            <a:off x="1599840" y="685440"/>
            <a:ext cx="6954840" cy="76212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Simplified Information Flow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33" name="PlaceHolder 2"/>
          <p:cNvSpPr>
            <a:spLocks noGrp="1"/>
          </p:cNvSpPr>
          <p:nvPr>
            <p:ph/>
          </p:nvPr>
        </p:nvSpPr>
        <p:spPr>
          <a:xfrm>
            <a:off x="-360" y="2209320"/>
            <a:ext cx="4267080" cy="441972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3333CC"/>
                </a:solidFill>
                <a:latin typeface="Tahoma"/>
              </a:rPr>
              <a:t>Passive 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systems – detect naturally upwelling radiation 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Flow:  Source </a:t>
            </a:r>
            <a:r>
              <a:rPr lang="en-US" sz="2000" b="0" strike="noStrike" spc="-1">
                <a:solidFill>
                  <a:srgbClr val="000000"/>
                </a:solidFill>
                <a:latin typeface="Wingdings"/>
                <a:ea typeface="Wingdings"/>
              </a:rPr>
              <a:t>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Surface </a:t>
            </a:r>
            <a:r>
              <a:rPr lang="en-US" sz="2000" b="0" strike="noStrike" spc="-1">
                <a:solidFill>
                  <a:srgbClr val="000000"/>
                </a:solidFill>
                <a:latin typeface="Wingdings"/>
                <a:ea typeface="Wingdings"/>
              </a:rPr>
              <a:t>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Sensor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Source, the sun, illuminates surface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Surface reflects/emits radiation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Sensor detects reflected radiation within its </a:t>
            </a:r>
            <a:r>
              <a:rPr lang="en-US" sz="2000" b="1" strike="noStrike" spc="-1">
                <a:solidFill>
                  <a:srgbClr val="990000"/>
                </a:solidFill>
                <a:latin typeface="Tahoma"/>
              </a:rPr>
              <a:t>field of view (FOV).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Interpretation – manual or machine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34" name="Picture 5" descr="optical"/>
          <p:cNvPicPr/>
          <p:nvPr/>
        </p:nvPicPr>
        <p:blipFill>
          <a:blip r:embed="rId3"/>
          <a:stretch/>
        </p:blipFill>
        <p:spPr>
          <a:xfrm>
            <a:off x="4267080" y="2666880"/>
            <a:ext cx="4876920" cy="26924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Complexities of Information Flow (cont.)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990000"/>
                </a:solidFill>
                <a:latin typeface="Tahoma"/>
              </a:rPr>
              <a:t>Sensor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/platform variation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Attitude (angular position)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Altitude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Orbit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Film/wavelength sensitivities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Calibration or Optics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990000"/>
                </a:solidFill>
                <a:latin typeface="Tahoma"/>
              </a:rPr>
              <a:t>Processing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/interpretation variation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Film or digital processing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Repeatability of interpretation results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38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381024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139" name="TextBox 138"/>
          <p:cNvSpPr txBox="1"/>
          <p:nvPr/>
        </p:nvSpPr>
        <p:spPr>
          <a:xfrm>
            <a:off x="5144760" y="2017800"/>
            <a:ext cx="3809880" cy="4114800"/>
          </a:xfrm>
          <a:prstGeom prst="rect">
            <a:avLst/>
          </a:prstGeom>
          <a:noFill/>
          <a:ln w="0">
            <a:noFill/>
          </a:ln>
        </p:spPr>
      </p:sp>
      <p:pic>
        <p:nvPicPr>
          <p:cNvPr id="140" name="Picture 4" descr="scan0002"/>
          <p:cNvPicPr/>
          <p:nvPr/>
        </p:nvPicPr>
        <p:blipFill>
          <a:blip r:embed="rId2"/>
          <a:srcRect l="9154"/>
          <a:stretch/>
        </p:blipFill>
        <p:spPr>
          <a:xfrm>
            <a:off x="331920" y="1066680"/>
            <a:ext cx="8583480" cy="49104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i="1" strike="noStrike" spc="-1">
                <a:solidFill>
                  <a:srgbClr val="333399"/>
                </a:solidFill>
                <a:latin typeface="Tahoma"/>
              </a:rPr>
              <a:t>In situ</a:t>
            </a: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 vs. Remote Sensing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Both attempt to observe/measure phenomena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i="1" strike="noStrike" spc="-1">
                <a:solidFill>
                  <a:srgbClr val="990000"/>
                </a:solidFill>
                <a:latin typeface="Tahoma"/>
              </a:rPr>
              <a:t>In situ</a:t>
            </a:r>
            <a:r>
              <a:rPr lang="en-US" sz="2400" b="0" i="1" strike="noStrike" spc="-1">
                <a:solidFill>
                  <a:srgbClr val="000000"/>
                </a:solidFill>
                <a:latin typeface="Tahoma"/>
              </a:rPr>
              <a:t>  (at the field – ground truth)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Physical contact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Instruments for direct measure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Possible source of </a:t>
            </a:r>
            <a:r>
              <a:rPr lang="en-US" sz="2000" b="1" strike="noStrike" spc="-1">
                <a:solidFill>
                  <a:srgbClr val="3333CC"/>
                </a:solidFill>
                <a:latin typeface="Tahoma"/>
              </a:rPr>
              <a:t>error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1143000" lvl="2" indent="-228600">
              <a:lnSpc>
                <a:spcPct val="90000"/>
              </a:lnSpc>
              <a:spcBef>
                <a:spcPts val="451"/>
              </a:spcBef>
              <a:buClr>
                <a:srgbClr val="3333CC"/>
              </a:buClr>
              <a:buSzPct val="50000"/>
              <a:buFont typeface="Wingdings" charset="2"/>
              <a:buChar char=""/>
              <a:tabLst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800" b="0" strike="noStrike" spc="-1">
                <a:solidFill>
                  <a:srgbClr val="000000"/>
                </a:solidFill>
                <a:latin typeface="Tahoma"/>
              </a:rPr>
              <a:t>Interaction with phenomena (example: measuring  CO2 or temperature).</a:t>
            </a:r>
            <a:endParaRPr lang="en-GB" sz="1800" b="0" strike="noStrike" spc="-1">
              <a:solidFill>
                <a:srgbClr val="000000"/>
              </a:solidFill>
              <a:latin typeface="Tahoma"/>
            </a:endParaRPr>
          </a:p>
          <a:p>
            <a:pPr marL="1143000" lvl="2" indent="-228600">
              <a:lnSpc>
                <a:spcPct val="90000"/>
              </a:lnSpc>
              <a:spcBef>
                <a:spcPts val="451"/>
              </a:spcBef>
              <a:buClr>
                <a:srgbClr val="3333CC"/>
              </a:buClr>
              <a:buSzPct val="50000"/>
              <a:buFont typeface="Wingdings" charset="2"/>
              <a:buChar char=""/>
              <a:tabLst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800" b="1" strike="noStrike" spc="-1">
                <a:solidFill>
                  <a:srgbClr val="000000"/>
                </a:solidFill>
                <a:latin typeface="Tahoma"/>
              </a:rPr>
              <a:t>Sampling method</a:t>
            </a:r>
            <a:endParaRPr lang="en-GB" sz="1800" b="0" strike="noStrike" spc="-1">
              <a:solidFill>
                <a:srgbClr val="000000"/>
              </a:solidFill>
              <a:latin typeface="Tahoma"/>
            </a:endParaRPr>
          </a:p>
          <a:p>
            <a:pPr marL="1143000" lvl="2" indent="-228600">
              <a:lnSpc>
                <a:spcPct val="90000"/>
              </a:lnSpc>
              <a:spcBef>
                <a:spcPts val="451"/>
              </a:spcBef>
              <a:buClr>
                <a:srgbClr val="3333CC"/>
              </a:buClr>
              <a:buSzPct val="50000"/>
              <a:buFont typeface="Wingdings" charset="2"/>
              <a:buChar char=""/>
              <a:tabLst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800" b="0" strike="noStrike" spc="-1">
                <a:solidFill>
                  <a:srgbClr val="000000"/>
                </a:solidFill>
                <a:latin typeface="Tahoma"/>
              </a:rPr>
              <a:t>Ground reference vs. “ground truth”</a:t>
            </a:r>
            <a:endParaRPr lang="en-GB" sz="18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45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8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ectangle 1026"/>
          <p:cNvSpPr/>
          <p:nvPr/>
        </p:nvSpPr>
        <p:spPr>
          <a:xfrm>
            <a:off x="1066680" y="5867280"/>
            <a:ext cx="2819520" cy="63756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spcAft>
                <a:spcPts val="1125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800" b="0" strike="noStrike" spc="-1">
                <a:solidFill>
                  <a:srgbClr val="FFFF00"/>
                </a:solidFill>
                <a:latin typeface="Times New Roman"/>
              </a:rPr>
              <a:t>Ground spectroradiometer measurement of soybeans</a:t>
            </a:r>
            <a:endParaRPr lang="en-GB" sz="18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44" name="Picture 1027"/>
          <p:cNvPicPr/>
          <p:nvPr/>
        </p:nvPicPr>
        <p:blipFill>
          <a:blip r:embed="rId3"/>
          <a:stretch/>
        </p:blipFill>
        <p:spPr>
          <a:xfrm>
            <a:off x="1219320" y="838080"/>
            <a:ext cx="2697120" cy="4876920"/>
          </a:xfrm>
          <a:prstGeom prst="rect">
            <a:avLst/>
          </a:prstGeom>
          <a:ln w="936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</p:pic>
      <p:pic>
        <p:nvPicPr>
          <p:cNvPr id="145" name="Picture 1028"/>
          <p:cNvPicPr/>
          <p:nvPr/>
        </p:nvPicPr>
        <p:blipFill>
          <a:blip r:embed="rId4"/>
          <a:stretch/>
        </p:blipFill>
        <p:spPr>
          <a:xfrm>
            <a:off x="4419720" y="2438280"/>
            <a:ext cx="2931840" cy="3353040"/>
          </a:xfrm>
          <a:prstGeom prst="rect">
            <a:avLst/>
          </a:prstGeom>
          <a:ln w="9360">
            <a:solidFill>
              <a:srgbClr val="000000"/>
            </a:solidFill>
            <a:miter/>
          </a:ln>
          <a:effectLst>
            <a:outerShdw dist="125751" dir="2700000" rotWithShape="0">
              <a:srgbClr val="808080"/>
            </a:outerShdw>
          </a:effectLst>
        </p:spPr>
      </p:pic>
      <p:sp>
        <p:nvSpPr>
          <p:cNvPr id="146" name="Rectangle 1029"/>
          <p:cNvSpPr/>
          <p:nvPr/>
        </p:nvSpPr>
        <p:spPr>
          <a:xfrm>
            <a:off x="4419720" y="5916600"/>
            <a:ext cx="2971800" cy="63756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spcAft>
                <a:spcPts val="1125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800" b="0" strike="noStrike" spc="-1">
                <a:solidFill>
                  <a:srgbClr val="FFFF00"/>
                </a:solidFill>
                <a:latin typeface="Times New Roman"/>
              </a:rPr>
              <a:t>Ground ceptometer leaf-area-index (LAI) measurement</a:t>
            </a:r>
            <a:endParaRPr lang="en-GB" sz="18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147" name="Rectangle 1030"/>
          <p:cNvSpPr/>
          <p:nvPr/>
        </p:nvSpPr>
        <p:spPr>
          <a:xfrm>
            <a:off x="4343400" y="914400"/>
            <a:ext cx="3048120" cy="118620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FFFF00"/>
                </a:solidFill>
                <a:latin typeface="Times New Roman"/>
              </a:rPr>
              <a:t>Ground</a:t>
            </a:r>
            <a:r>
              <a:rPr lang="en-US" sz="2400" b="0" i="1" strike="noStrike" spc="-1">
                <a:solidFill>
                  <a:srgbClr val="FFFF00"/>
                </a:solidFill>
                <a:latin typeface="Times New Roman"/>
              </a:rPr>
              <a:t> </a:t>
            </a:r>
            <a:r>
              <a:rPr lang="en-US" sz="2400" b="0" strike="noStrike" spc="-1">
                <a:solidFill>
                  <a:srgbClr val="FFFF00"/>
                </a:solidFill>
                <a:latin typeface="Times New Roman"/>
              </a:rPr>
              <a:t>Measurement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FFFF00"/>
                </a:solidFill>
                <a:latin typeface="Times New Roman"/>
              </a:rPr>
              <a:t>In Support of Remote Sensing Measurement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148" name="Text Box 1032"/>
          <p:cNvSpPr/>
          <p:nvPr/>
        </p:nvSpPr>
        <p:spPr>
          <a:xfrm>
            <a:off x="2359800" y="149400"/>
            <a:ext cx="3715200" cy="459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6800" rIns="90000" bIns="46800" anchor="t">
            <a:spAutoFit/>
          </a:bodyPr>
          <a:lstStyle/>
          <a:p>
            <a:pPr>
              <a:spcBef>
                <a:spcPts val="15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i="1" strike="noStrike" spc="-1">
                <a:solidFill>
                  <a:srgbClr val="000000"/>
                </a:solidFill>
                <a:latin typeface="Tahoma"/>
              </a:rPr>
              <a:t>In situ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or remote sensing?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Advantages of Remote Sensing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Different perspective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Obtain data for large areas 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In single acquisition – efficient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1" strike="noStrike" spc="-1">
                <a:solidFill>
                  <a:srgbClr val="990000"/>
                </a:solidFill>
                <a:latin typeface="Tahoma"/>
              </a:rPr>
              <a:t>Synoptic</a:t>
            </a:r>
            <a:r>
              <a:rPr lang="en-US" sz="2000" b="1" strike="noStrike" spc="-1">
                <a:solidFill>
                  <a:srgbClr val="000000"/>
                </a:solidFill>
                <a:latin typeface="Tahoma"/>
              </a:rPr>
              <a:t> 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(a general view of the whole).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Systematic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Obtain data for inaccessible areas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No effect/</a:t>
            </a:r>
            <a:r>
              <a:rPr lang="en-US" sz="2400" b="1" strike="noStrike" spc="-1">
                <a:solidFill>
                  <a:srgbClr val="3333CC"/>
                </a:solidFill>
                <a:latin typeface="Tahoma"/>
              </a:rPr>
              <a:t>interaction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with phenomena of interest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Data Collection - Sensors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/>
          </p:nvPr>
        </p:nvSpPr>
        <p:spPr>
          <a:xfrm>
            <a:off x="685800" y="198108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 fontScale="99000"/>
          </a:bodyPr>
          <a:lstStyle/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000000"/>
                </a:solidFill>
                <a:latin typeface="Tahoma"/>
              </a:rPr>
              <a:t>Film Cameras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000000"/>
                </a:solidFill>
                <a:latin typeface="Tahoma"/>
              </a:rPr>
              <a:t>Video 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Systems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000000"/>
                </a:solidFill>
                <a:latin typeface="Tahoma"/>
              </a:rPr>
              <a:t>Imaging Radiometers (digital)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700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A </a:t>
            </a:r>
            <a:r>
              <a:rPr lang="en-US" sz="2000" b="1" strike="noStrike" spc="-1">
                <a:solidFill>
                  <a:srgbClr val="000000"/>
                </a:solidFill>
                <a:latin typeface="Tahoma"/>
              </a:rPr>
              <a:t>charge-coupled device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(</a:t>
            </a:r>
            <a:r>
              <a:rPr lang="en-US" sz="2000" b="1" strike="noStrike" spc="-1">
                <a:solidFill>
                  <a:srgbClr val="000000"/>
                </a:solidFill>
                <a:latin typeface="Tahoma"/>
              </a:rPr>
              <a:t>CCD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) is an </a:t>
            </a:r>
            <a:r>
              <a:rPr lang="en-US" sz="2000" b="0" u="sng" strike="noStrike" spc="-1">
                <a:solidFill>
                  <a:srgbClr val="FF0000"/>
                </a:solidFill>
                <a:uFillTx/>
                <a:latin typeface="Tahoma"/>
                <a:hlinkClick r:id="rId3"/>
              </a:rPr>
              <a:t>image sensor</a:t>
            </a:r>
            <a:r>
              <a:rPr lang="en-US" sz="2800" b="0" strike="noStrike" spc="-1">
                <a:solidFill>
                  <a:srgbClr val="000000"/>
                </a:solidFill>
                <a:latin typeface="Tahoma"/>
              </a:rPr>
              <a:t> </a:t>
            </a:r>
            <a:endParaRPr lang="en-GB" sz="28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000000"/>
                </a:solidFill>
                <a:latin typeface="Tahoma"/>
              </a:rPr>
              <a:t>Passive Microwave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000000"/>
                </a:solidFill>
                <a:latin typeface="Tahoma"/>
              </a:rPr>
              <a:t>Radar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53" name="Picture 4" descr="300px-CCD"/>
          <p:cNvPicPr/>
          <p:nvPr/>
        </p:nvPicPr>
        <p:blipFill>
          <a:blip r:embed="rId4"/>
          <a:stretch/>
        </p:blipFill>
        <p:spPr>
          <a:xfrm>
            <a:off x="6095880" y="4800600"/>
            <a:ext cx="2895840" cy="1930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Data Collection - Imagery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 fontScale="98000"/>
          </a:bodyPr>
          <a:lstStyle/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CC3300"/>
                </a:solidFill>
                <a:latin typeface="Tahoma"/>
              </a:rPr>
              <a:t>Panchromatic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(monochrome or B&amp;W) – sensitive across broad visible wavelengths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CC3300"/>
                </a:solidFill>
                <a:latin typeface="Tahoma"/>
              </a:rPr>
              <a:t>Color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– may provide added discrimination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Color film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Color composites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CC3300"/>
                </a:solidFill>
                <a:latin typeface="Tahoma"/>
              </a:rPr>
              <a:t>Thermal 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– in region 3 microns to 1 mm, sensitive to temperature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CC3300"/>
                </a:solidFill>
                <a:latin typeface="Tahoma"/>
              </a:rPr>
              <a:t>Microwave 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– all weather capability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PlaceHolder 1"/>
          <p:cNvSpPr>
            <a:spLocks noGrp="1"/>
          </p:cNvSpPr>
          <p:nvPr>
            <p:ph type="title"/>
          </p:nvPr>
        </p:nvSpPr>
        <p:spPr>
          <a:xfrm>
            <a:off x="685800" y="151920"/>
            <a:ext cx="8182080" cy="6858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4400" b="1" strike="noStrike" spc="-1">
                <a:solidFill>
                  <a:srgbClr val="CC3300"/>
                </a:solidFill>
                <a:latin typeface="Tahoma"/>
              </a:rPr>
              <a:t>Panchromatic</a:t>
            </a:r>
            <a:r>
              <a:rPr lang="en-US" sz="4400" b="0" strike="noStrike" spc="-1">
                <a:solidFill>
                  <a:srgbClr val="333399"/>
                </a:solidFill>
                <a:latin typeface="Tahoma"/>
              </a:rPr>
              <a:t> </a:t>
            </a:r>
            <a:r>
              <a:rPr lang="en-US" sz="2800" b="0" strike="noStrike" spc="-1">
                <a:solidFill>
                  <a:srgbClr val="333399"/>
                </a:solidFill>
                <a:latin typeface="Tahoma"/>
              </a:rPr>
              <a:t>(monochrome or B&amp;W)</a:t>
            </a:r>
            <a:endParaRPr lang="en-GB" sz="28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58" name="Picture 7" descr="Rome640"/>
          <p:cNvPicPr/>
          <p:nvPr/>
        </p:nvPicPr>
        <p:blipFill>
          <a:blip r:embed="rId3"/>
          <a:stretch/>
        </p:blipFill>
        <p:spPr>
          <a:xfrm>
            <a:off x="939960" y="1066680"/>
            <a:ext cx="7213320" cy="5410440"/>
          </a:xfrm>
          <a:prstGeom prst="rect">
            <a:avLst/>
          </a:prstGeom>
          <a:ln w="9360">
            <a:solidFill>
              <a:srgbClr val="FF0000"/>
            </a:solidFill>
            <a:miter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PlaceHolder 1"/>
          <p:cNvSpPr>
            <a:spLocks noGrp="1"/>
          </p:cNvSpPr>
          <p:nvPr>
            <p:ph type="title"/>
          </p:nvPr>
        </p:nvSpPr>
        <p:spPr>
          <a:xfrm>
            <a:off x="685800" y="151920"/>
            <a:ext cx="8182080" cy="6858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4400" b="1" strike="noStrike" spc="-1">
                <a:solidFill>
                  <a:srgbClr val="CC3300"/>
                </a:solidFill>
                <a:latin typeface="Tahoma"/>
              </a:rPr>
              <a:t>Color</a:t>
            </a: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pic>
        <p:nvPicPr>
          <p:cNvPr id="160" name="Picture 8" descr="colosseum"/>
          <p:cNvPicPr/>
          <p:nvPr/>
        </p:nvPicPr>
        <p:blipFill>
          <a:blip r:embed="rId3"/>
          <a:stretch/>
        </p:blipFill>
        <p:spPr>
          <a:xfrm>
            <a:off x="596880" y="1143000"/>
            <a:ext cx="8089920" cy="5334120"/>
          </a:xfrm>
          <a:prstGeom prst="rect">
            <a:avLst/>
          </a:prstGeom>
          <a:ln w="9360">
            <a:solidFill>
              <a:srgbClr val="FF0000"/>
            </a:solidFill>
            <a:miter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pic>
        <p:nvPicPr>
          <p:cNvPr id="162" name="Picture 5" descr="lg-map-therm1"/>
          <p:cNvPicPr/>
          <p:nvPr/>
        </p:nvPicPr>
        <p:blipFill>
          <a:blip r:embed="rId3"/>
          <a:stretch/>
        </p:blipFill>
        <p:spPr>
          <a:xfrm>
            <a:off x="0" y="1219320"/>
            <a:ext cx="6324480" cy="4373280"/>
          </a:xfrm>
          <a:prstGeom prst="rect">
            <a:avLst/>
          </a:prstGeom>
          <a:ln w="0">
            <a:noFill/>
          </a:ln>
        </p:spPr>
      </p:pic>
      <p:sp>
        <p:nvSpPr>
          <p:cNvPr id="163" name="Rectangle 6"/>
          <p:cNvSpPr/>
          <p:nvPr/>
        </p:nvSpPr>
        <p:spPr>
          <a:xfrm>
            <a:off x="1977840" y="152280"/>
            <a:ext cx="6984000" cy="825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6800" rIns="90000" bIns="46800" anchor="t">
            <a:sp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CC3300"/>
                </a:solidFill>
                <a:latin typeface="Tahoma"/>
              </a:rPr>
              <a:t>Thermal  Imagery  (World Trade Center and 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CC3300"/>
                </a:solidFill>
                <a:latin typeface="Tahoma"/>
              </a:rPr>
              <a:t>Human Body)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64" name="Picture 7" descr="Image8"/>
          <p:cNvPicPr/>
          <p:nvPr/>
        </p:nvPicPr>
        <p:blipFill>
          <a:blip r:embed="rId4"/>
          <a:stretch/>
        </p:blipFill>
        <p:spPr>
          <a:xfrm>
            <a:off x="4724280" y="3543480"/>
            <a:ext cx="4419720" cy="331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/>
          </p:nvPr>
        </p:nvSpPr>
        <p:spPr>
          <a:xfrm>
            <a:off x="5867280" y="457200"/>
            <a:ext cx="3084480" cy="64944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7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1" strike="noStrike" spc="-1">
                <a:solidFill>
                  <a:srgbClr val="CC3300"/>
                </a:solidFill>
                <a:latin typeface="Tahoma"/>
              </a:rPr>
              <a:t>Microwave</a:t>
            </a: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67" name="Picture 5" descr="20060103"/>
          <p:cNvPicPr/>
          <p:nvPr/>
        </p:nvPicPr>
        <p:blipFill>
          <a:blip r:embed="rId3"/>
          <a:stretch/>
        </p:blipFill>
        <p:spPr>
          <a:xfrm>
            <a:off x="152280" y="457200"/>
            <a:ext cx="5613480" cy="5613480"/>
          </a:xfrm>
          <a:prstGeom prst="rect">
            <a:avLst/>
          </a:prstGeom>
          <a:ln w="0">
            <a:noFill/>
          </a:ln>
        </p:spPr>
      </p:pic>
      <p:sp>
        <p:nvSpPr>
          <p:cNvPr id="168" name="Rectangle 6"/>
          <p:cNvSpPr/>
          <p:nvPr/>
        </p:nvSpPr>
        <p:spPr>
          <a:xfrm>
            <a:off x="372960" y="6324480"/>
            <a:ext cx="8367840" cy="308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6800" rIns="90000" bIns="46800" anchor="t">
            <a:sp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400" b="0" u="sng" strike="noStrike" spc="-1">
                <a:solidFill>
                  <a:srgbClr val="FF0000"/>
                </a:solidFill>
                <a:uFillTx/>
                <a:latin typeface="Tahoma"/>
                <a:hlinkClick r:id="rId4"/>
              </a:rPr>
              <a:t>http://cimss.ssec.wisc.edu/tropic/real-time/marti/2005_EIGHTEEN/webManager/basicGifDisplay48.html</a:t>
            </a:r>
            <a:r>
              <a:rPr lang="en-US" sz="1400" b="0" strike="noStrike" spc="-1">
                <a:solidFill>
                  <a:srgbClr val="000000"/>
                </a:solidFill>
                <a:latin typeface="Tahoma"/>
              </a:rPr>
              <a:t> </a:t>
            </a:r>
            <a:endParaRPr lang="en-GB" sz="14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Art vs. Science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/>
          </p:nvPr>
        </p:nvSpPr>
        <p:spPr>
          <a:xfrm>
            <a:off x="1066680" y="220968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Image interpretation is not exact science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3333CC"/>
                </a:solidFill>
                <a:latin typeface="Tahoma"/>
              </a:rPr>
              <a:t>Interpretations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tend to be </a:t>
            </a:r>
            <a:r>
              <a:rPr lang="en-US" sz="2400" b="1" strike="noStrike" spc="-1">
                <a:solidFill>
                  <a:srgbClr val="3333CC"/>
                </a:solidFill>
                <a:latin typeface="Tahoma"/>
              </a:rPr>
              <a:t>probabilistic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not exact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Successful interpretation depends 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1" strike="noStrike" spc="-1">
                <a:solidFill>
                  <a:srgbClr val="000000"/>
                </a:solidFill>
                <a:latin typeface="Tahoma"/>
              </a:rPr>
              <a:t>Training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and </a:t>
            </a:r>
            <a:r>
              <a:rPr lang="en-US" sz="2000" b="1" strike="noStrike" spc="-1">
                <a:solidFill>
                  <a:srgbClr val="000000"/>
                </a:solidFill>
                <a:latin typeface="Tahoma"/>
              </a:rPr>
              <a:t>experience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Systematic and disciplined approach using knowledge of remote sensing, application area and location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Inherent talents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Image Interpretation - Defined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/>
          </p:nvPr>
        </p:nvSpPr>
        <p:spPr>
          <a:xfrm>
            <a:off x="533520" y="1828800"/>
            <a:ext cx="82296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743040" lvl="1" indent="0"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8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800" b="0" strike="noStrike" spc="-1">
                <a:solidFill>
                  <a:srgbClr val="000000"/>
                </a:solidFill>
                <a:latin typeface="Tahoma"/>
              </a:rPr>
              <a:t>Act of examining images for the purpose of </a:t>
            </a:r>
            <a:r>
              <a:rPr lang="en-US" sz="2800" b="1" strike="noStrike" spc="-1">
                <a:solidFill>
                  <a:srgbClr val="990000"/>
                </a:solidFill>
                <a:latin typeface="Tahoma"/>
              </a:rPr>
              <a:t>identifying</a:t>
            </a:r>
            <a:r>
              <a:rPr lang="en-US" sz="2800" b="0" strike="noStrike" spc="-1">
                <a:solidFill>
                  <a:srgbClr val="000000"/>
                </a:solidFill>
                <a:latin typeface="Tahoma"/>
              </a:rPr>
              <a:t> and measuring </a:t>
            </a:r>
            <a:r>
              <a:rPr lang="en-US" sz="2800" b="1" strike="noStrike" spc="-1">
                <a:solidFill>
                  <a:srgbClr val="3333CC"/>
                </a:solidFill>
                <a:latin typeface="Tahoma"/>
              </a:rPr>
              <a:t>objects</a:t>
            </a:r>
            <a:r>
              <a:rPr lang="en-US" sz="2800" b="0" strike="noStrike" spc="-1">
                <a:solidFill>
                  <a:srgbClr val="000000"/>
                </a:solidFill>
                <a:latin typeface="Tahoma"/>
              </a:rPr>
              <a:t> and phenomena, and judging their significance</a:t>
            </a:r>
            <a:endParaRPr lang="en-GB" sz="28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Image Interpretation (II) Tasks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/>
          </p:nvPr>
        </p:nvSpPr>
        <p:spPr>
          <a:xfrm>
            <a:off x="1182240" y="2017800"/>
            <a:ext cx="75438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In order of increasing sophistication...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1" strike="noStrike" spc="-1">
                <a:solidFill>
                  <a:srgbClr val="000000"/>
                </a:solidFill>
                <a:latin typeface="Tahoma"/>
              </a:rPr>
              <a:t>Detection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(easier tasks)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Identification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Measurement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Problem-Solving (most difficult tasks)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Not necessarily performed sequentially or in all cases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II Tasks - Detection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/>
          </p:nvPr>
        </p:nvSpPr>
        <p:spPr>
          <a:xfrm>
            <a:off x="1182240" y="2017440"/>
            <a:ext cx="7620120" cy="156348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Lowest order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CC3300"/>
                </a:solidFill>
                <a:latin typeface="Tahoma"/>
              </a:rPr>
              <a:t>Presence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/absence of </a:t>
            </a:r>
            <a:r>
              <a:rPr lang="en-US" sz="2400" b="0" strike="noStrike" spc="-1">
                <a:solidFill>
                  <a:srgbClr val="CC3300"/>
                </a:solidFill>
                <a:latin typeface="Tahoma"/>
              </a:rPr>
              <a:t>object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or phenomena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Examples: buildings, water, roads and vegetation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77" name="Picture 4" descr="golfcourse_adar"/>
          <p:cNvPicPr/>
          <p:nvPr/>
        </p:nvPicPr>
        <p:blipFill>
          <a:blip r:embed="rId3"/>
          <a:stretch/>
        </p:blipFill>
        <p:spPr>
          <a:xfrm>
            <a:off x="380880" y="3657600"/>
            <a:ext cx="4114800" cy="2709720"/>
          </a:xfrm>
          <a:prstGeom prst="rect">
            <a:avLst/>
          </a:prstGeom>
          <a:ln w="0">
            <a:noFill/>
          </a:ln>
        </p:spPr>
      </p:pic>
      <p:pic>
        <p:nvPicPr>
          <p:cNvPr id="178" name="Picture 5" descr="residential_adar"/>
          <p:cNvPicPr/>
          <p:nvPr/>
        </p:nvPicPr>
        <p:blipFill>
          <a:blip r:embed="rId4"/>
          <a:stretch/>
        </p:blipFill>
        <p:spPr>
          <a:xfrm>
            <a:off x="4724280" y="3657600"/>
            <a:ext cx="4127760" cy="26589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PlaceHolder 1"/>
          <p:cNvSpPr>
            <a:spLocks noGrp="1"/>
          </p:cNvSpPr>
          <p:nvPr>
            <p:ph type="title"/>
          </p:nvPr>
        </p:nvSpPr>
        <p:spPr>
          <a:xfrm>
            <a:off x="1142640" y="-36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II Tasks - Identification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/>
          </p:nvPr>
        </p:nvSpPr>
        <p:spPr>
          <a:xfrm>
            <a:off x="990720" y="190512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More advanced than detection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CC3300"/>
                </a:solidFill>
                <a:latin typeface="Tahoma"/>
              </a:rPr>
              <a:t>Labeling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or typing of the </a:t>
            </a:r>
            <a:r>
              <a:rPr lang="en-US" sz="2400" b="1" strike="noStrike" spc="-1">
                <a:solidFill>
                  <a:srgbClr val="CC3300"/>
                </a:solidFill>
                <a:latin typeface="Tahoma"/>
              </a:rPr>
              <a:t>object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/phenomena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Tends to occur simultaneously with detection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Examples: my houses, Lake Murray, highway I-8.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81" name="Picture 4" descr="golfcourse_adar"/>
          <p:cNvPicPr/>
          <p:nvPr/>
        </p:nvPicPr>
        <p:blipFill>
          <a:blip r:embed="rId3"/>
          <a:stretch/>
        </p:blipFill>
        <p:spPr>
          <a:xfrm>
            <a:off x="304920" y="3962520"/>
            <a:ext cx="4114800" cy="2709720"/>
          </a:xfrm>
          <a:prstGeom prst="rect">
            <a:avLst/>
          </a:prstGeom>
          <a:ln w="0">
            <a:noFill/>
          </a:ln>
        </p:spPr>
      </p:pic>
      <p:pic>
        <p:nvPicPr>
          <p:cNvPr id="182" name="Picture 5" descr="residential_adar"/>
          <p:cNvPicPr/>
          <p:nvPr/>
        </p:nvPicPr>
        <p:blipFill>
          <a:blip r:embed="rId4"/>
          <a:stretch/>
        </p:blipFill>
        <p:spPr>
          <a:xfrm>
            <a:off x="4724280" y="4038480"/>
            <a:ext cx="4127760" cy="2659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II Tasks - Measurement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84" name="PlaceHolder 2"/>
          <p:cNvSpPr>
            <a:spLocks noGrp="1"/>
          </p:cNvSpPr>
          <p:nvPr>
            <p:ph/>
          </p:nvPr>
        </p:nvSpPr>
        <p:spPr>
          <a:xfrm>
            <a:off x="914400" y="1828800"/>
            <a:ext cx="739152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Quantification of objects / phenomena 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Direct </a:t>
            </a:r>
            <a:r>
              <a:rPr lang="en-US" sz="2400" b="1" strike="noStrike" spc="-1">
                <a:solidFill>
                  <a:srgbClr val="CC3300"/>
                </a:solidFill>
                <a:latin typeface="Tahoma"/>
              </a:rPr>
              <a:t>physical measurement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from the imagery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Examples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Inventories (count) – five lakes in SD county.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Length, area and height of objects. Lake Murray: 3.5 acres 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85" name="Picture 4" descr="golfcourse_adar"/>
          <p:cNvPicPr/>
          <p:nvPr/>
        </p:nvPicPr>
        <p:blipFill>
          <a:blip r:embed="rId3"/>
          <a:stretch/>
        </p:blipFill>
        <p:spPr>
          <a:xfrm>
            <a:off x="2895480" y="4051440"/>
            <a:ext cx="4496040" cy="28065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PlaceHolder 1"/>
          <p:cNvSpPr>
            <a:spLocks noGrp="1"/>
          </p:cNvSpPr>
          <p:nvPr>
            <p:ph type="title"/>
          </p:nvPr>
        </p:nvSpPr>
        <p:spPr>
          <a:xfrm>
            <a:off x="1142640" y="15192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II Tasks – Problem Solving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/>
          </p:nvPr>
        </p:nvSpPr>
        <p:spPr>
          <a:xfrm>
            <a:off x="304920" y="2209680"/>
            <a:ext cx="761976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Most complex task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Uses information acquired in first three tasks to put objects in assemblages or associations needed for higher-level identification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With experience, recognition </a:t>
            </a:r>
            <a:br>
              <a:rPr sz="2400"/>
            </a:b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becomes more automatic and </a:t>
            </a:r>
            <a:br>
              <a:rPr sz="2400"/>
            </a:b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tasks become less distinct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Example: </a:t>
            </a:r>
            <a:br>
              <a:rPr sz="2400"/>
            </a:br>
            <a:r>
              <a:rPr lang="en-US" sz="2400" b="1" strike="noStrike" spc="-1">
                <a:solidFill>
                  <a:srgbClr val="000000"/>
                </a:solidFill>
                <a:latin typeface="Tahoma"/>
              </a:rPr>
              <a:t>residential housing density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88" name="Picture 4" descr="residential_adar"/>
          <p:cNvPicPr/>
          <p:nvPr/>
        </p:nvPicPr>
        <p:blipFill>
          <a:blip r:embed="rId3"/>
          <a:stretch/>
        </p:blipFill>
        <p:spPr>
          <a:xfrm>
            <a:off x="5029200" y="3886200"/>
            <a:ext cx="3809880" cy="24541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1" strike="noStrike" spc="-1">
                <a:solidFill>
                  <a:srgbClr val="333399"/>
                </a:solidFill>
                <a:latin typeface="Tahoma"/>
              </a:rPr>
              <a:t>Interpreter</a:t>
            </a: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 Requirements - Cognition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Concerned with how interpreter derives information from the image data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000000"/>
                </a:solidFill>
                <a:latin typeface="Tahoma"/>
              </a:rPr>
              <a:t>Varies from individual to individual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51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800" b="0" strike="noStrike" spc="-1">
                <a:solidFill>
                  <a:srgbClr val="000000"/>
                </a:solidFill>
                <a:latin typeface="Tahoma"/>
              </a:rPr>
              <a:t>Reasons for differences/inconsistencies among interpreters</a:t>
            </a:r>
            <a:endParaRPr lang="en-GB" sz="18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spcBef>
                <a:spcPts val="45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8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1" strike="noStrike" spc="-1">
                <a:solidFill>
                  <a:srgbClr val="CC3300"/>
                </a:solidFill>
                <a:latin typeface="Tahoma"/>
              </a:rPr>
              <a:t>Cognitive processes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are concerned with perceptual evaluation of elements of interpretation and how they are used in interpretation process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193" name="Picture 8"/>
          <p:cNvPicPr/>
          <p:nvPr/>
        </p:nvPicPr>
        <p:blipFill>
          <a:blip r:embed="rId3"/>
          <a:stretch/>
        </p:blipFill>
        <p:spPr>
          <a:xfrm>
            <a:off x="2514600" y="838080"/>
            <a:ext cx="4287960" cy="5562720"/>
          </a:xfrm>
          <a:prstGeom prst="rect">
            <a:avLst/>
          </a:prstGeom>
          <a:ln w="9360">
            <a:solidFill>
              <a:srgbClr val="FF0000"/>
            </a:solidFill>
            <a:miter/>
          </a:ln>
        </p:spPr>
      </p:pic>
      <p:pic>
        <p:nvPicPr>
          <p:cNvPr id="194" name="Picture 9"/>
          <p:cNvPicPr/>
          <p:nvPr/>
        </p:nvPicPr>
        <p:blipFill>
          <a:blip r:embed="rId4"/>
          <a:stretch/>
        </p:blipFill>
        <p:spPr>
          <a:xfrm>
            <a:off x="1905120" y="1371600"/>
            <a:ext cx="5486400" cy="4229280"/>
          </a:xfrm>
          <a:prstGeom prst="rect">
            <a:avLst/>
          </a:prstGeom>
          <a:ln w="9360">
            <a:solidFill>
              <a:srgbClr val="FF0000"/>
            </a:solidFill>
            <a:miter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" name="Picture 2"/>
          <p:cNvPicPr/>
          <p:nvPr/>
        </p:nvPicPr>
        <p:blipFill>
          <a:blip r:embed="rId3"/>
          <a:stretch/>
        </p:blipFill>
        <p:spPr>
          <a:xfrm>
            <a:off x="2108160" y="268200"/>
            <a:ext cx="4934160" cy="63216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Imagery  Resolution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Four components of resolution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601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000000"/>
                </a:solidFill>
                <a:latin typeface="Tahoma"/>
              </a:rPr>
              <a:t>Spatial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601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000000"/>
                </a:solidFill>
                <a:latin typeface="Tahoma"/>
              </a:rPr>
              <a:t>Spectral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601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000000"/>
                </a:solidFill>
                <a:latin typeface="Tahoma"/>
              </a:rPr>
              <a:t>Radiometric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601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000000"/>
                </a:solidFill>
                <a:latin typeface="Tahoma"/>
              </a:rPr>
              <a:t>Temporal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Spatial Resolution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/>
          </p:nvPr>
        </p:nvSpPr>
        <p:spPr>
          <a:xfrm>
            <a:off x="1066680" y="1904760"/>
            <a:ext cx="7772400" cy="48006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Indication of how well a sensor records spatial </a:t>
            </a:r>
            <a:r>
              <a:rPr lang="en-US" sz="2000" b="1" strike="noStrike" spc="-1">
                <a:solidFill>
                  <a:srgbClr val="3333CC"/>
                </a:solidFill>
                <a:latin typeface="Tahoma"/>
              </a:rPr>
              <a:t>detail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Refers to </a:t>
            </a:r>
            <a:r>
              <a:rPr lang="en-US" sz="2000" b="1" strike="noStrike" spc="-1">
                <a:solidFill>
                  <a:srgbClr val="CC3300"/>
                </a:solidFill>
                <a:latin typeface="Tahoma"/>
              </a:rPr>
              <a:t>the size of the smallest possible feature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that can be detected as distinct from its surroundings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Aerial Camera: function of platform </a:t>
            </a:r>
            <a:r>
              <a:rPr lang="en-US" sz="2000" b="1" strike="noStrike" spc="-1">
                <a:solidFill>
                  <a:srgbClr val="000000"/>
                </a:solidFill>
                <a:latin typeface="Tahoma"/>
              </a:rPr>
              <a:t>altitude 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and film and </a:t>
            </a:r>
            <a:r>
              <a:rPr lang="en-US" sz="2000" b="1" strike="noStrike" spc="-1">
                <a:solidFill>
                  <a:srgbClr val="000000"/>
                </a:solidFill>
                <a:latin typeface="Tahoma"/>
              </a:rPr>
              <a:t>optical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characteristics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Non-film sensor: function of platform </a:t>
            </a:r>
            <a:r>
              <a:rPr lang="en-US" sz="2000" b="1" strike="noStrike" spc="-1">
                <a:solidFill>
                  <a:srgbClr val="000000"/>
                </a:solidFill>
                <a:latin typeface="Tahoma"/>
              </a:rPr>
              <a:t>altitude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and </a:t>
            </a:r>
            <a:r>
              <a:rPr lang="en-US" sz="2000" b="1" strike="noStrike" spc="-1">
                <a:solidFill>
                  <a:srgbClr val="000000"/>
                </a:solidFill>
                <a:latin typeface="Tahoma"/>
              </a:rPr>
              <a:t>instantaneous field of view (IFOV)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" name="Picture 2" descr="DCLan_coarse"/>
          <p:cNvPicPr/>
          <p:nvPr/>
        </p:nvPicPr>
        <p:blipFill>
          <a:blip r:embed="rId3"/>
          <a:stretch/>
        </p:blipFill>
        <p:spPr>
          <a:xfrm>
            <a:off x="457200" y="457200"/>
            <a:ext cx="4800600" cy="3373560"/>
          </a:xfrm>
          <a:prstGeom prst="rect">
            <a:avLst/>
          </a:prstGeom>
          <a:ln w="0">
            <a:noFill/>
          </a:ln>
        </p:spPr>
      </p:pic>
      <p:pic>
        <p:nvPicPr>
          <p:cNvPr id="201" name="Picture 3" descr="DC_fine"/>
          <p:cNvPicPr/>
          <p:nvPr/>
        </p:nvPicPr>
        <p:blipFill>
          <a:blip r:embed="rId4"/>
          <a:stretch/>
        </p:blipFill>
        <p:spPr>
          <a:xfrm>
            <a:off x="4114800" y="3200400"/>
            <a:ext cx="4800600" cy="3373560"/>
          </a:xfrm>
          <a:prstGeom prst="rect">
            <a:avLst/>
          </a:prstGeom>
          <a:ln w="0">
            <a:noFill/>
          </a:ln>
        </p:spPr>
      </p:pic>
      <p:sp>
        <p:nvSpPr>
          <p:cNvPr id="202" name="Text Box 4"/>
          <p:cNvSpPr/>
          <p:nvPr/>
        </p:nvSpPr>
        <p:spPr>
          <a:xfrm>
            <a:off x="5485680" y="1600200"/>
            <a:ext cx="2465280" cy="1191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6800" rIns="90000" bIns="46800" anchor="t">
            <a:sp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Lower (coarser)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spatial resolution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03" name="Text Box 5"/>
          <p:cNvSpPr/>
          <p:nvPr/>
        </p:nvSpPr>
        <p:spPr>
          <a:xfrm>
            <a:off x="532800" y="4876920"/>
            <a:ext cx="2465280" cy="8254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6800" rIns="90000" bIns="46800" anchor="t">
            <a:sp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Higher (finer)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spatial resolution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Rectangle 2"/>
          <p:cNvSpPr/>
          <p:nvPr/>
        </p:nvSpPr>
        <p:spPr>
          <a:xfrm>
            <a:off x="6553080" y="457200"/>
            <a:ext cx="1752840" cy="82044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E6D64B"/>
                </a:solidFill>
                <a:latin typeface="Times New Roman"/>
              </a:rPr>
              <a:t>Spatial Resolution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205" name="Picture 3"/>
          <p:cNvPicPr/>
          <p:nvPr/>
        </p:nvPicPr>
        <p:blipFill>
          <a:blip r:embed="rId3"/>
          <a:stretch/>
        </p:blipFill>
        <p:spPr>
          <a:xfrm>
            <a:off x="600120" y="457200"/>
            <a:ext cx="5648400" cy="5943600"/>
          </a:xfrm>
          <a:prstGeom prst="rect">
            <a:avLst/>
          </a:prstGeom>
          <a:ln w="9360">
            <a:solidFill>
              <a:srgbClr val="000000"/>
            </a:solidFill>
            <a:miter/>
          </a:ln>
          <a:effectLst>
            <a:outerShdw dist="89604" dir="2700000" rotWithShape="0">
              <a:srgbClr val="808080"/>
            </a:outerShdw>
          </a:effectLst>
        </p:spPr>
      </p:pic>
      <p:sp>
        <p:nvSpPr>
          <p:cNvPr id="206" name="Rectangle 4"/>
          <p:cNvSpPr/>
          <p:nvPr/>
        </p:nvSpPr>
        <p:spPr>
          <a:xfrm>
            <a:off x="6483600" y="6116760"/>
            <a:ext cx="967680" cy="27144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200" b="0" strike="noStrike" spc="-1">
                <a:solidFill>
                  <a:srgbClr val="333399"/>
                </a:solidFill>
                <a:latin typeface="Times New Roman"/>
              </a:rPr>
              <a:t>Jensen, 2000</a:t>
            </a:r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PlaceHolder 1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The width of the specific EMR wavelength band(s) to which sensor is sensitive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FF0000"/>
                </a:solidFill>
                <a:latin typeface="Tahoma"/>
              </a:rPr>
              <a:t>Broadband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Few, relatively broad bands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FF0000"/>
                </a:solidFill>
                <a:latin typeface="Tahoma"/>
              </a:rPr>
              <a:t>Hyper-spectral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Many, relatively narrow bands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Spectral Resolution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pic>
        <p:nvPicPr>
          <p:cNvPr id="209" name="Picture 4" descr="spec_res_1a"/>
          <p:cNvPicPr/>
          <p:nvPr/>
        </p:nvPicPr>
        <p:blipFill>
          <a:blip r:embed="rId3"/>
          <a:stretch/>
        </p:blipFill>
        <p:spPr>
          <a:xfrm>
            <a:off x="1523880" y="4343400"/>
            <a:ext cx="6019920" cy="23194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Rectangle 2"/>
          <p:cNvSpPr/>
          <p:nvPr/>
        </p:nvSpPr>
        <p:spPr>
          <a:xfrm>
            <a:off x="6934320" y="457200"/>
            <a:ext cx="1752480" cy="82044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E6D64B"/>
                </a:solidFill>
                <a:latin typeface="Times New Roman"/>
              </a:rPr>
              <a:t>Spectral Resolution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211" name="Picture 3"/>
          <p:cNvPicPr/>
          <p:nvPr/>
        </p:nvPicPr>
        <p:blipFill>
          <a:blip r:embed="rId3"/>
          <a:stretch/>
        </p:blipFill>
        <p:spPr>
          <a:xfrm>
            <a:off x="533520" y="457200"/>
            <a:ext cx="6172200" cy="5970600"/>
          </a:xfrm>
          <a:prstGeom prst="rect">
            <a:avLst/>
          </a:prstGeom>
          <a:ln w="9360">
            <a:solidFill>
              <a:srgbClr val="000000"/>
            </a:solidFill>
            <a:miter/>
          </a:ln>
          <a:effectLst>
            <a:outerShdw dist="89604" dir="2700000" rotWithShape="0">
              <a:srgbClr val="808080"/>
            </a:outerShdw>
          </a:effectLst>
        </p:spPr>
      </p:pic>
      <p:sp>
        <p:nvSpPr>
          <p:cNvPr id="212" name="Rectangle 4"/>
          <p:cNvSpPr/>
          <p:nvPr/>
        </p:nvSpPr>
        <p:spPr>
          <a:xfrm>
            <a:off x="6940800" y="6116760"/>
            <a:ext cx="967680" cy="27144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200" b="0" strike="noStrike" spc="-1">
                <a:solidFill>
                  <a:srgbClr val="333399"/>
                </a:solidFill>
                <a:latin typeface="Times New Roman"/>
              </a:rPr>
              <a:t>Jensen, 2000</a:t>
            </a:r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Picture 4"/>
          <p:cNvPicPr/>
          <p:nvPr/>
        </p:nvPicPr>
        <p:blipFill>
          <a:blip r:embed="rId3"/>
          <a:stretch/>
        </p:blipFill>
        <p:spPr>
          <a:xfrm>
            <a:off x="0" y="0"/>
            <a:ext cx="6613560" cy="5730840"/>
          </a:xfrm>
          <a:prstGeom prst="rect">
            <a:avLst/>
          </a:prstGeom>
          <a:ln w="0">
            <a:noFill/>
          </a:ln>
        </p:spPr>
      </p:pic>
      <p:pic>
        <p:nvPicPr>
          <p:cNvPr id="214" name="Picture 5"/>
          <p:cNvPicPr/>
          <p:nvPr/>
        </p:nvPicPr>
        <p:blipFill>
          <a:blip r:embed="rId4"/>
          <a:stretch/>
        </p:blipFill>
        <p:spPr>
          <a:xfrm>
            <a:off x="609480" y="304920"/>
            <a:ext cx="6613560" cy="5730840"/>
          </a:xfrm>
          <a:prstGeom prst="rect">
            <a:avLst/>
          </a:prstGeom>
          <a:ln w="0">
            <a:noFill/>
          </a:ln>
        </p:spPr>
      </p:pic>
      <p:pic>
        <p:nvPicPr>
          <p:cNvPr id="215" name="Picture 6"/>
          <p:cNvPicPr/>
          <p:nvPr/>
        </p:nvPicPr>
        <p:blipFill>
          <a:blip r:embed="rId5"/>
          <a:stretch/>
        </p:blipFill>
        <p:spPr>
          <a:xfrm>
            <a:off x="1600200" y="762120"/>
            <a:ext cx="6613560" cy="5730840"/>
          </a:xfrm>
          <a:prstGeom prst="rect">
            <a:avLst/>
          </a:prstGeom>
          <a:ln w="0">
            <a:noFill/>
          </a:ln>
        </p:spPr>
      </p:pic>
      <p:pic>
        <p:nvPicPr>
          <p:cNvPr id="216" name="Picture 7"/>
          <p:cNvPicPr/>
          <p:nvPr/>
        </p:nvPicPr>
        <p:blipFill>
          <a:blip r:embed="rId6"/>
          <a:stretch/>
        </p:blipFill>
        <p:spPr>
          <a:xfrm>
            <a:off x="2530440" y="1127160"/>
            <a:ext cx="6613560" cy="5730840"/>
          </a:xfrm>
          <a:prstGeom prst="rect">
            <a:avLst/>
          </a:prstGeom>
          <a:ln w="0">
            <a:noFill/>
          </a:ln>
        </p:spPr>
      </p:pic>
      <p:pic>
        <p:nvPicPr>
          <p:cNvPr id="217" name="Picture 4"/>
          <p:cNvPicPr/>
          <p:nvPr/>
        </p:nvPicPr>
        <p:blipFill>
          <a:blip r:embed="rId3"/>
          <a:stretch/>
        </p:blipFill>
        <p:spPr>
          <a:xfrm>
            <a:off x="1981080" y="1127160"/>
            <a:ext cx="6613560" cy="57308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7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12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17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22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" name="Picture 2"/>
          <p:cNvPicPr/>
          <p:nvPr/>
        </p:nvPicPr>
        <p:blipFill>
          <a:blip r:embed="rId3"/>
          <a:stretch/>
        </p:blipFill>
        <p:spPr>
          <a:xfrm>
            <a:off x="677880" y="533520"/>
            <a:ext cx="5283360" cy="5422680"/>
          </a:xfrm>
          <a:prstGeom prst="rect">
            <a:avLst/>
          </a:prstGeom>
          <a:ln w="9360">
            <a:solidFill>
              <a:srgbClr val="000000"/>
            </a:solidFill>
            <a:miter/>
          </a:ln>
          <a:effectLst>
            <a:outerShdw dist="89604" dir="2700000" rotWithShape="0">
              <a:srgbClr val="808080"/>
            </a:outerShdw>
          </a:effectLst>
        </p:spPr>
      </p:pic>
      <p:sp>
        <p:nvSpPr>
          <p:cNvPr id="219" name="Rectangle 3"/>
          <p:cNvSpPr/>
          <p:nvPr/>
        </p:nvSpPr>
        <p:spPr>
          <a:xfrm>
            <a:off x="6164280" y="533520"/>
            <a:ext cx="2235240" cy="200916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800" b="0" strike="noStrike" spc="-1">
                <a:solidFill>
                  <a:srgbClr val="E6D64B"/>
                </a:solidFill>
                <a:latin typeface="Times New Roman"/>
              </a:rPr>
              <a:t>Airborne Visible Infrared Imaging Spectrometer (AVIRIS) Datacube of Sullivan’s Island Obtained on October 26, 1998</a:t>
            </a:r>
            <a:endParaRPr lang="en-GB" sz="18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20" name="Text Box 4"/>
          <p:cNvSpPr/>
          <p:nvPr/>
        </p:nvSpPr>
        <p:spPr>
          <a:xfrm>
            <a:off x="4538520" y="4451400"/>
            <a:ext cx="1422720" cy="1371600"/>
          </a:xfrm>
          <a:prstGeom prst="rect">
            <a:avLst/>
          </a:prstGeom>
          <a:solidFill>
            <a:srgbClr val="000000"/>
          </a:solidFill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6800" rIns="90000" bIns="4680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200" b="0" strike="noStrike" spc="-1">
                <a:solidFill>
                  <a:srgbClr val="E6D64B"/>
                </a:solidFill>
                <a:latin typeface="Times New Roman"/>
              </a:rPr>
              <a:t>Color-infrared color</a:t>
            </a:r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200" b="0" strike="noStrike" spc="-1">
                <a:solidFill>
                  <a:srgbClr val="E6D64B"/>
                </a:solidFill>
                <a:latin typeface="Times New Roman"/>
              </a:rPr>
              <a:t> composite on top </a:t>
            </a:r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200" b="0" strike="noStrike" spc="-1">
                <a:solidFill>
                  <a:srgbClr val="E6D64B"/>
                </a:solidFill>
                <a:latin typeface="Times New Roman"/>
              </a:rPr>
              <a:t>of the datacube was created using three </a:t>
            </a:r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200" b="0" strike="noStrike" spc="-1">
                <a:solidFill>
                  <a:srgbClr val="E6D64B"/>
                </a:solidFill>
                <a:latin typeface="Times New Roman"/>
              </a:rPr>
              <a:t>of the 224 bands </a:t>
            </a:r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200" b="0" strike="noStrike" spc="-1">
                <a:solidFill>
                  <a:srgbClr val="E6D64B"/>
                </a:solidFill>
                <a:latin typeface="Times New Roman"/>
              </a:rPr>
              <a:t>at 10 nm </a:t>
            </a:r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200" b="0" strike="noStrike" spc="-1">
                <a:solidFill>
                  <a:srgbClr val="E6D64B"/>
                </a:solidFill>
                <a:latin typeface="Times New Roman"/>
              </a:rPr>
              <a:t>nominal bandwidth</a:t>
            </a:r>
            <a:r>
              <a:rPr lang="en-US" sz="1200" b="0" strike="noStrike" spc="-1">
                <a:solidFill>
                  <a:srgbClr val="000000"/>
                </a:solidFill>
                <a:latin typeface="Times New Roman"/>
              </a:rPr>
              <a:t>.</a:t>
            </a:r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21" name="Rectangle 5"/>
          <p:cNvSpPr/>
          <p:nvPr/>
        </p:nvSpPr>
        <p:spPr>
          <a:xfrm>
            <a:off x="5100840" y="6116760"/>
            <a:ext cx="967680" cy="27144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200" b="0" strike="noStrike" spc="-1">
                <a:solidFill>
                  <a:srgbClr val="333399"/>
                </a:solidFill>
                <a:latin typeface="Times New Roman"/>
              </a:rPr>
              <a:t>Jensen, 2000</a:t>
            </a:r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Radiometric Resolution (sensitivity)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223" name="PlaceHolder 2"/>
          <p:cNvSpPr>
            <a:spLocks noGrp="1"/>
          </p:cNvSpPr>
          <p:nvPr>
            <p:ph/>
          </p:nvPr>
        </p:nvSpPr>
        <p:spPr>
          <a:xfrm>
            <a:off x="1143000" y="1904760"/>
            <a:ext cx="7772400" cy="510516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Ability of a sensor to distinguish between objects of similar reflectance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Measured in terms of the number of energy levels discriminated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2</a:t>
            </a:r>
            <a:r>
              <a:rPr lang="en-US" sz="2000" b="0" strike="noStrike" spc="-1" baseline="30000">
                <a:solidFill>
                  <a:srgbClr val="000000"/>
                </a:solidFill>
                <a:latin typeface="Tahoma"/>
              </a:rPr>
              <a:t>n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, where n = number of ‘bits’ (precision level)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Example:  8 bit data = 2</a:t>
            </a:r>
            <a:r>
              <a:rPr lang="en-US" sz="2000" b="0" strike="noStrike" spc="-1" baseline="30000">
                <a:solidFill>
                  <a:srgbClr val="000000"/>
                </a:solidFill>
                <a:latin typeface="Tahoma"/>
              </a:rPr>
              <a:t>8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= 256 levels of grey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256 levels = 0-255 range 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0 = black, 255 = white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700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8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Affects ability to measure surface properties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Picture 2" descr="pixel1"/>
          <p:cNvPicPr/>
          <p:nvPr/>
        </p:nvPicPr>
        <p:blipFill>
          <a:blip r:embed="rId3"/>
          <a:stretch/>
        </p:blipFill>
        <p:spPr>
          <a:xfrm>
            <a:off x="609480" y="457200"/>
            <a:ext cx="7925040" cy="59562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" name="Picture 2" descr="radres_1bit"/>
          <p:cNvPicPr/>
          <p:nvPr/>
        </p:nvPicPr>
        <p:blipFill>
          <a:blip r:embed="rId3"/>
          <a:stretch/>
        </p:blipFill>
        <p:spPr>
          <a:xfrm>
            <a:off x="380880" y="457200"/>
            <a:ext cx="2438640" cy="2438280"/>
          </a:xfrm>
          <a:prstGeom prst="rect">
            <a:avLst/>
          </a:prstGeom>
          <a:ln w="0">
            <a:noFill/>
          </a:ln>
        </p:spPr>
      </p:pic>
      <p:pic>
        <p:nvPicPr>
          <p:cNvPr id="226" name="Picture 3" descr="radres_2bit"/>
          <p:cNvPicPr/>
          <p:nvPr/>
        </p:nvPicPr>
        <p:blipFill>
          <a:blip r:embed="rId4"/>
          <a:stretch/>
        </p:blipFill>
        <p:spPr>
          <a:xfrm>
            <a:off x="2971800" y="2362320"/>
            <a:ext cx="2362320" cy="2361960"/>
          </a:xfrm>
          <a:prstGeom prst="rect">
            <a:avLst/>
          </a:prstGeom>
          <a:ln w="0">
            <a:noFill/>
          </a:ln>
        </p:spPr>
      </p:pic>
      <p:pic>
        <p:nvPicPr>
          <p:cNvPr id="227" name="Picture 4" descr="radres_8bit"/>
          <p:cNvPicPr/>
          <p:nvPr/>
        </p:nvPicPr>
        <p:blipFill>
          <a:blip r:embed="rId5"/>
          <a:stretch/>
        </p:blipFill>
        <p:spPr>
          <a:xfrm>
            <a:off x="5562720" y="4267080"/>
            <a:ext cx="2361960" cy="2362320"/>
          </a:xfrm>
          <a:prstGeom prst="rect">
            <a:avLst/>
          </a:prstGeom>
          <a:ln w="0">
            <a:noFill/>
          </a:ln>
        </p:spPr>
      </p:pic>
      <p:sp>
        <p:nvSpPr>
          <p:cNvPr id="228" name="Text Box 5"/>
          <p:cNvSpPr/>
          <p:nvPr/>
        </p:nvSpPr>
        <p:spPr>
          <a:xfrm>
            <a:off x="5486760" y="3200400"/>
            <a:ext cx="991440" cy="459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6800" rIns="90000" bIns="46800" anchor="t">
            <a:sp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FF0000"/>
                </a:solidFill>
                <a:latin typeface="Tahoma"/>
              </a:rPr>
              <a:t>2 - bit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29" name="Text Box 6"/>
          <p:cNvSpPr/>
          <p:nvPr/>
        </p:nvSpPr>
        <p:spPr>
          <a:xfrm>
            <a:off x="8001360" y="5257800"/>
            <a:ext cx="991440" cy="459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6800" rIns="90000" bIns="46800" anchor="t">
            <a:sp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FF0000"/>
                </a:solidFill>
                <a:latin typeface="Tahoma"/>
              </a:rPr>
              <a:t>8 - bit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30" name="Text Box 7"/>
          <p:cNvSpPr/>
          <p:nvPr/>
        </p:nvSpPr>
        <p:spPr>
          <a:xfrm>
            <a:off x="2895840" y="1295280"/>
            <a:ext cx="991440" cy="459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6800" rIns="90000" bIns="46800" anchor="t">
            <a:sp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FF0000"/>
                </a:solidFill>
                <a:latin typeface="Tahoma"/>
              </a:rPr>
              <a:t>1 - bit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Temporal Resolution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232" name="PlaceHolder 2"/>
          <p:cNvSpPr>
            <a:spLocks noGrp="1"/>
          </p:cNvSpPr>
          <p:nvPr>
            <p:ph/>
          </p:nvPr>
        </p:nvSpPr>
        <p:spPr>
          <a:xfrm>
            <a:off x="1219320" y="1828440"/>
            <a:ext cx="7772400" cy="48006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 fontScale="94000"/>
          </a:bodyPr>
          <a:lstStyle/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The ability to obtain repeat coverage for an area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Timing is critical for some applications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Crop cycles (planting, maximum greenness, harvest)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Catastrophic events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lnSpc>
                <a:spcPct val="90000"/>
              </a:lnSpc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Aircraft 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Potentially high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Actually (in practice) lower than satellites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lnSpc>
                <a:spcPct val="90000"/>
              </a:lnSpc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Satellite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Fixed orbit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Systematic collection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Pointable sensors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Rectangle 2"/>
          <p:cNvSpPr/>
          <p:nvPr/>
        </p:nvSpPr>
        <p:spPr>
          <a:xfrm>
            <a:off x="2971800" y="766800"/>
            <a:ext cx="3200400" cy="51552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800" b="0" strike="noStrike" spc="-1">
                <a:solidFill>
                  <a:srgbClr val="E6D64B"/>
                </a:solidFill>
                <a:latin typeface="Times New Roman"/>
              </a:rPr>
              <a:t>Temporal</a:t>
            </a:r>
            <a:r>
              <a:rPr lang="en-US" sz="2400" b="0" strike="noStrike" spc="-1">
                <a:solidFill>
                  <a:srgbClr val="E6D64B"/>
                </a:solidFill>
                <a:latin typeface="Times New Roman"/>
              </a:rPr>
              <a:t> </a:t>
            </a:r>
            <a:r>
              <a:rPr lang="en-US" sz="2800" b="0" strike="noStrike" spc="-1">
                <a:solidFill>
                  <a:srgbClr val="E6D64B"/>
                </a:solidFill>
                <a:latin typeface="Times New Roman"/>
              </a:rPr>
              <a:t>Resolution</a:t>
            </a:r>
            <a:endParaRPr lang="en-GB" sz="28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34" name="Line 3"/>
          <p:cNvSpPr/>
          <p:nvPr/>
        </p:nvSpPr>
        <p:spPr>
          <a:xfrm>
            <a:off x="1066680" y="4572000"/>
            <a:ext cx="4876920" cy="0"/>
          </a:xfrm>
          <a:prstGeom prst="line">
            <a:avLst/>
          </a:prstGeom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35" name="Rectangle 4"/>
          <p:cNvSpPr/>
          <p:nvPr/>
        </p:nvSpPr>
        <p:spPr>
          <a:xfrm>
            <a:off x="1828800" y="2666880"/>
            <a:ext cx="1600200" cy="39384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E6D64B"/>
                </a:solidFill>
                <a:latin typeface="Times New Roman"/>
              </a:rPr>
              <a:t>June 1, 2001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36" name="Rectangle 5"/>
          <p:cNvSpPr/>
          <p:nvPr/>
        </p:nvSpPr>
        <p:spPr>
          <a:xfrm>
            <a:off x="3753000" y="2666880"/>
            <a:ext cx="1657080" cy="39384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E6D64B"/>
                </a:solidFill>
                <a:latin typeface="Times New Roman"/>
              </a:rPr>
              <a:t>June 17, 2002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37" name="Rectangle 6"/>
          <p:cNvSpPr/>
          <p:nvPr/>
        </p:nvSpPr>
        <p:spPr>
          <a:xfrm>
            <a:off x="5791320" y="2666880"/>
            <a:ext cx="1581120" cy="39384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E6D64B"/>
                </a:solidFill>
                <a:latin typeface="Times New Roman"/>
              </a:rPr>
              <a:t>July 3, 2003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38" name="Rectangle 7"/>
          <p:cNvSpPr/>
          <p:nvPr/>
        </p:nvSpPr>
        <p:spPr>
          <a:xfrm>
            <a:off x="2286000" y="1981080"/>
            <a:ext cx="4572000" cy="45468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E6D64B"/>
                </a:solidFill>
                <a:latin typeface="Times New Roman"/>
              </a:rPr>
              <a:t>Landsat Data Acquisition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39" name="Line 8"/>
          <p:cNvSpPr/>
          <p:nvPr/>
        </p:nvSpPr>
        <p:spPr>
          <a:xfrm>
            <a:off x="1447920" y="5410080"/>
            <a:ext cx="6095880" cy="0"/>
          </a:xfrm>
          <a:prstGeom prst="line">
            <a:avLst/>
          </a:prstGeom>
          <a:ln w="57240">
            <a:solidFill>
              <a:srgbClr val="000000"/>
            </a:solidFill>
            <a:miter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0" name="Line 9"/>
          <p:cNvSpPr/>
          <p:nvPr/>
        </p:nvSpPr>
        <p:spPr>
          <a:xfrm>
            <a:off x="2666880" y="3352680"/>
            <a:ext cx="0" cy="1752840"/>
          </a:xfrm>
          <a:prstGeom prst="line">
            <a:avLst/>
          </a:prstGeom>
          <a:ln w="57240">
            <a:solidFill>
              <a:srgbClr val="000000"/>
            </a:solidFill>
            <a:miter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1" name="Line 10"/>
          <p:cNvSpPr/>
          <p:nvPr/>
        </p:nvSpPr>
        <p:spPr>
          <a:xfrm>
            <a:off x="4572000" y="3352680"/>
            <a:ext cx="0" cy="1752840"/>
          </a:xfrm>
          <a:prstGeom prst="line">
            <a:avLst/>
          </a:prstGeom>
          <a:ln w="57240">
            <a:solidFill>
              <a:srgbClr val="000000"/>
            </a:solidFill>
            <a:miter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2" name="Line 11"/>
          <p:cNvSpPr/>
          <p:nvPr/>
        </p:nvSpPr>
        <p:spPr>
          <a:xfrm>
            <a:off x="6477120" y="3352680"/>
            <a:ext cx="0" cy="1752840"/>
          </a:xfrm>
          <a:prstGeom prst="line">
            <a:avLst/>
          </a:prstGeom>
          <a:ln w="57240">
            <a:solidFill>
              <a:srgbClr val="000000"/>
            </a:solidFill>
            <a:miter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3" name="Line 12"/>
          <p:cNvSpPr/>
          <p:nvPr/>
        </p:nvSpPr>
        <p:spPr>
          <a:xfrm>
            <a:off x="2743200" y="4495680"/>
            <a:ext cx="1676520" cy="0"/>
          </a:xfrm>
          <a:prstGeom prst="line">
            <a:avLst/>
          </a:prstGeom>
          <a:ln w="28440">
            <a:solidFill>
              <a:srgbClr val="000000"/>
            </a:solidFill>
            <a:miter/>
            <a:headEnd type="triangle" w="med" len="med"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4" name="Rectangle 13"/>
          <p:cNvSpPr/>
          <p:nvPr/>
        </p:nvSpPr>
        <p:spPr>
          <a:xfrm>
            <a:off x="2971800" y="3809880"/>
            <a:ext cx="1200240" cy="39384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E6D64B"/>
                </a:solidFill>
                <a:latin typeface="Times New Roman"/>
              </a:rPr>
              <a:t>16 days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  <p:sp>
        <p:nvSpPr>
          <p:cNvPr id="245" name="Oval 14"/>
          <p:cNvSpPr/>
          <p:nvPr/>
        </p:nvSpPr>
        <p:spPr>
          <a:xfrm>
            <a:off x="2438280" y="5257800"/>
            <a:ext cx="381240" cy="380880"/>
          </a:xfrm>
          <a:prstGeom prst="ellipse">
            <a:avLst/>
          </a:prstGeom>
          <a:solidFill>
            <a:srgbClr val="00E4A8"/>
          </a:solidFill>
          <a:ln w="12600">
            <a:solidFill>
              <a:srgbClr val="00000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6" name="Oval 15"/>
          <p:cNvSpPr/>
          <p:nvPr/>
        </p:nvSpPr>
        <p:spPr>
          <a:xfrm>
            <a:off x="4419720" y="5257800"/>
            <a:ext cx="380880" cy="380880"/>
          </a:xfrm>
          <a:prstGeom prst="ellipse">
            <a:avLst/>
          </a:prstGeom>
          <a:solidFill>
            <a:srgbClr val="00E4A8"/>
          </a:solidFill>
          <a:ln w="12600">
            <a:solidFill>
              <a:srgbClr val="00000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7" name="Oval 16"/>
          <p:cNvSpPr/>
          <p:nvPr/>
        </p:nvSpPr>
        <p:spPr>
          <a:xfrm>
            <a:off x="6324480" y="5257800"/>
            <a:ext cx="381240" cy="380880"/>
          </a:xfrm>
          <a:prstGeom prst="ellipse">
            <a:avLst/>
          </a:prstGeom>
          <a:solidFill>
            <a:srgbClr val="00E4A8"/>
          </a:solidFill>
          <a:ln w="12600">
            <a:solidFill>
              <a:srgbClr val="000000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48" name="Rectangle 17"/>
          <p:cNvSpPr/>
          <p:nvPr/>
        </p:nvSpPr>
        <p:spPr>
          <a:xfrm>
            <a:off x="7702920" y="6019920"/>
            <a:ext cx="967680" cy="271440"/>
          </a:xfrm>
          <a:prstGeom prst="rect">
            <a:avLst/>
          </a:prstGeom>
          <a:solidFill>
            <a:srgbClr val="1C1C1C"/>
          </a:solidFill>
          <a:ln w="12600">
            <a:solidFill>
              <a:srgbClr val="000000"/>
            </a:solidFill>
            <a:miter/>
          </a:ln>
          <a:effectLst>
            <a:outerShdw dist="107932" dir="2700000" rotWithShape="0">
              <a:srgbClr val="808080"/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360" tIns="44280" rIns="90360" bIns="44280" anchor="t">
            <a:spAutoFit/>
          </a:bodyPr>
          <a:lstStyle/>
          <a:p>
            <a:pPr algn="ctr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200" b="0" strike="noStrike" spc="-1">
                <a:solidFill>
                  <a:srgbClr val="E6D64B"/>
                </a:solidFill>
                <a:latin typeface="Times New Roman"/>
              </a:rPr>
              <a:t>Jensen, 2000</a:t>
            </a:r>
            <a:endParaRPr lang="en-GB" sz="12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PlaceHolder 1"/>
          <p:cNvSpPr>
            <a:spLocks noGrp="1"/>
          </p:cNvSpPr>
          <p:nvPr>
            <p:ph type="title"/>
          </p:nvPr>
        </p:nvSpPr>
        <p:spPr>
          <a:xfrm>
            <a:off x="1350720" y="2282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Spectral Signature Concept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250" name="PlaceHolder 2"/>
          <p:cNvSpPr>
            <a:spLocks noGrp="1"/>
          </p:cNvSpPr>
          <p:nvPr>
            <p:ph/>
          </p:nvPr>
        </p:nvSpPr>
        <p:spPr>
          <a:xfrm>
            <a:off x="762120" y="2209320"/>
            <a:ext cx="7772400" cy="441972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Describes spectral </a:t>
            </a:r>
            <a:r>
              <a:rPr lang="en-US" sz="2400" b="1" strike="noStrike" spc="-1">
                <a:solidFill>
                  <a:srgbClr val="990000"/>
                </a:solidFill>
                <a:latin typeface="Tahoma"/>
              </a:rPr>
              <a:t>reflectance 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of a target at different wavelengths of EMR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1" strike="noStrike" spc="-1">
                <a:solidFill>
                  <a:srgbClr val="990000"/>
                </a:solidFill>
                <a:latin typeface="Tahoma"/>
              </a:rPr>
              <a:t>Spectral reflectance curve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- graphs reflectance response as a function of wavelength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990000"/>
                </a:solidFill>
                <a:latin typeface="Tahoma"/>
              </a:rPr>
              <a:t>Key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to separating and </a:t>
            </a:r>
            <a:r>
              <a:rPr lang="en-US" sz="2400" b="1" strike="noStrike" spc="-1">
                <a:solidFill>
                  <a:srgbClr val="990000"/>
                </a:solidFill>
                <a:latin typeface="Tahoma"/>
              </a:rPr>
              <a:t>identifying</a:t>
            </a:r>
            <a:r>
              <a:rPr lang="en-US" sz="2400" b="0" strike="noStrike" spc="-1">
                <a:solidFill>
                  <a:srgbClr val="990000"/>
                </a:solidFill>
                <a:latin typeface="Tahoma"/>
              </a:rPr>
              <a:t> objects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lnSpc>
                <a:spcPct val="90000"/>
              </a:lnSpc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Selection of optimum wavelength bands 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More Spectral Reflectance Curves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pic>
        <p:nvPicPr>
          <p:cNvPr id="252" name="Picture 3" descr="sigs_targets"/>
          <p:cNvPicPr/>
          <p:nvPr/>
        </p:nvPicPr>
        <p:blipFill>
          <a:blip r:embed="rId3"/>
          <a:stretch/>
        </p:blipFill>
        <p:spPr>
          <a:xfrm>
            <a:off x="609480" y="1752480"/>
            <a:ext cx="7848720" cy="48499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PlaceHolder 1"/>
          <p:cNvSpPr>
            <a:spLocks noGrp="1"/>
          </p:cNvSpPr>
          <p:nvPr>
            <p:ph type="title"/>
          </p:nvPr>
        </p:nvSpPr>
        <p:spPr>
          <a:xfrm>
            <a:off x="1218960" y="533520"/>
            <a:ext cx="7792920" cy="846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Relief Displacement - Definition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pic>
        <p:nvPicPr>
          <p:cNvPr id="254" name="Picture 3" descr="displacement1"/>
          <p:cNvPicPr/>
          <p:nvPr/>
        </p:nvPicPr>
        <p:blipFill>
          <a:blip r:embed="rId3"/>
          <a:stretch/>
        </p:blipFill>
        <p:spPr>
          <a:xfrm>
            <a:off x="152280" y="1447920"/>
            <a:ext cx="7315200" cy="5128920"/>
          </a:xfrm>
          <a:prstGeom prst="rect">
            <a:avLst/>
          </a:prstGeom>
          <a:ln w="0">
            <a:noFill/>
          </a:ln>
        </p:spPr>
      </p:pic>
      <p:sp>
        <p:nvSpPr>
          <p:cNvPr id="255" name="PlaceHolder 2"/>
          <p:cNvSpPr>
            <a:spLocks noGrp="1"/>
          </p:cNvSpPr>
          <p:nvPr>
            <p:ph/>
          </p:nvPr>
        </p:nvSpPr>
        <p:spPr>
          <a:xfrm>
            <a:off x="533160" y="1523880"/>
            <a:ext cx="609480" cy="2362320"/>
          </a:xfrm>
          <a:prstGeom prst="rect">
            <a:avLst/>
          </a:prstGeom>
          <a:solidFill>
            <a:srgbClr val="FFFFFF"/>
          </a:solidFill>
          <a:ln w="0">
            <a:noFill/>
          </a:ln>
        </p:spPr>
        <p:txBody>
          <a:bodyPr anchor="t">
            <a:normAutofit/>
          </a:bodyPr>
          <a:lstStyle/>
          <a:p>
            <a:pPr marL="343080" indent="0"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451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8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45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8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256" name="Picture 6" descr="Slant-range scale distortion"/>
          <p:cNvPicPr/>
          <p:nvPr/>
        </p:nvPicPr>
        <p:blipFill>
          <a:blip r:embed="rId4"/>
          <a:stretch/>
        </p:blipFill>
        <p:spPr>
          <a:xfrm>
            <a:off x="6638760" y="4772160"/>
            <a:ext cx="2505240" cy="20667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7" name="Picture 2"/>
          <p:cNvPicPr/>
          <p:nvPr/>
        </p:nvPicPr>
        <p:blipFill>
          <a:blip r:embed="rId2"/>
          <a:stretch/>
        </p:blipFill>
        <p:spPr>
          <a:xfrm>
            <a:off x="-1219320" y="0"/>
            <a:ext cx="12192120" cy="6858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PlaceHolder 1"/>
          <p:cNvSpPr>
            <a:spLocks noGrp="1"/>
          </p:cNvSpPr>
          <p:nvPr>
            <p:ph type="title"/>
          </p:nvPr>
        </p:nvSpPr>
        <p:spPr>
          <a:xfrm>
            <a:off x="1350720" y="609120"/>
            <a:ext cx="7792920" cy="77004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Stereoscopic Viewing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259" name="PlaceHolder 2"/>
          <p:cNvSpPr>
            <a:spLocks noGrp="1"/>
          </p:cNvSpPr>
          <p:nvPr>
            <p:ph/>
          </p:nvPr>
        </p:nvSpPr>
        <p:spPr>
          <a:xfrm>
            <a:off x="342720" y="2057040"/>
            <a:ext cx="8458200" cy="46386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Provides 3</a:t>
            </a:r>
            <a:r>
              <a:rPr lang="en-US" sz="2400" b="0" strike="noStrike" spc="-1" baseline="30000">
                <a:solidFill>
                  <a:srgbClr val="000000"/>
                </a:solidFill>
                <a:latin typeface="Tahoma"/>
              </a:rPr>
              <a:t>rd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 dimension to air photo interpretation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Identify 3-D form of an object (volcano, building, etc.)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Stereopairs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Overlapping vertical photographs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spcBef>
                <a:spcPts val="45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8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Stereoscopes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Used to create synthetic visual response 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spcBef>
                <a:spcPts val="499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	by forcing each eye to look at different 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spcBef>
                <a:spcPts val="499"/>
              </a:spcBef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   views of same terrain 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Gives perception of depth (3-D)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260" name="Picture 4" descr="stereo"/>
          <p:cNvPicPr/>
          <p:nvPr/>
        </p:nvPicPr>
        <p:blipFill>
          <a:blip r:embed="rId3"/>
          <a:stretch/>
        </p:blipFill>
        <p:spPr>
          <a:xfrm>
            <a:off x="5715000" y="2895480"/>
            <a:ext cx="2247840" cy="1230480"/>
          </a:xfrm>
          <a:prstGeom prst="rect">
            <a:avLst/>
          </a:prstGeom>
          <a:ln w="0">
            <a:noFill/>
          </a:ln>
        </p:spPr>
      </p:pic>
      <p:pic>
        <p:nvPicPr>
          <p:cNvPr id="261" name="Picture 5" descr="Stereo"/>
          <p:cNvPicPr/>
          <p:nvPr/>
        </p:nvPicPr>
        <p:blipFill>
          <a:blip r:embed="rId4"/>
          <a:stretch/>
        </p:blipFill>
        <p:spPr>
          <a:xfrm>
            <a:off x="6095880" y="4267080"/>
            <a:ext cx="2387880" cy="24289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2" name="Picture 2"/>
          <p:cNvPicPr/>
          <p:nvPr/>
        </p:nvPicPr>
        <p:blipFill>
          <a:blip r:embed="rId3"/>
          <a:stretch/>
        </p:blipFill>
        <p:spPr>
          <a:xfrm>
            <a:off x="1523880" y="0"/>
            <a:ext cx="6323040" cy="6858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Picture 2"/>
          <p:cNvPicPr/>
          <p:nvPr/>
        </p:nvPicPr>
        <p:blipFill>
          <a:blip r:embed="rId3"/>
          <a:stretch/>
        </p:blipFill>
        <p:spPr>
          <a:xfrm>
            <a:off x="1577880" y="0"/>
            <a:ext cx="7566120" cy="6996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StereoPlotters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265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Various types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Three main components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1.  Projection system that </a:t>
            </a:r>
            <a:r>
              <a:rPr lang="en-US" sz="2000" b="0" strike="noStrike" spc="-1">
                <a:solidFill>
                  <a:srgbClr val="FF0000"/>
                </a:solidFill>
                <a:latin typeface="Tahoma"/>
              </a:rPr>
              <a:t>creates the terrain model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2.  Viewing system so operator can see model stereoscopically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3.  Measuring and tracing system to record elevation and trace features onto a map sheet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StereoPlotter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pic>
        <p:nvPicPr>
          <p:cNvPr id="267" name="Picture 3" descr="stereoplotter"/>
          <p:cNvPicPr/>
          <p:nvPr/>
        </p:nvPicPr>
        <p:blipFill>
          <a:blip r:embed="rId3"/>
          <a:stretch/>
        </p:blipFill>
        <p:spPr>
          <a:xfrm>
            <a:off x="4280040" y="0"/>
            <a:ext cx="4851360" cy="6858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Stereo</a:t>
            </a:r>
            <a:br>
              <a:rPr sz="3200"/>
            </a:b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Model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pic>
        <p:nvPicPr>
          <p:cNvPr id="269" name="Picture 3" descr="stereomodel"/>
          <p:cNvPicPr/>
          <p:nvPr/>
        </p:nvPicPr>
        <p:blipFill>
          <a:blip r:embed="rId3"/>
          <a:stretch/>
        </p:blipFill>
        <p:spPr>
          <a:xfrm>
            <a:off x="3581280" y="0"/>
            <a:ext cx="5529240" cy="6858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Orthophotography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271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lnSpc>
                <a:spcPct val="115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FF0000"/>
                </a:solidFill>
                <a:latin typeface="Tahoma"/>
              </a:rPr>
              <a:t>Images corrected 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for </a:t>
            </a:r>
            <a:r>
              <a:rPr lang="en-US" sz="2400" b="1" strike="noStrike" spc="-1">
                <a:solidFill>
                  <a:srgbClr val="990000"/>
                </a:solidFill>
                <a:latin typeface="Tahoma"/>
              </a:rPr>
              <a:t>tilt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and </a:t>
            </a:r>
            <a:r>
              <a:rPr lang="en-US" sz="2400" b="1" strike="noStrike" spc="-1">
                <a:solidFill>
                  <a:srgbClr val="990000"/>
                </a:solidFill>
                <a:latin typeface="Tahoma"/>
              </a:rPr>
              <a:t>relief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displacement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115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Base of features will be shown in their </a:t>
            </a:r>
            <a:r>
              <a:rPr lang="en-US" sz="2000" b="1" strike="noStrike" spc="-1">
                <a:solidFill>
                  <a:srgbClr val="000000"/>
                </a:solidFill>
                <a:latin typeface="Tahoma"/>
              </a:rPr>
              <a:t>true planimetric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position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115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3333CC"/>
                </a:solidFill>
                <a:latin typeface="Tahoma"/>
              </a:rPr>
              <a:t>Feature distortion is not eliminated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115000"/>
              </a:lnSpc>
              <a:spcBef>
                <a:spcPts val="451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1800" b="0" strike="noStrike" spc="-1">
                <a:solidFill>
                  <a:srgbClr val="000000"/>
                </a:solidFill>
                <a:latin typeface="Tahoma"/>
              </a:rPr>
              <a:t>e.g., tall buildings will still appear to “lean”</a:t>
            </a:r>
            <a:endParaRPr lang="en-GB" sz="18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115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Perspective of the image is changed from point to parallel rays orthogonal to the surface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115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Useful as base map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2" name="Picture 2"/>
          <p:cNvPicPr/>
          <p:nvPr/>
        </p:nvPicPr>
        <p:blipFill>
          <a:blip r:embed="rId3"/>
          <a:stretch/>
        </p:blipFill>
        <p:spPr>
          <a:xfrm>
            <a:off x="1371600" y="-304920"/>
            <a:ext cx="7620120" cy="73551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Digital Elevation Models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274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Regular </a:t>
            </a:r>
            <a:r>
              <a:rPr lang="en-US" sz="2000" b="1" strike="noStrike" spc="-1">
                <a:solidFill>
                  <a:srgbClr val="3333CC"/>
                </a:solidFill>
                <a:latin typeface="Tahoma"/>
              </a:rPr>
              <a:t>array</a:t>
            </a: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 of terrain elevations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Normally stored as a grid of hexagonal pattern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Created using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Ground survey data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Cartographic digitization of contour data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FF0000"/>
                </a:solidFill>
                <a:latin typeface="Tahoma"/>
              </a:rPr>
              <a:t>Photogrammetric measurements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lnSpc>
                <a:spcPct val="90000"/>
              </a:lnSpc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lnSpc>
                <a:spcPct val="90000"/>
              </a:lnSpc>
              <a:spcBef>
                <a:spcPts val="499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Other remote sensing approaches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lnSpc>
                <a:spcPct val="90000"/>
              </a:lnSpc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FF0000"/>
                </a:solidFill>
                <a:latin typeface="Tahoma"/>
              </a:rPr>
              <a:t>Scanning LIDAR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lnSpc>
                <a:spcPct val="90000"/>
              </a:lnSpc>
              <a:spcBef>
                <a:spcPts val="4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lnSpc>
                <a:spcPct val="90000"/>
              </a:lnSpc>
              <a:spcBef>
                <a:spcPts val="400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6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0">
              <a:lnSpc>
                <a:spcPct val="90000"/>
              </a:lnSpc>
              <a:spcBef>
                <a:spcPts val="400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16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pic>
        <p:nvPicPr>
          <p:cNvPr id="276" name="Picture 5" descr="lab-2"/>
          <p:cNvPicPr/>
          <p:nvPr/>
        </p:nvPicPr>
        <p:blipFill>
          <a:blip r:embed="rId3"/>
          <a:stretch/>
        </p:blipFill>
        <p:spPr>
          <a:xfrm>
            <a:off x="0" y="0"/>
            <a:ext cx="9144000" cy="6230880"/>
          </a:xfrm>
          <a:prstGeom prst="rect">
            <a:avLst/>
          </a:prstGeom>
          <a:ln w="0">
            <a:noFill/>
          </a:ln>
        </p:spPr>
      </p:pic>
      <p:pic>
        <p:nvPicPr>
          <p:cNvPr id="277" name="Picture 6"/>
          <p:cNvPicPr/>
          <p:nvPr/>
        </p:nvPicPr>
        <p:blipFill>
          <a:blip r:embed="rId4"/>
          <a:stretch/>
        </p:blipFill>
        <p:spPr>
          <a:xfrm>
            <a:off x="0" y="2590920"/>
            <a:ext cx="3870360" cy="42670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Photo Mosaics</a:t>
            </a:r>
            <a:endParaRPr lang="en-GB" sz="32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279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rmAutofit/>
          </a:bodyPr>
          <a:lstStyle/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FF0000"/>
                </a:solidFill>
                <a:latin typeface="Tahoma"/>
              </a:rPr>
              <a:t>Stitching together 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series of </a:t>
            </a:r>
            <a:r>
              <a:rPr lang="en-US" sz="2400" b="0" strike="noStrike" spc="-1">
                <a:solidFill>
                  <a:srgbClr val="FF0000"/>
                </a:solidFill>
                <a:latin typeface="Tahoma"/>
              </a:rPr>
              <a:t>aerial photographs </a:t>
            </a: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to cover large areal extents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0">
              <a:spcBef>
                <a:spcPts val="601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343080" indent="-343080">
              <a:spcBef>
                <a:spcPts val="601"/>
              </a:spcBef>
              <a:buClr>
                <a:srgbClr val="3333CC"/>
              </a:buClr>
              <a:buSzPct val="60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ahoma"/>
              </a:rPr>
              <a:t>Uncontrolled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Photos are matched visually without ground control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Generally limited to center of images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Scale may not be constant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  <a:p>
            <a:pPr marL="743040" lvl="1" indent="-285840">
              <a:spcBef>
                <a:spcPts val="499"/>
              </a:spcBef>
              <a:buClr>
                <a:srgbClr val="FF0000"/>
              </a:buClr>
              <a:buSzPct val="5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000" b="0" strike="noStrike" spc="-1">
                <a:solidFill>
                  <a:srgbClr val="000000"/>
                </a:solidFill>
                <a:latin typeface="Tahoma"/>
              </a:rPr>
              <a:t>Unequal brightness between photos may make interpretation difficult</a:t>
            </a:r>
            <a:endParaRPr lang="en-GB" sz="20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0" name="Picture 4"/>
          <p:cNvPicPr/>
          <p:nvPr/>
        </p:nvPicPr>
        <p:blipFill>
          <a:blip r:embed="rId3"/>
          <a:stretch/>
        </p:blipFill>
        <p:spPr>
          <a:xfrm>
            <a:off x="1600200" y="187200"/>
            <a:ext cx="5334120" cy="62899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PlaceHolder 1"/>
          <p:cNvSpPr>
            <a:spLocks noGrp="1"/>
          </p:cNvSpPr>
          <p:nvPr>
            <p:ph type="title"/>
          </p:nvPr>
        </p:nvSpPr>
        <p:spPr>
          <a:xfrm>
            <a:off x="151920" y="206280"/>
            <a:ext cx="8991720" cy="170352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3200" b="0" strike="noStrike" spc="-1">
                <a:solidFill>
                  <a:srgbClr val="333399"/>
                </a:solidFill>
                <a:latin typeface="Tahoma"/>
              </a:rPr>
              <a:t>AIRDAS:  (NASA Ames; airborne, Cessna 208)</a:t>
            </a:r>
            <a:r>
              <a:rPr lang="en-US" sz="3600" b="0" strike="noStrike" spc="-1">
                <a:solidFill>
                  <a:srgbClr val="333399"/>
                </a:solidFill>
                <a:latin typeface="Tahoma"/>
              </a:rPr>
              <a:t> </a:t>
            </a:r>
            <a:br>
              <a:rPr sz="3600"/>
            </a:br>
            <a:br>
              <a:rPr sz="3600"/>
            </a:br>
            <a:r>
              <a:rPr lang="en-US" sz="3600" b="0" strike="noStrike" spc="-1">
                <a:solidFill>
                  <a:srgbClr val="333399"/>
                </a:solidFill>
                <a:latin typeface="Tahoma"/>
              </a:rPr>
              <a:t>		</a:t>
            </a:r>
            <a:r>
              <a:rPr lang="en-US" sz="2800" b="0" strike="noStrike" spc="-1">
                <a:solidFill>
                  <a:srgbClr val="333399"/>
                </a:solidFill>
                <a:latin typeface="Tahoma"/>
              </a:rPr>
              <a:t>12 meter resolution; multispectral</a:t>
            </a:r>
            <a:endParaRPr lang="en-GB" sz="2800" b="0" strike="noStrike" spc="-1">
              <a:solidFill>
                <a:srgbClr val="333399"/>
              </a:solidFill>
              <a:latin typeface="Tahoma"/>
            </a:endParaRPr>
          </a:p>
        </p:txBody>
      </p:sp>
      <p:pic>
        <p:nvPicPr>
          <p:cNvPr id="282" name="Picture 3" descr="cedar_airdas_06nov03"/>
          <p:cNvPicPr/>
          <p:nvPr/>
        </p:nvPicPr>
        <p:blipFill>
          <a:blip r:embed="rId3"/>
          <a:stretch/>
        </p:blipFill>
        <p:spPr>
          <a:xfrm>
            <a:off x="1123920" y="2021040"/>
            <a:ext cx="7689960" cy="48369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3" name="Picture 2"/>
          <p:cNvPicPr/>
          <p:nvPr/>
        </p:nvPicPr>
        <p:blipFill>
          <a:blip r:embed="rId3"/>
          <a:stretch/>
        </p:blipFill>
        <p:spPr>
          <a:xfrm>
            <a:off x="277920" y="569880"/>
            <a:ext cx="8645400" cy="6288120"/>
          </a:xfrm>
          <a:prstGeom prst="rect">
            <a:avLst/>
          </a:prstGeom>
          <a:ln w="0">
            <a:noFill/>
          </a:ln>
        </p:spPr>
      </p:pic>
      <p:sp>
        <p:nvSpPr>
          <p:cNvPr id="284" name="Rectangle 3"/>
          <p:cNvSpPr/>
          <p:nvPr/>
        </p:nvSpPr>
        <p:spPr>
          <a:xfrm>
            <a:off x="527040" y="136440"/>
            <a:ext cx="8332920" cy="459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6800" rIns="90000" bIns="46800" anchor="t">
            <a:spAutoFit/>
          </a:bodyPr>
          <a:lstStyle/>
          <a:p>
            <a:pPr marL="914400" lvl="2">
              <a:lnSpc>
                <a:spcPct val="100000"/>
              </a:lnSpc>
              <a:spcBef>
                <a:spcPts val="1500"/>
              </a:spcBef>
              <a:buClr>
                <a:srgbClr val="000000"/>
              </a:buClr>
              <a:buFont typeface="Times New Roman"/>
              <a:buChar char="•"/>
              <a:tabLst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US" sz="2400" b="0" strike="noStrike" spc="-1">
                <a:solidFill>
                  <a:srgbClr val="000000"/>
                </a:solidFill>
                <a:latin typeface="Times New Roman"/>
              </a:rPr>
              <a:t>IKONOS 4-meter multipsectral (color infrared– 4 bands)</a:t>
            </a:r>
            <a:endParaRPr lang="en-GB" sz="2400" b="0" strike="noStrike" spc="-1">
              <a:solidFill>
                <a:srgbClr val="000000"/>
              </a:solidFill>
              <a:latin typeface="Tahoma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5" name="Picture 4"/>
          <p:cNvPicPr/>
          <p:nvPr/>
        </p:nvPicPr>
        <p:blipFill>
          <a:blip r:embed="rId3"/>
          <a:stretch/>
        </p:blipFill>
        <p:spPr>
          <a:xfrm>
            <a:off x="-304920" y="-357120"/>
            <a:ext cx="9753840" cy="75740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PlaceHolder 1"/>
          <p:cNvSpPr>
            <a:spLocks noGrp="1"/>
          </p:cNvSpPr>
          <p:nvPr>
            <p:ph type="title"/>
          </p:nvPr>
        </p:nvSpPr>
        <p:spPr>
          <a:xfrm>
            <a:off x="1150560" y="617040"/>
            <a:ext cx="7792920" cy="1143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4400" b="0" strike="noStrike" spc="-1">
              <a:solidFill>
                <a:srgbClr val="333399"/>
              </a:solidFill>
              <a:latin typeface="Tahoma"/>
            </a:endParaRPr>
          </a:p>
        </p:txBody>
      </p:sp>
      <p:sp>
        <p:nvSpPr>
          <p:cNvPr id="287" name="PlaceHolder 2"/>
          <p:cNvSpPr>
            <a:spLocks noGrp="1"/>
          </p:cNvSpPr>
          <p:nvPr>
            <p:ph/>
          </p:nvPr>
        </p:nvSpPr>
        <p:spPr>
          <a:xfrm>
            <a:off x="1182600" y="2017800"/>
            <a:ext cx="7772400" cy="4114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indent="0">
              <a:spcBef>
                <a:spcPts val="799"/>
              </a:spcBef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en-GB" sz="3200" b="0" strike="noStrike" spc="-1">
              <a:solidFill>
                <a:srgbClr val="000000"/>
              </a:solidFill>
              <a:latin typeface="Tahoma"/>
            </a:endParaRPr>
          </a:p>
        </p:txBody>
      </p:sp>
      <p:pic>
        <p:nvPicPr>
          <p:cNvPr id="288" name="Picture 4"/>
          <p:cNvPicPr/>
          <p:nvPr/>
        </p:nvPicPr>
        <p:blipFill>
          <a:blip r:embed="rId3"/>
          <a:stretch/>
        </p:blipFill>
        <p:spPr>
          <a:xfrm>
            <a:off x="-304920" y="-357120"/>
            <a:ext cx="9753840" cy="75740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1540</TotalTime>
  <Words>1497</Words>
  <Application>Microsoft Office PowerPoint</Application>
  <PresentationFormat>On-screen Show (4:3)</PresentationFormat>
  <Paragraphs>350</Paragraphs>
  <Slides>64</Slides>
  <Notes>61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64</vt:i4>
      </vt:variant>
    </vt:vector>
  </HeadingPairs>
  <TitlesOfParts>
    <vt:vector size="71" baseType="lpstr">
      <vt:lpstr>Arial</vt:lpstr>
      <vt:lpstr>Comic Sans MS</vt:lpstr>
      <vt:lpstr>Tahoma</vt:lpstr>
      <vt:lpstr>Times New Roman</vt:lpstr>
      <vt:lpstr>Wingdings</vt:lpstr>
      <vt:lpstr>Office Theme</vt:lpstr>
      <vt:lpstr>Office Theme</vt:lpstr>
      <vt:lpstr>What is Remote Sensing?</vt:lpstr>
      <vt:lpstr>Defining Remote Sensing</vt:lpstr>
      <vt:lpstr>Sensing</vt:lpstr>
      <vt:lpstr>Distance – How remote is remote?</vt:lpstr>
      <vt:lpstr>PowerPoint Presentation</vt:lpstr>
      <vt:lpstr>EMR: Electromagnetic Radiation</vt:lpstr>
      <vt:lpstr>EMR</vt:lpstr>
      <vt:lpstr>Wavelength &amp; Frequency</vt:lpstr>
      <vt:lpstr>Remote Sensing vs. Aerial Photography</vt:lpstr>
      <vt:lpstr>Simplified Information Flow</vt:lpstr>
      <vt:lpstr>Complexities of Information Flow (cont.)</vt:lpstr>
      <vt:lpstr>PowerPoint Presentation</vt:lpstr>
      <vt:lpstr>In situ vs. Remote Sensing</vt:lpstr>
      <vt:lpstr>PowerPoint Presentation</vt:lpstr>
      <vt:lpstr>Advantages of Remote Sensing</vt:lpstr>
      <vt:lpstr>Data Collection - Sensors</vt:lpstr>
      <vt:lpstr>Data Collection - Imagery</vt:lpstr>
      <vt:lpstr>Panchromatic (monochrome or B&amp;W)</vt:lpstr>
      <vt:lpstr>Color</vt:lpstr>
      <vt:lpstr>PowerPoint Presentation</vt:lpstr>
      <vt:lpstr>PowerPoint Presentation</vt:lpstr>
      <vt:lpstr>Art vs. Science</vt:lpstr>
      <vt:lpstr>Image Interpretation - Defined</vt:lpstr>
      <vt:lpstr>Image Interpretation (II) Tasks</vt:lpstr>
      <vt:lpstr>II Tasks - Detection</vt:lpstr>
      <vt:lpstr>II Tasks - Identification</vt:lpstr>
      <vt:lpstr>II Tasks - Measurement</vt:lpstr>
      <vt:lpstr>II Tasks – Problem Solving</vt:lpstr>
      <vt:lpstr>Interpreter Requirements - Cognition</vt:lpstr>
      <vt:lpstr>PowerPoint Presentation</vt:lpstr>
      <vt:lpstr>PowerPoint Presentation</vt:lpstr>
      <vt:lpstr>Imagery  Resolution</vt:lpstr>
      <vt:lpstr>Spatial Resolution</vt:lpstr>
      <vt:lpstr>PowerPoint Presentation</vt:lpstr>
      <vt:lpstr>PowerPoint Presentation</vt:lpstr>
      <vt:lpstr>Spectral Resolution</vt:lpstr>
      <vt:lpstr>PowerPoint Presentation</vt:lpstr>
      <vt:lpstr>PowerPoint Presentation</vt:lpstr>
      <vt:lpstr>PowerPoint Presentation</vt:lpstr>
      <vt:lpstr>Radiometric Resolution (sensitivity)</vt:lpstr>
      <vt:lpstr>PowerPoint Presentation</vt:lpstr>
      <vt:lpstr>PowerPoint Presentation</vt:lpstr>
      <vt:lpstr>Temporal Resolution</vt:lpstr>
      <vt:lpstr>PowerPoint Presentation</vt:lpstr>
      <vt:lpstr>Spectral Signature Concept</vt:lpstr>
      <vt:lpstr>More Spectral Reflectance Curves</vt:lpstr>
      <vt:lpstr>Relief Displacement - Definition</vt:lpstr>
      <vt:lpstr>PowerPoint Presentation</vt:lpstr>
      <vt:lpstr>Stereoscopic Viewing</vt:lpstr>
      <vt:lpstr>PowerPoint Presentation</vt:lpstr>
      <vt:lpstr>PowerPoint Presentation</vt:lpstr>
      <vt:lpstr>StereoPlotters</vt:lpstr>
      <vt:lpstr>StereoPlotter</vt:lpstr>
      <vt:lpstr>Stereo Model</vt:lpstr>
      <vt:lpstr>Orthophotography</vt:lpstr>
      <vt:lpstr>PowerPoint Presentation</vt:lpstr>
      <vt:lpstr>Digital Elevation Models</vt:lpstr>
      <vt:lpstr>PowerPoint Presentation</vt:lpstr>
      <vt:lpstr>Photo Mosaics</vt:lpstr>
      <vt:lpstr>PowerPoint Presentation</vt:lpstr>
      <vt:lpstr>AIRDAS:  (NASA Ames; airborne, Cessna 208)     12 meter resolution; multispectral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Remote Sensing?</dc:title>
  <dc:subject/>
  <dc:creator>westm1sj</dc:creator>
  <dc:description/>
  <cp:lastModifiedBy>terry2.walcott@outlook.com</cp:lastModifiedBy>
  <cp:revision>156</cp:revision>
  <dcterms:created xsi:type="dcterms:W3CDTF">2002-01-14T16:05:28Z</dcterms:created>
  <dcterms:modified xsi:type="dcterms:W3CDTF">2022-09-26T17:02:37Z</dcterms:modified>
  <dc:language>en-GB</dc:language>
</cp:coreProperties>
</file>