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6" r:id="rId4"/>
    <p:sldId id="258" r:id="rId5"/>
    <p:sldId id="259" r:id="rId6"/>
    <p:sldId id="261" r:id="rId7"/>
    <p:sldId id="260" r:id="rId8"/>
    <p:sldId id="262" r:id="rId9"/>
    <p:sldId id="263" r:id="rId10"/>
    <p:sldId id="264"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3ACAF5-8FFA-46F9-A89A-18BAC2AB4798}" v="1088" dt="2020-03-26T14:16:08.176"/>
    <p1510:client id="{F2C070FC-D74B-4E1B-B45F-0DEED90D1CA6}" v="9073" dt="2020-03-26T13:55:32.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77862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615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5409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7675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3/26/2020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031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2471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0030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3989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1290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4362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43643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47628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3983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2089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403322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281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94827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3/26/2020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241242648"/>
      </p:ext>
    </p:extLst>
  </p:cSld>
  <p:clrMap bg1="dk1" tx1="lt1" bg2="dk2" tx2="lt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3" r:id="rId11"/>
    <p:sldLayoutId id="2147483674" r:id="rId12"/>
    <p:sldLayoutId id="2147483675" r:id="rId13"/>
    <p:sldLayoutId id="2147483676" r:id="rId14"/>
    <p:sldLayoutId id="2147483677" r:id="rId15"/>
    <p:sldLayoutId id="2147483678" r:id="rId16"/>
    <p:sldLayoutId id="2147483679" r:id="rId17"/>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1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7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5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61791" y="835383"/>
            <a:ext cx="3382832" cy="3499549"/>
          </a:xfrm>
        </p:spPr>
        <p:txBody>
          <a:bodyPr>
            <a:normAutofit/>
          </a:bodyPr>
          <a:lstStyle/>
          <a:p>
            <a:pPr algn="l"/>
            <a:r>
              <a:rPr lang="en-GB" sz="4200" dirty="0">
                <a:cs typeface="Calibri Light"/>
              </a:rPr>
              <a:t>Creating an Overall Design</a:t>
            </a:r>
            <a:endParaRPr lang="en-GB" sz="4200" dirty="0"/>
          </a:p>
        </p:txBody>
      </p:sp>
      <p:sp>
        <p:nvSpPr>
          <p:cNvPr id="3" name="Subtitle 2"/>
          <p:cNvSpPr>
            <a:spLocks noGrp="1"/>
          </p:cNvSpPr>
          <p:nvPr>
            <p:ph type="subTitle" idx="1"/>
          </p:nvPr>
        </p:nvSpPr>
        <p:spPr>
          <a:xfrm>
            <a:off x="861789" y="4334933"/>
            <a:ext cx="3382831" cy="1185333"/>
          </a:xfrm>
        </p:spPr>
        <p:txBody>
          <a:bodyPr vert="horz" lIns="91440" tIns="45720" rIns="91440" bIns="45720" rtlCol="0">
            <a:normAutofit/>
          </a:bodyPr>
          <a:lstStyle/>
          <a:p>
            <a:pPr algn="l"/>
            <a:r>
              <a:rPr lang="en-GB">
                <a:solidFill>
                  <a:srgbClr val="4675AB"/>
                </a:solidFill>
                <a:cs typeface="Calibri"/>
              </a:rPr>
              <a:t>Design for Location</a:t>
            </a:r>
            <a:endParaRPr lang="en-GB">
              <a:solidFill>
                <a:srgbClr val="4675AB"/>
              </a:solidFill>
            </a:endParaRPr>
          </a:p>
        </p:txBody>
      </p:sp>
      <p:pic>
        <p:nvPicPr>
          <p:cNvPr id="4" name="Picture 4" descr="A store filled with lots of furniture&#10;&#10;Description generated with high confidence">
            <a:extLst>
              <a:ext uri="{FF2B5EF4-FFF2-40B4-BE49-F238E27FC236}">
                <a16:creationId xmlns:a16="http://schemas.microsoft.com/office/drawing/2014/main" id="{8B729218-C9A2-48D3-9DDF-2703624CD095}"/>
              </a:ext>
            </a:extLst>
          </p:cNvPr>
          <p:cNvPicPr>
            <a:picLocks noChangeAspect="1"/>
          </p:cNvPicPr>
          <p:nvPr/>
        </p:nvPicPr>
        <p:blipFill rotWithShape="1">
          <a:blip r:embed="rId3"/>
          <a:srcRect t="4480" r="-1" b="-1"/>
          <a:stretch/>
        </p:blipFill>
        <p:spPr>
          <a:xfrm>
            <a:off x="4654297" y="10"/>
            <a:ext cx="7537704"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A6C2C86-63BF-47D5-AA3F-905111A238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FF0807-A26F-44F5-A5EB-3851D78A1F59}"/>
              </a:ext>
            </a:extLst>
          </p:cNvPr>
          <p:cNvSpPr>
            <a:spLocks noGrp="1"/>
          </p:cNvSpPr>
          <p:nvPr>
            <p:ph type="title"/>
          </p:nvPr>
        </p:nvSpPr>
        <p:spPr>
          <a:xfrm>
            <a:off x="834013" y="1115568"/>
            <a:ext cx="3487616" cy="4626864"/>
          </a:xfrm>
        </p:spPr>
        <p:txBody>
          <a:bodyPr>
            <a:normAutofit/>
          </a:bodyPr>
          <a:lstStyle/>
          <a:p>
            <a:pPr algn="l"/>
            <a:r>
              <a:rPr lang="en-US" sz="3600">
                <a:ln>
                  <a:solidFill>
                    <a:prstClr val="black">
                      <a:lumMod val="75000"/>
                      <a:lumOff val="25000"/>
                      <a:alpha val="10000"/>
                    </a:prstClr>
                  </a:solidFill>
                </a:ln>
                <a:effectLst>
                  <a:outerShdw blurRad="9525" dist="25400" dir="14640000" algn="tl" rotWithShape="0">
                    <a:prstClr val="black">
                      <a:alpha val="30000"/>
                    </a:prstClr>
                  </a:outerShdw>
                </a:effectLst>
              </a:rPr>
              <a:t>Set and Location</a:t>
            </a:r>
            <a:endParaRPr lang="en-US" sz="3600"/>
          </a:p>
        </p:txBody>
      </p:sp>
      <p:cxnSp>
        <p:nvCxnSpPr>
          <p:cNvPr id="10" name="Straight Connector 9">
            <a:extLst>
              <a:ext uri="{FF2B5EF4-FFF2-40B4-BE49-F238E27FC236}">
                <a16:creationId xmlns:a16="http://schemas.microsoft.com/office/drawing/2014/main" id="{425A0768-3044-4AA9-A889-D2CAA68C51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605" y="2057400"/>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1033FF-5B63-4A69-81AC-0B436C55FAA5}"/>
              </a:ext>
            </a:extLst>
          </p:cNvPr>
          <p:cNvSpPr>
            <a:spLocks noGrp="1"/>
          </p:cNvSpPr>
          <p:nvPr>
            <p:ph idx="1"/>
          </p:nvPr>
        </p:nvSpPr>
        <p:spPr>
          <a:xfrm>
            <a:off x="5105398" y="1115568"/>
            <a:ext cx="6245352" cy="4626864"/>
          </a:xfrm>
        </p:spPr>
        <p:txBody>
          <a:bodyPr anchor="ctr">
            <a:normAutofit/>
          </a:bodyPr>
          <a:lstStyle/>
          <a:p>
            <a:pPr marL="37465" indent="0">
              <a:lnSpc>
                <a:spcPct val="100000"/>
              </a:lnSpc>
              <a:buNone/>
            </a:pP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As a part of this module you are expected to create a built set within a given location (</a:t>
            </a:r>
            <a:r>
              <a:rPr lang="en-US" sz="1500" dirty="0" err="1">
                <a:ln>
                  <a:solidFill>
                    <a:prstClr val="black">
                      <a:lumMod val="75000"/>
                      <a:lumOff val="25000"/>
                      <a:alpha val="10000"/>
                    </a:prstClr>
                  </a:solidFill>
                </a:ln>
                <a:effectLst>
                  <a:outerShdw blurRad="9525" dist="25400" dir="14640000" algn="tl" rotWithShape="0">
                    <a:prstClr val="black">
                      <a:alpha val="30000"/>
                    </a:prstClr>
                  </a:outerShdw>
                </a:effectLst>
              </a:rPr>
              <a:t>tapestri</a:t>
            </a: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a:t>
            </a:r>
          </a:p>
          <a:p>
            <a:pPr marL="37465" indent="0">
              <a:lnSpc>
                <a:spcPct val="100000"/>
              </a:lnSpc>
              <a:buNone/>
            </a:pP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A designers job is not to create just one set but an overarching design concept. Throughout the script there are a series of scenes that will be filmed on location. You should consider the overall design for the production by creating an overall look that can inform the set decoration.</a:t>
            </a:r>
          </a:p>
          <a:p>
            <a:pPr marL="37465" indent="0">
              <a:lnSpc>
                <a:spcPct val="100000"/>
              </a:lnSpc>
              <a:buNone/>
            </a:pP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It is important, where possible, to get into a space and measure to ensure you know the correct dimensions you are working with and not just rely on the measurements given by the location. In this instance we may have to rely on the given measurements in the brief which are:</a:t>
            </a:r>
          </a:p>
          <a:p>
            <a:pPr marL="37465" indent="0" algn="ctr">
              <a:lnSpc>
                <a:spcPct val="100000"/>
              </a:lnSpc>
              <a:buNone/>
            </a:pPr>
            <a:r>
              <a:rPr lang="en-US" sz="1500" b="1" i="1" u="sng" dirty="0">
                <a:ln>
                  <a:solidFill>
                    <a:prstClr val="black">
                      <a:lumMod val="75000"/>
                      <a:lumOff val="25000"/>
                      <a:alpha val="10000"/>
                    </a:prstClr>
                  </a:solidFill>
                </a:ln>
                <a:effectLst>
                  <a:outerShdw blurRad="9525" dist="25400" dir="14640000" algn="tl" rotWithShape="0">
                    <a:prstClr val="black">
                      <a:alpha val="30000"/>
                    </a:prstClr>
                  </a:outerShdw>
                </a:effectLst>
              </a:rPr>
              <a:t>4000mm x 12000mm x 2500mm</a:t>
            </a:r>
          </a:p>
          <a:p>
            <a:pPr marL="37465" indent="0">
              <a:lnSpc>
                <a:spcPct val="100000"/>
              </a:lnSpc>
              <a:buNone/>
            </a:pP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As a designer it is important to remember access points in or out of the set, this is not just for ease of use, but also for safety to allow everyone an easy escape route in the event of an emergency.</a:t>
            </a:r>
          </a:p>
          <a:p>
            <a:pPr marL="37465" indent="0">
              <a:lnSpc>
                <a:spcPct val="100000"/>
              </a:lnSpc>
              <a:buNone/>
            </a:pPr>
            <a:r>
              <a:rPr lang="en-US" sz="1500" dirty="0">
                <a:ln>
                  <a:solidFill>
                    <a:prstClr val="black">
                      <a:lumMod val="75000"/>
                      <a:lumOff val="25000"/>
                      <a:alpha val="10000"/>
                    </a:prstClr>
                  </a:solidFill>
                </a:ln>
                <a:effectLst>
                  <a:outerShdw blurRad="9525" dist="25400" dir="14640000" algn="tl" rotWithShape="0">
                    <a:prstClr val="black">
                      <a:alpha val="30000"/>
                    </a:prstClr>
                  </a:outerShdw>
                </a:effectLst>
              </a:rPr>
              <a:t>It is also important to remember that access into and around the set is also needed for technical equipment such as lighting and camera. </a:t>
            </a:r>
          </a:p>
        </p:txBody>
      </p:sp>
    </p:spTree>
    <p:extLst>
      <p:ext uri="{BB962C8B-B14F-4D97-AF65-F5344CB8AC3E}">
        <p14:creationId xmlns:p14="http://schemas.microsoft.com/office/powerpoint/2010/main" val="2855020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F096E-485F-4482-B919-96D39B824252}"/>
              </a:ext>
            </a:extLst>
          </p:cNvPr>
          <p:cNvSpPr>
            <a:spLocks noGrp="1"/>
          </p:cNvSpPr>
          <p:nvPr>
            <p:ph type="title"/>
          </p:nvPr>
        </p:nvSpPr>
        <p:spPr>
          <a:xfrm>
            <a:off x="591067" y="643465"/>
            <a:ext cx="3705367" cy="1370605"/>
          </a:xfrm>
        </p:spPr>
        <p:txBody>
          <a:bodyPr>
            <a:normAutofit/>
          </a:bodyPr>
          <a:lstStyle/>
          <a:p>
            <a:pPr algn="l"/>
            <a:r>
              <a:rPr lang="en-GB" sz="3000">
                <a:ln>
                  <a:solidFill>
                    <a:prstClr val="black">
                      <a:lumMod val="75000"/>
                      <a:lumOff val="25000"/>
                      <a:alpha val="10000"/>
                    </a:prstClr>
                  </a:solidFill>
                </a:ln>
                <a:effectLst>
                  <a:outerShdw blurRad="9525" dist="25400" dir="14640000" algn="tl" rotWithShape="0">
                    <a:prstClr val="black">
                      <a:alpha val="30000"/>
                    </a:prstClr>
                  </a:outerShdw>
                </a:effectLst>
              </a:rPr>
              <a:t>Design for Location</a:t>
            </a:r>
            <a:endParaRPr lang="en-GB" sz="3000"/>
          </a:p>
        </p:txBody>
      </p:sp>
      <p:sp>
        <p:nvSpPr>
          <p:cNvPr id="3" name="Content Placeholder 2">
            <a:extLst>
              <a:ext uri="{FF2B5EF4-FFF2-40B4-BE49-F238E27FC236}">
                <a16:creationId xmlns:a16="http://schemas.microsoft.com/office/drawing/2014/main" id="{F36FAE72-9050-40E7-9446-AF6743C42552}"/>
              </a:ext>
            </a:extLst>
          </p:cNvPr>
          <p:cNvSpPr>
            <a:spLocks noGrp="1"/>
          </p:cNvSpPr>
          <p:nvPr>
            <p:ph idx="1"/>
          </p:nvPr>
        </p:nvSpPr>
        <p:spPr>
          <a:xfrm>
            <a:off x="519349" y="2247153"/>
            <a:ext cx="3770459" cy="4117787"/>
          </a:xfrm>
        </p:spPr>
        <p:txBody>
          <a:bodyPr>
            <a:normAutofit fontScale="77500" lnSpcReduction="20000"/>
          </a:bodyPr>
          <a:lstStyle/>
          <a:p>
            <a:pPr marL="37465" indent="0">
              <a:buNone/>
            </a:pPr>
            <a:r>
              <a:rPr lang="en-GB" sz="1800" dirty="0">
                <a:ln>
                  <a:solidFill>
                    <a:prstClr val="black">
                      <a:lumMod val="75000"/>
                      <a:lumOff val="25000"/>
                      <a:alpha val="10000"/>
                    </a:prstClr>
                  </a:solidFill>
                </a:ln>
                <a:effectLst>
                  <a:outerShdw blurRad="9525" dist="25400" dir="14640000" algn="tl" rotWithShape="0">
                    <a:prstClr val="black">
                      <a:alpha val="30000"/>
                    </a:prstClr>
                  </a:outerShdw>
                </a:effectLst>
              </a:rPr>
              <a:t>Designing for a location means you are restricted by the space, size, shape and atmosphere. This does not mean there are no areas for you to work your designer magic, but your role comes closer to that of a Set Decorator.</a:t>
            </a:r>
          </a:p>
          <a:p>
            <a:pPr marL="37465" indent="0">
              <a:buNone/>
            </a:pPr>
            <a:r>
              <a:rPr lang="en-GB" sz="1800" dirty="0">
                <a:ln>
                  <a:solidFill>
                    <a:prstClr val="black">
                      <a:lumMod val="75000"/>
                      <a:lumOff val="25000"/>
                      <a:alpha val="10000"/>
                    </a:prstClr>
                  </a:solidFill>
                </a:ln>
                <a:effectLst>
                  <a:outerShdw blurRad="9525" dist="25400" dir="14640000" algn="tl" rotWithShape="0">
                    <a:prstClr val="black">
                      <a:alpha val="30000"/>
                    </a:prstClr>
                  </a:outerShdw>
                </a:effectLst>
              </a:rPr>
              <a:t>The set decorator is the one who choses, furniture, wall coverings and ambient props that not only set the scene but give subliminal and important clues to the characters personality. </a:t>
            </a:r>
          </a:p>
          <a:p>
            <a:pPr marL="37465" indent="0">
              <a:buNone/>
            </a:pPr>
            <a:r>
              <a:rPr lang="en-GB" sz="1800" dirty="0">
                <a:ln>
                  <a:solidFill>
                    <a:prstClr val="black">
                      <a:lumMod val="75000"/>
                      <a:lumOff val="25000"/>
                      <a:alpha val="10000"/>
                    </a:prstClr>
                  </a:solidFill>
                </a:ln>
                <a:effectLst>
                  <a:outerShdw blurRad="9525" dist="25400" dir="14640000" algn="tl" rotWithShape="0">
                    <a:prstClr val="black">
                      <a:alpha val="30000"/>
                    </a:prstClr>
                  </a:outerShdw>
                </a:effectLst>
              </a:rPr>
              <a:t>The jobs of a Set Decorator and Designer are so entwined that on small scale productions they are in fact the same person.</a:t>
            </a:r>
          </a:p>
          <a:p>
            <a:pPr marL="37465" indent="0">
              <a:buNone/>
            </a:pPr>
            <a:r>
              <a:rPr lang="en-GB" sz="1800" dirty="0">
                <a:ln>
                  <a:solidFill>
                    <a:prstClr val="black">
                      <a:lumMod val="75000"/>
                      <a:lumOff val="25000"/>
                      <a:alpha val="10000"/>
                    </a:prstClr>
                  </a:solidFill>
                </a:ln>
                <a:effectLst>
                  <a:outerShdw blurRad="9525" dist="25400" dir="14640000" algn="tl" rotWithShape="0">
                    <a:prstClr val="black">
                      <a:alpha val="30000"/>
                    </a:prstClr>
                  </a:outerShdw>
                </a:effectLst>
              </a:rPr>
              <a:t>Set Decorators work with clear visual cues that are agreed in advance with the production designer to ensure the design a success, they do this with Mood Boards</a:t>
            </a:r>
          </a:p>
        </p:txBody>
      </p:sp>
      <p:pic>
        <p:nvPicPr>
          <p:cNvPr id="4" name="Picture 4" descr="A group of people in a room&#10;&#10;Description generated with very high confidence">
            <a:extLst>
              <a:ext uri="{FF2B5EF4-FFF2-40B4-BE49-F238E27FC236}">
                <a16:creationId xmlns:a16="http://schemas.microsoft.com/office/drawing/2014/main" id="{960A4F07-2373-4BCE-B662-E17B9ECC8B03}"/>
              </a:ext>
            </a:extLst>
          </p:cNvPr>
          <p:cNvPicPr>
            <a:picLocks noChangeAspect="1"/>
          </p:cNvPicPr>
          <p:nvPr/>
        </p:nvPicPr>
        <p:blipFill>
          <a:blip r:embed="rId3"/>
          <a:stretch>
            <a:fillRect/>
          </a:stretch>
        </p:blipFill>
        <p:spPr>
          <a:xfrm>
            <a:off x="4753984" y="1253139"/>
            <a:ext cx="7431041" cy="4170434"/>
          </a:xfrm>
          <a:prstGeom prst="rect">
            <a:avLst/>
          </a:prstGeom>
        </p:spPr>
      </p:pic>
    </p:spTree>
    <p:extLst>
      <p:ext uri="{BB962C8B-B14F-4D97-AF65-F5344CB8AC3E}">
        <p14:creationId xmlns:p14="http://schemas.microsoft.com/office/powerpoint/2010/main" val="4237118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544F9-2CED-4661-B36C-D26C24B8559F}"/>
              </a:ext>
            </a:extLst>
          </p:cNvPr>
          <p:cNvSpPr>
            <a:spLocks noGrp="1"/>
          </p:cNvSpPr>
          <p:nvPr>
            <p:ph type="title"/>
          </p:nvPr>
        </p:nvSpPr>
        <p:spPr>
          <a:xfrm>
            <a:off x="913795" y="609600"/>
            <a:ext cx="3195979" cy="1302603"/>
          </a:xfrm>
        </p:spPr>
        <p:txBody>
          <a:bodyPr anchor="b">
            <a:normAutofit fontScale="90000"/>
          </a:bodyPr>
          <a:lstStyle/>
          <a:p>
            <a:pPr algn="l"/>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Mood Boards</a:t>
            </a:r>
            <a:r>
              <a:rPr lang="en-US" sz="2600" dirty="0">
                <a:ln>
                  <a:solidFill>
                    <a:prstClr val="black">
                      <a:lumMod val="75000"/>
                      <a:lumOff val="25000"/>
                      <a:alpha val="10000"/>
                    </a:prstClr>
                  </a:solidFill>
                </a:ln>
                <a:effectLst>
                  <a:outerShdw blurRad="9525" dist="25400" dir="14640000" algn="tl" rotWithShape="0">
                    <a:prstClr val="black">
                      <a:alpha val="30000"/>
                    </a:prstClr>
                  </a:outerShdw>
                </a:effectLst>
              </a:rPr>
              <a:t> </a:t>
            </a:r>
            <a:r>
              <a:rPr lang="en-US" sz="2400" dirty="0">
                <a:ln>
                  <a:solidFill>
                    <a:prstClr val="black">
                      <a:lumMod val="75000"/>
                      <a:lumOff val="25000"/>
                      <a:alpha val="10000"/>
                    </a:prstClr>
                  </a:solidFill>
                </a:ln>
                <a:effectLst>
                  <a:outerShdw blurRad="9525" dist="25400" dir="14640000" algn="tl" rotWithShape="0">
                    <a:prstClr val="black">
                      <a:alpha val="30000"/>
                    </a:prstClr>
                  </a:outerShdw>
                </a:effectLst>
              </a:rPr>
              <a:t>the whole production</a:t>
            </a:r>
          </a:p>
        </p:txBody>
      </p:sp>
      <p:sp>
        <p:nvSpPr>
          <p:cNvPr id="3" name="Content Placeholder 2">
            <a:extLst>
              <a:ext uri="{FF2B5EF4-FFF2-40B4-BE49-F238E27FC236}">
                <a16:creationId xmlns:a16="http://schemas.microsoft.com/office/drawing/2014/main" id="{19B92303-52D8-4F9F-A07C-4F112F2613E8}"/>
              </a:ext>
            </a:extLst>
          </p:cNvPr>
          <p:cNvSpPr>
            <a:spLocks noGrp="1"/>
          </p:cNvSpPr>
          <p:nvPr>
            <p:ph idx="1"/>
          </p:nvPr>
        </p:nvSpPr>
        <p:spPr>
          <a:xfrm>
            <a:off x="913795" y="2123218"/>
            <a:ext cx="3078749" cy="3667982"/>
          </a:xfrm>
        </p:spPr>
        <p:txBody>
          <a:bodyPr anchor="t">
            <a:normAutofit/>
          </a:bodyPr>
          <a:lstStyle/>
          <a:p>
            <a:pPr marL="37465" indent="0">
              <a:lnSpc>
                <a:spcPct val="100000"/>
              </a:lnSpc>
              <a:buNone/>
            </a:pPr>
            <a:r>
              <a:rPr lang="en-US" sz="1200">
                <a:ln>
                  <a:solidFill>
                    <a:prstClr val="black">
                      <a:lumMod val="75000"/>
                      <a:lumOff val="25000"/>
                      <a:alpha val="10000"/>
                    </a:prstClr>
                  </a:solidFill>
                </a:ln>
                <a:effectLst>
                  <a:outerShdw blurRad="9525" dist="25400" dir="14640000" algn="tl" rotWithShape="0">
                    <a:prstClr val="black">
                      <a:alpha val="30000"/>
                    </a:prstClr>
                  </a:outerShdw>
                </a:effectLst>
              </a:rPr>
              <a:t>As a designer you should be considering the production as a whole. Understanding how the overall aesthetic helps drive the narrative.</a:t>
            </a:r>
          </a:p>
          <a:p>
            <a:pPr marL="37465" indent="0">
              <a:lnSpc>
                <a:spcPct val="100000"/>
              </a:lnSpc>
              <a:buNone/>
            </a:pPr>
            <a:r>
              <a:rPr lang="en-US" sz="1200">
                <a:ln>
                  <a:solidFill>
                    <a:prstClr val="black">
                      <a:lumMod val="75000"/>
                      <a:lumOff val="25000"/>
                      <a:alpha val="10000"/>
                    </a:prstClr>
                  </a:solidFill>
                </a:ln>
                <a:effectLst>
                  <a:outerShdw blurRad="9525" dist="25400" dir="14640000" algn="tl" rotWithShape="0">
                    <a:prstClr val="black">
                      <a:alpha val="30000"/>
                    </a:prstClr>
                  </a:outerShdw>
                </a:effectLst>
              </a:rPr>
              <a:t>You should create mood boards for each set/scene, by doing this you can understand how the dressed locations can work with the constructed set. </a:t>
            </a:r>
          </a:p>
          <a:p>
            <a:pPr marL="37465" indent="0">
              <a:lnSpc>
                <a:spcPct val="100000"/>
              </a:lnSpc>
              <a:buNone/>
            </a:pPr>
            <a:r>
              <a:rPr lang="en-US" sz="1200">
                <a:ln>
                  <a:solidFill>
                    <a:prstClr val="black">
                      <a:lumMod val="75000"/>
                      <a:lumOff val="25000"/>
                      <a:alpha val="10000"/>
                    </a:prstClr>
                  </a:solidFill>
                </a:ln>
                <a:effectLst>
                  <a:outerShdw blurRad="9525" dist="25400" dir="14640000" algn="tl" rotWithShape="0">
                    <a:prstClr val="black">
                      <a:alpha val="30000"/>
                    </a:prstClr>
                  </a:outerShdw>
                </a:effectLst>
              </a:rPr>
              <a:t>Do the Compliment or contract the surreal world of the built set in any way?</a:t>
            </a:r>
          </a:p>
          <a:p>
            <a:pPr marL="37465" indent="0">
              <a:lnSpc>
                <a:spcPct val="100000"/>
              </a:lnSpc>
              <a:buNone/>
            </a:pPr>
            <a:r>
              <a:rPr lang="en-US" sz="1200">
                <a:ln>
                  <a:solidFill>
                    <a:prstClr val="black">
                      <a:lumMod val="75000"/>
                      <a:lumOff val="25000"/>
                      <a:alpha val="10000"/>
                    </a:prstClr>
                  </a:solidFill>
                </a:ln>
                <a:effectLst>
                  <a:outerShdw blurRad="9525" dist="25400" dir="14640000" algn="tl" rotWithShape="0">
                    <a:prstClr val="black">
                      <a:alpha val="30000"/>
                    </a:prstClr>
                  </a:outerShdw>
                </a:effectLst>
              </a:rPr>
              <a:t>Are there any connections in the dressing of the "real world" sets and the "brain" set that could create a more interesting layer to the narrative?</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bunch of items that are on display in a store&#10;&#10;Description generated with high confidence">
            <a:extLst>
              <a:ext uri="{FF2B5EF4-FFF2-40B4-BE49-F238E27FC236}">
                <a16:creationId xmlns:a16="http://schemas.microsoft.com/office/drawing/2014/main" id="{5F367B08-3272-4434-A616-7848B9B24488}"/>
              </a:ext>
            </a:extLst>
          </p:cNvPr>
          <p:cNvPicPr>
            <a:picLocks noChangeAspect="1"/>
          </p:cNvPicPr>
          <p:nvPr/>
        </p:nvPicPr>
        <p:blipFill rotWithShape="1">
          <a:blip r:embed="rId4"/>
          <a:srcRect l="5660" r="5861"/>
          <a:stretch/>
        </p:blipFill>
        <p:spPr>
          <a:xfrm>
            <a:off x="4654295" y="10"/>
            <a:ext cx="7537705" cy="6857990"/>
          </a:xfrm>
          <a:prstGeom prst="rect">
            <a:avLst/>
          </a:prstGeom>
        </p:spPr>
      </p:pic>
    </p:spTree>
    <p:extLst>
      <p:ext uri="{BB962C8B-B14F-4D97-AF65-F5344CB8AC3E}">
        <p14:creationId xmlns:p14="http://schemas.microsoft.com/office/powerpoint/2010/main" val="58306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64995-9C2F-4EA5-B74F-9B4EB020981F}"/>
              </a:ext>
            </a:extLst>
          </p:cNvPr>
          <p:cNvSpPr>
            <a:spLocks noGrp="1"/>
          </p:cNvSpPr>
          <p:nvPr>
            <p:ph type="title"/>
          </p:nvPr>
        </p:nvSpPr>
        <p:spPr>
          <a:xfrm>
            <a:off x="589945" y="609600"/>
            <a:ext cx="3764549" cy="970450"/>
          </a:xfrm>
        </p:spPr>
        <p:txBody>
          <a:bodyPr anchor="b">
            <a:normAutofit/>
          </a:bodyPr>
          <a:lstStyle/>
          <a:p>
            <a:pPr algn="l">
              <a:lnSpc>
                <a:spcPct val="90000"/>
              </a:lnSpc>
            </a:pPr>
            <a:r>
              <a:rPr lang="en-US" sz="2400">
                <a:ln>
                  <a:solidFill>
                    <a:prstClr val="black">
                      <a:lumMod val="75000"/>
                      <a:lumOff val="25000"/>
                      <a:alpha val="10000"/>
                    </a:prstClr>
                  </a:solidFill>
                </a:ln>
                <a:effectLst>
                  <a:outerShdw blurRad="9525" dist="25400" dir="14640000" algn="tl" rotWithShape="0">
                    <a:prstClr val="black">
                      <a:alpha val="30000"/>
                    </a:prstClr>
                  </a:outerShdw>
                </a:effectLst>
              </a:rPr>
              <a:t>"A picture paints a thousand words"</a:t>
            </a:r>
            <a:endParaRPr lang="en-US" sz="2400"/>
          </a:p>
        </p:txBody>
      </p:sp>
      <p:sp>
        <p:nvSpPr>
          <p:cNvPr id="3" name="Content Placeholder 2">
            <a:extLst>
              <a:ext uri="{FF2B5EF4-FFF2-40B4-BE49-F238E27FC236}">
                <a16:creationId xmlns:a16="http://schemas.microsoft.com/office/drawing/2014/main" id="{DAF098DA-C814-460A-B4A1-7BB66EC0676A}"/>
              </a:ext>
            </a:extLst>
          </p:cNvPr>
          <p:cNvSpPr>
            <a:spLocks noGrp="1"/>
          </p:cNvSpPr>
          <p:nvPr>
            <p:ph idx="1"/>
          </p:nvPr>
        </p:nvSpPr>
        <p:spPr>
          <a:xfrm>
            <a:off x="589945" y="1722924"/>
            <a:ext cx="3764549" cy="4404338"/>
          </a:xfrm>
        </p:spPr>
        <p:txBody>
          <a:bodyPr anchor="t">
            <a:normAutofit fontScale="92500" lnSpcReduction="10000"/>
          </a:bodyPr>
          <a:lstStyle/>
          <a:p>
            <a:pPr marL="37465" indent="0">
              <a:lnSpc>
                <a:spcPct val="100000"/>
              </a:lnSpc>
              <a:buNone/>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Multiple departments within a production will use mood boards, they are a collection of Visual Cues that represent the ideas that each department wants to put across. Visual references offer less room for ambiguity than a verbal explanation.</a:t>
            </a:r>
          </a:p>
          <a:p>
            <a:pPr marL="37465" indent="0">
              <a:lnSpc>
                <a:spcPct val="100000"/>
              </a:lnSpc>
              <a:buNone/>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 Images can help make ideas clear to all in attendance, and can help see how everyone's ideas come together more clearly, and drive the entire look of the project.</a:t>
            </a:r>
          </a:p>
          <a:p>
            <a:pPr marL="37465" indent="0">
              <a:lnSpc>
                <a:spcPct val="100000"/>
              </a:lnSpc>
              <a:buNone/>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rPr>
              <a:t>Mood Boards are often used early in the production process, much like a storyboard, and can help everyone agree on the vision early in the design process. This clarity can help prevent misunderstandings which can cause costly last minute changes.</a:t>
            </a:r>
          </a:p>
          <a:p>
            <a:pPr marL="37465" indent="0">
              <a:lnSpc>
                <a:spcPct val="100000"/>
              </a:lnSpc>
              <a:buNone/>
            </a:pPr>
            <a:r>
              <a:rPr lang="en-US" sz="1400" dirty="0">
                <a:ln>
                  <a:solidFill>
                    <a:prstClr val="black">
                      <a:lumMod val="75000"/>
                      <a:lumOff val="25000"/>
                      <a:alpha val="10000"/>
                    </a:prstClr>
                  </a:solidFill>
                </a:ln>
                <a:effectLst>
                  <a:outerShdw blurRad="9525" dist="25400" dir="14640000" algn="tl" rotWithShape="0">
                    <a:prstClr val="black">
                      <a:alpha val="30000"/>
                    </a:prstClr>
                  </a:outerShdw>
                </a:effectLst>
                <a:ea typeface="+mn-lt"/>
                <a:cs typeface="+mn-lt"/>
              </a:rPr>
              <a:t>Alongside the communicative clarity that Mood Boards give to Departmental meetings, your mood board can also help you drive the overall Set Design, especially of construction pieces. You are not starting with a blank piece of paper, but with a wealth of reference.</a:t>
            </a:r>
            <a:endParaRPr lang="en-US" dirty="0"/>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photo, many, room, different&#10;&#10;Description generated with very high confidence">
            <a:extLst>
              <a:ext uri="{FF2B5EF4-FFF2-40B4-BE49-F238E27FC236}">
                <a16:creationId xmlns:a16="http://schemas.microsoft.com/office/drawing/2014/main" id="{96F30945-B992-40C3-BE03-1EECB898EAA1}"/>
              </a:ext>
            </a:extLst>
          </p:cNvPr>
          <p:cNvPicPr>
            <a:picLocks noChangeAspect="1"/>
          </p:cNvPicPr>
          <p:nvPr/>
        </p:nvPicPr>
        <p:blipFill rotWithShape="1">
          <a:blip r:embed="rId4"/>
          <a:srcRect l="10075" r="7217"/>
          <a:stretch/>
        </p:blipFill>
        <p:spPr>
          <a:xfrm>
            <a:off x="4654295" y="10"/>
            <a:ext cx="7537705" cy="6857990"/>
          </a:xfrm>
          <a:prstGeom prst="rect">
            <a:avLst/>
          </a:prstGeom>
        </p:spPr>
      </p:pic>
    </p:spTree>
    <p:extLst>
      <p:ext uri="{BB962C8B-B14F-4D97-AF65-F5344CB8AC3E}">
        <p14:creationId xmlns:p14="http://schemas.microsoft.com/office/powerpoint/2010/main" val="975924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544F9-2CED-4661-B36C-D26C24B8559F}"/>
              </a:ext>
            </a:extLst>
          </p:cNvPr>
          <p:cNvSpPr>
            <a:spLocks noGrp="1"/>
          </p:cNvSpPr>
          <p:nvPr>
            <p:ph type="title"/>
          </p:nvPr>
        </p:nvSpPr>
        <p:spPr>
          <a:xfrm>
            <a:off x="913795" y="609599"/>
            <a:ext cx="5978072" cy="1481150"/>
          </a:xfrm>
        </p:spPr>
        <p:txBody>
          <a:bodyPr>
            <a:normAutofit/>
          </a:bodyPr>
          <a:lstStyle/>
          <a:p>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Where to Start?</a:t>
            </a:r>
            <a:endParaRPr lang="en-US" dirty="0"/>
          </a:p>
        </p:txBody>
      </p:sp>
      <p:sp>
        <p:nvSpPr>
          <p:cNvPr id="3" name="Content Placeholder 2">
            <a:extLst>
              <a:ext uri="{FF2B5EF4-FFF2-40B4-BE49-F238E27FC236}">
                <a16:creationId xmlns:a16="http://schemas.microsoft.com/office/drawing/2014/main" id="{19B92303-52D8-4F9F-A07C-4F112F2613E8}"/>
              </a:ext>
            </a:extLst>
          </p:cNvPr>
          <p:cNvSpPr>
            <a:spLocks noGrp="1"/>
          </p:cNvSpPr>
          <p:nvPr>
            <p:ph idx="1"/>
          </p:nvPr>
        </p:nvSpPr>
        <p:spPr>
          <a:xfrm>
            <a:off x="913795" y="2279176"/>
            <a:ext cx="5978072" cy="3415672"/>
          </a:xfrm>
        </p:spPr>
        <p:txBody>
          <a:bodyPr anchor="ctr">
            <a:normAutofit/>
          </a:bodyPr>
          <a:lstStyle/>
          <a:p>
            <a:pPr marL="37465" indent="0">
              <a:lnSpc>
                <a:spcPct val="100000"/>
              </a:lnSpc>
              <a:buNone/>
            </a:pPr>
            <a:r>
              <a:rPr lang="en-US" sz="1300">
                <a:ln>
                  <a:solidFill>
                    <a:prstClr val="black">
                      <a:lumMod val="75000"/>
                      <a:lumOff val="25000"/>
                      <a:alpha val="10000"/>
                    </a:prstClr>
                  </a:solidFill>
                </a:ln>
                <a:effectLst>
                  <a:outerShdw blurRad="9525" dist="25400" dir="14640000" algn="tl" rotWithShape="0">
                    <a:prstClr val="black">
                      <a:alpha val="30000"/>
                    </a:prstClr>
                  </a:outerShdw>
                </a:effectLst>
              </a:rPr>
              <a:t>Scour the web and books for inspiration based on your feelings on the script and the goal of the Director. Begin collecting anything and everything that evokes the mood you would like to see in the individual Sets, and the production as a whole.</a:t>
            </a:r>
          </a:p>
          <a:p>
            <a:pPr marL="37465" indent="0">
              <a:lnSpc>
                <a:spcPct val="100000"/>
              </a:lnSpc>
              <a:buNone/>
            </a:pPr>
            <a:r>
              <a:rPr lang="en-US" sz="1300">
                <a:ln>
                  <a:solidFill>
                    <a:prstClr val="black">
                      <a:lumMod val="75000"/>
                      <a:lumOff val="25000"/>
                      <a:alpha val="10000"/>
                    </a:prstClr>
                  </a:solidFill>
                </a:ln>
                <a:effectLst>
                  <a:outerShdw blurRad="9525" dist="25400" dir="14640000" algn="tl" rotWithShape="0">
                    <a:prstClr val="black">
                      <a:alpha val="30000"/>
                    </a:prstClr>
                  </a:outerShdw>
                </a:effectLst>
              </a:rPr>
              <a:t>Do not just look for things that are pretty. Each item you place on your mood board should be considered in the context of the production, what works and why?</a:t>
            </a:r>
          </a:p>
          <a:p>
            <a:pPr marL="37465" indent="0">
              <a:lnSpc>
                <a:spcPct val="100000"/>
              </a:lnSpc>
              <a:buNone/>
            </a:pPr>
            <a:r>
              <a:rPr lang="en-US" sz="1300">
                <a:ln>
                  <a:solidFill>
                    <a:prstClr val="black">
                      <a:lumMod val="75000"/>
                      <a:lumOff val="25000"/>
                      <a:alpha val="10000"/>
                    </a:prstClr>
                  </a:solidFill>
                </a:ln>
                <a:effectLst>
                  <a:outerShdw blurRad="9525" dist="25400" dir="14640000" algn="tl" rotWithShape="0">
                    <a:prstClr val="black">
                      <a:alpha val="30000"/>
                    </a:prstClr>
                  </a:outerShdw>
                </a:effectLst>
              </a:rPr>
              <a:t>The internet can offer an endless number of images and can feel like it can do it all, but be sure to search offline too.</a:t>
            </a:r>
          </a:p>
          <a:p>
            <a:pPr marL="37465" indent="0">
              <a:lnSpc>
                <a:spcPct val="100000"/>
              </a:lnSpc>
              <a:buNone/>
            </a:pPr>
            <a:r>
              <a:rPr lang="en-US" sz="1300">
                <a:ln>
                  <a:solidFill>
                    <a:prstClr val="black">
                      <a:lumMod val="75000"/>
                      <a:lumOff val="25000"/>
                      <a:alpha val="10000"/>
                    </a:prstClr>
                  </a:solidFill>
                </a:ln>
                <a:effectLst>
                  <a:outerShdw blurRad="9525" dist="25400" dir="14640000" algn="tl" rotWithShape="0">
                    <a:prstClr val="black">
                      <a:alpha val="30000"/>
                    </a:prstClr>
                  </a:outerShdw>
                </a:effectLst>
              </a:rPr>
              <a:t>You can get inspiration from movies and TV shows, but you can also take pictures of anything you stumble upon:- Store Signs, Graffiti, Broken pavements, Floral arrangements, fabric and textiles.</a:t>
            </a:r>
          </a:p>
          <a:p>
            <a:pPr marL="37465" indent="0">
              <a:lnSpc>
                <a:spcPct val="100000"/>
              </a:lnSpc>
              <a:buNone/>
            </a:pPr>
            <a:r>
              <a:rPr lang="en-US" sz="1300">
                <a:ln>
                  <a:solidFill>
                    <a:prstClr val="black">
                      <a:lumMod val="75000"/>
                      <a:lumOff val="25000"/>
                      <a:alpha val="10000"/>
                    </a:prstClr>
                  </a:solidFill>
                </a:ln>
                <a:effectLst>
                  <a:outerShdw blurRad="9525" dist="25400" dir="14640000" algn="tl" rotWithShape="0">
                    <a:prstClr val="black">
                      <a:alpha val="30000"/>
                    </a:prstClr>
                  </a:outerShdw>
                </a:effectLst>
              </a:rPr>
              <a:t>Also consider using analogue mediums. Old Magazines and Coffee table books can provide imagery. But can also provide other research and understanding of your project.</a:t>
            </a:r>
          </a:p>
        </p:txBody>
      </p:sp>
      <p:pic>
        <p:nvPicPr>
          <p:cNvPr id="4" name="Picture 4" descr="A screen shot of a person&#10;&#10;Description generated with high confidence">
            <a:extLst>
              <a:ext uri="{FF2B5EF4-FFF2-40B4-BE49-F238E27FC236}">
                <a16:creationId xmlns:a16="http://schemas.microsoft.com/office/drawing/2014/main" id="{B1B2B1BA-E6FF-4E2D-9875-57F00EECC43C}"/>
              </a:ext>
            </a:extLst>
          </p:cNvPr>
          <p:cNvPicPr>
            <a:picLocks noChangeAspect="1"/>
          </p:cNvPicPr>
          <p:nvPr/>
        </p:nvPicPr>
        <p:blipFill rotWithShape="1">
          <a:blip r:embed="rId3"/>
          <a:srcRect l="21678" r="26492" b="-2"/>
          <a:stretch/>
        </p:blipFill>
        <p:spPr>
          <a:xfrm>
            <a:off x="7620351" y="10"/>
            <a:ext cx="4571649" cy="6857990"/>
          </a:xfrm>
          <a:prstGeom prst="rect">
            <a:avLst/>
          </a:prstGeom>
        </p:spPr>
      </p:pic>
      <p:pic>
        <p:nvPicPr>
          <p:cNvPr id="18" name="Picture 17">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2455158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464995-9C2F-4EA5-B74F-9B4EB020981F}"/>
              </a:ext>
            </a:extLst>
          </p:cNvPr>
          <p:cNvSpPr>
            <a:spLocks noGrp="1"/>
          </p:cNvSpPr>
          <p:nvPr>
            <p:ph type="title"/>
          </p:nvPr>
        </p:nvSpPr>
        <p:spPr>
          <a:xfrm>
            <a:off x="913795" y="609599"/>
            <a:ext cx="5978072" cy="1481150"/>
          </a:xfrm>
        </p:spPr>
        <p:txBody>
          <a:bodyPr>
            <a:normAutofit/>
          </a:bodyPr>
          <a:lstStyle/>
          <a:p>
            <a:r>
              <a:rPr lang="en-US" dirty="0">
                <a:ln>
                  <a:solidFill>
                    <a:prstClr val="black">
                      <a:lumMod val="75000"/>
                      <a:lumOff val="25000"/>
                      <a:alpha val="10000"/>
                    </a:prstClr>
                  </a:solidFill>
                </a:ln>
                <a:effectLst>
                  <a:outerShdw blurRad="9525" dist="25400" dir="14640000" algn="tl" rotWithShape="0">
                    <a:prstClr val="black">
                      <a:alpha val="30000"/>
                    </a:prstClr>
                  </a:outerShdw>
                </a:effectLst>
              </a:rPr>
              <a:t>Mood is a feeling, not an Aesthetic!</a:t>
            </a:r>
            <a:endParaRPr lang="en-US" dirty="0"/>
          </a:p>
        </p:txBody>
      </p:sp>
      <p:sp>
        <p:nvSpPr>
          <p:cNvPr id="3" name="Content Placeholder 2">
            <a:extLst>
              <a:ext uri="{FF2B5EF4-FFF2-40B4-BE49-F238E27FC236}">
                <a16:creationId xmlns:a16="http://schemas.microsoft.com/office/drawing/2014/main" id="{DAF098DA-C814-460A-B4A1-7BB66EC0676A}"/>
              </a:ext>
            </a:extLst>
          </p:cNvPr>
          <p:cNvSpPr>
            <a:spLocks noGrp="1"/>
          </p:cNvSpPr>
          <p:nvPr>
            <p:ph idx="1"/>
          </p:nvPr>
        </p:nvSpPr>
        <p:spPr>
          <a:xfrm>
            <a:off x="913795" y="2279176"/>
            <a:ext cx="5978072" cy="3904133"/>
          </a:xfrm>
        </p:spPr>
        <p:txBody>
          <a:bodyPr anchor="ctr">
            <a:normAutofit/>
          </a:bodyPr>
          <a:lstStyle/>
          <a:p>
            <a:pPr marL="37465" indent="0">
              <a:buNone/>
            </a:pPr>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Our job as Designers is first and foremost based in aesthetics and how things look. Mood Boards, ultimately, are a visual tool to communicate the Aesthetics – but they are called </a:t>
            </a:r>
            <a:r>
              <a:rPr lang="en-US" sz="1800" i="1" dirty="0">
                <a:ln>
                  <a:solidFill>
                    <a:prstClr val="black">
                      <a:lumMod val="75000"/>
                      <a:lumOff val="25000"/>
                      <a:alpha val="10000"/>
                    </a:prstClr>
                  </a:solidFill>
                </a:ln>
                <a:effectLst>
                  <a:outerShdw blurRad="9525" dist="25400" dir="14640000" algn="tl" rotWithShape="0">
                    <a:prstClr val="black">
                      <a:alpha val="30000"/>
                    </a:prstClr>
                  </a:outerShdw>
                </a:effectLst>
              </a:rPr>
              <a:t>Mood Boards</a:t>
            </a:r>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 for a reason.</a:t>
            </a:r>
          </a:p>
          <a:p>
            <a:pPr marL="37465" indent="0" algn="ctr">
              <a:buNone/>
            </a:pPr>
            <a:r>
              <a:rPr lang="en-US" sz="1800" b="1" i="1" dirty="0">
                <a:ln>
                  <a:solidFill>
                    <a:prstClr val="black">
                      <a:lumMod val="75000"/>
                      <a:lumOff val="25000"/>
                      <a:alpha val="10000"/>
                    </a:prstClr>
                  </a:solidFill>
                </a:ln>
                <a:effectLst>
                  <a:outerShdw blurRad="9525" dist="25400" dir="14640000" algn="tl" rotWithShape="0">
                    <a:prstClr val="black">
                      <a:alpha val="30000"/>
                    </a:prstClr>
                  </a:outerShdw>
                </a:effectLst>
              </a:rPr>
              <a:t>"Mood Boards should capture a feeling and not just a look"</a:t>
            </a:r>
          </a:p>
          <a:p>
            <a:pPr marL="37465" indent="0">
              <a:buNone/>
            </a:pPr>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As a result it is important to act on emotional instinct when sourcing inspiration. Use your instincts to decide what 'feels right' for the project. This technique can be helpful when filtering down the material you have collected to your specific boards.</a:t>
            </a:r>
          </a:p>
        </p:txBody>
      </p:sp>
      <p:pic>
        <p:nvPicPr>
          <p:cNvPr id="4" name="Picture 4" descr="A stack of flyers on a table&#10;&#10;Description generated with high confidence">
            <a:extLst>
              <a:ext uri="{FF2B5EF4-FFF2-40B4-BE49-F238E27FC236}">
                <a16:creationId xmlns:a16="http://schemas.microsoft.com/office/drawing/2014/main" id="{9C686E72-1E3F-421B-B3A0-6AC69F005115}"/>
              </a:ext>
            </a:extLst>
          </p:cNvPr>
          <p:cNvPicPr>
            <a:picLocks noChangeAspect="1"/>
          </p:cNvPicPr>
          <p:nvPr/>
        </p:nvPicPr>
        <p:blipFill rotWithShape="1">
          <a:blip r:embed="rId3"/>
          <a:srcRect l="35278" r="14726"/>
          <a:stretch/>
        </p:blipFill>
        <p:spPr>
          <a:xfrm>
            <a:off x="7620351" y="10"/>
            <a:ext cx="4571649" cy="6857990"/>
          </a:xfrm>
          <a:prstGeom prst="rect">
            <a:avLst/>
          </a:prstGeom>
        </p:spPr>
      </p:pic>
      <p:pic>
        <p:nvPicPr>
          <p:cNvPr id="18" name="Picture 17">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Tree>
    <p:extLst>
      <p:ext uri="{BB962C8B-B14F-4D97-AF65-F5344CB8AC3E}">
        <p14:creationId xmlns:p14="http://schemas.microsoft.com/office/powerpoint/2010/main" val="1184807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9F705-059A-487C-8A38-219A757FFDF2}"/>
              </a:ext>
            </a:extLst>
          </p:cNvPr>
          <p:cNvSpPr>
            <a:spLocks noGrp="1"/>
          </p:cNvSpPr>
          <p:nvPr>
            <p:ph type="title"/>
          </p:nvPr>
        </p:nvSpPr>
        <p:spPr>
          <a:xfrm>
            <a:off x="913796" y="643465"/>
            <a:ext cx="3382638" cy="1370605"/>
          </a:xfrm>
        </p:spPr>
        <p:txBody>
          <a:bodyPr>
            <a:normAutofit/>
          </a:bodyPr>
          <a:lstStyle/>
          <a:p>
            <a:pPr algn="l"/>
            <a:r>
              <a:rPr lang="en-US" sz="3000">
                <a:ln>
                  <a:solidFill>
                    <a:prstClr val="black">
                      <a:lumMod val="75000"/>
                      <a:lumOff val="25000"/>
                      <a:alpha val="10000"/>
                    </a:prstClr>
                  </a:solidFill>
                </a:ln>
                <a:effectLst>
                  <a:outerShdw blurRad="9525" dist="25400" dir="14640000" algn="tl" rotWithShape="0">
                    <a:prstClr val="black">
                      <a:alpha val="30000"/>
                    </a:prstClr>
                  </a:outerShdw>
                </a:effectLst>
              </a:rPr>
              <a:t>Mood Boarding the Whole script</a:t>
            </a:r>
            <a:endParaRPr lang="en-US" sz="3000"/>
          </a:p>
        </p:txBody>
      </p:sp>
      <p:sp>
        <p:nvSpPr>
          <p:cNvPr id="3" name="Content Placeholder 2">
            <a:extLst>
              <a:ext uri="{FF2B5EF4-FFF2-40B4-BE49-F238E27FC236}">
                <a16:creationId xmlns:a16="http://schemas.microsoft.com/office/drawing/2014/main" id="{04CE4E22-652F-432C-8ED5-814FC3BD3E4C}"/>
              </a:ext>
            </a:extLst>
          </p:cNvPr>
          <p:cNvSpPr>
            <a:spLocks noGrp="1"/>
          </p:cNvSpPr>
          <p:nvPr>
            <p:ph idx="1"/>
          </p:nvPr>
        </p:nvSpPr>
        <p:spPr>
          <a:xfrm>
            <a:off x="913796" y="2247153"/>
            <a:ext cx="3358084" cy="3544046"/>
          </a:xfrm>
        </p:spPr>
        <p:txBody>
          <a:bodyPr>
            <a:normAutofit/>
          </a:bodyPr>
          <a:lstStyle/>
          <a:p>
            <a:pPr marL="37465" indent="0">
              <a:lnSpc>
                <a:spcPct val="100000"/>
              </a:lnSpc>
              <a:buNone/>
            </a:pPr>
            <a:r>
              <a:rPr lang="en-US" sz="900">
                <a:ln>
                  <a:solidFill>
                    <a:prstClr val="black">
                      <a:lumMod val="75000"/>
                      <a:lumOff val="25000"/>
                      <a:alpha val="10000"/>
                    </a:prstClr>
                  </a:solidFill>
                </a:ln>
                <a:effectLst>
                  <a:outerShdw blurRad="9525" dist="25400" dir="14640000" algn="tl" rotWithShape="0">
                    <a:prstClr val="black">
                      <a:alpha val="30000"/>
                    </a:prstClr>
                  </a:outerShdw>
                </a:effectLst>
              </a:rPr>
              <a:t>Creating a mood board for each set is a valuable tool to ensure that the overall visual communication is cohesive and makes sense. A mood board for the entire film will also show how your fully constructed set design fits within the overall aesthetic of the film and can be a deciding factor for how successful the design is.</a:t>
            </a:r>
          </a:p>
          <a:p>
            <a:pPr marL="37465" indent="0">
              <a:lnSpc>
                <a:spcPct val="100000"/>
              </a:lnSpc>
              <a:buNone/>
            </a:pPr>
            <a:r>
              <a:rPr lang="en-US" sz="900">
                <a:ln>
                  <a:solidFill>
                    <a:prstClr val="black">
                      <a:lumMod val="75000"/>
                      <a:lumOff val="25000"/>
                      <a:alpha val="10000"/>
                    </a:prstClr>
                  </a:solidFill>
                </a:ln>
                <a:effectLst>
                  <a:outerShdw blurRad="9525" dist="25400" dir="14640000" algn="tl" rotWithShape="0">
                    <a:prstClr val="black">
                      <a:alpha val="30000"/>
                    </a:prstClr>
                  </a:outerShdw>
                </a:effectLst>
              </a:rPr>
              <a:t>Each individual set should have at least one mood board. Sometimes the Script will demand dramatic changes to sets (Eg Fire or other SFX) which would require before and after mood boards to be created for each look.</a:t>
            </a:r>
          </a:p>
          <a:p>
            <a:pPr marL="37465" indent="0">
              <a:lnSpc>
                <a:spcPct val="100000"/>
              </a:lnSpc>
              <a:buNone/>
            </a:pPr>
            <a:r>
              <a:rPr lang="en-US" sz="900">
                <a:ln>
                  <a:solidFill>
                    <a:prstClr val="black">
                      <a:lumMod val="75000"/>
                      <a:lumOff val="25000"/>
                      <a:alpha val="10000"/>
                    </a:prstClr>
                  </a:solidFill>
                </a:ln>
                <a:effectLst>
                  <a:outerShdw blurRad="9525" dist="25400" dir="14640000" algn="tl" rotWithShape="0">
                    <a:prstClr val="black">
                      <a:alpha val="30000"/>
                    </a:prstClr>
                  </a:outerShdw>
                </a:effectLst>
              </a:rPr>
              <a:t>Ultimately mood boards can be used individually and collectively. </a:t>
            </a:r>
          </a:p>
          <a:p>
            <a:pPr marL="37465" indent="0">
              <a:lnSpc>
                <a:spcPct val="100000"/>
              </a:lnSpc>
              <a:buNone/>
            </a:pPr>
            <a:r>
              <a:rPr lang="en-US" sz="900">
                <a:ln>
                  <a:solidFill>
                    <a:prstClr val="black">
                      <a:lumMod val="75000"/>
                      <a:lumOff val="25000"/>
                      <a:alpha val="10000"/>
                    </a:prstClr>
                  </a:solidFill>
                </a:ln>
                <a:effectLst>
                  <a:outerShdw blurRad="9525" dist="25400" dir="14640000" algn="tl" rotWithShape="0">
                    <a:prstClr val="black">
                      <a:alpha val="30000"/>
                    </a:prstClr>
                  </a:outerShdw>
                </a:effectLst>
              </a:rPr>
              <a:t>By placing all your mood boards together, you can see the overall mood for the film chronologically, understanding how the tone changes throughout the piece and how the scenes flow together as a whole.</a:t>
            </a:r>
          </a:p>
          <a:p>
            <a:pPr marL="37465" indent="0">
              <a:lnSpc>
                <a:spcPct val="100000"/>
              </a:lnSpc>
              <a:buNone/>
            </a:pPr>
            <a:r>
              <a:rPr lang="en-US" sz="900">
                <a:ln>
                  <a:solidFill>
                    <a:prstClr val="black">
                      <a:lumMod val="75000"/>
                      <a:lumOff val="25000"/>
                      <a:alpha val="10000"/>
                    </a:prstClr>
                  </a:solidFill>
                </a:ln>
                <a:effectLst>
                  <a:outerShdw blurRad="9525" dist="25400" dir="14640000" algn="tl" rotWithShape="0">
                    <a:prstClr val="black">
                      <a:alpha val="30000"/>
                    </a:prstClr>
                  </a:outerShdw>
                </a:effectLst>
              </a:rPr>
              <a:t>This is especially useful where scripts demand change in mood and atmosphere to match the narrative. Mood boards can show if your initial instincts are in line with the tone required in the narrative and if the design would successfully represent this before costly construction or purchasing is made.</a:t>
            </a:r>
          </a:p>
        </p:txBody>
      </p:sp>
      <p:pic>
        <p:nvPicPr>
          <p:cNvPr id="4" name="Picture 4" descr="A group of people posing for the camera&#10;&#10;Description generated with high confidence">
            <a:extLst>
              <a:ext uri="{FF2B5EF4-FFF2-40B4-BE49-F238E27FC236}">
                <a16:creationId xmlns:a16="http://schemas.microsoft.com/office/drawing/2014/main" id="{C23BBD6E-0074-4430-AFD6-AD60717F974F}"/>
              </a:ext>
            </a:extLst>
          </p:cNvPr>
          <p:cNvPicPr>
            <a:picLocks noChangeAspect="1"/>
          </p:cNvPicPr>
          <p:nvPr/>
        </p:nvPicPr>
        <p:blipFill>
          <a:blip r:embed="rId3"/>
          <a:stretch>
            <a:fillRect/>
          </a:stretch>
        </p:blipFill>
        <p:spPr>
          <a:xfrm>
            <a:off x="4495272" y="1107520"/>
            <a:ext cx="7815260" cy="4405241"/>
          </a:xfrm>
          <a:prstGeom prst="rect">
            <a:avLst/>
          </a:prstGeom>
        </p:spPr>
      </p:pic>
    </p:spTree>
    <p:extLst>
      <p:ext uri="{BB962C8B-B14F-4D97-AF65-F5344CB8AC3E}">
        <p14:creationId xmlns:p14="http://schemas.microsoft.com/office/powerpoint/2010/main" val="938974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0DB21F-C879-406A-B5C5-DA7957EAB8D8}"/>
              </a:ext>
            </a:extLst>
          </p:cNvPr>
          <p:cNvSpPr>
            <a:spLocks noGrp="1"/>
          </p:cNvSpPr>
          <p:nvPr>
            <p:ph type="title"/>
          </p:nvPr>
        </p:nvSpPr>
        <p:spPr>
          <a:xfrm>
            <a:off x="698873" y="653234"/>
            <a:ext cx="3597561" cy="1360836"/>
          </a:xfrm>
        </p:spPr>
        <p:txBody>
          <a:bodyPr>
            <a:normAutofit/>
          </a:bodyPr>
          <a:lstStyle/>
          <a:p>
            <a:pPr algn="l"/>
            <a:r>
              <a:rPr lang="en-US" sz="3000">
                <a:ln>
                  <a:solidFill>
                    <a:prstClr val="black">
                      <a:lumMod val="75000"/>
                      <a:lumOff val="25000"/>
                      <a:alpha val="10000"/>
                    </a:prstClr>
                  </a:solidFill>
                </a:ln>
                <a:effectLst>
                  <a:outerShdw blurRad="9525" dist="25400" dir="14640000" algn="tl" rotWithShape="0">
                    <a:prstClr val="black">
                      <a:alpha val="30000"/>
                    </a:prstClr>
                  </a:outerShdw>
                </a:effectLst>
              </a:rPr>
              <a:t>Ways of Story Boarding</a:t>
            </a:r>
            <a:endParaRPr lang="en-US" sz="3000"/>
          </a:p>
        </p:txBody>
      </p:sp>
      <p:sp>
        <p:nvSpPr>
          <p:cNvPr id="3" name="Content Placeholder 2">
            <a:extLst>
              <a:ext uri="{FF2B5EF4-FFF2-40B4-BE49-F238E27FC236}">
                <a16:creationId xmlns:a16="http://schemas.microsoft.com/office/drawing/2014/main" id="{F0D21005-7BBB-4E49-9898-4B7E10E22778}"/>
              </a:ext>
            </a:extLst>
          </p:cNvPr>
          <p:cNvSpPr>
            <a:spLocks noGrp="1"/>
          </p:cNvSpPr>
          <p:nvPr>
            <p:ph idx="1"/>
          </p:nvPr>
        </p:nvSpPr>
        <p:spPr>
          <a:xfrm>
            <a:off x="698873" y="2247153"/>
            <a:ext cx="3602314" cy="4091122"/>
          </a:xfrm>
        </p:spPr>
        <p:txBody>
          <a:bodyPr>
            <a:normAutofit/>
          </a:bodyPr>
          <a:lstStyle/>
          <a:p>
            <a:pPr marL="37465" indent="0">
              <a:lnSpc>
                <a:spcPct val="100000"/>
              </a:lnSpc>
              <a:buNone/>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There are many ways of storyboarding. Traditionally storyboarding would consist of images, drawings and swatches attached to a board, be it a pin board or mount board. Many designers still chose to work in this medium as it is more tactile. But there has been a surge of digital mediums in which you can now create mood boards to assist that can be stored digitally and shared with colleagues who may not be geographically close.</a:t>
            </a:r>
          </a:p>
          <a:p>
            <a:pPr marL="37465" indent="0">
              <a:lnSpc>
                <a:spcPct val="100000"/>
              </a:lnSpc>
              <a:buNone/>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Some of the most common Digital Mood Board programs are</a:t>
            </a:r>
          </a:p>
          <a:p>
            <a:pPr marL="380365" indent="-342900">
              <a:lnSpc>
                <a:spcPct val="100000"/>
              </a:lnSpc>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Canva</a:t>
            </a:r>
          </a:p>
          <a:p>
            <a:pPr marL="380365" indent="-342900">
              <a:lnSpc>
                <a:spcPct val="100000"/>
              </a:lnSpc>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Studio Binder</a:t>
            </a:r>
          </a:p>
          <a:p>
            <a:pPr marL="380365" indent="-342900">
              <a:lnSpc>
                <a:spcPct val="100000"/>
              </a:lnSpc>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Go Mood Board</a:t>
            </a:r>
          </a:p>
          <a:p>
            <a:pPr marL="380365" indent="-342900">
              <a:lnSpc>
                <a:spcPct val="100000"/>
              </a:lnSpc>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Mural (can be used collaboratively, beneficial for co-designing)</a:t>
            </a:r>
          </a:p>
          <a:p>
            <a:pPr marL="380365" indent="-342900">
              <a:lnSpc>
                <a:spcPct val="100000"/>
              </a:lnSpc>
            </a:pPr>
            <a:r>
              <a:rPr lang="en-US" sz="1200" dirty="0" err="1">
                <a:ln>
                  <a:solidFill>
                    <a:prstClr val="black">
                      <a:lumMod val="75000"/>
                      <a:lumOff val="25000"/>
                      <a:alpha val="10000"/>
                    </a:prstClr>
                  </a:solidFill>
                </a:ln>
                <a:effectLst>
                  <a:outerShdw blurRad="9525" dist="25400" dir="14640000" algn="tl" rotWithShape="0">
                    <a:prstClr val="black">
                      <a:alpha val="30000"/>
                    </a:prstClr>
                  </a:outerShdw>
                </a:effectLst>
              </a:rPr>
              <a:t>Olioboard</a:t>
            </a: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 (originally created for Interior Designers, but beneficial for Set Design)</a:t>
            </a:r>
          </a:p>
        </p:txBody>
      </p:sp>
      <p:pic>
        <p:nvPicPr>
          <p:cNvPr id="4" name="Picture 4" descr="A picture containing building, table&#10;&#10;Description generated with very high confidence">
            <a:extLst>
              <a:ext uri="{FF2B5EF4-FFF2-40B4-BE49-F238E27FC236}">
                <a16:creationId xmlns:a16="http://schemas.microsoft.com/office/drawing/2014/main" id="{4D7A66D1-8321-4D5B-A8B7-2C114BC31639}"/>
              </a:ext>
            </a:extLst>
          </p:cNvPr>
          <p:cNvPicPr>
            <a:picLocks noChangeAspect="1"/>
          </p:cNvPicPr>
          <p:nvPr/>
        </p:nvPicPr>
        <p:blipFill>
          <a:blip r:embed="rId3"/>
          <a:stretch>
            <a:fillRect/>
          </a:stretch>
        </p:blipFill>
        <p:spPr>
          <a:xfrm>
            <a:off x="4671118" y="665691"/>
            <a:ext cx="7365875" cy="5240053"/>
          </a:xfrm>
          <a:prstGeom prst="rect">
            <a:avLst/>
          </a:prstGeom>
        </p:spPr>
      </p:pic>
    </p:spTree>
    <p:extLst>
      <p:ext uri="{BB962C8B-B14F-4D97-AF65-F5344CB8AC3E}">
        <p14:creationId xmlns:p14="http://schemas.microsoft.com/office/powerpoint/2010/main" val="525890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52F6B-2237-4CE3-A83E-6DF832E5B9AB}"/>
              </a:ext>
            </a:extLst>
          </p:cNvPr>
          <p:cNvSpPr>
            <a:spLocks noGrp="1"/>
          </p:cNvSpPr>
          <p:nvPr>
            <p:ph type="title"/>
          </p:nvPr>
        </p:nvSpPr>
        <p:spPr>
          <a:xfrm>
            <a:off x="913795" y="609600"/>
            <a:ext cx="3078749" cy="970450"/>
          </a:xfrm>
        </p:spPr>
        <p:txBody>
          <a:bodyPr anchor="b">
            <a:normAutofit/>
          </a:bodyPr>
          <a:lstStyle/>
          <a:p>
            <a:pPr algn="l"/>
            <a:r>
              <a:rPr lang="en-US" sz="2800">
                <a:ln>
                  <a:solidFill>
                    <a:prstClr val="black">
                      <a:lumMod val="75000"/>
                      <a:lumOff val="25000"/>
                      <a:alpha val="10000"/>
                    </a:prstClr>
                  </a:solidFill>
                </a:ln>
                <a:effectLst>
                  <a:outerShdw blurRad="9525" dist="25400" dir="14640000" algn="tl" rotWithShape="0">
                    <a:prstClr val="black">
                      <a:alpha val="30000"/>
                    </a:prstClr>
                  </a:outerShdw>
                </a:effectLst>
              </a:rPr>
              <a:t>Your Inspiration</a:t>
            </a:r>
            <a:endParaRPr lang="en-US" sz="2800"/>
          </a:p>
        </p:txBody>
      </p:sp>
      <p:sp>
        <p:nvSpPr>
          <p:cNvPr id="3" name="Content Placeholder 2">
            <a:extLst>
              <a:ext uri="{FF2B5EF4-FFF2-40B4-BE49-F238E27FC236}">
                <a16:creationId xmlns:a16="http://schemas.microsoft.com/office/drawing/2014/main" id="{A4096D61-D5E1-4BA5-A425-E94D75588DA1}"/>
              </a:ext>
            </a:extLst>
          </p:cNvPr>
          <p:cNvSpPr>
            <a:spLocks noGrp="1"/>
          </p:cNvSpPr>
          <p:nvPr>
            <p:ph idx="1"/>
          </p:nvPr>
        </p:nvSpPr>
        <p:spPr>
          <a:xfrm>
            <a:off x="913795" y="1732449"/>
            <a:ext cx="3078749" cy="4058751"/>
          </a:xfrm>
        </p:spPr>
        <p:txBody>
          <a:bodyPr anchor="t">
            <a:normAutofit/>
          </a:bodyPr>
          <a:lstStyle/>
          <a:p>
            <a:pPr marL="37465" indent="0">
              <a:lnSpc>
                <a:spcPct val="100000"/>
              </a:lnSpc>
              <a:buNone/>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Ultimately there is no right or wrong way to create a mood board as it is your own personal document. Alongside your mood board it is useful to have notes and notebooks alongside that you can jot down your ideas whenever inspiration strikes or to fully flesh out an idea with words. </a:t>
            </a:r>
          </a:p>
          <a:p>
            <a:pPr marL="37465" indent="0">
              <a:lnSpc>
                <a:spcPct val="100000"/>
              </a:lnSpc>
              <a:buNone/>
            </a:pPr>
            <a:r>
              <a:rPr lang="en-US" sz="1200" dirty="0">
                <a:ln>
                  <a:solidFill>
                    <a:prstClr val="black">
                      <a:lumMod val="75000"/>
                      <a:lumOff val="25000"/>
                      <a:alpha val="10000"/>
                    </a:prstClr>
                  </a:solidFill>
                </a:ln>
                <a:effectLst>
                  <a:outerShdw blurRad="9525" dist="25400" dir="14640000" algn="tl" rotWithShape="0">
                    <a:prstClr val="black">
                      <a:alpha val="30000"/>
                    </a:prstClr>
                  </a:outerShdw>
                </a:effectLst>
              </a:rPr>
              <a:t>Being specific with your ideas is important, especially when working with others. This prevents misunderstandings</a:t>
            </a:r>
          </a:p>
          <a:p>
            <a:pPr marL="37465" indent="0" algn="ctr">
              <a:lnSpc>
                <a:spcPct val="100000"/>
              </a:lnSpc>
              <a:buNone/>
            </a:pPr>
            <a:r>
              <a:rPr lang="en-US" sz="1300" b="1" i="1" dirty="0">
                <a:ln>
                  <a:solidFill>
                    <a:prstClr val="black">
                      <a:lumMod val="75000"/>
                      <a:lumOff val="25000"/>
                      <a:alpha val="10000"/>
                    </a:prstClr>
                  </a:solidFill>
                </a:ln>
                <a:effectLst>
                  <a:outerShdw blurRad="9525" dist="25400" dir="14640000" algn="tl" rotWithShape="0">
                    <a:prstClr val="black">
                      <a:alpha val="30000"/>
                    </a:prstClr>
                  </a:outerShdw>
                </a:effectLst>
              </a:rPr>
              <a:t>"if an aspect of a project needs to be 'light', it's important to know what we are talking about... Pastel? Comedic? Sunny? Insubstantial?" - Inga Brege</a:t>
            </a:r>
            <a:r>
              <a:rPr lang="en-US" sz="1300" b="1" dirty="0">
                <a:ln>
                  <a:solidFill>
                    <a:prstClr val="black">
                      <a:lumMod val="75000"/>
                      <a:lumOff val="25000"/>
                      <a:alpha val="10000"/>
                    </a:prstClr>
                  </a:solidFill>
                </a:ln>
                <a:effectLst>
                  <a:outerShdw blurRad="9525" dist="25400" dir="14640000" algn="tl" rotWithShape="0">
                    <a:prstClr val="black">
                      <a:alpha val="30000"/>
                    </a:prstClr>
                  </a:outerShdw>
                </a:effectLst>
              </a:rPr>
              <a:t> </a:t>
            </a:r>
          </a:p>
          <a:p>
            <a:pPr marL="37465" indent="0">
              <a:lnSpc>
                <a:spcPct val="100000"/>
              </a:lnSpc>
              <a:buNone/>
            </a:pPr>
            <a:r>
              <a:rPr lang="en-US" sz="1200" b="1" dirty="0">
                <a:ln>
                  <a:solidFill>
                    <a:prstClr val="black">
                      <a:lumMod val="75000"/>
                      <a:lumOff val="25000"/>
                      <a:alpha val="10000"/>
                    </a:prstClr>
                  </a:solidFill>
                </a:ln>
                <a:effectLst>
                  <a:outerShdw blurRad="9525" dist="25400" dir="14640000" algn="tl" rotWithShape="0">
                    <a:prstClr val="black">
                      <a:alpha val="30000"/>
                    </a:prstClr>
                  </a:outerShdw>
                </a:effectLst>
              </a:rPr>
              <a:t>As with most things, the more you know, the better you will be.</a:t>
            </a: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picture containing photo, different, display, many&#10;&#10;Description generated with very high confidence">
            <a:extLst>
              <a:ext uri="{FF2B5EF4-FFF2-40B4-BE49-F238E27FC236}">
                <a16:creationId xmlns:a16="http://schemas.microsoft.com/office/drawing/2014/main" id="{E5CD6024-1F90-490C-8AAB-6405B47C73C1}"/>
              </a:ext>
            </a:extLst>
          </p:cNvPr>
          <p:cNvPicPr>
            <a:picLocks noChangeAspect="1"/>
          </p:cNvPicPr>
          <p:nvPr/>
        </p:nvPicPr>
        <p:blipFill rotWithShape="1">
          <a:blip r:embed="rId4"/>
          <a:srcRect l="13116" r="9121" b="-1"/>
          <a:stretch/>
        </p:blipFill>
        <p:spPr>
          <a:xfrm>
            <a:off x="4654295" y="10"/>
            <a:ext cx="7537705" cy="6857990"/>
          </a:xfrm>
          <a:prstGeom prst="rect">
            <a:avLst/>
          </a:prstGeom>
        </p:spPr>
      </p:pic>
    </p:spTree>
    <p:extLst>
      <p:ext uri="{BB962C8B-B14F-4D97-AF65-F5344CB8AC3E}">
        <p14:creationId xmlns:p14="http://schemas.microsoft.com/office/powerpoint/2010/main" val="3270934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32F50E-8B90-44DC-924C-EAC77ED9FB11}"/>
              </a:ext>
            </a:extLst>
          </p:cNvPr>
          <p:cNvSpPr>
            <a:spLocks noGrp="1"/>
          </p:cNvSpPr>
          <p:nvPr>
            <p:ph type="title"/>
          </p:nvPr>
        </p:nvSpPr>
        <p:spPr>
          <a:xfrm>
            <a:off x="913796" y="643465"/>
            <a:ext cx="3382638" cy="1370605"/>
          </a:xfrm>
        </p:spPr>
        <p:txBody>
          <a:bodyPr>
            <a:normAutofit/>
          </a:bodyPr>
          <a:lstStyle/>
          <a:p>
            <a:pPr algn="l"/>
            <a:r>
              <a:rPr lang="en-US" sz="3000">
                <a:ln>
                  <a:solidFill>
                    <a:prstClr val="black">
                      <a:lumMod val="75000"/>
                      <a:lumOff val="25000"/>
                      <a:alpha val="10000"/>
                    </a:prstClr>
                  </a:solidFill>
                </a:ln>
                <a:effectLst>
                  <a:outerShdw blurRad="9525" dist="25400" dir="14640000" algn="tl" rotWithShape="0">
                    <a:prstClr val="black">
                      <a:alpha val="30000"/>
                    </a:prstClr>
                  </a:outerShdw>
                </a:effectLst>
              </a:rPr>
              <a:t>Understanding the script</a:t>
            </a:r>
            <a:endParaRPr lang="en-US" sz="3000"/>
          </a:p>
        </p:txBody>
      </p:sp>
      <p:sp>
        <p:nvSpPr>
          <p:cNvPr id="3" name="Content Placeholder 2">
            <a:extLst>
              <a:ext uri="{FF2B5EF4-FFF2-40B4-BE49-F238E27FC236}">
                <a16:creationId xmlns:a16="http://schemas.microsoft.com/office/drawing/2014/main" id="{F7ADF10C-55C1-401A-863B-9E2E4E310C8B}"/>
              </a:ext>
            </a:extLst>
          </p:cNvPr>
          <p:cNvSpPr>
            <a:spLocks noGrp="1"/>
          </p:cNvSpPr>
          <p:nvPr>
            <p:ph idx="1"/>
          </p:nvPr>
        </p:nvSpPr>
        <p:spPr>
          <a:xfrm>
            <a:off x="913796" y="2247153"/>
            <a:ext cx="3377622" cy="4091122"/>
          </a:xfrm>
        </p:spPr>
        <p:txBody>
          <a:bodyPr>
            <a:normAutofit lnSpcReduction="10000"/>
          </a:bodyPr>
          <a:lstStyle/>
          <a:p>
            <a:pPr marL="37465" indent="0">
              <a:buNone/>
            </a:pPr>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Being a good designer ultimately comes down to your understanding of a script. A good Design will work with, and not against, the narrative of the script.</a:t>
            </a:r>
          </a:p>
          <a:p>
            <a:pPr marL="37465" indent="0">
              <a:buNone/>
            </a:pPr>
            <a:r>
              <a:rPr lang="en-US" sz="1800" dirty="0">
                <a:ln>
                  <a:solidFill>
                    <a:prstClr val="black">
                      <a:lumMod val="75000"/>
                      <a:lumOff val="25000"/>
                      <a:alpha val="10000"/>
                    </a:prstClr>
                  </a:solidFill>
                </a:ln>
                <a:effectLst>
                  <a:outerShdw blurRad="9525" dist="25400" dir="14640000" algn="tl" rotWithShape="0">
                    <a:prstClr val="black">
                      <a:alpha val="30000"/>
                    </a:prstClr>
                  </a:outerShdw>
                </a:effectLst>
              </a:rPr>
              <a:t>Mood boards work alongside Script breakdowns to help everyone working on the production understand the narrative so intimately that their work individually, and collectively, helps drive the story.</a:t>
            </a:r>
          </a:p>
          <a:p>
            <a:pPr marL="37465" indent="0">
              <a:buNone/>
            </a:pPr>
            <a:endParaRPr lang="en-US" sz="18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4" name="Picture 4" descr="A picture containing table, room&#10;&#10;Description generated with very high confidence">
            <a:extLst>
              <a:ext uri="{FF2B5EF4-FFF2-40B4-BE49-F238E27FC236}">
                <a16:creationId xmlns:a16="http://schemas.microsoft.com/office/drawing/2014/main" id="{0CD63951-83C1-4DB4-8C9D-FA47DEBD83DE}"/>
              </a:ext>
            </a:extLst>
          </p:cNvPr>
          <p:cNvPicPr>
            <a:picLocks noChangeAspect="1"/>
          </p:cNvPicPr>
          <p:nvPr/>
        </p:nvPicPr>
        <p:blipFill>
          <a:blip r:embed="rId3"/>
          <a:stretch>
            <a:fillRect/>
          </a:stretch>
        </p:blipFill>
        <p:spPr>
          <a:xfrm>
            <a:off x="4524579" y="1069840"/>
            <a:ext cx="7649183" cy="4939754"/>
          </a:xfrm>
          <a:prstGeom prst="rect">
            <a:avLst/>
          </a:prstGeom>
        </p:spPr>
      </p:pic>
    </p:spTree>
    <p:extLst>
      <p:ext uri="{BB962C8B-B14F-4D97-AF65-F5344CB8AC3E}">
        <p14:creationId xmlns:p14="http://schemas.microsoft.com/office/powerpoint/2010/main" val="1591163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Bookman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SlateVTI</vt:lpstr>
      <vt:lpstr>Creating an Overall Design</vt:lpstr>
      <vt:lpstr>Set and Location</vt:lpstr>
      <vt:lpstr>Design for Location</vt:lpstr>
      <vt:lpstr>Mood Boards the whole production</vt:lpstr>
      <vt:lpstr>"A picture paints a thousand words"</vt:lpstr>
      <vt:lpstr>Where to Start?</vt:lpstr>
      <vt:lpstr>Mood is a feeling, not an Aesthetic!</vt:lpstr>
      <vt:lpstr>Mood Boarding the Whole script</vt:lpstr>
      <vt:lpstr>Ways of Story Boarding</vt:lpstr>
      <vt:lpstr>Your Inspiration</vt:lpstr>
      <vt:lpstr>Understanding the script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dc:title>
  <dc:creator/>
  <cp:lastModifiedBy/>
  <cp:revision>971</cp:revision>
  <dcterms:created xsi:type="dcterms:W3CDTF">2020-03-26T11:12:27Z</dcterms:created>
  <dcterms:modified xsi:type="dcterms:W3CDTF">2020-03-26T14:16:21Z</dcterms:modified>
</cp:coreProperties>
</file>