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8" r:id="rId4"/>
  </p:sldMasterIdLst>
  <p:notesMasterIdLst>
    <p:notesMasterId r:id="rId41"/>
  </p:notesMasterIdLst>
  <p:sldIdLst>
    <p:sldId id="301" r:id="rId5"/>
    <p:sldId id="343" r:id="rId6"/>
    <p:sldId id="342" r:id="rId7"/>
    <p:sldId id="320" r:id="rId8"/>
    <p:sldId id="319" r:id="rId9"/>
    <p:sldId id="322" r:id="rId10"/>
    <p:sldId id="321" r:id="rId11"/>
    <p:sldId id="324" r:id="rId12"/>
    <p:sldId id="326" r:id="rId13"/>
    <p:sldId id="325" r:id="rId14"/>
    <p:sldId id="327" r:id="rId15"/>
    <p:sldId id="328" r:id="rId16"/>
    <p:sldId id="310" r:id="rId17"/>
    <p:sldId id="311" r:id="rId18"/>
    <p:sldId id="312" r:id="rId19"/>
    <p:sldId id="313" r:id="rId20"/>
    <p:sldId id="314" r:id="rId21"/>
    <p:sldId id="315" r:id="rId22"/>
    <p:sldId id="331" r:id="rId23"/>
    <p:sldId id="330" r:id="rId24"/>
    <p:sldId id="333" r:id="rId25"/>
    <p:sldId id="334" r:id="rId26"/>
    <p:sldId id="347" r:id="rId27"/>
    <p:sldId id="335" r:id="rId28"/>
    <p:sldId id="336" r:id="rId29"/>
    <p:sldId id="337" r:id="rId30"/>
    <p:sldId id="338" r:id="rId31"/>
    <p:sldId id="339" r:id="rId32"/>
    <p:sldId id="329" r:id="rId33"/>
    <p:sldId id="341" r:id="rId34"/>
    <p:sldId id="345" r:id="rId35"/>
    <p:sldId id="344" r:id="rId36"/>
    <p:sldId id="340" r:id="rId37"/>
    <p:sldId id="316" r:id="rId38"/>
    <p:sldId id="348" r:id="rId39"/>
    <p:sldId id="349"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4CAE0"/>
    <a:srgbClr val="9B5DE5"/>
    <a:srgbClr val="64A6BD"/>
    <a:srgbClr val="D7B9D5"/>
    <a:srgbClr val="ADA7C9"/>
    <a:srgbClr val="90A8C3"/>
    <a:srgbClr val="F15BB5"/>
    <a:srgbClr val="FFAFCC"/>
    <a:srgbClr val="4EA8DE"/>
    <a:srgbClr val="FEE440"/>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1D1480-25BF-E3A9-8B41-C2CFDDC2D897}" v="106" dt="2023-02-28T22:31:41.817"/>
    <p1510:client id="{0BEE5C81-76A9-8EA3-C074-543DB3B6662C}" v="26" dt="2023-03-02T23:45:30.463"/>
    <p1510:client id="{22A2285E-0D92-5827-A3AF-6D1A5B3BB559}" v="417" dt="2023-03-02T19:25:36.870"/>
    <p1510:client id="{2834EC5A-E28C-5911-3E59-7096349EF5FE}" v="262" dt="2023-03-03T14:09:05.054"/>
    <p1510:client id="{425C96C6-D5B9-2B79-94F7-9C8452D44C09}" v="2186" dt="2023-03-02T01:37:55.238"/>
    <p1510:client id="{48B42C37-DDFC-E42A-805A-F28931EE9BDF}" v="9" dt="2023-03-02T00:33:10.898"/>
    <p1510:client id="{4A168DBF-761A-E8F0-7010-A09D18078D5A}" v="993" dt="2023-03-01T00:05:02.148"/>
    <p1510:client id="{54BFC949-AD9C-8ABD-7F14-6B037955DE01}" v="68" dt="2023-03-03T14:29:52.972"/>
    <p1510:client id="{56964AB0-365D-BE63-AC99-E47198403180}" v="76" dt="2023-03-03T10:10:28.265"/>
    <p1510:client id="{5D311BB3-88E3-4103-97DA-EBCD6B2C3AAC}" v="997" dt="2023-02-20T12:26:20.155"/>
    <p1510:client id="{63204584-AC2D-EF0B-EDFD-C245CDBCBFE6}" v="106" dt="2023-03-02T22:53:12.387"/>
    <p1510:client id="{65F3A3DD-739D-91ED-E1C6-6F9E3594724D}" v="25" dt="2023-03-03T12:47:02.955"/>
    <p1510:client id="{7D1E9EDD-521D-FFD3-350C-39CCCB66D5E3}" v="921" dt="2023-02-19T22:29:57.017"/>
    <p1510:client id="{7D3F4485-D127-A152-7544-2F88977B01C5}" v="31" dt="2023-02-28T16:26:03.568"/>
    <p1510:client id="{85489B3F-E6F0-0C51-A349-8D98444C5C99}" v="4" dt="2023-03-03T00:26:17.403"/>
    <p1510:client id="{91466A30-D63B-6A05-ECE3-F063A2F14BBA}" v="10" dt="2023-03-03T00:08:51.513"/>
    <p1510:client id="{98D37BEC-77AA-A1BA-F109-A9EF5EE34EF6}" v="14" dt="2023-03-03T09:08:00.315"/>
    <p1510:client id="{A162C391-D0B5-CBC9-72D6-C049A3AF41D8}" v="5" dt="2023-03-02T23:20:54.289"/>
    <p1510:client id="{AFD28981-3FB0-1FCD-E9F3-7A5C6DD76B88}" v="3" dt="2023-03-03T09:29:09.887"/>
    <p1510:client id="{B2B0BEFA-DC42-5B88-FF8A-3D8919F12735}" v="251" dt="2023-03-02T21:23:51.088"/>
    <p1510:client id="{B4DEB661-E8F1-7614-ADFD-FFFBCB9189D0}" v="407" dt="2023-02-18T23:57:49.604"/>
    <p1510:client id="{B9B23F16-9D2B-2C56-8B38-97DEDAB4F547}" v="85" dt="2023-03-03T14:49:09.674"/>
    <p1510:client id="{C1FE3F03-1C60-EE93-0DD9-3580B8B97632}" v="1075" dt="2023-02-28T14:10:15.223"/>
    <p1510:client id="{C8004BC6-D2F6-0E08-DCBA-CFD01393D78F}" v="14" dt="2023-02-28T19:34:13.508"/>
    <p1510:client id="{C92394BD-FDD1-3D24-AEB1-6EEE2950D85B}" v="17" dt="2023-03-03T12:10:21.430"/>
    <p1510:client id="{D597F630-1DF6-4829-5438-D661EDAD2035}" v="14" dt="2023-02-28T19:06:25.672"/>
    <p1510:client id="{DB5C156F-8115-3E6F-3202-49A9D6608181}" v="46" dt="2023-02-28T21:03:43.719"/>
    <p1510:client id="{E4B16768-CD4A-4DD1-4CEE-A39919A1A48C}" v="358" dt="2023-03-01T21:12:22.222"/>
    <p1510:client id="{E547F86C-802A-C3FB-2802-1F3EEA9BF354}" v="421" dt="2023-03-02T00:31:30.0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9.xml" Id="rId13" /><Relationship Type="http://schemas.openxmlformats.org/officeDocument/2006/relationships/slide" Target="slides/slide14.xml" Id="rId18" /><Relationship Type="http://schemas.openxmlformats.org/officeDocument/2006/relationships/slide" Target="slides/slide22.xml" Id="rId26" /><Relationship Type="http://schemas.openxmlformats.org/officeDocument/2006/relationships/slide" Target="slides/slide35.xml" Id="rId39" /><Relationship Type="http://schemas.openxmlformats.org/officeDocument/2006/relationships/slide" Target="slides/slide17.xml" Id="rId21" /><Relationship Type="http://schemas.openxmlformats.org/officeDocument/2006/relationships/slide" Target="slides/slide30.xml" Id="rId34" /><Relationship Type="http://schemas.openxmlformats.org/officeDocument/2006/relationships/presProps" Target="presProps.xml" Id="rId42" /><Relationship Type="http://schemas.microsoft.com/office/2015/10/relationships/revisionInfo" Target="revisionInfo.xml" Id="rId47" /><Relationship Type="http://schemas.openxmlformats.org/officeDocument/2006/relationships/slide" Target="slides/slide3.xml" Id="rId7" /><Relationship Type="http://schemas.openxmlformats.org/officeDocument/2006/relationships/customXml" Target="../customXml/item2.xml" Id="rId2" /><Relationship Type="http://schemas.openxmlformats.org/officeDocument/2006/relationships/slide" Target="slides/slide12.xml" Id="rId16" /><Relationship Type="http://schemas.openxmlformats.org/officeDocument/2006/relationships/slide" Target="slides/slide25.xml" Id="rId29" /><Relationship Type="http://schemas.openxmlformats.org/officeDocument/2006/relationships/customXml" Target="../customXml/item1.xml" Id="rId1" /><Relationship Type="http://schemas.openxmlformats.org/officeDocument/2006/relationships/slide" Target="slides/slide2.xml" Id="rId6" /><Relationship Type="http://schemas.openxmlformats.org/officeDocument/2006/relationships/slide" Target="slides/slide7.xml" Id="rId11" /><Relationship Type="http://schemas.openxmlformats.org/officeDocument/2006/relationships/slide" Target="slides/slide20.xml" Id="rId24" /><Relationship Type="http://schemas.openxmlformats.org/officeDocument/2006/relationships/slide" Target="slides/slide28.xml" Id="rId32" /><Relationship Type="http://schemas.openxmlformats.org/officeDocument/2006/relationships/slide" Target="slides/slide33.xml" Id="rId37" /><Relationship Type="http://schemas.openxmlformats.org/officeDocument/2006/relationships/slide" Target="slides/slide36.xml" Id="rId40" /><Relationship Type="http://schemas.openxmlformats.org/officeDocument/2006/relationships/tableStyles" Target="tableStyles.xml" Id="rId45" /><Relationship Type="http://schemas.openxmlformats.org/officeDocument/2006/relationships/slide" Target="slides/slide1.xml" Id="rId5" /><Relationship Type="http://schemas.openxmlformats.org/officeDocument/2006/relationships/slide" Target="slides/slide11.xml" Id="rId15" /><Relationship Type="http://schemas.openxmlformats.org/officeDocument/2006/relationships/slide" Target="slides/slide19.xml" Id="rId23" /><Relationship Type="http://schemas.openxmlformats.org/officeDocument/2006/relationships/slide" Target="slides/slide24.xml" Id="rId28" /><Relationship Type="http://schemas.openxmlformats.org/officeDocument/2006/relationships/slide" Target="slides/slide32.xml" Id="rId36" /><Relationship Type="http://schemas.openxmlformats.org/officeDocument/2006/relationships/slide" Target="slides/slide6.xml" Id="rId10" /><Relationship Type="http://schemas.openxmlformats.org/officeDocument/2006/relationships/slide" Target="slides/slide15.xml" Id="rId19" /><Relationship Type="http://schemas.openxmlformats.org/officeDocument/2006/relationships/slide" Target="slides/slide27.xml" Id="rId31" /><Relationship Type="http://schemas.openxmlformats.org/officeDocument/2006/relationships/theme" Target="theme/theme1.xml" Id="rId44" /><Relationship Type="http://schemas.openxmlformats.org/officeDocument/2006/relationships/slideMaster" Target="slideMasters/slideMaster1.xml" Id="rId4" /><Relationship Type="http://schemas.openxmlformats.org/officeDocument/2006/relationships/slide" Target="slides/slide5.xml" Id="rId9" /><Relationship Type="http://schemas.openxmlformats.org/officeDocument/2006/relationships/slide" Target="slides/slide10.xml" Id="rId14" /><Relationship Type="http://schemas.openxmlformats.org/officeDocument/2006/relationships/slide" Target="slides/slide18.xml" Id="rId22" /><Relationship Type="http://schemas.openxmlformats.org/officeDocument/2006/relationships/slide" Target="slides/slide23.xml" Id="rId27" /><Relationship Type="http://schemas.openxmlformats.org/officeDocument/2006/relationships/slide" Target="slides/slide26.xml" Id="rId30" /><Relationship Type="http://schemas.openxmlformats.org/officeDocument/2006/relationships/slide" Target="slides/slide31.xml" Id="rId35" /><Relationship Type="http://schemas.openxmlformats.org/officeDocument/2006/relationships/viewProps" Target="viewProps.xml" Id="rId43" /><Relationship Type="http://schemas.openxmlformats.org/officeDocument/2006/relationships/slide" Target="slides/slide4.xml" Id="rId8" /><Relationship Type="http://schemas.openxmlformats.org/officeDocument/2006/relationships/customXml" Target="../customXml/item3.xml" Id="rId3" /><Relationship Type="http://schemas.openxmlformats.org/officeDocument/2006/relationships/slide" Target="slides/slide8.xml" Id="rId12" /><Relationship Type="http://schemas.openxmlformats.org/officeDocument/2006/relationships/slide" Target="slides/slide13.xml" Id="rId17" /><Relationship Type="http://schemas.openxmlformats.org/officeDocument/2006/relationships/slide" Target="slides/slide21.xml" Id="rId25" /><Relationship Type="http://schemas.openxmlformats.org/officeDocument/2006/relationships/slide" Target="slides/slide29.xml" Id="rId33" /><Relationship Type="http://schemas.openxmlformats.org/officeDocument/2006/relationships/slide" Target="slides/slide34.xml" Id="rId38" /><Relationship Type="http://schemas.openxmlformats.org/officeDocument/2006/relationships/slide" Target="slides/slide16.xml" Id="rId20" /><Relationship Type="http://schemas.openxmlformats.org/officeDocument/2006/relationships/notesMaster" Target="notesMasters/notesMaster1.xml" Id="rId41" /></Relationships>
</file>

<file path=ppt/diagrams/_rels/data3.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12" Type="http://schemas.openxmlformats.org/officeDocument/2006/relationships/image" Target="../media/image32.sv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11" Type="http://schemas.openxmlformats.org/officeDocument/2006/relationships/image" Target="../media/image31.pn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12" Type="http://schemas.openxmlformats.org/officeDocument/2006/relationships/image" Target="../media/image32.sv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11" Type="http://schemas.openxmlformats.org/officeDocument/2006/relationships/image" Target="../media/image31.pn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ADB2BCE-021B-45DD-9B47-378962FFC5E7}" type="doc">
      <dgm:prSet loTypeId="urn:microsoft.com/office/officeart/2005/8/layout/vList6" loCatId="process" qsTypeId="urn:microsoft.com/office/officeart/2005/8/quickstyle/simple1" qsCatId="simple" csTypeId="urn:microsoft.com/office/officeart/2005/8/colors/accent1_2" csCatId="accent1" phldr="1"/>
      <dgm:spPr/>
      <dgm:t>
        <a:bodyPr/>
        <a:lstStyle/>
        <a:p>
          <a:endParaRPr lang="en-US"/>
        </a:p>
      </dgm:t>
    </dgm:pt>
    <dgm:pt modelId="{FAF33A65-8998-4CD7-BE48-A127B171C617}">
      <dgm:prSet phldrT="[Text]" phldr="0"/>
      <dgm:spPr/>
      <dgm:t>
        <a:bodyPr/>
        <a:lstStyle/>
        <a:p>
          <a:pPr rtl="0"/>
          <a:r>
            <a:rPr lang="en-US" dirty="0">
              <a:latin typeface="Goudy Old Style"/>
            </a:rPr>
            <a:t>End-of-Life Care</a:t>
          </a:r>
          <a:endParaRPr lang="en-US" dirty="0"/>
        </a:p>
      </dgm:t>
    </dgm:pt>
    <dgm:pt modelId="{56A542B2-AF3E-455D-92D2-21AD073E688B}" type="parTrans" cxnId="{4A0DA49D-98E7-4F46-94C6-7AD37EF195D4}">
      <dgm:prSet/>
      <dgm:spPr/>
      <dgm:t>
        <a:bodyPr/>
        <a:lstStyle/>
        <a:p>
          <a:endParaRPr lang="en-US"/>
        </a:p>
      </dgm:t>
    </dgm:pt>
    <dgm:pt modelId="{C7EC0AB3-D0EF-4B9C-87D0-CD309FE9A75B}" type="sibTrans" cxnId="{4A0DA49D-98E7-4F46-94C6-7AD37EF195D4}">
      <dgm:prSet/>
      <dgm:spPr/>
      <dgm:t>
        <a:bodyPr/>
        <a:lstStyle/>
        <a:p>
          <a:endParaRPr lang="en-US"/>
        </a:p>
      </dgm:t>
    </dgm:pt>
    <dgm:pt modelId="{329B39F5-362D-44E6-867F-6684C6477357}">
      <dgm:prSet phldrT="[Text]" phldr="0"/>
      <dgm:spPr/>
      <dgm:t>
        <a:bodyPr/>
        <a:lstStyle/>
        <a:p>
          <a:pPr rtl="0"/>
          <a:r>
            <a:rPr lang="en-US" dirty="0">
              <a:latin typeface="Goudy Old Style"/>
            </a:rPr>
            <a:t>Palliative Care</a:t>
          </a:r>
          <a:endParaRPr lang="en-US" dirty="0"/>
        </a:p>
      </dgm:t>
    </dgm:pt>
    <dgm:pt modelId="{0E15C2B2-BD62-4EFF-8E3C-6C5A68B311C2}" type="parTrans" cxnId="{6E5C5A07-A259-46E7-83B1-F2B9F3D610C8}">
      <dgm:prSet/>
      <dgm:spPr/>
      <dgm:t>
        <a:bodyPr/>
        <a:lstStyle/>
        <a:p>
          <a:endParaRPr lang="en-US"/>
        </a:p>
      </dgm:t>
    </dgm:pt>
    <dgm:pt modelId="{3539AE28-E3A3-453C-8FA1-525314D2D2F6}" type="sibTrans" cxnId="{6E5C5A07-A259-46E7-83B1-F2B9F3D610C8}">
      <dgm:prSet/>
      <dgm:spPr/>
      <dgm:t>
        <a:bodyPr/>
        <a:lstStyle/>
        <a:p>
          <a:endParaRPr lang="en-US"/>
        </a:p>
      </dgm:t>
    </dgm:pt>
    <dgm:pt modelId="{C2BE9147-E2F3-49E6-8856-0571114424BE}">
      <dgm:prSet phldr="0"/>
      <dgm:spPr/>
      <dgm:t>
        <a:bodyPr/>
        <a:lstStyle/>
        <a:p>
          <a:pPr rtl="0"/>
          <a:r>
            <a:rPr lang="en-US" dirty="0"/>
            <a:t>End-Of-Life care is a form of palliative care often used in the last 12 months of life. </a:t>
          </a:r>
        </a:p>
      </dgm:t>
    </dgm:pt>
    <dgm:pt modelId="{1AC374D3-0130-453E-B260-74170517C894}" type="parTrans" cxnId="{DE6EE28A-CAF8-4214-B77E-CF62BFA6F718}">
      <dgm:prSet/>
      <dgm:spPr/>
    </dgm:pt>
    <dgm:pt modelId="{4C0E1146-8886-48DA-838B-0147D652DB53}" type="sibTrans" cxnId="{DE6EE28A-CAF8-4214-B77E-CF62BFA6F718}">
      <dgm:prSet/>
      <dgm:spPr/>
    </dgm:pt>
    <dgm:pt modelId="{4B55DF0F-39F7-46C9-B620-36D58DD51D87}">
      <dgm:prSet phldr="0"/>
      <dgm:spPr/>
      <dgm:t>
        <a:bodyPr/>
        <a:lstStyle/>
        <a:p>
          <a:pPr rtl="0"/>
          <a:r>
            <a:rPr lang="en-US" dirty="0">
              <a:latin typeface="Avenir Next LT Pro"/>
            </a:rPr>
            <a:t>Palliative care is known for its holistic approach improving patient's quality of life for the individual and their families. Can begin receiving palliative care from the first day of diagnosis.</a:t>
          </a:r>
        </a:p>
      </dgm:t>
    </dgm:pt>
    <dgm:pt modelId="{6CB22AA0-F552-43BD-955D-CB537B2AEB9A}" type="parTrans" cxnId="{74DBF1E7-8292-4753-8D57-AB3E7ED20BE5}">
      <dgm:prSet/>
      <dgm:spPr/>
    </dgm:pt>
    <dgm:pt modelId="{D89BF9E6-6D4C-4B8B-A3DC-E2B2047BF50A}" type="sibTrans" cxnId="{74DBF1E7-8292-4753-8D57-AB3E7ED20BE5}">
      <dgm:prSet/>
      <dgm:spPr/>
    </dgm:pt>
    <dgm:pt modelId="{586B3F46-DA02-43B6-93A4-228059D8E121}" type="pres">
      <dgm:prSet presAssocID="{1ADB2BCE-021B-45DD-9B47-378962FFC5E7}" presName="Name0" presStyleCnt="0">
        <dgm:presLayoutVars>
          <dgm:dir/>
          <dgm:animLvl val="lvl"/>
          <dgm:resizeHandles/>
        </dgm:presLayoutVars>
      </dgm:prSet>
      <dgm:spPr/>
    </dgm:pt>
    <dgm:pt modelId="{6C60C320-4A64-4B39-9ED6-84D3E0A25F2F}" type="pres">
      <dgm:prSet presAssocID="{FAF33A65-8998-4CD7-BE48-A127B171C617}" presName="linNode" presStyleCnt="0"/>
      <dgm:spPr/>
    </dgm:pt>
    <dgm:pt modelId="{628A5CDF-62F9-449E-8F15-FAD0B8CDDF0C}" type="pres">
      <dgm:prSet presAssocID="{FAF33A65-8998-4CD7-BE48-A127B171C617}" presName="parentShp" presStyleLbl="node1" presStyleIdx="0" presStyleCnt="2">
        <dgm:presLayoutVars>
          <dgm:bulletEnabled val="1"/>
        </dgm:presLayoutVars>
      </dgm:prSet>
      <dgm:spPr>
        <a:solidFill>
          <a:schemeClr val="accent2"/>
        </a:solidFill>
      </dgm:spPr>
    </dgm:pt>
    <dgm:pt modelId="{C67C714E-3DB5-4572-9AF6-E5BD335B6716}" type="pres">
      <dgm:prSet presAssocID="{FAF33A65-8998-4CD7-BE48-A127B171C617}" presName="childShp" presStyleLbl="bgAccFollowNode1" presStyleIdx="0" presStyleCnt="2">
        <dgm:presLayoutVars>
          <dgm:bulletEnabled val="1"/>
        </dgm:presLayoutVars>
      </dgm:prSet>
      <dgm:spPr/>
    </dgm:pt>
    <dgm:pt modelId="{C8C0F612-FF14-45A0-BC0A-CAAE943D13EC}" type="pres">
      <dgm:prSet presAssocID="{C7EC0AB3-D0EF-4B9C-87D0-CD309FE9A75B}" presName="spacing" presStyleCnt="0"/>
      <dgm:spPr/>
    </dgm:pt>
    <dgm:pt modelId="{D2DF0BC1-D34B-4F39-8588-DBDD708A6B81}" type="pres">
      <dgm:prSet presAssocID="{329B39F5-362D-44E6-867F-6684C6477357}" presName="linNode" presStyleCnt="0"/>
      <dgm:spPr/>
    </dgm:pt>
    <dgm:pt modelId="{0C869F2A-5BBA-451B-ADBE-1C6CE3B4491E}" type="pres">
      <dgm:prSet presAssocID="{329B39F5-362D-44E6-867F-6684C6477357}" presName="parentShp" presStyleLbl="node1" presStyleIdx="1" presStyleCnt="2">
        <dgm:presLayoutVars>
          <dgm:bulletEnabled val="1"/>
        </dgm:presLayoutVars>
      </dgm:prSet>
      <dgm:spPr>
        <a:solidFill>
          <a:schemeClr val="accent2"/>
        </a:solidFill>
      </dgm:spPr>
    </dgm:pt>
    <dgm:pt modelId="{0A47D30B-DC05-43BB-8E4C-AB230DDA72BA}" type="pres">
      <dgm:prSet presAssocID="{329B39F5-362D-44E6-867F-6684C6477357}" presName="childShp" presStyleLbl="bgAccFollowNode1" presStyleIdx="1" presStyleCnt="2">
        <dgm:presLayoutVars>
          <dgm:bulletEnabled val="1"/>
        </dgm:presLayoutVars>
      </dgm:prSet>
      <dgm:spPr/>
    </dgm:pt>
  </dgm:ptLst>
  <dgm:cxnLst>
    <dgm:cxn modelId="{6E5C5A07-A259-46E7-83B1-F2B9F3D610C8}" srcId="{1ADB2BCE-021B-45DD-9B47-378962FFC5E7}" destId="{329B39F5-362D-44E6-867F-6684C6477357}" srcOrd="1" destOrd="0" parTransId="{0E15C2B2-BD62-4EFF-8E3C-6C5A68B311C2}" sibTransId="{3539AE28-E3A3-453C-8FA1-525314D2D2F6}"/>
    <dgm:cxn modelId="{7360FD33-E490-4536-A851-B19CE0977D34}" type="presOf" srcId="{1ADB2BCE-021B-45DD-9B47-378962FFC5E7}" destId="{586B3F46-DA02-43B6-93A4-228059D8E121}" srcOrd="0" destOrd="0" presId="urn:microsoft.com/office/officeart/2005/8/layout/vList6"/>
    <dgm:cxn modelId="{A060355B-8916-471A-9C5D-D71719988DA7}" type="presOf" srcId="{FAF33A65-8998-4CD7-BE48-A127B171C617}" destId="{628A5CDF-62F9-449E-8F15-FAD0B8CDDF0C}" srcOrd="0" destOrd="0" presId="urn:microsoft.com/office/officeart/2005/8/layout/vList6"/>
    <dgm:cxn modelId="{CFF7DB49-A777-4695-BCD0-DC005B087610}" type="presOf" srcId="{329B39F5-362D-44E6-867F-6684C6477357}" destId="{0C869F2A-5BBA-451B-ADBE-1C6CE3B4491E}" srcOrd="0" destOrd="0" presId="urn:microsoft.com/office/officeart/2005/8/layout/vList6"/>
    <dgm:cxn modelId="{DE6EE28A-CAF8-4214-B77E-CF62BFA6F718}" srcId="{FAF33A65-8998-4CD7-BE48-A127B171C617}" destId="{C2BE9147-E2F3-49E6-8856-0571114424BE}" srcOrd="0" destOrd="0" parTransId="{1AC374D3-0130-453E-B260-74170517C894}" sibTransId="{4C0E1146-8886-48DA-838B-0147D652DB53}"/>
    <dgm:cxn modelId="{4A0DA49D-98E7-4F46-94C6-7AD37EF195D4}" srcId="{1ADB2BCE-021B-45DD-9B47-378962FFC5E7}" destId="{FAF33A65-8998-4CD7-BE48-A127B171C617}" srcOrd="0" destOrd="0" parTransId="{56A542B2-AF3E-455D-92D2-21AD073E688B}" sibTransId="{C7EC0AB3-D0EF-4B9C-87D0-CD309FE9A75B}"/>
    <dgm:cxn modelId="{D28AA0A9-4582-4189-8735-C58352C72D2F}" type="presOf" srcId="{C2BE9147-E2F3-49E6-8856-0571114424BE}" destId="{C67C714E-3DB5-4572-9AF6-E5BD335B6716}" srcOrd="0" destOrd="0" presId="urn:microsoft.com/office/officeart/2005/8/layout/vList6"/>
    <dgm:cxn modelId="{0D7B8CD4-0433-4B3C-9A6E-9B69EB3F8A67}" type="presOf" srcId="{4B55DF0F-39F7-46C9-B620-36D58DD51D87}" destId="{0A47D30B-DC05-43BB-8E4C-AB230DDA72BA}" srcOrd="0" destOrd="0" presId="urn:microsoft.com/office/officeart/2005/8/layout/vList6"/>
    <dgm:cxn modelId="{74DBF1E7-8292-4753-8D57-AB3E7ED20BE5}" srcId="{329B39F5-362D-44E6-867F-6684C6477357}" destId="{4B55DF0F-39F7-46C9-B620-36D58DD51D87}" srcOrd="0" destOrd="0" parTransId="{6CB22AA0-F552-43BD-955D-CB537B2AEB9A}" sibTransId="{D89BF9E6-6D4C-4B8B-A3DC-E2B2047BF50A}"/>
    <dgm:cxn modelId="{3D009ED4-4463-4A61-899B-281172472786}" type="presParOf" srcId="{586B3F46-DA02-43B6-93A4-228059D8E121}" destId="{6C60C320-4A64-4B39-9ED6-84D3E0A25F2F}" srcOrd="0" destOrd="0" presId="urn:microsoft.com/office/officeart/2005/8/layout/vList6"/>
    <dgm:cxn modelId="{699823B9-27D8-4E10-98C1-643D9514F831}" type="presParOf" srcId="{6C60C320-4A64-4B39-9ED6-84D3E0A25F2F}" destId="{628A5CDF-62F9-449E-8F15-FAD0B8CDDF0C}" srcOrd="0" destOrd="0" presId="urn:microsoft.com/office/officeart/2005/8/layout/vList6"/>
    <dgm:cxn modelId="{C825F762-F3C6-4ADE-A6FA-49522D4EE74A}" type="presParOf" srcId="{6C60C320-4A64-4B39-9ED6-84D3E0A25F2F}" destId="{C67C714E-3DB5-4572-9AF6-E5BD335B6716}" srcOrd="1" destOrd="0" presId="urn:microsoft.com/office/officeart/2005/8/layout/vList6"/>
    <dgm:cxn modelId="{866D3DDA-B115-4C2D-8B46-E7FB64A4C9E5}" type="presParOf" srcId="{586B3F46-DA02-43B6-93A4-228059D8E121}" destId="{C8C0F612-FF14-45A0-BC0A-CAAE943D13EC}" srcOrd="1" destOrd="0" presId="urn:microsoft.com/office/officeart/2005/8/layout/vList6"/>
    <dgm:cxn modelId="{9572001C-AC46-4FCD-938F-90201BE807F3}" type="presParOf" srcId="{586B3F46-DA02-43B6-93A4-228059D8E121}" destId="{D2DF0BC1-D34B-4F39-8588-DBDD708A6B81}" srcOrd="2" destOrd="0" presId="urn:microsoft.com/office/officeart/2005/8/layout/vList6"/>
    <dgm:cxn modelId="{87393D42-F348-4CC6-8871-A7F4090C829C}" type="presParOf" srcId="{D2DF0BC1-D34B-4F39-8588-DBDD708A6B81}" destId="{0C869F2A-5BBA-451B-ADBE-1C6CE3B4491E}" srcOrd="0" destOrd="0" presId="urn:microsoft.com/office/officeart/2005/8/layout/vList6"/>
    <dgm:cxn modelId="{7A317CC1-56A8-4840-B565-D240797826FE}" type="presParOf" srcId="{D2DF0BC1-D34B-4F39-8588-DBDD708A6B81}" destId="{0A47D30B-DC05-43BB-8E4C-AB230DDA72BA}" srcOrd="1" destOrd="0" presId="urn:microsoft.com/office/officeart/2005/8/layout/v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161D67F-2D18-42AA-83DC-0C1DCE605040}" type="doc">
      <dgm:prSet loTypeId="urn:microsoft.com/office/officeart/2005/8/layout/hierarchy1" loCatId="hierarchy" qsTypeId="urn:microsoft.com/office/officeart/2005/8/quickstyle/simple4" qsCatId="simple" csTypeId="urn:microsoft.com/office/officeart/2005/8/colors/accent3_2" csCatId="accent3"/>
      <dgm:spPr/>
      <dgm:t>
        <a:bodyPr/>
        <a:lstStyle/>
        <a:p>
          <a:endParaRPr lang="en-US"/>
        </a:p>
      </dgm:t>
    </dgm:pt>
    <dgm:pt modelId="{67F4967A-D47D-4355-8F85-AE676405A1D7}">
      <dgm:prSet/>
      <dgm:spPr/>
      <dgm:t>
        <a:bodyPr/>
        <a:lstStyle/>
        <a:p>
          <a:r>
            <a:rPr lang="en-US" baseline="0"/>
            <a:t>The law and policy governing end-of-life care for the elderly in the UK are intended to ensure that senior citizens receive the appropriate care and support as their lives come to an end. </a:t>
          </a:r>
          <a:endParaRPr lang="en-US"/>
        </a:p>
      </dgm:t>
    </dgm:pt>
    <dgm:pt modelId="{9E21B514-8FCE-4FFE-AE12-6D09B2024CD0}" type="parTrans" cxnId="{78639D35-02B2-49F0-8BE2-3992ACF2D4D4}">
      <dgm:prSet/>
      <dgm:spPr/>
      <dgm:t>
        <a:bodyPr/>
        <a:lstStyle/>
        <a:p>
          <a:endParaRPr lang="en-US"/>
        </a:p>
      </dgm:t>
    </dgm:pt>
    <dgm:pt modelId="{A673FB61-6E81-45AC-80C2-09B2EC4AA1D9}" type="sibTrans" cxnId="{78639D35-02B2-49F0-8BE2-3992ACF2D4D4}">
      <dgm:prSet/>
      <dgm:spPr/>
      <dgm:t>
        <a:bodyPr/>
        <a:lstStyle/>
        <a:p>
          <a:endParaRPr lang="en-US"/>
        </a:p>
      </dgm:t>
    </dgm:pt>
    <dgm:pt modelId="{338B93A5-8988-4578-925A-4B9F0331EBA6}">
      <dgm:prSet/>
      <dgm:spPr/>
      <dgm:t>
        <a:bodyPr/>
        <a:lstStyle/>
        <a:p>
          <a:r>
            <a:rPr lang="en-US" baseline="0"/>
            <a:t>Legislation is essential to ensure care is provided in a way that considers an individual's morals, show compassion and consistent with both values and beliefs of the person and society as a whole. </a:t>
          </a:r>
          <a:endParaRPr lang="en-US"/>
        </a:p>
      </dgm:t>
    </dgm:pt>
    <dgm:pt modelId="{E93C48BF-0064-4F4A-8A32-416C4D7BB72A}" type="parTrans" cxnId="{9C64E587-0CE1-48E5-B25F-5478D81C2C3A}">
      <dgm:prSet/>
      <dgm:spPr/>
      <dgm:t>
        <a:bodyPr/>
        <a:lstStyle/>
        <a:p>
          <a:endParaRPr lang="en-US"/>
        </a:p>
      </dgm:t>
    </dgm:pt>
    <dgm:pt modelId="{60993862-91E2-4840-B900-43A9B3BEC0EB}" type="sibTrans" cxnId="{9C64E587-0CE1-48E5-B25F-5478D81C2C3A}">
      <dgm:prSet/>
      <dgm:spPr/>
      <dgm:t>
        <a:bodyPr/>
        <a:lstStyle/>
        <a:p>
          <a:endParaRPr lang="en-US"/>
        </a:p>
      </dgm:t>
    </dgm:pt>
    <dgm:pt modelId="{EEE8DBE3-0F67-47FB-ABF7-BAFA4BE5137D}" type="pres">
      <dgm:prSet presAssocID="{0161D67F-2D18-42AA-83DC-0C1DCE605040}" presName="hierChild1" presStyleCnt="0">
        <dgm:presLayoutVars>
          <dgm:chPref val="1"/>
          <dgm:dir/>
          <dgm:animOne val="branch"/>
          <dgm:animLvl val="lvl"/>
          <dgm:resizeHandles/>
        </dgm:presLayoutVars>
      </dgm:prSet>
      <dgm:spPr/>
    </dgm:pt>
    <dgm:pt modelId="{11C9D81A-316D-4953-8E65-6D7F921F3E60}" type="pres">
      <dgm:prSet presAssocID="{67F4967A-D47D-4355-8F85-AE676405A1D7}" presName="hierRoot1" presStyleCnt="0"/>
      <dgm:spPr/>
    </dgm:pt>
    <dgm:pt modelId="{AF53B49D-B26F-49CF-80BC-013712FAE051}" type="pres">
      <dgm:prSet presAssocID="{67F4967A-D47D-4355-8F85-AE676405A1D7}" presName="composite" presStyleCnt="0"/>
      <dgm:spPr/>
    </dgm:pt>
    <dgm:pt modelId="{4D11DE48-E231-40A8-B27B-8C57411E69A7}" type="pres">
      <dgm:prSet presAssocID="{67F4967A-D47D-4355-8F85-AE676405A1D7}" presName="background" presStyleLbl="node0" presStyleIdx="0" presStyleCnt="2"/>
      <dgm:spPr/>
    </dgm:pt>
    <dgm:pt modelId="{F5054D2C-E145-44F2-9E23-ABCA9821BE99}" type="pres">
      <dgm:prSet presAssocID="{67F4967A-D47D-4355-8F85-AE676405A1D7}" presName="text" presStyleLbl="fgAcc0" presStyleIdx="0" presStyleCnt="2">
        <dgm:presLayoutVars>
          <dgm:chPref val="3"/>
        </dgm:presLayoutVars>
      </dgm:prSet>
      <dgm:spPr/>
    </dgm:pt>
    <dgm:pt modelId="{07388879-A12D-4EA6-8B7D-8A03FA487B0A}" type="pres">
      <dgm:prSet presAssocID="{67F4967A-D47D-4355-8F85-AE676405A1D7}" presName="hierChild2" presStyleCnt="0"/>
      <dgm:spPr/>
    </dgm:pt>
    <dgm:pt modelId="{7C1712B9-9DD6-4225-8408-C1DBDDF39392}" type="pres">
      <dgm:prSet presAssocID="{338B93A5-8988-4578-925A-4B9F0331EBA6}" presName="hierRoot1" presStyleCnt="0"/>
      <dgm:spPr/>
    </dgm:pt>
    <dgm:pt modelId="{8C3589F2-8073-4D25-AEB1-B4DB6F6B1EB7}" type="pres">
      <dgm:prSet presAssocID="{338B93A5-8988-4578-925A-4B9F0331EBA6}" presName="composite" presStyleCnt="0"/>
      <dgm:spPr/>
    </dgm:pt>
    <dgm:pt modelId="{1DDEF994-681E-4840-8398-8308F129B9FA}" type="pres">
      <dgm:prSet presAssocID="{338B93A5-8988-4578-925A-4B9F0331EBA6}" presName="background" presStyleLbl="node0" presStyleIdx="1" presStyleCnt="2"/>
      <dgm:spPr/>
    </dgm:pt>
    <dgm:pt modelId="{F45F5492-FB2D-403C-8331-8DC9C0DD3384}" type="pres">
      <dgm:prSet presAssocID="{338B93A5-8988-4578-925A-4B9F0331EBA6}" presName="text" presStyleLbl="fgAcc0" presStyleIdx="1" presStyleCnt="2">
        <dgm:presLayoutVars>
          <dgm:chPref val="3"/>
        </dgm:presLayoutVars>
      </dgm:prSet>
      <dgm:spPr/>
    </dgm:pt>
    <dgm:pt modelId="{F7BB1CA8-2057-471F-B19B-B34819F9D8A5}" type="pres">
      <dgm:prSet presAssocID="{338B93A5-8988-4578-925A-4B9F0331EBA6}" presName="hierChild2" presStyleCnt="0"/>
      <dgm:spPr/>
    </dgm:pt>
  </dgm:ptLst>
  <dgm:cxnLst>
    <dgm:cxn modelId="{78639D35-02B2-49F0-8BE2-3992ACF2D4D4}" srcId="{0161D67F-2D18-42AA-83DC-0C1DCE605040}" destId="{67F4967A-D47D-4355-8F85-AE676405A1D7}" srcOrd="0" destOrd="0" parTransId="{9E21B514-8FCE-4FFE-AE12-6D09B2024CD0}" sibTransId="{A673FB61-6E81-45AC-80C2-09B2EC4AA1D9}"/>
    <dgm:cxn modelId="{94FA0C4D-6101-4105-B9A6-300C9F2B43D1}" type="presOf" srcId="{67F4967A-D47D-4355-8F85-AE676405A1D7}" destId="{F5054D2C-E145-44F2-9E23-ABCA9821BE99}" srcOrd="0" destOrd="0" presId="urn:microsoft.com/office/officeart/2005/8/layout/hierarchy1"/>
    <dgm:cxn modelId="{9C64E587-0CE1-48E5-B25F-5478D81C2C3A}" srcId="{0161D67F-2D18-42AA-83DC-0C1DCE605040}" destId="{338B93A5-8988-4578-925A-4B9F0331EBA6}" srcOrd="1" destOrd="0" parTransId="{E93C48BF-0064-4F4A-8A32-416C4D7BB72A}" sibTransId="{60993862-91E2-4840-B900-43A9B3BEC0EB}"/>
    <dgm:cxn modelId="{6C0348A0-D0DA-4BBB-8CD9-0B7F61F67806}" type="presOf" srcId="{338B93A5-8988-4578-925A-4B9F0331EBA6}" destId="{F45F5492-FB2D-403C-8331-8DC9C0DD3384}" srcOrd="0" destOrd="0" presId="urn:microsoft.com/office/officeart/2005/8/layout/hierarchy1"/>
    <dgm:cxn modelId="{1EE649AB-5BC6-44DB-9616-F207B2AA46EB}" type="presOf" srcId="{0161D67F-2D18-42AA-83DC-0C1DCE605040}" destId="{EEE8DBE3-0F67-47FB-ABF7-BAFA4BE5137D}" srcOrd="0" destOrd="0" presId="urn:microsoft.com/office/officeart/2005/8/layout/hierarchy1"/>
    <dgm:cxn modelId="{FA754322-0562-4BDC-AFD1-6E62D20FEDEE}" type="presParOf" srcId="{EEE8DBE3-0F67-47FB-ABF7-BAFA4BE5137D}" destId="{11C9D81A-316D-4953-8E65-6D7F921F3E60}" srcOrd="0" destOrd="0" presId="urn:microsoft.com/office/officeart/2005/8/layout/hierarchy1"/>
    <dgm:cxn modelId="{E6D9135C-127C-4D87-B89B-649FB98AEC02}" type="presParOf" srcId="{11C9D81A-316D-4953-8E65-6D7F921F3E60}" destId="{AF53B49D-B26F-49CF-80BC-013712FAE051}" srcOrd="0" destOrd="0" presId="urn:microsoft.com/office/officeart/2005/8/layout/hierarchy1"/>
    <dgm:cxn modelId="{DF0A6843-F3A0-47EF-906C-C9E93D6F51C2}" type="presParOf" srcId="{AF53B49D-B26F-49CF-80BC-013712FAE051}" destId="{4D11DE48-E231-40A8-B27B-8C57411E69A7}" srcOrd="0" destOrd="0" presId="urn:microsoft.com/office/officeart/2005/8/layout/hierarchy1"/>
    <dgm:cxn modelId="{7FA70F85-B7EC-4795-8A63-D488F6361664}" type="presParOf" srcId="{AF53B49D-B26F-49CF-80BC-013712FAE051}" destId="{F5054D2C-E145-44F2-9E23-ABCA9821BE99}" srcOrd="1" destOrd="0" presId="urn:microsoft.com/office/officeart/2005/8/layout/hierarchy1"/>
    <dgm:cxn modelId="{61F0AAC9-76FD-4081-8C4C-92F909F2D363}" type="presParOf" srcId="{11C9D81A-316D-4953-8E65-6D7F921F3E60}" destId="{07388879-A12D-4EA6-8B7D-8A03FA487B0A}" srcOrd="1" destOrd="0" presId="urn:microsoft.com/office/officeart/2005/8/layout/hierarchy1"/>
    <dgm:cxn modelId="{07ADFD97-2A8B-4710-BE77-ADBA355EC0D7}" type="presParOf" srcId="{EEE8DBE3-0F67-47FB-ABF7-BAFA4BE5137D}" destId="{7C1712B9-9DD6-4225-8408-C1DBDDF39392}" srcOrd="1" destOrd="0" presId="urn:microsoft.com/office/officeart/2005/8/layout/hierarchy1"/>
    <dgm:cxn modelId="{CF46E7BA-2E75-4AEB-AB9E-F14208F730D8}" type="presParOf" srcId="{7C1712B9-9DD6-4225-8408-C1DBDDF39392}" destId="{8C3589F2-8073-4D25-AEB1-B4DB6F6B1EB7}" srcOrd="0" destOrd="0" presId="urn:microsoft.com/office/officeart/2005/8/layout/hierarchy1"/>
    <dgm:cxn modelId="{20AA4F06-9367-4EBB-B8FC-A3F07BBFC0BF}" type="presParOf" srcId="{8C3589F2-8073-4D25-AEB1-B4DB6F6B1EB7}" destId="{1DDEF994-681E-4840-8398-8308F129B9FA}" srcOrd="0" destOrd="0" presId="urn:microsoft.com/office/officeart/2005/8/layout/hierarchy1"/>
    <dgm:cxn modelId="{837A8305-F976-4ABC-8D38-4B583AC92D8F}" type="presParOf" srcId="{8C3589F2-8073-4D25-AEB1-B4DB6F6B1EB7}" destId="{F45F5492-FB2D-403C-8331-8DC9C0DD3384}" srcOrd="1" destOrd="0" presId="urn:microsoft.com/office/officeart/2005/8/layout/hierarchy1"/>
    <dgm:cxn modelId="{9AABF955-E5E6-42EF-9AFF-5CCD5FEA8B4C}" type="presParOf" srcId="{7C1712B9-9DD6-4225-8408-C1DBDDF39392}" destId="{F7BB1CA8-2057-471F-B19B-B34819F9D8A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36B9258-FB47-47E3-B104-ECDE1A4ADCA8}"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FE9223F-3CB2-4102-88A0-D331ECB6DF13}">
      <dgm:prSet/>
      <dgm:spPr/>
      <dgm:t>
        <a:bodyPr/>
        <a:lstStyle/>
        <a:p>
          <a:r>
            <a:rPr lang="en-US" baseline="0"/>
            <a:t>Have an open conversation with your GP to address your preferences/wishes or concerns. </a:t>
          </a:r>
          <a:endParaRPr lang="en-US"/>
        </a:p>
      </dgm:t>
    </dgm:pt>
    <dgm:pt modelId="{928AD96D-FBED-4339-BF9E-C26890783819}" type="parTrans" cxnId="{4345EA6C-85C6-42A7-95C1-15593C70D7DB}">
      <dgm:prSet/>
      <dgm:spPr/>
      <dgm:t>
        <a:bodyPr/>
        <a:lstStyle/>
        <a:p>
          <a:endParaRPr lang="en-US"/>
        </a:p>
      </dgm:t>
    </dgm:pt>
    <dgm:pt modelId="{724AD5AB-4677-43AE-B46D-5F123EA778E1}" type="sibTrans" cxnId="{4345EA6C-85C6-42A7-95C1-15593C70D7DB}">
      <dgm:prSet/>
      <dgm:spPr/>
      <dgm:t>
        <a:bodyPr/>
        <a:lstStyle/>
        <a:p>
          <a:endParaRPr lang="en-US"/>
        </a:p>
      </dgm:t>
    </dgm:pt>
    <dgm:pt modelId="{55237921-99A0-4416-8646-8D869AA93334}">
      <dgm:prSet/>
      <dgm:spPr/>
      <dgm:t>
        <a:bodyPr/>
        <a:lstStyle/>
        <a:p>
          <a:r>
            <a:rPr lang="en-US" baseline="0"/>
            <a:t>Consider creating an Advanced Care Plan (ACP).</a:t>
          </a:r>
          <a:endParaRPr lang="en-US"/>
        </a:p>
      </dgm:t>
    </dgm:pt>
    <dgm:pt modelId="{3109DEAB-E2FF-47AC-A745-D2226BE65DC7}" type="parTrans" cxnId="{1ADE66BD-0CCB-47FB-9BF5-0041571B9F6C}">
      <dgm:prSet/>
      <dgm:spPr/>
      <dgm:t>
        <a:bodyPr/>
        <a:lstStyle/>
        <a:p>
          <a:endParaRPr lang="en-US"/>
        </a:p>
      </dgm:t>
    </dgm:pt>
    <dgm:pt modelId="{9E76FD8F-9D92-4437-A40F-CAFEDEBBD24B}" type="sibTrans" cxnId="{1ADE66BD-0CCB-47FB-9BF5-0041571B9F6C}">
      <dgm:prSet/>
      <dgm:spPr/>
      <dgm:t>
        <a:bodyPr/>
        <a:lstStyle/>
        <a:p>
          <a:endParaRPr lang="en-US"/>
        </a:p>
      </dgm:t>
    </dgm:pt>
    <dgm:pt modelId="{C713A9C8-10C5-4AFB-A00C-957288CF2B44}">
      <dgm:prSet/>
      <dgm:spPr/>
      <dgm:t>
        <a:bodyPr/>
        <a:lstStyle/>
        <a:p>
          <a:r>
            <a:rPr lang="en-US" baseline="0"/>
            <a:t>Have a chat with family members involved in your care.</a:t>
          </a:r>
          <a:endParaRPr lang="en-US"/>
        </a:p>
      </dgm:t>
    </dgm:pt>
    <dgm:pt modelId="{868D001D-B657-41EA-91E1-E366CE4CA645}" type="parTrans" cxnId="{6EE1513C-F267-4CDA-9D05-B4C81BF0B5E1}">
      <dgm:prSet/>
      <dgm:spPr/>
      <dgm:t>
        <a:bodyPr/>
        <a:lstStyle/>
        <a:p>
          <a:endParaRPr lang="en-US"/>
        </a:p>
      </dgm:t>
    </dgm:pt>
    <dgm:pt modelId="{5879E8BD-2EE6-43E2-8FAE-9BAE9EEF709E}" type="sibTrans" cxnId="{6EE1513C-F267-4CDA-9D05-B4C81BF0B5E1}">
      <dgm:prSet/>
      <dgm:spPr/>
      <dgm:t>
        <a:bodyPr/>
        <a:lstStyle/>
        <a:p>
          <a:endParaRPr lang="en-US"/>
        </a:p>
      </dgm:t>
    </dgm:pt>
    <dgm:pt modelId="{4C1B6866-33E6-4FFE-97DB-058230B8AB1E}">
      <dgm:prSet/>
      <dgm:spPr/>
      <dgm:t>
        <a:bodyPr/>
        <a:lstStyle/>
        <a:p>
          <a:r>
            <a:rPr lang="en-US" baseline="0"/>
            <a:t>Look into DNR'S (type of ACP)</a:t>
          </a:r>
          <a:endParaRPr lang="en-US"/>
        </a:p>
      </dgm:t>
    </dgm:pt>
    <dgm:pt modelId="{5D30F826-80FA-4478-803A-DBA67656EB33}" type="parTrans" cxnId="{D5EA59FB-294B-4EAA-95BD-FC4A1CCEE256}">
      <dgm:prSet/>
      <dgm:spPr/>
      <dgm:t>
        <a:bodyPr/>
        <a:lstStyle/>
        <a:p>
          <a:endParaRPr lang="en-US"/>
        </a:p>
      </dgm:t>
    </dgm:pt>
    <dgm:pt modelId="{705CDAA1-71C8-42AD-A92A-3E3E494711CF}" type="sibTrans" cxnId="{D5EA59FB-294B-4EAA-95BD-FC4A1CCEE256}">
      <dgm:prSet/>
      <dgm:spPr/>
      <dgm:t>
        <a:bodyPr/>
        <a:lstStyle/>
        <a:p>
          <a:endParaRPr lang="en-US"/>
        </a:p>
      </dgm:t>
    </dgm:pt>
    <dgm:pt modelId="{5A132188-1B2B-41B3-B8CC-412B9053E101}">
      <dgm:prSet/>
      <dgm:spPr/>
      <dgm:t>
        <a:bodyPr/>
        <a:lstStyle/>
        <a:p>
          <a:r>
            <a:rPr lang="en-US" baseline="0"/>
            <a:t>Consider creating a living will to help establish wishes/medical intervention and finances. </a:t>
          </a:r>
          <a:endParaRPr lang="en-US"/>
        </a:p>
      </dgm:t>
    </dgm:pt>
    <dgm:pt modelId="{09586147-2782-4D43-8DD0-14AB73C60B13}" type="parTrans" cxnId="{A2C59278-77BA-48AE-8ECF-7E926E816A2E}">
      <dgm:prSet/>
      <dgm:spPr/>
      <dgm:t>
        <a:bodyPr/>
        <a:lstStyle/>
        <a:p>
          <a:endParaRPr lang="en-US"/>
        </a:p>
      </dgm:t>
    </dgm:pt>
    <dgm:pt modelId="{C59DD5F3-9B31-4569-B24C-E14C42FAA6E9}" type="sibTrans" cxnId="{A2C59278-77BA-48AE-8ECF-7E926E816A2E}">
      <dgm:prSet/>
      <dgm:spPr/>
      <dgm:t>
        <a:bodyPr/>
        <a:lstStyle/>
        <a:p>
          <a:endParaRPr lang="en-US"/>
        </a:p>
      </dgm:t>
    </dgm:pt>
    <dgm:pt modelId="{4A02D82D-87D5-46DB-BDA4-5763AFB01C51}">
      <dgm:prSet/>
      <dgm:spPr/>
      <dgm:t>
        <a:bodyPr/>
        <a:lstStyle/>
        <a:p>
          <a:r>
            <a:rPr lang="en-US" baseline="0"/>
            <a:t>Look into end-of-life care services in your local area such as charities/nhs organisation.</a:t>
          </a:r>
          <a:endParaRPr lang="en-US"/>
        </a:p>
      </dgm:t>
    </dgm:pt>
    <dgm:pt modelId="{F67934E2-A71B-41B1-BF7B-F3AC2ADBD4FE}" type="parTrans" cxnId="{4D31475F-97BE-4F5F-A120-E922EB0CDF8E}">
      <dgm:prSet/>
      <dgm:spPr/>
      <dgm:t>
        <a:bodyPr/>
        <a:lstStyle/>
        <a:p>
          <a:endParaRPr lang="en-US"/>
        </a:p>
      </dgm:t>
    </dgm:pt>
    <dgm:pt modelId="{B28584BF-4644-4746-888D-C00AAFFE2AF9}" type="sibTrans" cxnId="{4D31475F-97BE-4F5F-A120-E922EB0CDF8E}">
      <dgm:prSet/>
      <dgm:spPr/>
      <dgm:t>
        <a:bodyPr/>
        <a:lstStyle/>
        <a:p>
          <a:endParaRPr lang="en-US"/>
        </a:p>
      </dgm:t>
    </dgm:pt>
    <dgm:pt modelId="{D4939758-2BD4-45BC-8C84-D5E01212D441}" type="pres">
      <dgm:prSet presAssocID="{136B9258-FB47-47E3-B104-ECDE1A4ADCA8}" presName="root" presStyleCnt="0">
        <dgm:presLayoutVars>
          <dgm:dir/>
          <dgm:resizeHandles val="exact"/>
        </dgm:presLayoutVars>
      </dgm:prSet>
      <dgm:spPr/>
    </dgm:pt>
    <dgm:pt modelId="{55F05309-83D8-4AAA-904A-01D6E1C03AEF}" type="pres">
      <dgm:prSet presAssocID="{FFE9223F-3CB2-4102-88A0-D331ECB6DF13}" presName="compNode" presStyleCnt="0"/>
      <dgm:spPr/>
    </dgm:pt>
    <dgm:pt modelId="{C79F6258-E5AE-4B15-AB96-CBB5F763D623}" type="pres">
      <dgm:prSet presAssocID="{FFE9223F-3CB2-4102-88A0-D331ECB6DF13}"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12B55927-7757-4187-A05D-18B0BB6145F5}" type="pres">
      <dgm:prSet presAssocID="{FFE9223F-3CB2-4102-88A0-D331ECB6DF13}" presName="spaceRect" presStyleCnt="0"/>
      <dgm:spPr/>
    </dgm:pt>
    <dgm:pt modelId="{5DD45A68-5BFB-403B-A2B6-95099D16F3C6}" type="pres">
      <dgm:prSet presAssocID="{FFE9223F-3CB2-4102-88A0-D331ECB6DF13}" presName="textRect" presStyleLbl="revTx" presStyleIdx="0" presStyleCnt="6">
        <dgm:presLayoutVars>
          <dgm:chMax val="1"/>
          <dgm:chPref val="1"/>
        </dgm:presLayoutVars>
      </dgm:prSet>
      <dgm:spPr/>
    </dgm:pt>
    <dgm:pt modelId="{A1576349-CBC1-41D3-9EE6-86338C3A8CC8}" type="pres">
      <dgm:prSet presAssocID="{724AD5AB-4677-43AE-B46D-5F123EA778E1}" presName="sibTrans" presStyleCnt="0"/>
      <dgm:spPr/>
    </dgm:pt>
    <dgm:pt modelId="{6C471220-909E-48FE-B7FC-80BD3D1FB8E7}" type="pres">
      <dgm:prSet presAssocID="{55237921-99A0-4416-8646-8D869AA93334}" presName="compNode" presStyleCnt="0"/>
      <dgm:spPr/>
    </dgm:pt>
    <dgm:pt modelId="{EF506EB1-0664-4C5A-8C26-0197AB28A737}" type="pres">
      <dgm:prSet presAssocID="{55237921-99A0-4416-8646-8D869AA93334}"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1E9C6273-5EDF-4628-9E63-AE0E969B44F8}" type="pres">
      <dgm:prSet presAssocID="{55237921-99A0-4416-8646-8D869AA93334}" presName="spaceRect" presStyleCnt="0"/>
      <dgm:spPr/>
    </dgm:pt>
    <dgm:pt modelId="{7DE6BFD6-1583-412B-8EC7-286087F36D06}" type="pres">
      <dgm:prSet presAssocID="{55237921-99A0-4416-8646-8D869AA93334}" presName="textRect" presStyleLbl="revTx" presStyleIdx="1" presStyleCnt="6">
        <dgm:presLayoutVars>
          <dgm:chMax val="1"/>
          <dgm:chPref val="1"/>
        </dgm:presLayoutVars>
      </dgm:prSet>
      <dgm:spPr/>
    </dgm:pt>
    <dgm:pt modelId="{BDC5CAA0-27F3-4DA2-BB29-CF9F0D07AF48}" type="pres">
      <dgm:prSet presAssocID="{9E76FD8F-9D92-4437-A40F-CAFEDEBBD24B}" presName="sibTrans" presStyleCnt="0"/>
      <dgm:spPr/>
    </dgm:pt>
    <dgm:pt modelId="{EA86B818-55D9-4ECC-95C2-9FE4F9EF9986}" type="pres">
      <dgm:prSet presAssocID="{C713A9C8-10C5-4AFB-A00C-957288CF2B44}" presName="compNode" presStyleCnt="0"/>
      <dgm:spPr/>
    </dgm:pt>
    <dgm:pt modelId="{648841F7-8F98-4429-A0D7-60C6D0369FEE}" type="pres">
      <dgm:prSet presAssocID="{C713A9C8-10C5-4AFB-A00C-957288CF2B44}"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peech"/>
        </a:ext>
      </dgm:extLst>
    </dgm:pt>
    <dgm:pt modelId="{AAF37631-76E5-494A-9E63-2B95351897AE}" type="pres">
      <dgm:prSet presAssocID="{C713A9C8-10C5-4AFB-A00C-957288CF2B44}" presName="spaceRect" presStyleCnt="0"/>
      <dgm:spPr/>
    </dgm:pt>
    <dgm:pt modelId="{3ADC0A52-F34E-4129-A050-319B8F5FEE3E}" type="pres">
      <dgm:prSet presAssocID="{C713A9C8-10C5-4AFB-A00C-957288CF2B44}" presName="textRect" presStyleLbl="revTx" presStyleIdx="2" presStyleCnt="6">
        <dgm:presLayoutVars>
          <dgm:chMax val="1"/>
          <dgm:chPref val="1"/>
        </dgm:presLayoutVars>
      </dgm:prSet>
      <dgm:spPr/>
    </dgm:pt>
    <dgm:pt modelId="{91D4B34E-9735-4D39-99B9-A959FFD974A1}" type="pres">
      <dgm:prSet presAssocID="{5879E8BD-2EE6-43E2-8FAE-9BAE9EEF709E}" presName="sibTrans" presStyleCnt="0"/>
      <dgm:spPr/>
    </dgm:pt>
    <dgm:pt modelId="{EFD09D1B-A892-427F-BF87-0D5B1B703E01}" type="pres">
      <dgm:prSet presAssocID="{4C1B6866-33E6-4FFE-97DB-058230B8AB1E}" presName="compNode" presStyleCnt="0"/>
      <dgm:spPr/>
    </dgm:pt>
    <dgm:pt modelId="{FE7E9A37-17E6-49CF-B7AF-1E224BEAF9D0}" type="pres">
      <dgm:prSet presAssocID="{4C1B6866-33E6-4FFE-97DB-058230B8AB1E}"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rtbeat"/>
        </a:ext>
      </dgm:extLst>
    </dgm:pt>
    <dgm:pt modelId="{0CC7810A-A307-4715-9253-AF7B3B7B90EF}" type="pres">
      <dgm:prSet presAssocID="{4C1B6866-33E6-4FFE-97DB-058230B8AB1E}" presName="spaceRect" presStyleCnt="0"/>
      <dgm:spPr/>
    </dgm:pt>
    <dgm:pt modelId="{86CC73F8-0590-475F-8ABD-3C2CC24CB392}" type="pres">
      <dgm:prSet presAssocID="{4C1B6866-33E6-4FFE-97DB-058230B8AB1E}" presName="textRect" presStyleLbl="revTx" presStyleIdx="3" presStyleCnt="6">
        <dgm:presLayoutVars>
          <dgm:chMax val="1"/>
          <dgm:chPref val="1"/>
        </dgm:presLayoutVars>
      </dgm:prSet>
      <dgm:spPr/>
    </dgm:pt>
    <dgm:pt modelId="{DC97EF65-ECCB-4006-AD19-8F5D22F938CA}" type="pres">
      <dgm:prSet presAssocID="{705CDAA1-71C8-42AD-A92A-3E3E494711CF}" presName="sibTrans" presStyleCnt="0"/>
      <dgm:spPr/>
    </dgm:pt>
    <dgm:pt modelId="{3F010367-D268-4169-94BB-E5005712ED06}" type="pres">
      <dgm:prSet presAssocID="{5A132188-1B2B-41B3-B8CC-412B9053E101}" presName="compNode" presStyleCnt="0"/>
      <dgm:spPr/>
    </dgm:pt>
    <dgm:pt modelId="{26C4678F-C237-4358-97B7-073630E90BB4}" type="pres">
      <dgm:prSet presAssocID="{5A132188-1B2B-41B3-B8CC-412B9053E101}"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ollar"/>
        </a:ext>
      </dgm:extLst>
    </dgm:pt>
    <dgm:pt modelId="{C136EE58-23D0-4A0B-88E3-DB009E9BAD31}" type="pres">
      <dgm:prSet presAssocID="{5A132188-1B2B-41B3-B8CC-412B9053E101}" presName="spaceRect" presStyleCnt="0"/>
      <dgm:spPr/>
    </dgm:pt>
    <dgm:pt modelId="{B8E232B0-AEBA-4FB4-81CB-9C5FA9B082E8}" type="pres">
      <dgm:prSet presAssocID="{5A132188-1B2B-41B3-B8CC-412B9053E101}" presName="textRect" presStyleLbl="revTx" presStyleIdx="4" presStyleCnt="6">
        <dgm:presLayoutVars>
          <dgm:chMax val="1"/>
          <dgm:chPref val="1"/>
        </dgm:presLayoutVars>
      </dgm:prSet>
      <dgm:spPr/>
    </dgm:pt>
    <dgm:pt modelId="{B0E3819D-2F25-4E21-825E-BC7780AF3BEC}" type="pres">
      <dgm:prSet presAssocID="{C59DD5F3-9B31-4569-B24C-E14C42FAA6E9}" presName="sibTrans" presStyleCnt="0"/>
      <dgm:spPr/>
    </dgm:pt>
    <dgm:pt modelId="{0F851321-3F80-486E-98E3-F2E641DF0642}" type="pres">
      <dgm:prSet presAssocID="{4A02D82D-87D5-46DB-BDA4-5763AFB01C51}" presName="compNode" presStyleCnt="0"/>
      <dgm:spPr/>
    </dgm:pt>
    <dgm:pt modelId="{E5870264-5442-4B5F-AA36-6410C82D4731}" type="pres">
      <dgm:prSet presAssocID="{4A02D82D-87D5-46DB-BDA4-5763AFB01C51}"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ierarchy"/>
        </a:ext>
      </dgm:extLst>
    </dgm:pt>
    <dgm:pt modelId="{7CFF1829-07AA-449B-8916-7CC381B3E549}" type="pres">
      <dgm:prSet presAssocID="{4A02D82D-87D5-46DB-BDA4-5763AFB01C51}" presName="spaceRect" presStyleCnt="0"/>
      <dgm:spPr/>
    </dgm:pt>
    <dgm:pt modelId="{9C83BE6C-A033-4AE8-B2A2-87A4C40820F7}" type="pres">
      <dgm:prSet presAssocID="{4A02D82D-87D5-46DB-BDA4-5763AFB01C51}" presName="textRect" presStyleLbl="revTx" presStyleIdx="5" presStyleCnt="6">
        <dgm:presLayoutVars>
          <dgm:chMax val="1"/>
          <dgm:chPref val="1"/>
        </dgm:presLayoutVars>
      </dgm:prSet>
      <dgm:spPr/>
    </dgm:pt>
  </dgm:ptLst>
  <dgm:cxnLst>
    <dgm:cxn modelId="{2A0CCB05-0321-4925-A3ED-BB347BA6D782}" type="presOf" srcId="{4C1B6866-33E6-4FFE-97DB-058230B8AB1E}" destId="{86CC73F8-0590-475F-8ABD-3C2CC24CB392}" srcOrd="0" destOrd="0" presId="urn:microsoft.com/office/officeart/2018/2/layout/IconLabelList"/>
    <dgm:cxn modelId="{6EE1513C-F267-4CDA-9D05-B4C81BF0B5E1}" srcId="{136B9258-FB47-47E3-B104-ECDE1A4ADCA8}" destId="{C713A9C8-10C5-4AFB-A00C-957288CF2B44}" srcOrd="2" destOrd="0" parTransId="{868D001D-B657-41EA-91E1-E366CE4CA645}" sibTransId="{5879E8BD-2EE6-43E2-8FAE-9BAE9EEF709E}"/>
    <dgm:cxn modelId="{4D31475F-97BE-4F5F-A120-E922EB0CDF8E}" srcId="{136B9258-FB47-47E3-B104-ECDE1A4ADCA8}" destId="{4A02D82D-87D5-46DB-BDA4-5763AFB01C51}" srcOrd="5" destOrd="0" parTransId="{F67934E2-A71B-41B1-BF7B-F3AC2ADBD4FE}" sibTransId="{B28584BF-4644-4746-888D-C00AAFFE2AF9}"/>
    <dgm:cxn modelId="{4345EA6C-85C6-42A7-95C1-15593C70D7DB}" srcId="{136B9258-FB47-47E3-B104-ECDE1A4ADCA8}" destId="{FFE9223F-3CB2-4102-88A0-D331ECB6DF13}" srcOrd="0" destOrd="0" parTransId="{928AD96D-FBED-4339-BF9E-C26890783819}" sibTransId="{724AD5AB-4677-43AE-B46D-5F123EA778E1}"/>
    <dgm:cxn modelId="{E953CE74-9EE2-4BBA-ADBC-5F4AD804029E}" type="presOf" srcId="{136B9258-FB47-47E3-B104-ECDE1A4ADCA8}" destId="{D4939758-2BD4-45BC-8C84-D5E01212D441}" srcOrd="0" destOrd="0" presId="urn:microsoft.com/office/officeart/2018/2/layout/IconLabelList"/>
    <dgm:cxn modelId="{A2C59278-77BA-48AE-8ECF-7E926E816A2E}" srcId="{136B9258-FB47-47E3-B104-ECDE1A4ADCA8}" destId="{5A132188-1B2B-41B3-B8CC-412B9053E101}" srcOrd="4" destOrd="0" parTransId="{09586147-2782-4D43-8DD0-14AB73C60B13}" sibTransId="{C59DD5F3-9B31-4569-B24C-E14C42FAA6E9}"/>
    <dgm:cxn modelId="{3BEADC81-FF16-45E8-9D02-1F705347A3C2}" type="presOf" srcId="{FFE9223F-3CB2-4102-88A0-D331ECB6DF13}" destId="{5DD45A68-5BFB-403B-A2B6-95099D16F3C6}" srcOrd="0" destOrd="0" presId="urn:microsoft.com/office/officeart/2018/2/layout/IconLabelList"/>
    <dgm:cxn modelId="{514FE49C-C828-4001-9BEC-200AC484872F}" type="presOf" srcId="{55237921-99A0-4416-8646-8D869AA93334}" destId="{7DE6BFD6-1583-412B-8EC7-286087F36D06}" srcOrd="0" destOrd="0" presId="urn:microsoft.com/office/officeart/2018/2/layout/IconLabelList"/>
    <dgm:cxn modelId="{F0072DAA-9543-4B35-8F95-4D5F0CFCE3EE}" type="presOf" srcId="{5A132188-1B2B-41B3-B8CC-412B9053E101}" destId="{B8E232B0-AEBA-4FB4-81CB-9C5FA9B082E8}" srcOrd="0" destOrd="0" presId="urn:microsoft.com/office/officeart/2018/2/layout/IconLabelList"/>
    <dgm:cxn modelId="{1ADE66BD-0CCB-47FB-9BF5-0041571B9F6C}" srcId="{136B9258-FB47-47E3-B104-ECDE1A4ADCA8}" destId="{55237921-99A0-4416-8646-8D869AA93334}" srcOrd="1" destOrd="0" parTransId="{3109DEAB-E2FF-47AC-A745-D2226BE65DC7}" sibTransId="{9E76FD8F-9D92-4437-A40F-CAFEDEBBD24B}"/>
    <dgm:cxn modelId="{9E69EFE7-FB65-4F0A-8047-8296DDBFEFDA}" type="presOf" srcId="{C713A9C8-10C5-4AFB-A00C-957288CF2B44}" destId="{3ADC0A52-F34E-4129-A050-319B8F5FEE3E}" srcOrd="0" destOrd="0" presId="urn:microsoft.com/office/officeart/2018/2/layout/IconLabelList"/>
    <dgm:cxn modelId="{0C9408E9-0D26-406A-8928-811EA8205614}" type="presOf" srcId="{4A02D82D-87D5-46DB-BDA4-5763AFB01C51}" destId="{9C83BE6C-A033-4AE8-B2A2-87A4C40820F7}" srcOrd="0" destOrd="0" presId="urn:microsoft.com/office/officeart/2018/2/layout/IconLabelList"/>
    <dgm:cxn modelId="{D5EA59FB-294B-4EAA-95BD-FC4A1CCEE256}" srcId="{136B9258-FB47-47E3-B104-ECDE1A4ADCA8}" destId="{4C1B6866-33E6-4FFE-97DB-058230B8AB1E}" srcOrd="3" destOrd="0" parTransId="{5D30F826-80FA-4478-803A-DBA67656EB33}" sibTransId="{705CDAA1-71C8-42AD-A92A-3E3E494711CF}"/>
    <dgm:cxn modelId="{38E4A4BB-D4FF-4FD0-A3A4-E4826D68DFFE}" type="presParOf" srcId="{D4939758-2BD4-45BC-8C84-D5E01212D441}" destId="{55F05309-83D8-4AAA-904A-01D6E1C03AEF}" srcOrd="0" destOrd="0" presId="urn:microsoft.com/office/officeart/2018/2/layout/IconLabelList"/>
    <dgm:cxn modelId="{8D3F93C0-8E82-48C0-86B5-C2A5BF30FF3B}" type="presParOf" srcId="{55F05309-83D8-4AAA-904A-01D6E1C03AEF}" destId="{C79F6258-E5AE-4B15-AB96-CBB5F763D623}" srcOrd="0" destOrd="0" presId="urn:microsoft.com/office/officeart/2018/2/layout/IconLabelList"/>
    <dgm:cxn modelId="{A022C093-C46B-4402-9853-DB246F893E08}" type="presParOf" srcId="{55F05309-83D8-4AAA-904A-01D6E1C03AEF}" destId="{12B55927-7757-4187-A05D-18B0BB6145F5}" srcOrd="1" destOrd="0" presId="urn:microsoft.com/office/officeart/2018/2/layout/IconLabelList"/>
    <dgm:cxn modelId="{F56BD74E-EB1C-43FF-9092-9F8D3EC5EA25}" type="presParOf" srcId="{55F05309-83D8-4AAA-904A-01D6E1C03AEF}" destId="{5DD45A68-5BFB-403B-A2B6-95099D16F3C6}" srcOrd="2" destOrd="0" presId="urn:microsoft.com/office/officeart/2018/2/layout/IconLabelList"/>
    <dgm:cxn modelId="{ECAC5FE9-27AD-4F36-8D94-3E4A8AED834E}" type="presParOf" srcId="{D4939758-2BD4-45BC-8C84-D5E01212D441}" destId="{A1576349-CBC1-41D3-9EE6-86338C3A8CC8}" srcOrd="1" destOrd="0" presId="urn:microsoft.com/office/officeart/2018/2/layout/IconLabelList"/>
    <dgm:cxn modelId="{BEEC223A-ACAC-4607-967B-B99F0042A40B}" type="presParOf" srcId="{D4939758-2BD4-45BC-8C84-D5E01212D441}" destId="{6C471220-909E-48FE-B7FC-80BD3D1FB8E7}" srcOrd="2" destOrd="0" presId="urn:microsoft.com/office/officeart/2018/2/layout/IconLabelList"/>
    <dgm:cxn modelId="{F5A60814-4759-43EC-8D19-318596A9100F}" type="presParOf" srcId="{6C471220-909E-48FE-B7FC-80BD3D1FB8E7}" destId="{EF506EB1-0664-4C5A-8C26-0197AB28A737}" srcOrd="0" destOrd="0" presId="urn:microsoft.com/office/officeart/2018/2/layout/IconLabelList"/>
    <dgm:cxn modelId="{1C2A6BA8-F409-48E9-9049-E0C8E2447191}" type="presParOf" srcId="{6C471220-909E-48FE-B7FC-80BD3D1FB8E7}" destId="{1E9C6273-5EDF-4628-9E63-AE0E969B44F8}" srcOrd="1" destOrd="0" presId="urn:microsoft.com/office/officeart/2018/2/layout/IconLabelList"/>
    <dgm:cxn modelId="{FD0A9BA4-883A-422F-8793-71A093AC67BE}" type="presParOf" srcId="{6C471220-909E-48FE-B7FC-80BD3D1FB8E7}" destId="{7DE6BFD6-1583-412B-8EC7-286087F36D06}" srcOrd="2" destOrd="0" presId="urn:microsoft.com/office/officeart/2018/2/layout/IconLabelList"/>
    <dgm:cxn modelId="{26C5024A-08A4-4CE9-9C17-FC41FEB6FD91}" type="presParOf" srcId="{D4939758-2BD4-45BC-8C84-D5E01212D441}" destId="{BDC5CAA0-27F3-4DA2-BB29-CF9F0D07AF48}" srcOrd="3" destOrd="0" presId="urn:microsoft.com/office/officeart/2018/2/layout/IconLabelList"/>
    <dgm:cxn modelId="{60F6E751-90C6-48F2-B64F-7B5DB7771F4E}" type="presParOf" srcId="{D4939758-2BD4-45BC-8C84-D5E01212D441}" destId="{EA86B818-55D9-4ECC-95C2-9FE4F9EF9986}" srcOrd="4" destOrd="0" presId="urn:microsoft.com/office/officeart/2018/2/layout/IconLabelList"/>
    <dgm:cxn modelId="{0F588531-B5B4-45FD-B541-FF9300C656E4}" type="presParOf" srcId="{EA86B818-55D9-4ECC-95C2-9FE4F9EF9986}" destId="{648841F7-8F98-4429-A0D7-60C6D0369FEE}" srcOrd="0" destOrd="0" presId="urn:microsoft.com/office/officeart/2018/2/layout/IconLabelList"/>
    <dgm:cxn modelId="{9288D806-E544-4266-B0A6-0E3A037465C2}" type="presParOf" srcId="{EA86B818-55D9-4ECC-95C2-9FE4F9EF9986}" destId="{AAF37631-76E5-494A-9E63-2B95351897AE}" srcOrd="1" destOrd="0" presId="urn:microsoft.com/office/officeart/2018/2/layout/IconLabelList"/>
    <dgm:cxn modelId="{F00B0B54-CF78-4150-86BF-45081C29C682}" type="presParOf" srcId="{EA86B818-55D9-4ECC-95C2-9FE4F9EF9986}" destId="{3ADC0A52-F34E-4129-A050-319B8F5FEE3E}" srcOrd="2" destOrd="0" presId="urn:microsoft.com/office/officeart/2018/2/layout/IconLabelList"/>
    <dgm:cxn modelId="{13EA6077-FB76-4F90-BA22-91A3B986374C}" type="presParOf" srcId="{D4939758-2BD4-45BC-8C84-D5E01212D441}" destId="{91D4B34E-9735-4D39-99B9-A959FFD974A1}" srcOrd="5" destOrd="0" presId="urn:microsoft.com/office/officeart/2018/2/layout/IconLabelList"/>
    <dgm:cxn modelId="{52D110D3-9904-476F-8E5E-85358F1FBF0D}" type="presParOf" srcId="{D4939758-2BD4-45BC-8C84-D5E01212D441}" destId="{EFD09D1B-A892-427F-BF87-0D5B1B703E01}" srcOrd="6" destOrd="0" presId="urn:microsoft.com/office/officeart/2018/2/layout/IconLabelList"/>
    <dgm:cxn modelId="{ECB72F6E-0714-4028-A442-B32992B0F67B}" type="presParOf" srcId="{EFD09D1B-A892-427F-BF87-0D5B1B703E01}" destId="{FE7E9A37-17E6-49CF-B7AF-1E224BEAF9D0}" srcOrd="0" destOrd="0" presId="urn:microsoft.com/office/officeart/2018/2/layout/IconLabelList"/>
    <dgm:cxn modelId="{5CF54A78-F8BC-47B0-BFF6-2959762A98C9}" type="presParOf" srcId="{EFD09D1B-A892-427F-BF87-0D5B1B703E01}" destId="{0CC7810A-A307-4715-9253-AF7B3B7B90EF}" srcOrd="1" destOrd="0" presId="urn:microsoft.com/office/officeart/2018/2/layout/IconLabelList"/>
    <dgm:cxn modelId="{1EE5D10F-0C7E-4344-A5E7-1A51AA481F91}" type="presParOf" srcId="{EFD09D1B-A892-427F-BF87-0D5B1B703E01}" destId="{86CC73F8-0590-475F-8ABD-3C2CC24CB392}" srcOrd="2" destOrd="0" presId="urn:microsoft.com/office/officeart/2018/2/layout/IconLabelList"/>
    <dgm:cxn modelId="{34AEC816-44DA-4C86-8C34-59383CFCC8D4}" type="presParOf" srcId="{D4939758-2BD4-45BC-8C84-D5E01212D441}" destId="{DC97EF65-ECCB-4006-AD19-8F5D22F938CA}" srcOrd="7" destOrd="0" presId="urn:microsoft.com/office/officeart/2018/2/layout/IconLabelList"/>
    <dgm:cxn modelId="{F6FB6267-64DF-4C65-911F-681B346BA299}" type="presParOf" srcId="{D4939758-2BD4-45BC-8C84-D5E01212D441}" destId="{3F010367-D268-4169-94BB-E5005712ED06}" srcOrd="8" destOrd="0" presId="urn:microsoft.com/office/officeart/2018/2/layout/IconLabelList"/>
    <dgm:cxn modelId="{ABB3149F-ED47-494C-8C1A-5B6DDF35804D}" type="presParOf" srcId="{3F010367-D268-4169-94BB-E5005712ED06}" destId="{26C4678F-C237-4358-97B7-073630E90BB4}" srcOrd="0" destOrd="0" presId="urn:microsoft.com/office/officeart/2018/2/layout/IconLabelList"/>
    <dgm:cxn modelId="{5A500C7E-7918-420E-80E0-870823EDA783}" type="presParOf" srcId="{3F010367-D268-4169-94BB-E5005712ED06}" destId="{C136EE58-23D0-4A0B-88E3-DB009E9BAD31}" srcOrd="1" destOrd="0" presId="urn:microsoft.com/office/officeart/2018/2/layout/IconLabelList"/>
    <dgm:cxn modelId="{378AA40D-5017-4DBC-88E3-5B17C632227D}" type="presParOf" srcId="{3F010367-D268-4169-94BB-E5005712ED06}" destId="{B8E232B0-AEBA-4FB4-81CB-9C5FA9B082E8}" srcOrd="2" destOrd="0" presId="urn:microsoft.com/office/officeart/2018/2/layout/IconLabelList"/>
    <dgm:cxn modelId="{F2139275-4D84-47FD-B9C2-925C256DD922}" type="presParOf" srcId="{D4939758-2BD4-45BC-8C84-D5E01212D441}" destId="{B0E3819D-2F25-4E21-825E-BC7780AF3BEC}" srcOrd="9" destOrd="0" presId="urn:microsoft.com/office/officeart/2018/2/layout/IconLabelList"/>
    <dgm:cxn modelId="{95E978D8-E369-4B27-ABD3-F887031AF21B}" type="presParOf" srcId="{D4939758-2BD4-45BC-8C84-D5E01212D441}" destId="{0F851321-3F80-486E-98E3-F2E641DF0642}" srcOrd="10" destOrd="0" presId="urn:microsoft.com/office/officeart/2018/2/layout/IconLabelList"/>
    <dgm:cxn modelId="{35E8BA96-B9BE-4F38-B496-50A3586B4505}" type="presParOf" srcId="{0F851321-3F80-486E-98E3-F2E641DF0642}" destId="{E5870264-5442-4B5F-AA36-6410C82D4731}" srcOrd="0" destOrd="0" presId="urn:microsoft.com/office/officeart/2018/2/layout/IconLabelList"/>
    <dgm:cxn modelId="{B80F3ADC-DEA2-4FCC-85F3-ED9F34FC72FF}" type="presParOf" srcId="{0F851321-3F80-486E-98E3-F2E641DF0642}" destId="{7CFF1829-07AA-449B-8916-7CC381B3E549}" srcOrd="1" destOrd="0" presId="urn:microsoft.com/office/officeart/2018/2/layout/IconLabelList"/>
    <dgm:cxn modelId="{DAF09D03-4338-48FF-B5CB-F4F1A34AEE3A}" type="presParOf" srcId="{0F851321-3F80-486E-98E3-F2E641DF0642}" destId="{9C83BE6C-A033-4AE8-B2A2-87A4C40820F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599EB02-2471-4F30-8B62-FDB5EA1B4123}" type="doc">
      <dgm:prSet loTypeId="urn:microsoft.com/office/officeart/2005/8/layout/process5" loCatId="process" qsTypeId="urn:microsoft.com/office/officeart/2005/8/quickstyle/simple5" qsCatId="simple" csTypeId="urn:microsoft.com/office/officeart/2005/8/colors/accent0_2" csCatId="mainScheme"/>
      <dgm:spPr/>
      <dgm:t>
        <a:bodyPr/>
        <a:lstStyle/>
        <a:p>
          <a:endParaRPr lang="en-US"/>
        </a:p>
      </dgm:t>
    </dgm:pt>
    <dgm:pt modelId="{508C6B3D-04E1-4138-9437-84ACD847299B}">
      <dgm:prSet/>
      <dgm:spPr/>
      <dgm:t>
        <a:bodyPr/>
        <a:lstStyle/>
        <a:p>
          <a:r>
            <a:rPr lang="en-US"/>
            <a:t>DNR stands for " Do Not Resuscitate".</a:t>
          </a:r>
        </a:p>
      </dgm:t>
    </dgm:pt>
    <dgm:pt modelId="{DE159B4F-6E9B-4758-8540-BD40BFF3B5EB}" type="parTrans" cxnId="{436556FE-23D0-436B-9699-E74A0AC86648}">
      <dgm:prSet/>
      <dgm:spPr/>
      <dgm:t>
        <a:bodyPr/>
        <a:lstStyle/>
        <a:p>
          <a:endParaRPr lang="en-US"/>
        </a:p>
      </dgm:t>
    </dgm:pt>
    <dgm:pt modelId="{8D395271-66F4-4D1C-AD8A-E1607592BBCD}" type="sibTrans" cxnId="{436556FE-23D0-436B-9699-E74A0AC86648}">
      <dgm:prSet/>
      <dgm:spPr/>
      <dgm:t>
        <a:bodyPr/>
        <a:lstStyle/>
        <a:p>
          <a:endParaRPr lang="en-US"/>
        </a:p>
      </dgm:t>
    </dgm:pt>
    <dgm:pt modelId="{A547FC0D-F6F8-4F1F-822D-CE3347FA5EE6}">
      <dgm:prSet/>
      <dgm:spPr/>
      <dgm:t>
        <a:bodyPr/>
        <a:lstStyle/>
        <a:p>
          <a:r>
            <a:rPr lang="en-US"/>
            <a:t>DNR is a medical order written by a doctor instructing health care providers not to perform CPR if patients heart stops/stop breathing. </a:t>
          </a:r>
        </a:p>
      </dgm:t>
    </dgm:pt>
    <dgm:pt modelId="{6D2E1694-325D-492C-94F9-BF7033E412EA}" type="parTrans" cxnId="{2034F874-DA64-4DA4-9FF3-E7A2C6557E8D}">
      <dgm:prSet/>
      <dgm:spPr/>
      <dgm:t>
        <a:bodyPr/>
        <a:lstStyle/>
        <a:p>
          <a:endParaRPr lang="en-US"/>
        </a:p>
      </dgm:t>
    </dgm:pt>
    <dgm:pt modelId="{9887F73C-B3AB-43F6-9AF5-7DAED4BA5DFD}" type="sibTrans" cxnId="{2034F874-DA64-4DA4-9FF3-E7A2C6557E8D}">
      <dgm:prSet/>
      <dgm:spPr/>
      <dgm:t>
        <a:bodyPr/>
        <a:lstStyle/>
        <a:p>
          <a:endParaRPr lang="en-US"/>
        </a:p>
      </dgm:t>
    </dgm:pt>
    <dgm:pt modelId="{EBA6DABF-0116-406B-954E-3155F0F60272}">
      <dgm:prSet/>
      <dgm:spPr/>
      <dgm:t>
        <a:bodyPr/>
        <a:lstStyle/>
        <a:p>
          <a:r>
            <a:rPr lang="en-US"/>
            <a:t>Typically used for patients with serious, life limiting illness or those approaching end-of-life.</a:t>
          </a:r>
        </a:p>
      </dgm:t>
    </dgm:pt>
    <dgm:pt modelId="{A8F22298-55F0-48D9-9A71-2C94E095F435}" type="parTrans" cxnId="{E7B4CC43-2D2D-4BA9-8DCB-241DAACE0430}">
      <dgm:prSet/>
      <dgm:spPr/>
      <dgm:t>
        <a:bodyPr/>
        <a:lstStyle/>
        <a:p>
          <a:endParaRPr lang="en-US"/>
        </a:p>
      </dgm:t>
    </dgm:pt>
    <dgm:pt modelId="{3DC0E861-4AFC-416F-80B0-8DCA999A2050}" type="sibTrans" cxnId="{E7B4CC43-2D2D-4BA9-8DCB-241DAACE0430}">
      <dgm:prSet/>
      <dgm:spPr/>
      <dgm:t>
        <a:bodyPr/>
        <a:lstStyle/>
        <a:p>
          <a:endParaRPr lang="en-US"/>
        </a:p>
      </dgm:t>
    </dgm:pt>
    <dgm:pt modelId="{E31EA6FC-D04C-46AB-AAED-52192A1605EE}">
      <dgm:prSet/>
      <dgm:spPr/>
      <dgm:t>
        <a:bodyPr/>
        <a:lstStyle/>
        <a:p>
          <a:r>
            <a:rPr lang="en-US"/>
            <a:t>Can be requested by patients or family however decision lies with the doctor to write one. </a:t>
          </a:r>
        </a:p>
      </dgm:t>
    </dgm:pt>
    <dgm:pt modelId="{ED22F55C-02D6-479C-A5FD-375225CDF873}" type="parTrans" cxnId="{87BC2CDD-43C8-4D78-A6EF-BE7E738E04D2}">
      <dgm:prSet/>
      <dgm:spPr/>
      <dgm:t>
        <a:bodyPr/>
        <a:lstStyle/>
        <a:p>
          <a:endParaRPr lang="en-US"/>
        </a:p>
      </dgm:t>
    </dgm:pt>
    <dgm:pt modelId="{186D911A-24AB-4E41-AE26-982B96845D35}" type="sibTrans" cxnId="{87BC2CDD-43C8-4D78-A6EF-BE7E738E04D2}">
      <dgm:prSet/>
      <dgm:spPr/>
      <dgm:t>
        <a:bodyPr/>
        <a:lstStyle/>
        <a:p>
          <a:endParaRPr lang="en-US"/>
        </a:p>
      </dgm:t>
    </dgm:pt>
    <dgm:pt modelId="{EF0FDF14-B029-430A-A923-BD547AA9CBAE}">
      <dgm:prSet/>
      <dgm:spPr/>
      <dgm:t>
        <a:bodyPr/>
        <a:lstStyle/>
        <a:p>
          <a:r>
            <a:rPr lang="en-US"/>
            <a:t>Can be written as part of an advanced care plan ACP. </a:t>
          </a:r>
        </a:p>
      </dgm:t>
    </dgm:pt>
    <dgm:pt modelId="{477DD093-8886-4FF8-9B73-D882AD6A2CB1}" type="parTrans" cxnId="{82F9DCBD-9218-48B0-A372-E467447A0291}">
      <dgm:prSet/>
      <dgm:spPr/>
      <dgm:t>
        <a:bodyPr/>
        <a:lstStyle/>
        <a:p>
          <a:endParaRPr lang="en-US"/>
        </a:p>
      </dgm:t>
    </dgm:pt>
    <dgm:pt modelId="{2A952BA9-C92F-45B2-A280-FD4F7F484BA9}" type="sibTrans" cxnId="{82F9DCBD-9218-48B0-A372-E467447A0291}">
      <dgm:prSet/>
      <dgm:spPr/>
      <dgm:t>
        <a:bodyPr/>
        <a:lstStyle/>
        <a:p>
          <a:endParaRPr lang="en-US"/>
        </a:p>
      </dgm:t>
    </dgm:pt>
    <dgm:pt modelId="{EC0E9E4F-74A8-4A87-8929-9C37BE140FDD}">
      <dgm:prSet/>
      <dgm:spPr/>
      <dgm:t>
        <a:bodyPr/>
        <a:lstStyle/>
        <a:p>
          <a:r>
            <a:rPr lang="en-US"/>
            <a:t>Can be temporary or permanent- revoked or modified.</a:t>
          </a:r>
        </a:p>
      </dgm:t>
    </dgm:pt>
    <dgm:pt modelId="{2210E65C-F87F-46F3-B306-3E29CCAC567D}" type="parTrans" cxnId="{150B4883-2BED-443F-943B-A3BF8502E171}">
      <dgm:prSet/>
      <dgm:spPr/>
      <dgm:t>
        <a:bodyPr/>
        <a:lstStyle/>
        <a:p>
          <a:endParaRPr lang="en-US"/>
        </a:p>
      </dgm:t>
    </dgm:pt>
    <dgm:pt modelId="{D161069E-30EF-4EB1-A0B8-E8FC475643DF}" type="sibTrans" cxnId="{150B4883-2BED-443F-943B-A3BF8502E171}">
      <dgm:prSet/>
      <dgm:spPr/>
      <dgm:t>
        <a:bodyPr/>
        <a:lstStyle/>
        <a:p>
          <a:endParaRPr lang="en-US"/>
        </a:p>
      </dgm:t>
    </dgm:pt>
    <dgm:pt modelId="{F60597D7-9F9B-4A2B-AEEC-5B9D0D5B184D}">
      <dgm:prSet/>
      <dgm:spPr/>
      <dgm:t>
        <a:bodyPr/>
        <a:lstStyle/>
        <a:p>
          <a:r>
            <a:rPr lang="en-US"/>
            <a:t>DNR's do not apply to conditions outside of the cardiac or respiratory arrest..</a:t>
          </a:r>
        </a:p>
      </dgm:t>
    </dgm:pt>
    <dgm:pt modelId="{D5B214DB-76B6-43EF-85E9-01A4BF5C08EB}" type="parTrans" cxnId="{2753D0FD-3C7A-49D9-AFB7-1DE3F70E9632}">
      <dgm:prSet/>
      <dgm:spPr/>
      <dgm:t>
        <a:bodyPr/>
        <a:lstStyle/>
        <a:p>
          <a:endParaRPr lang="en-US"/>
        </a:p>
      </dgm:t>
    </dgm:pt>
    <dgm:pt modelId="{A5DFA8CA-DD80-4C1C-882F-62822501C37A}" type="sibTrans" cxnId="{2753D0FD-3C7A-49D9-AFB7-1DE3F70E9632}">
      <dgm:prSet/>
      <dgm:spPr/>
      <dgm:t>
        <a:bodyPr/>
        <a:lstStyle/>
        <a:p>
          <a:endParaRPr lang="en-US"/>
        </a:p>
      </dgm:t>
    </dgm:pt>
    <dgm:pt modelId="{0AEB4A02-C705-4BC0-85DE-636BA1186FB3}" type="pres">
      <dgm:prSet presAssocID="{9599EB02-2471-4F30-8B62-FDB5EA1B4123}" presName="diagram" presStyleCnt="0">
        <dgm:presLayoutVars>
          <dgm:dir/>
          <dgm:resizeHandles val="exact"/>
        </dgm:presLayoutVars>
      </dgm:prSet>
      <dgm:spPr/>
    </dgm:pt>
    <dgm:pt modelId="{3A18C195-10EF-404B-922B-F0D9AEE701D8}" type="pres">
      <dgm:prSet presAssocID="{508C6B3D-04E1-4138-9437-84ACD847299B}" presName="node" presStyleLbl="node1" presStyleIdx="0" presStyleCnt="7">
        <dgm:presLayoutVars>
          <dgm:bulletEnabled val="1"/>
        </dgm:presLayoutVars>
      </dgm:prSet>
      <dgm:spPr/>
    </dgm:pt>
    <dgm:pt modelId="{E120B85B-FE52-4575-BE7E-FCD66E75635C}" type="pres">
      <dgm:prSet presAssocID="{8D395271-66F4-4D1C-AD8A-E1607592BBCD}" presName="sibTrans" presStyleLbl="sibTrans2D1" presStyleIdx="0" presStyleCnt="6"/>
      <dgm:spPr/>
    </dgm:pt>
    <dgm:pt modelId="{BA6834B7-D5A5-4AB3-8A20-BD3F55CB0475}" type="pres">
      <dgm:prSet presAssocID="{8D395271-66F4-4D1C-AD8A-E1607592BBCD}" presName="connectorText" presStyleLbl="sibTrans2D1" presStyleIdx="0" presStyleCnt="6"/>
      <dgm:spPr/>
    </dgm:pt>
    <dgm:pt modelId="{74EB525B-0AF0-471A-9E75-22281C159952}" type="pres">
      <dgm:prSet presAssocID="{A547FC0D-F6F8-4F1F-822D-CE3347FA5EE6}" presName="node" presStyleLbl="node1" presStyleIdx="1" presStyleCnt="7">
        <dgm:presLayoutVars>
          <dgm:bulletEnabled val="1"/>
        </dgm:presLayoutVars>
      </dgm:prSet>
      <dgm:spPr/>
    </dgm:pt>
    <dgm:pt modelId="{5ACA3BD3-059A-484C-8746-5096E7AF51E4}" type="pres">
      <dgm:prSet presAssocID="{9887F73C-B3AB-43F6-9AF5-7DAED4BA5DFD}" presName="sibTrans" presStyleLbl="sibTrans2D1" presStyleIdx="1" presStyleCnt="6"/>
      <dgm:spPr/>
    </dgm:pt>
    <dgm:pt modelId="{FF40B8FD-D683-4BA7-B9A3-8B2A14F9EAE1}" type="pres">
      <dgm:prSet presAssocID="{9887F73C-B3AB-43F6-9AF5-7DAED4BA5DFD}" presName="connectorText" presStyleLbl="sibTrans2D1" presStyleIdx="1" presStyleCnt="6"/>
      <dgm:spPr/>
    </dgm:pt>
    <dgm:pt modelId="{49877FE4-B7CC-4865-8FC5-A8E5FE19B127}" type="pres">
      <dgm:prSet presAssocID="{EBA6DABF-0116-406B-954E-3155F0F60272}" presName="node" presStyleLbl="node1" presStyleIdx="2" presStyleCnt="7">
        <dgm:presLayoutVars>
          <dgm:bulletEnabled val="1"/>
        </dgm:presLayoutVars>
      </dgm:prSet>
      <dgm:spPr/>
    </dgm:pt>
    <dgm:pt modelId="{904B6672-C9A0-4AAD-A29C-B97B47D12E8C}" type="pres">
      <dgm:prSet presAssocID="{3DC0E861-4AFC-416F-80B0-8DCA999A2050}" presName="sibTrans" presStyleLbl="sibTrans2D1" presStyleIdx="2" presStyleCnt="6"/>
      <dgm:spPr/>
    </dgm:pt>
    <dgm:pt modelId="{BF10531D-B3ED-41D7-8C46-57AA3A9366CC}" type="pres">
      <dgm:prSet presAssocID="{3DC0E861-4AFC-416F-80B0-8DCA999A2050}" presName="connectorText" presStyleLbl="sibTrans2D1" presStyleIdx="2" presStyleCnt="6"/>
      <dgm:spPr/>
    </dgm:pt>
    <dgm:pt modelId="{C3B7A362-D54D-46E3-8798-C261F07F018F}" type="pres">
      <dgm:prSet presAssocID="{E31EA6FC-D04C-46AB-AAED-52192A1605EE}" presName="node" presStyleLbl="node1" presStyleIdx="3" presStyleCnt="7">
        <dgm:presLayoutVars>
          <dgm:bulletEnabled val="1"/>
        </dgm:presLayoutVars>
      </dgm:prSet>
      <dgm:spPr/>
    </dgm:pt>
    <dgm:pt modelId="{AD90B7F2-C2A5-4587-AF38-894A1E327B67}" type="pres">
      <dgm:prSet presAssocID="{186D911A-24AB-4E41-AE26-982B96845D35}" presName="sibTrans" presStyleLbl="sibTrans2D1" presStyleIdx="3" presStyleCnt="6"/>
      <dgm:spPr/>
    </dgm:pt>
    <dgm:pt modelId="{E91A125E-8876-43C7-AF5F-5D6BBC8F0823}" type="pres">
      <dgm:prSet presAssocID="{186D911A-24AB-4E41-AE26-982B96845D35}" presName="connectorText" presStyleLbl="sibTrans2D1" presStyleIdx="3" presStyleCnt="6"/>
      <dgm:spPr/>
    </dgm:pt>
    <dgm:pt modelId="{1910EB86-8E63-40CA-B45F-EA07AE00F10A}" type="pres">
      <dgm:prSet presAssocID="{EF0FDF14-B029-430A-A923-BD547AA9CBAE}" presName="node" presStyleLbl="node1" presStyleIdx="4" presStyleCnt="7">
        <dgm:presLayoutVars>
          <dgm:bulletEnabled val="1"/>
        </dgm:presLayoutVars>
      </dgm:prSet>
      <dgm:spPr/>
    </dgm:pt>
    <dgm:pt modelId="{045E14AE-439F-4975-994D-CB72904877BA}" type="pres">
      <dgm:prSet presAssocID="{2A952BA9-C92F-45B2-A280-FD4F7F484BA9}" presName="sibTrans" presStyleLbl="sibTrans2D1" presStyleIdx="4" presStyleCnt="6"/>
      <dgm:spPr/>
    </dgm:pt>
    <dgm:pt modelId="{FC0D26AC-9070-46A6-B5B4-C2C5D55CF79F}" type="pres">
      <dgm:prSet presAssocID="{2A952BA9-C92F-45B2-A280-FD4F7F484BA9}" presName="connectorText" presStyleLbl="sibTrans2D1" presStyleIdx="4" presStyleCnt="6"/>
      <dgm:spPr/>
    </dgm:pt>
    <dgm:pt modelId="{3D43787A-06D6-4453-BE1F-80B2E3E81D70}" type="pres">
      <dgm:prSet presAssocID="{EC0E9E4F-74A8-4A87-8929-9C37BE140FDD}" presName="node" presStyleLbl="node1" presStyleIdx="5" presStyleCnt="7">
        <dgm:presLayoutVars>
          <dgm:bulletEnabled val="1"/>
        </dgm:presLayoutVars>
      </dgm:prSet>
      <dgm:spPr/>
    </dgm:pt>
    <dgm:pt modelId="{14B96C3B-14A7-4654-A4AB-B322154AFE17}" type="pres">
      <dgm:prSet presAssocID="{D161069E-30EF-4EB1-A0B8-E8FC475643DF}" presName="sibTrans" presStyleLbl="sibTrans2D1" presStyleIdx="5" presStyleCnt="6"/>
      <dgm:spPr/>
    </dgm:pt>
    <dgm:pt modelId="{74366061-0A92-4789-84D8-3E95589164F5}" type="pres">
      <dgm:prSet presAssocID="{D161069E-30EF-4EB1-A0B8-E8FC475643DF}" presName="connectorText" presStyleLbl="sibTrans2D1" presStyleIdx="5" presStyleCnt="6"/>
      <dgm:spPr/>
    </dgm:pt>
    <dgm:pt modelId="{33F2EF72-3EC7-40FB-A8A4-CCD4A5A04411}" type="pres">
      <dgm:prSet presAssocID="{F60597D7-9F9B-4A2B-AEEC-5B9D0D5B184D}" presName="node" presStyleLbl="node1" presStyleIdx="6" presStyleCnt="7">
        <dgm:presLayoutVars>
          <dgm:bulletEnabled val="1"/>
        </dgm:presLayoutVars>
      </dgm:prSet>
      <dgm:spPr/>
    </dgm:pt>
  </dgm:ptLst>
  <dgm:cxnLst>
    <dgm:cxn modelId="{6BADD602-800D-445E-8164-9D48A37BCA33}" type="presOf" srcId="{9887F73C-B3AB-43F6-9AF5-7DAED4BA5DFD}" destId="{FF40B8FD-D683-4BA7-B9A3-8B2A14F9EAE1}" srcOrd="1" destOrd="0" presId="urn:microsoft.com/office/officeart/2005/8/layout/process5"/>
    <dgm:cxn modelId="{313E0A11-ED75-433A-8C62-66898BEAE467}" type="presOf" srcId="{3DC0E861-4AFC-416F-80B0-8DCA999A2050}" destId="{BF10531D-B3ED-41D7-8C46-57AA3A9366CC}" srcOrd="1" destOrd="0" presId="urn:microsoft.com/office/officeart/2005/8/layout/process5"/>
    <dgm:cxn modelId="{AEB1411C-ADAD-4E6D-AFC3-58B257405989}" type="presOf" srcId="{D161069E-30EF-4EB1-A0B8-E8FC475643DF}" destId="{14B96C3B-14A7-4654-A4AB-B322154AFE17}" srcOrd="0" destOrd="0" presId="urn:microsoft.com/office/officeart/2005/8/layout/process5"/>
    <dgm:cxn modelId="{0C111A2A-37D4-4F45-ADF6-69C3B9D86BC3}" type="presOf" srcId="{2A952BA9-C92F-45B2-A280-FD4F7F484BA9}" destId="{045E14AE-439F-4975-994D-CB72904877BA}" srcOrd="0" destOrd="0" presId="urn:microsoft.com/office/officeart/2005/8/layout/process5"/>
    <dgm:cxn modelId="{42F71D2B-4052-432F-ABAC-49A7C14F145A}" type="presOf" srcId="{A547FC0D-F6F8-4F1F-822D-CE3347FA5EE6}" destId="{74EB525B-0AF0-471A-9E75-22281C159952}" srcOrd="0" destOrd="0" presId="urn:microsoft.com/office/officeart/2005/8/layout/process5"/>
    <dgm:cxn modelId="{7E869B39-5D5E-4F45-836C-3715C4014EC7}" type="presOf" srcId="{EF0FDF14-B029-430A-A923-BD547AA9CBAE}" destId="{1910EB86-8E63-40CA-B45F-EA07AE00F10A}" srcOrd="0" destOrd="0" presId="urn:microsoft.com/office/officeart/2005/8/layout/process5"/>
    <dgm:cxn modelId="{C1E2085B-D449-4E8F-833E-B3031E586400}" type="presOf" srcId="{F60597D7-9F9B-4A2B-AEEC-5B9D0D5B184D}" destId="{33F2EF72-3EC7-40FB-A8A4-CCD4A5A04411}" srcOrd="0" destOrd="0" presId="urn:microsoft.com/office/officeart/2005/8/layout/process5"/>
    <dgm:cxn modelId="{69CCCE5B-5E4E-4095-A643-5587FB8F9517}" type="presOf" srcId="{D161069E-30EF-4EB1-A0B8-E8FC475643DF}" destId="{74366061-0A92-4789-84D8-3E95589164F5}" srcOrd="1" destOrd="0" presId="urn:microsoft.com/office/officeart/2005/8/layout/process5"/>
    <dgm:cxn modelId="{1248F05B-2B38-4081-B3CF-4B68BAEF7285}" type="presOf" srcId="{3DC0E861-4AFC-416F-80B0-8DCA999A2050}" destId="{904B6672-C9A0-4AAD-A29C-B97B47D12E8C}" srcOrd="0" destOrd="0" presId="urn:microsoft.com/office/officeart/2005/8/layout/process5"/>
    <dgm:cxn modelId="{EE3DAF60-F771-4D48-8EAF-3E3D61A8CE5F}" type="presOf" srcId="{2A952BA9-C92F-45B2-A280-FD4F7F484BA9}" destId="{FC0D26AC-9070-46A6-B5B4-C2C5D55CF79F}" srcOrd="1" destOrd="0" presId="urn:microsoft.com/office/officeart/2005/8/layout/process5"/>
    <dgm:cxn modelId="{E7B4CC43-2D2D-4BA9-8DCB-241DAACE0430}" srcId="{9599EB02-2471-4F30-8B62-FDB5EA1B4123}" destId="{EBA6DABF-0116-406B-954E-3155F0F60272}" srcOrd="2" destOrd="0" parTransId="{A8F22298-55F0-48D9-9A71-2C94E095F435}" sibTransId="{3DC0E861-4AFC-416F-80B0-8DCA999A2050}"/>
    <dgm:cxn modelId="{7B799273-5C04-43D7-B043-4B28B4EB5B4C}" type="presOf" srcId="{186D911A-24AB-4E41-AE26-982B96845D35}" destId="{E91A125E-8876-43C7-AF5F-5D6BBC8F0823}" srcOrd="1" destOrd="0" presId="urn:microsoft.com/office/officeart/2005/8/layout/process5"/>
    <dgm:cxn modelId="{2034F874-DA64-4DA4-9FF3-E7A2C6557E8D}" srcId="{9599EB02-2471-4F30-8B62-FDB5EA1B4123}" destId="{A547FC0D-F6F8-4F1F-822D-CE3347FA5EE6}" srcOrd="1" destOrd="0" parTransId="{6D2E1694-325D-492C-94F9-BF7033E412EA}" sibTransId="{9887F73C-B3AB-43F6-9AF5-7DAED4BA5DFD}"/>
    <dgm:cxn modelId="{150B4883-2BED-443F-943B-A3BF8502E171}" srcId="{9599EB02-2471-4F30-8B62-FDB5EA1B4123}" destId="{EC0E9E4F-74A8-4A87-8929-9C37BE140FDD}" srcOrd="5" destOrd="0" parTransId="{2210E65C-F87F-46F3-B306-3E29CCAC567D}" sibTransId="{D161069E-30EF-4EB1-A0B8-E8FC475643DF}"/>
    <dgm:cxn modelId="{4B0262A2-FD64-4CB2-AE61-74F48CB452DC}" type="presOf" srcId="{8D395271-66F4-4D1C-AD8A-E1607592BBCD}" destId="{BA6834B7-D5A5-4AB3-8A20-BD3F55CB0475}" srcOrd="1" destOrd="0" presId="urn:microsoft.com/office/officeart/2005/8/layout/process5"/>
    <dgm:cxn modelId="{2F6835B8-5CAE-4ECC-BA1A-BE9A8C86533E}" type="presOf" srcId="{508C6B3D-04E1-4138-9437-84ACD847299B}" destId="{3A18C195-10EF-404B-922B-F0D9AEE701D8}" srcOrd="0" destOrd="0" presId="urn:microsoft.com/office/officeart/2005/8/layout/process5"/>
    <dgm:cxn modelId="{82F9DCBD-9218-48B0-A372-E467447A0291}" srcId="{9599EB02-2471-4F30-8B62-FDB5EA1B4123}" destId="{EF0FDF14-B029-430A-A923-BD547AA9CBAE}" srcOrd="4" destOrd="0" parTransId="{477DD093-8886-4FF8-9B73-D882AD6A2CB1}" sibTransId="{2A952BA9-C92F-45B2-A280-FD4F7F484BA9}"/>
    <dgm:cxn modelId="{6672BEC8-FC6B-48B5-B7EB-70903B3C2154}" type="presOf" srcId="{186D911A-24AB-4E41-AE26-982B96845D35}" destId="{AD90B7F2-C2A5-4587-AF38-894A1E327B67}" srcOrd="0" destOrd="0" presId="urn:microsoft.com/office/officeart/2005/8/layout/process5"/>
    <dgm:cxn modelId="{77B9C8CC-7D4A-4AF5-ACAB-60265DD7221E}" type="presOf" srcId="{EC0E9E4F-74A8-4A87-8929-9C37BE140FDD}" destId="{3D43787A-06D6-4453-BE1F-80B2E3E81D70}" srcOrd="0" destOrd="0" presId="urn:microsoft.com/office/officeart/2005/8/layout/process5"/>
    <dgm:cxn modelId="{87BC2CDD-43C8-4D78-A6EF-BE7E738E04D2}" srcId="{9599EB02-2471-4F30-8B62-FDB5EA1B4123}" destId="{E31EA6FC-D04C-46AB-AAED-52192A1605EE}" srcOrd="3" destOrd="0" parTransId="{ED22F55C-02D6-479C-A5FD-375225CDF873}" sibTransId="{186D911A-24AB-4E41-AE26-982B96845D35}"/>
    <dgm:cxn modelId="{11D692DD-DE0A-4E73-8740-760AD00FAF92}" type="presOf" srcId="{9599EB02-2471-4F30-8B62-FDB5EA1B4123}" destId="{0AEB4A02-C705-4BC0-85DE-636BA1186FB3}" srcOrd="0" destOrd="0" presId="urn:microsoft.com/office/officeart/2005/8/layout/process5"/>
    <dgm:cxn modelId="{67467CE0-BE51-498E-811F-B8EED7B6D775}" type="presOf" srcId="{EBA6DABF-0116-406B-954E-3155F0F60272}" destId="{49877FE4-B7CC-4865-8FC5-A8E5FE19B127}" srcOrd="0" destOrd="0" presId="urn:microsoft.com/office/officeart/2005/8/layout/process5"/>
    <dgm:cxn modelId="{911B07E3-DF9A-4DC6-867A-D015C6B88CEB}" type="presOf" srcId="{E31EA6FC-D04C-46AB-AAED-52192A1605EE}" destId="{C3B7A362-D54D-46E3-8798-C261F07F018F}" srcOrd="0" destOrd="0" presId="urn:microsoft.com/office/officeart/2005/8/layout/process5"/>
    <dgm:cxn modelId="{327788E4-4CE4-43F9-A2CF-51EE5AC0388A}" type="presOf" srcId="{8D395271-66F4-4D1C-AD8A-E1607592BBCD}" destId="{E120B85B-FE52-4575-BE7E-FCD66E75635C}" srcOrd="0" destOrd="0" presId="urn:microsoft.com/office/officeart/2005/8/layout/process5"/>
    <dgm:cxn modelId="{1168CEED-92A3-41B5-8CB1-19FC9F18E9EC}" type="presOf" srcId="{9887F73C-B3AB-43F6-9AF5-7DAED4BA5DFD}" destId="{5ACA3BD3-059A-484C-8746-5096E7AF51E4}" srcOrd="0" destOrd="0" presId="urn:microsoft.com/office/officeart/2005/8/layout/process5"/>
    <dgm:cxn modelId="{2753D0FD-3C7A-49D9-AFB7-1DE3F70E9632}" srcId="{9599EB02-2471-4F30-8B62-FDB5EA1B4123}" destId="{F60597D7-9F9B-4A2B-AEEC-5B9D0D5B184D}" srcOrd="6" destOrd="0" parTransId="{D5B214DB-76B6-43EF-85E9-01A4BF5C08EB}" sibTransId="{A5DFA8CA-DD80-4C1C-882F-62822501C37A}"/>
    <dgm:cxn modelId="{436556FE-23D0-436B-9699-E74A0AC86648}" srcId="{9599EB02-2471-4F30-8B62-FDB5EA1B4123}" destId="{508C6B3D-04E1-4138-9437-84ACD847299B}" srcOrd="0" destOrd="0" parTransId="{DE159B4F-6E9B-4758-8540-BD40BFF3B5EB}" sibTransId="{8D395271-66F4-4D1C-AD8A-E1607592BBCD}"/>
    <dgm:cxn modelId="{D928A3FB-2312-407F-91AF-44BEA1C640DE}" type="presParOf" srcId="{0AEB4A02-C705-4BC0-85DE-636BA1186FB3}" destId="{3A18C195-10EF-404B-922B-F0D9AEE701D8}" srcOrd="0" destOrd="0" presId="urn:microsoft.com/office/officeart/2005/8/layout/process5"/>
    <dgm:cxn modelId="{5E8193C0-A332-4895-9134-D1A88C628CC1}" type="presParOf" srcId="{0AEB4A02-C705-4BC0-85DE-636BA1186FB3}" destId="{E120B85B-FE52-4575-BE7E-FCD66E75635C}" srcOrd="1" destOrd="0" presId="urn:microsoft.com/office/officeart/2005/8/layout/process5"/>
    <dgm:cxn modelId="{5630CF77-1448-4208-915B-A1C1BC4EAB9E}" type="presParOf" srcId="{E120B85B-FE52-4575-BE7E-FCD66E75635C}" destId="{BA6834B7-D5A5-4AB3-8A20-BD3F55CB0475}" srcOrd="0" destOrd="0" presId="urn:microsoft.com/office/officeart/2005/8/layout/process5"/>
    <dgm:cxn modelId="{BE0A7084-B124-47DB-92ED-B1CD76D28F16}" type="presParOf" srcId="{0AEB4A02-C705-4BC0-85DE-636BA1186FB3}" destId="{74EB525B-0AF0-471A-9E75-22281C159952}" srcOrd="2" destOrd="0" presId="urn:microsoft.com/office/officeart/2005/8/layout/process5"/>
    <dgm:cxn modelId="{E3B1114E-05ED-412C-9247-02D6988893D6}" type="presParOf" srcId="{0AEB4A02-C705-4BC0-85DE-636BA1186FB3}" destId="{5ACA3BD3-059A-484C-8746-5096E7AF51E4}" srcOrd="3" destOrd="0" presId="urn:microsoft.com/office/officeart/2005/8/layout/process5"/>
    <dgm:cxn modelId="{7F6ABAFF-350D-4E37-9E15-B206E7CFF69F}" type="presParOf" srcId="{5ACA3BD3-059A-484C-8746-5096E7AF51E4}" destId="{FF40B8FD-D683-4BA7-B9A3-8B2A14F9EAE1}" srcOrd="0" destOrd="0" presId="urn:microsoft.com/office/officeart/2005/8/layout/process5"/>
    <dgm:cxn modelId="{A2DCC89B-596C-4AEB-BD31-426C8562F462}" type="presParOf" srcId="{0AEB4A02-C705-4BC0-85DE-636BA1186FB3}" destId="{49877FE4-B7CC-4865-8FC5-A8E5FE19B127}" srcOrd="4" destOrd="0" presId="urn:microsoft.com/office/officeart/2005/8/layout/process5"/>
    <dgm:cxn modelId="{B2C31BF0-48F0-489F-AF96-BEB0EEB8E122}" type="presParOf" srcId="{0AEB4A02-C705-4BC0-85DE-636BA1186FB3}" destId="{904B6672-C9A0-4AAD-A29C-B97B47D12E8C}" srcOrd="5" destOrd="0" presId="urn:microsoft.com/office/officeart/2005/8/layout/process5"/>
    <dgm:cxn modelId="{DAC3AF24-61AF-4FC9-9B63-3055672BD457}" type="presParOf" srcId="{904B6672-C9A0-4AAD-A29C-B97B47D12E8C}" destId="{BF10531D-B3ED-41D7-8C46-57AA3A9366CC}" srcOrd="0" destOrd="0" presId="urn:microsoft.com/office/officeart/2005/8/layout/process5"/>
    <dgm:cxn modelId="{7104516D-3C9D-4D3B-94E0-7246028DA682}" type="presParOf" srcId="{0AEB4A02-C705-4BC0-85DE-636BA1186FB3}" destId="{C3B7A362-D54D-46E3-8798-C261F07F018F}" srcOrd="6" destOrd="0" presId="urn:microsoft.com/office/officeart/2005/8/layout/process5"/>
    <dgm:cxn modelId="{4C6FF361-C6DB-42D1-B98A-349B2CB6BC6D}" type="presParOf" srcId="{0AEB4A02-C705-4BC0-85DE-636BA1186FB3}" destId="{AD90B7F2-C2A5-4587-AF38-894A1E327B67}" srcOrd="7" destOrd="0" presId="urn:microsoft.com/office/officeart/2005/8/layout/process5"/>
    <dgm:cxn modelId="{5DC08B53-859C-4D6E-B3E9-CA8BD940882E}" type="presParOf" srcId="{AD90B7F2-C2A5-4587-AF38-894A1E327B67}" destId="{E91A125E-8876-43C7-AF5F-5D6BBC8F0823}" srcOrd="0" destOrd="0" presId="urn:microsoft.com/office/officeart/2005/8/layout/process5"/>
    <dgm:cxn modelId="{1F314554-739F-46EC-A866-012FAC442FF7}" type="presParOf" srcId="{0AEB4A02-C705-4BC0-85DE-636BA1186FB3}" destId="{1910EB86-8E63-40CA-B45F-EA07AE00F10A}" srcOrd="8" destOrd="0" presId="urn:microsoft.com/office/officeart/2005/8/layout/process5"/>
    <dgm:cxn modelId="{F2C9A476-0493-4507-81BE-4A47A179D9E3}" type="presParOf" srcId="{0AEB4A02-C705-4BC0-85DE-636BA1186FB3}" destId="{045E14AE-439F-4975-994D-CB72904877BA}" srcOrd="9" destOrd="0" presId="urn:microsoft.com/office/officeart/2005/8/layout/process5"/>
    <dgm:cxn modelId="{A7144198-E5DE-4AAC-A236-BC8A7D491190}" type="presParOf" srcId="{045E14AE-439F-4975-994D-CB72904877BA}" destId="{FC0D26AC-9070-46A6-B5B4-C2C5D55CF79F}" srcOrd="0" destOrd="0" presId="urn:microsoft.com/office/officeart/2005/8/layout/process5"/>
    <dgm:cxn modelId="{07617D54-B266-4B24-85CE-C021DEE18246}" type="presParOf" srcId="{0AEB4A02-C705-4BC0-85DE-636BA1186FB3}" destId="{3D43787A-06D6-4453-BE1F-80B2E3E81D70}" srcOrd="10" destOrd="0" presId="urn:microsoft.com/office/officeart/2005/8/layout/process5"/>
    <dgm:cxn modelId="{7A99D72E-FDE3-4FDD-803F-0AFD623442D9}" type="presParOf" srcId="{0AEB4A02-C705-4BC0-85DE-636BA1186FB3}" destId="{14B96C3B-14A7-4654-A4AB-B322154AFE17}" srcOrd="11" destOrd="0" presId="urn:microsoft.com/office/officeart/2005/8/layout/process5"/>
    <dgm:cxn modelId="{5F9C2098-C1D6-4C1F-BF4D-4461FA64226C}" type="presParOf" srcId="{14B96C3B-14A7-4654-A4AB-B322154AFE17}" destId="{74366061-0A92-4789-84D8-3E95589164F5}" srcOrd="0" destOrd="0" presId="urn:microsoft.com/office/officeart/2005/8/layout/process5"/>
    <dgm:cxn modelId="{6F8AA180-CFD2-4E42-B0BB-C4A62E562F48}" type="presParOf" srcId="{0AEB4A02-C705-4BC0-85DE-636BA1186FB3}" destId="{33F2EF72-3EC7-40FB-A8A4-CCD4A5A04411}" srcOrd="12"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6D118F6-F943-4FC8-82F0-DFD1A2E8AEED}"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US"/>
        </a:p>
      </dgm:t>
    </dgm:pt>
    <dgm:pt modelId="{D9D1C5D5-12B2-4992-950E-D8B486610FD8}">
      <dgm:prSet phldr="0"/>
      <dgm:spPr/>
      <dgm:t>
        <a:bodyPr/>
        <a:lstStyle/>
        <a:p>
          <a:pPr rtl="0"/>
          <a:r>
            <a:rPr lang="en-US" dirty="0">
              <a:solidFill>
                <a:schemeClr val="tx2"/>
              </a:solidFill>
            </a:rPr>
            <a:t>Euthanasia is a practice of intentionally ending a life. </a:t>
          </a:r>
        </a:p>
      </dgm:t>
    </dgm:pt>
    <dgm:pt modelId="{C178FA51-BA29-4B2D-BD26-3F39AABA5792}" type="parTrans" cxnId="{CEE09E68-6D13-4E11-BC61-028F4FF52752}">
      <dgm:prSet/>
      <dgm:spPr/>
    </dgm:pt>
    <dgm:pt modelId="{5FC2DE27-2C6D-4F08-8AA6-7B410A092CC8}" type="sibTrans" cxnId="{CEE09E68-6D13-4E11-BC61-028F4FF52752}">
      <dgm:prSet/>
      <dgm:spPr/>
    </dgm:pt>
    <dgm:pt modelId="{7AE05B35-ECD2-45DF-9151-2C6DB5D48760}">
      <dgm:prSet phldr="0"/>
      <dgm:spPr/>
      <dgm:t>
        <a:bodyPr/>
        <a:lstStyle/>
        <a:p>
          <a:pPr rtl="0"/>
          <a:r>
            <a:rPr lang="en-US" dirty="0">
              <a:solidFill>
                <a:schemeClr val="tx2"/>
              </a:solidFill>
            </a:rPr>
            <a:t>Practice is against the Law in the UK.</a:t>
          </a:r>
        </a:p>
      </dgm:t>
    </dgm:pt>
    <dgm:pt modelId="{59DCF3AF-D4C3-4B2A-8390-B10921E7C783}" type="parTrans" cxnId="{B715814D-C744-48CF-8EF4-78BD915426C7}">
      <dgm:prSet/>
      <dgm:spPr/>
    </dgm:pt>
    <dgm:pt modelId="{34CD3126-63B7-4E58-8416-E41B08F54577}" type="sibTrans" cxnId="{B715814D-C744-48CF-8EF4-78BD915426C7}">
      <dgm:prSet/>
      <dgm:spPr/>
    </dgm:pt>
    <dgm:pt modelId="{565CF36B-457C-4539-8214-FD0714C76439}">
      <dgm:prSet phldr="0"/>
      <dgm:spPr/>
      <dgm:t>
        <a:bodyPr/>
        <a:lstStyle/>
        <a:p>
          <a:pPr rtl="0"/>
          <a:r>
            <a:rPr lang="en-US" dirty="0">
              <a:solidFill>
                <a:schemeClr val="tx2"/>
              </a:solidFill>
            </a:rPr>
            <a:t>Some believe the practice eliminates pain. </a:t>
          </a:r>
        </a:p>
      </dgm:t>
    </dgm:pt>
    <dgm:pt modelId="{7620FEFB-C44D-4978-8E11-A507713E4AF4}" type="parTrans" cxnId="{52DA1D6B-AA00-45D2-90C0-73F3E3E59611}">
      <dgm:prSet/>
      <dgm:spPr/>
    </dgm:pt>
    <dgm:pt modelId="{A13AF291-FA22-4541-9F87-F97E0B33BC92}" type="sibTrans" cxnId="{52DA1D6B-AA00-45D2-90C0-73F3E3E59611}">
      <dgm:prSet/>
      <dgm:spPr/>
    </dgm:pt>
    <dgm:pt modelId="{1ECE7FB1-788B-4BD4-9E50-D5BA819A327E}">
      <dgm:prSet phldr="0"/>
      <dgm:spPr/>
      <dgm:t>
        <a:bodyPr/>
        <a:lstStyle/>
        <a:p>
          <a:pPr rtl="0"/>
          <a:r>
            <a:rPr lang="en-US" dirty="0">
              <a:solidFill>
                <a:schemeClr val="tx2"/>
              </a:solidFill>
            </a:rPr>
            <a:t>In many cases it is carried out at the patients request.</a:t>
          </a:r>
        </a:p>
      </dgm:t>
    </dgm:pt>
    <dgm:pt modelId="{D9B70D7A-0A72-4D05-B4D3-F6EC7BAA2B20}" type="parTrans" cxnId="{943D8860-1203-43DA-8B72-EA008A235CA7}">
      <dgm:prSet/>
      <dgm:spPr/>
    </dgm:pt>
    <dgm:pt modelId="{DD8D3DB3-4764-4D19-8570-AA0189B31569}" type="sibTrans" cxnId="{943D8860-1203-43DA-8B72-EA008A235CA7}">
      <dgm:prSet/>
      <dgm:spPr/>
    </dgm:pt>
    <dgm:pt modelId="{9E4E3F8E-B2A1-44CE-8BB8-14F30B460353}">
      <dgm:prSet phldr="0"/>
      <dgm:spPr/>
      <dgm:t>
        <a:bodyPr/>
        <a:lstStyle/>
        <a:p>
          <a:pPr rtl="0"/>
          <a:r>
            <a:rPr lang="en-US" dirty="0">
              <a:solidFill>
                <a:schemeClr val="tx2"/>
              </a:solidFill>
            </a:rPr>
            <a:t>The term derived from the Greek word 'Euthanatos' meaning "easy death".</a:t>
          </a:r>
        </a:p>
      </dgm:t>
    </dgm:pt>
    <dgm:pt modelId="{6E5F3C2A-A500-43B4-9C22-68D3D257FA29}" type="parTrans" cxnId="{290FF613-168F-49A4-8027-7B048334A771}">
      <dgm:prSet/>
      <dgm:spPr/>
    </dgm:pt>
    <dgm:pt modelId="{0E75ADB3-DB37-4913-8044-8EC69279773E}" type="sibTrans" cxnId="{290FF613-168F-49A4-8027-7B048334A771}">
      <dgm:prSet/>
      <dgm:spPr/>
    </dgm:pt>
    <dgm:pt modelId="{EAA86092-6675-4C8E-9BFA-1AEB705914EF}">
      <dgm:prSet phldr="0"/>
      <dgm:spPr/>
      <dgm:t>
        <a:bodyPr/>
        <a:lstStyle/>
        <a:p>
          <a:pPr rtl="0"/>
          <a:r>
            <a:rPr lang="en-US" dirty="0">
              <a:solidFill>
                <a:schemeClr val="tx2"/>
              </a:solidFill>
            </a:rPr>
            <a:t>Also known as Mercy Killing.</a:t>
          </a:r>
        </a:p>
      </dgm:t>
    </dgm:pt>
    <dgm:pt modelId="{E21602BE-5A80-4841-9293-27414EDE36D1}" type="parTrans" cxnId="{0D1611EC-365F-4BEC-9A91-271E234E7F24}">
      <dgm:prSet/>
      <dgm:spPr/>
    </dgm:pt>
    <dgm:pt modelId="{E9F51F25-5893-45AE-A9A3-A03F24AAE9DD}" type="sibTrans" cxnId="{0D1611EC-365F-4BEC-9A91-271E234E7F24}">
      <dgm:prSet/>
      <dgm:spPr/>
    </dgm:pt>
    <dgm:pt modelId="{B32B76F5-331C-4846-9DAA-0F531121368B}" type="pres">
      <dgm:prSet presAssocID="{36D118F6-F943-4FC8-82F0-DFD1A2E8AEED}" presName="Name0" presStyleCnt="0">
        <dgm:presLayoutVars>
          <dgm:dir/>
          <dgm:animLvl val="lvl"/>
          <dgm:resizeHandles val="exact"/>
        </dgm:presLayoutVars>
      </dgm:prSet>
      <dgm:spPr/>
    </dgm:pt>
    <dgm:pt modelId="{D775D9F6-9029-41CE-8685-2428A9EC80B1}" type="pres">
      <dgm:prSet presAssocID="{EAA86092-6675-4C8E-9BFA-1AEB705914EF}" presName="boxAndChildren" presStyleCnt="0"/>
      <dgm:spPr/>
    </dgm:pt>
    <dgm:pt modelId="{9C367BF3-E7B6-4559-8F94-FC05A5BEF16D}" type="pres">
      <dgm:prSet presAssocID="{EAA86092-6675-4C8E-9BFA-1AEB705914EF}" presName="parentTextBox" presStyleLbl="node1" presStyleIdx="0" presStyleCnt="6"/>
      <dgm:spPr>
        <a:solidFill>
          <a:schemeClr val="accent2"/>
        </a:solidFill>
      </dgm:spPr>
    </dgm:pt>
    <dgm:pt modelId="{76446B71-3E66-41A0-9B66-42B631ED9A76}" type="pres">
      <dgm:prSet presAssocID="{0E75ADB3-DB37-4913-8044-8EC69279773E}" presName="sp" presStyleCnt="0"/>
      <dgm:spPr/>
    </dgm:pt>
    <dgm:pt modelId="{C47BA872-CA59-471F-B454-2122AA36D57A}" type="pres">
      <dgm:prSet presAssocID="{9E4E3F8E-B2A1-44CE-8BB8-14F30B460353}" presName="arrowAndChildren" presStyleCnt="0"/>
      <dgm:spPr/>
    </dgm:pt>
    <dgm:pt modelId="{7B40C919-FC09-4BC7-A0EF-B62751DE8E38}" type="pres">
      <dgm:prSet presAssocID="{9E4E3F8E-B2A1-44CE-8BB8-14F30B460353}" presName="parentTextArrow" presStyleLbl="node1" presStyleIdx="1" presStyleCnt="6"/>
      <dgm:spPr>
        <a:solidFill>
          <a:srgbClr val="F4CAE0"/>
        </a:solidFill>
      </dgm:spPr>
    </dgm:pt>
    <dgm:pt modelId="{133E0BEA-3C30-4C8E-8B12-65DC5EA9E6B1}" type="pres">
      <dgm:prSet presAssocID="{DD8D3DB3-4764-4D19-8570-AA0189B31569}" presName="sp" presStyleCnt="0"/>
      <dgm:spPr/>
    </dgm:pt>
    <dgm:pt modelId="{262C5AD1-2AFD-462A-AC74-F9C1CE04402C}" type="pres">
      <dgm:prSet presAssocID="{1ECE7FB1-788B-4BD4-9E50-D5BA819A327E}" presName="arrowAndChildren" presStyleCnt="0"/>
      <dgm:spPr/>
    </dgm:pt>
    <dgm:pt modelId="{F626E529-9625-44C2-BDAD-7ADFD951C13B}" type="pres">
      <dgm:prSet presAssocID="{1ECE7FB1-788B-4BD4-9E50-D5BA819A327E}" presName="parentTextArrow" presStyleLbl="node1" presStyleIdx="2" presStyleCnt="6"/>
      <dgm:spPr>
        <a:solidFill>
          <a:schemeClr val="accent2"/>
        </a:solidFill>
      </dgm:spPr>
    </dgm:pt>
    <dgm:pt modelId="{AA506F29-DEF6-4F58-B980-E681AC18017F}" type="pres">
      <dgm:prSet presAssocID="{A13AF291-FA22-4541-9F87-F97E0B33BC92}" presName="sp" presStyleCnt="0"/>
      <dgm:spPr/>
    </dgm:pt>
    <dgm:pt modelId="{3B607B3C-3863-4FA0-ACDA-5F335281F224}" type="pres">
      <dgm:prSet presAssocID="{565CF36B-457C-4539-8214-FD0714C76439}" presName="arrowAndChildren" presStyleCnt="0"/>
      <dgm:spPr/>
    </dgm:pt>
    <dgm:pt modelId="{B6F4B3CC-B9D4-426E-8878-9ABFD74D9CE5}" type="pres">
      <dgm:prSet presAssocID="{565CF36B-457C-4539-8214-FD0714C76439}" presName="parentTextArrow" presStyleLbl="node1" presStyleIdx="3" presStyleCnt="6"/>
      <dgm:spPr>
        <a:solidFill>
          <a:srgbClr val="FFAFCC"/>
        </a:solidFill>
      </dgm:spPr>
    </dgm:pt>
    <dgm:pt modelId="{B8DED5CD-C351-4DAB-8C1B-270959FFEB27}" type="pres">
      <dgm:prSet presAssocID="{34CD3126-63B7-4E58-8416-E41B08F54577}" presName="sp" presStyleCnt="0"/>
      <dgm:spPr/>
    </dgm:pt>
    <dgm:pt modelId="{F736D710-AFA1-4EAA-A593-92B16ACD2B71}" type="pres">
      <dgm:prSet presAssocID="{7AE05B35-ECD2-45DF-9151-2C6DB5D48760}" presName="arrowAndChildren" presStyleCnt="0"/>
      <dgm:spPr/>
    </dgm:pt>
    <dgm:pt modelId="{F1F82320-947B-4EE9-A17A-D310A84C028B}" type="pres">
      <dgm:prSet presAssocID="{7AE05B35-ECD2-45DF-9151-2C6DB5D48760}" presName="parentTextArrow" presStyleLbl="node1" presStyleIdx="4" presStyleCnt="6"/>
      <dgm:spPr>
        <a:solidFill>
          <a:schemeClr val="accent2"/>
        </a:solidFill>
      </dgm:spPr>
    </dgm:pt>
    <dgm:pt modelId="{7CB320CE-2821-44E4-9A08-4B589FD50195}" type="pres">
      <dgm:prSet presAssocID="{5FC2DE27-2C6D-4F08-8AA6-7B410A092CC8}" presName="sp" presStyleCnt="0"/>
      <dgm:spPr/>
    </dgm:pt>
    <dgm:pt modelId="{C0C3CC51-653D-4A2A-B84F-65BEEEAF0E81}" type="pres">
      <dgm:prSet presAssocID="{D9D1C5D5-12B2-4992-950E-D8B486610FD8}" presName="arrowAndChildren" presStyleCnt="0"/>
      <dgm:spPr/>
    </dgm:pt>
    <dgm:pt modelId="{2D9D5944-ED6B-4AFB-B6F8-29A7F06FDEA6}" type="pres">
      <dgm:prSet presAssocID="{D9D1C5D5-12B2-4992-950E-D8B486610FD8}" presName="parentTextArrow" presStyleLbl="node1" presStyleIdx="5" presStyleCnt="6"/>
      <dgm:spPr>
        <a:solidFill>
          <a:srgbClr val="64A6BD"/>
        </a:solidFill>
      </dgm:spPr>
    </dgm:pt>
  </dgm:ptLst>
  <dgm:cxnLst>
    <dgm:cxn modelId="{290FF613-168F-49A4-8027-7B048334A771}" srcId="{36D118F6-F943-4FC8-82F0-DFD1A2E8AEED}" destId="{9E4E3F8E-B2A1-44CE-8BB8-14F30B460353}" srcOrd="4" destOrd="0" parTransId="{6E5F3C2A-A500-43B4-9C22-68D3D257FA29}" sibTransId="{0E75ADB3-DB37-4913-8044-8EC69279773E}"/>
    <dgm:cxn modelId="{943D8860-1203-43DA-8B72-EA008A235CA7}" srcId="{36D118F6-F943-4FC8-82F0-DFD1A2E8AEED}" destId="{1ECE7FB1-788B-4BD4-9E50-D5BA819A327E}" srcOrd="3" destOrd="0" parTransId="{D9B70D7A-0A72-4D05-B4D3-F6EC7BAA2B20}" sibTransId="{DD8D3DB3-4764-4D19-8570-AA0189B31569}"/>
    <dgm:cxn modelId="{B01D3762-D004-486A-8F0F-94C12FC79C96}" type="presOf" srcId="{D9D1C5D5-12B2-4992-950E-D8B486610FD8}" destId="{2D9D5944-ED6B-4AFB-B6F8-29A7F06FDEA6}" srcOrd="0" destOrd="0" presId="urn:microsoft.com/office/officeart/2005/8/layout/process4"/>
    <dgm:cxn modelId="{52695F43-F471-4E40-B25E-AD07C97F02CF}" type="presOf" srcId="{9E4E3F8E-B2A1-44CE-8BB8-14F30B460353}" destId="{7B40C919-FC09-4BC7-A0EF-B62751DE8E38}" srcOrd="0" destOrd="0" presId="urn:microsoft.com/office/officeart/2005/8/layout/process4"/>
    <dgm:cxn modelId="{CEE09E68-6D13-4E11-BC61-028F4FF52752}" srcId="{36D118F6-F943-4FC8-82F0-DFD1A2E8AEED}" destId="{D9D1C5D5-12B2-4992-950E-D8B486610FD8}" srcOrd="0" destOrd="0" parTransId="{C178FA51-BA29-4B2D-BD26-3F39AABA5792}" sibTransId="{5FC2DE27-2C6D-4F08-8AA6-7B410A092CC8}"/>
    <dgm:cxn modelId="{52DA1D6B-AA00-45D2-90C0-73F3E3E59611}" srcId="{36D118F6-F943-4FC8-82F0-DFD1A2E8AEED}" destId="{565CF36B-457C-4539-8214-FD0714C76439}" srcOrd="2" destOrd="0" parTransId="{7620FEFB-C44D-4978-8E11-A507713E4AF4}" sibTransId="{A13AF291-FA22-4541-9F87-F97E0B33BC92}"/>
    <dgm:cxn modelId="{B715814D-C744-48CF-8EF4-78BD915426C7}" srcId="{36D118F6-F943-4FC8-82F0-DFD1A2E8AEED}" destId="{7AE05B35-ECD2-45DF-9151-2C6DB5D48760}" srcOrd="1" destOrd="0" parTransId="{59DCF3AF-D4C3-4B2A-8390-B10921E7C783}" sibTransId="{34CD3126-63B7-4E58-8416-E41B08F54577}"/>
    <dgm:cxn modelId="{68BA9C79-1657-4FB8-8C0F-323DA4054002}" type="presOf" srcId="{565CF36B-457C-4539-8214-FD0714C76439}" destId="{B6F4B3CC-B9D4-426E-8878-9ABFD74D9CE5}" srcOrd="0" destOrd="0" presId="urn:microsoft.com/office/officeart/2005/8/layout/process4"/>
    <dgm:cxn modelId="{C85F80AA-D66C-4EAE-BE6D-41B8C4C4FA29}" type="presOf" srcId="{1ECE7FB1-788B-4BD4-9E50-D5BA819A327E}" destId="{F626E529-9625-44C2-BDAD-7ADFD951C13B}" srcOrd="0" destOrd="0" presId="urn:microsoft.com/office/officeart/2005/8/layout/process4"/>
    <dgm:cxn modelId="{1DF10FAB-42FD-45ED-A3C8-129D3E17DC48}" type="presOf" srcId="{EAA86092-6675-4C8E-9BFA-1AEB705914EF}" destId="{9C367BF3-E7B6-4559-8F94-FC05A5BEF16D}" srcOrd="0" destOrd="0" presId="urn:microsoft.com/office/officeart/2005/8/layout/process4"/>
    <dgm:cxn modelId="{7C6750BA-554C-4EA9-A68F-9463DB4915E4}" type="presOf" srcId="{36D118F6-F943-4FC8-82F0-DFD1A2E8AEED}" destId="{B32B76F5-331C-4846-9DAA-0F531121368B}" srcOrd="0" destOrd="0" presId="urn:microsoft.com/office/officeart/2005/8/layout/process4"/>
    <dgm:cxn modelId="{6BDEB4C8-2E77-4847-A29E-49366DC92EA4}" type="presOf" srcId="{7AE05B35-ECD2-45DF-9151-2C6DB5D48760}" destId="{F1F82320-947B-4EE9-A17A-D310A84C028B}" srcOrd="0" destOrd="0" presId="urn:microsoft.com/office/officeart/2005/8/layout/process4"/>
    <dgm:cxn modelId="{0D1611EC-365F-4BEC-9A91-271E234E7F24}" srcId="{36D118F6-F943-4FC8-82F0-DFD1A2E8AEED}" destId="{EAA86092-6675-4C8E-9BFA-1AEB705914EF}" srcOrd="5" destOrd="0" parTransId="{E21602BE-5A80-4841-9293-27414EDE36D1}" sibTransId="{E9F51F25-5893-45AE-A9A3-A03F24AAE9DD}"/>
    <dgm:cxn modelId="{C8D8D209-B109-42C5-B84D-8C9A600B9B14}" type="presParOf" srcId="{B32B76F5-331C-4846-9DAA-0F531121368B}" destId="{D775D9F6-9029-41CE-8685-2428A9EC80B1}" srcOrd="0" destOrd="0" presId="urn:microsoft.com/office/officeart/2005/8/layout/process4"/>
    <dgm:cxn modelId="{2DE3A1ED-2466-431A-B9D6-74A7001FE4FF}" type="presParOf" srcId="{D775D9F6-9029-41CE-8685-2428A9EC80B1}" destId="{9C367BF3-E7B6-4559-8F94-FC05A5BEF16D}" srcOrd="0" destOrd="0" presId="urn:microsoft.com/office/officeart/2005/8/layout/process4"/>
    <dgm:cxn modelId="{CDBBCD33-D28C-42DC-B78B-DC6E46B071F4}" type="presParOf" srcId="{B32B76F5-331C-4846-9DAA-0F531121368B}" destId="{76446B71-3E66-41A0-9B66-42B631ED9A76}" srcOrd="1" destOrd="0" presId="urn:microsoft.com/office/officeart/2005/8/layout/process4"/>
    <dgm:cxn modelId="{411F4323-F833-4BE2-90F1-831E11330B91}" type="presParOf" srcId="{B32B76F5-331C-4846-9DAA-0F531121368B}" destId="{C47BA872-CA59-471F-B454-2122AA36D57A}" srcOrd="2" destOrd="0" presId="urn:microsoft.com/office/officeart/2005/8/layout/process4"/>
    <dgm:cxn modelId="{23ED58A3-025E-412D-AA94-D99B35E34EAB}" type="presParOf" srcId="{C47BA872-CA59-471F-B454-2122AA36D57A}" destId="{7B40C919-FC09-4BC7-A0EF-B62751DE8E38}" srcOrd="0" destOrd="0" presId="urn:microsoft.com/office/officeart/2005/8/layout/process4"/>
    <dgm:cxn modelId="{F1727BEF-9534-4F3E-8382-7497A844F0A0}" type="presParOf" srcId="{B32B76F5-331C-4846-9DAA-0F531121368B}" destId="{133E0BEA-3C30-4C8E-8B12-65DC5EA9E6B1}" srcOrd="3" destOrd="0" presId="urn:microsoft.com/office/officeart/2005/8/layout/process4"/>
    <dgm:cxn modelId="{00377C46-BB49-4F5A-821B-6B726D2F78B8}" type="presParOf" srcId="{B32B76F5-331C-4846-9DAA-0F531121368B}" destId="{262C5AD1-2AFD-462A-AC74-F9C1CE04402C}" srcOrd="4" destOrd="0" presId="urn:microsoft.com/office/officeart/2005/8/layout/process4"/>
    <dgm:cxn modelId="{CAA365F6-D6B1-486A-9F60-8C0E99C2AFB0}" type="presParOf" srcId="{262C5AD1-2AFD-462A-AC74-F9C1CE04402C}" destId="{F626E529-9625-44C2-BDAD-7ADFD951C13B}" srcOrd="0" destOrd="0" presId="urn:microsoft.com/office/officeart/2005/8/layout/process4"/>
    <dgm:cxn modelId="{86D9E551-0946-4CC0-8582-68A33BCF9052}" type="presParOf" srcId="{B32B76F5-331C-4846-9DAA-0F531121368B}" destId="{AA506F29-DEF6-4F58-B980-E681AC18017F}" srcOrd="5" destOrd="0" presId="urn:microsoft.com/office/officeart/2005/8/layout/process4"/>
    <dgm:cxn modelId="{8CCCD99A-DF6B-4319-87E9-1229F2AB6219}" type="presParOf" srcId="{B32B76F5-331C-4846-9DAA-0F531121368B}" destId="{3B607B3C-3863-4FA0-ACDA-5F335281F224}" srcOrd="6" destOrd="0" presId="urn:microsoft.com/office/officeart/2005/8/layout/process4"/>
    <dgm:cxn modelId="{2F345ACC-1E62-479D-92AC-3C2B2B4AC951}" type="presParOf" srcId="{3B607B3C-3863-4FA0-ACDA-5F335281F224}" destId="{B6F4B3CC-B9D4-426E-8878-9ABFD74D9CE5}" srcOrd="0" destOrd="0" presId="urn:microsoft.com/office/officeart/2005/8/layout/process4"/>
    <dgm:cxn modelId="{9A7C3155-38D8-4F5C-BAEA-EEBF55C4FF15}" type="presParOf" srcId="{B32B76F5-331C-4846-9DAA-0F531121368B}" destId="{B8DED5CD-C351-4DAB-8C1B-270959FFEB27}" srcOrd="7" destOrd="0" presId="urn:microsoft.com/office/officeart/2005/8/layout/process4"/>
    <dgm:cxn modelId="{671CE835-773D-49DA-AFC0-37867CDAB29E}" type="presParOf" srcId="{B32B76F5-331C-4846-9DAA-0F531121368B}" destId="{F736D710-AFA1-4EAA-A593-92B16ACD2B71}" srcOrd="8" destOrd="0" presId="urn:microsoft.com/office/officeart/2005/8/layout/process4"/>
    <dgm:cxn modelId="{5A521860-4412-477D-A2D6-091E0143C7A1}" type="presParOf" srcId="{F736D710-AFA1-4EAA-A593-92B16ACD2B71}" destId="{F1F82320-947B-4EE9-A17A-D310A84C028B}" srcOrd="0" destOrd="0" presId="urn:microsoft.com/office/officeart/2005/8/layout/process4"/>
    <dgm:cxn modelId="{9DC5D4C8-CA65-4C96-A5F1-FADE5426A4BD}" type="presParOf" srcId="{B32B76F5-331C-4846-9DAA-0F531121368B}" destId="{7CB320CE-2821-44E4-9A08-4B589FD50195}" srcOrd="9" destOrd="0" presId="urn:microsoft.com/office/officeart/2005/8/layout/process4"/>
    <dgm:cxn modelId="{27DDC551-E768-4A8A-9B34-E89D0441CE4B}" type="presParOf" srcId="{B32B76F5-331C-4846-9DAA-0F531121368B}" destId="{C0C3CC51-653D-4A2A-B84F-65BEEEAF0E81}" srcOrd="10" destOrd="0" presId="urn:microsoft.com/office/officeart/2005/8/layout/process4"/>
    <dgm:cxn modelId="{C41E0C90-3454-42FB-8AC6-5F5AC03C8728}" type="presParOf" srcId="{C0C3CC51-653D-4A2A-B84F-65BEEEAF0E81}" destId="{2D9D5944-ED6B-4AFB-B6F8-29A7F06FDEA6}"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550055A-CC96-4464-9CED-3B8154337A4F}" type="doc">
      <dgm:prSet loTypeId="urn:microsoft.com/office/officeart/2005/8/layout/cycle3" loCatId="cycle" qsTypeId="urn:microsoft.com/office/officeart/2005/8/quickstyle/simple1" qsCatId="simple" csTypeId="urn:microsoft.com/office/officeart/2005/8/colors/accent1_2" csCatId="accent1" phldr="1"/>
      <dgm:spPr/>
      <dgm:t>
        <a:bodyPr/>
        <a:lstStyle/>
        <a:p>
          <a:endParaRPr lang="en-US"/>
        </a:p>
      </dgm:t>
    </dgm:pt>
    <dgm:pt modelId="{F8E6AFE7-0EFC-4CBB-AA8A-BFE774F58AB4}">
      <dgm:prSet phldrT="[Text]" phldr="0"/>
      <dgm:spPr/>
      <dgm:t>
        <a:bodyPr/>
        <a:lstStyle/>
        <a:p>
          <a:pPr rtl="0"/>
          <a:r>
            <a:rPr lang="en-US" dirty="0">
              <a:solidFill>
                <a:schemeClr val="tx2"/>
              </a:solidFill>
              <a:latin typeface="Goudy Old Style"/>
            </a:rPr>
            <a:t>Active Euthanasia</a:t>
          </a:r>
          <a:endParaRPr lang="en-US" dirty="0">
            <a:solidFill>
              <a:schemeClr val="tx2"/>
            </a:solidFill>
          </a:endParaRPr>
        </a:p>
      </dgm:t>
    </dgm:pt>
    <dgm:pt modelId="{BDB238CF-CC42-4AF7-9CB3-9210D5E413F3}" type="parTrans" cxnId="{2C250A07-762D-428F-9D72-6DB6E1977A06}">
      <dgm:prSet/>
      <dgm:spPr/>
      <dgm:t>
        <a:bodyPr/>
        <a:lstStyle/>
        <a:p>
          <a:endParaRPr lang="en-US"/>
        </a:p>
      </dgm:t>
    </dgm:pt>
    <dgm:pt modelId="{7E0A16AA-2D45-409F-8C6F-203489BC5330}" type="sibTrans" cxnId="{2C250A07-762D-428F-9D72-6DB6E1977A06}">
      <dgm:prSet/>
      <dgm:spPr/>
      <dgm:t>
        <a:bodyPr/>
        <a:lstStyle/>
        <a:p>
          <a:endParaRPr lang="en-US"/>
        </a:p>
      </dgm:t>
    </dgm:pt>
    <dgm:pt modelId="{109B31F2-C7A2-458E-BCBC-424580197D62}">
      <dgm:prSet phldrT="[Text]" phldr="0"/>
      <dgm:spPr/>
      <dgm:t>
        <a:bodyPr/>
        <a:lstStyle/>
        <a:p>
          <a:pPr rtl="0"/>
          <a:r>
            <a:rPr lang="en-US" dirty="0">
              <a:solidFill>
                <a:schemeClr val="tx2"/>
              </a:solidFill>
              <a:latin typeface="Goudy Old Style"/>
            </a:rPr>
            <a:t>Passive Euthanasia </a:t>
          </a:r>
          <a:endParaRPr lang="en-US" dirty="0">
            <a:solidFill>
              <a:schemeClr val="tx2"/>
            </a:solidFill>
          </a:endParaRPr>
        </a:p>
      </dgm:t>
    </dgm:pt>
    <dgm:pt modelId="{DD8A1867-A170-4019-BB41-B3DF9D901BFC}" type="parTrans" cxnId="{4D51C74B-4AAF-49CE-9781-AFCFB4606D9D}">
      <dgm:prSet/>
      <dgm:spPr/>
      <dgm:t>
        <a:bodyPr/>
        <a:lstStyle/>
        <a:p>
          <a:endParaRPr lang="en-US"/>
        </a:p>
      </dgm:t>
    </dgm:pt>
    <dgm:pt modelId="{18D7D15C-36C9-4087-A183-E70624CA1919}" type="sibTrans" cxnId="{4D51C74B-4AAF-49CE-9781-AFCFB4606D9D}">
      <dgm:prSet/>
      <dgm:spPr/>
      <dgm:t>
        <a:bodyPr/>
        <a:lstStyle/>
        <a:p>
          <a:endParaRPr lang="en-US"/>
        </a:p>
      </dgm:t>
    </dgm:pt>
    <dgm:pt modelId="{31EADB46-C7EA-4829-9F95-7B2882E2F693}">
      <dgm:prSet phldrT="[Text]" phldr="0"/>
      <dgm:spPr/>
      <dgm:t>
        <a:bodyPr/>
        <a:lstStyle/>
        <a:p>
          <a:pPr rtl="0"/>
          <a:r>
            <a:rPr lang="en-US" dirty="0">
              <a:solidFill>
                <a:schemeClr val="tx2"/>
              </a:solidFill>
              <a:latin typeface="Goudy Old Style"/>
            </a:rPr>
            <a:t>Voluntary Euthanasia</a:t>
          </a:r>
          <a:endParaRPr lang="en-US" dirty="0">
            <a:solidFill>
              <a:schemeClr val="tx2"/>
            </a:solidFill>
          </a:endParaRPr>
        </a:p>
      </dgm:t>
    </dgm:pt>
    <dgm:pt modelId="{3EEBF3FD-3D3B-48E4-B713-E48A2A7C4206}" type="parTrans" cxnId="{DB927F42-60F4-42A3-BEE3-776BC5C3FA04}">
      <dgm:prSet/>
      <dgm:spPr/>
      <dgm:t>
        <a:bodyPr/>
        <a:lstStyle/>
        <a:p>
          <a:endParaRPr lang="en-US"/>
        </a:p>
      </dgm:t>
    </dgm:pt>
    <dgm:pt modelId="{64441BDF-A705-4AEC-8DBD-AAD46E7645DF}" type="sibTrans" cxnId="{DB927F42-60F4-42A3-BEE3-776BC5C3FA04}">
      <dgm:prSet/>
      <dgm:spPr/>
      <dgm:t>
        <a:bodyPr/>
        <a:lstStyle/>
        <a:p>
          <a:endParaRPr lang="en-US"/>
        </a:p>
      </dgm:t>
    </dgm:pt>
    <dgm:pt modelId="{B896E092-0269-4276-BF59-A44501A00A75}">
      <dgm:prSet phldrT="[Text]" phldr="0"/>
      <dgm:spPr/>
      <dgm:t>
        <a:bodyPr/>
        <a:lstStyle/>
        <a:p>
          <a:pPr rtl="0"/>
          <a:r>
            <a:rPr lang="en-US" dirty="0">
              <a:solidFill>
                <a:schemeClr val="tx2"/>
              </a:solidFill>
              <a:latin typeface="Goudy Old Style"/>
            </a:rPr>
            <a:t>Non-Voluntary </a:t>
          </a:r>
          <a:endParaRPr lang="en-US" dirty="0">
            <a:solidFill>
              <a:schemeClr val="tx2"/>
            </a:solidFill>
          </a:endParaRPr>
        </a:p>
      </dgm:t>
    </dgm:pt>
    <dgm:pt modelId="{37530CD6-4E17-49BA-B451-80788959F038}" type="parTrans" cxnId="{28D128ED-30CF-419B-A918-71BA6DEC4E68}">
      <dgm:prSet/>
      <dgm:spPr/>
      <dgm:t>
        <a:bodyPr/>
        <a:lstStyle/>
        <a:p>
          <a:endParaRPr lang="en-US"/>
        </a:p>
      </dgm:t>
    </dgm:pt>
    <dgm:pt modelId="{E8B6618C-7ED0-4DE4-84D1-685A402D6B9C}" type="sibTrans" cxnId="{28D128ED-30CF-419B-A918-71BA6DEC4E68}">
      <dgm:prSet/>
      <dgm:spPr/>
      <dgm:t>
        <a:bodyPr/>
        <a:lstStyle/>
        <a:p>
          <a:endParaRPr lang="en-US"/>
        </a:p>
      </dgm:t>
    </dgm:pt>
    <dgm:pt modelId="{AE34BDD1-59CF-4895-AD2B-0A93D1E398B6}">
      <dgm:prSet phldrT="[Text]" phldr="0"/>
      <dgm:spPr/>
      <dgm:t>
        <a:bodyPr/>
        <a:lstStyle/>
        <a:p>
          <a:pPr rtl="0"/>
          <a:r>
            <a:rPr lang="en-US" dirty="0">
              <a:solidFill>
                <a:schemeClr val="tx2"/>
              </a:solidFill>
              <a:latin typeface="Goudy Old Style"/>
            </a:rPr>
            <a:t>Involuntary Euthanasia</a:t>
          </a:r>
          <a:endParaRPr lang="en-US" dirty="0">
            <a:solidFill>
              <a:schemeClr val="tx2"/>
            </a:solidFill>
          </a:endParaRPr>
        </a:p>
      </dgm:t>
    </dgm:pt>
    <dgm:pt modelId="{725A5B2F-8B8D-4DAB-8A3C-7090F2373E53}" type="parTrans" cxnId="{3F78D191-4F0E-4C50-8E64-BA9896FA45EE}">
      <dgm:prSet/>
      <dgm:spPr/>
      <dgm:t>
        <a:bodyPr/>
        <a:lstStyle/>
        <a:p>
          <a:endParaRPr lang="en-US"/>
        </a:p>
      </dgm:t>
    </dgm:pt>
    <dgm:pt modelId="{2B2B45FC-7706-448D-A4B9-DDEC452FCA66}" type="sibTrans" cxnId="{3F78D191-4F0E-4C50-8E64-BA9896FA45EE}">
      <dgm:prSet/>
      <dgm:spPr/>
      <dgm:t>
        <a:bodyPr/>
        <a:lstStyle/>
        <a:p>
          <a:endParaRPr lang="en-US"/>
        </a:p>
      </dgm:t>
    </dgm:pt>
    <dgm:pt modelId="{DC539820-9036-4331-8BA2-50527C55E1EB}">
      <dgm:prSet phldr="0"/>
      <dgm:spPr/>
      <dgm:t>
        <a:bodyPr/>
        <a:lstStyle/>
        <a:p>
          <a:pPr rtl="0"/>
          <a:r>
            <a:rPr lang="en-US" dirty="0">
              <a:solidFill>
                <a:schemeClr val="tx2"/>
              </a:solidFill>
              <a:latin typeface="Goudy Old Style"/>
            </a:rPr>
            <a:t>Assisted Suicide</a:t>
          </a:r>
        </a:p>
      </dgm:t>
    </dgm:pt>
    <dgm:pt modelId="{073642DA-CA50-4788-A9C6-09835EEEA39B}" type="parTrans" cxnId="{0435DB4F-B67B-4E56-B796-53837CF7CC87}">
      <dgm:prSet/>
      <dgm:spPr/>
    </dgm:pt>
    <dgm:pt modelId="{4CF7DEB2-767E-45C1-B29B-E11AA95D9E24}" type="sibTrans" cxnId="{0435DB4F-B67B-4E56-B796-53837CF7CC87}">
      <dgm:prSet/>
      <dgm:spPr/>
    </dgm:pt>
    <dgm:pt modelId="{A8AAF296-9020-4B0E-BC9B-FD6D5851FA8C}" type="pres">
      <dgm:prSet presAssocID="{1550055A-CC96-4464-9CED-3B8154337A4F}" presName="Name0" presStyleCnt="0">
        <dgm:presLayoutVars>
          <dgm:dir/>
          <dgm:resizeHandles val="exact"/>
        </dgm:presLayoutVars>
      </dgm:prSet>
      <dgm:spPr/>
    </dgm:pt>
    <dgm:pt modelId="{0F014404-33C2-4A6B-B8FC-A31CCA71FCBE}" type="pres">
      <dgm:prSet presAssocID="{1550055A-CC96-4464-9CED-3B8154337A4F}" presName="cycle" presStyleCnt="0"/>
      <dgm:spPr/>
    </dgm:pt>
    <dgm:pt modelId="{96360148-92DC-4551-BF38-80270D6857A1}" type="pres">
      <dgm:prSet presAssocID="{F8E6AFE7-0EFC-4CBB-AA8A-BFE774F58AB4}" presName="nodeFirstNode" presStyleLbl="node1" presStyleIdx="0" presStyleCnt="6">
        <dgm:presLayoutVars>
          <dgm:bulletEnabled val="1"/>
        </dgm:presLayoutVars>
      </dgm:prSet>
      <dgm:spPr>
        <a:solidFill>
          <a:srgbClr val="00F5D4"/>
        </a:solidFill>
      </dgm:spPr>
    </dgm:pt>
    <dgm:pt modelId="{A1AC4BA9-D18E-4852-BDE6-F5B8A0687F93}" type="pres">
      <dgm:prSet presAssocID="{7E0A16AA-2D45-409F-8C6F-203489BC5330}" presName="sibTransFirstNode" presStyleLbl="bgShp" presStyleIdx="0" presStyleCnt="1"/>
      <dgm:spPr/>
    </dgm:pt>
    <dgm:pt modelId="{4DD4BA60-908D-422C-B408-4E519ABDC280}" type="pres">
      <dgm:prSet presAssocID="{109B31F2-C7A2-458E-BCBC-424580197D62}" presName="nodeFollowingNodes" presStyleLbl="node1" presStyleIdx="1" presStyleCnt="6">
        <dgm:presLayoutVars>
          <dgm:bulletEnabled val="1"/>
        </dgm:presLayoutVars>
      </dgm:prSet>
      <dgm:spPr>
        <a:solidFill>
          <a:srgbClr val="00BBF9"/>
        </a:solidFill>
      </dgm:spPr>
    </dgm:pt>
    <dgm:pt modelId="{0739297A-CEFA-4F80-8C69-227C4BDB9765}" type="pres">
      <dgm:prSet presAssocID="{31EADB46-C7EA-4829-9F95-7B2882E2F693}" presName="nodeFollowingNodes" presStyleLbl="node1" presStyleIdx="2" presStyleCnt="6">
        <dgm:presLayoutVars>
          <dgm:bulletEnabled val="1"/>
        </dgm:presLayoutVars>
      </dgm:prSet>
      <dgm:spPr>
        <a:solidFill>
          <a:srgbClr val="FEE440"/>
        </a:solidFill>
      </dgm:spPr>
    </dgm:pt>
    <dgm:pt modelId="{8184ABDC-C89B-4C49-9ADE-1122CE964E6A}" type="pres">
      <dgm:prSet presAssocID="{B896E092-0269-4276-BF59-A44501A00A75}" presName="nodeFollowingNodes" presStyleLbl="node1" presStyleIdx="3" presStyleCnt="6">
        <dgm:presLayoutVars>
          <dgm:bulletEnabled val="1"/>
        </dgm:presLayoutVars>
      </dgm:prSet>
      <dgm:spPr>
        <a:solidFill>
          <a:srgbClr val="F15BB5"/>
        </a:solidFill>
      </dgm:spPr>
    </dgm:pt>
    <dgm:pt modelId="{72CF580E-AB9D-4EFE-8B77-9F252081FCF7}" type="pres">
      <dgm:prSet presAssocID="{AE34BDD1-59CF-4895-AD2B-0A93D1E398B6}" presName="nodeFollowingNodes" presStyleLbl="node1" presStyleIdx="4" presStyleCnt="6">
        <dgm:presLayoutVars>
          <dgm:bulletEnabled val="1"/>
        </dgm:presLayoutVars>
      </dgm:prSet>
      <dgm:spPr>
        <a:solidFill>
          <a:srgbClr val="9B5DE5"/>
        </a:solidFill>
      </dgm:spPr>
    </dgm:pt>
    <dgm:pt modelId="{709EBB2E-B4D2-46CA-903D-7D537C135F99}" type="pres">
      <dgm:prSet presAssocID="{DC539820-9036-4331-8BA2-50527C55E1EB}" presName="nodeFollowingNodes" presStyleLbl="node1" presStyleIdx="5" presStyleCnt="6">
        <dgm:presLayoutVars>
          <dgm:bulletEnabled val="1"/>
        </dgm:presLayoutVars>
      </dgm:prSet>
      <dgm:spPr>
        <a:solidFill>
          <a:srgbClr val="FFAFCC"/>
        </a:solidFill>
      </dgm:spPr>
    </dgm:pt>
  </dgm:ptLst>
  <dgm:cxnLst>
    <dgm:cxn modelId="{2C250A07-762D-428F-9D72-6DB6E1977A06}" srcId="{1550055A-CC96-4464-9CED-3B8154337A4F}" destId="{F8E6AFE7-0EFC-4CBB-AA8A-BFE774F58AB4}" srcOrd="0" destOrd="0" parTransId="{BDB238CF-CC42-4AF7-9CB3-9210D5E413F3}" sibTransId="{7E0A16AA-2D45-409F-8C6F-203489BC5330}"/>
    <dgm:cxn modelId="{76E12A35-E905-48DA-A3FE-4C74B4995EA6}" type="presOf" srcId="{7E0A16AA-2D45-409F-8C6F-203489BC5330}" destId="{A1AC4BA9-D18E-4852-BDE6-F5B8A0687F93}" srcOrd="0" destOrd="0" presId="urn:microsoft.com/office/officeart/2005/8/layout/cycle3"/>
    <dgm:cxn modelId="{F2427036-E4B4-47A6-9162-B3E8DE95757F}" type="presOf" srcId="{109B31F2-C7A2-458E-BCBC-424580197D62}" destId="{4DD4BA60-908D-422C-B408-4E519ABDC280}" srcOrd="0" destOrd="0" presId="urn:microsoft.com/office/officeart/2005/8/layout/cycle3"/>
    <dgm:cxn modelId="{DB927F42-60F4-42A3-BEE3-776BC5C3FA04}" srcId="{1550055A-CC96-4464-9CED-3B8154337A4F}" destId="{31EADB46-C7EA-4829-9F95-7B2882E2F693}" srcOrd="2" destOrd="0" parTransId="{3EEBF3FD-3D3B-48E4-B713-E48A2A7C4206}" sibTransId="{64441BDF-A705-4AEC-8DBD-AAD46E7645DF}"/>
    <dgm:cxn modelId="{4D51C74B-4AAF-49CE-9781-AFCFB4606D9D}" srcId="{1550055A-CC96-4464-9CED-3B8154337A4F}" destId="{109B31F2-C7A2-458E-BCBC-424580197D62}" srcOrd="1" destOrd="0" parTransId="{DD8A1867-A170-4019-BB41-B3DF9D901BFC}" sibTransId="{18D7D15C-36C9-4087-A183-E70624CA1919}"/>
    <dgm:cxn modelId="{0435DB4F-B67B-4E56-B796-53837CF7CC87}" srcId="{1550055A-CC96-4464-9CED-3B8154337A4F}" destId="{DC539820-9036-4331-8BA2-50527C55E1EB}" srcOrd="5" destOrd="0" parTransId="{073642DA-CA50-4788-A9C6-09835EEEA39B}" sibTransId="{4CF7DEB2-767E-45C1-B29B-E11AA95D9E24}"/>
    <dgm:cxn modelId="{3F78D191-4F0E-4C50-8E64-BA9896FA45EE}" srcId="{1550055A-CC96-4464-9CED-3B8154337A4F}" destId="{AE34BDD1-59CF-4895-AD2B-0A93D1E398B6}" srcOrd="4" destOrd="0" parTransId="{725A5B2F-8B8D-4DAB-8A3C-7090F2373E53}" sibTransId="{2B2B45FC-7706-448D-A4B9-DDEC452FCA66}"/>
    <dgm:cxn modelId="{3FBC779C-0F71-4B5B-A6BE-1E84433F2F37}" type="presOf" srcId="{31EADB46-C7EA-4829-9F95-7B2882E2F693}" destId="{0739297A-CEFA-4F80-8C69-227C4BDB9765}" srcOrd="0" destOrd="0" presId="urn:microsoft.com/office/officeart/2005/8/layout/cycle3"/>
    <dgm:cxn modelId="{CD2F849D-A660-4A83-B9DA-CD8A5F41D218}" type="presOf" srcId="{1550055A-CC96-4464-9CED-3B8154337A4F}" destId="{A8AAF296-9020-4B0E-BC9B-FD6D5851FA8C}" srcOrd="0" destOrd="0" presId="urn:microsoft.com/office/officeart/2005/8/layout/cycle3"/>
    <dgm:cxn modelId="{23F93DD4-DF3D-4EC9-9ACD-C5A91828389D}" type="presOf" srcId="{B896E092-0269-4276-BF59-A44501A00A75}" destId="{8184ABDC-C89B-4C49-9ADE-1122CE964E6A}" srcOrd="0" destOrd="0" presId="urn:microsoft.com/office/officeart/2005/8/layout/cycle3"/>
    <dgm:cxn modelId="{054350D5-C56D-45D1-A9AB-CD37284D4722}" type="presOf" srcId="{AE34BDD1-59CF-4895-AD2B-0A93D1E398B6}" destId="{72CF580E-AB9D-4EFE-8B77-9F252081FCF7}" srcOrd="0" destOrd="0" presId="urn:microsoft.com/office/officeart/2005/8/layout/cycle3"/>
    <dgm:cxn modelId="{28D128ED-30CF-419B-A918-71BA6DEC4E68}" srcId="{1550055A-CC96-4464-9CED-3B8154337A4F}" destId="{B896E092-0269-4276-BF59-A44501A00A75}" srcOrd="3" destOrd="0" parTransId="{37530CD6-4E17-49BA-B451-80788959F038}" sibTransId="{E8B6618C-7ED0-4DE4-84D1-685A402D6B9C}"/>
    <dgm:cxn modelId="{868D95EE-1DEC-47A6-A4B8-0C54E5946AD6}" type="presOf" srcId="{DC539820-9036-4331-8BA2-50527C55E1EB}" destId="{709EBB2E-B4D2-46CA-903D-7D537C135F99}" srcOrd="0" destOrd="0" presId="urn:microsoft.com/office/officeart/2005/8/layout/cycle3"/>
    <dgm:cxn modelId="{ADBECAFB-2841-4810-B1EB-AD526CCAE627}" type="presOf" srcId="{F8E6AFE7-0EFC-4CBB-AA8A-BFE774F58AB4}" destId="{96360148-92DC-4551-BF38-80270D6857A1}" srcOrd="0" destOrd="0" presId="urn:microsoft.com/office/officeart/2005/8/layout/cycle3"/>
    <dgm:cxn modelId="{C47373BC-76F3-4A9D-AED5-6A2BFF2A25FD}" type="presParOf" srcId="{A8AAF296-9020-4B0E-BC9B-FD6D5851FA8C}" destId="{0F014404-33C2-4A6B-B8FC-A31CCA71FCBE}" srcOrd="0" destOrd="0" presId="urn:microsoft.com/office/officeart/2005/8/layout/cycle3"/>
    <dgm:cxn modelId="{047900B7-B1A3-4153-97AE-179E7A5D0B34}" type="presParOf" srcId="{0F014404-33C2-4A6B-B8FC-A31CCA71FCBE}" destId="{96360148-92DC-4551-BF38-80270D6857A1}" srcOrd="0" destOrd="0" presId="urn:microsoft.com/office/officeart/2005/8/layout/cycle3"/>
    <dgm:cxn modelId="{0AC3949A-2219-4001-B497-77101BDC8F3E}" type="presParOf" srcId="{0F014404-33C2-4A6B-B8FC-A31CCA71FCBE}" destId="{A1AC4BA9-D18E-4852-BDE6-F5B8A0687F93}" srcOrd="1" destOrd="0" presId="urn:microsoft.com/office/officeart/2005/8/layout/cycle3"/>
    <dgm:cxn modelId="{82EDA3A2-EE95-496C-AC85-19E56D37DE8B}" type="presParOf" srcId="{0F014404-33C2-4A6B-B8FC-A31CCA71FCBE}" destId="{4DD4BA60-908D-422C-B408-4E519ABDC280}" srcOrd="2" destOrd="0" presId="urn:microsoft.com/office/officeart/2005/8/layout/cycle3"/>
    <dgm:cxn modelId="{B43569FE-C434-481E-8F0F-23FDFE666B09}" type="presParOf" srcId="{0F014404-33C2-4A6B-B8FC-A31CCA71FCBE}" destId="{0739297A-CEFA-4F80-8C69-227C4BDB9765}" srcOrd="3" destOrd="0" presId="urn:microsoft.com/office/officeart/2005/8/layout/cycle3"/>
    <dgm:cxn modelId="{3851B1E1-BAAE-4EE7-80A3-70E27027489F}" type="presParOf" srcId="{0F014404-33C2-4A6B-B8FC-A31CCA71FCBE}" destId="{8184ABDC-C89B-4C49-9ADE-1122CE964E6A}" srcOrd="4" destOrd="0" presId="urn:microsoft.com/office/officeart/2005/8/layout/cycle3"/>
    <dgm:cxn modelId="{7B352C4A-6E4D-4AA8-A609-847BAFEC8EC2}" type="presParOf" srcId="{0F014404-33C2-4A6B-B8FC-A31CCA71FCBE}" destId="{72CF580E-AB9D-4EFE-8B77-9F252081FCF7}" srcOrd="5" destOrd="0" presId="urn:microsoft.com/office/officeart/2005/8/layout/cycle3"/>
    <dgm:cxn modelId="{1FF30DC4-C9CB-4DDF-9DF0-904DE2F21725}" type="presParOf" srcId="{0F014404-33C2-4A6B-B8FC-A31CCA71FCBE}" destId="{709EBB2E-B4D2-46CA-903D-7D537C135F99}" srcOrd="6"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FB89FD7-9332-4116-BE72-62D7A61E042A}"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5F18E6A4-7AC5-496E-B1EF-DFFE937F88AF}">
      <dgm:prSet/>
      <dgm:spPr/>
      <dgm:t>
        <a:bodyPr/>
        <a:lstStyle/>
        <a:p>
          <a:r>
            <a:rPr lang="en-US" baseline="0" dirty="0">
              <a:solidFill>
                <a:schemeClr val="tx2"/>
              </a:solidFill>
            </a:rPr>
            <a:t>Giving someone the means, knowledge, and/or advice to commit suicide on their own is referred to as assisted suicide. </a:t>
          </a:r>
          <a:endParaRPr lang="en-US" dirty="0">
            <a:solidFill>
              <a:schemeClr val="tx2"/>
            </a:solidFill>
          </a:endParaRPr>
        </a:p>
      </dgm:t>
    </dgm:pt>
    <dgm:pt modelId="{FCF061B8-DBC5-4ECB-84CD-2BA631283717}" type="parTrans" cxnId="{F2F5584C-329B-40D1-95CD-9E49F31CE5B8}">
      <dgm:prSet/>
      <dgm:spPr/>
      <dgm:t>
        <a:bodyPr/>
        <a:lstStyle/>
        <a:p>
          <a:endParaRPr lang="en-US"/>
        </a:p>
      </dgm:t>
    </dgm:pt>
    <dgm:pt modelId="{A8596D0C-23F1-4D59-8808-4AFFAE34ECD6}" type="sibTrans" cxnId="{F2F5584C-329B-40D1-95CD-9E49F31CE5B8}">
      <dgm:prSet/>
      <dgm:spPr/>
      <dgm:t>
        <a:bodyPr/>
        <a:lstStyle/>
        <a:p>
          <a:endParaRPr lang="en-US"/>
        </a:p>
      </dgm:t>
    </dgm:pt>
    <dgm:pt modelId="{24D1020F-2421-46EC-BDF5-E4A8FFB68851}">
      <dgm:prSet/>
      <dgm:spPr/>
      <dgm:t>
        <a:bodyPr/>
        <a:lstStyle/>
        <a:p>
          <a:r>
            <a:rPr lang="en-US" baseline="0" dirty="0">
              <a:solidFill>
                <a:schemeClr val="tx2"/>
              </a:solidFill>
            </a:rPr>
            <a:t>Typically, this action is taken at the request of the person who wants to end their lives because of a fatal illness, excruciating pain, or loss of dignity. </a:t>
          </a:r>
          <a:r>
            <a:rPr lang="en-US" baseline="0" dirty="0"/>
            <a:t> </a:t>
          </a:r>
          <a:endParaRPr lang="en-US" dirty="0"/>
        </a:p>
      </dgm:t>
    </dgm:pt>
    <dgm:pt modelId="{89E53EE0-0BCC-4301-81F1-A6D7B59F7EB7}" type="parTrans" cxnId="{02025CD4-A1A3-4AC3-BC57-0465CCF5699B}">
      <dgm:prSet/>
      <dgm:spPr/>
      <dgm:t>
        <a:bodyPr/>
        <a:lstStyle/>
        <a:p>
          <a:endParaRPr lang="en-US"/>
        </a:p>
      </dgm:t>
    </dgm:pt>
    <dgm:pt modelId="{0FF6DFCF-D143-4860-B525-B3D29CDA7C25}" type="sibTrans" cxnId="{02025CD4-A1A3-4AC3-BC57-0465CCF5699B}">
      <dgm:prSet/>
      <dgm:spPr/>
      <dgm:t>
        <a:bodyPr/>
        <a:lstStyle/>
        <a:p>
          <a:endParaRPr lang="en-US"/>
        </a:p>
      </dgm:t>
    </dgm:pt>
    <dgm:pt modelId="{D0BBD369-B0FA-4DA4-B901-1ADEE10BB90E}" type="pres">
      <dgm:prSet presAssocID="{DFB89FD7-9332-4116-BE72-62D7A61E042A}" presName="linear" presStyleCnt="0">
        <dgm:presLayoutVars>
          <dgm:animLvl val="lvl"/>
          <dgm:resizeHandles val="exact"/>
        </dgm:presLayoutVars>
      </dgm:prSet>
      <dgm:spPr/>
    </dgm:pt>
    <dgm:pt modelId="{B6A5D17A-931B-4ED1-A811-3CB10F71315D}" type="pres">
      <dgm:prSet presAssocID="{5F18E6A4-7AC5-496E-B1EF-DFFE937F88AF}" presName="parentText" presStyleLbl="node1" presStyleIdx="0" presStyleCnt="2">
        <dgm:presLayoutVars>
          <dgm:chMax val="0"/>
          <dgm:bulletEnabled val="1"/>
        </dgm:presLayoutVars>
      </dgm:prSet>
      <dgm:spPr/>
    </dgm:pt>
    <dgm:pt modelId="{39B5E4D1-E9D5-4D2C-B329-7DBADDFA52D6}" type="pres">
      <dgm:prSet presAssocID="{A8596D0C-23F1-4D59-8808-4AFFAE34ECD6}" presName="spacer" presStyleCnt="0"/>
      <dgm:spPr/>
    </dgm:pt>
    <dgm:pt modelId="{57448E91-22D2-4036-812C-226A417BD797}" type="pres">
      <dgm:prSet presAssocID="{24D1020F-2421-46EC-BDF5-E4A8FFB68851}" presName="parentText" presStyleLbl="node1" presStyleIdx="1" presStyleCnt="2">
        <dgm:presLayoutVars>
          <dgm:chMax val="0"/>
          <dgm:bulletEnabled val="1"/>
        </dgm:presLayoutVars>
      </dgm:prSet>
      <dgm:spPr>
        <a:solidFill>
          <a:srgbClr val="FFAFCC"/>
        </a:solidFill>
      </dgm:spPr>
    </dgm:pt>
  </dgm:ptLst>
  <dgm:cxnLst>
    <dgm:cxn modelId="{DD42F019-8651-4AF9-A988-2EA727D36581}" type="presOf" srcId="{24D1020F-2421-46EC-BDF5-E4A8FFB68851}" destId="{57448E91-22D2-4036-812C-226A417BD797}" srcOrd="0" destOrd="0" presId="urn:microsoft.com/office/officeart/2005/8/layout/vList2"/>
    <dgm:cxn modelId="{AEC1501B-ACF1-4577-8188-4B8EB86AEB6C}" type="presOf" srcId="{DFB89FD7-9332-4116-BE72-62D7A61E042A}" destId="{D0BBD369-B0FA-4DA4-B901-1ADEE10BB90E}" srcOrd="0" destOrd="0" presId="urn:microsoft.com/office/officeart/2005/8/layout/vList2"/>
    <dgm:cxn modelId="{5F37AB31-6DB5-46CB-96FC-D3A44DEF6E0B}" type="presOf" srcId="{5F18E6A4-7AC5-496E-B1EF-DFFE937F88AF}" destId="{B6A5D17A-931B-4ED1-A811-3CB10F71315D}" srcOrd="0" destOrd="0" presId="urn:microsoft.com/office/officeart/2005/8/layout/vList2"/>
    <dgm:cxn modelId="{F2F5584C-329B-40D1-95CD-9E49F31CE5B8}" srcId="{DFB89FD7-9332-4116-BE72-62D7A61E042A}" destId="{5F18E6A4-7AC5-496E-B1EF-DFFE937F88AF}" srcOrd="0" destOrd="0" parTransId="{FCF061B8-DBC5-4ECB-84CD-2BA631283717}" sibTransId="{A8596D0C-23F1-4D59-8808-4AFFAE34ECD6}"/>
    <dgm:cxn modelId="{02025CD4-A1A3-4AC3-BC57-0465CCF5699B}" srcId="{DFB89FD7-9332-4116-BE72-62D7A61E042A}" destId="{24D1020F-2421-46EC-BDF5-E4A8FFB68851}" srcOrd="1" destOrd="0" parTransId="{89E53EE0-0BCC-4301-81F1-A6D7B59F7EB7}" sibTransId="{0FF6DFCF-D143-4860-B525-B3D29CDA7C25}"/>
    <dgm:cxn modelId="{2ED47ED9-7B14-4CBA-B2C2-8D8F3C9302EA}" type="presParOf" srcId="{D0BBD369-B0FA-4DA4-B901-1ADEE10BB90E}" destId="{B6A5D17A-931B-4ED1-A811-3CB10F71315D}" srcOrd="0" destOrd="0" presId="urn:microsoft.com/office/officeart/2005/8/layout/vList2"/>
    <dgm:cxn modelId="{A376C9C2-1816-4085-842F-393922586720}" type="presParOf" srcId="{D0BBD369-B0FA-4DA4-B901-1ADEE10BB90E}" destId="{39B5E4D1-E9D5-4D2C-B329-7DBADDFA52D6}" srcOrd="1" destOrd="0" presId="urn:microsoft.com/office/officeart/2005/8/layout/vList2"/>
    <dgm:cxn modelId="{0DF01486-5BF6-4258-8110-5E6EEE0C9FA0}" type="presParOf" srcId="{D0BBD369-B0FA-4DA4-B901-1ADEE10BB90E}" destId="{57448E91-22D2-4036-812C-226A417BD79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530B582-9FFC-44B6-AEE5-6FEF9721C383}" type="doc">
      <dgm:prSet loTypeId="urn:microsoft.com/office/officeart/2005/8/layout/venn3" loCatId="relationship" qsTypeId="urn:microsoft.com/office/officeart/2005/8/quickstyle/simple1" qsCatId="simple" csTypeId="urn:microsoft.com/office/officeart/2005/8/colors/accent1_2" csCatId="accent1" phldr="1"/>
      <dgm:spPr/>
      <dgm:t>
        <a:bodyPr/>
        <a:lstStyle/>
        <a:p>
          <a:endParaRPr lang="en-US"/>
        </a:p>
      </dgm:t>
    </dgm:pt>
    <dgm:pt modelId="{3CC423E1-EC9B-4874-A994-7B15106D4F40}">
      <dgm:prSet phldr="0"/>
      <dgm:spPr/>
      <dgm:t>
        <a:bodyPr/>
        <a:lstStyle/>
        <a:p>
          <a:pPr algn="l" rtl="0">
            <a:lnSpc>
              <a:spcPct val="140000"/>
            </a:lnSpc>
          </a:pPr>
          <a:r>
            <a:rPr lang="en-US" b="1" dirty="0"/>
            <a:t>Personal Autonomy</a:t>
          </a:r>
          <a:r>
            <a:rPr lang="en-US" dirty="0"/>
            <a:t> – </a:t>
          </a:r>
          <a:r>
            <a:rPr lang="en-US" dirty="0">
              <a:solidFill>
                <a:schemeClr val="tx2"/>
              </a:solidFill>
            </a:rPr>
            <a:t>Euthanasia advocates claim that people have the right to decide what happens with their own life including whether to end their pain by Euthanasia. </a:t>
          </a:r>
          <a:endParaRPr lang="en-US" dirty="0"/>
        </a:p>
      </dgm:t>
    </dgm:pt>
    <dgm:pt modelId="{DA40694A-3EC3-44D7-B494-7BBD21D22439}" type="parTrans" cxnId="{8BBD7BFB-C231-469D-BC6C-1FC71BFBAAD7}">
      <dgm:prSet/>
      <dgm:spPr/>
    </dgm:pt>
    <dgm:pt modelId="{5A990760-3AAD-45C6-9A54-B8C6DFA55E15}" type="sibTrans" cxnId="{8BBD7BFB-C231-469D-BC6C-1FC71BFBAAD7}">
      <dgm:prSet/>
      <dgm:spPr/>
    </dgm:pt>
    <dgm:pt modelId="{355F458C-64B4-4E33-B497-23D862FEB495}">
      <dgm:prSet phldr="0"/>
      <dgm:spPr/>
      <dgm:t>
        <a:bodyPr/>
        <a:lstStyle/>
        <a:p>
          <a:pPr algn="l" rtl="0">
            <a:lnSpc>
              <a:spcPct val="140000"/>
            </a:lnSpc>
          </a:pPr>
          <a:r>
            <a:rPr lang="en-US" b="1" dirty="0"/>
            <a:t>Relief of Pain</a:t>
          </a:r>
          <a:r>
            <a:rPr lang="en-US" dirty="0"/>
            <a:t> – </a:t>
          </a:r>
          <a:r>
            <a:rPr lang="en-US" dirty="0">
              <a:solidFill>
                <a:schemeClr val="tx2"/>
              </a:solidFill>
            </a:rPr>
            <a:t>Can offer a way to end the struggles for people with terminal illnesses allowing them to die peacefully. </a:t>
          </a:r>
          <a:endParaRPr lang="en-US" dirty="0"/>
        </a:p>
      </dgm:t>
    </dgm:pt>
    <dgm:pt modelId="{8213DD03-0498-429B-9A51-D34C88440228}" type="parTrans" cxnId="{2A48A918-F554-47D0-978B-FAD9E2E6365E}">
      <dgm:prSet/>
      <dgm:spPr/>
    </dgm:pt>
    <dgm:pt modelId="{B049FB2C-1A00-49A3-BE5D-D96E5365D444}" type="sibTrans" cxnId="{2A48A918-F554-47D0-978B-FAD9E2E6365E}">
      <dgm:prSet/>
      <dgm:spPr/>
    </dgm:pt>
    <dgm:pt modelId="{7055301B-93CB-4BA7-8CF5-E774A8A16E4F}">
      <dgm:prSet phldr="0"/>
      <dgm:spPr/>
      <dgm:t>
        <a:bodyPr/>
        <a:lstStyle/>
        <a:p>
          <a:pPr algn="l" rtl="0">
            <a:lnSpc>
              <a:spcPct val="140000"/>
            </a:lnSpc>
          </a:pPr>
          <a:r>
            <a:rPr lang="en-US" b="1" dirty="0"/>
            <a:t>Dignity</a:t>
          </a:r>
          <a:r>
            <a:rPr lang="en-US" dirty="0"/>
            <a:t> – </a:t>
          </a:r>
          <a:r>
            <a:rPr lang="en-US" dirty="0">
              <a:solidFill>
                <a:schemeClr val="tx2"/>
              </a:solidFill>
            </a:rPr>
            <a:t>Supporters argue that it enables people to pass away with dignity rather than endure extended agony or a pro-longed deterioration of health. </a:t>
          </a:r>
          <a:endParaRPr lang="en-US" dirty="0"/>
        </a:p>
      </dgm:t>
    </dgm:pt>
    <dgm:pt modelId="{CE4BFF4D-F8AE-4F0E-8D74-2E77CFDC9A4B}" type="parTrans" cxnId="{F4AE4239-5196-4F9B-9BBF-298CFFB9EA28}">
      <dgm:prSet/>
      <dgm:spPr/>
    </dgm:pt>
    <dgm:pt modelId="{ED8A011C-0EC6-4F99-8C1E-98F7B29FEAE6}" type="sibTrans" cxnId="{F4AE4239-5196-4F9B-9BBF-298CFFB9EA28}">
      <dgm:prSet/>
      <dgm:spPr/>
    </dgm:pt>
    <dgm:pt modelId="{57B94A08-004B-4FBD-958E-FD9F27449ADA}" type="pres">
      <dgm:prSet presAssocID="{B530B582-9FFC-44B6-AEE5-6FEF9721C383}" presName="Name0" presStyleCnt="0">
        <dgm:presLayoutVars>
          <dgm:dir/>
          <dgm:resizeHandles val="exact"/>
        </dgm:presLayoutVars>
      </dgm:prSet>
      <dgm:spPr/>
    </dgm:pt>
    <dgm:pt modelId="{CC1B445A-61D9-464C-81F4-D64860542D40}" type="pres">
      <dgm:prSet presAssocID="{3CC423E1-EC9B-4874-A994-7B15106D4F40}" presName="Name5" presStyleLbl="vennNode1" presStyleIdx="0" presStyleCnt="3">
        <dgm:presLayoutVars>
          <dgm:bulletEnabled val="1"/>
        </dgm:presLayoutVars>
      </dgm:prSet>
      <dgm:spPr>
        <a:solidFill>
          <a:srgbClr val="F15BB5"/>
        </a:solidFill>
      </dgm:spPr>
    </dgm:pt>
    <dgm:pt modelId="{FAE1E52A-AD62-4BEA-B833-B91DA7885AE7}" type="pres">
      <dgm:prSet presAssocID="{5A990760-3AAD-45C6-9A54-B8C6DFA55E15}" presName="space" presStyleCnt="0"/>
      <dgm:spPr/>
    </dgm:pt>
    <dgm:pt modelId="{84F06E22-5CE2-4314-8CF5-C5E4690487E6}" type="pres">
      <dgm:prSet presAssocID="{355F458C-64B4-4E33-B497-23D862FEB495}" presName="Name5" presStyleLbl="vennNode1" presStyleIdx="1" presStyleCnt="3">
        <dgm:presLayoutVars>
          <dgm:bulletEnabled val="1"/>
        </dgm:presLayoutVars>
      </dgm:prSet>
      <dgm:spPr>
        <a:solidFill>
          <a:srgbClr val="FFAFCC"/>
        </a:solidFill>
      </dgm:spPr>
    </dgm:pt>
    <dgm:pt modelId="{94FA8FD8-50E8-4D0F-A00B-DA88704E3967}" type="pres">
      <dgm:prSet presAssocID="{B049FB2C-1A00-49A3-BE5D-D96E5365D444}" presName="space" presStyleCnt="0"/>
      <dgm:spPr/>
    </dgm:pt>
    <dgm:pt modelId="{E130C75C-CF4E-41A4-8699-6AE158323F82}" type="pres">
      <dgm:prSet presAssocID="{7055301B-93CB-4BA7-8CF5-E774A8A16E4F}" presName="Name5" presStyleLbl="vennNode1" presStyleIdx="2" presStyleCnt="3">
        <dgm:presLayoutVars>
          <dgm:bulletEnabled val="1"/>
        </dgm:presLayoutVars>
      </dgm:prSet>
      <dgm:spPr>
        <a:solidFill>
          <a:srgbClr val="64A6BD"/>
        </a:solidFill>
      </dgm:spPr>
    </dgm:pt>
  </dgm:ptLst>
  <dgm:cxnLst>
    <dgm:cxn modelId="{2A48A918-F554-47D0-978B-FAD9E2E6365E}" srcId="{B530B582-9FFC-44B6-AEE5-6FEF9721C383}" destId="{355F458C-64B4-4E33-B497-23D862FEB495}" srcOrd="1" destOrd="0" parTransId="{8213DD03-0498-429B-9A51-D34C88440228}" sibTransId="{B049FB2C-1A00-49A3-BE5D-D96E5365D444}"/>
    <dgm:cxn modelId="{F4AE4239-5196-4F9B-9BBF-298CFFB9EA28}" srcId="{B530B582-9FFC-44B6-AEE5-6FEF9721C383}" destId="{7055301B-93CB-4BA7-8CF5-E774A8A16E4F}" srcOrd="2" destOrd="0" parTransId="{CE4BFF4D-F8AE-4F0E-8D74-2E77CFDC9A4B}" sibTransId="{ED8A011C-0EC6-4F99-8C1E-98F7B29FEAE6}"/>
    <dgm:cxn modelId="{6CF57678-0FD0-4816-BA7F-ABB17EDA7CE2}" type="presOf" srcId="{355F458C-64B4-4E33-B497-23D862FEB495}" destId="{84F06E22-5CE2-4314-8CF5-C5E4690487E6}" srcOrd="0" destOrd="0" presId="urn:microsoft.com/office/officeart/2005/8/layout/venn3"/>
    <dgm:cxn modelId="{9780787C-7093-44CA-B366-C7B30256EA56}" type="presOf" srcId="{7055301B-93CB-4BA7-8CF5-E774A8A16E4F}" destId="{E130C75C-CF4E-41A4-8699-6AE158323F82}" srcOrd="0" destOrd="0" presId="urn:microsoft.com/office/officeart/2005/8/layout/venn3"/>
    <dgm:cxn modelId="{CDF3A189-17CC-47C5-9FDF-21BAB6955540}" type="presOf" srcId="{B530B582-9FFC-44B6-AEE5-6FEF9721C383}" destId="{57B94A08-004B-4FBD-958E-FD9F27449ADA}" srcOrd="0" destOrd="0" presId="urn:microsoft.com/office/officeart/2005/8/layout/venn3"/>
    <dgm:cxn modelId="{383527C6-1E79-4A62-8436-177299F91F36}" type="presOf" srcId="{3CC423E1-EC9B-4874-A994-7B15106D4F40}" destId="{CC1B445A-61D9-464C-81F4-D64860542D40}" srcOrd="0" destOrd="0" presId="urn:microsoft.com/office/officeart/2005/8/layout/venn3"/>
    <dgm:cxn modelId="{8BBD7BFB-C231-469D-BC6C-1FC71BFBAAD7}" srcId="{B530B582-9FFC-44B6-AEE5-6FEF9721C383}" destId="{3CC423E1-EC9B-4874-A994-7B15106D4F40}" srcOrd="0" destOrd="0" parTransId="{DA40694A-3EC3-44D7-B494-7BBD21D22439}" sibTransId="{5A990760-3AAD-45C6-9A54-B8C6DFA55E15}"/>
    <dgm:cxn modelId="{BD189ADF-4686-4B65-9481-2FAC5BD5C81F}" type="presParOf" srcId="{57B94A08-004B-4FBD-958E-FD9F27449ADA}" destId="{CC1B445A-61D9-464C-81F4-D64860542D40}" srcOrd="0" destOrd="0" presId="urn:microsoft.com/office/officeart/2005/8/layout/venn3"/>
    <dgm:cxn modelId="{818242A5-DC63-4389-9328-3B7A97B9C200}" type="presParOf" srcId="{57B94A08-004B-4FBD-958E-FD9F27449ADA}" destId="{FAE1E52A-AD62-4BEA-B833-B91DA7885AE7}" srcOrd="1" destOrd="0" presId="urn:microsoft.com/office/officeart/2005/8/layout/venn3"/>
    <dgm:cxn modelId="{31D5CDB8-9C18-4303-B63C-429CB9D4DFFB}" type="presParOf" srcId="{57B94A08-004B-4FBD-958E-FD9F27449ADA}" destId="{84F06E22-5CE2-4314-8CF5-C5E4690487E6}" srcOrd="2" destOrd="0" presId="urn:microsoft.com/office/officeart/2005/8/layout/venn3"/>
    <dgm:cxn modelId="{E8ECD96A-5ED5-40AE-AA3B-B62CF92B2181}" type="presParOf" srcId="{57B94A08-004B-4FBD-958E-FD9F27449ADA}" destId="{94FA8FD8-50E8-4D0F-A00B-DA88704E3967}" srcOrd="3" destOrd="0" presId="urn:microsoft.com/office/officeart/2005/8/layout/venn3"/>
    <dgm:cxn modelId="{CEA6F570-0ED0-4B51-800E-77311D851559}" type="presParOf" srcId="{57B94A08-004B-4FBD-958E-FD9F27449ADA}" destId="{E130C75C-CF4E-41A4-8699-6AE158323F82}" srcOrd="4" destOrd="0" presId="urn:microsoft.com/office/officeart/2005/8/layout/ven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86BC663-B8F3-4915-AA32-04B1B53306FB}" type="doc">
      <dgm:prSet loTypeId="urn:microsoft.com/office/officeart/2005/8/layout/venn3" loCatId="relationship" qsTypeId="urn:microsoft.com/office/officeart/2005/8/quickstyle/simple1" qsCatId="simple" csTypeId="urn:microsoft.com/office/officeart/2005/8/colors/accent1_2" csCatId="accent1" phldr="1"/>
      <dgm:spPr/>
      <dgm:t>
        <a:bodyPr/>
        <a:lstStyle/>
        <a:p>
          <a:endParaRPr lang="en-US"/>
        </a:p>
      </dgm:t>
    </dgm:pt>
    <dgm:pt modelId="{240EF300-29C7-4292-B58B-FD2B3CB1045D}">
      <dgm:prSet phldr="0"/>
      <dgm:spPr/>
      <dgm:t>
        <a:bodyPr/>
        <a:lstStyle/>
        <a:p>
          <a:pPr algn="l" rtl="0">
            <a:lnSpc>
              <a:spcPct val="140000"/>
            </a:lnSpc>
          </a:pPr>
          <a:r>
            <a:rPr lang="en-US" b="1" dirty="0"/>
            <a:t>Sacredness of life</a:t>
          </a:r>
          <a:r>
            <a:rPr lang="en-US" dirty="0"/>
            <a:t> –</a:t>
          </a:r>
          <a:r>
            <a:rPr lang="en-US" dirty="0">
              <a:solidFill>
                <a:schemeClr val="tx2"/>
              </a:solidFill>
            </a:rPr>
            <a:t> Critics of euthanasia believe that life is precious and should be safeguarded and always preserved, despite the anguish of the person in question. </a:t>
          </a:r>
          <a:endParaRPr lang="en-US" dirty="0"/>
        </a:p>
      </dgm:t>
    </dgm:pt>
    <dgm:pt modelId="{17415947-D194-4B70-8ED0-011E11907472}" type="parTrans" cxnId="{1E152968-3333-42D8-8B9F-81D47A9E084E}">
      <dgm:prSet/>
      <dgm:spPr/>
    </dgm:pt>
    <dgm:pt modelId="{F1A0EE8A-964D-43FC-AA15-6A4726B78A31}" type="sibTrans" cxnId="{1E152968-3333-42D8-8B9F-81D47A9E084E}">
      <dgm:prSet/>
      <dgm:spPr/>
    </dgm:pt>
    <dgm:pt modelId="{3B66BFC2-792F-4921-948A-F5BFB850489A}">
      <dgm:prSet phldr="0"/>
      <dgm:spPr/>
      <dgm:t>
        <a:bodyPr/>
        <a:lstStyle/>
        <a:p>
          <a:pPr algn="l" rtl="0">
            <a:lnSpc>
              <a:spcPct val="140000"/>
            </a:lnSpc>
          </a:pPr>
          <a:r>
            <a:rPr lang="en-US" b="1" dirty="0"/>
            <a:t>Risk of </a:t>
          </a:r>
          <a:r>
            <a:rPr lang="en-US" dirty="0"/>
            <a:t>abuse- </a:t>
          </a:r>
          <a:r>
            <a:rPr lang="en-US" dirty="0">
              <a:solidFill>
                <a:schemeClr val="tx2"/>
              </a:solidFill>
            </a:rPr>
            <a:t>Legalizing this practice may result in those being vulnerable/easily led are pressured into ending their lives. </a:t>
          </a:r>
          <a:endParaRPr lang="en-US" dirty="0"/>
        </a:p>
      </dgm:t>
    </dgm:pt>
    <dgm:pt modelId="{0C895EA5-B780-448D-B22D-014E93F2D146}" type="parTrans" cxnId="{273EB9CE-D296-462B-818B-BA1A0BC679C4}">
      <dgm:prSet/>
      <dgm:spPr/>
    </dgm:pt>
    <dgm:pt modelId="{CF9232F3-B58A-4606-AB45-2DA9599C6D1D}" type="sibTrans" cxnId="{273EB9CE-D296-462B-818B-BA1A0BC679C4}">
      <dgm:prSet/>
      <dgm:spPr/>
    </dgm:pt>
    <dgm:pt modelId="{D0B5B7A8-55CA-4799-BA9B-C4CA722B3BE4}">
      <dgm:prSet phldr="0"/>
      <dgm:spPr/>
      <dgm:t>
        <a:bodyPr/>
        <a:lstStyle/>
        <a:p>
          <a:pPr algn="l" rtl="0">
            <a:lnSpc>
              <a:spcPct val="140000"/>
            </a:lnSpc>
          </a:pPr>
          <a:r>
            <a:rPr lang="en-US" b="1" dirty="0"/>
            <a:t>Slippery slope</a:t>
          </a:r>
          <a:r>
            <a:rPr lang="en-US" dirty="0"/>
            <a:t> –</a:t>
          </a:r>
          <a:r>
            <a:rPr lang="en-US" dirty="0">
              <a:solidFill>
                <a:schemeClr val="tx2"/>
              </a:solidFill>
            </a:rPr>
            <a:t> if society accepts euthanasia it could culminate in a downward slope where the practice is accepted more widely. </a:t>
          </a:r>
          <a:endParaRPr lang="en-US" dirty="0"/>
        </a:p>
      </dgm:t>
    </dgm:pt>
    <dgm:pt modelId="{D3FC56BF-5B99-4666-B136-32678124DFAB}" type="parTrans" cxnId="{66492688-02C6-4D5C-AB1B-A536B1A71D7A}">
      <dgm:prSet/>
      <dgm:spPr/>
    </dgm:pt>
    <dgm:pt modelId="{3359DA61-851A-49CA-AF9E-CD1F7D0C9193}" type="sibTrans" cxnId="{66492688-02C6-4D5C-AB1B-A536B1A71D7A}">
      <dgm:prSet/>
      <dgm:spPr/>
    </dgm:pt>
    <dgm:pt modelId="{CCB65B3E-BB92-4982-AF7E-94DA0C65A782}">
      <dgm:prSet phldr="0"/>
      <dgm:spPr/>
      <dgm:t>
        <a:bodyPr/>
        <a:lstStyle/>
        <a:p>
          <a:pPr algn="l" rtl="0">
            <a:lnSpc>
              <a:spcPct val="140000"/>
            </a:lnSpc>
          </a:pPr>
          <a:r>
            <a:rPr lang="en-US" b="1" dirty="0"/>
            <a:t>Failure of medical system</a:t>
          </a:r>
          <a:r>
            <a:rPr lang="en-US" dirty="0"/>
            <a:t> – </a:t>
          </a:r>
          <a:r>
            <a:rPr lang="en-US" dirty="0">
              <a:solidFill>
                <a:schemeClr val="tx2"/>
              </a:solidFill>
            </a:rPr>
            <a:t>viewed as a failure in the ability to adequately manage pain for patients.</a:t>
          </a:r>
          <a:endParaRPr lang="en-US" dirty="0"/>
        </a:p>
      </dgm:t>
    </dgm:pt>
    <dgm:pt modelId="{0C5C90CA-8A70-4C8E-9779-CAB352CA3A4C}" type="parTrans" cxnId="{D9558ADE-C917-4987-8987-CED6F7F137E4}">
      <dgm:prSet/>
      <dgm:spPr/>
    </dgm:pt>
    <dgm:pt modelId="{44862EDD-65EC-4C28-B64C-D413BF3BDBB4}" type="sibTrans" cxnId="{D9558ADE-C917-4987-8987-CED6F7F137E4}">
      <dgm:prSet/>
      <dgm:spPr/>
    </dgm:pt>
    <dgm:pt modelId="{2155BD4B-F0C5-418C-B850-E3C67F7D369E}">
      <dgm:prSet phldr="0"/>
      <dgm:spPr/>
      <dgm:t>
        <a:bodyPr/>
        <a:lstStyle/>
        <a:p>
          <a:pPr algn="l" rtl="0">
            <a:lnSpc>
              <a:spcPct val="140000"/>
            </a:lnSpc>
          </a:pPr>
          <a:r>
            <a:rPr lang="en-US" b="1" dirty="0"/>
            <a:t>Violation of Hippocratic Oath</a:t>
          </a:r>
          <a:r>
            <a:rPr lang="en-US" dirty="0"/>
            <a:t> – </a:t>
          </a:r>
          <a:r>
            <a:rPr lang="en-US" dirty="0">
              <a:solidFill>
                <a:schemeClr val="tx2"/>
              </a:solidFill>
            </a:rPr>
            <a:t>An oath which calls on doctors to do no harm and protect life.</a:t>
          </a:r>
          <a:endParaRPr lang="en-US" dirty="0"/>
        </a:p>
      </dgm:t>
    </dgm:pt>
    <dgm:pt modelId="{798DEA41-76FD-4B0D-BEE0-950F09CD06DA}" type="parTrans" cxnId="{6645B237-2F77-45AF-9DB6-8F12DFA3CD04}">
      <dgm:prSet/>
      <dgm:spPr/>
    </dgm:pt>
    <dgm:pt modelId="{F24B7B54-7567-4562-9178-BE8D30D24117}" type="sibTrans" cxnId="{6645B237-2F77-45AF-9DB6-8F12DFA3CD04}">
      <dgm:prSet/>
      <dgm:spPr/>
    </dgm:pt>
    <dgm:pt modelId="{31292DB1-35C3-4FD3-8A44-C85F9F2A3691}" type="pres">
      <dgm:prSet presAssocID="{986BC663-B8F3-4915-AA32-04B1B53306FB}" presName="Name0" presStyleCnt="0">
        <dgm:presLayoutVars>
          <dgm:dir/>
          <dgm:resizeHandles val="exact"/>
        </dgm:presLayoutVars>
      </dgm:prSet>
      <dgm:spPr/>
    </dgm:pt>
    <dgm:pt modelId="{67956ECF-4CE7-496E-9936-F9916ED5F881}" type="pres">
      <dgm:prSet presAssocID="{240EF300-29C7-4292-B58B-FD2B3CB1045D}" presName="Name5" presStyleLbl="vennNode1" presStyleIdx="0" presStyleCnt="5">
        <dgm:presLayoutVars>
          <dgm:bulletEnabled val="1"/>
        </dgm:presLayoutVars>
      </dgm:prSet>
      <dgm:spPr>
        <a:solidFill>
          <a:srgbClr val="64A6BD"/>
        </a:solidFill>
      </dgm:spPr>
    </dgm:pt>
    <dgm:pt modelId="{37ECE2A8-753F-4E9C-8209-DAEE227F824A}" type="pres">
      <dgm:prSet presAssocID="{F1A0EE8A-964D-43FC-AA15-6A4726B78A31}" presName="space" presStyleCnt="0"/>
      <dgm:spPr/>
    </dgm:pt>
    <dgm:pt modelId="{55398365-D1C6-4EFC-A577-B8C177641DED}" type="pres">
      <dgm:prSet presAssocID="{3B66BFC2-792F-4921-948A-F5BFB850489A}" presName="Name5" presStyleLbl="vennNode1" presStyleIdx="1" presStyleCnt="5">
        <dgm:presLayoutVars>
          <dgm:bulletEnabled val="1"/>
        </dgm:presLayoutVars>
      </dgm:prSet>
      <dgm:spPr>
        <a:solidFill>
          <a:srgbClr val="90A8C3"/>
        </a:solidFill>
      </dgm:spPr>
    </dgm:pt>
    <dgm:pt modelId="{7C27AB51-9D1A-43E5-83DF-CDE26944F7C4}" type="pres">
      <dgm:prSet presAssocID="{CF9232F3-B58A-4606-AB45-2DA9599C6D1D}" presName="space" presStyleCnt="0"/>
      <dgm:spPr/>
    </dgm:pt>
    <dgm:pt modelId="{9CE869D6-D6F8-400A-B0AA-C4D4D0281500}" type="pres">
      <dgm:prSet presAssocID="{D0B5B7A8-55CA-4799-BA9B-C4CA722B3BE4}" presName="Name5" presStyleLbl="vennNode1" presStyleIdx="2" presStyleCnt="5">
        <dgm:presLayoutVars>
          <dgm:bulletEnabled val="1"/>
        </dgm:presLayoutVars>
      </dgm:prSet>
      <dgm:spPr>
        <a:solidFill>
          <a:srgbClr val="ADA7C9"/>
        </a:solidFill>
      </dgm:spPr>
    </dgm:pt>
    <dgm:pt modelId="{F2E1E707-67B0-43D6-9CD2-27AB250F3CA8}" type="pres">
      <dgm:prSet presAssocID="{3359DA61-851A-49CA-AF9E-CD1F7D0C9193}" presName="space" presStyleCnt="0"/>
      <dgm:spPr/>
    </dgm:pt>
    <dgm:pt modelId="{582B5695-012A-4E92-808D-DE9ADBF9B9F2}" type="pres">
      <dgm:prSet presAssocID="{CCB65B3E-BB92-4982-AF7E-94DA0C65A782}" presName="Name5" presStyleLbl="vennNode1" presStyleIdx="3" presStyleCnt="5">
        <dgm:presLayoutVars>
          <dgm:bulletEnabled val="1"/>
        </dgm:presLayoutVars>
      </dgm:prSet>
      <dgm:spPr>
        <a:solidFill>
          <a:srgbClr val="D7B9D5"/>
        </a:solidFill>
      </dgm:spPr>
    </dgm:pt>
    <dgm:pt modelId="{297428F6-E645-4689-B354-925F5CB32779}" type="pres">
      <dgm:prSet presAssocID="{44862EDD-65EC-4C28-B64C-D413BF3BDBB4}" presName="space" presStyleCnt="0"/>
      <dgm:spPr/>
    </dgm:pt>
    <dgm:pt modelId="{F04FE9D8-E379-422B-B4EE-FB0DEA4143C0}" type="pres">
      <dgm:prSet presAssocID="{2155BD4B-F0C5-418C-B850-E3C67F7D369E}" presName="Name5" presStyleLbl="vennNode1" presStyleIdx="4" presStyleCnt="5">
        <dgm:presLayoutVars>
          <dgm:bulletEnabled val="1"/>
        </dgm:presLayoutVars>
      </dgm:prSet>
      <dgm:spPr>
        <a:solidFill>
          <a:srgbClr val="F4CAE0"/>
        </a:solidFill>
      </dgm:spPr>
    </dgm:pt>
  </dgm:ptLst>
  <dgm:cxnLst>
    <dgm:cxn modelId="{6927FA26-D1D6-4B4C-ADA0-C7A8852A4C24}" type="presOf" srcId="{D0B5B7A8-55CA-4799-BA9B-C4CA722B3BE4}" destId="{9CE869D6-D6F8-400A-B0AA-C4D4D0281500}" srcOrd="0" destOrd="0" presId="urn:microsoft.com/office/officeart/2005/8/layout/venn3"/>
    <dgm:cxn modelId="{A1967736-00FD-46D2-BAB7-BB00884FC96F}" type="presOf" srcId="{2155BD4B-F0C5-418C-B850-E3C67F7D369E}" destId="{F04FE9D8-E379-422B-B4EE-FB0DEA4143C0}" srcOrd="0" destOrd="0" presId="urn:microsoft.com/office/officeart/2005/8/layout/venn3"/>
    <dgm:cxn modelId="{6645B237-2F77-45AF-9DB6-8F12DFA3CD04}" srcId="{986BC663-B8F3-4915-AA32-04B1B53306FB}" destId="{2155BD4B-F0C5-418C-B850-E3C67F7D369E}" srcOrd="4" destOrd="0" parTransId="{798DEA41-76FD-4B0D-BEE0-950F09CD06DA}" sibTransId="{F24B7B54-7567-4562-9178-BE8D30D24117}"/>
    <dgm:cxn modelId="{1E152968-3333-42D8-8B9F-81D47A9E084E}" srcId="{986BC663-B8F3-4915-AA32-04B1B53306FB}" destId="{240EF300-29C7-4292-B58B-FD2B3CB1045D}" srcOrd="0" destOrd="0" parTransId="{17415947-D194-4B70-8ED0-011E11907472}" sibTransId="{F1A0EE8A-964D-43FC-AA15-6A4726B78A31}"/>
    <dgm:cxn modelId="{9C4BB978-9A00-461A-8BFD-8D6763290819}" type="presOf" srcId="{CCB65B3E-BB92-4982-AF7E-94DA0C65A782}" destId="{582B5695-012A-4E92-808D-DE9ADBF9B9F2}" srcOrd="0" destOrd="0" presId="urn:microsoft.com/office/officeart/2005/8/layout/venn3"/>
    <dgm:cxn modelId="{66492688-02C6-4D5C-AB1B-A536B1A71D7A}" srcId="{986BC663-B8F3-4915-AA32-04B1B53306FB}" destId="{D0B5B7A8-55CA-4799-BA9B-C4CA722B3BE4}" srcOrd="2" destOrd="0" parTransId="{D3FC56BF-5B99-4666-B136-32678124DFAB}" sibTransId="{3359DA61-851A-49CA-AF9E-CD1F7D0C9193}"/>
    <dgm:cxn modelId="{4233608E-7DA1-4C31-ADBA-B58F106A4556}" type="presOf" srcId="{240EF300-29C7-4292-B58B-FD2B3CB1045D}" destId="{67956ECF-4CE7-496E-9936-F9916ED5F881}" srcOrd="0" destOrd="0" presId="urn:microsoft.com/office/officeart/2005/8/layout/venn3"/>
    <dgm:cxn modelId="{D83D68B1-7C0F-4DBA-BB5B-93FF6C7BA772}" type="presOf" srcId="{986BC663-B8F3-4915-AA32-04B1B53306FB}" destId="{31292DB1-35C3-4FD3-8A44-C85F9F2A3691}" srcOrd="0" destOrd="0" presId="urn:microsoft.com/office/officeart/2005/8/layout/venn3"/>
    <dgm:cxn modelId="{273EB9CE-D296-462B-818B-BA1A0BC679C4}" srcId="{986BC663-B8F3-4915-AA32-04B1B53306FB}" destId="{3B66BFC2-792F-4921-948A-F5BFB850489A}" srcOrd="1" destOrd="0" parTransId="{0C895EA5-B780-448D-B22D-014E93F2D146}" sibTransId="{CF9232F3-B58A-4606-AB45-2DA9599C6D1D}"/>
    <dgm:cxn modelId="{D9558ADE-C917-4987-8987-CED6F7F137E4}" srcId="{986BC663-B8F3-4915-AA32-04B1B53306FB}" destId="{CCB65B3E-BB92-4982-AF7E-94DA0C65A782}" srcOrd="3" destOrd="0" parTransId="{0C5C90CA-8A70-4C8E-9779-CAB352CA3A4C}" sibTransId="{44862EDD-65EC-4C28-B64C-D413BF3BDBB4}"/>
    <dgm:cxn modelId="{B8F926EC-6038-435C-AFE5-6FE27C6DA059}" type="presOf" srcId="{3B66BFC2-792F-4921-948A-F5BFB850489A}" destId="{55398365-D1C6-4EFC-A577-B8C177641DED}" srcOrd="0" destOrd="0" presId="urn:microsoft.com/office/officeart/2005/8/layout/venn3"/>
    <dgm:cxn modelId="{625635CF-0EA7-47F4-9F76-D6A127F7E8E5}" type="presParOf" srcId="{31292DB1-35C3-4FD3-8A44-C85F9F2A3691}" destId="{67956ECF-4CE7-496E-9936-F9916ED5F881}" srcOrd="0" destOrd="0" presId="urn:microsoft.com/office/officeart/2005/8/layout/venn3"/>
    <dgm:cxn modelId="{1CE27BDC-BFFC-4654-884F-2E6BFF00E5F8}" type="presParOf" srcId="{31292DB1-35C3-4FD3-8A44-C85F9F2A3691}" destId="{37ECE2A8-753F-4E9C-8209-DAEE227F824A}" srcOrd="1" destOrd="0" presId="urn:microsoft.com/office/officeart/2005/8/layout/venn3"/>
    <dgm:cxn modelId="{FFDB22D2-B8A0-4979-9053-C5A1CBCC5884}" type="presParOf" srcId="{31292DB1-35C3-4FD3-8A44-C85F9F2A3691}" destId="{55398365-D1C6-4EFC-A577-B8C177641DED}" srcOrd="2" destOrd="0" presId="urn:microsoft.com/office/officeart/2005/8/layout/venn3"/>
    <dgm:cxn modelId="{40C5EB90-B21A-4C2D-98DC-1C7EAF3809BD}" type="presParOf" srcId="{31292DB1-35C3-4FD3-8A44-C85F9F2A3691}" destId="{7C27AB51-9D1A-43E5-83DF-CDE26944F7C4}" srcOrd="3" destOrd="0" presId="urn:microsoft.com/office/officeart/2005/8/layout/venn3"/>
    <dgm:cxn modelId="{51425162-9DC1-4012-8588-0BF12E37F9E1}" type="presParOf" srcId="{31292DB1-35C3-4FD3-8A44-C85F9F2A3691}" destId="{9CE869D6-D6F8-400A-B0AA-C4D4D0281500}" srcOrd="4" destOrd="0" presId="urn:microsoft.com/office/officeart/2005/8/layout/venn3"/>
    <dgm:cxn modelId="{742EB13B-0602-4068-A0C2-B391CFA90B76}" type="presParOf" srcId="{31292DB1-35C3-4FD3-8A44-C85F9F2A3691}" destId="{F2E1E707-67B0-43D6-9CD2-27AB250F3CA8}" srcOrd="5" destOrd="0" presId="urn:microsoft.com/office/officeart/2005/8/layout/venn3"/>
    <dgm:cxn modelId="{235921B4-618A-4047-A841-BC9E8F7A36EE}" type="presParOf" srcId="{31292DB1-35C3-4FD3-8A44-C85F9F2A3691}" destId="{582B5695-012A-4E92-808D-DE9ADBF9B9F2}" srcOrd="6" destOrd="0" presId="urn:microsoft.com/office/officeart/2005/8/layout/venn3"/>
    <dgm:cxn modelId="{7B048B43-A66E-4CB1-BAB1-F605F931A84A}" type="presParOf" srcId="{31292DB1-35C3-4FD3-8A44-C85F9F2A3691}" destId="{297428F6-E645-4689-B354-925F5CB32779}" srcOrd="7" destOrd="0" presId="urn:microsoft.com/office/officeart/2005/8/layout/venn3"/>
    <dgm:cxn modelId="{82BED0AD-3F55-4CAD-8C28-A2C0F4928510}" type="presParOf" srcId="{31292DB1-35C3-4FD3-8A44-C85F9F2A3691}" destId="{F04FE9D8-E379-422B-B4EE-FB0DEA4143C0}" srcOrd="8" destOrd="0" presId="urn:microsoft.com/office/officeart/2005/8/layout/ven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7C714E-3DB5-4572-9AF6-E5BD335B6716}">
      <dsp:nvSpPr>
        <dsp:cNvPr id="0" name=""/>
        <dsp:cNvSpPr/>
      </dsp:nvSpPr>
      <dsp:spPr>
        <a:xfrm>
          <a:off x="3316013" y="651"/>
          <a:ext cx="4974019" cy="2541881"/>
        </a:xfrm>
        <a:prstGeom prst="rightArrow">
          <a:avLst>
            <a:gd name="adj1" fmla="val 75000"/>
            <a:gd name="adj2" fmla="val 50000"/>
          </a:avLst>
        </a:prstGeom>
        <a:solidFill>
          <a:schemeClr val="accent1">
            <a:alpha val="90000"/>
            <a:tint val="40000"/>
            <a:hueOff val="0"/>
            <a:satOff val="0"/>
            <a:lumOff val="0"/>
            <a:alphaOff val="0"/>
          </a:schemeClr>
        </a:solidFill>
        <a:ln w="1079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795" tIns="10795" rIns="10795" bIns="10795" numCol="1" spcCol="1270" anchor="t" anchorCtr="0">
          <a:noAutofit/>
        </a:bodyPr>
        <a:lstStyle/>
        <a:p>
          <a:pPr marL="171450" lvl="1" indent="-171450" algn="l" defTabSz="755650" rtl="0">
            <a:lnSpc>
              <a:spcPct val="90000"/>
            </a:lnSpc>
            <a:spcBef>
              <a:spcPct val="0"/>
            </a:spcBef>
            <a:spcAft>
              <a:spcPct val="15000"/>
            </a:spcAft>
            <a:buChar char="•"/>
          </a:pPr>
          <a:r>
            <a:rPr lang="en-US" sz="1700" kern="1200" dirty="0"/>
            <a:t>End-Of-Life care is a form of palliative care often used in the last 12 months of life. </a:t>
          </a:r>
        </a:p>
      </dsp:txBody>
      <dsp:txXfrm>
        <a:off x="3316013" y="318386"/>
        <a:ext cx="4020814" cy="1906411"/>
      </dsp:txXfrm>
    </dsp:sp>
    <dsp:sp modelId="{628A5CDF-62F9-449E-8F15-FAD0B8CDDF0C}">
      <dsp:nvSpPr>
        <dsp:cNvPr id="0" name=""/>
        <dsp:cNvSpPr/>
      </dsp:nvSpPr>
      <dsp:spPr>
        <a:xfrm>
          <a:off x="0" y="651"/>
          <a:ext cx="3316013" cy="2541881"/>
        </a:xfrm>
        <a:prstGeom prst="roundRect">
          <a:avLst/>
        </a:prstGeom>
        <a:solidFill>
          <a:schemeClr val="accent2"/>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106680" rIns="213360" bIns="106680" numCol="1" spcCol="1270" anchor="ctr" anchorCtr="0">
          <a:noAutofit/>
        </a:bodyPr>
        <a:lstStyle/>
        <a:p>
          <a:pPr marL="0" lvl="0" indent="0" algn="ctr" defTabSz="2489200" rtl="0">
            <a:lnSpc>
              <a:spcPct val="90000"/>
            </a:lnSpc>
            <a:spcBef>
              <a:spcPct val="0"/>
            </a:spcBef>
            <a:spcAft>
              <a:spcPct val="35000"/>
            </a:spcAft>
            <a:buNone/>
          </a:pPr>
          <a:r>
            <a:rPr lang="en-US" sz="5600" kern="1200" dirty="0">
              <a:latin typeface="Goudy Old Style"/>
            </a:rPr>
            <a:t>End-of-Life Care</a:t>
          </a:r>
          <a:endParaRPr lang="en-US" sz="5600" kern="1200" dirty="0"/>
        </a:p>
      </dsp:txBody>
      <dsp:txXfrm>
        <a:off x="124084" y="124735"/>
        <a:ext cx="3067845" cy="2293713"/>
      </dsp:txXfrm>
    </dsp:sp>
    <dsp:sp modelId="{0A47D30B-DC05-43BB-8E4C-AB230DDA72BA}">
      <dsp:nvSpPr>
        <dsp:cNvPr id="0" name=""/>
        <dsp:cNvSpPr/>
      </dsp:nvSpPr>
      <dsp:spPr>
        <a:xfrm>
          <a:off x="3316013" y="2796721"/>
          <a:ext cx="4974019" cy="2541881"/>
        </a:xfrm>
        <a:prstGeom prst="rightArrow">
          <a:avLst>
            <a:gd name="adj1" fmla="val 75000"/>
            <a:gd name="adj2" fmla="val 50000"/>
          </a:avLst>
        </a:prstGeom>
        <a:solidFill>
          <a:schemeClr val="accent1">
            <a:alpha val="90000"/>
            <a:tint val="40000"/>
            <a:hueOff val="0"/>
            <a:satOff val="0"/>
            <a:lumOff val="0"/>
            <a:alphaOff val="0"/>
          </a:schemeClr>
        </a:solidFill>
        <a:ln w="1079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795" tIns="10795" rIns="10795" bIns="10795" numCol="1" spcCol="1270" anchor="t" anchorCtr="0">
          <a:noAutofit/>
        </a:bodyPr>
        <a:lstStyle/>
        <a:p>
          <a:pPr marL="171450" lvl="1" indent="-171450" algn="l" defTabSz="755650" rtl="0">
            <a:lnSpc>
              <a:spcPct val="90000"/>
            </a:lnSpc>
            <a:spcBef>
              <a:spcPct val="0"/>
            </a:spcBef>
            <a:spcAft>
              <a:spcPct val="15000"/>
            </a:spcAft>
            <a:buChar char="•"/>
          </a:pPr>
          <a:r>
            <a:rPr lang="en-US" sz="1700" kern="1200" dirty="0">
              <a:latin typeface="Avenir Next LT Pro"/>
            </a:rPr>
            <a:t>Palliative care is known for its holistic approach improving patient's quality of life for the individual and their families. Can begin receiving palliative care from the first day of diagnosis.</a:t>
          </a:r>
        </a:p>
      </dsp:txBody>
      <dsp:txXfrm>
        <a:off x="3316013" y="3114456"/>
        <a:ext cx="4020814" cy="1906411"/>
      </dsp:txXfrm>
    </dsp:sp>
    <dsp:sp modelId="{0C869F2A-5BBA-451B-ADBE-1C6CE3B4491E}">
      <dsp:nvSpPr>
        <dsp:cNvPr id="0" name=""/>
        <dsp:cNvSpPr/>
      </dsp:nvSpPr>
      <dsp:spPr>
        <a:xfrm>
          <a:off x="0" y="2796721"/>
          <a:ext cx="3316013" cy="2541881"/>
        </a:xfrm>
        <a:prstGeom prst="roundRect">
          <a:avLst/>
        </a:prstGeom>
        <a:solidFill>
          <a:schemeClr val="accent2"/>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106680" rIns="213360" bIns="106680" numCol="1" spcCol="1270" anchor="ctr" anchorCtr="0">
          <a:noAutofit/>
        </a:bodyPr>
        <a:lstStyle/>
        <a:p>
          <a:pPr marL="0" lvl="0" indent="0" algn="ctr" defTabSz="2489200" rtl="0">
            <a:lnSpc>
              <a:spcPct val="90000"/>
            </a:lnSpc>
            <a:spcBef>
              <a:spcPct val="0"/>
            </a:spcBef>
            <a:spcAft>
              <a:spcPct val="35000"/>
            </a:spcAft>
            <a:buNone/>
          </a:pPr>
          <a:r>
            <a:rPr lang="en-US" sz="5600" kern="1200" dirty="0">
              <a:latin typeface="Goudy Old Style"/>
            </a:rPr>
            <a:t>Palliative Care</a:t>
          </a:r>
          <a:endParaRPr lang="en-US" sz="5600" kern="1200" dirty="0"/>
        </a:p>
      </dsp:txBody>
      <dsp:txXfrm>
        <a:off x="124084" y="2920805"/>
        <a:ext cx="3067845" cy="22937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11DE48-E231-40A8-B27B-8C57411E69A7}">
      <dsp:nvSpPr>
        <dsp:cNvPr id="0" name=""/>
        <dsp:cNvSpPr/>
      </dsp:nvSpPr>
      <dsp:spPr>
        <a:xfrm>
          <a:off x="407598" y="71"/>
          <a:ext cx="3950572" cy="250861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sp>
    <dsp:sp modelId="{F5054D2C-E145-44F2-9E23-ABCA9821BE99}">
      <dsp:nvSpPr>
        <dsp:cNvPr id="0" name=""/>
        <dsp:cNvSpPr/>
      </dsp:nvSpPr>
      <dsp:spPr>
        <a:xfrm>
          <a:off x="846551" y="417076"/>
          <a:ext cx="3950572" cy="2508613"/>
        </a:xfrm>
        <a:prstGeom prst="roundRect">
          <a:avLst>
            <a:gd name="adj" fmla="val 10000"/>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baseline="0"/>
            <a:t>The law and policy governing end-of-life care for the elderly in the UK are intended to ensure that senior citizens receive the appropriate care and support as their lives come to an end. </a:t>
          </a:r>
          <a:endParaRPr lang="en-US" sz="1900" kern="1200"/>
        </a:p>
      </dsp:txBody>
      <dsp:txXfrm>
        <a:off x="920026" y="490551"/>
        <a:ext cx="3803622" cy="2361663"/>
      </dsp:txXfrm>
    </dsp:sp>
    <dsp:sp modelId="{1DDEF994-681E-4840-8398-8308F129B9FA}">
      <dsp:nvSpPr>
        <dsp:cNvPr id="0" name=""/>
        <dsp:cNvSpPr/>
      </dsp:nvSpPr>
      <dsp:spPr>
        <a:xfrm>
          <a:off x="5236076" y="71"/>
          <a:ext cx="3950572" cy="250861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sp>
    <dsp:sp modelId="{F45F5492-FB2D-403C-8331-8DC9C0DD3384}">
      <dsp:nvSpPr>
        <dsp:cNvPr id="0" name=""/>
        <dsp:cNvSpPr/>
      </dsp:nvSpPr>
      <dsp:spPr>
        <a:xfrm>
          <a:off x="5675028" y="417076"/>
          <a:ext cx="3950572" cy="2508613"/>
        </a:xfrm>
        <a:prstGeom prst="roundRect">
          <a:avLst>
            <a:gd name="adj" fmla="val 10000"/>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baseline="0"/>
            <a:t>Legislation is essential to ensure care is provided in a way that considers an individual's morals, show compassion and consistent with both values and beliefs of the person and society as a whole. </a:t>
          </a:r>
          <a:endParaRPr lang="en-US" sz="1900" kern="1200"/>
        </a:p>
      </dsp:txBody>
      <dsp:txXfrm>
        <a:off x="5748503" y="490551"/>
        <a:ext cx="3803622" cy="236166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9F6258-E5AE-4B15-AB96-CBB5F763D623}">
      <dsp:nvSpPr>
        <dsp:cNvPr id="0" name=""/>
        <dsp:cNvSpPr/>
      </dsp:nvSpPr>
      <dsp:spPr>
        <a:xfrm>
          <a:off x="463199" y="1663904"/>
          <a:ext cx="750673" cy="75067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DD45A68-5BFB-403B-A2B6-95099D16F3C6}">
      <dsp:nvSpPr>
        <dsp:cNvPr id="0" name=""/>
        <dsp:cNvSpPr/>
      </dsp:nvSpPr>
      <dsp:spPr>
        <a:xfrm>
          <a:off x="4454" y="2717498"/>
          <a:ext cx="1668164" cy="667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baseline="0"/>
            <a:t>Have an open conversation with your GP to address your preferences/wishes or concerns. </a:t>
          </a:r>
          <a:endParaRPr lang="en-US" sz="1100" kern="1200"/>
        </a:p>
      </dsp:txBody>
      <dsp:txXfrm>
        <a:off x="4454" y="2717498"/>
        <a:ext cx="1668164" cy="667265"/>
      </dsp:txXfrm>
    </dsp:sp>
    <dsp:sp modelId="{EF506EB1-0664-4C5A-8C26-0197AB28A737}">
      <dsp:nvSpPr>
        <dsp:cNvPr id="0" name=""/>
        <dsp:cNvSpPr/>
      </dsp:nvSpPr>
      <dsp:spPr>
        <a:xfrm>
          <a:off x="2423291" y="1663904"/>
          <a:ext cx="750673" cy="75067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DE6BFD6-1583-412B-8EC7-286087F36D06}">
      <dsp:nvSpPr>
        <dsp:cNvPr id="0" name=""/>
        <dsp:cNvSpPr/>
      </dsp:nvSpPr>
      <dsp:spPr>
        <a:xfrm>
          <a:off x="1964546" y="2717498"/>
          <a:ext cx="1668164" cy="667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baseline="0"/>
            <a:t>Consider creating an Advanced Care Plan (ACP).</a:t>
          </a:r>
          <a:endParaRPr lang="en-US" sz="1100" kern="1200"/>
        </a:p>
      </dsp:txBody>
      <dsp:txXfrm>
        <a:off x="1964546" y="2717498"/>
        <a:ext cx="1668164" cy="667265"/>
      </dsp:txXfrm>
    </dsp:sp>
    <dsp:sp modelId="{648841F7-8F98-4429-A0D7-60C6D0369FEE}">
      <dsp:nvSpPr>
        <dsp:cNvPr id="0" name=""/>
        <dsp:cNvSpPr/>
      </dsp:nvSpPr>
      <dsp:spPr>
        <a:xfrm>
          <a:off x="4383384" y="1663904"/>
          <a:ext cx="750673" cy="75067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ADC0A52-F34E-4129-A050-319B8F5FEE3E}">
      <dsp:nvSpPr>
        <dsp:cNvPr id="0" name=""/>
        <dsp:cNvSpPr/>
      </dsp:nvSpPr>
      <dsp:spPr>
        <a:xfrm>
          <a:off x="3924639" y="2717498"/>
          <a:ext cx="1668164" cy="667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baseline="0"/>
            <a:t>Have a chat with family members involved in your care.</a:t>
          </a:r>
          <a:endParaRPr lang="en-US" sz="1100" kern="1200"/>
        </a:p>
      </dsp:txBody>
      <dsp:txXfrm>
        <a:off x="3924639" y="2717498"/>
        <a:ext cx="1668164" cy="667265"/>
      </dsp:txXfrm>
    </dsp:sp>
    <dsp:sp modelId="{FE7E9A37-17E6-49CF-B7AF-1E224BEAF9D0}">
      <dsp:nvSpPr>
        <dsp:cNvPr id="0" name=""/>
        <dsp:cNvSpPr/>
      </dsp:nvSpPr>
      <dsp:spPr>
        <a:xfrm>
          <a:off x="6343477" y="1663904"/>
          <a:ext cx="750673" cy="75067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6CC73F8-0590-475F-8ABD-3C2CC24CB392}">
      <dsp:nvSpPr>
        <dsp:cNvPr id="0" name=""/>
        <dsp:cNvSpPr/>
      </dsp:nvSpPr>
      <dsp:spPr>
        <a:xfrm>
          <a:off x="5884732" y="2717498"/>
          <a:ext cx="1668164" cy="667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baseline="0"/>
            <a:t>Look into DNR'S (type of ACP)</a:t>
          </a:r>
          <a:endParaRPr lang="en-US" sz="1100" kern="1200"/>
        </a:p>
      </dsp:txBody>
      <dsp:txXfrm>
        <a:off x="5884732" y="2717498"/>
        <a:ext cx="1668164" cy="667265"/>
      </dsp:txXfrm>
    </dsp:sp>
    <dsp:sp modelId="{26C4678F-C237-4358-97B7-073630E90BB4}">
      <dsp:nvSpPr>
        <dsp:cNvPr id="0" name=""/>
        <dsp:cNvSpPr/>
      </dsp:nvSpPr>
      <dsp:spPr>
        <a:xfrm>
          <a:off x="8303570" y="1663904"/>
          <a:ext cx="750673" cy="75067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8E232B0-AEBA-4FB4-81CB-9C5FA9B082E8}">
      <dsp:nvSpPr>
        <dsp:cNvPr id="0" name=""/>
        <dsp:cNvSpPr/>
      </dsp:nvSpPr>
      <dsp:spPr>
        <a:xfrm>
          <a:off x="7844825" y="2717498"/>
          <a:ext cx="1668164" cy="667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baseline="0"/>
            <a:t>Consider creating a living will to help establish wishes/medical intervention and finances. </a:t>
          </a:r>
          <a:endParaRPr lang="en-US" sz="1100" kern="1200"/>
        </a:p>
      </dsp:txBody>
      <dsp:txXfrm>
        <a:off x="7844825" y="2717498"/>
        <a:ext cx="1668164" cy="667265"/>
      </dsp:txXfrm>
    </dsp:sp>
    <dsp:sp modelId="{E5870264-5442-4B5F-AA36-6410C82D4731}">
      <dsp:nvSpPr>
        <dsp:cNvPr id="0" name=""/>
        <dsp:cNvSpPr/>
      </dsp:nvSpPr>
      <dsp:spPr>
        <a:xfrm>
          <a:off x="10263663" y="1663904"/>
          <a:ext cx="750673" cy="75067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C83BE6C-A033-4AE8-B2A2-87A4C40820F7}">
      <dsp:nvSpPr>
        <dsp:cNvPr id="0" name=""/>
        <dsp:cNvSpPr/>
      </dsp:nvSpPr>
      <dsp:spPr>
        <a:xfrm>
          <a:off x="9804917" y="2717498"/>
          <a:ext cx="1668164" cy="667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baseline="0"/>
            <a:t>Look into end-of-life care services in your local area such as charities/nhs organisation.</a:t>
          </a:r>
          <a:endParaRPr lang="en-US" sz="1100" kern="1200"/>
        </a:p>
      </dsp:txBody>
      <dsp:txXfrm>
        <a:off x="9804917" y="2717498"/>
        <a:ext cx="1668164" cy="66726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18C195-10EF-404B-922B-F0D9AEE701D8}">
      <dsp:nvSpPr>
        <dsp:cNvPr id="0" name=""/>
        <dsp:cNvSpPr/>
      </dsp:nvSpPr>
      <dsp:spPr>
        <a:xfrm>
          <a:off x="6728" y="71542"/>
          <a:ext cx="2011124" cy="1206674"/>
        </a:xfrm>
        <a:prstGeom prst="roundRect">
          <a:avLst>
            <a:gd name="adj" fmla="val 10000"/>
          </a:avLst>
        </a:prstGeom>
        <a:solidFill>
          <a:schemeClr val="lt1">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DNR stands for " Do Not Resuscitate".</a:t>
          </a:r>
        </a:p>
      </dsp:txBody>
      <dsp:txXfrm>
        <a:off x="42070" y="106884"/>
        <a:ext cx="1940440" cy="1135990"/>
      </dsp:txXfrm>
    </dsp:sp>
    <dsp:sp modelId="{E120B85B-FE52-4575-BE7E-FCD66E75635C}">
      <dsp:nvSpPr>
        <dsp:cNvPr id="0" name=""/>
        <dsp:cNvSpPr/>
      </dsp:nvSpPr>
      <dsp:spPr>
        <a:xfrm>
          <a:off x="2194831" y="425500"/>
          <a:ext cx="426358" cy="498758"/>
        </a:xfrm>
        <a:prstGeom prst="rightArrow">
          <a:avLst>
            <a:gd name="adj1" fmla="val 60000"/>
            <a:gd name="adj2" fmla="val 50000"/>
          </a:avLst>
        </a:prstGeom>
        <a:solidFill>
          <a:schemeClr val="dk2">
            <a:tint val="60000"/>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2194831" y="525252"/>
        <a:ext cx="298451" cy="299254"/>
      </dsp:txXfrm>
    </dsp:sp>
    <dsp:sp modelId="{74EB525B-0AF0-471A-9E75-22281C159952}">
      <dsp:nvSpPr>
        <dsp:cNvPr id="0" name=""/>
        <dsp:cNvSpPr/>
      </dsp:nvSpPr>
      <dsp:spPr>
        <a:xfrm>
          <a:off x="2822302" y="71542"/>
          <a:ext cx="2011124" cy="1206674"/>
        </a:xfrm>
        <a:prstGeom prst="roundRect">
          <a:avLst>
            <a:gd name="adj" fmla="val 10000"/>
          </a:avLst>
        </a:prstGeom>
        <a:solidFill>
          <a:schemeClr val="lt1">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DNR is a medical order written by a doctor instructing health care providers not to perform CPR if patients heart stops/stop breathing. </a:t>
          </a:r>
        </a:p>
      </dsp:txBody>
      <dsp:txXfrm>
        <a:off x="2857644" y="106884"/>
        <a:ext cx="1940440" cy="1135990"/>
      </dsp:txXfrm>
    </dsp:sp>
    <dsp:sp modelId="{5ACA3BD3-059A-484C-8746-5096E7AF51E4}">
      <dsp:nvSpPr>
        <dsp:cNvPr id="0" name=""/>
        <dsp:cNvSpPr/>
      </dsp:nvSpPr>
      <dsp:spPr>
        <a:xfrm>
          <a:off x="5010406" y="425500"/>
          <a:ext cx="426358" cy="498758"/>
        </a:xfrm>
        <a:prstGeom prst="rightArrow">
          <a:avLst>
            <a:gd name="adj1" fmla="val 60000"/>
            <a:gd name="adj2" fmla="val 50000"/>
          </a:avLst>
        </a:prstGeom>
        <a:solidFill>
          <a:schemeClr val="dk2">
            <a:tint val="60000"/>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5010406" y="525252"/>
        <a:ext cx="298451" cy="299254"/>
      </dsp:txXfrm>
    </dsp:sp>
    <dsp:sp modelId="{49877FE4-B7CC-4865-8FC5-A8E5FE19B127}">
      <dsp:nvSpPr>
        <dsp:cNvPr id="0" name=""/>
        <dsp:cNvSpPr/>
      </dsp:nvSpPr>
      <dsp:spPr>
        <a:xfrm>
          <a:off x="5637876" y="71542"/>
          <a:ext cx="2011124" cy="1206674"/>
        </a:xfrm>
        <a:prstGeom prst="roundRect">
          <a:avLst>
            <a:gd name="adj" fmla="val 10000"/>
          </a:avLst>
        </a:prstGeom>
        <a:solidFill>
          <a:schemeClr val="lt1">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Typically used for patients with serious, life limiting illness or those approaching end-of-life.</a:t>
          </a:r>
        </a:p>
      </dsp:txBody>
      <dsp:txXfrm>
        <a:off x="5673218" y="106884"/>
        <a:ext cx="1940440" cy="1135990"/>
      </dsp:txXfrm>
    </dsp:sp>
    <dsp:sp modelId="{904B6672-C9A0-4AAD-A29C-B97B47D12E8C}">
      <dsp:nvSpPr>
        <dsp:cNvPr id="0" name=""/>
        <dsp:cNvSpPr/>
      </dsp:nvSpPr>
      <dsp:spPr>
        <a:xfrm rot="5400000">
          <a:off x="6430259" y="1418996"/>
          <a:ext cx="426358" cy="498758"/>
        </a:xfrm>
        <a:prstGeom prst="rightArrow">
          <a:avLst>
            <a:gd name="adj1" fmla="val 60000"/>
            <a:gd name="adj2" fmla="val 50000"/>
          </a:avLst>
        </a:prstGeom>
        <a:solidFill>
          <a:schemeClr val="dk2">
            <a:tint val="60000"/>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5400000">
        <a:off x="6493812" y="1455196"/>
        <a:ext cx="299254" cy="298451"/>
      </dsp:txXfrm>
    </dsp:sp>
    <dsp:sp modelId="{C3B7A362-D54D-46E3-8798-C261F07F018F}">
      <dsp:nvSpPr>
        <dsp:cNvPr id="0" name=""/>
        <dsp:cNvSpPr/>
      </dsp:nvSpPr>
      <dsp:spPr>
        <a:xfrm>
          <a:off x="5637876" y="2082667"/>
          <a:ext cx="2011124" cy="1206674"/>
        </a:xfrm>
        <a:prstGeom prst="roundRect">
          <a:avLst>
            <a:gd name="adj" fmla="val 10000"/>
          </a:avLst>
        </a:prstGeom>
        <a:solidFill>
          <a:schemeClr val="lt1">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Can be requested by patients or family however decision lies with the doctor to write one. </a:t>
          </a:r>
        </a:p>
      </dsp:txBody>
      <dsp:txXfrm>
        <a:off x="5673218" y="2118009"/>
        <a:ext cx="1940440" cy="1135990"/>
      </dsp:txXfrm>
    </dsp:sp>
    <dsp:sp modelId="{AD90B7F2-C2A5-4587-AF38-894A1E327B67}">
      <dsp:nvSpPr>
        <dsp:cNvPr id="0" name=""/>
        <dsp:cNvSpPr/>
      </dsp:nvSpPr>
      <dsp:spPr>
        <a:xfrm rot="10800000">
          <a:off x="5034539" y="2436625"/>
          <a:ext cx="426358" cy="498758"/>
        </a:xfrm>
        <a:prstGeom prst="rightArrow">
          <a:avLst>
            <a:gd name="adj1" fmla="val 60000"/>
            <a:gd name="adj2" fmla="val 50000"/>
          </a:avLst>
        </a:prstGeom>
        <a:solidFill>
          <a:schemeClr val="dk2">
            <a:tint val="60000"/>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10800000">
        <a:off x="5162446" y="2536377"/>
        <a:ext cx="298451" cy="299254"/>
      </dsp:txXfrm>
    </dsp:sp>
    <dsp:sp modelId="{1910EB86-8E63-40CA-B45F-EA07AE00F10A}">
      <dsp:nvSpPr>
        <dsp:cNvPr id="0" name=""/>
        <dsp:cNvSpPr/>
      </dsp:nvSpPr>
      <dsp:spPr>
        <a:xfrm>
          <a:off x="2822302" y="2082667"/>
          <a:ext cx="2011124" cy="1206674"/>
        </a:xfrm>
        <a:prstGeom prst="roundRect">
          <a:avLst>
            <a:gd name="adj" fmla="val 10000"/>
          </a:avLst>
        </a:prstGeom>
        <a:solidFill>
          <a:schemeClr val="lt1">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Can be written as part of an advanced care plan ACP. </a:t>
          </a:r>
        </a:p>
      </dsp:txBody>
      <dsp:txXfrm>
        <a:off x="2857644" y="2118009"/>
        <a:ext cx="1940440" cy="1135990"/>
      </dsp:txXfrm>
    </dsp:sp>
    <dsp:sp modelId="{045E14AE-439F-4975-994D-CB72904877BA}">
      <dsp:nvSpPr>
        <dsp:cNvPr id="0" name=""/>
        <dsp:cNvSpPr/>
      </dsp:nvSpPr>
      <dsp:spPr>
        <a:xfrm rot="10800000">
          <a:off x="2218965" y="2436625"/>
          <a:ext cx="426358" cy="498758"/>
        </a:xfrm>
        <a:prstGeom prst="rightArrow">
          <a:avLst>
            <a:gd name="adj1" fmla="val 60000"/>
            <a:gd name="adj2" fmla="val 50000"/>
          </a:avLst>
        </a:prstGeom>
        <a:solidFill>
          <a:schemeClr val="dk2">
            <a:tint val="60000"/>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10800000">
        <a:off x="2346872" y="2536377"/>
        <a:ext cx="298451" cy="299254"/>
      </dsp:txXfrm>
    </dsp:sp>
    <dsp:sp modelId="{3D43787A-06D6-4453-BE1F-80B2E3E81D70}">
      <dsp:nvSpPr>
        <dsp:cNvPr id="0" name=""/>
        <dsp:cNvSpPr/>
      </dsp:nvSpPr>
      <dsp:spPr>
        <a:xfrm>
          <a:off x="6728" y="2082667"/>
          <a:ext cx="2011124" cy="1206674"/>
        </a:xfrm>
        <a:prstGeom prst="roundRect">
          <a:avLst>
            <a:gd name="adj" fmla="val 10000"/>
          </a:avLst>
        </a:prstGeom>
        <a:solidFill>
          <a:schemeClr val="lt1">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Can be temporary or permanent- revoked or modified.</a:t>
          </a:r>
        </a:p>
      </dsp:txBody>
      <dsp:txXfrm>
        <a:off x="42070" y="2118009"/>
        <a:ext cx="1940440" cy="1135990"/>
      </dsp:txXfrm>
    </dsp:sp>
    <dsp:sp modelId="{14B96C3B-14A7-4654-A4AB-B322154AFE17}">
      <dsp:nvSpPr>
        <dsp:cNvPr id="0" name=""/>
        <dsp:cNvSpPr/>
      </dsp:nvSpPr>
      <dsp:spPr>
        <a:xfrm rot="5400000">
          <a:off x="799111" y="3430120"/>
          <a:ext cx="426358" cy="498758"/>
        </a:xfrm>
        <a:prstGeom prst="rightArrow">
          <a:avLst>
            <a:gd name="adj1" fmla="val 60000"/>
            <a:gd name="adj2" fmla="val 50000"/>
          </a:avLst>
        </a:prstGeom>
        <a:solidFill>
          <a:schemeClr val="dk2">
            <a:tint val="60000"/>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5400000">
        <a:off x="862664" y="3466320"/>
        <a:ext cx="299254" cy="298451"/>
      </dsp:txXfrm>
    </dsp:sp>
    <dsp:sp modelId="{33F2EF72-3EC7-40FB-A8A4-CCD4A5A04411}">
      <dsp:nvSpPr>
        <dsp:cNvPr id="0" name=""/>
        <dsp:cNvSpPr/>
      </dsp:nvSpPr>
      <dsp:spPr>
        <a:xfrm>
          <a:off x="6728" y="4093791"/>
          <a:ext cx="2011124" cy="1206674"/>
        </a:xfrm>
        <a:prstGeom prst="roundRect">
          <a:avLst>
            <a:gd name="adj" fmla="val 10000"/>
          </a:avLst>
        </a:prstGeom>
        <a:solidFill>
          <a:schemeClr val="lt1">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DNR's do not apply to conditions outside of the cardiac or respiratory arrest..</a:t>
          </a:r>
        </a:p>
      </dsp:txBody>
      <dsp:txXfrm>
        <a:off x="42070" y="4129133"/>
        <a:ext cx="1940440" cy="113599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367BF3-E7B6-4559-8F94-FC05A5BEF16D}">
      <dsp:nvSpPr>
        <dsp:cNvPr id="0" name=""/>
        <dsp:cNvSpPr/>
      </dsp:nvSpPr>
      <dsp:spPr>
        <a:xfrm>
          <a:off x="0" y="5286352"/>
          <a:ext cx="6227379" cy="693830"/>
        </a:xfrm>
        <a:prstGeom prst="rect">
          <a:avLst/>
        </a:prstGeom>
        <a:solidFill>
          <a:schemeClr val="accent2"/>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US" sz="1600" kern="1200" dirty="0">
              <a:solidFill>
                <a:schemeClr val="tx2"/>
              </a:solidFill>
            </a:rPr>
            <a:t>Also known as Mercy Killing.</a:t>
          </a:r>
        </a:p>
      </dsp:txBody>
      <dsp:txXfrm>
        <a:off x="0" y="5286352"/>
        <a:ext cx="6227379" cy="693830"/>
      </dsp:txXfrm>
    </dsp:sp>
    <dsp:sp modelId="{7B40C919-FC09-4BC7-A0EF-B62751DE8E38}">
      <dsp:nvSpPr>
        <dsp:cNvPr id="0" name=""/>
        <dsp:cNvSpPr/>
      </dsp:nvSpPr>
      <dsp:spPr>
        <a:xfrm rot="10800000">
          <a:off x="0" y="4229647"/>
          <a:ext cx="6227379" cy="1067111"/>
        </a:xfrm>
        <a:prstGeom prst="upArrowCallout">
          <a:avLst/>
        </a:prstGeom>
        <a:solidFill>
          <a:srgbClr val="F4CAE0"/>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US" sz="1600" kern="1200" dirty="0">
              <a:solidFill>
                <a:schemeClr val="tx2"/>
              </a:solidFill>
            </a:rPr>
            <a:t>The term derived from the Greek word 'Euthanatos' meaning "easy death".</a:t>
          </a:r>
        </a:p>
      </dsp:txBody>
      <dsp:txXfrm rot="10800000">
        <a:off x="0" y="4229647"/>
        <a:ext cx="6227379" cy="693377"/>
      </dsp:txXfrm>
    </dsp:sp>
    <dsp:sp modelId="{F626E529-9625-44C2-BDAD-7ADFD951C13B}">
      <dsp:nvSpPr>
        <dsp:cNvPr id="0" name=""/>
        <dsp:cNvSpPr/>
      </dsp:nvSpPr>
      <dsp:spPr>
        <a:xfrm rot="10800000">
          <a:off x="0" y="3172943"/>
          <a:ext cx="6227379" cy="1067111"/>
        </a:xfrm>
        <a:prstGeom prst="upArrowCallout">
          <a:avLst/>
        </a:prstGeom>
        <a:solidFill>
          <a:schemeClr val="accent2"/>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US" sz="1600" kern="1200" dirty="0">
              <a:solidFill>
                <a:schemeClr val="tx2"/>
              </a:solidFill>
            </a:rPr>
            <a:t>In many cases it is carried out at the patients request.</a:t>
          </a:r>
        </a:p>
      </dsp:txBody>
      <dsp:txXfrm rot="10800000">
        <a:off x="0" y="3172943"/>
        <a:ext cx="6227379" cy="693377"/>
      </dsp:txXfrm>
    </dsp:sp>
    <dsp:sp modelId="{B6F4B3CC-B9D4-426E-8878-9ABFD74D9CE5}">
      <dsp:nvSpPr>
        <dsp:cNvPr id="0" name=""/>
        <dsp:cNvSpPr/>
      </dsp:nvSpPr>
      <dsp:spPr>
        <a:xfrm rot="10800000">
          <a:off x="0" y="2116238"/>
          <a:ext cx="6227379" cy="1067111"/>
        </a:xfrm>
        <a:prstGeom prst="upArrowCallout">
          <a:avLst/>
        </a:prstGeom>
        <a:solidFill>
          <a:srgbClr val="FFAFCC"/>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US" sz="1600" kern="1200" dirty="0">
              <a:solidFill>
                <a:schemeClr val="tx2"/>
              </a:solidFill>
            </a:rPr>
            <a:t>Some believe the practice eliminates pain. </a:t>
          </a:r>
        </a:p>
      </dsp:txBody>
      <dsp:txXfrm rot="10800000">
        <a:off x="0" y="2116238"/>
        <a:ext cx="6227379" cy="693377"/>
      </dsp:txXfrm>
    </dsp:sp>
    <dsp:sp modelId="{F1F82320-947B-4EE9-A17A-D310A84C028B}">
      <dsp:nvSpPr>
        <dsp:cNvPr id="0" name=""/>
        <dsp:cNvSpPr/>
      </dsp:nvSpPr>
      <dsp:spPr>
        <a:xfrm rot="10800000">
          <a:off x="0" y="1059534"/>
          <a:ext cx="6227379" cy="1067111"/>
        </a:xfrm>
        <a:prstGeom prst="upArrowCallout">
          <a:avLst/>
        </a:prstGeom>
        <a:solidFill>
          <a:schemeClr val="accent2"/>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US" sz="1600" kern="1200" dirty="0">
              <a:solidFill>
                <a:schemeClr val="tx2"/>
              </a:solidFill>
            </a:rPr>
            <a:t>Practice is against the Law in the UK.</a:t>
          </a:r>
        </a:p>
      </dsp:txBody>
      <dsp:txXfrm rot="10800000">
        <a:off x="0" y="1059534"/>
        <a:ext cx="6227379" cy="693377"/>
      </dsp:txXfrm>
    </dsp:sp>
    <dsp:sp modelId="{2D9D5944-ED6B-4AFB-B6F8-29A7F06FDEA6}">
      <dsp:nvSpPr>
        <dsp:cNvPr id="0" name=""/>
        <dsp:cNvSpPr/>
      </dsp:nvSpPr>
      <dsp:spPr>
        <a:xfrm rot="10800000">
          <a:off x="0" y="2830"/>
          <a:ext cx="6227379" cy="1067111"/>
        </a:xfrm>
        <a:prstGeom prst="upArrowCallout">
          <a:avLst/>
        </a:prstGeom>
        <a:solidFill>
          <a:srgbClr val="64A6BD"/>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US" sz="1600" kern="1200" dirty="0">
              <a:solidFill>
                <a:schemeClr val="tx2"/>
              </a:solidFill>
            </a:rPr>
            <a:t>Euthanasia is a practice of intentionally ending a life. </a:t>
          </a:r>
        </a:p>
      </dsp:txBody>
      <dsp:txXfrm rot="10800000">
        <a:off x="0" y="2830"/>
        <a:ext cx="6227379" cy="69337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AC4BA9-D18E-4852-BDE6-F5B8A0687F93}">
      <dsp:nvSpPr>
        <dsp:cNvPr id="0" name=""/>
        <dsp:cNvSpPr/>
      </dsp:nvSpPr>
      <dsp:spPr>
        <a:xfrm>
          <a:off x="445052" y="-4477"/>
          <a:ext cx="3681895" cy="3681895"/>
        </a:xfrm>
        <a:prstGeom prst="circularArrow">
          <a:avLst>
            <a:gd name="adj1" fmla="val 5274"/>
            <a:gd name="adj2" fmla="val 312630"/>
            <a:gd name="adj3" fmla="val 14309516"/>
            <a:gd name="adj4" fmla="val 17079551"/>
            <a:gd name="adj5" fmla="val 547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360148-92DC-4551-BF38-80270D6857A1}">
      <dsp:nvSpPr>
        <dsp:cNvPr id="0" name=""/>
        <dsp:cNvSpPr/>
      </dsp:nvSpPr>
      <dsp:spPr>
        <a:xfrm>
          <a:off x="1618505" y="1383"/>
          <a:ext cx="1334988" cy="667494"/>
        </a:xfrm>
        <a:prstGeom prst="roundRect">
          <a:avLst/>
        </a:prstGeom>
        <a:solidFill>
          <a:srgbClr val="00F5D4"/>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dirty="0">
              <a:solidFill>
                <a:schemeClr val="tx2"/>
              </a:solidFill>
              <a:latin typeface="Goudy Old Style"/>
            </a:rPr>
            <a:t>Active Euthanasia</a:t>
          </a:r>
          <a:endParaRPr lang="en-US" sz="1700" kern="1200" dirty="0">
            <a:solidFill>
              <a:schemeClr val="tx2"/>
            </a:solidFill>
          </a:endParaRPr>
        </a:p>
      </dsp:txBody>
      <dsp:txXfrm>
        <a:off x="1651089" y="33967"/>
        <a:ext cx="1269820" cy="602326"/>
      </dsp:txXfrm>
    </dsp:sp>
    <dsp:sp modelId="{4DD4BA60-908D-422C-B408-4E519ABDC280}">
      <dsp:nvSpPr>
        <dsp:cNvPr id="0" name=""/>
        <dsp:cNvSpPr/>
      </dsp:nvSpPr>
      <dsp:spPr>
        <a:xfrm>
          <a:off x="2912061" y="748218"/>
          <a:ext cx="1334988" cy="667494"/>
        </a:xfrm>
        <a:prstGeom prst="roundRect">
          <a:avLst/>
        </a:prstGeom>
        <a:solidFill>
          <a:srgbClr val="00BBF9"/>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dirty="0">
              <a:solidFill>
                <a:schemeClr val="tx2"/>
              </a:solidFill>
              <a:latin typeface="Goudy Old Style"/>
            </a:rPr>
            <a:t>Passive Euthanasia </a:t>
          </a:r>
          <a:endParaRPr lang="en-US" sz="1700" kern="1200" dirty="0">
            <a:solidFill>
              <a:schemeClr val="tx2"/>
            </a:solidFill>
          </a:endParaRPr>
        </a:p>
      </dsp:txBody>
      <dsp:txXfrm>
        <a:off x="2944645" y="780802"/>
        <a:ext cx="1269820" cy="602326"/>
      </dsp:txXfrm>
    </dsp:sp>
    <dsp:sp modelId="{0739297A-CEFA-4F80-8C69-227C4BDB9765}">
      <dsp:nvSpPr>
        <dsp:cNvPr id="0" name=""/>
        <dsp:cNvSpPr/>
      </dsp:nvSpPr>
      <dsp:spPr>
        <a:xfrm>
          <a:off x="2912061" y="2241887"/>
          <a:ext cx="1334988" cy="667494"/>
        </a:xfrm>
        <a:prstGeom prst="roundRect">
          <a:avLst/>
        </a:prstGeom>
        <a:solidFill>
          <a:srgbClr val="FEE440"/>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dirty="0">
              <a:solidFill>
                <a:schemeClr val="tx2"/>
              </a:solidFill>
              <a:latin typeface="Goudy Old Style"/>
            </a:rPr>
            <a:t>Voluntary Euthanasia</a:t>
          </a:r>
          <a:endParaRPr lang="en-US" sz="1700" kern="1200" dirty="0">
            <a:solidFill>
              <a:schemeClr val="tx2"/>
            </a:solidFill>
          </a:endParaRPr>
        </a:p>
      </dsp:txBody>
      <dsp:txXfrm>
        <a:off x="2944645" y="2274471"/>
        <a:ext cx="1269820" cy="602326"/>
      </dsp:txXfrm>
    </dsp:sp>
    <dsp:sp modelId="{8184ABDC-C89B-4C49-9ADE-1122CE964E6A}">
      <dsp:nvSpPr>
        <dsp:cNvPr id="0" name=""/>
        <dsp:cNvSpPr/>
      </dsp:nvSpPr>
      <dsp:spPr>
        <a:xfrm>
          <a:off x="1618505" y="2988722"/>
          <a:ext cx="1334988" cy="667494"/>
        </a:xfrm>
        <a:prstGeom prst="roundRect">
          <a:avLst/>
        </a:prstGeom>
        <a:solidFill>
          <a:srgbClr val="F15BB5"/>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dirty="0">
              <a:solidFill>
                <a:schemeClr val="tx2"/>
              </a:solidFill>
              <a:latin typeface="Goudy Old Style"/>
            </a:rPr>
            <a:t>Non-Voluntary </a:t>
          </a:r>
          <a:endParaRPr lang="en-US" sz="1700" kern="1200" dirty="0">
            <a:solidFill>
              <a:schemeClr val="tx2"/>
            </a:solidFill>
          </a:endParaRPr>
        </a:p>
      </dsp:txBody>
      <dsp:txXfrm>
        <a:off x="1651089" y="3021306"/>
        <a:ext cx="1269820" cy="602326"/>
      </dsp:txXfrm>
    </dsp:sp>
    <dsp:sp modelId="{72CF580E-AB9D-4EFE-8B77-9F252081FCF7}">
      <dsp:nvSpPr>
        <dsp:cNvPr id="0" name=""/>
        <dsp:cNvSpPr/>
      </dsp:nvSpPr>
      <dsp:spPr>
        <a:xfrm>
          <a:off x="324950" y="2241887"/>
          <a:ext cx="1334988" cy="667494"/>
        </a:xfrm>
        <a:prstGeom prst="roundRect">
          <a:avLst/>
        </a:prstGeom>
        <a:solidFill>
          <a:srgbClr val="9B5DE5"/>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dirty="0">
              <a:solidFill>
                <a:schemeClr val="tx2"/>
              </a:solidFill>
              <a:latin typeface="Goudy Old Style"/>
            </a:rPr>
            <a:t>Involuntary Euthanasia</a:t>
          </a:r>
          <a:endParaRPr lang="en-US" sz="1700" kern="1200" dirty="0">
            <a:solidFill>
              <a:schemeClr val="tx2"/>
            </a:solidFill>
          </a:endParaRPr>
        </a:p>
      </dsp:txBody>
      <dsp:txXfrm>
        <a:off x="357534" y="2274471"/>
        <a:ext cx="1269820" cy="602326"/>
      </dsp:txXfrm>
    </dsp:sp>
    <dsp:sp modelId="{709EBB2E-B4D2-46CA-903D-7D537C135F99}">
      <dsp:nvSpPr>
        <dsp:cNvPr id="0" name=""/>
        <dsp:cNvSpPr/>
      </dsp:nvSpPr>
      <dsp:spPr>
        <a:xfrm>
          <a:off x="324950" y="748218"/>
          <a:ext cx="1334988" cy="667494"/>
        </a:xfrm>
        <a:prstGeom prst="roundRect">
          <a:avLst/>
        </a:prstGeom>
        <a:solidFill>
          <a:srgbClr val="FFAFCC"/>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dirty="0">
              <a:solidFill>
                <a:schemeClr val="tx2"/>
              </a:solidFill>
              <a:latin typeface="Goudy Old Style"/>
            </a:rPr>
            <a:t>Assisted Suicide</a:t>
          </a:r>
        </a:p>
      </dsp:txBody>
      <dsp:txXfrm>
        <a:off x="357534" y="780802"/>
        <a:ext cx="1269820" cy="60232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A5D17A-931B-4ED1-A811-3CB10F71315D}">
      <dsp:nvSpPr>
        <dsp:cNvPr id="0" name=""/>
        <dsp:cNvSpPr/>
      </dsp:nvSpPr>
      <dsp:spPr>
        <a:xfrm>
          <a:off x="0" y="76906"/>
          <a:ext cx="4996207" cy="2775971"/>
        </a:xfrm>
        <a:prstGeom prst="round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baseline="0" dirty="0">
              <a:solidFill>
                <a:schemeClr val="tx2"/>
              </a:solidFill>
            </a:rPr>
            <a:t>Giving someone the means, knowledge, and/or advice to commit suicide on their own is referred to as assisted suicide. </a:t>
          </a:r>
          <a:endParaRPr lang="en-US" sz="2700" kern="1200" dirty="0">
            <a:solidFill>
              <a:schemeClr val="tx2"/>
            </a:solidFill>
          </a:endParaRPr>
        </a:p>
      </dsp:txBody>
      <dsp:txXfrm>
        <a:off x="135512" y="212418"/>
        <a:ext cx="4725183" cy="2504947"/>
      </dsp:txXfrm>
    </dsp:sp>
    <dsp:sp modelId="{57448E91-22D2-4036-812C-226A417BD797}">
      <dsp:nvSpPr>
        <dsp:cNvPr id="0" name=""/>
        <dsp:cNvSpPr/>
      </dsp:nvSpPr>
      <dsp:spPr>
        <a:xfrm>
          <a:off x="0" y="2930637"/>
          <a:ext cx="4996207" cy="2775971"/>
        </a:xfrm>
        <a:prstGeom prst="roundRect">
          <a:avLst/>
        </a:prstGeom>
        <a:solidFill>
          <a:srgbClr val="FFAFCC"/>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baseline="0" dirty="0">
              <a:solidFill>
                <a:schemeClr val="tx2"/>
              </a:solidFill>
            </a:rPr>
            <a:t>Typically, this action is taken at the request of the person who wants to end their lives because of a fatal illness, excruciating pain, or loss of dignity. </a:t>
          </a:r>
          <a:r>
            <a:rPr lang="en-US" sz="2700" kern="1200" baseline="0" dirty="0"/>
            <a:t> </a:t>
          </a:r>
          <a:endParaRPr lang="en-US" sz="2700" kern="1200" dirty="0"/>
        </a:p>
      </dsp:txBody>
      <dsp:txXfrm>
        <a:off x="135512" y="3066149"/>
        <a:ext cx="4725183" cy="250494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1B445A-61D9-464C-81F4-D64860542D40}">
      <dsp:nvSpPr>
        <dsp:cNvPr id="0" name=""/>
        <dsp:cNvSpPr/>
      </dsp:nvSpPr>
      <dsp:spPr>
        <a:xfrm>
          <a:off x="3983" y="1394254"/>
          <a:ext cx="3483539" cy="3483539"/>
        </a:xfrm>
        <a:prstGeom prst="ellipse">
          <a:avLst/>
        </a:prstGeom>
        <a:solidFill>
          <a:srgbClr val="F15BB5"/>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91711" tIns="17780" rIns="191711" bIns="17780" numCol="1" spcCol="1270" anchor="ctr" anchorCtr="0">
          <a:noAutofit/>
        </a:bodyPr>
        <a:lstStyle/>
        <a:p>
          <a:pPr marL="0" lvl="0" indent="0" algn="l" defTabSz="622300" rtl="0">
            <a:lnSpc>
              <a:spcPct val="140000"/>
            </a:lnSpc>
            <a:spcBef>
              <a:spcPct val="0"/>
            </a:spcBef>
            <a:spcAft>
              <a:spcPct val="35000"/>
            </a:spcAft>
            <a:buNone/>
          </a:pPr>
          <a:r>
            <a:rPr lang="en-US" sz="1400" b="1" kern="1200" dirty="0"/>
            <a:t>Personal Autonomy</a:t>
          </a:r>
          <a:r>
            <a:rPr lang="en-US" sz="1400" kern="1200" dirty="0"/>
            <a:t> – </a:t>
          </a:r>
          <a:r>
            <a:rPr lang="en-US" sz="1400" kern="1200" dirty="0">
              <a:solidFill>
                <a:schemeClr val="tx2"/>
              </a:solidFill>
            </a:rPr>
            <a:t>Euthanasia advocates claim that people have the right to decide what happens with their own life including whether to end their pain by Euthanasia. </a:t>
          </a:r>
          <a:endParaRPr lang="en-US" sz="1400" kern="1200" dirty="0"/>
        </a:p>
      </dsp:txBody>
      <dsp:txXfrm>
        <a:off x="514135" y="1904406"/>
        <a:ext cx="2463235" cy="2463235"/>
      </dsp:txXfrm>
    </dsp:sp>
    <dsp:sp modelId="{84F06E22-5CE2-4314-8CF5-C5E4690487E6}">
      <dsp:nvSpPr>
        <dsp:cNvPr id="0" name=""/>
        <dsp:cNvSpPr/>
      </dsp:nvSpPr>
      <dsp:spPr>
        <a:xfrm>
          <a:off x="2790815" y="1394254"/>
          <a:ext cx="3483539" cy="3483539"/>
        </a:xfrm>
        <a:prstGeom prst="ellipse">
          <a:avLst/>
        </a:prstGeom>
        <a:solidFill>
          <a:srgbClr val="FFAFCC"/>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91711" tIns="17780" rIns="191711" bIns="17780" numCol="1" spcCol="1270" anchor="ctr" anchorCtr="0">
          <a:noAutofit/>
        </a:bodyPr>
        <a:lstStyle/>
        <a:p>
          <a:pPr marL="0" lvl="0" indent="0" algn="l" defTabSz="622300" rtl="0">
            <a:lnSpc>
              <a:spcPct val="140000"/>
            </a:lnSpc>
            <a:spcBef>
              <a:spcPct val="0"/>
            </a:spcBef>
            <a:spcAft>
              <a:spcPct val="35000"/>
            </a:spcAft>
            <a:buNone/>
          </a:pPr>
          <a:r>
            <a:rPr lang="en-US" sz="1400" b="1" kern="1200" dirty="0"/>
            <a:t>Relief of Pain</a:t>
          </a:r>
          <a:r>
            <a:rPr lang="en-US" sz="1400" kern="1200" dirty="0"/>
            <a:t> – </a:t>
          </a:r>
          <a:r>
            <a:rPr lang="en-US" sz="1400" kern="1200" dirty="0">
              <a:solidFill>
                <a:schemeClr val="tx2"/>
              </a:solidFill>
            </a:rPr>
            <a:t>Can offer a way to end the struggles for people with terminal illnesses allowing them to die peacefully. </a:t>
          </a:r>
          <a:endParaRPr lang="en-US" sz="1400" kern="1200" dirty="0"/>
        </a:p>
      </dsp:txBody>
      <dsp:txXfrm>
        <a:off x="3300967" y="1904406"/>
        <a:ext cx="2463235" cy="2463235"/>
      </dsp:txXfrm>
    </dsp:sp>
    <dsp:sp modelId="{E130C75C-CF4E-41A4-8699-6AE158323F82}">
      <dsp:nvSpPr>
        <dsp:cNvPr id="0" name=""/>
        <dsp:cNvSpPr/>
      </dsp:nvSpPr>
      <dsp:spPr>
        <a:xfrm>
          <a:off x="5577646" y="1394254"/>
          <a:ext cx="3483539" cy="3483539"/>
        </a:xfrm>
        <a:prstGeom prst="ellipse">
          <a:avLst/>
        </a:prstGeom>
        <a:solidFill>
          <a:srgbClr val="64A6BD"/>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91711" tIns="17780" rIns="191711" bIns="17780" numCol="1" spcCol="1270" anchor="ctr" anchorCtr="0">
          <a:noAutofit/>
        </a:bodyPr>
        <a:lstStyle/>
        <a:p>
          <a:pPr marL="0" lvl="0" indent="0" algn="l" defTabSz="622300" rtl="0">
            <a:lnSpc>
              <a:spcPct val="140000"/>
            </a:lnSpc>
            <a:spcBef>
              <a:spcPct val="0"/>
            </a:spcBef>
            <a:spcAft>
              <a:spcPct val="35000"/>
            </a:spcAft>
            <a:buNone/>
          </a:pPr>
          <a:r>
            <a:rPr lang="en-US" sz="1400" b="1" kern="1200" dirty="0"/>
            <a:t>Dignity</a:t>
          </a:r>
          <a:r>
            <a:rPr lang="en-US" sz="1400" kern="1200" dirty="0"/>
            <a:t> – </a:t>
          </a:r>
          <a:r>
            <a:rPr lang="en-US" sz="1400" kern="1200" dirty="0">
              <a:solidFill>
                <a:schemeClr val="tx2"/>
              </a:solidFill>
            </a:rPr>
            <a:t>Supporters argue that it enables people to pass away with dignity rather than endure extended agony or a pro-longed deterioration of health. </a:t>
          </a:r>
          <a:endParaRPr lang="en-US" sz="1400" kern="1200" dirty="0"/>
        </a:p>
      </dsp:txBody>
      <dsp:txXfrm>
        <a:off x="6087798" y="1904406"/>
        <a:ext cx="2463235" cy="246323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956ECF-4CE7-496E-9936-F9916ED5F881}">
      <dsp:nvSpPr>
        <dsp:cNvPr id="0" name=""/>
        <dsp:cNvSpPr/>
      </dsp:nvSpPr>
      <dsp:spPr>
        <a:xfrm>
          <a:off x="1461" y="2854531"/>
          <a:ext cx="2848983" cy="2848983"/>
        </a:xfrm>
        <a:prstGeom prst="ellipse">
          <a:avLst/>
        </a:prstGeom>
        <a:solidFill>
          <a:srgbClr val="64A6BD"/>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6789" tIns="13970" rIns="156789" bIns="13970" numCol="1" spcCol="1270" anchor="ctr" anchorCtr="0">
          <a:noAutofit/>
        </a:bodyPr>
        <a:lstStyle/>
        <a:p>
          <a:pPr marL="0" lvl="0" indent="0" algn="l" defTabSz="488950" rtl="0">
            <a:lnSpc>
              <a:spcPct val="140000"/>
            </a:lnSpc>
            <a:spcBef>
              <a:spcPct val="0"/>
            </a:spcBef>
            <a:spcAft>
              <a:spcPct val="35000"/>
            </a:spcAft>
            <a:buNone/>
          </a:pPr>
          <a:r>
            <a:rPr lang="en-US" sz="1100" b="1" kern="1200" dirty="0"/>
            <a:t>Sacredness of life</a:t>
          </a:r>
          <a:r>
            <a:rPr lang="en-US" sz="1100" kern="1200" dirty="0"/>
            <a:t> –</a:t>
          </a:r>
          <a:r>
            <a:rPr lang="en-US" sz="1100" kern="1200" dirty="0">
              <a:solidFill>
                <a:schemeClr val="tx2"/>
              </a:solidFill>
            </a:rPr>
            <a:t> Critics of euthanasia believe that life is precious and should be safeguarded and always preserved, despite the anguish of the person in question. </a:t>
          </a:r>
          <a:endParaRPr lang="en-US" sz="1100" kern="1200" dirty="0"/>
        </a:p>
      </dsp:txBody>
      <dsp:txXfrm>
        <a:off x="418685" y="3271755"/>
        <a:ext cx="2014535" cy="2014535"/>
      </dsp:txXfrm>
    </dsp:sp>
    <dsp:sp modelId="{55398365-D1C6-4EFC-A577-B8C177641DED}">
      <dsp:nvSpPr>
        <dsp:cNvPr id="0" name=""/>
        <dsp:cNvSpPr/>
      </dsp:nvSpPr>
      <dsp:spPr>
        <a:xfrm>
          <a:off x="2280647" y="2854531"/>
          <a:ext cx="2848983" cy="2848983"/>
        </a:xfrm>
        <a:prstGeom prst="ellipse">
          <a:avLst/>
        </a:prstGeom>
        <a:solidFill>
          <a:srgbClr val="90A8C3"/>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6789" tIns="13970" rIns="156789" bIns="13970" numCol="1" spcCol="1270" anchor="ctr" anchorCtr="0">
          <a:noAutofit/>
        </a:bodyPr>
        <a:lstStyle/>
        <a:p>
          <a:pPr marL="0" lvl="0" indent="0" algn="l" defTabSz="488950" rtl="0">
            <a:lnSpc>
              <a:spcPct val="140000"/>
            </a:lnSpc>
            <a:spcBef>
              <a:spcPct val="0"/>
            </a:spcBef>
            <a:spcAft>
              <a:spcPct val="35000"/>
            </a:spcAft>
            <a:buNone/>
          </a:pPr>
          <a:r>
            <a:rPr lang="en-US" sz="1100" b="1" kern="1200" dirty="0"/>
            <a:t>Risk of </a:t>
          </a:r>
          <a:r>
            <a:rPr lang="en-US" sz="1100" kern="1200" dirty="0"/>
            <a:t>abuse- </a:t>
          </a:r>
          <a:r>
            <a:rPr lang="en-US" sz="1100" kern="1200" dirty="0">
              <a:solidFill>
                <a:schemeClr val="tx2"/>
              </a:solidFill>
            </a:rPr>
            <a:t>Legalizing this practice may result in those being vulnerable/easily led are pressured into ending their lives. </a:t>
          </a:r>
          <a:endParaRPr lang="en-US" sz="1100" kern="1200" dirty="0"/>
        </a:p>
      </dsp:txBody>
      <dsp:txXfrm>
        <a:off x="2697871" y="3271755"/>
        <a:ext cx="2014535" cy="2014535"/>
      </dsp:txXfrm>
    </dsp:sp>
    <dsp:sp modelId="{9CE869D6-D6F8-400A-B0AA-C4D4D0281500}">
      <dsp:nvSpPr>
        <dsp:cNvPr id="0" name=""/>
        <dsp:cNvSpPr/>
      </dsp:nvSpPr>
      <dsp:spPr>
        <a:xfrm>
          <a:off x="4559834" y="2854531"/>
          <a:ext cx="2848983" cy="2848983"/>
        </a:xfrm>
        <a:prstGeom prst="ellipse">
          <a:avLst/>
        </a:prstGeom>
        <a:solidFill>
          <a:srgbClr val="ADA7C9"/>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6789" tIns="13970" rIns="156789" bIns="13970" numCol="1" spcCol="1270" anchor="ctr" anchorCtr="0">
          <a:noAutofit/>
        </a:bodyPr>
        <a:lstStyle/>
        <a:p>
          <a:pPr marL="0" lvl="0" indent="0" algn="l" defTabSz="488950" rtl="0">
            <a:lnSpc>
              <a:spcPct val="140000"/>
            </a:lnSpc>
            <a:spcBef>
              <a:spcPct val="0"/>
            </a:spcBef>
            <a:spcAft>
              <a:spcPct val="35000"/>
            </a:spcAft>
            <a:buNone/>
          </a:pPr>
          <a:r>
            <a:rPr lang="en-US" sz="1100" b="1" kern="1200" dirty="0"/>
            <a:t>Slippery slope</a:t>
          </a:r>
          <a:r>
            <a:rPr lang="en-US" sz="1100" kern="1200" dirty="0"/>
            <a:t> –</a:t>
          </a:r>
          <a:r>
            <a:rPr lang="en-US" sz="1100" kern="1200" dirty="0">
              <a:solidFill>
                <a:schemeClr val="tx2"/>
              </a:solidFill>
            </a:rPr>
            <a:t> if society accepts euthanasia it could culminate in a downward slope where the practice is accepted more widely. </a:t>
          </a:r>
          <a:endParaRPr lang="en-US" sz="1100" kern="1200" dirty="0"/>
        </a:p>
      </dsp:txBody>
      <dsp:txXfrm>
        <a:off x="4977058" y="3271755"/>
        <a:ext cx="2014535" cy="2014535"/>
      </dsp:txXfrm>
    </dsp:sp>
    <dsp:sp modelId="{582B5695-012A-4E92-808D-DE9ADBF9B9F2}">
      <dsp:nvSpPr>
        <dsp:cNvPr id="0" name=""/>
        <dsp:cNvSpPr/>
      </dsp:nvSpPr>
      <dsp:spPr>
        <a:xfrm>
          <a:off x="6839020" y="2854531"/>
          <a:ext cx="2848983" cy="2848983"/>
        </a:xfrm>
        <a:prstGeom prst="ellipse">
          <a:avLst/>
        </a:prstGeom>
        <a:solidFill>
          <a:srgbClr val="D7B9D5"/>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6789" tIns="13970" rIns="156789" bIns="13970" numCol="1" spcCol="1270" anchor="ctr" anchorCtr="0">
          <a:noAutofit/>
        </a:bodyPr>
        <a:lstStyle/>
        <a:p>
          <a:pPr marL="0" lvl="0" indent="0" algn="l" defTabSz="488950" rtl="0">
            <a:lnSpc>
              <a:spcPct val="140000"/>
            </a:lnSpc>
            <a:spcBef>
              <a:spcPct val="0"/>
            </a:spcBef>
            <a:spcAft>
              <a:spcPct val="35000"/>
            </a:spcAft>
            <a:buNone/>
          </a:pPr>
          <a:r>
            <a:rPr lang="en-US" sz="1100" b="1" kern="1200" dirty="0"/>
            <a:t>Failure of medical system</a:t>
          </a:r>
          <a:r>
            <a:rPr lang="en-US" sz="1100" kern="1200" dirty="0"/>
            <a:t> – </a:t>
          </a:r>
          <a:r>
            <a:rPr lang="en-US" sz="1100" kern="1200" dirty="0">
              <a:solidFill>
                <a:schemeClr val="tx2"/>
              </a:solidFill>
            </a:rPr>
            <a:t>viewed as a failure in the ability to adequately manage pain for patients.</a:t>
          </a:r>
          <a:endParaRPr lang="en-US" sz="1100" kern="1200" dirty="0"/>
        </a:p>
      </dsp:txBody>
      <dsp:txXfrm>
        <a:off x="7256244" y="3271755"/>
        <a:ext cx="2014535" cy="2014535"/>
      </dsp:txXfrm>
    </dsp:sp>
    <dsp:sp modelId="{F04FE9D8-E379-422B-B4EE-FB0DEA4143C0}">
      <dsp:nvSpPr>
        <dsp:cNvPr id="0" name=""/>
        <dsp:cNvSpPr/>
      </dsp:nvSpPr>
      <dsp:spPr>
        <a:xfrm>
          <a:off x="9118207" y="2854531"/>
          <a:ext cx="2848983" cy="2848983"/>
        </a:xfrm>
        <a:prstGeom prst="ellipse">
          <a:avLst/>
        </a:prstGeom>
        <a:solidFill>
          <a:srgbClr val="F4CAE0"/>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6789" tIns="13970" rIns="156789" bIns="13970" numCol="1" spcCol="1270" anchor="ctr" anchorCtr="0">
          <a:noAutofit/>
        </a:bodyPr>
        <a:lstStyle/>
        <a:p>
          <a:pPr marL="0" lvl="0" indent="0" algn="l" defTabSz="488950" rtl="0">
            <a:lnSpc>
              <a:spcPct val="140000"/>
            </a:lnSpc>
            <a:spcBef>
              <a:spcPct val="0"/>
            </a:spcBef>
            <a:spcAft>
              <a:spcPct val="35000"/>
            </a:spcAft>
            <a:buNone/>
          </a:pPr>
          <a:r>
            <a:rPr lang="en-US" sz="1100" b="1" kern="1200" dirty="0"/>
            <a:t>Violation of Hippocratic Oath</a:t>
          </a:r>
          <a:r>
            <a:rPr lang="en-US" sz="1100" kern="1200" dirty="0"/>
            <a:t> – </a:t>
          </a:r>
          <a:r>
            <a:rPr lang="en-US" sz="1100" kern="1200" dirty="0">
              <a:solidFill>
                <a:schemeClr val="tx2"/>
              </a:solidFill>
            </a:rPr>
            <a:t>An oath which calls on doctors to do no harm and protect life.</a:t>
          </a:r>
          <a:endParaRPr lang="en-US" sz="1100" kern="1200" dirty="0"/>
        </a:p>
      </dsp:txBody>
      <dsp:txXfrm>
        <a:off x="9535431" y="3271755"/>
        <a:ext cx="2014535" cy="2014535"/>
      </dsp:txXfrm>
    </dsp:sp>
  </dsp:spTree>
</dsp:drawing>
</file>

<file path=ppt/diagrams/layout1.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C63451-F71A-45EA-8B10-04A09C28CC19}" type="datetimeFigureOut">
              <a:rPr lang="en-US" smtClean="0"/>
              <a:t>3/3/2023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8B270D-091D-4ED2-8C85-0898DD7D9F21}" type="slidenum">
              <a:rPr lang="en-US" smtClean="0"/>
              <a:t>‹#›</a:t>
            </a:fld>
            <a:endParaRPr lang="en-US"/>
          </a:p>
        </p:txBody>
      </p:sp>
    </p:spTree>
    <p:extLst>
      <p:ext uri="{BB962C8B-B14F-4D97-AF65-F5344CB8AC3E}">
        <p14:creationId xmlns:p14="http://schemas.microsoft.com/office/powerpoint/2010/main" val="22531187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6" name="Picture Placeholder 3">
            <a:extLst>
              <a:ext uri="{FF2B5EF4-FFF2-40B4-BE49-F238E27FC236}">
                <a16:creationId xmlns:a16="http://schemas.microsoft.com/office/drawing/2014/main" id="{CE73CB65-B56D-BD15-508C-3D56466364EE}"/>
              </a:ext>
            </a:extLst>
          </p:cNvPr>
          <p:cNvSpPr>
            <a:spLocks noGrp="1"/>
          </p:cNvSpPr>
          <p:nvPr>
            <p:ph type="pic" sz="quarter" idx="10"/>
          </p:nvPr>
        </p:nvSpPr>
        <p:spPr>
          <a:xfrm>
            <a:off x="0" y="0"/>
            <a:ext cx="6096000" cy="6858000"/>
          </a:xfrm>
        </p:spPr>
        <p:txBody>
          <a:bodyPr anchor="ctr">
            <a:normAutofit/>
          </a:bodyPr>
          <a:lstStyle>
            <a:lvl1pPr marL="0" indent="0" algn="ctr">
              <a:buNone/>
              <a:defRPr sz="1600"/>
            </a:lvl1pPr>
          </a:lstStyle>
          <a:p>
            <a:endParaRPr lang="en-US"/>
          </a:p>
        </p:txBody>
      </p:sp>
      <p:sp>
        <p:nvSpPr>
          <p:cNvPr id="25" name="Title 1">
            <a:extLst>
              <a:ext uri="{FF2B5EF4-FFF2-40B4-BE49-F238E27FC236}">
                <a16:creationId xmlns:a16="http://schemas.microsoft.com/office/drawing/2014/main" id="{A358D70D-9392-47FB-82EE-9FDE4389BD81}"/>
              </a:ext>
            </a:extLst>
          </p:cNvPr>
          <p:cNvSpPr>
            <a:spLocks noGrp="1"/>
          </p:cNvSpPr>
          <p:nvPr>
            <p:ph type="title"/>
          </p:nvPr>
        </p:nvSpPr>
        <p:spPr>
          <a:xfrm>
            <a:off x="6905083" y="874663"/>
            <a:ext cx="4650901" cy="2334637"/>
          </a:xfrm>
        </p:spPr>
        <p:txBody>
          <a:bodyPr>
            <a:normAutofit/>
          </a:bodyPr>
          <a:lstStyle>
            <a:lvl1pPr algn="ctr">
              <a:defRPr sz="4800"/>
            </a:lvl1pPr>
          </a:lstStyle>
          <a:p>
            <a:r>
              <a:rPr lang="en-US"/>
              <a:t>Click to edit Master title style</a:t>
            </a:r>
          </a:p>
        </p:txBody>
      </p:sp>
      <p:sp>
        <p:nvSpPr>
          <p:cNvPr id="26" name="Subtitle 2">
            <a:extLst>
              <a:ext uri="{FF2B5EF4-FFF2-40B4-BE49-F238E27FC236}">
                <a16:creationId xmlns:a16="http://schemas.microsoft.com/office/drawing/2014/main" id="{4CFF53CA-CE5D-A4D7-BE57-0BC579563BEC}"/>
              </a:ext>
            </a:extLst>
          </p:cNvPr>
          <p:cNvSpPr>
            <a:spLocks noGrp="1"/>
          </p:cNvSpPr>
          <p:nvPr>
            <p:ph type="subTitle" idx="1"/>
          </p:nvPr>
        </p:nvSpPr>
        <p:spPr>
          <a:xfrm>
            <a:off x="6910561" y="4113213"/>
            <a:ext cx="4636800" cy="1655762"/>
          </a:xfrm>
        </p:spPr>
        <p:txBody>
          <a:bodyPr>
            <a:normAutofit/>
          </a:bodyPr>
          <a:lstStyle>
            <a:lvl1pPr marL="0" indent="0" algn="ctr">
              <a:buNone/>
              <a:defRPr/>
            </a:lvl1pPr>
          </a:lstStyle>
          <a:p>
            <a:r>
              <a:rPr lang="en-US">
                <a:cs typeface="Calibri"/>
              </a:rPr>
              <a:t>Click to edit Master subtitle style</a:t>
            </a:r>
            <a:endParaRPr lang="en-US"/>
          </a:p>
        </p:txBody>
      </p:sp>
      <p:pic>
        <p:nvPicPr>
          <p:cNvPr id="46" name="Picture 45" descr="A picture containing background pattern&#10;&#10;Description automatically generated">
            <a:extLst>
              <a:ext uri="{FF2B5EF4-FFF2-40B4-BE49-F238E27FC236}">
                <a16:creationId xmlns:a16="http://schemas.microsoft.com/office/drawing/2014/main" id="{9EE5558F-A3E5-82AC-06E2-C5BF315878BF}"/>
              </a:ext>
            </a:extLst>
          </p:cNvPr>
          <p:cNvPicPr>
            <a:picLocks noChangeAspect="1"/>
          </p:cNvPicPr>
          <p:nvPr userDrawn="1"/>
        </p:nvPicPr>
        <p:blipFill>
          <a:blip r:embed="rId2"/>
          <a:stretch>
            <a:fillRect/>
          </a:stretch>
        </p:blipFill>
        <p:spPr>
          <a:xfrm>
            <a:off x="8770778" y="3471614"/>
            <a:ext cx="914400" cy="317500"/>
          </a:xfrm>
          <a:prstGeom prst="rect">
            <a:avLst/>
          </a:prstGeom>
        </p:spPr>
      </p:pic>
      <p:pic>
        <p:nvPicPr>
          <p:cNvPr id="48" name="Picture 47" descr="Icon&#10;&#10;Description automatically generated">
            <a:extLst>
              <a:ext uri="{FF2B5EF4-FFF2-40B4-BE49-F238E27FC236}">
                <a16:creationId xmlns:a16="http://schemas.microsoft.com/office/drawing/2014/main" id="{AAE11785-B8B9-1254-B820-DD239446674C}"/>
              </a:ext>
            </a:extLst>
          </p:cNvPr>
          <p:cNvPicPr>
            <a:picLocks noChangeAspect="1"/>
          </p:cNvPicPr>
          <p:nvPr userDrawn="1"/>
        </p:nvPicPr>
        <p:blipFill>
          <a:blip r:embed="rId3"/>
          <a:stretch>
            <a:fillRect/>
          </a:stretch>
        </p:blipFill>
        <p:spPr>
          <a:xfrm rot="1447594">
            <a:off x="8808683" y="5457839"/>
            <a:ext cx="965200" cy="1104900"/>
          </a:xfrm>
          <a:prstGeom prst="rect">
            <a:avLst/>
          </a:prstGeom>
        </p:spPr>
      </p:pic>
      <p:pic>
        <p:nvPicPr>
          <p:cNvPr id="50" name="Picture 49" descr="Icon&#10;&#10;Description automatically generated">
            <a:extLst>
              <a:ext uri="{FF2B5EF4-FFF2-40B4-BE49-F238E27FC236}">
                <a16:creationId xmlns:a16="http://schemas.microsoft.com/office/drawing/2014/main" id="{C0A67330-2C38-2E95-1626-92A972C45250}"/>
              </a:ext>
            </a:extLst>
          </p:cNvPr>
          <p:cNvPicPr>
            <a:picLocks noChangeAspect="1"/>
          </p:cNvPicPr>
          <p:nvPr userDrawn="1"/>
        </p:nvPicPr>
        <p:blipFill>
          <a:blip r:embed="rId3"/>
          <a:stretch>
            <a:fillRect/>
          </a:stretch>
        </p:blipFill>
        <p:spPr>
          <a:xfrm rot="20152406" flipV="1">
            <a:off x="8788087" y="342430"/>
            <a:ext cx="965200" cy="1104900"/>
          </a:xfrm>
          <a:prstGeom prst="rect">
            <a:avLst/>
          </a:prstGeom>
        </p:spPr>
      </p:pic>
    </p:spTree>
    <p:extLst>
      <p:ext uri="{BB962C8B-B14F-4D97-AF65-F5344CB8AC3E}">
        <p14:creationId xmlns:p14="http://schemas.microsoft.com/office/powerpoint/2010/main" val="37094549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content, image right">
    <p:bg>
      <p:bgPr>
        <a:solidFill>
          <a:schemeClr val="accent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530307" y="536573"/>
            <a:ext cx="3856679" cy="1453003"/>
          </a:xfrm>
        </p:spPr>
        <p:txBody>
          <a:bodyPr/>
          <a:lstStyle>
            <a:lvl1pPr algn="ctr">
              <a:defRPr/>
            </a:lvl1pPr>
          </a:lstStyle>
          <a:p>
            <a:r>
              <a:rPr lang="en-US"/>
              <a:t>Click to edit Master title style</a:t>
            </a:r>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21791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9" name="Picture Placeholder 8">
            <a:extLst>
              <a:ext uri="{FF2B5EF4-FFF2-40B4-BE49-F238E27FC236}">
                <a16:creationId xmlns:a16="http://schemas.microsoft.com/office/drawing/2014/main" id="{EF1A84F6-2D30-446A-9D91-44FBCB825679}"/>
              </a:ext>
            </a:extLst>
          </p:cNvPr>
          <p:cNvSpPr>
            <a:spLocks noGrp="1"/>
          </p:cNvSpPr>
          <p:nvPr>
            <p:ph type="pic" sz="quarter" idx="14"/>
          </p:nvPr>
        </p:nvSpPr>
        <p:spPr>
          <a:xfrm>
            <a:off x="4979987" y="0"/>
            <a:ext cx="7212013" cy="6858000"/>
          </a:xfrm>
        </p:spPr>
        <p:txBody>
          <a:bodyPr vert="horz" lIns="91440" tIns="45720" rIns="91440" bIns="45720" rtlCol="0" anchor="ctr">
            <a:normAutofit/>
          </a:bodyPr>
          <a:lstStyle>
            <a:lvl1pPr>
              <a:defRPr lang="en-US" sz="1600" dirty="0"/>
            </a:lvl1pPr>
          </a:lstStyle>
          <a:p>
            <a:pPr marL="0" lvl="0" indent="0" algn="ctr">
              <a:buNone/>
            </a:pPr>
            <a:endParaRPr lang="en-US"/>
          </a:p>
        </p:txBody>
      </p:sp>
      <p:sp>
        <p:nvSpPr>
          <p:cNvPr id="5" name="Content Placeholder 3">
            <a:extLst>
              <a:ext uri="{FF2B5EF4-FFF2-40B4-BE49-F238E27FC236}">
                <a16:creationId xmlns:a16="http://schemas.microsoft.com/office/drawing/2014/main" id="{53F3D470-318B-003E-30F6-69D8ABD2D6B9}"/>
              </a:ext>
            </a:extLst>
          </p:cNvPr>
          <p:cNvSpPr>
            <a:spLocks noGrp="1"/>
          </p:cNvSpPr>
          <p:nvPr>
            <p:ph sz="quarter" idx="15"/>
          </p:nvPr>
        </p:nvSpPr>
        <p:spPr>
          <a:xfrm>
            <a:off x="530306" y="2871788"/>
            <a:ext cx="3856679" cy="2932112"/>
          </a:xfrm>
        </p:spPr>
        <p:txBody>
          <a:bodyPr>
            <a:normAutofit/>
          </a:bodyPr>
          <a:lstStyle>
            <a:lvl1pPr marL="0" indent="0" algn="ctr">
              <a:lnSpc>
                <a:spcPct val="140000"/>
              </a:lnSpc>
              <a:buNone/>
              <a:defRPr sz="1300"/>
            </a:lvl1pPr>
          </a:lstStyle>
          <a:p>
            <a:pPr lvl="0"/>
            <a:r>
              <a:rPr lang="en-US"/>
              <a:t>Click to edit Master text styles</a:t>
            </a:r>
          </a:p>
        </p:txBody>
      </p:sp>
    </p:spTree>
    <p:extLst>
      <p:ext uri="{BB962C8B-B14F-4D97-AF65-F5344CB8AC3E}">
        <p14:creationId xmlns:p14="http://schemas.microsoft.com/office/powerpoint/2010/main" val="38304831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4056600" y="536573"/>
            <a:ext cx="4078800" cy="1453003"/>
          </a:xfrm>
        </p:spPr>
        <p:txBody>
          <a:bodyPr/>
          <a:lstStyle>
            <a:lvl1pPr algn="ctr">
              <a:defRPr/>
            </a:lvl1pPr>
          </a:lstStyle>
          <a:p>
            <a:r>
              <a:rPr lang="en-US"/>
              <a:t>Click to edit Master title style</a:t>
            </a:r>
          </a:p>
        </p:txBody>
      </p:sp>
      <p:sp>
        <p:nvSpPr>
          <p:cNvPr id="95" name="Text Placeholder 94">
            <a:extLst>
              <a:ext uri="{FF2B5EF4-FFF2-40B4-BE49-F238E27FC236}">
                <a16:creationId xmlns:a16="http://schemas.microsoft.com/office/drawing/2014/main" id="{376C93AE-577A-4E39-B37B-F54DD619E8E9}"/>
              </a:ext>
            </a:extLst>
          </p:cNvPr>
          <p:cNvSpPr>
            <a:spLocks noGrp="1"/>
          </p:cNvSpPr>
          <p:nvPr>
            <p:ph type="body" sz="quarter" idx="13" hasCustomPrompt="1"/>
          </p:nvPr>
        </p:nvSpPr>
        <p:spPr>
          <a:xfrm>
            <a:off x="3686175" y="2876550"/>
            <a:ext cx="4819650" cy="2875321"/>
          </a:xfrm>
        </p:spPr>
        <p:txBody>
          <a:bodyPr>
            <a:noAutofit/>
          </a:bodyPr>
          <a:lstStyle>
            <a:lvl1pPr marL="0" indent="0" algn="ctr">
              <a:buNone/>
              <a:defRPr sz="1300" baseline="0"/>
            </a:lvl1pPr>
            <a:lvl2pPr marL="360000" indent="0" algn="ctr">
              <a:buFont typeface="Arial" panose="020B0604020202020204" pitchFamily="34" charset="0"/>
              <a:buNone/>
              <a:defRPr/>
            </a:lvl2pPr>
            <a:lvl3pPr marL="720000" indent="0" algn="ctr">
              <a:buNone/>
              <a:defRPr/>
            </a:lvl3pPr>
            <a:lvl4pPr marL="1080000" indent="0" algn="ctr">
              <a:buFont typeface="Arial" panose="020B0604020202020204" pitchFamily="34" charset="0"/>
              <a:buNone/>
              <a:defRPr/>
            </a:lvl4pPr>
            <a:lvl5pPr marL="1440000" indent="0" algn="ctr">
              <a:buNone/>
              <a:defRPr/>
            </a:lvl5pPr>
          </a:lstStyle>
          <a:p>
            <a:pPr lvl="0"/>
            <a:r>
              <a:rPr lang="en-US"/>
              <a:t>Click to add text</a:t>
            </a:r>
          </a:p>
        </p:txBody>
      </p:sp>
      <p:grpSp>
        <p:nvGrpSpPr>
          <p:cNvPr id="6" name="Group 5">
            <a:extLst>
              <a:ext uri="{FF2B5EF4-FFF2-40B4-BE49-F238E27FC236}">
                <a16:creationId xmlns:a16="http://schemas.microsoft.com/office/drawing/2014/main" id="{4DF41F26-BFC3-471C-AEBF-8D613043F8A1}"/>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a:off x="199766" y="716800"/>
            <a:ext cx="3838575" cy="5583025"/>
            <a:chOff x="199766" y="716800"/>
            <a:chExt cx="3838575" cy="5583025"/>
          </a:xfrm>
        </p:grpSpPr>
        <p:grpSp>
          <p:nvGrpSpPr>
            <p:cNvPr id="7" name="Group 6">
              <a:extLst>
                <a:ext uri="{FF2B5EF4-FFF2-40B4-BE49-F238E27FC236}">
                  <a16:creationId xmlns:a16="http://schemas.microsoft.com/office/drawing/2014/main" id="{CD3F709F-F0BC-4149-B83C-D6E0B13F9C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26" name="Freeform 64">
                <a:extLst>
                  <a:ext uri="{FF2B5EF4-FFF2-40B4-BE49-F238E27FC236}">
                    <a16:creationId xmlns:a16="http://schemas.microsoft.com/office/drawing/2014/main" id="{5C5EF830-776D-4D9D-B2AD-E2EF27FE2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81">
                <a:extLst>
                  <a:ext uri="{FF2B5EF4-FFF2-40B4-BE49-F238E27FC236}">
                    <a16:creationId xmlns:a16="http://schemas.microsoft.com/office/drawing/2014/main" id="{24555386-DD07-47B5-8731-6188F04409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61">
                <a:extLst>
                  <a:ext uri="{FF2B5EF4-FFF2-40B4-BE49-F238E27FC236}">
                    <a16:creationId xmlns:a16="http://schemas.microsoft.com/office/drawing/2014/main" id="{98AACD5A-587D-4523-8687-E39554A9EE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78">
                <a:extLst>
                  <a:ext uri="{FF2B5EF4-FFF2-40B4-BE49-F238E27FC236}">
                    <a16:creationId xmlns:a16="http://schemas.microsoft.com/office/drawing/2014/main" id="{056E6FE3-AE0B-4665-BDC4-C43B088EA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84">
                <a:extLst>
                  <a:ext uri="{FF2B5EF4-FFF2-40B4-BE49-F238E27FC236}">
                    <a16:creationId xmlns:a16="http://schemas.microsoft.com/office/drawing/2014/main" id="{3341E111-158B-46EB-85CF-76ACE2E63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87">
                <a:extLst>
                  <a:ext uri="{FF2B5EF4-FFF2-40B4-BE49-F238E27FC236}">
                    <a16:creationId xmlns:a16="http://schemas.microsoft.com/office/drawing/2014/main" id="{B6BAC346-F465-42C1-B326-511CDAAF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60">
                <a:extLst>
                  <a:ext uri="{FF2B5EF4-FFF2-40B4-BE49-F238E27FC236}">
                    <a16:creationId xmlns:a16="http://schemas.microsoft.com/office/drawing/2014/main" id="{41EFAE7C-FB00-406B-B543-258ECBA85C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59">
                <a:extLst>
                  <a:ext uri="{FF2B5EF4-FFF2-40B4-BE49-F238E27FC236}">
                    <a16:creationId xmlns:a16="http://schemas.microsoft.com/office/drawing/2014/main" id="{7B8E44F7-B4B5-407F-8CBF-2EF396585A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62">
                <a:extLst>
                  <a:ext uri="{FF2B5EF4-FFF2-40B4-BE49-F238E27FC236}">
                    <a16:creationId xmlns:a16="http://schemas.microsoft.com/office/drawing/2014/main" id="{E5CB4BB7-46DD-4D14-AF85-0E13EFBA6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65">
                <a:extLst>
                  <a:ext uri="{FF2B5EF4-FFF2-40B4-BE49-F238E27FC236}">
                    <a16:creationId xmlns:a16="http://schemas.microsoft.com/office/drawing/2014/main" id="{F7F8EDDC-B124-4CF0-9C0B-036D7E9203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79">
                <a:extLst>
                  <a:ext uri="{FF2B5EF4-FFF2-40B4-BE49-F238E27FC236}">
                    <a16:creationId xmlns:a16="http://schemas.microsoft.com/office/drawing/2014/main" id="{F9979D20-23CA-44BF-94E4-277FAA877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82">
                <a:extLst>
                  <a:ext uri="{FF2B5EF4-FFF2-40B4-BE49-F238E27FC236}">
                    <a16:creationId xmlns:a16="http://schemas.microsoft.com/office/drawing/2014/main" id="{64DA53E4-1E27-44B2-9EA5-375E3D20A7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85">
                <a:extLst>
                  <a:ext uri="{FF2B5EF4-FFF2-40B4-BE49-F238E27FC236}">
                    <a16:creationId xmlns:a16="http://schemas.microsoft.com/office/drawing/2014/main" id="{AF41DBD5-F7CA-43C7-B477-6E93D8DC0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88">
                <a:extLst>
                  <a:ext uri="{FF2B5EF4-FFF2-40B4-BE49-F238E27FC236}">
                    <a16:creationId xmlns:a16="http://schemas.microsoft.com/office/drawing/2014/main" id="{8DE355CC-A733-4109-AC9E-4E5E96E35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nvGrpSpPr>
              <p:cNvPr id="40" name="Group 39">
                <a:extLst>
                  <a:ext uri="{FF2B5EF4-FFF2-40B4-BE49-F238E27FC236}">
                    <a16:creationId xmlns:a16="http://schemas.microsoft.com/office/drawing/2014/main" id="{C60E99C1-AC1B-4267-A404-07CA28EA1A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41" name="Line 63">
                  <a:extLst>
                    <a:ext uri="{FF2B5EF4-FFF2-40B4-BE49-F238E27FC236}">
                      <a16:creationId xmlns:a16="http://schemas.microsoft.com/office/drawing/2014/main" id="{46BA754B-AF8C-4E32-B5D4-BD2CA1341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Line 66">
                  <a:extLst>
                    <a:ext uri="{FF2B5EF4-FFF2-40B4-BE49-F238E27FC236}">
                      <a16:creationId xmlns:a16="http://schemas.microsoft.com/office/drawing/2014/main" id="{AA7154F4-DAA9-42B8-9C79-E7D89EB926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Line 67">
                  <a:extLst>
                    <a:ext uri="{FF2B5EF4-FFF2-40B4-BE49-F238E27FC236}">
                      <a16:creationId xmlns:a16="http://schemas.microsoft.com/office/drawing/2014/main" id="{CFCCE002-4181-4663-B8B4-5B5CC711B8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Line 80">
                  <a:extLst>
                    <a:ext uri="{FF2B5EF4-FFF2-40B4-BE49-F238E27FC236}">
                      <a16:creationId xmlns:a16="http://schemas.microsoft.com/office/drawing/2014/main" id="{B3C1286A-A92F-45A8-A144-C4EBF3B8BC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Line 83">
                  <a:extLst>
                    <a:ext uri="{FF2B5EF4-FFF2-40B4-BE49-F238E27FC236}">
                      <a16:creationId xmlns:a16="http://schemas.microsoft.com/office/drawing/2014/main" id="{31993490-8FCD-4048-A2E8-0A217FF65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Line 86">
                  <a:extLst>
                    <a:ext uri="{FF2B5EF4-FFF2-40B4-BE49-F238E27FC236}">
                      <a16:creationId xmlns:a16="http://schemas.microsoft.com/office/drawing/2014/main" id="{33AF3440-700A-44B0-A0D1-1E6301F18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Line 89">
                  <a:extLst>
                    <a:ext uri="{FF2B5EF4-FFF2-40B4-BE49-F238E27FC236}">
                      <a16:creationId xmlns:a16="http://schemas.microsoft.com/office/drawing/2014/main" id="{F17E7CAB-5E29-47AC-91E8-B488D357F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nvGrpSpPr>
            <p:cNvPr id="8" name="Group 7">
              <a:extLst>
                <a:ext uri="{FF2B5EF4-FFF2-40B4-BE49-F238E27FC236}">
                  <a16:creationId xmlns:a16="http://schemas.microsoft.com/office/drawing/2014/main" id="{D713AE0B-3A03-4CCB-B15E-CAF75D8558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18" name="Group 17">
                <a:extLst>
                  <a:ext uri="{FF2B5EF4-FFF2-40B4-BE49-F238E27FC236}">
                    <a16:creationId xmlns:a16="http://schemas.microsoft.com/office/drawing/2014/main" id="{94CC0330-760F-4B4E-BE37-D345B5B2E8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2" name="Straight Connector 21">
                  <a:extLst>
                    <a:ext uri="{FF2B5EF4-FFF2-40B4-BE49-F238E27FC236}">
                      <a16:creationId xmlns:a16="http://schemas.microsoft.com/office/drawing/2014/main" id="{8B6C8306-3715-4107-BA99-68EB308CA1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5A4B3797-F2A4-43E3-B8F8-8BC4B0FBDE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4" name="Rectangle 30">
                  <a:extLst>
                    <a:ext uri="{FF2B5EF4-FFF2-40B4-BE49-F238E27FC236}">
                      <a16:creationId xmlns:a16="http://schemas.microsoft.com/office/drawing/2014/main" id="{BB27766D-84D5-4D02-AE36-3149427B22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30">
                  <a:extLst>
                    <a:ext uri="{FF2B5EF4-FFF2-40B4-BE49-F238E27FC236}">
                      <a16:creationId xmlns:a16="http://schemas.microsoft.com/office/drawing/2014/main" id="{8F1C8A62-8495-422A-9A73-9C59C603F6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 name="Group 18">
                <a:extLst>
                  <a:ext uri="{FF2B5EF4-FFF2-40B4-BE49-F238E27FC236}">
                    <a16:creationId xmlns:a16="http://schemas.microsoft.com/office/drawing/2014/main" id="{B1CEBFBC-BC6E-4C5F-BEC4-DD2079D8E2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20" name="Freeform: Shape 19">
                  <a:extLst>
                    <a:ext uri="{FF2B5EF4-FFF2-40B4-BE49-F238E27FC236}">
                      <a16:creationId xmlns:a16="http://schemas.microsoft.com/office/drawing/2014/main" id="{969A298F-AA6C-4139-992B-E27C08546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21" name="Freeform: Shape 20">
                  <a:extLst>
                    <a:ext uri="{FF2B5EF4-FFF2-40B4-BE49-F238E27FC236}">
                      <a16:creationId xmlns:a16="http://schemas.microsoft.com/office/drawing/2014/main" id="{972AA363-33A2-4979-9DE5-9FA8ACADE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grpSp>
          <p:nvGrpSpPr>
            <p:cNvPr id="9" name="Group 8">
              <a:extLst>
                <a:ext uri="{FF2B5EF4-FFF2-40B4-BE49-F238E27FC236}">
                  <a16:creationId xmlns:a16="http://schemas.microsoft.com/office/drawing/2014/main" id="{A3822750-6B8C-4F83-9CAD-F924EF4937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10" name="Group 9">
                <a:extLst>
                  <a:ext uri="{FF2B5EF4-FFF2-40B4-BE49-F238E27FC236}">
                    <a16:creationId xmlns:a16="http://schemas.microsoft.com/office/drawing/2014/main" id="{58523E1A-71CD-4B09-A4F4-07F86003B4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15" name="Freeform 68">
                  <a:extLst>
                    <a:ext uri="{FF2B5EF4-FFF2-40B4-BE49-F238E27FC236}">
                      <a16:creationId xmlns:a16="http://schemas.microsoft.com/office/drawing/2014/main" id="{169972B1-6443-4F74-80F9-BB4943CD30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69">
                  <a:extLst>
                    <a:ext uri="{FF2B5EF4-FFF2-40B4-BE49-F238E27FC236}">
                      <a16:creationId xmlns:a16="http://schemas.microsoft.com/office/drawing/2014/main" id="{EB69F32F-40CA-458E-B833-E909ADFDD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7" name="Line 70">
                  <a:extLst>
                    <a:ext uri="{FF2B5EF4-FFF2-40B4-BE49-F238E27FC236}">
                      <a16:creationId xmlns:a16="http://schemas.microsoft.com/office/drawing/2014/main" id="{5B2FEC36-803B-49C9-8313-D558457B25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1" name="Group 10">
                <a:extLst>
                  <a:ext uri="{FF2B5EF4-FFF2-40B4-BE49-F238E27FC236}">
                    <a16:creationId xmlns:a16="http://schemas.microsoft.com/office/drawing/2014/main" id="{5178F1E3-F49B-4E7A-BA5C-B2BFD9A636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12" name="Freeform 68">
                  <a:extLst>
                    <a:ext uri="{FF2B5EF4-FFF2-40B4-BE49-F238E27FC236}">
                      <a16:creationId xmlns:a16="http://schemas.microsoft.com/office/drawing/2014/main" id="{9F18055A-6D8B-4373-A010-59AE8C813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69">
                  <a:extLst>
                    <a:ext uri="{FF2B5EF4-FFF2-40B4-BE49-F238E27FC236}">
                      <a16:creationId xmlns:a16="http://schemas.microsoft.com/office/drawing/2014/main" id="{2612E838-0F14-4DE7-AD23-6A83078511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4" name="Line 70">
                  <a:extLst>
                    <a:ext uri="{FF2B5EF4-FFF2-40B4-BE49-F238E27FC236}">
                      <a16:creationId xmlns:a16="http://schemas.microsoft.com/office/drawing/2014/main" id="{AF3F8EED-B567-43E0-8B31-5A5E7AFB2D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grpSp>
        <p:nvGrpSpPr>
          <p:cNvPr id="48" name="Group 47">
            <a:extLst>
              <a:ext uri="{FF2B5EF4-FFF2-40B4-BE49-F238E27FC236}">
                <a16:creationId xmlns:a16="http://schemas.microsoft.com/office/drawing/2014/main" id="{952B8C31-9649-4E69-B31C-D77394EE2339}"/>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flipH="1">
            <a:off x="8153659" y="716800"/>
            <a:ext cx="3838575" cy="5583025"/>
            <a:chOff x="199766" y="716800"/>
            <a:chExt cx="3838575" cy="5583025"/>
          </a:xfrm>
        </p:grpSpPr>
        <p:grpSp>
          <p:nvGrpSpPr>
            <p:cNvPr id="49" name="Group 48">
              <a:extLst>
                <a:ext uri="{FF2B5EF4-FFF2-40B4-BE49-F238E27FC236}">
                  <a16:creationId xmlns:a16="http://schemas.microsoft.com/office/drawing/2014/main" id="{269D1249-EDCC-41AC-BA08-E670FB4E338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68" name="Freeform 64">
                <a:extLst>
                  <a:ext uri="{FF2B5EF4-FFF2-40B4-BE49-F238E27FC236}">
                    <a16:creationId xmlns:a16="http://schemas.microsoft.com/office/drawing/2014/main" id="{EA5EA6EB-846A-4897-AE83-5BDD96A4F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81">
                <a:extLst>
                  <a:ext uri="{FF2B5EF4-FFF2-40B4-BE49-F238E27FC236}">
                    <a16:creationId xmlns:a16="http://schemas.microsoft.com/office/drawing/2014/main" id="{185EF0DB-BE87-4CDD-823B-E66511379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61">
                <a:extLst>
                  <a:ext uri="{FF2B5EF4-FFF2-40B4-BE49-F238E27FC236}">
                    <a16:creationId xmlns:a16="http://schemas.microsoft.com/office/drawing/2014/main" id="{9AC9E234-4400-46EB-92D7-9B53A68B9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78">
                <a:extLst>
                  <a:ext uri="{FF2B5EF4-FFF2-40B4-BE49-F238E27FC236}">
                    <a16:creationId xmlns:a16="http://schemas.microsoft.com/office/drawing/2014/main" id="{A0C06F74-3085-4BB3-9758-D97415975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72" name="Freeform 84">
                <a:extLst>
                  <a:ext uri="{FF2B5EF4-FFF2-40B4-BE49-F238E27FC236}">
                    <a16:creationId xmlns:a16="http://schemas.microsoft.com/office/drawing/2014/main" id="{9EA54D9F-32B0-4B48-B93A-B5A9E3DC6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87">
                <a:extLst>
                  <a:ext uri="{FF2B5EF4-FFF2-40B4-BE49-F238E27FC236}">
                    <a16:creationId xmlns:a16="http://schemas.microsoft.com/office/drawing/2014/main" id="{3858A715-B583-4779-A1D2-86822F2CB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60">
                <a:extLst>
                  <a:ext uri="{FF2B5EF4-FFF2-40B4-BE49-F238E27FC236}">
                    <a16:creationId xmlns:a16="http://schemas.microsoft.com/office/drawing/2014/main" id="{ECAE61B9-0396-4F89-85E9-EB174D639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59">
                <a:extLst>
                  <a:ext uri="{FF2B5EF4-FFF2-40B4-BE49-F238E27FC236}">
                    <a16:creationId xmlns:a16="http://schemas.microsoft.com/office/drawing/2014/main" id="{46E4F030-726A-40ED-810F-C9F2379183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62">
                <a:extLst>
                  <a:ext uri="{FF2B5EF4-FFF2-40B4-BE49-F238E27FC236}">
                    <a16:creationId xmlns:a16="http://schemas.microsoft.com/office/drawing/2014/main" id="{B3148C64-AE70-4F9D-B6CE-5C92B9922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65">
                <a:extLst>
                  <a:ext uri="{FF2B5EF4-FFF2-40B4-BE49-F238E27FC236}">
                    <a16:creationId xmlns:a16="http://schemas.microsoft.com/office/drawing/2014/main" id="{78C97992-BC56-40D7-A639-3D314871C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79">
                <a:extLst>
                  <a:ext uri="{FF2B5EF4-FFF2-40B4-BE49-F238E27FC236}">
                    <a16:creationId xmlns:a16="http://schemas.microsoft.com/office/drawing/2014/main" id="{469CAD99-0EFE-4B8E-922B-0C2BCFFD5D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82">
                <a:extLst>
                  <a:ext uri="{FF2B5EF4-FFF2-40B4-BE49-F238E27FC236}">
                    <a16:creationId xmlns:a16="http://schemas.microsoft.com/office/drawing/2014/main" id="{1D00B441-E5A3-4411-9B05-8E09BFF62D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85">
                <a:extLst>
                  <a:ext uri="{FF2B5EF4-FFF2-40B4-BE49-F238E27FC236}">
                    <a16:creationId xmlns:a16="http://schemas.microsoft.com/office/drawing/2014/main" id="{3FFE4E0B-A703-4655-B55F-44B3A3902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88">
                <a:extLst>
                  <a:ext uri="{FF2B5EF4-FFF2-40B4-BE49-F238E27FC236}">
                    <a16:creationId xmlns:a16="http://schemas.microsoft.com/office/drawing/2014/main" id="{F19632C2-B953-4CD1-9EAA-5C1FEA3EF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nvGrpSpPr>
              <p:cNvPr id="82" name="Group 81">
                <a:extLst>
                  <a:ext uri="{FF2B5EF4-FFF2-40B4-BE49-F238E27FC236}">
                    <a16:creationId xmlns:a16="http://schemas.microsoft.com/office/drawing/2014/main" id="{DBDC3951-9E4C-4062-9B43-3038D9058A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83" name="Line 63">
                  <a:extLst>
                    <a:ext uri="{FF2B5EF4-FFF2-40B4-BE49-F238E27FC236}">
                      <a16:creationId xmlns:a16="http://schemas.microsoft.com/office/drawing/2014/main" id="{2764EF0E-A104-46C9-B242-778009E49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 name="Line 66">
                  <a:extLst>
                    <a:ext uri="{FF2B5EF4-FFF2-40B4-BE49-F238E27FC236}">
                      <a16:creationId xmlns:a16="http://schemas.microsoft.com/office/drawing/2014/main" id="{D0A8B652-41E0-456C-9C9F-1F0EC0089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 name="Line 67">
                  <a:extLst>
                    <a:ext uri="{FF2B5EF4-FFF2-40B4-BE49-F238E27FC236}">
                      <a16:creationId xmlns:a16="http://schemas.microsoft.com/office/drawing/2014/main" id="{802E547A-C876-460C-B6A4-BCE8D39DA0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 name="Line 80">
                  <a:extLst>
                    <a:ext uri="{FF2B5EF4-FFF2-40B4-BE49-F238E27FC236}">
                      <a16:creationId xmlns:a16="http://schemas.microsoft.com/office/drawing/2014/main" id="{00363E6C-7B8D-4E1D-A93E-E73306E130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 name="Line 83">
                  <a:extLst>
                    <a:ext uri="{FF2B5EF4-FFF2-40B4-BE49-F238E27FC236}">
                      <a16:creationId xmlns:a16="http://schemas.microsoft.com/office/drawing/2014/main" id="{206E174F-B8D0-4FFD-A1B5-56BFC5CCE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 name="Line 86">
                  <a:extLst>
                    <a:ext uri="{FF2B5EF4-FFF2-40B4-BE49-F238E27FC236}">
                      <a16:creationId xmlns:a16="http://schemas.microsoft.com/office/drawing/2014/main" id="{3A10191E-76B5-4841-B32D-0DF6EAB639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 name="Line 89">
                  <a:extLst>
                    <a:ext uri="{FF2B5EF4-FFF2-40B4-BE49-F238E27FC236}">
                      <a16:creationId xmlns:a16="http://schemas.microsoft.com/office/drawing/2014/main" id="{CF67EF0B-5FE7-4D99-8B38-95B1706F07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nvGrpSpPr>
            <p:cNvPr id="50" name="Group 49">
              <a:extLst>
                <a:ext uri="{FF2B5EF4-FFF2-40B4-BE49-F238E27FC236}">
                  <a16:creationId xmlns:a16="http://schemas.microsoft.com/office/drawing/2014/main" id="{0B39CF0F-2997-4D96-8F17-211C97D87D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60" name="Group 59">
                <a:extLst>
                  <a:ext uri="{FF2B5EF4-FFF2-40B4-BE49-F238E27FC236}">
                    <a16:creationId xmlns:a16="http://schemas.microsoft.com/office/drawing/2014/main" id="{6408937D-7FFE-4D6C-AF79-1F60035CC7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64" name="Straight Connector 63">
                  <a:extLst>
                    <a:ext uri="{FF2B5EF4-FFF2-40B4-BE49-F238E27FC236}">
                      <a16:creationId xmlns:a16="http://schemas.microsoft.com/office/drawing/2014/main" id="{749AA60A-BD5D-4647-AE8A-DF411C654B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3F335D2B-768D-4700-A35C-F54A7BD352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66" name="Rectangle 30">
                  <a:extLst>
                    <a:ext uri="{FF2B5EF4-FFF2-40B4-BE49-F238E27FC236}">
                      <a16:creationId xmlns:a16="http://schemas.microsoft.com/office/drawing/2014/main" id="{B6F1EDEE-EDB1-4759-9339-8F60B631A3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30">
                  <a:extLst>
                    <a:ext uri="{FF2B5EF4-FFF2-40B4-BE49-F238E27FC236}">
                      <a16:creationId xmlns:a16="http://schemas.microsoft.com/office/drawing/2014/main" id="{305D4D3B-BD5E-44BE-BE6A-4C9184593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61" name="Group 60">
                <a:extLst>
                  <a:ext uri="{FF2B5EF4-FFF2-40B4-BE49-F238E27FC236}">
                    <a16:creationId xmlns:a16="http://schemas.microsoft.com/office/drawing/2014/main" id="{30748E9E-1F8D-4FB9-89D6-F5B35B5049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62" name="Freeform: Shape 61">
                  <a:extLst>
                    <a:ext uri="{FF2B5EF4-FFF2-40B4-BE49-F238E27FC236}">
                      <a16:creationId xmlns:a16="http://schemas.microsoft.com/office/drawing/2014/main" id="{B56CFFBA-D942-451F-B4E0-133DEA264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63" name="Freeform: Shape 62">
                  <a:extLst>
                    <a:ext uri="{FF2B5EF4-FFF2-40B4-BE49-F238E27FC236}">
                      <a16:creationId xmlns:a16="http://schemas.microsoft.com/office/drawing/2014/main" id="{1B25F38B-03B2-435D-82ED-142D2AB4D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grpSp>
          <p:nvGrpSpPr>
            <p:cNvPr id="51" name="Group 50">
              <a:extLst>
                <a:ext uri="{FF2B5EF4-FFF2-40B4-BE49-F238E27FC236}">
                  <a16:creationId xmlns:a16="http://schemas.microsoft.com/office/drawing/2014/main" id="{E1A0A593-F414-4B02-A355-AC7A50A7E0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52" name="Group 51">
                <a:extLst>
                  <a:ext uri="{FF2B5EF4-FFF2-40B4-BE49-F238E27FC236}">
                    <a16:creationId xmlns:a16="http://schemas.microsoft.com/office/drawing/2014/main" id="{1BA06E81-194E-43F2-B418-BF8101EAAE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57" name="Freeform 68">
                  <a:extLst>
                    <a:ext uri="{FF2B5EF4-FFF2-40B4-BE49-F238E27FC236}">
                      <a16:creationId xmlns:a16="http://schemas.microsoft.com/office/drawing/2014/main" id="{ABE6BF78-8FF2-4595-9072-48ACEBE20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69">
                  <a:extLst>
                    <a:ext uri="{FF2B5EF4-FFF2-40B4-BE49-F238E27FC236}">
                      <a16:creationId xmlns:a16="http://schemas.microsoft.com/office/drawing/2014/main" id="{E182745B-1C12-49AC-97AD-501D806E9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59" name="Line 70">
                  <a:extLst>
                    <a:ext uri="{FF2B5EF4-FFF2-40B4-BE49-F238E27FC236}">
                      <a16:creationId xmlns:a16="http://schemas.microsoft.com/office/drawing/2014/main" id="{56B38515-A1C4-46D9-AEC6-E55E1CB733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53" name="Group 52">
                <a:extLst>
                  <a:ext uri="{FF2B5EF4-FFF2-40B4-BE49-F238E27FC236}">
                    <a16:creationId xmlns:a16="http://schemas.microsoft.com/office/drawing/2014/main" id="{C9A4424F-2DA0-4E5A-9291-0A5FCE5575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54" name="Freeform 68">
                  <a:extLst>
                    <a:ext uri="{FF2B5EF4-FFF2-40B4-BE49-F238E27FC236}">
                      <a16:creationId xmlns:a16="http://schemas.microsoft.com/office/drawing/2014/main" id="{8609BA22-8E70-41AA-BACA-C9F8A789B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69">
                  <a:extLst>
                    <a:ext uri="{FF2B5EF4-FFF2-40B4-BE49-F238E27FC236}">
                      <a16:creationId xmlns:a16="http://schemas.microsoft.com/office/drawing/2014/main" id="{C2F49FC5-EFC3-4A02-9782-EC06564A9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56" name="Line 70">
                  <a:extLst>
                    <a:ext uri="{FF2B5EF4-FFF2-40B4-BE49-F238E27FC236}">
                      <a16:creationId xmlns:a16="http://schemas.microsoft.com/office/drawing/2014/main" id="{782187F0-090B-4C65-B604-5DD33B4FF2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5826000"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94386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content, and two images">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7C0FA93-7C0D-4CC0-BB42-DF569688ED82}"/>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6096000" y="0"/>
            <a:ext cx="6096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989400" y="563402"/>
            <a:ext cx="4075200" cy="2058573"/>
          </a:xfrm>
        </p:spPr>
        <p:txBody>
          <a:bodyPr>
            <a:noAutofit/>
          </a:bodyPr>
          <a:lstStyle>
            <a:lvl1pPr algn="ctr">
              <a:defRPr sz="3200"/>
            </a:lvl1pPr>
          </a:lstStyle>
          <a:p>
            <a:r>
              <a:rPr lang="en-US"/>
              <a:t>Click to edit Master title style</a:t>
            </a:r>
          </a:p>
        </p:txBody>
      </p:sp>
      <p:sp>
        <p:nvSpPr>
          <p:cNvPr id="20" name="Subtitle 7">
            <a:extLst>
              <a:ext uri="{FF2B5EF4-FFF2-40B4-BE49-F238E27FC236}">
                <a16:creationId xmlns:a16="http://schemas.microsoft.com/office/drawing/2014/main" id="{C2777538-58E6-494C-A27B-B70346B0F395}"/>
              </a:ext>
            </a:extLst>
          </p:cNvPr>
          <p:cNvSpPr>
            <a:spLocks noGrp="1"/>
          </p:cNvSpPr>
          <p:nvPr>
            <p:ph type="subTitle" idx="1"/>
          </p:nvPr>
        </p:nvSpPr>
        <p:spPr>
          <a:xfrm>
            <a:off x="990000" y="4248000"/>
            <a:ext cx="4075200" cy="1520975"/>
          </a:xfrm>
        </p:spPr>
        <p:txBody>
          <a:bodyPr>
            <a:normAutofit/>
          </a:bodyPr>
          <a:lstStyle>
            <a:lvl1pPr marL="0" indent="0" algn="ctr">
              <a:buNone/>
              <a:defRPr/>
            </a:lvl1pPr>
          </a:lstStyle>
          <a:p>
            <a:r>
              <a:rPr lang="en-US"/>
              <a:t>Click to edit Master subtitle style</a:t>
            </a:r>
          </a:p>
        </p:txBody>
      </p:sp>
      <p:sp>
        <p:nvSpPr>
          <p:cNvPr id="24" name="Picture Placeholder 23">
            <a:extLst>
              <a:ext uri="{FF2B5EF4-FFF2-40B4-BE49-F238E27FC236}">
                <a16:creationId xmlns:a16="http://schemas.microsoft.com/office/drawing/2014/main" id="{C9D32952-2D0C-4A3E-9354-E014C717894E}"/>
              </a:ext>
            </a:extLst>
          </p:cNvPr>
          <p:cNvSpPr>
            <a:spLocks noGrp="1"/>
          </p:cNvSpPr>
          <p:nvPr>
            <p:ph type="pic" sz="quarter" idx="13"/>
          </p:nvPr>
        </p:nvSpPr>
        <p:spPr>
          <a:xfrm>
            <a:off x="6654800" y="563563"/>
            <a:ext cx="4995863" cy="2706687"/>
          </a:xfrm>
        </p:spPr>
        <p:txBody>
          <a:bodyPr vert="horz" lIns="91440" tIns="45720" rIns="91440" bIns="45720" rtlCol="0" anchor="ctr">
            <a:normAutofit/>
          </a:bodyPr>
          <a:lstStyle>
            <a:lvl1pPr>
              <a:defRPr lang="en-US" sz="1600" dirty="0"/>
            </a:lvl1pPr>
          </a:lstStyle>
          <a:p>
            <a:pPr marL="0" lvl="0" indent="0" algn="ctr">
              <a:buNone/>
            </a:pPr>
            <a:endParaRPr lang="en-US"/>
          </a:p>
        </p:txBody>
      </p:sp>
      <p:sp>
        <p:nvSpPr>
          <p:cNvPr id="26" name="Picture Placeholder 25">
            <a:extLst>
              <a:ext uri="{FF2B5EF4-FFF2-40B4-BE49-F238E27FC236}">
                <a16:creationId xmlns:a16="http://schemas.microsoft.com/office/drawing/2014/main" id="{92FA415D-7F98-4C81-A18F-A114BF021CC5}"/>
              </a:ext>
            </a:extLst>
          </p:cNvPr>
          <p:cNvSpPr>
            <a:spLocks noGrp="1"/>
          </p:cNvSpPr>
          <p:nvPr>
            <p:ph type="pic" sz="quarter" idx="14"/>
          </p:nvPr>
        </p:nvSpPr>
        <p:spPr>
          <a:xfrm>
            <a:off x="6654800" y="3587750"/>
            <a:ext cx="4995863" cy="2698750"/>
          </a:xfrm>
        </p:spPr>
        <p:txBody>
          <a:bodyPr vert="horz" lIns="91440" tIns="45720" rIns="91440" bIns="45720" rtlCol="0" anchor="ctr">
            <a:normAutofit/>
          </a:bodyPr>
          <a:lstStyle>
            <a:lvl1pPr>
              <a:defRPr lang="en-US" sz="1600" dirty="0"/>
            </a:lvl1pPr>
          </a:lstStyle>
          <a:p>
            <a:pPr marL="0" lvl="0" indent="0" algn="ctr">
              <a:buNone/>
            </a:pPr>
            <a:endParaRPr lang="en-US"/>
          </a:p>
        </p:txBody>
      </p:sp>
      <p:grpSp>
        <p:nvGrpSpPr>
          <p:cNvPr id="6" name="Group 5">
            <a:extLst>
              <a:ext uri="{FF2B5EF4-FFF2-40B4-BE49-F238E27FC236}">
                <a16:creationId xmlns:a16="http://schemas.microsoft.com/office/drawing/2014/main" id="{36D3DA45-FD99-405B-8BF9-260DD97C0D4F}"/>
              </a:ext>
              <a:ext uri="{C183D7F6-B498-43B3-948B-1728B52AA6E4}">
                <adec:decorative xmlns:adec="http://schemas.microsoft.com/office/drawing/2017/decorative" val="1"/>
              </a:ext>
            </a:extLst>
          </p:cNvPr>
          <p:cNvGrpSpPr/>
          <p:nvPr userDrawn="1">
            <p:extLst>
              <p:ext uri="{386F3935-93C4-4BCD-93E2-E3B085C9AB24}">
                <p16:designElem xmlns:p16="http://schemas.microsoft.com/office/powerpoint/2015/main" val="1"/>
              </p:ext>
            </p:extLst>
          </p:nvPr>
        </p:nvGrpSpPr>
        <p:grpSpPr>
          <a:xfrm>
            <a:off x="1919525" y="2840038"/>
            <a:ext cx="2216150" cy="1177924"/>
            <a:chOff x="4987925" y="2840038"/>
            <a:chExt cx="2216150" cy="1177924"/>
          </a:xfrm>
        </p:grpSpPr>
        <p:sp>
          <p:nvSpPr>
            <p:cNvPr id="7" name="Rectangle 6">
              <a:extLst>
                <a:ext uri="{FF2B5EF4-FFF2-40B4-BE49-F238E27FC236}">
                  <a16:creationId xmlns:a16="http://schemas.microsoft.com/office/drawing/2014/main" id="{C5C2A03C-F372-4C6D-929D-FD97AD4396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E8FEDBB3-0BD6-41BC-BB57-9FEC2E96C0F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20702" y="2912637"/>
              <a:ext cx="1080000" cy="1080000"/>
              <a:chOff x="6879023" y="2912637"/>
              <a:chExt cx="1080000" cy="1080000"/>
            </a:xfrm>
          </p:grpSpPr>
          <p:grpSp>
            <p:nvGrpSpPr>
              <p:cNvPr id="9" name="Group 8">
                <a:extLst>
                  <a:ext uri="{FF2B5EF4-FFF2-40B4-BE49-F238E27FC236}">
                    <a16:creationId xmlns:a16="http://schemas.microsoft.com/office/drawing/2014/main" id="{7D12B81D-3F14-4DA1-BECA-669824832A0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7260443" y="2912637"/>
                <a:ext cx="317159" cy="1080000"/>
                <a:chOff x="4799744" y="2905614"/>
                <a:chExt cx="317159" cy="1080000"/>
              </a:xfrm>
            </p:grpSpPr>
            <p:sp>
              <p:nvSpPr>
                <p:cNvPr id="14" name="Freeform 68">
                  <a:extLst>
                    <a:ext uri="{FF2B5EF4-FFF2-40B4-BE49-F238E27FC236}">
                      <a16:creationId xmlns:a16="http://schemas.microsoft.com/office/drawing/2014/main" id="{EA11E57D-88DD-4899-907A-2A5772002F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7A5AEE18-30A4-4777-975F-02D107A171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Line 70">
                  <a:extLst>
                    <a:ext uri="{FF2B5EF4-FFF2-40B4-BE49-F238E27FC236}">
                      <a16:creationId xmlns:a16="http://schemas.microsoft.com/office/drawing/2014/main" id="{39EA21FB-AE36-478E-9770-CB842814390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 name="Group 9">
                <a:extLst>
                  <a:ext uri="{FF2B5EF4-FFF2-40B4-BE49-F238E27FC236}">
                    <a16:creationId xmlns:a16="http://schemas.microsoft.com/office/drawing/2014/main" id="{BC45D5C4-2D3A-4F84-BED1-D9B75234B07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916369" y="2912637"/>
                <a:ext cx="317159" cy="1080000"/>
                <a:chOff x="4799744" y="2905614"/>
                <a:chExt cx="317159" cy="1080000"/>
              </a:xfrm>
            </p:grpSpPr>
            <p:sp>
              <p:nvSpPr>
                <p:cNvPr id="11" name="Freeform 68">
                  <a:extLst>
                    <a:ext uri="{FF2B5EF4-FFF2-40B4-BE49-F238E27FC236}">
                      <a16:creationId xmlns:a16="http://schemas.microsoft.com/office/drawing/2014/main" id="{259762E8-7432-4501-9FE5-92B04D37C76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FF91FD3E-0148-4B50-8906-7D9CD382A3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 name="Line 70">
                  <a:extLst>
                    <a:ext uri="{FF2B5EF4-FFF2-40B4-BE49-F238E27FC236}">
                      <a16:creationId xmlns:a16="http://schemas.microsoft.com/office/drawing/2014/main" id="{506FA1AD-488A-4FD4-A79F-4343698EA734}"/>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spTree>
    <p:extLst>
      <p:ext uri="{BB962C8B-B14F-4D97-AF65-F5344CB8AC3E}">
        <p14:creationId xmlns:p14="http://schemas.microsoft.com/office/powerpoint/2010/main" val="19387243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Quote with four image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7324726" y="4217899"/>
            <a:ext cx="4079874" cy="1132373"/>
          </a:xfrm>
        </p:spPr>
        <p:txBody>
          <a:bodyPr anchor="t">
            <a:noAutofit/>
          </a:bodyPr>
          <a:lstStyle>
            <a:lvl1pPr algn="ctr">
              <a:defRPr sz="3200"/>
            </a:lvl1pPr>
          </a:lstStyle>
          <a:p>
            <a:r>
              <a:rPr lang="en-US"/>
              <a:t>Click to edit Master title style</a:t>
            </a:r>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7324726" y="1541995"/>
            <a:ext cx="4079874" cy="2457819"/>
          </a:xfrm>
        </p:spPr>
        <p:txBody>
          <a:bodyPr anchor="ctr">
            <a:noAutofit/>
          </a:bodyPr>
          <a:lstStyle>
            <a:lvl1pPr marL="0" indent="0" algn="ctr">
              <a:lnSpc>
                <a:spcPct val="125000"/>
              </a:lnSpc>
              <a:buNone/>
              <a:defRPr sz="27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3" name="Picture Placeholder 42">
            <a:extLst>
              <a:ext uri="{FF2B5EF4-FFF2-40B4-BE49-F238E27FC236}">
                <a16:creationId xmlns:a16="http://schemas.microsoft.com/office/drawing/2014/main" id="{E0B6C055-B48A-412B-88B0-737289AC0BDB}"/>
              </a:ext>
            </a:extLst>
          </p:cNvPr>
          <p:cNvSpPr>
            <a:spLocks noGrp="1"/>
          </p:cNvSpPr>
          <p:nvPr>
            <p:ph type="pic" sz="quarter" idx="10"/>
          </p:nvPr>
        </p:nvSpPr>
        <p:spPr>
          <a:xfrm>
            <a:off x="539750" y="536575"/>
            <a:ext cx="2366963" cy="2760663"/>
          </a:xfrm>
        </p:spPr>
        <p:txBody>
          <a:bodyPr vert="horz" lIns="91440" tIns="45720" rIns="91440" bIns="45720" rtlCol="0" anchor="ctr">
            <a:normAutofit/>
          </a:bodyPr>
          <a:lstStyle>
            <a:lvl1pPr>
              <a:defRPr lang="en-US" sz="1600" dirty="0"/>
            </a:lvl1pPr>
          </a:lstStyle>
          <a:p>
            <a:pPr marL="0" lvl="0" indent="0" algn="ctr">
              <a:buNone/>
            </a:pPr>
            <a:endParaRPr lang="en-US"/>
          </a:p>
        </p:txBody>
      </p:sp>
      <p:sp>
        <p:nvSpPr>
          <p:cNvPr id="44" name="Picture Placeholder 42">
            <a:extLst>
              <a:ext uri="{FF2B5EF4-FFF2-40B4-BE49-F238E27FC236}">
                <a16:creationId xmlns:a16="http://schemas.microsoft.com/office/drawing/2014/main" id="{AE13F241-D0A7-491D-81D3-CB6450291490}"/>
              </a:ext>
            </a:extLst>
          </p:cNvPr>
          <p:cNvSpPr>
            <a:spLocks noGrp="1"/>
          </p:cNvSpPr>
          <p:nvPr>
            <p:ph type="pic" sz="quarter" idx="11"/>
          </p:nvPr>
        </p:nvSpPr>
        <p:spPr>
          <a:xfrm>
            <a:off x="3174887" y="543842"/>
            <a:ext cx="2366963" cy="2760663"/>
          </a:xfrm>
        </p:spPr>
        <p:txBody>
          <a:bodyPr vert="horz" lIns="91440" tIns="45720" rIns="91440" bIns="45720" rtlCol="0" anchor="ctr">
            <a:normAutofit/>
          </a:bodyPr>
          <a:lstStyle>
            <a:lvl1pPr>
              <a:defRPr lang="en-US" sz="1600" dirty="0"/>
            </a:lvl1pPr>
          </a:lstStyle>
          <a:p>
            <a:pPr marL="0" lvl="0" indent="0" algn="ctr">
              <a:buNone/>
            </a:pPr>
            <a:endParaRPr lang="en-US"/>
          </a:p>
        </p:txBody>
      </p:sp>
      <p:sp>
        <p:nvSpPr>
          <p:cNvPr id="46" name="Picture Placeholder 42">
            <a:extLst>
              <a:ext uri="{FF2B5EF4-FFF2-40B4-BE49-F238E27FC236}">
                <a16:creationId xmlns:a16="http://schemas.microsoft.com/office/drawing/2014/main" id="{DC189B8E-5A5B-400F-8F5F-63F61759E081}"/>
              </a:ext>
            </a:extLst>
          </p:cNvPr>
          <p:cNvSpPr>
            <a:spLocks noGrp="1"/>
          </p:cNvSpPr>
          <p:nvPr>
            <p:ph type="pic" sz="quarter" idx="12"/>
          </p:nvPr>
        </p:nvSpPr>
        <p:spPr>
          <a:xfrm>
            <a:off x="539642" y="3563566"/>
            <a:ext cx="2366963" cy="2760663"/>
          </a:xfrm>
        </p:spPr>
        <p:txBody>
          <a:bodyPr vert="horz" lIns="91440" tIns="45720" rIns="91440" bIns="45720" rtlCol="0" anchor="ctr">
            <a:normAutofit/>
          </a:bodyPr>
          <a:lstStyle>
            <a:lvl1pPr>
              <a:defRPr lang="en-US" sz="1600" dirty="0"/>
            </a:lvl1pPr>
          </a:lstStyle>
          <a:p>
            <a:pPr marL="0" lvl="0" indent="0" algn="ctr">
              <a:buNone/>
            </a:pPr>
            <a:endParaRPr lang="en-US"/>
          </a:p>
        </p:txBody>
      </p:sp>
      <p:sp>
        <p:nvSpPr>
          <p:cNvPr id="47" name="Picture Placeholder 42">
            <a:extLst>
              <a:ext uri="{FF2B5EF4-FFF2-40B4-BE49-F238E27FC236}">
                <a16:creationId xmlns:a16="http://schemas.microsoft.com/office/drawing/2014/main" id="{07055732-D9B3-42AF-9ADA-0D1F8DC2D5FB}"/>
              </a:ext>
            </a:extLst>
          </p:cNvPr>
          <p:cNvSpPr>
            <a:spLocks noGrp="1"/>
          </p:cNvSpPr>
          <p:nvPr>
            <p:ph type="pic" sz="quarter" idx="13"/>
          </p:nvPr>
        </p:nvSpPr>
        <p:spPr>
          <a:xfrm>
            <a:off x="3174779" y="3570833"/>
            <a:ext cx="2366963" cy="2760663"/>
          </a:xfrm>
        </p:spPr>
        <p:txBody>
          <a:bodyPr vert="horz" lIns="91440" tIns="45720" rIns="91440" bIns="45720" rtlCol="0" anchor="ctr">
            <a:normAutofit/>
          </a:bodyPr>
          <a:lstStyle>
            <a:lvl1pPr>
              <a:defRPr lang="en-US" sz="1600" dirty="0"/>
            </a:lvl1pPr>
          </a:lstStyle>
          <a:p>
            <a:pPr marL="0" lvl="0" indent="0" algn="ctr">
              <a:buNone/>
            </a:pPr>
            <a:endParaRPr lang="en-US"/>
          </a:p>
        </p:txBody>
      </p:sp>
      <p:cxnSp>
        <p:nvCxnSpPr>
          <p:cNvPr id="18" name="Straight Connector 17">
            <a:extLst>
              <a:ext uri="{FF2B5EF4-FFF2-40B4-BE49-F238E27FC236}">
                <a16:creationId xmlns:a16="http://schemas.microsoft.com/office/drawing/2014/main" id="{D7ED9792-4CB9-419E-9961-050A9E00E2FA}"/>
              </a:ext>
              <a:ext uri="{C183D7F6-B498-43B3-948B-1728B52AA6E4}">
                <adec:decorative xmlns:adec="http://schemas.microsoft.com/office/drawing/2017/decorative" val="1"/>
              </a:ext>
            </a:extLst>
          </p:cNvPr>
          <p:cNvCxnSpPr>
            <a:cxnSpLocks/>
          </p:cNvCxnSpPr>
          <p:nvPr userDrawn="1"/>
        </p:nvCxnSpPr>
        <p:spPr>
          <a:xfrm>
            <a:off x="60960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19" name="Group 18">
            <a:extLst>
              <a:ext uri="{FF2B5EF4-FFF2-40B4-BE49-F238E27FC236}">
                <a16:creationId xmlns:a16="http://schemas.microsoft.com/office/drawing/2014/main" id="{E1EC9E08-1228-4409-88CC-9D1927E83943}"/>
              </a:ext>
              <a:ext uri="{C183D7F6-B498-43B3-948B-1728B52AA6E4}">
                <adec:decorative xmlns:adec="http://schemas.microsoft.com/office/drawing/2017/decorative" val="1"/>
              </a:ext>
            </a:extLst>
          </p:cNvPr>
          <p:cNvGrpSpPr/>
          <p:nvPr userDrawn="1"/>
        </p:nvGrpSpPr>
        <p:grpSpPr>
          <a:xfrm rot="8100000" flipH="1">
            <a:off x="6674373" y="402322"/>
            <a:ext cx="641184" cy="1069728"/>
            <a:chOff x="6484111" y="2967038"/>
            <a:chExt cx="641184" cy="1069728"/>
          </a:xfrm>
        </p:grpSpPr>
        <p:grpSp>
          <p:nvGrpSpPr>
            <p:cNvPr id="20" name="Group 19">
              <a:extLst>
                <a:ext uri="{FF2B5EF4-FFF2-40B4-BE49-F238E27FC236}">
                  <a16:creationId xmlns:a16="http://schemas.microsoft.com/office/drawing/2014/main" id="{0A892AB7-AE89-4F73-AE0D-3503473E251A}"/>
                </a:ext>
              </a:extLst>
            </p:cNvPr>
            <p:cNvGrpSpPr/>
            <p:nvPr/>
          </p:nvGrpSpPr>
          <p:grpSpPr>
            <a:xfrm>
              <a:off x="6808136" y="2967038"/>
              <a:ext cx="317159" cy="932400"/>
              <a:chOff x="6808136" y="2967038"/>
              <a:chExt cx="317159" cy="932400"/>
            </a:xfrm>
          </p:grpSpPr>
          <p:sp>
            <p:nvSpPr>
              <p:cNvPr id="25" name="Freeform 68">
                <a:extLst>
                  <a:ext uri="{FF2B5EF4-FFF2-40B4-BE49-F238E27FC236}">
                    <a16:creationId xmlns:a16="http://schemas.microsoft.com/office/drawing/2014/main" id="{734AFAA3-AA68-425A-834B-00F9D3690BA0}"/>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69">
                <a:extLst>
                  <a:ext uri="{FF2B5EF4-FFF2-40B4-BE49-F238E27FC236}">
                    <a16:creationId xmlns:a16="http://schemas.microsoft.com/office/drawing/2014/main" id="{36ED0F24-8619-4AED-A07A-D075DF2AF24B}"/>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7" name="Line 70">
                <a:extLst>
                  <a:ext uri="{FF2B5EF4-FFF2-40B4-BE49-F238E27FC236}">
                    <a16:creationId xmlns:a16="http://schemas.microsoft.com/office/drawing/2014/main" id="{21E04150-0D06-4DFB-A73B-66DED0A5CFCB}"/>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21" name="Group 20">
              <a:extLst>
                <a:ext uri="{FF2B5EF4-FFF2-40B4-BE49-F238E27FC236}">
                  <a16:creationId xmlns:a16="http://schemas.microsoft.com/office/drawing/2014/main" id="{EA3C053E-6843-4D44-A64D-A37FD38410B0}"/>
                </a:ext>
              </a:extLst>
            </p:cNvPr>
            <p:cNvGrpSpPr/>
            <p:nvPr/>
          </p:nvGrpSpPr>
          <p:grpSpPr>
            <a:xfrm rot="18900000" flipH="1">
              <a:off x="6484111" y="3104366"/>
              <a:ext cx="317159" cy="932400"/>
              <a:chOff x="6808136" y="2967038"/>
              <a:chExt cx="317159" cy="932400"/>
            </a:xfrm>
          </p:grpSpPr>
          <p:sp>
            <p:nvSpPr>
              <p:cNvPr id="22" name="Freeform 68">
                <a:extLst>
                  <a:ext uri="{FF2B5EF4-FFF2-40B4-BE49-F238E27FC236}">
                    <a16:creationId xmlns:a16="http://schemas.microsoft.com/office/drawing/2014/main" id="{A84DD506-3B91-4CE4-AE62-8E2FCA17D931}"/>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69">
                <a:extLst>
                  <a:ext uri="{FF2B5EF4-FFF2-40B4-BE49-F238E27FC236}">
                    <a16:creationId xmlns:a16="http://schemas.microsoft.com/office/drawing/2014/main" id="{18C6659C-7CBF-419E-B2AB-53A6FBB4FFEA}"/>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4" name="Line 70">
                <a:extLst>
                  <a:ext uri="{FF2B5EF4-FFF2-40B4-BE49-F238E27FC236}">
                    <a16:creationId xmlns:a16="http://schemas.microsoft.com/office/drawing/2014/main" id="{C7B1B371-3EFF-4F0E-8B44-1A397B69DDFB}"/>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nvGrpSpPr>
          <p:cNvPr id="30" name="Group 29">
            <a:extLst>
              <a:ext uri="{FF2B5EF4-FFF2-40B4-BE49-F238E27FC236}">
                <a16:creationId xmlns:a16="http://schemas.microsoft.com/office/drawing/2014/main" id="{615108B9-F897-467F-809F-6A4A2AE7EA20}"/>
              </a:ext>
              <a:ext uri="{C183D7F6-B498-43B3-948B-1728B52AA6E4}">
                <adec:decorative xmlns:adec="http://schemas.microsoft.com/office/drawing/2017/decorative" val="1"/>
              </a:ext>
            </a:extLst>
          </p:cNvPr>
          <p:cNvGrpSpPr/>
          <p:nvPr userDrawn="1"/>
        </p:nvGrpSpPr>
        <p:grpSpPr>
          <a:xfrm rot="18900000" flipH="1">
            <a:off x="11020475" y="5368081"/>
            <a:ext cx="641184" cy="1069728"/>
            <a:chOff x="6484111" y="2967038"/>
            <a:chExt cx="641184" cy="1069728"/>
          </a:xfrm>
        </p:grpSpPr>
        <p:grpSp>
          <p:nvGrpSpPr>
            <p:cNvPr id="31" name="Group 30">
              <a:extLst>
                <a:ext uri="{FF2B5EF4-FFF2-40B4-BE49-F238E27FC236}">
                  <a16:creationId xmlns:a16="http://schemas.microsoft.com/office/drawing/2014/main" id="{86413051-FD79-4060-A702-60F38BF4A35C}"/>
                </a:ext>
              </a:extLst>
            </p:cNvPr>
            <p:cNvGrpSpPr/>
            <p:nvPr/>
          </p:nvGrpSpPr>
          <p:grpSpPr>
            <a:xfrm>
              <a:off x="6808136" y="2967038"/>
              <a:ext cx="317159" cy="932400"/>
              <a:chOff x="6808136" y="2967038"/>
              <a:chExt cx="317159" cy="932400"/>
            </a:xfrm>
          </p:grpSpPr>
          <p:sp>
            <p:nvSpPr>
              <p:cNvPr id="36" name="Freeform 68">
                <a:extLst>
                  <a:ext uri="{FF2B5EF4-FFF2-40B4-BE49-F238E27FC236}">
                    <a16:creationId xmlns:a16="http://schemas.microsoft.com/office/drawing/2014/main" id="{B764F2D9-1B19-42EA-9AF0-6050DDABAA0D}"/>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69">
                <a:extLst>
                  <a:ext uri="{FF2B5EF4-FFF2-40B4-BE49-F238E27FC236}">
                    <a16:creationId xmlns:a16="http://schemas.microsoft.com/office/drawing/2014/main" id="{557F4B3F-3926-4C1D-ABBF-B2380987179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8" name="Line 70">
                <a:extLst>
                  <a:ext uri="{FF2B5EF4-FFF2-40B4-BE49-F238E27FC236}">
                    <a16:creationId xmlns:a16="http://schemas.microsoft.com/office/drawing/2014/main" id="{81E74331-4EEB-49F8-912F-1DF74636E772}"/>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32" name="Group 31">
              <a:extLst>
                <a:ext uri="{FF2B5EF4-FFF2-40B4-BE49-F238E27FC236}">
                  <a16:creationId xmlns:a16="http://schemas.microsoft.com/office/drawing/2014/main" id="{E88BEEF7-57D3-43D4-9EBA-6948ED40B433}"/>
                </a:ext>
              </a:extLst>
            </p:cNvPr>
            <p:cNvGrpSpPr/>
            <p:nvPr/>
          </p:nvGrpSpPr>
          <p:grpSpPr>
            <a:xfrm rot="18900000" flipH="1">
              <a:off x="6484111" y="3104366"/>
              <a:ext cx="317159" cy="932400"/>
              <a:chOff x="6808136" y="2967038"/>
              <a:chExt cx="317159" cy="932400"/>
            </a:xfrm>
          </p:grpSpPr>
          <p:sp>
            <p:nvSpPr>
              <p:cNvPr id="33" name="Freeform 68">
                <a:extLst>
                  <a:ext uri="{FF2B5EF4-FFF2-40B4-BE49-F238E27FC236}">
                    <a16:creationId xmlns:a16="http://schemas.microsoft.com/office/drawing/2014/main" id="{0CD7B047-B489-4D5B-9C32-1BA667136A12}"/>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69">
                <a:extLst>
                  <a:ext uri="{FF2B5EF4-FFF2-40B4-BE49-F238E27FC236}">
                    <a16:creationId xmlns:a16="http://schemas.microsoft.com/office/drawing/2014/main" id="{2B703141-C1B3-4AFF-991F-D77B298AE8B4}"/>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5" name="Line 70">
                <a:extLst>
                  <a:ext uri="{FF2B5EF4-FFF2-40B4-BE49-F238E27FC236}">
                    <a16:creationId xmlns:a16="http://schemas.microsoft.com/office/drawing/2014/main" id="{FEEBB32D-FA5C-432C-B55F-1F74A4D13F17}"/>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spTree>
    <p:extLst>
      <p:ext uri="{BB962C8B-B14F-4D97-AF65-F5344CB8AC3E}">
        <p14:creationId xmlns:p14="http://schemas.microsoft.com/office/powerpoint/2010/main" val="12837641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arge image with caption">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00A4C510-23B3-2CBB-0E03-D7CDC310C6CB}"/>
              </a:ext>
            </a:extLst>
          </p:cNvPr>
          <p:cNvSpPr>
            <a:spLocks noGrp="1"/>
          </p:cNvSpPr>
          <p:nvPr>
            <p:ph type="pic" sz="quarter" idx="10"/>
          </p:nvPr>
        </p:nvSpPr>
        <p:spPr>
          <a:xfrm>
            <a:off x="0" y="0"/>
            <a:ext cx="12192000" cy="5177481"/>
          </a:xfrm>
        </p:spPr>
        <p:txBody>
          <a:bodyPr vert="horz" lIns="91440" tIns="45720" rIns="91440" bIns="45720" rtlCol="0" anchor="ctr">
            <a:normAutofit/>
          </a:bodyPr>
          <a:lstStyle>
            <a:lvl1pPr>
              <a:defRPr lang="en-US" sz="1600"/>
            </a:lvl1pPr>
          </a:lstStyle>
          <a:p>
            <a:pPr marL="0" lvl="0" indent="0" algn="ctr">
              <a:buNone/>
            </a:pPr>
            <a:endParaRPr lang="en-US"/>
          </a:p>
        </p:txBody>
      </p:sp>
      <p:sp>
        <p:nvSpPr>
          <p:cNvPr id="3" name="Title 1">
            <a:extLst>
              <a:ext uri="{FF2B5EF4-FFF2-40B4-BE49-F238E27FC236}">
                <a16:creationId xmlns:a16="http://schemas.microsoft.com/office/drawing/2014/main" id="{4A84028B-DEC2-923A-7042-69575DE8D755}"/>
              </a:ext>
            </a:extLst>
          </p:cNvPr>
          <p:cNvSpPr>
            <a:spLocks noGrp="1"/>
          </p:cNvSpPr>
          <p:nvPr>
            <p:ph type="title"/>
          </p:nvPr>
        </p:nvSpPr>
        <p:spPr>
          <a:xfrm>
            <a:off x="989400" y="5177481"/>
            <a:ext cx="10213200" cy="1680519"/>
          </a:xfrm>
        </p:spPr>
        <p:txBody>
          <a:bodyPr anchor="ctr"/>
          <a:lstStyle>
            <a:lvl1pPr algn="ctr">
              <a:defRPr/>
            </a:lvl1pPr>
          </a:lstStyle>
          <a:p>
            <a:r>
              <a:rPr lang="en-US"/>
              <a:t>Click to edit Master title style</a:t>
            </a:r>
          </a:p>
        </p:txBody>
      </p:sp>
      <p:pic>
        <p:nvPicPr>
          <p:cNvPr id="4" name="Picture 3" descr="A picture containing icon&#10;&#10;Description automatically generated">
            <a:extLst>
              <a:ext uri="{FF2B5EF4-FFF2-40B4-BE49-F238E27FC236}">
                <a16:creationId xmlns:a16="http://schemas.microsoft.com/office/drawing/2014/main" id="{5EF10B9D-1B9E-C7D8-1988-912522E0C17D}"/>
              </a:ext>
            </a:extLst>
          </p:cNvPr>
          <p:cNvPicPr>
            <a:picLocks noChangeAspect="1"/>
          </p:cNvPicPr>
          <p:nvPr userDrawn="1"/>
        </p:nvPicPr>
        <p:blipFill>
          <a:blip r:embed="rId2"/>
          <a:stretch>
            <a:fillRect/>
          </a:stretch>
        </p:blipFill>
        <p:spPr>
          <a:xfrm rot="2700000">
            <a:off x="537201" y="5841736"/>
            <a:ext cx="904396" cy="352010"/>
          </a:xfrm>
          <a:prstGeom prst="rect">
            <a:avLst/>
          </a:prstGeom>
        </p:spPr>
      </p:pic>
      <p:pic>
        <p:nvPicPr>
          <p:cNvPr id="6" name="Picture 5" descr="A picture containing icon&#10;&#10;Description automatically generated">
            <a:extLst>
              <a:ext uri="{FF2B5EF4-FFF2-40B4-BE49-F238E27FC236}">
                <a16:creationId xmlns:a16="http://schemas.microsoft.com/office/drawing/2014/main" id="{ADD2F113-990E-B0D7-7E3D-240FBEAD48AC}"/>
              </a:ext>
            </a:extLst>
          </p:cNvPr>
          <p:cNvPicPr>
            <a:picLocks noChangeAspect="1"/>
          </p:cNvPicPr>
          <p:nvPr userDrawn="1"/>
        </p:nvPicPr>
        <p:blipFill>
          <a:blip r:embed="rId2"/>
          <a:stretch>
            <a:fillRect/>
          </a:stretch>
        </p:blipFill>
        <p:spPr>
          <a:xfrm rot="18900000" flipH="1">
            <a:off x="10740172" y="5841733"/>
            <a:ext cx="904396" cy="352010"/>
          </a:xfrm>
          <a:prstGeom prst="rect">
            <a:avLst/>
          </a:prstGeom>
        </p:spPr>
      </p:pic>
    </p:spTree>
    <p:extLst>
      <p:ext uri="{BB962C8B-B14F-4D97-AF65-F5344CB8AC3E}">
        <p14:creationId xmlns:p14="http://schemas.microsoft.com/office/powerpoint/2010/main" val="7312029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Image">
    <p:spTree>
      <p:nvGrpSpPr>
        <p:cNvPr id="1" name=""/>
        <p:cNvGrpSpPr/>
        <p:nvPr/>
      </p:nvGrpSpPr>
      <p:grpSpPr>
        <a:xfrm>
          <a:off x="0" y="0"/>
          <a:ext cx="0" cy="0"/>
          <a:chOff x="0" y="0"/>
          <a:chExt cx="0" cy="0"/>
        </a:xfrm>
      </p:grpSpPr>
      <p:sp>
        <p:nvSpPr>
          <p:cNvPr id="3" name="Picture Placeholder 8">
            <a:extLst>
              <a:ext uri="{FF2B5EF4-FFF2-40B4-BE49-F238E27FC236}">
                <a16:creationId xmlns:a16="http://schemas.microsoft.com/office/drawing/2014/main" id="{36186B06-9FA0-6EAF-B99C-A970446948CE}"/>
              </a:ext>
            </a:extLst>
          </p:cNvPr>
          <p:cNvSpPr>
            <a:spLocks noGrp="1"/>
          </p:cNvSpPr>
          <p:nvPr>
            <p:ph type="pic" sz="quarter" idx="14"/>
          </p:nvPr>
        </p:nvSpPr>
        <p:spPr>
          <a:xfrm>
            <a:off x="4967630" y="0"/>
            <a:ext cx="7212013" cy="6858000"/>
          </a:xfrm>
        </p:spPr>
        <p:txBody>
          <a:bodyPr vert="horz" lIns="91440" tIns="45720" rIns="91440" bIns="45720" rtlCol="0" anchor="ctr">
            <a:normAutofit/>
          </a:bodyPr>
          <a:lstStyle>
            <a:lvl1pPr>
              <a:defRPr lang="en-US" sz="1600" dirty="0"/>
            </a:lvl1pPr>
          </a:lstStyle>
          <a:p>
            <a:pPr marL="0" lvl="0" indent="0" algn="ctr">
              <a:buNone/>
            </a:pPr>
            <a:endParaRPr lang="en-US"/>
          </a:p>
        </p:txBody>
      </p:sp>
      <p:sp>
        <p:nvSpPr>
          <p:cNvPr id="4" name="Title 1">
            <a:extLst>
              <a:ext uri="{FF2B5EF4-FFF2-40B4-BE49-F238E27FC236}">
                <a16:creationId xmlns:a16="http://schemas.microsoft.com/office/drawing/2014/main" id="{46356B57-4993-795F-B5F6-D7B7595AFFC8}"/>
              </a:ext>
            </a:extLst>
          </p:cNvPr>
          <p:cNvSpPr>
            <a:spLocks noGrp="1"/>
          </p:cNvSpPr>
          <p:nvPr>
            <p:ph type="title"/>
          </p:nvPr>
        </p:nvSpPr>
        <p:spPr>
          <a:xfrm>
            <a:off x="530308" y="2534177"/>
            <a:ext cx="3856679" cy="1453003"/>
          </a:xfrm>
        </p:spPr>
        <p:txBody>
          <a:bodyPr anchor="ctr"/>
          <a:lstStyle>
            <a:lvl1pPr algn="ctr">
              <a:defRPr/>
            </a:lvl1pPr>
          </a:lstStyle>
          <a:p>
            <a:r>
              <a:rPr lang="en-US"/>
              <a:t>Click to edit Master title style</a:t>
            </a:r>
          </a:p>
        </p:txBody>
      </p:sp>
      <p:pic>
        <p:nvPicPr>
          <p:cNvPr id="5" name="Picture 4" descr="Icon&#10;&#10;Description automatically generated">
            <a:extLst>
              <a:ext uri="{FF2B5EF4-FFF2-40B4-BE49-F238E27FC236}">
                <a16:creationId xmlns:a16="http://schemas.microsoft.com/office/drawing/2014/main" id="{A3BCF775-E97E-7A5B-29CE-34D8C0C27676}"/>
              </a:ext>
            </a:extLst>
          </p:cNvPr>
          <p:cNvPicPr>
            <a:picLocks noChangeAspect="1"/>
          </p:cNvPicPr>
          <p:nvPr userDrawn="1"/>
        </p:nvPicPr>
        <p:blipFill>
          <a:blip r:embed="rId2"/>
          <a:stretch>
            <a:fillRect/>
          </a:stretch>
        </p:blipFill>
        <p:spPr>
          <a:xfrm rot="1447594">
            <a:off x="2025475" y="4042246"/>
            <a:ext cx="965200" cy="1104900"/>
          </a:xfrm>
          <a:prstGeom prst="rect">
            <a:avLst/>
          </a:prstGeom>
        </p:spPr>
      </p:pic>
    </p:spTree>
    <p:extLst>
      <p:ext uri="{BB962C8B-B14F-4D97-AF65-F5344CB8AC3E}">
        <p14:creationId xmlns:p14="http://schemas.microsoft.com/office/powerpoint/2010/main" val="29408420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content, and three images">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4910FDC-FCA3-4F39-AC3F-821172639127}"/>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2937" y="0"/>
            <a:ext cx="386715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4318001" y="536573"/>
            <a:ext cx="7424950" cy="1453003"/>
          </a:xfrm>
        </p:spPr>
        <p:txBody>
          <a:bodyPr/>
          <a:lstStyle>
            <a:lvl1pPr algn="ctr">
              <a:defRPr/>
            </a:lvl1pPr>
          </a:lstStyle>
          <a:p>
            <a:r>
              <a:rPr lang="en-US"/>
              <a:t>Click to edit Master title style</a:t>
            </a:r>
          </a:p>
        </p:txBody>
      </p:sp>
      <p:sp>
        <p:nvSpPr>
          <p:cNvPr id="11" name="Picture Placeholder 10">
            <a:extLst>
              <a:ext uri="{FF2B5EF4-FFF2-40B4-BE49-F238E27FC236}">
                <a16:creationId xmlns:a16="http://schemas.microsoft.com/office/drawing/2014/main" id="{6F0F278F-99B1-49C2-968B-C983DF8121A9}"/>
              </a:ext>
            </a:extLst>
          </p:cNvPr>
          <p:cNvSpPr>
            <a:spLocks noGrp="1"/>
          </p:cNvSpPr>
          <p:nvPr>
            <p:ph type="pic" sz="quarter" idx="14"/>
          </p:nvPr>
        </p:nvSpPr>
        <p:spPr>
          <a:xfrm>
            <a:off x="627063" y="536575"/>
            <a:ext cx="2616200" cy="1743075"/>
          </a:xfrm>
        </p:spPr>
        <p:txBody>
          <a:bodyPr vert="horz" lIns="91440" tIns="45720" rIns="91440" bIns="45720" rtlCol="0" anchor="ctr">
            <a:normAutofit/>
          </a:bodyPr>
          <a:lstStyle>
            <a:lvl1pPr>
              <a:defRPr lang="en-US" sz="1600" dirty="0"/>
            </a:lvl1pPr>
          </a:lstStyle>
          <a:p>
            <a:pPr marL="0" lvl="0" indent="0" algn="ctr">
              <a:buNone/>
            </a:pPr>
            <a:endParaRPr lang="en-US"/>
          </a:p>
        </p:txBody>
      </p:sp>
      <p:sp>
        <p:nvSpPr>
          <p:cNvPr id="207" name="Picture Placeholder 10">
            <a:extLst>
              <a:ext uri="{FF2B5EF4-FFF2-40B4-BE49-F238E27FC236}">
                <a16:creationId xmlns:a16="http://schemas.microsoft.com/office/drawing/2014/main" id="{524BD50E-995A-4DB3-8E0A-E7F1FC636936}"/>
              </a:ext>
            </a:extLst>
          </p:cNvPr>
          <p:cNvSpPr>
            <a:spLocks noGrp="1"/>
          </p:cNvSpPr>
          <p:nvPr>
            <p:ph type="pic" sz="quarter" idx="15"/>
          </p:nvPr>
        </p:nvSpPr>
        <p:spPr>
          <a:xfrm>
            <a:off x="616853" y="2557090"/>
            <a:ext cx="2616200" cy="1743075"/>
          </a:xfrm>
        </p:spPr>
        <p:txBody>
          <a:bodyPr vert="horz" lIns="91440" tIns="45720" rIns="91440" bIns="45720" rtlCol="0" anchor="ctr">
            <a:normAutofit/>
          </a:bodyPr>
          <a:lstStyle>
            <a:lvl1pPr>
              <a:defRPr lang="en-US" sz="1600" dirty="0"/>
            </a:lvl1pPr>
          </a:lstStyle>
          <a:p>
            <a:pPr marL="0" lvl="0" indent="0" algn="ctr">
              <a:buNone/>
            </a:pPr>
            <a:endParaRPr lang="en-US"/>
          </a:p>
        </p:txBody>
      </p:sp>
      <p:sp>
        <p:nvSpPr>
          <p:cNvPr id="208" name="Picture Placeholder 10">
            <a:extLst>
              <a:ext uri="{FF2B5EF4-FFF2-40B4-BE49-F238E27FC236}">
                <a16:creationId xmlns:a16="http://schemas.microsoft.com/office/drawing/2014/main" id="{ABAB6489-3F37-4A20-8777-093046E5C82D}"/>
              </a:ext>
            </a:extLst>
          </p:cNvPr>
          <p:cNvSpPr>
            <a:spLocks noGrp="1"/>
          </p:cNvSpPr>
          <p:nvPr>
            <p:ph type="pic" sz="quarter" idx="16"/>
          </p:nvPr>
        </p:nvSpPr>
        <p:spPr>
          <a:xfrm>
            <a:off x="627063" y="4576347"/>
            <a:ext cx="2616200" cy="1743075"/>
          </a:xfrm>
        </p:spPr>
        <p:txBody>
          <a:bodyPr vert="horz" lIns="91440" tIns="45720" rIns="91440" bIns="45720" rtlCol="0" anchor="ctr">
            <a:normAutofit/>
          </a:bodyPr>
          <a:lstStyle>
            <a:lvl1pPr>
              <a:defRPr lang="en-US" sz="1600" dirty="0"/>
            </a:lvl1pPr>
          </a:lstStyle>
          <a:p>
            <a:pPr marL="0" lvl="0" indent="0" algn="ctr">
              <a:buNone/>
            </a:pPr>
            <a:endParaRPr lang="en-US"/>
          </a:p>
        </p:txBody>
      </p:sp>
      <p:sp>
        <p:nvSpPr>
          <p:cNvPr id="7" name="Text Placeholder 6">
            <a:extLst>
              <a:ext uri="{FF2B5EF4-FFF2-40B4-BE49-F238E27FC236}">
                <a16:creationId xmlns:a16="http://schemas.microsoft.com/office/drawing/2014/main" id="{92523157-52E2-4F89-B3C9-EA9FE7914BAB}"/>
              </a:ext>
            </a:extLst>
          </p:cNvPr>
          <p:cNvSpPr>
            <a:spLocks noGrp="1"/>
          </p:cNvSpPr>
          <p:nvPr>
            <p:ph type="body" sz="quarter" idx="17" hasCustomPrompt="1"/>
          </p:nvPr>
        </p:nvSpPr>
        <p:spPr>
          <a:xfrm>
            <a:off x="4864100" y="2876550"/>
            <a:ext cx="6332538" cy="3219450"/>
          </a:xfrm>
        </p:spPr>
        <p:txBody>
          <a:bodyPr>
            <a:normAutofit/>
          </a:bodyPr>
          <a:lstStyle>
            <a:lvl1pPr marL="0" indent="0" algn="ctr">
              <a:buNone/>
              <a:defRPr sz="1900"/>
            </a:lvl1pPr>
            <a:lvl2pPr marL="360000" indent="0" algn="ctr">
              <a:buFont typeface="Arial" panose="020B0604020202020204" pitchFamily="34" charset="0"/>
              <a:buNone/>
              <a:defRPr/>
            </a:lvl2pPr>
            <a:lvl3pPr marL="720000" indent="0" algn="ctr">
              <a:buNone/>
              <a:defRPr/>
            </a:lvl3pPr>
            <a:lvl4pPr marL="1080000" indent="0" algn="ctr">
              <a:buFont typeface="Arial" panose="020B0604020202020204" pitchFamily="34" charset="0"/>
              <a:buNone/>
              <a:defRPr/>
            </a:lvl4pPr>
            <a:lvl5pPr marL="1440000" indent="0" algn="ctr">
              <a:buNone/>
              <a:defRPr/>
            </a:lvl5pPr>
          </a:lstStyle>
          <a:p>
            <a:pPr lvl="0"/>
            <a:r>
              <a:rPr lang="en-US"/>
              <a:t>Click to edit text</a:t>
            </a:r>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77417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2167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7794707" y="536573"/>
            <a:ext cx="3856679" cy="1453003"/>
          </a:xfrm>
        </p:spPr>
        <p:txBody>
          <a:bodyPr/>
          <a:lstStyle>
            <a:lvl1pPr algn="ctr">
              <a:defRPr/>
            </a:lvl1pPr>
          </a:lstStyle>
          <a:p>
            <a:r>
              <a:rPr lang="en-US"/>
              <a:t>Click to edit Master title style</a:t>
            </a:r>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94435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92" name="Group 91">
            <a:extLst>
              <a:ext uri="{FF2B5EF4-FFF2-40B4-BE49-F238E27FC236}">
                <a16:creationId xmlns:a16="http://schemas.microsoft.com/office/drawing/2014/main" id="{6CA9855B-4072-4D45-821E-549FDF548137}"/>
              </a:ext>
              <a:ext uri="{C183D7F6-B498-43B3-948B-1728B52AA6E4}">
                <adec:decorative xmlns:adec="http://schemas.microsoft.com/office/drawing/2017/decorative" val="1"/>
              </a:ext>
            </a:extLst>
          </p:cNvPr>
          <p:cNvGrpSpPr>
            <a:grpSpLocks/>
          </p:cNvGrpSpPr>
          <p:nvPr userDrawn="1">
            <p:extLst>
              <p:ext uri="{386F3935-93C4-4BCD-93E2-E3B085C9AB24}">
                <p16:designElem xmlns:p16="http://schemas.microsoft.com/office/powerpoint/2015/main" val="1"/>
              </p:ext>
            </p:extLst>
          </p:nvPr>
        </p:nvGrpSpPr>
        <p:grpSpPr>
          <a:xfrm>
            <a:off x="28958" y="457964"/>
            <a:ext cx="7681842" cy="5937065"/>
            <a:chOff x="28958" y="457964"/>
            <a:chExt cx="7681842" cy="5937065"/>
          </a:xfrm>
        </p:grpSpPr>
        <p:grpSp>
          <p:nvGrpSpPr>
            <p:cNvPr id="94" name="Group 93">
              <a:extLst>
                <a:ext uri="{FF2B5EF4-FFF2-40B4-BE49-F238E27FC236}">
                  <a16:creationId xmlns:a16="http://schemas.microsoft.com/office/drawing/2014/main" id="{CD707C0C-4086-4F35-A8FC-A45D727AA61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18900000" flipH="1">
              <a:off x="3417239" y="1865958"/>
              <a:ext cx="1270000" cy="3384002"/>
              <a:chOff x="7920038" y="61913"/>
              <a:chExt cx="1270000" cy="3384002"/>
            </a:xfrm>
          </p:grpSpPr>
          <p:sp>
            <p:nvSpPr>
              <p:cNvPr id="195" name="Freeform 76">
                <a:extLst>
                  <a:ext uri="{FF2B5EF4-FFF2-40B4-BE49-F238E27FC236}">
                    <a16:creationId xmlns:a16="http://schemas.microsoft.com/office/drawing/2014/main" id="{3D21528F-9013-4CD7-9F7C-D3F3624881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20038" y="61913"/>
                <a:ext cx="638175" cy="2843213"/>
              </a:xfrm>
              <a:custGeom>
                <a:avLst/>
                <a:gdLst>
                  <a:gd name="T0" fmla="*/ 0 w 134"/>
                  <a:gd name="T1" fmla="*/ 298 h 597"/>
                  <a:gd name="T2" fmla="*/ 134 w 134"/>
                  <a:gd name="T3" fmla="*/ 597 h 597"/>
                  <a:gd name="T4" fmla="*/ 134 w 134"/>
                  <a:gd name="T5" fmla="*/ 0 h 597"/>
                  <a:gd name="T6" fmla="*/ 0 w 134"/>
                  <a:gd name="T7" fmla="*/ 298 h 597"/>
                </a:gdLst>
                <a:ahLst/>
                <a:cxnLst>
                  <a:cxn ang="0">
                    <a:pos x="T0" y="T1"/>
                  </a:cxn>
                  <a:cxn ang="0">
                    <a:pos x="T2" y="T3"/>
                  </a:cxn>
                  <a:cxn ang="0">
                    <a:pos x="T4" y="T5"/>
                  </a:cxn>
                  <a:cxn ang="0">
                    <a:pos x="T6" y="T7"/>
                  </a:cxn>
                </a:cxnLst>
                <a:rect l="0" t="0" r="r" b="b"/>
                <a:pathLst>
                  <a:path w="134" h="597">
                    <a:moveTo>
                      <a:pt x="0" y="298"/>
                    </a:moveTo>
                    <a:cubicBezTo>
                      <a:pt x="0" y="417"/>
                      <a:pt x="52" y="523"/>
                      <a:pt x="134" y="597"/>
                    </a:cubicBezTo>
                    <a:cubicBezTo>
                      <a:pt x="134" y="0"/>
                      <a:pt x="134" y="0"/>
                      <a:pt x="134" y="0"/>
                    </a:cubicBezTo>
                    <a:cubicBezTo>
                      <a:pt x="52" y="74"/>
                      <a:pt x="0" y="180"/>
                      <a:pt x="0" y="298"/>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96" name="Freeform 77">
                <a:extLst>
                  <a:ext uri="{FF2B5EF4-FFF2-40B4-BE49-F238E27FC236}">
                    <a16:creationId xmlns:a16="http://schemas.microsoft.com/office/drawing/2014/main" id="{06A8F5A2-62EC-4CDC-945A-E6C50C86CA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58213" y="61913"/>
                <a:ext cx="631825" cy="2843213"/>
              </a:xfrm>
              <a:custGeom>
                <a:avLst/>
                <a:gdLst>
                  <a:gd name="T0" fmla="*/ 0 w 133"/>
                  <a:gd name="T1" fmla="*/ 0 h 597"/>
                  <a:gd name="T2" fmla="*/ 0 w 133"/>
                  <a:gd name="T3" fmla="*/ 597 h 597"/>
                  <a:gd name="T4" fmla="*/ 133 w 133"/>
                  <a:gd name="T5" fmla="*/ 298 h 597"/>
                  <a:gd name="T6" fmla="*/ 0 w 133"/>
                  <a:gd name="T7" fmla="*/ 0 h 597"/>
                </a:gdLst>
                <a:ahLst/>
                <a:cxnLst>
                  <a:cxn ang="0">
                    <a:pos x="T0" y="T1"/>
                  </a:cxn>
                  <a:cxn ang="0">
                    <a:pos x="T2" y="T3"/>
                  </a:cxn>
                  <a:cxn ang="0">
                    <a:pos x="T4" y="T5"/>
                  </a:cxn>
                  <a:cxn ang="0">
                    <a:pos x="T6" y="T7"/>
                  </a:cxn>
                </a:cxnLst>
                <a:rect l="0" t="0" r="r" b="b"/>
                <a:pathLst>
                  <a:path w="133" h="597">
                    <a:moveTo>
                      <a:pt x="0" y="0"/>
                    </a:moveTo>
                    <a:cubicBezTo>
                      <a:pt x="0" y="597"/>
                      <a:pt x="0" y="597"/>
                      <a:pt x="0" y="597"/>
                    </a:cubicBezTo>
                    <a:cubicBezTo>
                      <a:pt x="82" y="523"/>
                      <a:pt x="133" y="417"/>
                      <a:pt x="133" y="298"/>
                    </a:cubicBezTo>
                    <a:cubicBezTo>
                      <a:pt x="133" y="180"/>
                      <a:pt x="82" y="74"/>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nvGrpSpPr>
              <p:cNvPr id="197" name="Group 196">
                <a:extLst>
                  <a:ext uri="{FF2B5EF4-FFF2-40B4-BE49-F238E27FC236}">
                    <a16:creationId xmlns:a16="http://schemas.microsoft.com/office/drawing/2014/main" id="{9625C8AA-1597-4CED-8301-18D382EF0DF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7934326" y="61915"/>
                <a:ext cx="1241425" cy="3384000"/>
                <a:chOff x="7934326" y="61915"/>
                <a:chExt cx="1241425" cy="3384000"/>
              </a:xfrm>
            </p:grpSpPr>
            <p:sp>
              <p:nvSpPr>
                <p:cNvPr id="198" name="Line 90">
                  <a:extLst>
                    <a:ext uri="{FF2B5EF4-FFF2-40B4-BE49-F238E27FC236}">
                      <a16:creationId xmlns:a16="http://schemas.microsoft.com/office/drawing/2014/main" id="{5DF95B35-23E9-4724-A4F8-8ED718B5DE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8558213" y="61915"/>
                  <a:ext cx="0" cy="3384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 name="Freeform 91">
                  <a:extLst>
                    <a:ext uri="{FF2B5EF4-FFF2-40B4-BE49-F238E27FC236}">
                      <a16:creationId xmlns:a16="http://schemas.microsoft.com/office/drawing/2014/main" id="{26C6754B-5776-451D-95ED-62AA4D0BAE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1976" y="523875"/>
                  <a:ext cx="747713" cy="376238"/>
                </a:xfrm>
                <a:custGeom>
                  <a:avLst/>
                  <a:gdLst>
                    <a:gd name="T0" fmla="*/ 471 w 471"/>
                    <a:gd name="T1" fmla="*/ 0 h 237"/>
                    <a:gd name="T2" fmla="*/ 237 w 471"/>
                    <a:gd name="T3" fmla="*/ 237 h 237"/>
                    <a:gd name="T4" fmla="*/ 0 w 471"/>
                    <a:gd name="T5" fmla="*/ 0 h 237"/>
                  </a:gdLst>
                  <a:ahLst/>
                  <a:cxnLst>
                    <a:cxn ang="0">
                      <a:pos x="T0" y="T1"/>
                    </a:cxn>
                    <a:cxn ang="0">
                      <a:pos x="T2" y="T3"/>
                    </a:cxn>
                    <a:cxn ang="0">
                      <a:pos x="T4" y="T5"/>
                    </a:cxn>
                  </a:cxnLst>
                  <a:rect l="0" t="0" r="r" b="b"/>
                  <a:pathLst>
                    <a:path w="471" h="237">
                      <a:moveTo>
                        <a:pt x="471" y="0"/>
                      </a:moveTo>
                      <a:lnTo>
                        <a:pt x="237" y="237"/>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 name="Freeform 92">
                  <a:extLst>
                    <a:ext uri="{FF2B5EF4-FFF2-40B4-BE49-F238E27FC236}">
                      <a16:creationId xmlns:a16="http://schemas.microsoft.com/office/drawing/2014/main" id="{A345A289-8D6C-4886-B54C-3E0D26D176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77188" y="1028700"/>
                  <a:ext cx="1157288" cy="581025"/>
                </a:xfrm>
                <a:custGeom>
                  <a:avLst/>
                  <a:gdLst>
                    <a:gd name="T0" fmla="*/ 729 w 729"/>
                    <a:gd name="T1" fmla="*/ 0 h 366"/>
                    <a:gd name="T2" fmla="*/ 366 w 729"/>
                    <a:gd name="T3" fmla="*/ 366 h 366"/>
                    <a:gd name="T4" fmla="*/ 0 w 729"/>
                    <a:gd name="T5" fmla="*/ 0 h 366"/>
                  </a:gdLst>
                  <a:ahLst/>
                  <a:cxnLst>
                    <a:cxn ang="0">
                      <a:pos x="T0" y="T1"/>
                    </a:cxn>
                    <a:cxn ang="0">
                      <a:pos x="T2" y="T3"/>
                    </a:cxn>
                    <a:cxn ang="0">
                      <a:pos x="T4" y="T5"/>
                    </a:cxn>
                  </a:cxnLst>
                  <a:rect l="0" t="0" r="r" b="b"/>
                  <a:pathLst>
                    <a:path w="729" h="366">
                      <a:moveTo>
                        <a:pt x="729" y="0"/>
                      </a:moveTo>
                      <a:lnTo>
                        <a:pt x="366" y="366"/>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 name="Freeform 93">
                  <a:extLst>
                    <a:ext uri="{FF2B5EF4-FFF2-40B4-BE49-F238E27FC236}">
                      <a16:creationId xmlns:a16="http://schemas.microsoft.com/office/drawing/2014/main" id="{5690D981-545B-4A73-A22E-6E701024AC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34326" y="1700213"/>
                  <a:ext cx="1241425" cy="619125"/>
                </a:xfrm>
                <a:custGeom>
                  <a:avLst/>
                  <a:gdLst>
                    <a:gd name="T0" fmla="*/ 782 w 782"/>
                    <a:gd name="T1" fmla="*/ 0 h 390"/>
                    <a:gd name="T2" fmla="*/ 393 w 782"/>
                    <a:gd name="T3" fmla="*/ 390 h 390"/>
                    <a:gd name="T4" fmla="*/ 0 w 782"/>
                    <a:gd name="T5" fmla="*/ 0 h 390"/>
                  </a:gdLst>
                  <a:ahLst/>
                  <a:cxnLst>
                    <a:cxn ang="0">
                      <a:pos x="T0" y="T1"/>
                    </a:cxn>
                    <a:cxn ang="0">
                      <a:pos x="T2" y="T3"/>
                    </a:cxn>
                    <a:cxn ang="0">
                      <a:pos x="T4" y="T5"/>
                    </a:cxn>
                  </a:cxnLst>
                  <a:rect l="0" t="0" r="r" b="b"/>
                  <a:pathLst>
                    <a:path w="782" h="390">
                      <a:moveTo>
                        <a:pt x="782" y="0"/>
                      </a:moveTo>
                      <a:lnTo>
                        <a:pt x="393" y="390"/>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nvGrpSpPr>
            <p:cNvPr id="95" name="Group 94">
              <a:extLst>
                <a:ext uri="{FF2B5EF4-FFF2-40B4-BE49-F238E27FC236}">
                  <a16:creationId xmlns:a16="http://schemas.microsoft.com/office/drawing/2014/main" id="{FCB89D53-605D-4497-A82E-C5CB7B9AB10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flipH="1">
              <a:off x="28958" y="457964"/>
              <a:ext cx="5539609" cy="5682348"/>
              <a:chOff x="6623433" y="457964"/>
              <a:chExt cx="5539609" cy="5682348"/>
            </a:xfrm>
          </p:grpSpPr>
          <p:grpSp>
            <p:nvGrpSpPr>
              <p:cNvPr id="146" name="Group 145">
                <a:extLst>
                  <a:ext uri="{FF2B5EF4-FFF2-40B4-BE49-F238E27FC236}">
                    <a16:creationId xmlns:a16="http://schemas.microsoft.com/office/drawing/2014/main" id="{4200751B-2483-40F5-8C14-EF64034D4531}"/>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173" name="Freeform 64">
                  <a:extLst>
                    <a:ext uri="{FF2B5EF4-FFF2-40B4-BE49-F238E27FC236}">
                      <a16:creationId xmlns:a16="http://schemas.microsoft.com/office/drawing/2014/main" id="{A9677C6B-C435-43E3-BF18-DC35709C97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74" name="Freeform 81">
                  <a:extLst>
                    <a:ext uri="{FF2B5EF4-FFF2-40B4-BE49-F238E27FC236}">
                      <a16:creationId xmlns:a16="http://schemas.microsoft.com/office/drawing/2014/main" id="{56E374F1-3376-4D82-B66C-A0588A30F0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75" name="Freeform 61">
                  <a:extLst>
                    <a:ext uri="{FF2B5EF4-FFF2-40B4-BE49-F238E27FC236}">
                      <a16:creationId xmlns:a16="http://schemas.microsoft.com/office/drawing/2014/main" id="{979B4E97-34CE-4034-8523-F1584A0344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76" name="Freeform 78">
                  <a:extLst>
                    <a:ext uri="{FF2B5EF4-FFF2-40B4-BE49-F238E27FC236}">
                      <a16:creationId xmlns:a16="http://schemas.microsoft.com/office/drawing/2014/main" id="{F4C4EFFF-E30B-4F0B-9ED4-FF63047DCB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77" name="Freeform 84">
                  <a:extLst>
                    <a:ext uri="{FF2B5EF4-FFF2-40B4-BE49-F238E27FC236}">
                      <a16:creationId xmlns:a16="http://schemas.microsoft.com/office/drawing/2014/main" id="{173FDB7E-F5CA-497D-95CF-7A00D6789C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78" name="Freeform 87">
                  <a:extLst>
                    <a:ext uri="{FF2B5EF4-FFF2-40B4-BE49-F238E27FC236}">
                      <a16:creationId xmlns:a16="http://schemas.microsoft.com/office/drawing/2014/main" id="{42266BB1-5605-4F64-B071-80A97BAD9C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79" name="Freeform 60">
                  <a:extLst>
                    <a:ext uri="{FF2B5EF4-FFF2-40B4-BE49-F238E27FC236}">
                      <a16:creationId xmlns:a16="http://schemas.microsoft.com/office/drawing/2014/main" id="{90D15A2A-0F2D-4AB8-8252-303BA5DB3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80" name="Freeform 59">
                  <a:extLst>
                    <a:ext uri="{FF2B5EF4-FFF2-40B4-BE49-F238E27FC236}">
                      <a16:creationId xmlns:a16="http://schemas.microsoft.com/office/drawing/2014/main" id="{E676282C-5FCF-4E29-AE15-2545F1A685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81" name="Freeform 62">
                  <a:extLst>
                    <a:ext uri="{FF2B5EF4-FFF2-40B4-BE49-F238E27FC236}">
                      <a16:creationId xmlns:a16="http://schemas.microsoft.com/office/drawing/2014/main" id="{AF7EC2A1-EAFC-4851-A4E3-47811C4456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82" name="Freeform 65">
                  <a:extLst>
                    <a:ext uri="{FF2B5EF4-FFF2-40B4-BE49-F238E27FC236}">
                      <a16:creationId xmlns:a16="http://schemas.microsoft.com/office/drawing/2014/main" id="{6F9BD94B-F299-45D3-B66E-F20FBC9246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83" name="Freeform 79">
                  <a:extLst>
                    <a:ext uri="{FF2B5EF4-FFF2-40B4-BE49-F238E27FC236}">
                      <a16:creationId xmlns:a16="http://schemas.microsoft.com/office/drawing/2014/main" id="{50E616C9-EAB1-4990-B569-17C6CB08891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84" name="Freeform 82">
                  <a:extLst>
                    <a:ext uri="{FF2B5EF4-FFF2-40B4-BE49-F238E27FC236}">
                      <a16:creationId xmlns:a16="http://schemas.microsoft.com/office/drawing/2014/main" id="{2F983FB0-2CC2-4D5F-A331-4130F138E9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85" name="Freeform 85">
                  <a:extLst>
                    <a:ext uri="{FF2B5EF4-FFF2-40B4-BE49-F238E27FC236}">
                      <a16:creationId xmlns:a16="http://schemas.microsoft.com/office/drawing/2014/main" id="{B1ABC269-0802-4C4A-9E57-6F876F122C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86" name="Freeform 88">
                  <a:extLst>
                    <a:ext uri="{FF2B5EF4-FFF2-40B4-BE49-F238E27FC236}">
                      <a16:creationId xmlns:a16="http://schemas.microsoft.com/office/drawing/2014/main" id="{233153AF-C5CF-40DD-9E5E-9B84272F46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nvGrpSpPr>
                <p:cNvPr id="187" name="Group 186">
                  <a:extLst>
                    <a:ext uri="{FF2B5EF4-FFF2-40B4-BE49-F238E27FC236}">
                      <a16:creationId xmlns:a16="http://schemas.microsoft.com/office/drawing/2014/main" id="{95E220B7-17F2-4748-A337-3B8D58860387}"/>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188" name="Line 63">
                    <a:extLst>
                      <a:ext uri="{FF2B5EF4-FFF2-40B4-BE49-F238E27FC236}">
                        <a16:creationId xmlns:a16="http://schemas.microsoft.com/office/drawing/2014/main" id="{63DC02CB-E162-45FD-AF68-0A1DB537F4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9" name="Line 66">
                    <a:extLst>
                      <a:ext uri="{FF2B5EF4-FFF2-40B4-BE49-F238E27FC236}">
                        <a16:creationId xmlns:a16="http://schemas.microsoft.com/office/drawing/2014/main" id="{4D9CBADA-7016-4987-B723-F7AE8E2E57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0" name="Line 67">
                    <a:extLst>
                      <a:ext uri="{FF2B5EF4-FFF2-40B4-BE49-F238E27FC236}">
                        <a16:creationId xmlns:a16="http://schemas.microsoft.com/office/drawing/2014/main" id="{1DCEDCA0-F979-4B3C-A0CA-F98F2DEE89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1" name="Line 80">
                    <a:extLst>
                      <a:ext uri="{FF2B5EF4-FFF2-40B4-BE49-F238E27FC236}">
                        <a16:creationId xmlns:a16="http://schemas.microsoft.com/office/drawing/2014/main" id="{1B701ADB-B6EB-4BED-8D15-F358A67EC9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2" name="Line 83">
                    <a:extLst>
                      <a:ext uri="{FF2B5EF4-FFF2-40B4-BE49-F238E27FC236}">
                        <a16:creationId xmlns:a16="http://schemas.microsoft.com/office/drawing/2014/main" id="{239EB39D-EF7A-4284-83B8-904957045D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3" name="Line 86">
                    <a:extLst>
                      <a:ext uri="{FF2B5EF4-FFF2-40B4-BE49-F238E27FC236}">
                        <a16:creationId xmlns:a16="http://schemas.microsoft.com/office/drawing/2014/main" id="{59413AC3-6F9D-431E-8136-F15C0FCA62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4" name="Line 89">
                    <a:extLst>
                      <a:ext uri="{FF2B5EF4-FFF2-40B4-BE49-F238E27FC236}">
                        <a16:creationId xmlns:a16="http://schemas.microsoft.com/office/drawing/2014/main" id="{987DF8D6-E53D-4C41-B339-1E5094638F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nvGrpSpPr>
              <p:cNvPr id="147" name="Group 146">
                <a:extLst>
                  <a:ext uri="{FF2B5EF4-FFF2-40B4-BE49-F238E27FC236}">
                    <a16:creationId xmlns:a16="http://schemas.microsoft.com/office/drawing/2014/main" id="{66036562-1199-405F-B95A-C3A543B5DB4C}"/>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65" name="Group 164">
                  <a:extLst>
                    <a:ext uri="{FF2B5EF4-FFF2-40B4-BE49-F238E27FC236}">
                      <a16:creationId xmlns:a16="http://schemas.microsoft.com/office/drawing/2014/main" id="{C4C4997E-6944-4940-8B33-92DB90BCE3A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69" name="Straight Connector 168">
                    <a:extLst>
                      <a:ext uri="{FF2B5EF4-FFF2-40B4-BE49-F238E27FC236}">
                        <a16:creationId xmlns:a16="http://schemas.microsoft.com/office/drawing/2014/main" id="{0A44DA53-5DA1-44E2-8EB4-F53CC84C9F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F072B3FF-FEA5-46BC-8627-9B46C5F396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71" name="Rectangle 30">
                    <a:extLst>
                      <a:ext uri="{FF2B5EF4-FFF2-40B4-BE49-F238E27FC236}">
                        <a16:creationId xmlns:a16="http://schemas.microsoft.com/office/drawing/2014/main" id="{FB18587D-1BDA-4D28-9B48-3C37C764B6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2" name="Rectangle 30">
                    <a:extLst>
                      <a:ext uri="{FF2B5EF4-FFF2-40B4-BE49-F238E27FC236}">
                        <a16:creationId xmlns:a16="http://schemas.microsoft.com/office/drawing/2014/main" id="{8CFE033B-F34F-4836-B6F3-93E6C7D9C5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6" name="Group 165">
                  <a:extLst>
                    <a:ext uri="{FF2B5EF4-FFF2-40B4-BE49-F238E27FC236}">
                      <a16:creationId xmlns:a16="http://schemas.microsoft.com/office/drawing/2014/main" id="{07F79761-CFAA-4330-8067-31EC1DC3E16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67" name="Freeform: Shape 166">
                    <a:extLst>
                      <a:ext uri="{FF2B5EF4-FFF2-40B4-BE49-F238E27FC236}">
                        <a16:creationId xmlns:a16="http://schemas.microsoft.com/office/drawing/2014/main" id="{8A0BC496-427B-4836-B989-97B0673D8F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168" name="Freeform: Shape 167">
                    <a:extLst>
                      <a:ext uri="{FF2B5EF4-FFF2-40B4-BE49-F238E27FC236}">
                        <a16:creationId xmlns:a16="http://schemas.microsoft.com/office/drawing/2014/main" id="{A0D554E1-33ED-415C-BF15-FC38D2E33C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grpSp>
            <p:nvGrpSpPr>
              <p:cNvPr id="148" name="Group 147">
                <a:extLst>
                  <a:ext uri="{FF2B5EF4-FFF2-40B4-BE49-F238E27FC236}">
                    <a16:creationId xmlns:a16="http://schemas.microsoft.com/office/drawing/2014/main" id="{D1F1EE7D-C5FF-46EA-AB9C-94E1F2D9B73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61" name="Group 160">
                  <a:extLst>
                    <a:ext uri="{FF2B5EF4-FFF2-40B4-BE49-F238E27FC236}">
                      <a16:creationId xmlns:a16="http://schemas.microsoft.com/office/drawing/2014/main" id="{2AC2FE37-AED7-4C81-A52E-FD105C1BDA8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63" name="Freeform 68">
                    <a:extLst>
                      <a:ext uri="{FF2B5EF4-FFF2-40B4-BE49-F238E27FC236}">
                        <a16:creationId xmlns:a16="http://schemas.microsoft.com/office/drawing/2014/main" id="{AB34FC05-3259-4BE2-8DA9-91435FAFCE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4" name="Freeform 69">
                    <a:extLst>
                      <a:ext uri="{FF2B5EF4-FFF2-40B4-BE49-F238E27FC236}">
                        <a16:creationId xmlns:a16="http://schemas.microsoft.com/office/drawing/2014/main" id="{AC11598E-3FD2-47F3-8E57-D5D6130DBC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62" name="Line 70">
                  <a:extLst>
                    <a:ext uri="{FF2B5EF4-FFF2-40B4-BE49-F238E27FC236}">
                      <a16:creationId xmlns:a16="http://schemas.microsoft.com/office/drawing/2014/main" id="{37D098FA-73CF-44E6-B612-7DE664E5DE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49" name="Group 148">
                <a:extLst>
                  <a:ext uri="{FF2B5EF4-FFF2-40B4-BE49-F238E27FC236}">
                    <a16:creationId xmlns:a16="http://schemas.microsoft.com/office/drawing/2014/main" id="{66672930-1A30-4508-A9D2-FA4271C6B1E1}"/>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11158635" y="5515533"/>
                <a:ext cx="317159" cy="932400"/>
                <a:chOff x="6376988" y="280988"/>
                <a:chExt cx="633413" cy="1862138"/>
              </a:xfrm>
            </p:grpSpPr>
            <p:sp>
              <p:nvSpPr>
                <p:cNvPr id="158" name="Freeform 68">
                  <a:extLst>
                    <a:ext uri="{FF2B5EF4-FFF2-40B4-BE49-F238E27FC236}">
                      <a16:creationId xmlns:a16="http://schemas.microsoft.com/office/drawing/2014/main" id="{174F3D5B-9943-4A8B-8699-ABB2B7991B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9" name="Freeform 69">
                  <a:extLst>
                    <a:ext uri="{FF2B5EF4-FFF2-40B4-BE49-F238E27FC236}">
                      <a16:creationId xmlns:a16="http://schemas.microsoft.com/office/drawing/2014/main" id="{6834DCA2-951C-4A9B-8490-5C7BD0FFBB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0" name="Line 70">
                  <a:extLst>
                    <a:ext uri="{FF2B5EF4-FFF2-40B4-BE49-F238E27FC236}">
                      <a16:creationId xmlns:a16="http://schemas.microsoft.com/office/drawing/2014/main" id="{316B6CF4-BCF3-4765-B744-A1EB5A76D3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50" name="Group 149">
                <a:extLst>
                  <a:ext uri="{FF2B5EF4-FFF2-40B4-BE49-F238E27FC236}">
                    <a16:creationId xmlns:a16="http://schemas.microsoft.com/office/drawing/2014/main" id="{BAD99054-FC47-4391-9369-B309A0AA2582}"/>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7251633" y="4274501"/>
                <a:ext cx="903599" cy="2160000"/>
                <a:chOff x="9057947" y="3423463"/>
                <a:chExt cx="903599" cy="2160000"/>
              </a:xfrm>
            </p:grpSpPr>
            <p:grpSp>
              <p:nvGrpSpPr>
                <p:cNvPr id="151" name="Group 150">
                  <a:extLst>
                    <a:ext uri="{FF2B5EF4-FFF2-40B4-BE49-F238E27FC236}">
                      <a16:creationId xmlns:a16="http://schemas.microsoft.com/office/drawing/2014/main" id="{1A1CDB94-FE6F-4AAC-94D9-DDCEC703B126}"/>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057947" y="3432856"/>
                  <a:ext cx="903599" cy="1872461"/>
                  <a:chOff x="10538626" y="3165838"/>
                  <a:chExt cx="936000" cy="1939601"/>
                </a:xfrm>
              </p:grpSpPr>
              <p:sp>
                <p:nvSpPr>
                  <p:cNvPr id="156" name="Freeform: Shape 155">
                    <a:extLst>
                      <a:ext uri="{FF2B5EF4-FFF2-40B4-BE49-F238E27FC236}">
                        <a16:creationId xmlns:a16="http://schemas.microsoft.com/office/drawing/2014/main" id="{99B22DCB-54E6-4769-9DD7-3736B4041B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538626" y="3183996"/>
                    <a:ext cx="453600" cy="1920288"/>
                  </a:xfrm>
                  <a:custGeom>
                    <a:avLst/>
                    <a:gdLst>
                      <a:gd name="connsiteX0" fmla="*/ 453600 w 453600"/>
                      <a:gd name="connsiteY0" fmla="*/ 0 h 1920288"/>
                      <a:gd name="connsiteX1" fmla="*/ 453600 w 453600"/>
                      <a:gd name="connsiteY1" fmla="*/ 1920288 h 1920288"/>
                      <a:gd name="connsiteX2" fmla="*/ 384059 w 453600"/>
                      <a:gd name="connsiteY2" fmla="*/ 1914152 h 1920288"/>
                      <a:gd name="connsiteX3" fmla="*/ 9354 w 453600"/>
                      <a:gd name="connsiteY3" fmla="*/ 1548700 h 1920288"/>
                      <a:gd name="connsiteX4" fmla="*/ 0 w 453600"/>
                      <a:gd name="connsiteY4" fmla="*/ 1455902 h 1920288"/>
                      <a:gd name="connsiteX5" fmla="*/ 146 w 453600"/>
                      <a:gd name="connsiteY5" fmla="*/ 1451885 h 1920288"/>
                      <a:gd name="connsiteX6" fmla="*/ 145 w 453600"/>
                      <a:gd name="connsiteY6" fmla="*/ 1451885 h 1920288"/>
                      <a:gd name="connsiteX7" fmla="*/ 7358 w 453600"/>
                      <a:gd name="connsiteY7" fmla="*/ 1253678 h 1920288"/>
                      <a:gd name="connsiteX8" fmla="*/ 424671 w 453600"/>
                      <a:gd name="connsiteY8" fmla="*/ 36480 h 1920288"/>
                      <a:gd name="connsiteX9" fmla="*/ 453600 w 453600"/>
                      <a:gd name="connsiteY9" fmla="*/ 0 h 1920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3600" h="1920288">
                        <a:moveTo>
                          <a:pt x="453600" y="0"/>
                        </a:moveTo>
                        <a:lnTo>
                          <a:pt x="453600" y="1920288"/>
                        </a:lnTo>
                        <a:lnTo>
                          <a:pt x="384059" y="1914152"/>
                        </a:lnTo>
                        <a:cubicBezTo>
                          <a:pt x="196308" y="1880615"/>
                          <a:pt x="47443" y="1734834"/>
                          <a:pt x="9354" y="1548700"/>
                        </a:cubicBezTo>
                        <a:lnTo>
                          <a:pt x="0" y="1455902"/>
                        </a:lnTo>
                        <a:lnTo>
                          <a:pt x="146" y="1451885"/>
                        </a:lnTo>
                        <a:lnTo>
                          <a:pt x="145" y="1451885"/>
                        </a:lnTo>
                        <a:lnTo>
                          <a:pt x="7358" y="1253678"/>
                        </a:lnTo>
                        <a:cubicBezTo>
                          <a:pt x="42019" y="780132"/>
                          <a:pt x="195015" y="355125"/>
                          <a:pt x="424671" y="36480"/>
                        </a:cubicBezTo>
                        <a:lnTo>
                          <a:pt x="453600"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157" name="Freeform: Shape 156">
                    <a:extLst>
                      <a:ext uri="{FF2B5EF4-FFF2-40B4-BE49-F238E27FC236}">
                        <a16:creationId xmlns:a16="http://schemas.microsoft.com/office/drawing/2014/main" id="{67DA3C33-5733-4571-AD7C-F9D7447D18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992226" y="3165838"/>
                    <a:ext cx="482400" cy="1939601"/>
                  </a:xfrm>
                  <a:custGeom>
                    <a:avLst/>
                    <a:gdLst>
                      <a:gd name="connsiteX0" fmla="*/ 14399 w 482400"/>
                      <a:gd name="connsiteY0" fmla="*/ 0 h 1939601"/>
                      <a:gd name="connsiteX1" fmla="*/ 14399 w 482400"/>
                      <a:gd name="connsiteY1" fmla="*/ 689615 h 1939601"/>
                      <a:gd name="connsiteX2" fmla="*/ 14400 w 482400"/>
                      <a:gd name="connsiteY2" fmla="*/ 689615 h 1939601"/>
                      <a:gd name="connsiteX3" fmla="*/ 14401 w 482400"/>
                      <a:gd name="connsiteY3" fmla="*/ 689615 h 1939601"/>
                      <a:gd name="connsiteX4" fmla="*/ 14401 w 482400"/>
                      <a:gd name="connsiteY4" fmla="*/ 0 h 1939601"/>
                      <a:gd name="connsiteX5" fmla="*/ 57729 w 482400"/>
                      <a:gd name="connsiteY5" fmla="*/ 54638 h 1939601"/>
                      <a:gd name="connsiteX6" fmla="*/ 475042 w 482400"/>
                      <a:gd name="connsiteY6" fmla="*/ 1271836 h 1939601"/>
                      <a:gd name="connsiteX7" fmla="*/ 482255 w 482400"/>
                      <a:gd name="connsiteY7" fmla="*/ 1470043 h 1939601"/>
                      <a:gd name="connsiteX8" fmla="*/ 482254 w 482400"/>
                      <a:gd name="connsiteY8" fmla="*/ 1470043 h 1939601"/>
                      <a:gd name="connsiteX9" fmla="*/ 482400 w 482400"/>
                      <a:gd name="connsiteY9" fmla="*/ 1474060 h 1939601"/>
                      <a:gd name="connsiteX10" fmla="*/ 473046 w 482400"/>
                      <a:gd name="connsiteY10" fmla="*/ 1566858 h 1939601"/>
                      <a:gd name="connsiteX11" fmla="*/ 15706 w 482400"/>
                      <a:gd name="connsiteY11" fmla="*/ 1939601 h 1939601"/>
                      <a:gd name="connsiteX12" fmla="*/ 14400 w 482400"/>
                      <a:gd name="connsiteY12" fmla="*/ 1939469 h 1939601"/>
                      <a:gd name="connsiteX13" fmla="*/ 13094 w 482400"/>
                      <a:gd name="connsiteY13" fmla="*/ 1939601 h 1939601"/>
                      <a:gd name="connsiteX14" fmla="*/ 0 w 482400"/>
                      <a:gd name="connsiteY14" fmla="*/ 1938446 h 1939601"/>
                      <a:gd name="connsiteX15" fmla="*/ 0 w 482400"/>
                      <a:gd name="connsiteY15" fmla="*/ 18158 h 1939601"/>
                      <a:gd name="connsiteX16" fmla="*/ 14399 w 482400"/>
                      <a:gd name="connsiteY16" fmla="*/ 0 h 193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2400" h="1939601">
                        <a:moveTo>
                          <a:pt x="14399" y="0"/>
                        </a:moveTo>
                        <a:lnTo>
                          <a:pt x="14399" y="689615"/>
                        </a:lnTo>
                        <a:lnTo>
                          <a:pt x="14400" y="689615"/>
                        </a:lnTo>
                        <a:lnTo>
                          <a:pt x="14401" y="689615"/>
                        </a:lnTo>
                        <a:lnTo>
                          <a:pt x="14401" y="0"/>
                        </a:lnTo>
                        <a:lnTo>
                          <a:pt x="57729" y="54638"/>
                        </a:lnTo>
                        <a:cubicBezTo>
                          <a:pt x="287385" y="373283"/>
                          <a:pt x="440381" y="798290"/>
                          <a:pt x="475042" y="1271836"/>
                        </a:cubicBezTo>
                        <a:lnTo>
                          <a:pt x="482255" y="1470043"/>
                        </a:lnTo>
                        <a:lnTo>
                          <a:pt x="482254" y="1470043"/>
                        </a:lnTo>
                        <a:lnTo>
                          <a:pt x="482400" y="1474060"/>
                        </a:lnTo>
                        <a:lnTo>
                          <a:pt x="473046" y="1566858"/>
                        </a:lnTo>
                        <a:cubicBezTo>
                          <a:pt x="429516" y="1779582"/>
                          <a:pt x="241298" y="1939601"/>
                          <a:pt x="15706" y="1939601"/>
                        </a:cubicBezTo>
                        <a:lnTo>
                          <a:pt x="14400" y="1939469"/>
                        </a:lnTo>
                        <a:lnTo>
                          <a:pt x="13094" y="1939601"/>
                        </a:lnTo>
                        <a:lnTo>
                          <a:pt x="0" y="1938446"/>
                        </a:lnTo>
                        <a:lnTo>
                          <a:pt x="0" y="18158"/>
                        </a:lnTo>
                        <a:lnTo>
                          <a:pt x="14399"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nvGrpSpPr>
                <p:cNvPr id="152" name="Group 151">
                  <a:extLst>
                    <a:ext uri="{FF2B5EF4-FFF2-40B4-BE49-F238E27FC236}">
                      <a16:creationId xmlns:a16="http://schemas.microsoft.com/office/drawing/2014/main" id="{DEACDE3F-3571-479B-8545-A0EB157DFB7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210264" y="3423463"/>
                  <a:ext cx="597126" cy="2160000"/>
                  <a:chOff x="9210264" y="3423463"/>
                  <a:chExt cx="597126" cy="2160000"/>
                </a:xfrm>
              </p:grpSpPr>
              <p:cxnSp>
                <p:nvCxnSpPr>
                  <p:cNvPr id="153" name="Straight Connector 152">
                    <a:extLst>
                      <a:ext uri="{FF2B5EF4-FFF2-40B4-BE49-F238E27FC236}">
                        <a16:creationId xmlns:a16="http://schemas.microsoft.com/office/drawing/2014/main" id="{0EBC688C-242B-4AF8-9A28-74C5D3A7DD7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508827" y="3423463"/>
                    <a:ext cx="0" cy="2160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54" name="Rectangle 5">
                    <a:extLst>
                      <a:ext uri="{FF2B5EF4-FFF2-40B4-BE49-F238E27FC236}">
                        <a16:creationId xmlns:a16="http://schemas.microsoft.com/office/drawing/2014/main" id="{C4C8C45C-CEB8-4DEA-A7C9-8028747D4C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10264" y="4162845"/>
                    <a:ext cx="597126" cy="597126"/>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5" name="Rectangle 5">
                    <a:extLst>
                      <a:ext uri="{FF2B5EF4-FFF2-40B4-BE49-F238E27FC236}">
                        <a16:creationId xmlns:a16="http://schemas.microsoft.com/office/drawing/2014/main" id="{7FC624AF-D992-41C1-A403-A0A4731BE0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97710" y="3747070"/>
                    <a:ext cx="422234" cy="422234"/>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grpSp>
        <p:grpSp>
          <p:nvGrpSpPr>
            <p:cNvPr id="96" name="Group 95">
              <a:extLst>
                <a:ext uri="{FF2B5EF4-FFF2-40B4-BE49-F238E27FC236}">
                  <a16:creationId xmlns:a16="http://schemas.microsoft.com/office/drawing/2014/main" id="{F63171A4-E846-4A64-8292-3ED3583B6DE9}"/>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10800000" flipH="1">
              <a:off x="2171191" y="712681"/>
              <a:ext cx="5539609" cy="5682348"/>
              <a:chOff x="6623433" y="457964"/>
              <a:chExt cx="5539609" cy="5682348"/>
            </a:xfrm>
          </p:grpSpPr>
          <p:grpSp>
            <p:nvGrpSpPr>
              <p:cNvPr id="97" name="Group 96">
                <a:extLst>
                  <a:ext uri="{FF2B5EF4-FFF2-40B4-BE49-F238E27FC236}">
                    <a16:creationId xmlns:a16="http://schemas.microsoft.com/office/drawing/2014/main" id="{E59C66F3-BAB8-46AB-849B-0BC14A74B8A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124" name="Freeform 64">
                  <a:extLst>
                    <a:ext uri="{FF2B5EF4-FFF2-40B4-BE49-F238E27FC236}">
                      <a16:creationId xmlns:a16="http://schemas.microsoft.com/office/drawing/2014/main" id="{68CD087B-52FF-4F11-A251-6F6A6B9093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5" name="Freeform 81">
                  <a:extLst>
                    <a:ext uri="{FF2B5EF4-FFF2-40B4-BE49-F238E27FC236}">
                      <a16:creationId xmlns:a16="http://schemas.microsoft.com/office/drawing/2014/main" id="{7FD7CD23-A1FC-41E8-A563-0B0A87A8FC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6" name="Freeform 61">
                  <a:extLst>
                    <a:ext uri="{FF2B5EF4-FFF2-40B4-BE49-F238E27FC236}">
                      <a16:creationId xmlns:a16="http://schemas.microsoft.com/office/drawing/2014/main" id="{A3A34481-695D-470B-9A01-A047EAA615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7" name="Freeform 78">
                  <a:extLst>
                    <a:ext uri="{FF2B5EF4-FFF2-40B4-BE49-F238E27FC236}">
                      <a16:creationId xmlns:a16="http://schemas.microsoft.com/office/drawing/2014/main" id="{5B26EEFA-6CAA-4BF6-B4BD-7C083D59BF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8" name="Freeform 84">
                  <a:extLst>
                    <a:ext uri="{FF2B5EF4-FFF2-40B4-BE49-F238E27FC236}">
                      <a16:creationId xmlns:a16="http://schemas.microsoft.com/office/drawing/2014/main" id="{61976329-310A-4F70-B22C-F032D4BF7E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9" name="Freeform 87">
                  <a:extLst>
                    <a:ext uri="{FF2B5EF4-FFF2-40B4-BE49-F238E27FC236}">
                      <a16:creationId xmlns:a16="http://schemas.microsoft.com/office/drawing/2014/main" id="{0A0DA1ED-70C5-4D8F-B61F-F6E9E07D59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0" name="Freeform 60">
                  <a:extLst>
                    <a:ext uri="{FF2B5EF4-FFF2-40B4-BE49-F238E27FC236}">
                      <a16:creationId xmlns:a16="http://schemas.microsoft.com/office/drawing/2014/main" id="{EDF58541-8ECC-487F-96C7-3267D0F9C8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1" name="Freeform 59">
                  <a:extLst>
                    <a:ext uri="{FF2B5EF4-FFF2-40B4-BE49-F238E27FC236}">
                      <a16:creationId xmlns:a16="http://schemas.microsoft.com/office/drawing/2014/main" id="{D1DAAA62-5552-4436-97D9-353F629E8AB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2" name="Freeform 62">
                  <a:extLst>
                    <a:ext uri="{FF2B5EF4-FFF2-40B4-BE49-F238E27FC236}">
                      <a16:creationId xmlns:a16="http://schemas.microsoft.com/office/drawing/2014/main" id="{EBA1BB6B-72EF-4525-89A1-FC5BE70D71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3" name="Freeform 65">
                  <a:extLst>
                    <a:ext uri="{FF2B5EF4-FFF2-40B4-BE49-F238E27FC236}">
                      <a16:creationId xmlns:a16="http://schemas.microsoft.com/office/drawing/2014/main" id="{D3BD4012-93F7-424A-9146-8E7E831D9E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4" name="Freeform 79">
                  <a:extLst>
                    <a:ext uri="{FF2B5EF4-FFF2-40B4-BE49-F238E27FC236}">
                      <a16:creationId xmlns:a16="http://schemas.microsoft.com/office/drawing/2014/main" id="{A2E36983-6A8E-4C78-AA27-363C0D676C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5" name="Freeform 82">
                  <a:extLst>
                    <a:ext uri="{FF2B5EF4-FFF2-40B4-BE49-F238E27FC236}">
                      <a16:creationId xmlns:a16="http://schemas.microsoft.com/office/drawing/2014/main" id="{AB2380FC-F201-44F0-A531-1402201E4E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6" name="Freeform 85">
                  <a:extLst>
                    <a:ext uri="{FF2B5EF4-FFF2-40B4-BE49-F238E27FC236}">
                      <a16:creationId xmlns:a16="http://schemas.microsoft.com/office/drawing/2014/main" id="{737C3A27-BD47-4E93-A1E3-33B902DD06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7" name="Freeform 88">
                  <a:extLst>
                    <a:ext uri="{FF2B5EF4-FFF2-40B4-BE49-F238E27FC236}">
                      <a16:creationId xmlns:a16="http://schemas.microsoft.com/office/drawing/2014/main" id="{C257BCC6-B88D-4C3B-BEFD-25D320F39C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nvGrpSpPr>
                <p:cNvPr id="138" name="Group 137">
                  <a:extLst>
                    <a:ext uri="{FF2B5EF4-FFF2-40B4-BE49-F238E27FC236}">
                      <a16:creationId xmlns:a16="http://schemas.microsoft.com/office/drawing/2014/main" id="{0519964D-597A-4E0C-B66C-89D30B8582BC}"/>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139" name="Line 63">
                    <a:extLst>
                      <a:ext uri="{FF2B5EF4-FFF2-40B4-BE49-F238E27FC236}">
                        <a16:creationId xmlns:a16="http://schemas.microsoft.com/office/drawing/2014/main" id="{A31BADE6-3732-4787-8841-96E8F05C0A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 name="Line 66">
                    <a:extLst>
                      <a:ext uri="{FF2B5EF4-FFF2-40B4-BE49-F238E27FC236}">
                        <a16:creationId xmlns:a16="http://schemas.microsoft.com/office/drawing/2014/main" id="{447ED593-61E3-4BD7-8984-7FE5621549D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 name="Line 67">
                    <a:extLst>
                      <a:ext uri="{FF2B5EF4-FFF2-40B4-BE49-F238E27FC236}">
                        <a16:creationId xmlns:a16="http://schemas.microsoft.com/office/drawing/2014/main" id="{6AD98272-0FC0-49AC-9877-8D2BAA5148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 name="Line 80">
                    <a:extLst>
                      <a:ext uri="{FF2B5EF4-FFF2-40B4-BE49-F238E27FC236}">
                        <a16:creationId xmlns:a16="http://schemas.microsoft.com/office/drawing/2014/main" id="{D54770D9-48C7-4C76-9F40-65C9B9C05C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 name="Line 83">
                    <a:extLst>
                      <a:ext uri="{FF2B5EF4-FFF2-40B4-BE49-F238E27FC236}">
                        <a16:creationId xmlns:a16="http://schemas.microsoft.com/office/drawing/2014/main" id="{4B9C1A3A-3DED-4CC1-820C-16B358DF9E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 name="Line 86">
                    <a:extLst>
                      <a:ext uri="{FF2B5EF4-FFF2-40B4-BE49-F238E27FC236}">
                        <a16:creationId xmlns:a16="http://schemas.microsoft.com/office/drawing/2014/main" id="{2404A56E-8A81-48CB-9AC4-2CB6EA55DD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 name="Line 89">
                    <a:extLst>
                      <a:ext uri="{FF2B5EF4-FFF2-40B4-BE49-F238E27FC236}">
                        <a16:creationId xmlns:a16="http://schemas.microsoft.com/office/drawing/2014/main" id="{6D6A743B-85A5-41A8-9664-D654620D25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nvGrpSpPr>
              <p:cNvPr id="98" name="Group 97">
                <a:extLst>
                  <a:ext uri="{FF2B5EF4-FFF2-40B4-BE49-F238E27FC236}">
                    <a16:creationId xmlns:a16="http://schemas.microsoft.com/office/drawing/2014/main" id="{23DAD9FD-AF99-4D89-9BC8-E6739BD17ACA}"/>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16" name="Group 115">
                  <a:extLst>
                    <a:ext uri="{FF2B5EF4-FFF2-40B4-BE49-F238E27FC236}">
                      <a16:creationId xmlns:a16="http://schemas.microsoft.com/office/drawing/2014/main" id="{D7170781-0173-4FAB-8358-42C469FC51A3}"/>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20" name="Straight Connector 119">
                    <a:extLst>
                      <a:ext uri="{FF2B5EF4-FFF2-40B4-BE49-F238E27FC236}">
                        <a16:creationId xmlns:a16="http://schemas.microsoft.com/office/drawing/2014/main" id="{03C55E22-B879-4AE0-BC46-BA8A4E950C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AA07E073-1978-4DCC-9E5C-FF89EF524B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22" name="Rectangle 30">
                    <a:extLst>
                      <a:ext uri="{FF2B5EF4-FFF2-40B4-BE49-F238E27FC236}">
                        <a16:creationId xmlns:a16="http://schemas.microsoft.com/office/drawing/2014/main" id="{5691F80E-D2E0-4E78-AA76-8D827AE410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 name="Rectangle 30">
                    <a:extLst>
                      <a:ext uri="{FF2B5EF4-FFF2-40B4-BE49-F238E27FC236}">
                        <a16:creationId xmlns:a16="http://schemas.microsoft.com/office/drawing/2014/main" id="{E34C55D1-5C55-44D3-9C26-E1951DA393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7" name="Group 116">
                  <a:extLst>
                    <a:ext uri="{FF2B5EF4-FFF2-40B4-BE49-F238E27FC236}">
                      <a16:creationId xmlns:a16="http://schemas.microsoft.com/office/drawing/2014/main" id="{4C9CB0E6-07EF-4140-926D-D380C1A88EB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18" name="Freeform: Shape 117">
                    <a:extLst>
                      <a:ext uri="{FF2B5EF4-FFF2-40B4-BE49-F238E27FC236}">
                        <a16:creationId xmlns:a16="http://schemas.microsoft.com/office/drawing/2014/main" id="{263BBD78-504D-435B-8933-2C460DC38E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119" name="Freeform: Shape 118">
                    <a:extLst>
                      <a:ext uri="{FF2B5EF4-FFF2-40B4-BE49-F238E27FC236}">
                        <a16:creationId xmlns:a16="http://schemas.microsoft.com/office/drawing/2014/main" id="{1AD78D29-1FCF-4E88-A958-924F701D5E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grpSp>
            <p:nvGrpSpPr>
              <p:cNvPr id="99" name="Group 98">
                <a:extLst>
                  <a:ext uri="{FF2B5EF4-FFF2-40B4-BE49-F238E27FC236}">
                    <a16:creationId xmlns:a16="http://schemas.microsoft.com/office/drawing/2014/main" id="{EA551A3F-69EF-45CC-87F7-867808A3FAD2}"/>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12" name="Group 111">
                  <a:extLst>
                    <a:ext uri="{FF2B5EF4-FFF2-40B4-BE49-F238E27FC236}">
                      <a16:creationId xmlns:a16="http://schemas.microsoft.com/office/drawing/2014/main" id="{12724B09-E74E-49FA-BB5D-583BB89B798C}"/>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14" name="Freeform 68">
                    <a:extLst>
                      <a:ext uri="{FF2B5EF4-FFF2-40B4-BE49-F238E27FC236}">
                        <a16:creationId xmlns:a16="http://schemas.microsoft.com/office/drawing/2014/main" id="{DA2788BF-64AD-4328-8CB9-8C2C98CF54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69">
                    <a:extLst>
                      <a:ext uri="{FF2B5EF4-FFF2-40B4-BE49-F238E27FC236}">
                        <a16:creationId xmlns:a16="http://schemas.microsoft.com/office/drawing/2014/main" id="{D9591CB5-16C9-44FC-B125-529D33F91B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13" name="Line 70">
                  <a:extLst>
                    <a:ext uri="{FF2B5EF4-FFF2-40B4-BE49-F238E27FC236}">
                      <a16:creationId xmlns:a16="http://schemas.microsoft.com/office/drawing/2014/main" id="{4F82A945-38F0-45AF-A28A-C6A0E6A2E7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0" name="Group 99">
                <a:extLst>
                  <a:ext uri="{FF2B5EF4-FFF2-40B4-BE49-F238E27FC236}">
                    <a16:creationId xmlns:a16="http://schemas.microsoft.com/office/drawing/2014/main" id="{80FA6744-F48F-4652-86E5-BA3ABEF32274}"/>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11158635" y="5515533"/>
                <a:ext cx="317159" cy="932400"/>
                <a:chOff x="6376988" y="280988"/>
                <a:chExt cx="633413" cy="1862138"/>
              </a:xfrm>
            </p:grpSpPr>
            <p:sp>
              <p:nvSpPr>
                <p:cNvPr id="109" name="Freeform 68">
                  <a:extLst>
                    <a:ext uri="{FF2B5EF4-FFF2-40B4-BE49-F238E27FC236}">
                      <a16:creationId xmlns:a16="http://schemas.microsoft.com/office/drawing/2014/main" id="{FAC3DEAD-5797-4CA1-A8F2-3F487AAC6B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69">
                  <a:extLst>
                    <a:ext uri="{FF2B5EF4-FFF2-40B4-BE49-F238E27FC236}">
                      <a16:creationId xmlns:a16="http://schemas.microsoft.com/office/drawing/2014/main" id="{F9AF9D64-C9FB-4D32-993D-3423A2E55E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11" name="Line 70">
                  <a:extLst>
                    <a:ext uri="{FF2B5EF4-FFF2-40B4-BE49-F238E27FC236}">
                      <a16:creationId xmlns:a16="http://schemas.microsoft.com/office/drawing/2014/main" id="{9097AC72-422F-4CE0-A772-A63E2294AC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1" name="Group 100">
                <a:extLst>
                  <a:ext uri="{FF2B5EF4-FFF2-40B4-BE49-F238E27FC236}">
                    <a16:creationId xmlns:a16="http://schemas.microsoft.com/office/drawing/2014/main" id="{1A6B3F4D-48A0-4FC2-8720-2606D6AA04C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7251633" y="4274501"/>
                <a:ext cx="903599" cy="2160000"/>
                <a:chOff x="9057947" y="3423463"/>
                <a:chExt cx="903599" cy="2160000"/>
              </a:xfrm>
            </p:grpSpPr>
            <p:grpSp>
              <p:nvGrpSpPr>
                <p:cNvPr id="102" name="Group 101">
                  <a:extLst>
                    <a:ext uri="{FF2B5EF4-FFF2-40B4-BE49-F238E27FC236}">
                      <a16:creationId xmlns:a16="http://schemas.microsoft.com/office/drawing/2014/main" id="{67E4FA26-563D-4D19-BAEB-A370818E51A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057947" y="3432856"/>
                  <a:ext cx="903599" cy="1872461"/>
                  <a:chOff x="10538626" y="3165838"/>
                  <a:chExt cx="936000" cy="1939601"/>
                </a:xfrm>
              </p:grpSpPr>
              <p:sp>
                <p:nvSpPr>
                  <p:cNvPr id="107" name="Freeform: Shape 106">
                    <a:extLst>
                      <a:ext uri="{FF2B5EF4-FFF2-40B4-BE49-F238E27FC236}">
                        <a16:creationId xmlns:a16="http://schemas.microsoft.com/office/drawing/2014/main" id="{03B51AAC-6B1D-43D1-8885-402653BA90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538626" y="3183996"/>
                    <a:ext cx="453600" cy="1920288"/>
                  </a:xfrm>
                  <a:custGeom>
                    <a:avLst/>
                    <a:gdLst>
                      <a:gd name="connsiteX0" fmla="*/ 453600 w 453600"/>
                      <a:gd name="connsiteY0" fmla="*/ 0 h 1920288"/>
                      <a:gd name="connsiteX1" fmla="*/ 453600 w 453600"/>
                      <a:gd name="connsiteY1" fmla="*/ 1920288 h 1920288"/>
                      <a:gd name="connsiteX2" fmla="*/ 384059 w 453600"/>
                      <a:gd name="connsiteY2" fmla="*/ 1914152 h 1920288"/>
                      <a:gd name="connsiteX3" fmla="*/ 9354 w 453600"/>
                      <a:gd name="connsiteY3" fmla="*/ 1548700 h 1920288"/>
                      <a:gd name="connsiteX4" fmla="*/ 0 w 453600"/>
                      <a:gd name="connsiteY4" fmla="*/ 1455902 h 1920288"/>
                      <a:gd name="connsiteX5" fmla="*/ 146 w 453600"/>
                      <a:gd name="connsiteY5" fmla="*/ 1451885 h 1920288"/>
                      <a:gd name="connsiteX6" fmla="*/ 145 w 453600"/>
                      <a:gd name="connsiteY6" fmla="*/ 1451885 h 1920288"/>
                      <a:gd name="connsiteX7" fmla="*/ 7358 w 453600"/>
                      <a:gd name="connsiteY7" fmla="*/ 1253678 h 1920288"/>
                      <a:gd name="connsiteX8" fmla="*/ 424671 w 453600"/>
                      <a:gd name="connsiteY8" fmla="*/ 36480 h 1920288"/>
                      <a:gd name="connsiteX9" fmla="*/ 453600 w 453600"/>
                      <a:gd name="connsiteY9" fmla="*/ 0 h 1920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3600" h="1920288">
                        <a:moveTo>
                          <a:pt x="453600" y="0"/>
                        </a:moveTo>
                        <a:lnTo>
                          <a:pt x="453600" y="1920288"/>
                        </a:lnTo>
                        <a:lnTo>
                          <a:pt x="384059" y="1914152"/>
                        </a:lnTo>
                        <a:cubicBezTo>
                          <a:pt x="196308" y="1880615"/>
                          <a:pt x="47443" y="1734834"/>
                          <a:pt x="9354" y="1548700"/>
                        </a:cubicBezTo>
                        <a:lnTo>
                          <a:pt x="0" y="1455902"/>
                        </a:lnTo>
                        <a:lnTo>
                          <a:pt x="146" y="1451885"/>
                        </a:lnTo>
                        <a:lnTo>
                          <a:pt x="145" y="1451885"/>
                        </a:lnTo>
                        <a:lnTo>
                          <a:pt x="7358" y="1253678"/>
                        </a:lnTo>
                        <a:cubicBezTo>
                          <a:pt x="42019" y="780132"/>
                          <a:pt x="195015" y="355125"/>
                          <a:pt x="424671" y="36480"/>
                        </a:cubicBezTo>
                        <a:lnTo>
                          <a:pt x="453600"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108" name="Freeform: Shape 107">
                    <a:extLst>
                      <a:ext uri="{FF2B5EF4-FFF2-40B4-BE49-F238E27FC236}">
                        <a16:creationId xmlns:a16="http://schemas.microsoft.com/office/drawing/2014/main" id="{CF4180FB-7FBD-421F-A284-4C2CC61B38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992226" y="3165838"/>
                    <a:ext cx="482400" cy="1939601"/>
                  </a:xfrm>
                  <a:custGeom>
                    <a:avLst/>
                    <a:gdLst>
                      <a:gd name="connsiteX0" fmla="*/ 14399 w 482400"/>
                      <a:gd name="connsiteY0" fmla="*/ 0 h 1939601"/>
                      <a:gd name="connsiteX1" fmla="*/ 14399 w 482400"/>
                      <a:gd name="connsiteY1" fmla="*/ 689615 h 1939601"/>
                      <a:gd name="connsiteX2" fmla="*/ 14400 w 482400"/>
                      <a:gd name="connsiteY2" fmla="*/ 689615 h 1939601"/>
                      <a:gd name="connsiteX3" fmla="*/ 14401 w 482400"/>
                      <a:gd name="connsiteY3" fmla="*/ 689615 h 1939601"/>
                      <a:gd name="connsiteX4" fmla="*/ 14401 w 482400"/>
                      <a:gd name="connsiteY4" fmla="*/ 0 h 1939601"/>
                      <a:gd name="connsiteX5" fmla="*/ 57729 w 482400"/>
                      <a:gd name="connsiteY5" fmla="*/ 54638 h 1939601"/>
                      <a:gd name="connsiteX6" fmla="*/ 475042 w 482400"/>
                      <a:gd name="connsiteY6" fmla="*/ 1271836 h 1939601"/>
                      <a:gd name="connsiteX7" fmla="*/ 482255 w 482400"/>
                      <a:gd name="connsiteY7" fmla="*/ 1470043 h 1939601"/>
                      <a:gd name="connsiteX8" fmla="*/ 482254 w 482400"/>
                      <a:gd name="connsiteY8" fmla="*/ 1470043 h 1939601"/>
                      <a:gd name="connsiteX9" fmla="*/ 482400 w 482400"/>
                      <a:gd name="connsiteY9" fmla="*/ 1474060 h 1939601"/>
                      <a:gd name="connsiteX10" fmla="*/ 473046 w 482400"/>
                      <a:gd name="connsiteY10" fmla="*/ 1566858 h 1939601"/>
                      <a:gd name="connsiteX11" fmla="*/ 15706 w 482400"/>
                      <a:gd name="connsiteY11" fmla="*/ 1939601 h 1939601"/>
                      <a:gd name="connsiteX12" fmla="*/ 14400 w 482400"/>
                      <a:gd name="connsiteY12" fmla="*/ 1939469 h 1939601"/>
                      <a:gd name="connsiteX13" fmla="*/ 13094 w 482400"/>
                      <a:gd name="connsiteY13" fmla="*/ 1939601 h 1939601"/>
                      <a:gd name="connsiteX14" fmla="*/ 0 w 482400"/>
                      <a:gd name="connsiteY14" fmla="*/ 1938446 h 1939601"/>
                      <a:gd name="connsiteX15" fmla="*/ 0 w 482400"/>
                      <a:gd name="connsiteY15" fmla="*/ 18158 h 1939601"/>
                      <a:gd name="connsiteX16" fmla="*/ 14399 w 482400"/>
                      <a:gd name="connsiteY16" fmla="*/ 0 h 193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2400" h="1939601">
                        <a:moveTo>
                          <a:pt x="14399" y="0"/>
                        </a:moveTo>
                        <a:lnTo>
                          <a:pt x="14399" y="689615"/>
                        </a:lnTo>
                        <a:lnTo>
                          <a:pt x="14400" y="689615"/>
                        </a:lnTo>
                        <a:lnTo>
                          <a:pt x="14401" y="689615"/>
                        </a:lnTo>
                        <a:lnTo>
                          <a:pt x="14401" y="0"/>
                        </a:lnTo>
                        <a:lnTo>
                          <a:pt x="57729" y="54638"/>
                        </a:lnTo>
                        <a:cubicBezTo>
                          <a:pt x="287385" y="373283"/>
                          <a:pt x="440381" y="798290"/>
                          <a:pt x="475042" y="1271836"/>
                        </a:cubicBezTo>
                        <a:lnTo>
                          <a:pt x="482255" y="1470043"/>
                        </a:lnTo>
                        <a:lnTo>
                          <a:pt x="482254" y="1470043"/>
                        </a:lnTo>
                        <a:lnTo>
                          <a:pt x="482400" y="1474060"/>
                        </a:lnTo>
                        <a:lnTo>
                          <a:pt x="473046" y="1566858"/>
                        </a:lnTo>
                        <a:cubicBezTo>
                          <a:pt x="429516" y="1779582"/>
                          <a:pt x="241298" y="1939601"/>
                          <a:pt x="15706" y="1939601"/>
                        </a:cubicBezTo>
                        <a:lnTo>
                          <a:pt x="14400" y="1939469"/>
                        </a:lnTo>
                        <a:lnTo>
                          <a:pt x="13094" y="1939601"/>
                        </a:lnTo>
                        <a:lnTo>
                          <a:pt x="0" y="1938446"/>
                        </a:lnTo>
                        <a:lnTo>
                          <a:pt x="0" y="18158"/>
                        </a:lnTo>
                        <a:lnTo>
                          <a:pt x="14399"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nvGrpSpPr>
                <p:cNvPr id="103" name="Group 102">
                  <a:extLst>
                    <a:ext uri="{FF2B5EF4-FFF2-40B4-BE49-F238E27FC236}">
                      <a16:creationId xmlns:a16="http://schemas.microsoft.com/office/drawing/2014/main" id="{28E615C5-6A2E-4BF3-A3A8-9061C5B1B84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210264" y="3423463"/>
                  <a:ext cx="597126" cy="2160000"/>
                  <a:chOff x="9210264" y="3423463"/>
                  <a:chExt cx="597126" cy="2160000"/>
                </a:xfrm>
              </p:grpSpPr>
              <p:cxnSp>
                <p:nvCxnSpPr>
                  <p:cNvPr id="104" name="Straight Connector 103">
                    <a:extLst>
                      <a:ext uri="{FF2B5EF4-FFF2-40B4-BE49-F238E27FC236}">
                        <a16:creationId xmlns:a16="http://schemas.microsoft.com/office/drawing/2014/main" id="{B15A4CEB-6B8D-48C3-8484-3EC282A34A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508827" y="3423463"/>
                    <a:ext cx="0" cy="2160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05" name="Rectangle 5">
                    <a:extLst>
                      <a:ext uri="{FF2B5EF4-FFF2-40B4-BE49-F238E27FC236}">
                        <a16:creationId xmlns:a16="http://schemas.microsoft.com/office/drawing/2014/main" id="{38F7FD7D-E582-4214-B1B3-D289130553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10264" y="4162845"/>
                    <a:ext cx="597126" cy="597126"/>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5">
                    <a:extLst>
                      <a:ext uri="{FF2B5EF4-FFF2-40B4-BE49-F238E27FC236}">
                        <a16:creationId xmlns:a16="http://schemas.microsoft.com/office/drawing/2014/main" id="{B74D1DAC-C0D4-447E-8665-EAFF34F4E3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97710" y="3747070"/>
                    <a:ext cx="422234" cy="422234"/>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grpSp>
      </p:grpSp>
      <p:sp>
        <p:nvSpPr>
          <p:cNvPr id="7" name="Text Placeholder 6">
            <a:extLst>
              <a:ext uri="{FF2B5EF4-FFF2-40B4-BE49-F238E27FC236}">
                <a16:creationId xmlns:a16="http://schemas.microsoft.com/office/drawing/2014/main" id="{9CF2D931-86F8-40B1-B2C0-BE477572ECCA}"/>
              </a:ext>
            </a:extLst>
          </p:cNvPr>
          <p:cNvSpPr>
            <a:spLocks noGrp="1"/>
          </p:cNvSpPr>
          <p:nvPr>
            <p:ph type="body" sz="quarter" idx="14"/>
          </p:nvPr>
        </p:nvSpPr>
        <p:spPr>
          <a:xfrm>
            <a:off x="8181686" y="2876550"/>
            <a:ext cx="3059113" cy="2983947"/>
          </a:xfrm>
        </p:spPr>
        <p:txBody>
          <a:bodyPr/>
          <a:lstStyle>
            <a:lvl1pPr marL="0" indent="0" algn="ctr">
              <a:buNone/>
              <a:defRPr/>
            </a:lvl1pPr>
            <a:lvl2pPr marL="360000" indent="0">
              <a:buFont typeface="Arial" panose="020B0604020202020204" pitchFamily="34" charset="0"/>
              <a:buNone/>
              <a:defRPr/>
            </a:lvl2pPr>
            <a:lvl3pPr marL="720000" indent="0">
              <a:buNone/>
              <a:defRPr/>
            </a:lvl3pPr>
            <a:lvl4pPr marL="1080000" indent="0">
              <a:buFont typeface="Arial" panose="020B0604020202020204" pitchFamily="34" charset="0"/>
              <a:buNone/>
              <a:defRPr/>
            </a:lvl4pPr>
            <a:lvl5pPr marL="1440000" indent="0">
              <a:buNone/>
              <a:defRPr/>
            </a:lvl5pPr>
          </a:lstStyle>
          <a:p>
            <a:pPr lvl="0"/>
            <a:r>
              <a:rPr lang="en-US"/>
              <a:t>Click to edit Master text styles</a:t>
            </a:r>
          </a:p>
        </p:txBody>
      </p:sp>
    </p:spTree>
    <p:extLst>
      <p:ext uri="{BB962C8B-B14F-4D97-AF65-F5344CB8AC3E}">
        <p14:creationId xmlns:p14="http://schemas.microsoft.com/office/powerpoint/2010/main" val="18688710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r>
              <a:rPr lang="en-US"/>
              <a:t>Click to edit Master title style</a:t>
            </a:r>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11974659"/>
      </p:ext>
    </p:extLst>
  </p:cSld>
  <p:clrMap bg1="lt1" tx1="dk1" bg2="lt2" tx2="dk2" accent1="accent1" accent2="accent2" accent3="accent3" accent4="accent4" accent5="accent5" accent6="accent6" hlink="hlink" folHlink="folHlink"/>
  <p:sldLayoutIdLst>
    <p:sldLayoutId id="2147483681" r:id="rId1"/>
    <p:sldLayoutId id="2147483685" r:id="rId2"/>
    <p:sldLayoutId id="2147483673" r:id="rId3"/>
    <p:sldLayoutId id="2147483678" r:id="rId4"/>
    <p:sldLayoutId id="2147483679" r:id="rId5"/>
    <p:sldLayoutId id="2147483683" r:id="rId6"/>
    <p:sldLayoutId id="2147483684" r:id="rId7"/>
    <p:sldLayoutId id="2147483676" r:id="rId8"/>
    <p:sldLayoutId id="2147483674" r:id="rId9"/>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137">
          <p15:clr>
            <a:srgbClr val="F26B43"/>
          </p15:clr>
        </p15:guide>
        <p15:guide id="3" pos="680">
          <p15:clr>
            <a:srgbClr val="F26B43"/>
          </p15:clr>
        </p15:guide>
        <p15:guide id="4" pos="7000">
          <p15:clr>
            <a:srgbClr val="F26B43"/>
          </p15:clr>
        </p15:guide>
        <p15:guide id="5" orient="horz" pos="679">
          <p15:clr>
            <a:srgbClr val="F26B43"/>
          </p15:clr>
        </p15:guide>
        <p15:guide id="6" orient="horz" pos="3640">
          <p15:clr>
            <a:srgbClr val="F26B43"/>
          </p15:clr>
        </p15:guide>
        <p15:guide id="7" pos="6644">
          <p15:clr>
            <a:srgbClr val="F26B43"/>
          </p15:clr>
        </p15:guide>
        <p15:guide id="8" pos="6289">
          <p15:clr>
            <a:srgbClr val="F26B43"/>
          </p15:clr>
        </p15:guide>
        <p15:guide id="9" pos="5945">
          <p15:clr>
            <a:srgbClr val="F26B43"/>
          </p15:clr>
        </p15:guide>
        <p15:guide id="10" pos="1391">
          <p15:clr>
            <a:srgbClr val="F26B43"/>
          </p15:clr>
        </p15:guide>
        <p15:guide id="11" pos="1032">
          <p15:clr>
            <a:srgbClr val="F26B43"/>
          </p15:clr>
        </p15:guide>
        <p15:guide id="12" pos="1732">
          <p15:clr>
            <a:srgbClr val="F26B43"/>
          </p15:clr>
        </p15:guide>
        <p15:guide id="13" pos="2084">
          <p15:clr>
            <a:srgbClr val="F26B43"/>
          </p15:clr>
        </p15:guide>
        <p15:guide id="14" pos="5596">
          <p15:clr>
            <a:srgbClr val="F26B43"/>
          </p15:clr>
        </p15:guide>
        <p15:guide id="15" pos="2436">
          <p15:clr>
            <a:srgbClr val="F26B43"/>
          </p15:clr>
        </p15:guide>
        <p15:guide id="16" pos="5244">
          <p15:clr>
            <a:srgbClr val="F26B43"/>
          </p15:clr>
        </p15:guide>
        <p15:guide id="17" pos="2792">
          <p15:clr>
            <a:srgbClr val="F26B43"/>
          </p15:clr>
        </p15:guide>
        <p15:guide id="18" pos="4892">
          <p15:clr>
            <a:srgbClr val="F26B43"/>
          </p15:clr>
        </p15:guide>
        <p15:guide id="19" pos="4543">
          <p15:clr>
            <a:srgbClr val="F26B43"/>
          </p15:clr>
        </p15:guide>
        <p15:guide id="20" pos="3488">
          <p15:clr>
            <a:srgbClr val="F26B43"/>
          </p15:clr>
        </p15:guide>
        <p15:guide id="21" pos="4192">
          <p15:clr>
            <a:srgbClr val="F26B43"/>
          </p15:clr>
        </p15:guide>
        <p15:guide id="23" pos="340">
          <p15:clr>
            <a:srgbClr val="A4A3A4"/>
          </p15:clr>
        </p15:guide>
        <p15:guide id="24" pos="7340">
          <p15:clr>
            <a:srgbClr val="A4A3A4"/>
          </p15:clr>
        </p15:guide>
        <p15:guide id="25" orient="horz" pos="1062">
          <p15:clr>
            <a:srgbClr val="5ACBF0"/>
          </p15:clr>
        </p15:guide>
        <p15:guide id="26" orient="horz" pos="3982">
          <p15:clr>
            <a:srgbClr val="A4A3A4"/>
          </p15:clr>
        </p15:guide>
        <p15:guide id="27" orient="horz" pos="338">
          <p15:clr>
            <a:srgbClr val="A4A3A4"/>
          </p15:clr>
        </p15:guide>
        <p15:guide id="28" orient="horz" pos="950">
          <p15:clr>
            <a:srgbClr val="5ACBF0"/>
          </p15:clr>
        </p15:guide>
        <p15:guide id="29" orient="horz" pos="249">
          <p15:clr>
            <a:srgbClr val="5ACBF0"/>
          </p15:clr>
        </p15:guide>
        <p15:guide id="30" orient="horz" pos="2160" userDrawn="1">
          <p15:clr>
            <a:srgbClr val="A4A3A4"/>
          </p15:clr>
        </p15:guide>
        <p15:guide id="31" pos="3840" userDrawn="1">
          <p15:clr>
            <a:srgbClr val="A4A3A4"/>
          </p15:clr>
        </p15:guide>
        <p15:guide id="32" pos="240" userDrawn="1">
          <p15:clr>
            <a:srgbClr val="547EBF"/>
          </p15:clr>
        </p15:guide>
        <p15:guide id="33" orient="horz" pos="240" userDrawn="1">
          <p15:clr>
            <a:srgbClr val="547EBF"/>
          </p15:clr>
        </p15:guide>
        <p15:guide id="34" pos="7440" userDrawn="1">
          <p15:clr>
            <a:srgbClr val="547EBF"/>
          </p15:clr>
        </p15:guide>
        <p15:guide id="35" orient="horz" pos="4080" userDrawn="1">
          <p15:clr>
            <a:srgbClr val="547EBF"/>
          </p15:clr>
        </p15:guide>
        <p15:guide id="36" pos="3960" userDrawn="1">
          <p15:clr>
            <a:srgbClr val="547EBF"/>
          </p15:clr>
        </p15:guide>
        <p15:guide id="37" pos="3720" userDrawn="1">
          <p15:clr>
            <a:srgbClr val="547EBF"/>
          </p15:clr>
        </p15:guide>
        <p15:guide id="38" pos="2112" userDrawn="1">
          <p15:clr>
            <a:srgbClr val="547EBF"/>
          </p15:clr>
        </p15:guide>
        <p15:guide id="39" pos="1848" userDrawn="1">
          <p15:clr>
            <a:srgbClr val="547EBF"/>
          </p15:clr>
        </p15:guide>
        <p15:guide id="40" pos="5568" userDrawn="1">
          <p15:clr>
            <a:srgbClr val="547EBF"/>
          </p15:clr>
        </p15:guide>
        <p15:guide id="41" pos="5832" userDrawn="1">
          <p15:clr>
            <a:srgbClr val="547EBF"/>
          </p15:clr>
        </p15:guide>
        <p15:guide id="42" pos="4968" userDrawn="1">
          <p15:clr>
            <a:srgbClr val="9FCC3B"/>
          </p15:clr>
        </p15:guide>
        <p15:guide id="43" pos="5208" userDrawn="1">
          <p15:clr>
            <a:srgbClr val="9FCC3B"/>
          </p15:clr>
        </p15:guide>
        <p15:guide id="44" pos="2712" userDrawn="1">
          <p15:clr>
            <a:srgbClr val="9FCC3B"/>
          </p15:clr>
        </p15:guide>
        <p15:guide id="45" pos="2472" userDrawn="1">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hyperlink" Target="https://pursuit.unimelb.edu.au/articles/where-we-die-matters-so-let-s-talk" TargetMode="External"/><Relationship Id="rId2" Type="http://schemas.openxmlformats.org/officeDocument/2006/relationships/image" Target="../media/image4.jpeg"/><Relationship Id="rId1" Type="http://schemas.openxmlformats.org/officeDocument/2006/relationships/slideLayout" Target="../slideLayouts/slideLayout1.xml"/><Relationship Id="rId4" Type="http://schemas.openxmlformats.org/officeDocument/2006/relationships/hyperlink" Target="https://creativecommons.org/licenses/by-nd/3.0/"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hyperlink" Target="https://open.ed.ac.uk/end-of-life-care-after-stroke/" TargetMode="External"/><Relationship Id="rId2" Type="http://schemas.openxmlformats.org/officeDocument/2006/relationships/image" Target="../media/image5.jpeg"/><Relationship Id="rId1" Type="http://schemas.openxmlformats.org/officeDocument/2006/relationships/slideLayout" Target="../slideLayouts/slideLayout6.xml"/><Relationship Id="rId4" Type="http://schemas.openxmlformats.org/officeDocument/2006/relationships/hyperlink" Target="https://creativecommons.org/licenses/by-nc-sa/3.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flickr.com/photos/howardlake/4338314312" TargetMode="External"/><Relationship Id="rId2" Type="http://schemas.openxmlformats.org/officeDocument/2006/relationships/image" Target="../media/image6.jpe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hyperlink" Target="http://www.geograph.org.uk/photo/5007792" TargetMode="External"/><Relationship Id="rId2" Type="http://schemas.openxmlformats.org/officeDocument/2006/relationships/image" Target="../media/image7.jpe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hyperlink" Target="https://www.picpedia.org/medical/p/palliative-care.html" TargetMode="External"/><Relationship Id="rId2" Type="http://schemas.openxmlformats.org/officeDocument/2006/relationships/image" Target="../media/image8.jpe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hyperlink" Target="https://policyoptions.irpp.org/fr/magazines/policy-challenges-for-2020/integrating-care-for-seniors-living-at-home/" TargetMode="External"/><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hyperlink" Target="http://flickr.com/photos/gawler_history/6799871307" TargetMode="External"/><Relationship Id="rId2" Type="http://schemas.openxmlformats.org/officeDocument/2006/relationships/image" Target="../media/image10.jpe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www.flickr.com/photos/picturesbyann/12456887264/" TargetMode="External"/><Relationship Id="rId2" Type="http://schemas.openxmlformats.org/officeDocument/2006/relationships/image" Target="../media/image11.jpe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hyperlink" Target="https://www.liberties.eu/en/news/victims-law-um/1754" TargetMode="External"/><Relationship Id="rId2" Type="http://schemas.openxmlformats.org/officeDocument/2006/relationships/image" Target="../media/image13.jpeg"/><Relationship Id="rId1" Type="http://schemas.openxmlformats.org/officeDocument/2006/relationships/slideLayout" Target="../slideLayouts/slideLayout3.xml"/><Relationship Id="rId4" Type="http://schemas.openxmlformats.org/officeDocument/2006/relationships/hyperlink" Target="https://creativecommons.org/licenses/by-nc/3.0/"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theconversation.com/looking-for-a-nursing-home-place-for-your-parent-with-dementia-heres-what-to-consider-63121" TargetMode="External"/><Relationship Id="rId2" Type="http://schemas.openxmlformats.org/officeDocument/2006/relationships/image" Target="../media/image14.jpeg"/><Relationship Id="rId1" Type="http://schemas.openxmlformats.org/officeDocument/2006/relationships/slideLayout" Target="../slideLayouts/slideLayout3.xml"/><Relationship Id="rId4" Type="http://schemas.openxmlformats.org/officeDocument/2006/relationships/hyperlink" Target="https://creativecommons.org/licenses/by-nd/3.0/"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legalcapacity.org.uk/easyread/exercising-your-right-to-legal-capacity-easyread/" TargetMode="External"/><Relationship Id="rId2" Type="http://schemas.openxmlformats.org/officeDocument/2006/relationships/image" Target="../media/image15.jpeg"/><Relationship Id="rId1" Type="http://schemas.openxmlformats.org/officeDocument/2006/relationships/slideLayout" Target="../slideLayouts/slideLayout3.xml"/><Relationship Id="rId4" Type="http://schemas.openxmlformats.org/officeDocument/2006/relationships/hyperlink" Target="https://creativecommons.org/licenses/by-nc/3.0/"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otalk.co.uk/2019/04/29/30th-april-2019-the-equality-act-2010/" TargetMode="External"/><Relationship Id="rId2" Type="http://schemas.openxmlformats.org/officeDocument/2006/relationships/image" Target="../media/image16.jpeg"/><Relationship Id="rId1" Type="http://schemas.openxmlformats.org/officeDocument/2006/relationships/slideLayout" Target="../slideLayouts/slideLayout3.xml"/><Relationship Id="rId4" Type="http://schemas.openxmlformats.org/officeDocument/2006/relationships/hyperlink" Target="https://creativecommons.org/licenses/by-nc-sa/3.0/"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stackoverflow.com/users/946550/david" TargetMode="External"/><Relationship Id="rId2" Type="http://schemas.openxmlformats.org/officeDocument/2006/relationships/image" Target="../media/image17.jpeg"/><Relationship Id="rId1" Type="http://schemas.openxmlformats.org/officeDocument/2006/relationships/slideLayout" Target="../slideLayouts/slideLayout3.xml"/><Relationship Id="rId4" Type="http://schemas.openxmlformats.org/officeDocument/2006/relationships/hyperlink" Target="https://creativecommons.org/licenses/by-sa/3.0/"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hyperlink" Target="https://en.wikipedia.org/wiki/Maslow%27s_hierarchy_of_needs" TargetMode="External"/><Relationship Id="rId2" Type="http://schemas.openxmlformats.org/officeDocument/2006/relationships/image" Target="../media/image20.png"/><Relationship Id="rId1" Type="http://schemas.openxmlformats.org/officeDocument/2006/relationships/slideLayout" Target="../slideLayouts/slideLayout3.xml"/><Relationship Id="rId4" Type="http://schemas.openxmlformats.org/officeDocument/2006/relationships/hyperlink" Target="https://creativecommons.org/licenses/by-sa/3.0/" TargetMode="Externa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hyperlink" Target="http://aliem.com/medic-series-case-breaking-bad-news-badly" TargetMode="External"/><Relationship Id="rId7" Type="http://schemas.openxmlformats.org/officeDocument/2006/relationships/diagramColors" Target="../diagrams/colors4.xml"/><Relationship Id="rId2" Type="http://schemas.openxmlformats.org/officeDocument/2006/relationships/image" Target="../media/image34.jpeg"/><Relationship Id="rId1" Type="http://schemas.openxmlformats.org/officeDocument/2006/relationships/slideLayout" Target="../slideLayouts/slideLayout3.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hyperlink" Target="https://creativecommons.org/licenses/by-nc-nd/3.0/" TargetMode="Externa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3.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35.jpeg"/><Relationship Id="rId1" Type="http://schemas.openxmlformats.org/officeDocument/2006/relationships/slideLayout" Target="../slideLayouts/slideLayout3.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3.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3.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3.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1.xml.rels><?xml version="1.0" encoding="UTF-8" standalone="yes"?>
<Relationships xmlns="http://schemas.openxmlformats.org/package/2006/relationships"><Relationship Id="rId3" Type="http://schemas.openxmlformats.org/officeDocument/2006/relationships/hyperlink" Target="http://e-ageing.wacha.org.au/index.php?id=1868" TargetMode="External"/><Relationship Id="rId2" Type="http://schemas.openxmlformats.org/officeDocument/2006/relationships/image" Target="../media/image36.png"/><Relationship Id="rId1" Type="http://schemas.openxmlformats.org/officeDocument/2006/relationships/slideLayout" Target="../slideLayouts/slideLayout9.xml"/><Relationship Id="rId4" Type="http://schemas.openxmlformats.org/officeDocument/2006/relationships/hyperlink" Target="https://creativecommons.org/licenses/by-nc-nd/3.0/"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8" Type="http://schemas.openxmlformats.org/officeDocument/2006/relationships/hyperlink" Target="https://www.nhs.uk/conditions/end-of-life-care/what-it-involves-and-when-it-starts/" TargetMode="External"/><Relationship Id="rId3" Type="http://schemas.openxmlformats.org/officeDocument/2006/relationships/hyperlink" Target="https://doi.org/10.1353/pbm.2021.0012" TargetMode="External"/><Relationship Id="rId7" Type="http://schemas.openxmlformats.org/officeDocument/2006/relationships/hyperlink" Target="https://assets.publishing.service.gov.uk/government/uploads/system/uploads/attachment_data/file/136431/End_of_life_strategy.pdf" TargetMode="External"/><Relationship Id="rId12" Type="http://schemas.openxmlformats.org/officeDocument/2006/relationships/hyperlink" Target="https://www.carehome.co.uk/advice/what-is-a-residential-care-home" TargetMode="External"/><Relationship Id="rId2" Type="http://schemas.openxmlformats.org/officeDocument/2006/relationships/hyperlink" Target="https://ageing-better.org.uk/" TargetMode="External"/><Relationship Id="rId1" Type="http://schemas.openxmlformats.org/officeDocument/2006/relationships/slideLayout" Target="../slideLayouts/slideLayout3.xml"/><Relationship Id="rId6" Type="http://schemas.openxmlformats.org/officeDocument/2006/relationships/hyperlink" Target="https://doi.org/10.1177/0269216319845804" TargetMode="External"/><Relationship Id="rId11" Type="http://schemas.openxmlformats.org/officeDocument/2006/relationships/hyperlink" Target="https://doi.org/10.1002/14651858.cd007132.pub2" TargetMode="External"/><Relationship Id="rId5" Type="http://schemas.openxmlformats.org/officeDocument/2006/relationships/hyperlink" Target="https://www.legislation.gov.uk/ukpga/2014/23/contents/enacted" TargetMode="External"/><Relationship Id="rId10" Type="http://schemas.openxmlformats.org/officeDocument/2006/relationships/hyperlink" Target="https://www.legislation.gov.uk/ukpga/1998/42/contents" TargetMode="External"/><Relationship Id="rId4" Type="http://schemas.openxmlformats.org/officeDocument/2006/relationships/hyperlink" Target="https://doi.org/10.1017/s0144686x09990444" TargetMode="External"/><Relationship Id="rId9" Type="http://schemas.openxmlformats.org/officeDocument/2006/relationships/hyperlink" Target="https://doi.org/10.1017/s0144686x00005043"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doi.org/10.1017/s0144686x00005043" TargetMode="External"/><Relationship Id="rId7" Type="http://schemas.openxmlformats.org/officeDocument/2006/relationships/hyperlink" Target="https://doi.org/10.1002/14651858.cd007132.pub2" TargetMode="External"/><Relationship Id="rId2" Type="http://schemas.openxmlformats.org/officeDocument/2006/relationships/hyperlink" Target="https://www.nhs.uk/conditions/end-of-life-care/what-it-involves-and-when-it-starts/" TargetMode="External"/><Relationship Id="rId1" Type="http://schemas.openxmlformats.org/officeDocument/2006/relationships/slideLayout" Target="../slideLayouts/slideLayout3.xml"/><Relationship Id="rId6" Type="http://schemas.openxmlformats.org/officeDocument/2006/relationships/hyperlink" Target="https://www.gov.uk/guidance/equality-act-2010-guidance" TargetMode="External"/><Relationship Id="rId5" Type="http://schemas.openxmlformats.org/officeDocument/2006/relationships/hyperlink" Target="https://www.legislation.gov.uk/ukpga/2005/9/contents" TargetMode="External"/><Relationship Id="rId4" Type="http://schemas.openxmlformats.org/officeDocument/2006/relationships/hyperlink" Target="https://www.legislation.gov.uk/ukpga/1998/42/contents" TargetMode="External"/></Relationships>
</file>

<file path=ppt/slides/_rels/slide35.xml.rels><?xml version="1.0" encoding="UTF-8" standalone="yes"?>
<Relationships xmlns="http://schemas.openxmlformats.org/package/2006/relationships"><Relationship Id="rId8" Type="http://schemas.openxmlformats.org/officeDocument/2006/relationships/hyperlink" Target="https://doi.org/10.4018/978-1-7998-9125-3.ch012" TargetMode="External"/><Relationship Id="rId3" Type="http://schemas.openxmlformats.org/officeDocument/2006/relationships/hyperlink" Target="https://doi.org/10.1186/s12904-015-0059-2" TargetMode="External"/><Relationship Id="rId7" Type="http://schemas.openxmlformats.org/officeDocument/2006/relationships/hyperlink" Target="https://www.nia.nih.gov/health/frequently-asked-questions-about-hospice-care" TargetMode="External"/><Relationship Id="rId2" Type="http://schemas.openxmlformats.org/officeDocument/2006/relationships/hyperlink" Target="https://www.carehome.co.uk/advice/what-is-a-residential-care-home" TargetMode="External"/><Relationship Id="rId1" Type="http://schemas.openxmlformats.org/officeDocument/2006/relationships/slideLayout" Target="../slideLayouts/slideLayout3.xml"/><Relationship Id="rId6" Type="http://schemas.openxmlformats.org/officeDocument/2006/relationships/hyperlink" Target="https://www.nhs.uk/conditions/euthanasia-and-assisted-suicide/" TargetMode="External"/><Relationship Id="rId5" Type="http://schemas.openxmlformats.org/officeDocument/2006/relationships/hyperlink" Target="https://www.nhs.uk/conditions/social-care-and-support-guide/care-services-equipment-and-care-homes/care-homes/" TargetMode="External"/><Relationship Id="rId4" Type="http://schemas.openxmlformats.org/officeDocument/2006/relationships/hyperlink" Target="https://simplypsychology.org/maslow.html"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doi.org/10.1016/j.amsu.2022.103380" TargetMode="External"/><Relationship Id="rId2" Type="http://schemas.openxmlformats.org/officeDocument/2006/relationships/hyperlink" Target="https://care.org.uk/cause/assisted-suicide" TargetMode="External"/><Relationship Id="rId1" Type="http://schemas.openxmlformats.org/officeDocument/2006/relationships/slideLayout" Target="../slideLayouts/slideLayout3.xml"/><Relationship Id="rId5" Type="http://schemas.openxmlformats.org/officeDocument/2006/relationships/hyperlink" Target="https://assets.publishing.service.gov.uk/government/uploads/system/uploads/attachment_data/file/136431/End_of_life_strategy.pdf" TargetMode="External"/><Relationship Id="rId4" Type="http://schemas.openxmlformats.org/officeDocument/2006/relationships/hyperlink" Target="https://doi.org/10.1093/geront/42.6.79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55" name="Straight Connector 54">
            <a:extLst>
              <a:ext uri="{FF2B5EF4-FFF2-40B4-BE49-F238E27FC236}">
                <a16:creationId xmlns:a16="http://schemas.microsoft.com/office/drawing/2014/main" id="{AE0C0B2A-3FD1-4235-A16E-0ED1E028A9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57" name="Group 56">
            <a:extLst>
              <a:ext uri="{FF2B5EF4-FFF2-40B4-BE49-F238E27FC236}">
                <a16:creationId xmlns:a16="http://schemas.microsoft.com/office/drawing/2014/main" id="{9494E066-0146-46E9-BAF1-C33240ABA2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10127693" y="4178240"/>
            <a:ext cx="633413" cy="1862138"/>
            <a:chOff x="5959192" y="333389"/>
            <a:chExt cx="633413" cy="1862138"/>
          </a:xfrm>
        </p:grpSpPr>
        <p:grpSp>
          <p:nvGrpSpPr>
            <p:cNvPr id="58" name="Group 57">
              <a:extLst>
                <a:ext uri="{FF2B5EF4-FFF2-40B4-BE49-F238E27FC236}">
                  <a16:creationId xmlns:a16="http://schemas.microsoft.com/office/drawing/2014/main" id="{B02BD80B-C499-4DAC-9580-575B04F8658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60" name="Freeform 68">
                <a:extLst>
                  <a:ext uri="{FF2B5EF4-FFF2-40B4-BE49-F238E27FC236}">
                    <a16:creationId xmlns:a16="http://schemas.microsoft.com/office/drawing/2014/main" id="{CCF069F3-858C-4C67-90C2-46017C3D4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69">
                <a:extLst>
                  <a:ext uri="{FF2B5EF4-FFF2-40B4-BE49-F238E27FC236}">
                    <a16:creationId xmlns:a16="http://schemas.microsoft.com/office/drawing/2014/main" id="{8A1FFA52-DFA8-4A81-8A85-50BE13257F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59" name="Line 70">
              <a:extLst>
                <a:ext uri="{FF2B5EF4-FFF2-40B4-BE49-F238E27FC236}">
                  <a16:creationId xmlns:a16="http://schemas.microsoft.com/office/drawing/2014/main" id="{BAEDA471-60CB-4A0C-B9AD-B2B3C51EA2F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useBgFill="1">
        <p:nvSpPr>
          <p:cNvPr id="63" name="Rectangle 62">
            <a:extLst>
              <a:ext uri="{FF2B5EF4-FFF2-40B4-BE49-F238E27FC236}">
                <a16:creationId xmlns:a16="http://schemas.microsoft.com/office/drawing/2014/main" id="{3011B0B3-5679-4759-90B8-3B908C4CB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60967DC4-A535-1E69-96BF-CEE64497E246}"/>
              </a:ext>
            </a:extLst>
          </p:cNvPr>
          <p:cNvSpPr>
            <a:spLocks noGrp="1"/>
          </p:cNvSpPr>
          <p:nvPr>
            <p:ph type="title"/>
          </p:nvPr>
        </p:nvSpPr>
        <p:spPr>
          <a:xfrm>
            <a:off x="990000" y="395289"/>
            <a:ext cx="4075200" cy="2226688"/>
          </a:xfrm>
        </p:spPr>
        <p:txBody>
          <a:bodyPr vert="horz" lIns="91440" tIns="45720" rIns="91440" bIns="45720" rtlCol="0" anchor="b" anchorCtr="0">
            <a:normAutofit/>
          </a:bodyPr>
          <a:lstStyle/>
          <a:p>
            <a:pPr>
              <a:lnSpc>
                <a:spcPct val="90000"/>
              </a:lnSpc>
            </a:pPr>
            <a:br>
              <a:rPr lang="en-US" sz="1900"/>
            </a:br>
            <a:br>
              <a:rPr lang="en-US" sz="1900"/>
            </a:br>
            <a:br>
              <a:rPr lang="en-US" sz="1900"/>
            </a:br>
            <a:r>
              <a:rPr lang="en-US" sz="1900"/>
              <a:t>BMHP6009_BIRM</a:t>
            </a:r>
            <a:br>
              <a:rPr lang="en-US" sz="1900"/>
            </a:br>
            <a:r>
              <a:rPr lang="en-US" sz="1900"/>
              <a:t>Nisha Sharma 2018069</a:t>
            </a:r>
            <a:br>
              <a:rPr lang="en-US" sz="1900"/>
            </a:br>
            <a:br>
              <a:rPr lang="en-US" sz="1900"/>
            </a:br>
            <a:endParaRPr lang="en-US" sz="1900"/>
          </a:p>
        </p:txBody>
      </p:sp>
      <p:sp>
        <p:nvSpPr>
          <p:cNvPr id="4" name="Subtitle 3">
            <a:extLst>
              <a:ext uri="{FF2B5EF4-FFF2-40B4-BE49-F238E27FC236}">
                <a16:creationId xmlns:a16="http://schemas.microsoft.com/office/drawing/2014/main" id="{BC3A67F5-755A-8BDC-219E-18AD8BFC5701}"/>
              </a:ext>
            </a:extLst>
          </p:cNvPr>
          <p:cNvSpPr>
            <a:spLocks noGrp="1"/>
          </p:cNvSpPr>
          <p:nvPr>
            <p:ph type="subTitle" idx="1"/>
          </p:nvPr>
        </p:nvSpPr>
        <p:spPr>
          <a:xfrm>
            <a:off x="558680" y="4233623"/>
            <a:ext cx="4607162" cy="1796398"/>
          </a:xfrm>
        </p:spPr>
        <p:txBody>
          <a:bodyPr vert="horz" lIns="91440" tIns="45720" rIns="91440" bIns="45720" rtlCol="0" anchor="t">
            <a:normAutofit/>
          </a:bodyPr>
          <a:lstStyle/>
          <a:p>
            <a:pPr>
              <a:lnSpc>
                <a:spcPct val="115000"/>
              </a:lnSpc>
            </a:pPr>
            <a:r>
              <a:rPr lang="en-US" sz="1900" dirty="0">
                <a:solidFill>
                  <a:schemeClr val="tx2"/>
                </a:solidFill>
              </a:rPr>
              <a:t>Exploring End Of Life Care In The UK </a:t>
            </a:r>
          </a:p>
          <a:p>
            <a:pPr>
              <a:lnSpc>
                <a:spcPct val="115000"/>
              </a:lnSpc>
            </a:pPr>
            <a:r>
              <a:rPr lang="en-US" sz="1900" dirty="0">
                <a:solidFill>
                  <a:schemeClr val="tx2"/>
                </a:solidFill>
              </a:rPr>
              <a:t>&amp;</a:t>
            </a:r>
            <a:endParaRPr lang="en-US" sz="1900">
              <a:solidFill>
                <a:schemeClr val="tx2"/>
              </a:solidFill>
            </a:endParaRPr>
          </a:p>
          <a:p>
            <a:pPr>
              <a:lnSpc>
                <a:spcPct val="115000"/>
              </a:lnSpc>
            </a:pPr>
            <a:r>
              <a:rPr lang="en-US" sz="1900" dirty="0">
                <a:solidFill>
                  <a:schemeClr val="tx2"/>
                </a:solidFill>
              </a:rPr>
              <a:t>Euthanasia/Assisted Suicide</a:t>
            </a:r>
          </a:p>
        </p:txBody>
      </p:sp>
      <p:grpSp>
        <p:nvGrpSpPr>
          <p:cNvPr id="65" name="Group 64">
            <a:extLst>
              <a:ext uri="{FF2B5EF4-FFF2-40B4-BE49-F238E27FC236}">
                <a16:creationId xmlns:a16="http://schemas.microsoft.com/office/drawing/2014/main" id="{50F37AA1-A09B-4E28-987B-38E5060E1B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19525" y="2840038"/>
            <a:ext cx="2216150" cy="1177924"/>
            <a:chOff x="4987925" y="2840038"/>
            <a:chExt cx="2216150" cy="1177924"/>
          </a:xfrm>
        </p:grpSpPr>
        <p:sp>
          <p:nvSpPr>
            <p:cNvPr id="66" name="Rectangle 65">
              <a:extLst>
                <a:ext uri="{FF2B5EF4-FFF2-40B4-BE49-F238E27FC236}">
                  <a16:creationId xmlns:a16="http://schemas.microsoft.com/office/drawing/2014/main" id="{9874D018-FDBA-4AD4-8C74-17D41F4FB6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7" name="Group 66">
              <a:extLst>
                <a:ext uri="{FF2B5EF4-FFF2-40B4-BE49-F238E27FC236}">
                  <a16:creationId xmlns:a16="http://schemas.microsoft.com/office/drawing/2014/main" id="{DB43F5C4-EF74-49F4-97CB-97938DDC2FF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20702" y="2912637"/>
              <a:ext cx="1080000" cy="1080000"/>
              <a:chOff x="6879023" y="2912637"/>
              <a:chExt cx="1080000" cy="1080000"/>
            </a:xfrm>
          </p:grpSpPr>
          <p:grpSp>
            <p:nvGrpSpPr>
              <p:cNvPr id="68" name="Group 67">
                <a:extLst>
                  <a:ext uri="{FF2B5EF4-FFF2-40B4-BE49-F238E27FC236}">
                    <a16:creationId xmlns:a16="http://schemas.microsoft.com/office/drawing/2014/main" id="{B74E0761-A6EC-4896-A2D4-97A0AF0AA00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7260443" y="2912637"/>
                <a:ext cx="317159" cy="1080000"/>
                <a:chOff x="4799744" y="2905614"/>
                <a:chExt cx="317159" cy="1080000"/>
              </a:xfrm>
            </p:grpSpPr>
            <p:sp>
              <p:nvSpPr>
                <p:cNvPr id="73" name="Freeform 68">
                  <a:extLst>
                    <a:ext uri="{FF2B5EF4-FFF2-40B4-BE49-F238E27FC236}">
                      <a16:creationId xmlns:a16="http://schemas.microsoft.com/office/drawing/2014/main" id="{E02DDA0C-BC2F-4EA7-B34E-E0A38B82BA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69">
                  <a:extLst>
                    <a:ext uri="{FF2B5EF4-FFF2-40B4-BE49-F238E27FC236}">
                      <a16:creationId xmlns:a16="http://schemas.microsoft.com/office/drawing/2014/main" id="{CF13B05D-4163-4B4E-A2D2-FA7ED94682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75" name="Line 70">
                  <a:extLst>
                    <a:ext uri="{FF2B5EF4-FFF2-40B4-BE49-F238E27FC236}">
                      <a16:creationId xmlns:a16="http://schemas.microsoft.com/office/drawing/2014/main" id="{6D222543-B140-45C1-A731-C56E6B3A17C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69" name="Group 68">
                <a:extLst>
                  <a:ext uri="{FF2B5EF4-FFF2-40B4-BE49-F238E27FC236}">
                    <a16:creationId xmlns:a16="http://schemas.microsoft.com/office/drawing/2014/main" id="{21D25868-4B38-41A5-8DA7-BB01E853424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916369" y="2912637"/>
                <a:ext cx="317159" cy="1080000"/>
                <a:chOff x="4799744" y="2905614"/>
                <a:chExt cx="317159" cy="1080000"/>
              </a:xfrm>
            </p:grpSpPr>
            <p:sp>
              <p:nvSpPr>
                <p:cNvPr id="70" name="Freeform 68">
                  <a:extLst>
                    <a:ext uri="{FF2B5EF4-FFF2-40B4-BE49-F238E27FC236}">
                      <a16:creationId xmlns:a16="http://schemas.microsoft.com/office/drawing/2014/main" id="{9BA6FA89-CCD8-4CC0-954F-FBBFA59737E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69">
                  <a:extLst>
                    <a:ext uri="{FF2B5EF4-FFF2-40B4-BE49-F238E27FC236}">
                      <a16:creationId xmlns:a16="http://schemas.microsoft.com/office/drawing/2014/main" id="{73005E59-2B44-4A62-A8F1-504FB17060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72" name="Line 70">
                  <a:extLst>
                    <a:ext uri="{FF2B5EF4-FFF2-40B4-BE49-F238E27FC236}">
                      <a16:creationId xmlns:a16="http://schemas.microsoft.com/office/drawing/2014/main" id="{C9AB3E16-8B92-47B2-BA2E-02935767A808}"/>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pic>
        <p:nvPicPr>
          <p:cNvPr id="8" name="Picture Placeholder 7" descr="A picture containing bed, indoor, wall, person&#10;&#10;Description automatically generated">
            <a:extLst>
              <a:ext uri="{FF2B5EF4-FFF2-40B4-BE49-F238E27FC236}">
                <a16:creationId xmlns:a16="http://schemas.microsoft.com/office/drawing/2014/main" id="{795F5481-8DCD-CB4F-231E-A7FB8307E436}"/>
              </a:ext>
            </a:extLst>
          </p:cNvPr>
          <p:cNvPicPr>
            <a:picLocks noGrp="1" noChangeAspect="1"/>
          </p:cNvPicPr>
          <p:nvPr>
            <p:ph type="pic" sz="quarter" idx="10"/>
          </p:nvPr>
        </p:nvPicPr>
        <p:blipFill rotWithShape="1">
          <a:blip r:embed="rId2">
            <a:extLst>
              <a:ext uri="{837473B0-CC2E-450A-ABE3-18F120FF3D39}">
                <a1611:picAttrSrcUrl xmlns:a1611="http://schemas.microsoft.com/office/drawing/2016/11/main" r:id="rId3"/>
              </a:ext>
            </a:extLst>
          </a:blip>
          <a:srcRect l="17625" r="17625" b="1"/>
          <a:stretch/>
        </p:blipFill>
        <p:spPr>
          <a:xfrm>
            <a:off x="5964950" y="540000"/>
            <a:ext cx="5778000" cy="5778000"/>
          </a:xfrm>
          <a:custGeom>
            <a:avLst/>
            <a:gdLst/>
            <a:ahLst/>
            <a:cxnLst/>
            <a:rect l="l" t="t" r="r" b="b"/>
            <a:pathLst>
              <a:path w="5778000" h="5778000">
                <a:moveTo>
                  <a:pt x="2889000" y="0"/>
                </a:moveTo>
                <a:cubicBezTo>
                  <a:pt x="4484551" y="0"/>
                  <a:pt x="5778000" y="1293449"/>
                  <a:pt x="5778000" y="2889000"/>
                </a:cubicBezTo>
                <a:cubicBezTo>
                  <a:pt x="5778000" y="4484551"/>
                  <a:pt x="4484551" y="5778000"/>
                  <a:pt x="2889000" y="5778000"/>
                </a:cubicBezTo>
                <a:cubicBezTo>
                  <a:pt x="1293449" y="5778000"/>
                  <a:pt x="0" y="4484551"/>
                  <a:pt x="0" y="2889000"/>
                </a:cubicBezTo>
                <a:cubicBezTo>
                  <a:pt x="0" y="1293449"/>
                  <a:pt x="1293449" y="0"/>
                  <a:pt x="2889000" y="0"/>
                </a:cubicBezTo>
                <a:close/>
              </a:path>
            </a:pathLst>
          </a:custGeom>
        </p:spPr>
      </p:pic>
      <p:sp>
        <p:nvSpPr>
          <p:cNvPr id="2" name="TextBox 1">
            <a:extLst>
              <a:ext uri="{FF2B5EF4-FFF2-40B4-BE49-F238E27FC236}">
                <a16:creationId xmlns:a16="http://schemas.microsoft.com/office/drawing/2014/main" id="{6D109672-5A79-A7D0-F7BE-C95672357511}"/>
              </a:ext>
            </a:extLst>
          </p:cNvPr>
          <p:cNvSpPr txBox="1"/>
          <p:nvPr/>
        </p:nvSpPr>
        <p:spPr>
          <a:xfrm>
            <a:off x="9553137" y="6657945"/>
            <a:ext cx="2638863"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BY-ND</a:t>
            </a:r>
            <a:r>
              <a:rPr lang="en-US" sz="700">
                <a:solidFill>
                  <a:srgbClr val="FFFFFF"/>
                </a:solidFill>
              </a:rPr>
              <a:t>.</a:t>
            </a:r>
          </a:p>
        </p:txBody>
      </p:sp>
    </p:spTree>
    <p:extLst>
      <p:ext uri="{BB962C8B-B14F-4D97-AF65-F5344CB8AC3E}">
        <p14:creationId xmlns:p14="http://schemas.microsoft.com/office/powerpoint/2010/main" val="3968034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4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4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2000"/>
                                  </p:stCondLst>
                                  <p:iterate type="lt">
                                    <p:tmPct val="10000"/>
                                  </p:iterate>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400"/>
                                        <p:tgtEl>
                                          <p:spTgt spid="4">
                                            <p:txEl>
                                              <p:pRg st="2" end="2"/>
                                            </p:txEl>
                                          </p:spTgt>
                                        </p:tgtEl>
                                      </p:cBhvr>
                                    </p:animEffect>
                                  </p:childTnLst>
                                </p:cTn>
                              </p:par>
                              <p:par>
                                <p:cTn id="18" presetID="10" presetClass="entr" presetSubtype="0" fill="hold" grpId="0" nodeType="withEffect">
                                  <p:stCondLst>
                                    <p:cond delay="1000"/>
                                  </p:stCondLst>
                                  <p:iterate type="lt">
                                    <p:tmPct val="10000"/>
                                  </p:iterate>
                                  <p:childTnLst>
                                    <p:set>
                                      <p:cBhvr>
                                        <p:cTn id="19" dur="1" fill="hold">
                                          <p:stCondLst>
                                            <p:cond delay="0"/>
                                          </p:stCondLst>
                                        </p:cTn>
                                        <p:tgtEl>
                                          <p:spTgt spid="3"/>
                                        </p:tgtEl>
                                        <p:attrNameLst>
                                          <p:attrName>style.visibility</p:attrName>
                                        </p:attrNameLst>
                                      </p:cBhvr>
                                      <p:to>
                                        <p:strVal val="visible"/>
                                      </p:to>
                                    </p:set>
                                    <p:animEffect transition="in" filter="fade">
                                      <p:cBhvr>
                                        <p:cTn id="20" dur="4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0F9E29-70F4-0D27-36E7-EE4923BDB085}"/>
              </a:ext>
            </a:extLst>
          </p:cNvPr>
          <p:cNvSpPr>
            <a:spLocks noGrp="1"/>
          </p:cNvSpPr>
          <p:nvPr>
            <p:ph type="title"/>
          </p:nvPr>
        </p:nvSpPr>
        <p:spPr>
          <a:xfrm>
            <a:off x="4056600" y="431469"/>
            <a:ext cx="4078800" cy="677866"/>
          </a:xfrm>
          <a:solidFill>
            <a:schemeClr val="accent2">
              <a:lumMod val="60000"/>
              <a:lumOff val="40000"/>
            </a:schemeClr>
          </a:solidFill>
          <a:ln>
            <a:solidFill>
              <a:schemeClr val="tx1"/>
            </a:solidFill>
          </a:ln>
        </p:spPr>
        <p:txBody>
          <a:bodyPr/>
          <a:lstStyle/>
          <a:p>
            <a:r>
              <a:rPr lang="en-US" dirty="0"/>
              <a:t>OVERVIEW</a:t>
            </a:r>
          </a:p>
        </p:txBody>
      </p:sp>
      <p:sp>
        <p:nvSpPr>
          <p:cNvPr id="4" name="Content Placeholder 3">
            <a:extLst>
              <a:ext uri="{FF2B5EF4-FFF2-40B4-BE49-F238E27FC236}">
                <a16:creationId xmlns:a16="http://schemas.microsoft.com/office/drawing/2014/main" id="{19A15DE7-596F-F775-7FB3-41EB18C1C61F}"/>
              </a:ext>
            </a:extLst>
          </p:cNvPr>
          <p:cNvSpPr>
            <a:spLocks noGrp="1"/>
          </p:cNvSpPr>
          <p:nvPr>
            <p:ph type="body" sz="quarter" idx="13"/>
          </p:nvPr>
        </p:nvSpPr>
        <p:spPr>
          <a:xfrm>
            <a:off x="2687693" y="2351033"/>
            <a:ext cx="7197614" cy="4307355"/>
          </a:xfrm>
          <a:solidFill>
            <a:srgbClr val="F4CAE0"/>
          </a:solidFill>
          <a:ln>
            <a:solidFill>
              <a:schemeClr val="tx1"/>
            </a:solidFill>
          </a:ln>
        </p:spPr>
        <p:txBody>
          <a:bodyPr vert="horz" lIns="91440" tIns="45720" rIns="91440" bIns="45720" rtlCol="0" anchor="t">
            <a:noAutofit/>
          </a:bodyPr>
          <a:lstStyle/>
          <a:p>
            <a:r>
              <a:rPr lang="en-US" sz="1800" dirty="0">
                <a:solidFill>
                  <a:schemeClr val="tx2"/>
                </a:solidFill>
                <a:ea typeface="+mn-lt"/>
                <a:cs typeface="+mn-lt"/>
              </a:rPr>
              <a:t>In this presentation we will examine the options for end-of-life care and support that is currently available in the UK today. This will include exploring different types of care and support as well as the challenges that individuals and their families may have when attempting to access these services. We will also look at the controversial subject of assisted suicide/euthanasia objectively examining the reason for and against the practice in modern society. </a:t>
            </a:r>
            <a:endParaRPr lang="en-US" sz="1800" dirty="0">
              <a:solidFill>
                <a:schemeClr val="tx2"/>
              </a:solidFill>
            </a:endParaRPr>
          </a:p>
        </p:txBody>
      </p:sp>
    </p:spTree>
    <p:extLst>
      <p:ext uri="{BB962C8B-B14F-4D97-AF65-F5344CB8AC3E}">
        <p14:creationId xmlns:p14="http://schemas.microsoft.com/office/powerpoint/2010/main" val="39322909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B06E3-0171-9EE2-E5FD-1C798B4D71BE}"/>
              </a:ext>
            </a:extLst>
          </p:cNvPr>
          <p:cNvSpPr>
            <a:spLocks noGrp="1"/>
          </p:cNvSpPr>
          <p:nvPr>
            <p:ph type="title"/>
          </p:nvPr>
        </p:nvSpPr>
        <p:spPr>
          <a:xfrm>
            <a:off x="194049" y="-2083"/>
            <a:ext cx="11659385" cy="782969"/>
          </a:xfrm>
          <a:solidFill>
            <a:srgbClr val="D7B9D5"/>
          </a:solidFill>
          <a:ln>
            <a:solidFill>
              <a:schemeClr val="tx1"/>
            </a:solidFill>
          </a:ln>
        </p:spPr>
        <p:txBody>
          <a:bodyPr>
            <a:normAutofit/>
          </a:bodyPr>
          <a:lstStyle/>
          <a:p>
            <a:r>
              <a:rPr lang="en-US" dirty="0"/>
              <a:t>DEFINING END-OF-LIFE CARE/PALLIATIVE CARE</a:t>
            </a:r>
          </a:p>
        </p:txBody>
      </p:sp>
      <p:graphicFrame>
        <p:nvGraphicFramePr>
          <p:cNvPr id="3" name="Diagram 3">
            <a:extLst>
              <a:ext uri="{FF2B5EF4-FFF2-40B4-BE49-F238E27FC236}">
                <a16:creationId xmlns:a16="http://schemas.microsoft.com/office/drawing/2014/main" id="{7B793B8D-536E-81B0-A9C2-9CE4F842C997}"/>
              </a:ext>
            </a:extLst>
          </p:cNvPr>
          <p:cNvGraphicFramePr/>
          <p:nvPr>
            <p:extLst>
              <p:ext uri="{D42A27DB-BD31-4B8C-83A1-F6EECF244321}">
                <p14:modId xmlns:p14="http://schemas.microsoft.com/office/powerpoint/2010/main" val="3814310816"/>
              </p:ext>
            </p:extLst>
          </p:nvPr>
        </p:nvGraphicFramePr>
        <p:xfrm>
          <a:off x="643759" y="969580"/>
          <a:ext cx="8290033" cy="53392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49" name="TextBox 348">
            <a:extLst>
              <a:ext uri="{FF2B5EF4-FFF2-40B4-BE49-F238E27FC236}">
                <a16:creationId xmlns:a16="http://schemas.microsoft.com/office/drawing/2014/main" id="{3379CF44-F2DC-C679-C757-9410A82A1B27}"/>
              </a:ext>
            </a:extLst>
          </p:cNvPr>
          <p:cNvSpPr txBox="1"/>
          <p:nvPr/>
        </p:nvSpPr>
        <p:spPr>
          <a:xfrm>
            <a:off x="8547538" y="5985641"/>
            <a:ext cx="197506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(England, 2022)</a:t>
            </a:r>
          </a:p>
        </p:txBody>
      </p:sp>
    </p:spTree>
    <p:extLst>
      <p:ext uri="{BB962C8B-B14F-4D97-AF65-F5344CB8AC3E}">
        <p14:creationId xmlns:p14="http://schemas.microsoft.com/office/powerpoint/2010/main" val="33043435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AE0C0B2A-3FD1-4235-A16E-0ED1E028A9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13" name="Group 12">
            <a:extLst>
              <a:ext uri="{FF2B5EF4-FFF2-40B4-BE49-F238E27FC236}">
                <a16:creationId xmlns:a16="http://schemas.microsoft.com/office/drawing/2014/main" id="{9494E066-0146-46E9-BAF1-C33240ABA2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10127693" y="4178240"/>
            <a:ext cx="633413" cy="1862138"/>
            <a:chOff x="5959192" y="333389"/>
            <a:chExt cx="633413" cy="1862138"/>
          </a:xfrm>
        </p:grpSpPr>
        <p:grpSp>
          <p:nvGrpSpPr>
            <p:cNvPr id="14" name="Group 13">
              <a:extLst>
                <a:ext uri="{FF2B5EF4-FFF2-40B4-BE49-F238E27FC236}">
                  <a16:creationId xmlns:a16="http://schemas.microsoft.com/office/drawing/2014/main" id="{B02BD80B-C499-4DAC-9580-575B04F8658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6" name="Freeform 68">
                <a:extLst>
                  <a:ext uri="{FF2B5EF4-FFF2-40B4-BE49-F238E27FC236}">
                    <a16:creationId xmlns:a16="http://schemas.microsoft.com/office/drawing/2014/main" id="{CCF069F3-858C-4C67-90C2-46017C3D4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69">
                <a:extLst>
                  <a:ext uri="{FF2B5EF4-FFF2-40B4-BE49-F238E27FC236}">
                    <a16:creationId xmlns:a16="http://schemas.microsoft.com/office/drawing/2014/main" id="{8A1FFA52-DFA8-4A81-8A85-50BE13257F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5" name="Line 70">
              <a:extLst>
                <a:ext uri="{FF2B5EF4-FFF2-40B4-BE49-F238E27FC236}">
                  <a16:creationId xmlns:a16="http://schemas.microsoft.com/office/drawing/2014/main" id="{BAEDA471-60CB-4A0C-B9AD-B2B3C51EA2F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useBgFill="1">
        <p:nvSpPr>
          <p:cNvPr id="19" name="Rectangle 18">
            <a:extLst>
              <a:ext uri="{FF2B5EF4-FFF2-40B4-BE49-F238E27FC236}">
                <a16:creationId xmlns:a16="http://schemas.microsoft.com/office/drawing/2014/main" id="{D3F13AAF-525E-4953-A67E-7B34FDB4D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EF1CE8-04FD-86FA-7AEA-2985A158926E}"/>
              </a:ext>
            </a:extLst>
          </p:cNvPr>
          <p:cNvSpPr>
            <a:spLocks noGrp="1"/>
          </p:cNvSpPr>
          <p:nvPr>
            <p:ph type="title"/>
          </p:nvPr>
        </p:nvSpPr>
        <p:spPr>
          <a:xfrm>
            <a:off x="1079510" y="4575967"/>
            <a:ext cx="4457690" cy="1720850"/>
          </a:xfrm>
        </p:spPr>
        <p:txBody>
          <a:bodyPr vert="horz" lIns="91440" tIns="45720" rIns="91440" bIns="45720" rtlCol="0" anchor="ctr" anchorCtr="0">
            <a:normAutofit fontScale="90000"/>
          </a:bodyPr>
          <a:lstStyle/>
          <a:p>
            <a:pPr>
              <a:lnSpc>
                <a:spcPct val="90000"/>
              </a:lnSpc>
            </a:pPr>
            <a:r>
              <a:rPr lang="en-US" sz="4100" dirty="0"/>
              <a:t>END-OF-LIFE SUPPORT IN THE UK TODAY</a:t>
            </a:r>
          </a:p>
        </p:txBody>
      </p:sp>
      <p:pic>
        <p:nvPicPr>
          <p:cNvPr id="5" name="Picture 5">
            <a:extLst>
              <a:ext uri="{FF2B5EF4-FFF2-40B4-BE49-F238E27FC236}">
                <a16:creationId xmlns:a16="http://schemas.microsoft.com/office/drawing/2014/main" id="{7284E476-2E3C-F1EC-3228-D7CBBF7BFB56}"/>
              </a:ext>
            </a:extLst>
          </p:cNvPr>
          <p:cNvPicPr>
            <a:picLocks noGrp="1" noChangeAspect="1"/>
          </p:cNvPicPr>
          <p:nvPr>
            <p:ph type="pic" sz="quarter" idx="10"/>
          </p:nvPr>
        </p:nvPicPr>
        <p:blipFill rotWithShape="1">
          <a:blip r:embed="rId2">
            <a:extLst>
              <a:ext uri="{837473B0-CC2E-450A-ABE3-18F120FF3D39}">
                <a1611:picAttrSrcUrl xmlns:a1611="http://schemas.microsoft.com/office/drawing/2016/11/main" r:id="rId3"/>
              </a:ext>
            </a:extLst>
          </a:blip>
          <a:srcRect l="2171" r="2170" b="-1"/>
          <a:stretch/>
        </p:blipFill>
        <p:spPr>
          <a:xfrm>
            <a:off x="20" y="10"/>
            <a:ext cx="12191977" cy="4014777"/>
          </a:xfrm>
          <a:prstGeom prst="rect">
            <a:avLst/>
          </a:prstGeom>
        </p:spPr>
      </p:pic>
      <p:cxnSp>
        <p:nvCxnSpPr>
          <p:cNvPr id="21" name="Straight Connector 20">
            <a:extLst>
              <a:ext uri="{FF2B5EF4-FFF2-40B4-BE49-F238E27FC236}">
                <a16:creationId xmlns:a16="http://schemas.microsoft.com/office/drawing/2014/main" id="{32E97E5C-7A5F-424E-AAE4-654396E9079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5436392"/>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027D4D0B-7E0A-B715-5B4F-7A120C4CD7DA}"/>
              </a:ext>
            </a:extLst>
          </p:cNvPr>
          <p:cNvSpPr txBox="1"/>
          <p:nvPr/>
        </p:nvSpPr>
        <p:spPr>
          <a:xfrm>
            <a:off x="9413672" y="3814732"/>
            <a:ext cx="2778325"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3790697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show="0">
  <p:cSld>
    <p:bg>
      <p:bgPr>
        <a:solidFill>
          <a:schemeClr val="bg2"/>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3D2EE047-566C-48D4-9F44-4BB3B58F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897D98-0041-4E8D-D966-CA25EA9F1172}"/>
              </a:ext>
            </a:extLst>
          </p:cNvPr>
          <p:cNvSpPr>
            <a:spLocks noGrp="1"/>
          </p:cNvSpPr>
          <p:nvPr>
            <p:ph type="title"/>
          </p:nvPr>
        </p:nvSpPr>
        <p:spPr>
          <a:xfrm>
            <a:off x="990000" y="932789"/>
            <a:ext cx="2782738" cy="686019"/>
          </a:xfrm>
        </p:spPr>
        <p:txBody>
          <a:bodyPr vert="horz" lIns="91440" tIns="45720" rIns="91440" bIns="45720" rtlCol="0" anchor="t" anchorCtr="0">
            <a:normAutofit/>
          </a:bodyPr>
          <a:lstStyle/>
          <a:p>
            <a:pPr algn="l"/>
            <a:r>
              <a:rPr lang="en-US" kern="1200" cap="none" spc="0" baseline="0">
                <a:solidFill>
                  <a:schemeClr val="tx1"/>
                </a:solidFill>
                <a:latin typeface="+mj-lt"/>
                <a:ea typeface="+mj-ea"/>
                <a:cs typeface="+mj-cs"/>
              </a:rPr>
              <a:t>HOSPICE</a:t>
            </a:r>
          </a:p>
        </p:txBody>
      </p:sp>
      <p:pic>
        <p:nvPicPr>
          <p:cNvPr id="8" name="Picture Placeholder 4" descr="Text, website&#10;&#10;Description automatically generated">
            <a:extLst>
              <a:ext uri="{FF2B5EF4-FFF2-40B4-BE49-F238E27FC236}">
                <a16:creationId xmlns:a16="http://schemas.microsoft.com/office/drawing/2014/main" id="{0FDD296E-6F48-542F-D0D8-68BB4DCC7FF3}"/>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971" r="17433" b="1"/>
          <a:stretch/>
        </p:blipFill>
        <p:spPr>
          <a:xfrm>
            <a:off x="264949" y="1839310"/>
            <a:ext cx="4167351" cy="3929664"/>
          </a:xfrm>
          <a:prstGeom prst="rect">
            <a:avLst/>
          </a:prstGeom>
        </p:spPr>
      </p:pic>
      <p:sp>
        <p:nvSpPr>
          <p:cNvPr id="6" name="Text Placeholder 5">
            <a:extLst>
              <a:ext uri="{FF2B5EF4-FFF2-40B4-BE49-F238E27FC236}">
                <a16:creationId xmlns:a16="http://schemas.microsoft.com/office/drawing/2014/main" id="{EF9715B6-A5C2-DC80-B3D9-EC96ECDA7269}"/>
              </a:ext>
            </a:extLst>
          </p:cNvPr>
          <p:cNvSpPr>
            <a:spLocks noGrp="1"/>
          </p:cNvSpPr>
          <p:nvPr>
            <p:ph type="body" sz="quarter" idx="13"/>
          </p:nvPr>
        </p:nvSpPr>
        <p:spPr>
          <a:xfrm>
            <a:off x="4997457" y="935999"/>
            <a:ext cx="6114543" cy="4832975"/>
          </a:xfrm>
        </p:spPr>
        <p:txBody>
          <a:bodyPr vert="horz" lIns="91440" tIns="45720" rIns="91440" bIns="45720" rtlCol="0" anchor="t">
            <a:normAutofit fontScale="92500" lnSpcReduction="20000"/>
          </a:bodyPr>
          <a:lstStyle/>
          <a:p>
            <a:pPr algn="l">
              <a:lnSpc>
                <a:spcPct val="140000"/>
              </a:lnSpc>
            </a:pPr>
            <a:r>
              <a:rPr lang="en-US" sz="2000" dirty="0">
                <a:solidFill>
                  <a:schemeClr val="tx2"/>
                </a:solidFill>
              </a:rPr>
              <a:t>The purpose of hospice care is to improve a patient's quality of life if they have a terminal illness.</a:t>
            </a:r>
          </a:p>
          <a:p>
            <a:pPr algn="l">
              <a:lnSpc>
                <a:spcPct val="140000"/>
              </a:lnSpc>
            </a:pPr>
            <a:r>
              <a:rPr lang="en-US" sz="2000" dirty="0">
                <a:solidFill>
                  <a:schemeClr val="tx2"/>
                </a:solidFill>
              </a:rPr>
              <a:t>When a patient's condition is determined to be terminal, hospices provide care until their passing, no matter how long that may take.</a:t>
            </a:r>
          </a:p>
          <a:p>
            <a:pPr algn="l">
              <a:lnSpc>
                <a:spcPct val="140000"/>
              </a:lnSpc>
            </a:pPr>
            <a:r>
              <a:rPr lang="en-US" sz="2000" dirty="0">
                <a:solidFill>
                  <a:schemeClr val="tx2"/>
                </a:solidFill>
              </a:rPr>
              <a:t>This in no way suggests that hospice care must be continual. Sometimes patients may opt to stop receiving hospice care if their condition had stabilized and they were feeling well.</a:t>
            </a:r>
          </a:p>
          <a:p>
            <a:pPr algn="l">
              <a:lnSpc>
                <a:spcPct val="140000"/>
              </a:lnSpc>
            </a:pPr>
            <a:endParaRPr lang="en-US" sz="2000" dirty="0">
              <a:solidFill>
                <a:schemeClr val="tx2"/>
              </a:solidFill>
            </a:endParaRPr>
          </a:p>
          <a:p>
            <a:pPr algn="l">
              <a:lnSpc>
                <a:spcPct val="140000"/>
              </a:lnSpc>
            </a:pPr>
            <a:r>
              <a:rPr lang="en-US" sz="2000" dirty="0">
                <a:ea typeface="+mn-lt"/>
                <a:cs typeface="+mn-lt"/>
              </a:rPr>
              <a:t>(NIH, 2021)</a:t>
            </a:r>
            <a:endParaRPr lang="en-US" dirty="0"/>
          </a:p>
        </p:txBody>
      </p:sp>
    </p:spTree>
    <p:extLst>
      <p:ext uri="{BB962C8B-B14F-4D97-AF65-F5344CB8AC3E}">
        <p14:creationId xmlns:p14="http://schemas.microsoft.com/office/powerpoint/2010/main" val="30776950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D78A98-FA99-FC1E-1D39-F9BA2168A9EC}"/>
              </a:ext>
            </a:extLst>
          </p:cNvPr>
          <p:cNvSpPr>
            <a:spLocks noGrp="1"/>
          </p:cNvSpPr>
          <p:nvPr>
            <p:ph type="title"/>
          </p:nvPr>
        </p:nvSpPr>
        <p:spPr>
          <a:xfrm>
            <a:off x="990000" y="395288"/>
            <a:ext cx="4078800" cy="1597753"/>
          </a:xfrm>
        </p:spPr>
        <p:txBody>
          <a:bodyPr vert="horz" wrap="square" lIns="91440" tIns="45720" rIns="91440" bIns="45720" rtlCol="0" anchor="b" anchorCtr="0">
            <a:normAutofit/>
          </a:bodyPr>
          <a:lstStyle/>
          <a:p>
            <a:r>
              <a:rPr lang="en-US" kern="1200" cap="none" spc="0" baseline="0">
                <a:solidFill>
                  <a:schemeClr val="tx1"/>
                </a:solidFill>
                <a:latin typeface="+mj-lt"/>
                <a:ea typeface="+mj-ea"/>
                <a:cs typeface="+mj-cs"/>
              </a:rPr>
              <a:t>RESDIENTIAL CARE </a:t>
            </a:r>
          </a:p>
        </p:txBody>
      </p:sp>
      <p:sp>
        <p:nvSpPr>
          <p:cNvPr id="3" name="Text Placeholder 2">
            <a:extLst>
              <a:ext uri="{FF2B5EF4-FFF2-40B4-BE49-F238E27FC236}">
                <a16:creationId xmlns:a16="http://schemas.microsoft.com/office/drawing/2014/main" id="{F291A52F-F896-616A-D64E-F3515E831DF8}"/>
              </a:ext>
            </a:extLst>
          </p:cNvPr>
          <p:cNvSpPr>
            <a:spLocks noGrp="1"/>
          </p:cNvSpPr>
          <p:nvPr>
            <p:ph type="body" sz="quarter" idx="13"/>
          </p:nvPr>
        </p:nvSpPr>
        <p:spPr>
          <a:xfrm>
            <a:off x="990000" y="2361601"/>
            <a:ext cx="4078800" cy="3416900"/>
          </a:xfrm>
        </p:spPr>
        <p:txBody>
          <a:bodyPr vert="horz" lIns="91440" tIns="45720" rIns="91440" bIns="45720" rtlCol="0" anchor="t">
            <a:normAutofit fontScale="85000" lnSpcReduction="20000"/>
          </a:bodyPr>
          <a:lstStyle/>
          <a:p>
            <a:pPr algn="l">
              <a:lnSpc>
                <a:spcPct val="140000"/>
              </a:lnSpc>
            </a:pPr>
            <a:r>
              <a:rPr lang="en-US" sz="1900" dirty="0">
                <a:solidFill>
                  <a:schemeClr val="tx2"/>
                </a:solidFill>
              </a:rPr>
              <a:t>For those unable to live independently, residential care may be provided in a residential setting, such as a care home, giving home-to-home experience.</a:t>
            </a:r>
            <a:endParaRPr lang="en-US" dirty="0">
              <a:solidFill>
                <a:schemeClr val="tx2"/>
              </a:solidFill>
            </a:endParaRPr>
          </a:p>
          <a:p>
            <a:pPr algn="l">
              <a:lnSpc>
                <a:spcPct val="140000"/>
              </a:lnSpc>
            </a:pPr>
            <a:r>
              <a:rPr lang="en-US" sz="1900" dirty="0">
                <a:solidFill>
                  <a:schemeClr val="tx2"/>
                </a:solidFill>
              </a:rPr>
              <a:t> Residential care can give terminally ill patients end-of-life care even though it is not its intended for this use.</a:t>
            </a:r>
          </a:p>
          <a:p>
            <a:pPr algn="l">
              <a:lnSpc>
                <a:spcPct val="140000"/>
              </a:lnSpc>
            </a:pPr>
            <a:endParaRPr lang="en-US" sz="1900" dirty="0">
              <a:solidFill>
                <a:schemeClr val="tx2"/>
              </a:solidFill>
            </a:endParaRPr>
          </a:p>
          <a:p>
            <a:pPr algn="l">
              <a:lnSpc>
                <a:spcPct val="140000"/>
              </a:lnSpc>
            </a:pPr>
            <a:r>
              <a:rPr lang="en-US" sz="1900" dirty="0">
                <a:ea typeface="+mn-lt"/>
                <a:cs typeface="+mn-lt"/>
              </a:rPr>
              <a:t>(Home, 2022)</a:t>
            </a:r>
            <a:endParaRPr lang="en-US" dirty="0"/>
          </a:p>
        </p:txBody>
      </p:sp>
      <p:cxnSp>
        <p:nvCxnSpPr>
          <p:cNvPr id="12" name="Straight Connector 11">
            <a:extLst>
              <a:ext uri="{FF2B5EF4-FFF2-40B4-BE49-F238E27FC236}">
                <a16:creationId xmlns:a16="http://schemas.microsoft.com/office/drawing/2014/main" id="{CC9CF63D-A2A3-4ECF-BC53-4B0D56918F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540033"/>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5" name="Picture Placeholder 13">
            <a:extLst>
              <a:ext uri="{FF2B5EF4-FFF2-40B4-BE49-F238E27FC236}">
                <a16:creationId xmlns:a16="http://schemas.microsoft.com/office/drawing/2014/main" id="{977A9748-ED5F-CD19-041A-F18EAD5462E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5583" b="5583"/>
          <a:stretch/>
        </p:blipFill>
        <p:spPr>
          <a:xfrm>
            <a:off x="6651127" y="1762074"/>
            <a:ext cx="4999885" cy="3331197"/>
          </a:xfrm>
          <a:prstGeom prst="rect">
            <a:avLst/>
          </a:prstGeom>
        </p:spPr>
      </p:pic>
    </p:spTree>
    <p:extLst>
      <p:ext uri="{BB962C8B-B14F-4D97-AF65-F5344CB8AC3E}">
        <p14:creationId xmlns:p14="http://schemas.microsoft.com/office/powerpoint/2010/main" val="13705004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3D32B5-3E7D-60DB-1CEB-A328CC81A4FE}"/>
              </a:ext>
            </a:extLst>
          </p:cNvPr>
          <p:cNvSpPr>
            <a:spLocks noGrp="1"/>
          </p:cNvSpPr>
          <p:nvPr>
            <p:ph type="title"/>
          </p:nvPr>
        </p:nvSpPr>
        <p:spPr>
          <a:xfrm>
            <a:off x="990000" y="423382"/>
            <a:ext cx="4078800" cy="1569660"/>
          </a:xfrm>
        </p:spPr>
        <p:txBody>
          <a:bodyPr vert="horz" wrap="square" lIns="91440" tIns="45720" rIns="91440" bIns="45720" rtlCol="0" anchor="b" anchorCtr="0">
            <a:normAutofit/>
          </a:bodyPr>
          <a:lstStyle/>
          <a:p>
            <a:r>
              <a:rPr lang="en-US" kern="1200" cap="none" spc="0" baseline="0">
                <a:solidFill>
                  <a:schemeClr val="tx1"/>
                </a:solidFill>
                <a:latin typeface="+mj-lt"/>
                <a:ea typeface="+mj-ea"/>
                <a:cs typeface="+mj-cs"/>
              </a:rPr>
              <a:t>PALLIATIVE CARE</a:t>
            </a:r>
          </a:p>
        </p:txBody>
      </p:sp>
      <p:sp>
        <p:nvSpPr>
          <p:cNvPr id="3" name="Text Placeholder 2">
            <a:extLst>
              <a:ext uri="{FF2B5EF4-FFF2-40B4-BE49-F238E27FC236}">
                <a16:creationId xmlns:a16="http://schemas.microsoft.com/office/drawing/2014/main" id="{B07A4E91-C701-A99A-B290-1B41A51A76C6}"/>
              </a:ext>
            </a:extLst>
          </p:cNvPr>
          <p:cNvSpPr>
            <a:spLocks noGrp="1"/>
          </p:cNvSpPr>
          <p:nvPr>
            <p:ph type="body" sz="quarter" idx="13"/>
          </p:nvPr>
        </p:nvSpPr>
        <p:spPr>
          <a:xfrm>
            <a:off x="545500" y="1891701"/>
            <a:ext cx="4523300" cy="4598000"/>
          </a:xfrm>
        </p:spPr>
        <p:txBody>
          <a:bodyPr vert="horz" lIns="91440" tIns="45720" rIns="91440" bIns="45720" rtlCol="0" anchor="t">
            <a:normAutofit fontScale="92500" lnSpcReduction="20000"/>
          </a:bodyPr>
          <a:lstStyle/>
          <a:p>
            <a:pPr algn="l">
              <a:lnSpc>
                <a:spcPct val="140000"/>
              </a:lnSpc>
            </a:pPr>
            <a:endParaRPr lang="en-US" sz="1800" dirty="0">
              <a:solidFill>
                <a:schemeClr val="tx2"/>
              </a:solidFill>
            </a:endParaRPr>
          </a:p>
          <a:p>
            <a:pPr algn="l">
              <a:lnSpc>
                <a:spcPct val="140000"/>
              </a:lnSpc>
            </a:pPr>
            <a:r>
              <a:rPr lang="en-US" sz="1800" dirty="0">
                <a:solidFill>
                  <a:schemeClr val="tx2"/>
                </a:solidFill>
              </a:rPr>
              <a:t>The goal of palliative care is to enhance the quality of life for people who have a serious or life-threatening illness, such as cancer. In palliative care, the patient is treated as a whole, not just their condition. The goal is to avoid or treat the symptoms and side effects of the disease, as well as any related psychological, social, and spiritual problems, as soon as its feasible.</a:t>
            </a:r>
            <a:endParaRPr lang="en-US" sz="1800">
              <a:solidFill>
                <a:schemeClr val="tx2"/>
              </a:solidFill>
            </a:endParaRPr>
          </a:p>
          <a:p>
            <a:pPr algn="l">
              <a:lnSpc>
                <a:spcPct val="140000"/>
              </a:lnSpc>
            </a:pPr>
            <a:endParaRPr lang="en-US" sz="1400" dirty="0">
              <a:solidFill>
                <a:schemeClr val="tx2"/>
              </a:solidFill>
            </a:endParaRPr>
          </a:p>
          <a:p>
            <a:pPr algn="l">
              <a:lnSpc>
                <a:spcPct val="140000"/>
              </a:lnSpc>
            </a:pPr>
            <a:r>
              <a:rPr lang="en-US" sz="1400" dirty="0">
                <a:solidFill>
                  <a:schemeClr val="tx2"/>
                </a:solidFill>
                <a:ea typeface="+mn-lt"/>
                <a:cs typeface="+mn-lt"/>
              </a:rPr>
              <a:t>(</a:t>
            </a:r>
            <a:r>
              <a:rPr lang="en-US" sz="1400" dirty="0" err="1">
                <a:solidFill>
                  <a:schemeClr val="tx2"/>
                </a:solidFill>
                <a:ea typeface="+mn-lt"/>
                <a:cs typeface="+mn-lt"/>
              </a:rPr>
              <a:t>Mollaoğlu</a:t>
            </a:r>
            <a:r>
              <a:rPr lang="en-US" sz="1400" dirty="0">
                <a:solidFill>
                  <a:schemeClr val="tx2"/>
                </a:solidFill>
                <a:ea typeface="+mn-lt"/>
                <a:cs typeface="+mn-lt"/>
              </a:rPr>
              <a:t> &amp; </a:t>
            </a:r>
            <a:r>
              <a:rPr lang="en-US" sz="1400" dirty="0" err="1">
                <a:solidFill>
                  <a:schemeClr val="tx2"/>
                </a:solidFill>
                <a:ea typeface="+mn-lt"/>
                <a:cs typeface="+mn-lt"/>
              </a:rPr>
              <a:t>Thaniyath</a:t>
            </a:r>
            <a:r>
              <a:rPr lang="en-US" sz="1400" dirty="0">
                <a:solidFill>
                  <a:schemeClr val="tx2"/>
                </a:solidFill>
                <a:ea typeface="+mn-lt"/>
                <a:cs typeface="+mn-lt"/>
              </a:rPr>
              <a:t>, 2019)</a:t>
            </a:r>
            <a:endParaRPr lang="en-US" sz="1400">
              <a:solidFill>
                <a:schemeClr val="tx2"/>
              </a:solidFill>
            </a:endParaRPr>
          </a:p>
        </p:txBody>
      </p:sp>
      <p:pic>
        <p:nvPicPr>
          <p:cNvPr id="7" name="Picture 10" descr="A picture containing diagram&#10;&#10;Description automatically generated">
            <a:extLst>
              <a:ext uri="{FF2B5EF4-FFF2-40B4-BE49-F238E27FC236}">
                <a16:creationId xmlns:a16="http://schemas.microsoft.com/office/drawing/2014/main" id="{D0EA11D7-90E8-C33C-01D2-D4D1DFDCB37D}"/>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5143" r="20652" b="-1"/>
          <a:stretch/>
        </p:blipFill>
        <p:spPr>
          <a:xfrm>
            <a:off x="6096001" y="540033"/>
            <a:ext cx="5555012" cy="5775279"/>
          </a:xfrm>
          <a:prstGeom prst="rect">
            <a:avLst/>
          </a:prstGeom>
        </p:spPr>
      </p:pic>
    </p:spTree>
    <p:extLst>
      <p:ext uri="{BB962C8B-B14F-4D97-AF65-F5344CB8AC3E}">
        <p14:creationId xmlns:p14="http://schemas.microsoft.com/office/powerpoint/2010/main" val="42128144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5AA36A-D7CC-493C-A0EE-F8AC3564D1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3B7717-18C9-9ADF-55C2-1DF0468CC5B0}"/>
              </a:ext>
            </a:extLst>
          </p:cNvPr>
          <p:cNvSpPr>
            <a:spLocks noGrp="1"/>
          </p:cNvSpPr>
          <p:nvPr>
            <p:ph type="title"/>
          </p:nvPr>
        </p:nvSpPr>
        <p:spPr>
          <a:xfrm>
            <a:off x="7112369" y="395297"/>
            <a:ext cx="4078800" cy="1594282"/>
          </a:xfrm>
        </p:spPr>
        <p:txBody>
          <a:bodyPr vert="horz" wrap="square" lIns="91440" tIns="45720" rIns="91440" bIns="45720" rtlCol="0" anchor="b" anchorCtr="0">
            <a:normAutofit/>
          </a:bodyPr>
          <a:lstStyle/>
          <a:p>
            <a:r>
              <a:rPr lang="en-US" kern="1200" cap="none" spc="0" baseline="0">
                <a:solidFill>
                  <a:schemeClr val="tx1"/>
                </a:solidFill>
                <a:latin typeface="+mj-lt"/>
                <a:ea typeface="+mj-ea"/>
                <a:cs typeface="+mj-cs"/>
              </a:rPr>
              <a:t>HOME CARE</a:t>
            </a:r>
          </a:p>
        </p:txBody>
      </p:sp>
      <p:pic>
        <p:nvPicPr>
          <p:cNvPr id="5" name="Picture Placeholder 5" descr="A picture containing person, sitting, window, indoor&#10;&#10;Description automatically generated">
            <a:extLst>
              <a:ext uri="{FF2B5EF4-FFF2-40B4-BE49-F238E27FC236}">
                <a16:creationId xmlns:a16="http://schemas.microsoft.com/office/drawing/2014/main" id="{4D1A45B0-8276-5EBC-FB74-C96D0CE20C35}"/>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0375" r="10374" b="-1"/>
          <a:stretch/>
        </p:blipFill>
        <p:spPr>
          <a:xfrm>
            <a:off x="717006" y="540000"/>
            <a:ext cx="5778000" cy="5778000"/>
          </a:xfrm>
          <a:custGeom>
            <a:avLst/>
            <a:gdLst/>
            <a:ahLst/>
            <a:cxnLst/>
            <a:rect l="l" t="t" r="r" b="b"/>
            <a:pathLst>
              <a:path w="5778000" h="5778000">
                <a:moveTo>
                  <a:pt x="2889000" y="0"/>
                </a:moveTo>
                <a:cubicBezTo>
                  <a:pt x="4484551" y="0"/>
                  <a:pt x="5778000" y="1293449"/>
                  <a:pt x="5778000" y="2889000"/>
                </a:cubicBezTo>
                <a:cubicBezTo>
                  <a:pt x="5778000" y="4484551"/>
                  <a:pt x="4484551" y="5778000"/>
                  <a:pt x="2889000" y="5778000"/>
                </a:cubicBezTo>
                <a:cubicBezTo>
                  <a:pt x="1293449" y="5778000"/>
                  <a:pt x="0" y="4484551"/>
                  <a:pt x="0" y="2889000"/>
                </a:cubicBezTo>
                <a:cubicBezTo>
                  <a:pt x="0" y="1293449"/>
                  <a:pt x="1293449" y="0"/>
                  <a:pt x="2889000" y="0"/>
                </a:cubicBezTo>
                <a:close/>
              </a:path>
            </a:pathLst>
          </a:custGeom>
        </p:spPr>
      </p:pic>
      <p:cxnSp>
        <p:nvCxnSpPr>
          <p:cNvPr id="12" name="Straight Connector 11">
            <a:extLst>
              <a:ext uri="{FF2B5EF4-FFF2-40B4-BE49-F238E27FC236}">
                <a16:creationId xmlns:a16="http://schemas.microsoft.com/office/drawing/2014/main" id="{1850A2DA-FC3C-4E59-9724-29CF2777D3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81769"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Text Placeholder 2">
            <a:extLst>
              <a:ext uri="{FF2B5EF4-FFF2-40B4-BE49-F238E27FC236}">
                <a16:creationId xmlns:a16="http://schemas.microsoft.com/office/drawing/2014/main" id="{F4E16A6D-C81A-3344-459F-5263CC1E3192}"/>
              </a:ext>
            </a:extLst>
          </p:cNvPr>
          <p:cNvSpPr>
            <a:spLocks noGrp="1"/>
          </p:cNvSpPr>
          <p:nvPr>
            <p:ph type="body" sz="quarter" idx="13"/>
          </p:nvPr>
        </p:nvSpPr>
        <p:spPr>
          <a:xfrm>
            <a:off x="7112369" y="2877018"/>
            <a:ext cx="4078800" cy="2901482"/>
          </a:xfrm>
        </p:spPr>
        <p:txBody>
          <a:bodyPr vert="horz" lIns="91440" tIns="45720" rIns="91440" bIns="45720" rtlCol="0" anchor="t">
            <a:normAutofit fontScale="70000" lnSpcReduction="20000"/>
          </a:bodyPr>
          <a:lstStyle/>
          <a:p>
            <a:pPr algn="l"/>
            <a:r>
              <a:rPr lang="en-US" sz="2000" dirty="0">
                <a:ea typeface="+mn-lt"/>
                <a:cs typeface="+mn-lt"/>
              </a:rPr>
              <a:t>In-home care of this kind is provided by a trained carer. The provision of end-of-life care to terminally ill patients through home care enables them to continue living in their own homes while receiving care and help from qualified professionals.</a:t>
            </a:r>
          </a:p>
          <a:p>
            <a:pPr algn="l"/>
            <a:endParaRPr lang="en-US" sz="2000" dirty="0">
              <a:solidFill>
                <a:srgbClr val="000000">
                  <a:alpha val="60000"/>
                </a:srgbClr>
              </a:solidFill>
            </a:endParaRPr>
          </a:p>
          <a:p>
            <a:pPr algn="l"/>
            <a:r>
              <a:rPr lang="en-US" sz="2000" dirty="0">
                <a:ea typeface="+mn-lt"/>
                <a:cs typeface="+mn-lt"/>
              </a:rPr>
              <a:t>(NHS, 2022)</a:t>
            </a:r>
            <a:endParaRPr lang="en-US" dirty="0"/>
          </a:p>
        </p:txBody>
      </p:sp>
    </p:spTree>
    <p:extLst>
      <p:ext uri="{BB962C8B-B14F-4D97-AF65-F5344CB8AC3E}">
        <p14:creationId xmlns:p14="http://schemas.microsoft.com/office/powerpoint/2010/main" val="30026132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59924E-7BD9-2D83-0350-D1C3B07F609A}"/>
              </a:ext>
            </a:extLst>
          </p:cNvPr>
          <p:cNvSpPr>
            <a:spLocks noGrp="1"/>
          </p:cNvSpPr>
          <p:nvPr>
            <p:ph type="title"/>
          </p:nvPr>
        </p:nvSpPr>
        <p:spPr>
          <a:xfrm>
            <a:off x="990000" y="395288"/>
            <a:ext cx="4078800" cy="1597753"/>
          </a:xfrm>
        </p:spPr>
        <p:txBody>
          <a:bodyPr vert="horz" wrap="square" lIns="91440" tIns="45720" rIns="91440" bIns="45720" rtlCol="0" anchor="b" anchorCtr="0">
            <a:normAutofit/>
          </a:bodyPr>
          <a:lstStyle/>
          <a:p>
            <a:r>
              <a:rPr lang="en-US" kern="1200" cap="none" spc="0" baseline="0">
                <a:solidFill>
                  <a:schemeClr val="tx1"/>
                </a:solidFill>
                <a:latin typeface="+mj-lt"/>
                <a:ea typeface="+mj-ea"/>
                <a:cs typeface="+mj-cs"/>
              </a:rPr>
              <a:t>NURSING CARE</a:t>
            </a:r>
          </a:p>
        </p:txBody>
      </p:sp>
      <p:sp>
        <p:nvSpPr>
          <p:cNvPr id="3" name="Text Placeholder 2">
            <a:extLst>
              <a:ext uri="{FF2B5EF4-FFF2-40B4-BE49-F238E27FC236}">
                <a16:creationId xmlns:a16="http://schemas.microsoft.com/office/drawing/2014/main" id="{6C13A8B8-40A9-EAB0-73BC-8007BC2113EC}"/>
              </a:ext>
            </a:extLst>
          </p:cNvPr>
          <p:cNvSpPr>
            <a:spLocks noGrp="1"/>
          </p:cNvSpPr>
          <p:nvPr>
            <p:ph type="body" sz="quarter" idx="13"/>
          </p:nvPr>
        </p:nvSpPr>
        <p:spPr>
          <a:xfrm>
            <a:off x="990000" y="2361601"/>
            <a:ext cx="4078800" cy="3416900"/>
          </a:xfrm>
        </p:spPr>
        <p:txBody>
          <a:bodyPr vert="horz" lIns="91440" tIns="45720" rIns="91440" bIns="45720" rtlCol="0" anchor="t">
            <a:noAutofit/>
          </a:bodyPr>
          <a:lstStyle/>
          <a:p>
            <a:pPr algn="l">
              <a:lnSpc>
                <a:spcPct val="140000"/>
              </a:lnSpc>
            </a:pPr>
            <a:r>
              <a:rPr lang="en-US" sz="1600" dirty="0"/>
              <a:t>Usually, this form of care is provided by a registered nurse in a hospital, nursing home, or hospice setting. Providing medication, managing symptoms, providing emotional support, and coordinating care with other medical professionals are all elements of nursing care.</a:t>
            </a:r>
            <a:endParaRPr lang="en-US" sz="1600" dirty="0">
              <a:solidFill>
                <a:srgbClr val="000000">
                  <a:alpha val="60000"/>
                </a:srgbClr>
              </a:solidFill>
            </a:endParaRPr>
          </a:p>
          <a:p>
            <a:pPr algn="l">
              <a:lnSpc>
                <a:spcPct val="140000"/>
              </a:lnSpc>
            </a:pPr>
            <a:endParaRPr lang="en-US" sz="1600" dirty="0">
              <a:solidFill>
                <a:srgbClr val="000000">
                  <a:alpha val="60000"/>
                </a:srgbClr>
              </a:solidFill>
            </a:endParaRPr>
          </a:p>
          <a:p>
            <a:pPr algn="l">
              <a:lnSpc>
                <a:spcPct val="140000"/>
              </a:lnSpc>
            </a:pPr>
            <a:r>
              <a:rPr lang="en-US" sz="1600" dirty="0"/>
              <a:t>(Drennan &amp; Goodman, 2014)</a:t>
            </a:r>
            <a:endParaRPr lang="en-US" sz="1600" dirty="0">
              <a:solidFill>
                <a:srgbClr val="000000">
                  <a:alpha val="60000"/>
                </a:srgbClr>
              </a:solidFill>
            </a:endParaRPr>
          </a:p>
        </p:txBody>
      </p:sp>
      <p:cxnSp>
        <p:nvCxnSpPr>
          <p:cNvPr id="20" name="Straight Connector 19">
            <a:extLst>
              <a:ext uri="{FF2B5EF4-FFF2-40B4-BE49-F238E27FC236}">
                <a16:creationId xmlns:a16="http://schemas.microsoft.com/office/drawing/2014/main" id="{CC9CF63D-A2A3-4ECF-BC53-4B0D56918F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540033"/>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5" name="Picture Placeholder 10" descr="A picture containing text, outdoor, sign, tree&#10;&#10;Description automatically generated">
            <a:extLst>
              <a:ext uri="{FF2B5EF4-FFF2-40B4-BE49-F238E27FC236}">
                <a16:creationId xmlns:a16="http://schemas.microsoft.com/office/drawing/2014/main" id="{FFBE3E20-FA26-DBBF-2E21-DF392DA88AB5}"/>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2500" r="12500"/>
          <a:stretch/>
        </p:blipFill>
        <p:spPr>
          <a:xfrm>
            <a:off x="6651127" y="927730"/>
            <a:ext cx="4999885" cy="4999885"/>
          </a:xfrm>
          <a:prstGeom prst="rect">
            <a:avLst/>
          </a:prstGeom>
        </p:spPr>
      </p:pic>
    </p:spTree>
    <p:extLst>
      <p:ext uri="{BB962C8B-B14F-4D97-AF65-F5344CB8AC3E}">
        <p14:creationId xmlns:p14="http://schemas.microsoft.com/office/powerpoint/2010/main" val="9019768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0" name="Rectangle 36">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131AF1-C51C-7201-BD69-F95E2D42D156}"/>
              </a:ext>
            </a:extLst>
          </p:cNvPr>
          <p:cNvSpPr>
            <a:spLocks noGrp="1"/>
          </p:cNvSpPr>
          <p:nvPr>
            <p:ph type="title"/>
          </p:nvPr>
        </p:nvSpPr>
        <p:spPr>
          <a:xfrm>
            <a:off x="990000" y="536575"/>
            <a:ext cx="4078800" cy="1453003"/>
          </a:xfrm>
        </p:spPr>
        <p:txBody>
          <a:bodyPr vert="horz" wrap="square" lIns="91440" tIns="45720" rIns="91440" bIns="45720" rtlCol="0" anchor="b" anchorCtr="0">
            <a:normAutofit/>
          </a:bodyPr>
          <a:lstStyle/>
          <a:p>
            <a:r>
              <a:rPr lang="en-US" kern="1200" cap="none" spc="0" baseline="0">
                <a:solidFill>
                  <a:schemeClr val="tx1"/>
                </a:solidFill>
                <a:latin typeface="+mj-lt"/>
                <a:ea typeface="+mj-ea"/>
                <a:cs typeface="+mj-cs"/>
              </a:rPr>
              <a:t>DAY CENTRE</a:t>
            </a:r>
          </a:p>
        </p:txBody>
      </p:sp>
      <p:cxnSp>
        <p:nvCxnSpPr>
          <p:cNvPr id="39" name="Straight Connector 38">
            <a:extLst>
              <a:ext uri="{FF2B5EF4-FFF2-40B4-BE49-F238E27FC236}">
                <a16:creationId xmlns:a16="http://schemas.microsoft.com/office/drawing/2014/main" id="{76D745DA-D03E-47A2-9936-01C39D51A4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759400"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Text Placeholder 2">
            <a:extLst>
              <a:ext uri="{FF2B5EF4-FFF2-40B4-BE49-F238E27FC236}">
                <a16:creationId xmlns:a16="http://schemas.microsoft.com/office/drawing/2014/main" id="{AF71EC78-5513-582F-3933-A09A59D79D1C}"/>
              </a:ext>
            </a:extLst>
          </p:cNvPr>
          <p:cNvSpPr>
            <a:spLocks noGrp="1"/>
          </p:cNvSpPr>
          <p:nvPr>
            <p:ph type="body" sz="quarter" idx="13"/>
          </p:nvPr>
        </p:nvSpPr>
        <p:spPr>
          <a:xfrm>
            <a:off x="149173" y="2364640"/>
            <a:ext cx="4919627" cy="3834273"/>
          </a:xfrm>
        </p:spPr>
        <p:txBody>
          <a:bodyPr vert="horz" lIns="91440" tIns="45720" rIns="91440" bIns="45720" rtlCol="0" anchor="t">
            <a:noAutofit/>
          </a:bodyPr>
          <a:lstStyle/>
          <a:p>
            <a:pPr algn="l">
              <a:lnSpc>
                <a:spcPct val="140000"/>
              </a:lnSpc>
            </a:pPr>
            <a:r>
              <a:rPr lang="en-US" sz="1800" dirty="0">
                <a:solidFill>
                  <a:schemeClr val="tx2"/>
                </a:solidFill>
              </a:rPr>
              <a:t>In order to obtain support and care in a structured environment, people with health or care needs might participate in this type of </a:t>
            </a:r>
            <a:r>
              <a:rPr lang="en-US" sz="1800" dirty="0" err="1">
                <a:solidFill>
                  <a:schemeClr val="tx2"/>
                </a:solidFill>
              </a:rPr>
              <a:t>programme</a:t>
            </a:r>
            <a:r>
              <a:rPr lang="en-US" sz="1800" dirty="0">
                <a:solidFill>
                  <a:schemeClr val="tx2"/>
                </a:solidFill>
              </a:rPr>
              <a:t> for the day. An array of activities, including social and therapeutic ones as well as help with personal care, can be provided by day care centers. Also, if family members or other carers need a break, they can provide respite care.</a:t>
            </a:r>
          </a:p>
          <a:p>
            <a:pPr algn="l">
              <a:lnSpc>
                <a:spcPct val="140000"/>
              </a:lnSpc>
            </a:pPr>
            <a:r>
              <a:rPr lang="en-US" sz="1800" dirty="0">
                <a:ea typeface="+mn-lt"/>
                <a:cs typeface="+mn-lt"/>
              </a:rPr>
              <a:t>(Farrow, 2008)</a:t>
            </a:r>
            <a:endParaRPr lang="en-US" dirty="0"/>
          </a:p>
        </p:txBody>
      </p:sp>
      <p:pic>
        <p:nvPicPr>
          <p:cNvPr id="5" name="Picture Placeholder 15">
            <a:extLst>
              <a:ext uri="{FF2B5EF4-FFF2-40B4-BE49-F238E27FC236}">
                <a16:creationId xmlns:a16="http://schemas.microsoft.com/office/drawing/2014/main" id="{55F7BF19-3332-8469-C53B-29A13492FCD9}"/>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6582" r="16582"/>
          <a:stretch/>
        </p:blipFill>
        <p:spPr>
          <a:xfrm>
            <a:off x="6080462" y="10"/>
            <a:ext cx="6111538" cy="6857990"/>
          </a:xfrm>
          <a:prstGeom prst="rect">
            <a:avLst/>
          </a:prstGeom>
        </p:spPr>
      </p:pic>
    </p:spTree>
    <p:extLst>
      <p:ext uri="{BB962C8B-B14F-4D97-AF65-F5344CB8AC3E}">
        <p14:creationId xmlns:p14="http://schemas.microsoft.com/office/powerpoint/2010/main" val="5568682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279C8A1-C4E4-4DE9-934E-91221AC99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2286D1-7095-020C-2E54-2705FF2D2236}"/>
              </a:ext>
            </a:extLst>
          </p:cNvPr>
          <p:cNvSpPr>
            <a:spLocks noGrp="1"/>
          </p:cNvSpPr>
          <p:nvPr>
            <p:ph type="title"/>
          </p:nvPr>
        </p:nvSpPr>
        <p:spPr>
          <a:xfrm>
            <a:off x="4868987" y="395288"/>
            <a:ext cx="6317998" cy="1120439"/>
          </a:xfrm>
        </p:spPr>
        <p:txBody>
          <a:bodyPr vert="horz" wrap="square" lIns="91440" tIns="45720" rIns="91440" bIns="45720" rtlCol="0" anchor="b" anchorCtr="0">
            <a:normAutofit/>
          </a:bodyPr>
          <a:lstStyle/>
          <a:p>
            <a:r>
              <a:rPr lang="en-US" kern="1200" cap="none" spc="0" baseline="0">
                <a:solidFill>
                  <a:schemeClr val="tx1"/>
                </a:solidFill>
                <a:latin typeface="+mj-lt"/>
                <a:ea typeface="+mj-ea"/>
                <a:cs typeface="+mj-cs"/>
              </a:rPr>
              <a:t>The Gaps Between The Need And Availability In End-Of-Life Care</a:t>
            </a:r>
          </a:p>
        </p:txBody>
      </p:sp>
      <p:pic>
        <p:nvPicPr>
          <p:cNvPr id="5" name="Picture 4">
            <a:extLst>
              <a:ext uri="{FF2B5EF4-FFF2-40B4-BE49-F238E27FC236}">
                <a16:creationId xmlns:a16="http://schemas.microsoft.com/office/drawing/2014/main" id="{C2806482-9491-3FE8-B9DA-92BD922664A8}"/>
              </a:ext>
            </a:extLst>
          </p:cNvPr>
          <p:cNvPicPr>
            <a:picLocks noChangeAspect="1"/>
          </p:cNvPicPr>
          <p:nvPr/>
        </p:nvPicPr>
        <p:blipFill rotWithShape="1">
          <a:blip r:embed="rId2"/>
          <a:srcRect l="31982" r="30269" b="2"/>
          <a:stretch/>
        </p:blipFill>
        <p:spPr>
          <a:xfrm>
            <a:off x="20" y="10"/>
            <a:ext cx="3863955" cy="6857989"/>
          </a:xfrm>
          <a:prstGeom prst="rect">
            <a:avLst/>
          </a:prstGeom>
        </p:spPr>
      </p:pic>
      <p:cxnSp>
        <p:nvCxnSpPr>
          <p:cNvPr id="18" name="Straight Connector 17">
            <a:extLst>
              <a:ext uri="{FF2B5EF4-FFF2-40B4-BE49-F238E27FC236}">
                <a16:creationId xmlns:a16="http://schemas.microsoft.com/office/drawing/2014/main" id="{26C7ED5D-77C4-4564-8B1A-E55609CF44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57986" y="196459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Text Placeholder 2">
            <a:extLst>
              <a:ext uri="{FF2B5EF4-FFF2-40B4-BE49-F238E27FC236}">
                <a16:creationId xmlns:a16="http://schemas.microsoft.com/office/drawing/2014/main" id="{75C9A25B-FD53-D2D3-726E-D756E635CC81}"/>
              </a:ext>
            </a:extLst>
          </p:cNvPr>
          <p:cNvSpPr>
            <a:spLocks noGrp="1"/>
          </p:cNvSpPr>
          <p:nvPr>
            <p:ph type="body" sz="quarter" idx="13"/>
          </p:nvPr>
        </p:nvSpPr>
        <p:spPr>
          <a:xfrm>
            <a:off x="4868986" y="2413468"/>
            <a:ext cx="6318000" cy="3365032"/>
          </a:xfrm>
        </p:spPr>
        <p:txBody>
          <a:bodyPr vert="horz" lIns="91440" tIns="45720" rIns="91440" bIns="45720" rtlCol="0" anchor="t">
            <a:noAutofit/>
          </a:bodyPr>
          <a:lstStyle/>
          <a:p>
            <a:pPr marL="285750" indent="-285750" algn="l">
              <a:lnSpc>
                <a:spcPct val="140000"/>
              </a:lnSpc>
              <a:buChar char="q"/>
            </a:pPr>
            <a:r>
              <a:rPr lang="en-US" sz="1800" dirty="0"/>
              <a:t>Unequal access to end-of-life care services </a:t>
            </a:r>
            <a:endParaRPr lang="en-US" sz="1800">
              <a:solidFill>
                <a:srgbClr val="000000">
                  <a:alpha val="60000"/>
                </a:srgbClr>
              </a:solidFill>
            </a:endParaRPr>
          </a:p>
          <a:p>
            <a:pPr marL="285750" indent="-285750" algn="l">
              <a:lnSpc>
                <a:spcPct val="140000"/>
              </a:lnSpc>
              <a:buChar char="q"/>
            </a:pPr>
            <a:r>
              <a:rPr lang="en-US" sz="1800" dirty="0"/>
              <a:t>Insufficient funding for end-of-life care services</a:t>
            </a:r>
            <a:endParaRPr lang="en-US" sz="1800">
              <a:solidFill>
                <a:srgbClr val="000000">
                  <a:alpha val="60000"/>
                </a:srgbClr>
              </a:solidFill>
            </a:endParaRPr>
          </a:p>
          <a:p>
            <a:pPr marL="285750" indent="-285750" algn="l">
              <a:lnSpc>
                <a:spcPct val="140000"/>
              </a:lnSpc>
              <a:buFont typeface="Wingdings,Sans-Serif" panose="05000000000000000000" pitchFamily="2" charset="2"/>
              <a:buChar char="q"/>
            </a:pPr>
            <a:r>
              <a:rPr lang="en-US" sz="1800" dirty="0"/>
              <a:t>Lack of co-ordination and communication amongst professionals</a:t>
            </a:r>
            <a:endParaRPr lang="en-US" sz="1800">
              <a:solidFill>
                <a:srgbClr val="000000">
                  <a:alpha val="60000"/>
                </a:srgbClr>
              </a:solidFill>
            </a:endParaRPr>
          </a:p>
          <a:p>
            <a:pPr marL="285750" indent="-285750" algn="l">
              <a:lnSpc>
                <a:spcPct val="140000"/>
              </a:lnSpc>
              <a:buChar char="q"/>
            </a:pPr>
            <a:r>
              <a:rPr lang="en-US" sz="1800" dirty="0"/>
              <a:t>Limited public awareness</a:t>
            </a:r>
            <a:endParaRPr lang="en-US" sz="1800">
              <a:solidFill>
                <a:srgbClr val="000000">
                  <a:alpha val="60000"/>
                </a:srgbClr>
              </a:solidFill>
            </a:endParaRPr>
          </a:p>
          <a:p>
            <a:pPr marL="285750" indent="-285750" algn="l">
              <a:lnSpc>
                <a:spcPct val="140000"/>
              </a:lnSpc>
              <a:buChar char="q"/>
            </a:pPr>
            <a:r>
              <a:rPr lang="en-US" sz="1800" dirty="0"/>
              <a:t>Inadequate support for informal caregivers</a:t>
            </a:r>
            <a:endParaRPr lang="en-US" sz="1800">
              <a:solidFill>
                <a:srgbClr val="000000">
                  <a:alpha val="60000"/>
                </a:srgbClr>
              </a:solidFill>
            </a:endParaRPr>
          </a:p>
          <a:p>
            <a:pPr marL="285750" indent="-285750" algn="l">
              <a:lnSpc>
                <a:spcPct val="140000"/>
              </a:lnSpc>
              <a:buChar char="q"/>
            </a:pPr>
            <a:r>
              <a:rPr lang="en-US" sz="1800" dirty="0"/>
              <a:t>Limited provision of culturally sensitive and tailored end-of-life care services</a:t>
            </a:r>
            <a:endParaRPr lang="en-US" sz="1800" dirty="0">
              <a:solidFill>
                <a:srgbClr val="000000">
                  <a:alpha val="60000"/>
                </a:srgbClr>
              </a:solidFill>
            </a:endParaRPr>
          </a:p>
        </p:txBody>
      </p:sp>
      <p:sp>
        <p:nvSpPr>
          <p:cNvPr id="4" name="TextBox 3">
            <a:extLst>
              <a:ext uri="{FF2B5EF4-FFF2-40B4-BE49-F238E27FC236}">
                <a16:creationId xmlns:a16="http://schemas.microsoft.com/office/drawing/2014/main" id="{BAA132A6-C064-414C-F31D-48099AEFF63D}"/>
              </a:ext>
            </a:extLst>
          </p:cNvPr>
          <p:cNvSpPr txBox="1"/>
          <p:nvPr/>
        </p:nvSpPr>
        <p:spPr>
          <a:xfrm>
            <a:off x="4559300" y="64008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(Huynh et al., 2015)</a:t>
            </a:r>
          </a:p>
        </p:txBody>
      </p:sp>
    </p:spTree>
    <p:extLst>
      <p:ext uri="{BB962C8B-B14F-4D97-AF65-F5344CB8AC3E}">
        <p14:creationId xmlns:p14="http://schemas.microsoft.com/office/powerpoint/2010/main" val="18631436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9B5F35-847B-9E56-5ECB-BE7C183ED409}"/>
              </a:ext>
            </a:extLst>
          </p:cNvPr>
          <p:cNvSpPr>
            <a:spLocks noGrp="1"/>
          </p:cNvSpPr>
          <p:nvPr>
            <p:ph type="title"/>
          </p:nvPr>
        </p:nvSpPr>
        <p:spPr>
          <a:xfrm>
            <a:off x="989400" y="251461"/>
            <a:ext cx="10213200" cy="1390902"/>
          </a:xfrm>
        </p:spPr>
        <p:txBody>
          <a:bodyPr vert="horz" lIns="91440" tIns="45720" rIns="91440" bIns="45720" rtlCol="0" anchor="ctr" anchorCtr="0">
            <a:normAutofit/>
          </a:bodyPr>
          <a:lstStyle/>
          <a:p>
            <a:r>
              <a:rPr lang="en-US" sz="4800" kern="1200" cap="none" spc="0" baseline="0">
                <a:solidFill>
                  <a:schemeClr val="tx1"/>
                </a:solidFill>
                <a:latin typeface="+mj-lt"/>
                <a:ea typeface="+mj-ea"/>
                <a:cs typeface="+mj-cs"/>
              </a:rPr>
              <a:t>LEGISLATION &amp; POLICY</a:t>
            </a:r>
          </a:p>
        </p:txBody>
      </p:sp>
      <p:cxnSp>
        <p:nvCxnSpPr>
          <p:cNvPr id="20" name="Straight Connector 19">
            <a:extLst>
              <a:ext uri="{FF2B5EF4-FFF2-40B4-BE49-F238E27FC236}">
                <a16:creationId xmlns:a16="http://schemas.microsoft.com/office/drawing/2014/main" id="{D9BF9BF3-7E9D-458B-A5D2-E730C5FFD0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19649" y="1893832"/>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14" name="Text Placeholder 2">
            <a:extLst>
              <a:ext uri="{FF2B5EF4-FFF2-40B4-BE49-F238E27FC236}">
                <a16:creationId xmlns:a16="http://schemas.microsoft.com/office/drawing/2014/main" id="{70BF22E5-A02F-F4E3-7D15-011BA4E54880}"/>
              </a:ext>
            </a:extLst>
          </p:cNvPr>
          <p:cNvGraphicFramePr/>
          <p:nvPr>
            <p:extLst>
              <p:ext uri="{D42A27DB-BD31-4B8C-83A1-F6EECF244321}">
                <p14:modId xmlns:p14="http://schemas.microsoft.com/office/powerpoint/2010/main" val="764922639"/>
              </p:ext>
            </p:extLst>
          </p:nvPr>
        </p:nvGraphicFramePr>
        <p:xfrm>
          <a:off x="1079400" y="2843213"/>
          <a:ext cx="10033200" cy="29257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BB289B18-94C2-82DB-7E62-5B4A72E19AED}"/>
              </a:ext>
            </a:extLst>
          </p:cNvPr>
          <p:cNvSpPr txBox="1"/>
          <p:nvPr/>
        </p:nvSpPr>
        <p:spPr>
          <a:xfrm>
            <a:off x="609600" y="63246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(Hall et al., 2011)</a:t>
            </a:r>
          </a:p>
        </p:txBody>
      </p:sp>
    </p:spTree>
    <p:extLst>
      <p:ext uri="{BB962C8B-B14F-4D97-AF65-F5344CB8AC3E}">
        <p14:creationId xmlns:p14="http://schemas.microsoft.com/office/powerpoint/2010/main" val="33702596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3B658E-67F5-3375-3FF8-E3E6F15FEE9C}"/>
              </a:ext>
            </a:extLst>
          </p:cNvPr>
          <p:cNvSpPr>
            <a:spLocks noGrp="1"/>
          </p:cNvSpPr>
          <p:nvPr>
            <p:ph type="title"/>
          </p:nvPr>
        </p:nvSpPr>
        <p:spPr>
          <a:xfrm>
            <a:off x="990000" y="423382"/>
            <a:ext cx="4078800" cy="1569660"/>
          </a:xfrm>
        </p:spPr>
        <p:txBody>
          <a:bodyPr vert="horz" wrap="square" lIns="91440" tIns="45720" rIns="91440" bIns="45720" rtlCol="0" anchor="b" anchorCtr="0">
            <a:normAutofit/>
          </a:bodyPr>
          <a:lstStyle/>
          <a:p>
            <a:r>
              <a:rPr lang="en-US" kern="1200" cap="none" spc="0" baseline="0" dirty="0">
                <a:latin typeface="+mj-lt"/>
                <a:ea typeface="+mj-ea"/>
                <a:cs typeface="+mj-cs"/>
              </a:rPr>
              <a:t>Human </a:t>
            </a:r>
            <a:r>
              <a:rPr lang="en-US" dirty="0"/>
              <a:t>Rights</a:t>
            </a:r>
            <a:r>
              <a:rPr lang="en-US" kern="1200" cap="none" spc="0" baseline="0" dirty="0">
                <a:latin typeface="+mj-lt"/>
                <a:ea typeface="+mj-ea"/>
                <a:cs typeface="+mj-cs"/>
              </a:rPr>
              <a:t> Act (1998)</a:t>
            </a:r>
          </a:p>
        </p:txBody>
      </p:sp>
      <p:sp>
        <p:nvSpPr>
          <p:cNvPr id="3" name="Text Placeholder 2">
            <a:extLst>
              <a:ext uri="{FF2B5EF4-FFF2-40B4-BE49-F238E27FC236}">
                <a16:creationId xmlns:a16="http://schemas.microsoft.com/office/drawing/2014/main" id="{5086F24D-EAE7-8B74-BEC2-421CA1FB390F}"/>
              </a:ext>
            </a:extLst>
          </p:cNvPr>
          <p:cNvSpPr>
            <a:spLocks noGrp="1"/>
          </p:cNvSpPr>
          <p:nvPr>
            <p:ph type="body" sz="quarter" idx="13"/>
          </p:nvPr>
        </p:nvSpPr>
        <p:spPr>
          <a:xfrm>
            <a:off x="990000" y="2361601"/>
            <a:ext cx="4078800" cy="3416900"/>
          </a:xfrm>
        </p:spPr>
        <p:txBody>
          <a:bodyPr vert="horz" lIns="91440" tIns="45720" rIns="91440" bIns="45720" rtlCol="0" anchor="t">
            <a:normAutofit fontScale="92500"/>
          </a:bodyPr>
          <a:lstStyle/>
          <a:p>
            <a:pPr algn="l"/>
            <a:r>
              <a:rPr lang="en-US" sz="2000" dirty="0">
                <a:solidFill>
                  <a:schemeClr val="tx2"/>
                </a:solidFill>
              </a:rPr>
              <a:t>Article 2 of this act safeguards your right to life. Also means that government must take necessary precautions to protect life by enacting laws to keep you safe. </a:t>
            </a:r>
          </a:p>
          <a:p>
            <a:pPr algn="l"/>
            <a:endParaRPr lang="en-US" sz="2000" dirty="0">
              <a:solidFill>
                <a:schemeClr val="tx2"/>
              </a:solidFill>
            </a:endParaRPr>
          </a:p>
          <a:p>
            <a:pPr algn="l"/>
            <a:r>
              <a:rPr lang="en-US" sz="2000" dirty="0">
                <a:ea typeface="+mn-lt"/>
                <a:cs typeface="+mn-lt"/>
              </a:rPr>
              <a:t>(GOV.UK, 1998)</a:t>
            </a:r>
            <a:endParaRPr lang="en-US" dirty="0"/>
          </a:p>
        </p:txBody>
      </p:sp>
      <p:pic>
        <p:nvPicPr>
          <p:cNvPr id="4" name="Picture 4" descr="Text, letter&#10;&#10;Description automatically generated">
            <a:extLst>
              <a:ext uri="{FF2B5EF4-FFF2-40B4-BE49-F238E27FC236}">
                <a16:creationId xmlns:a16="http://schemas.microsoft.com/office/drawing/2014/main" id="{544CC5D9-E170-9D9C-067B-3EEC153BB823}"/>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4407" r="49042" b="-1"/>
          <a:stretch/>
        </p:blipFill>
        <p:spPr>
          <a:xfrm>
            <a:off x="6096001" y="540033"/>
            <a:ext cx="5555012" cy="5775279"/>
          </a:xfrm>
          <a:prstGeom prst="rect">
            <a:avLst/>
          </a:prstGeom>
        </p:spPr>
      </p:pic>
      <p:sp>
        <p:nvSpPr>
          <p:cNvPr id="5" name="TextBox 4">
            <a:extLst>
              <a:ext uri="{FF2B5EF4-FFF2-40B4-BE49-F238E27FC236}">
                <a16:creationId xmlns:a16="http://schemas.microsoft.com/office/drawing/2014/main" id="{9B3AEB17-A918-D88A-B162-CBE14A0C69FA}"/>
              </a:ext>
            </a:extLst>
          </p:cNvPr>
          <p:cNvSpPr txBox="1"/>
          <p:nvPr/>
        </p:nvSpPr>
        <p:spPr>
          <a:xfrm>
            <a:off x="9015356" y="6115257"/>
            <a:ext cx="2635657"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34933852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5AA36A-D7CC-493C-A0EE-F8AC3564D1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76CDA5-E748-4D16-5037-F41BABD580C9}"/>
              </a:ext>
            </a:extLst>
          </p:cNvPr>
          <p:cNvSpPr>
            <a:spLocks noGrp="1"/>
          </p:cNvSpPr>
          <p:nvPr>
            <p:ph type="title"/>
          </p:nvPr>
        </p:nvSpPr>
        <p:spPr>
          <a:xfrm>
            <a:off x="7112369" y="395297"/>
            <a:ext cx="4078800" cy="1594282"/>
          </a:xfrm>
        </p:spPr>
        <p:txBody>
          <a:bodyPr vert="horz" wrap="square" lIns="91440" tIns="45720" rIns="91440" bIns="45720" rtlCol="0" anchor="b" anchorCtr="0">
            <a:normAutofit/>
          </a:bodyPr>
          <a:lstStyle/>
          <a:p>
            <a:r>
              <a:rPr lang="en-US" kern="1200" cap="none" spc="0" baseline="0">
                <a:solidFill>
                  <a:schemeClr val="tx1"/>
                </a:solidFill>
                <a:latin typeface="+mj-lt"/>
                <a:ea typeface="+mj-ea"/>
                <a:cs typeface="+mj-cs"/>
              </a:rPr>
              <a:t>The Care Act (2014)</a:t>
            </a:r>
          </a:p>
        </p:txBody>
      </p:sp>
      <p:pic>
        <p:nvPicPr>
          <p:cNvPr id="4" name="Picture 4" descr="A picture containing person&#10;&#10;Description automatically generated">
            <a:extLst>
              <a:ext uri="{FF2B5EF4-FFF2-40B4-BE49-F238E27FC236}">
                <a16:creationId xmlns:a16="http://schemas.microsoft.com/office/drawing/2014/main" id="{541C5A3C-1C55-5D0C-B862-10FE96414BB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9803" r="30947"/>
          <a:stretch/>
        </p:blipFill>
        <p:spPr>
          <a:xfrm>
            <a:off x="717006" y="540000"/>
            <a:ext cx="5778000" cy="5778000"/>
          </a:xfrm>
          <a:custGeom>
            <a:avLst/>
            <a:gdLst/>
            <a:ahLst/>
            <a:cxnLst/>
            <a:rect l="l" t="t" r="r" b="b"/>
            <a:pathLst>
              <a:path w="5778000" h="5778000">
                <a:moveTo>
                  <a:pt x="2889000" y="0"/>
                </a:moveTo>
                <a:cubicBezTo>
                  <a:pt x="4484551" y="0"/>
                  <a:pt x="5778000" y="1293449"/>
                  <a:pt x="5778000" y="2889000"/>
                </a:cubicBezTo>
                <a:cubicBezTo>
                  <a:pt x="5778000" y="4484551"/>
                  <a:pt x="4484551" y="5778000"/>
                  <a:pt x="2889000" y="5778000"/>
                </a:cubicBezTo>
                <a:cubicBezTo>
                  <a:pt x="1293449" y="5778000"/>
                  <a:pt x="0" y="4484551"/>
                  <a:pt x="0" y="2889000"/>
                </a:cubicBezTo>
                <a:cubicBezTo>
                  <a:pt x="0" y="1293449"/>
                  <a:pt x="1293449" y="0"/>
                  <a:pt x="2889000" y="0"/>
                </a:cubicBezTo>
                <a:close/>
              </a:path>
            </a:pathLst>
          </a:custGeom>
        </p:spPr>
      </p:pic>
      <p:cxnSp>
        <p:nvCxnSpPr>
          <p:cNvPr id="12" name="Straight Connector 11">
            <a:extLst>
              <a:ext uri="{FF2B5EF4-FFF2-40B4-BE49-F238E27FC236}">
                <a16:creationId xmlns:a16="http://schemas.microsoft.com/office/drawing/2014/main" id="{1850A2DA-FC3C-4E59-9724-29CF2777D3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81769"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Text Placeholder 2">
            <a:extLst>
              <a:ext uri="{FF2B5EF4-FFF2-40B4-BE49-F238E27FC236}">
                <a16:creationId xmlns:a16="http://schemas.microsoft.com/office/drawing/2014/main" id="{AAADB32B-9948-BEC2-D6E0-22950826F0A0}"/>
              </a:ext>
            </a:extLst>
          </p:cNvPr>
          <p:cNvSpPr>
            <a:spLocks noGrp="1"/>
          </p:cNvSpPr>
          <p:nvPr>
            <p:ph type="body" sz="quarter" idx="13"/>
          </p:nvPr>
        </p:nvSpPr>
        <p:spPr>
          <a:xfrm>
            <a:off x="7112369" y="2877018"/>
            <a:ext cx="4078800" cy="2901482"/>
          </a:xfrm>
        </p:spPr>
        <p:txBody>
          <a:bodyPr vert="horz" lIns="91440" tIns="45720" rIns="91440" bIns="45720" rtlCol="0" anchor="t">
            <a:normAutofit fontScale="92500" lnSpcReduction="10000"/>
          </a:bodyPr>
          <a:lstStyle/>
          <a:p>
            <a:pPr algn="l"/>
            <a:r>
              <a:rPr lang="en-US" sz="1900" dirty="0">
                <a:solidFill>
                  <a:schemeClr val="tx2"/>
                </a:solidFill>
              </a:rPr>
              <a:t>Aims to protect vulnerable adults from abuse and neglect improving their quality of life. Principles in this act highlights the importance of understanding the needs and wants of people in care</a:t>
            </a:r>
          </a:p>
          <a:p>
            <a:pPr algn="l"/>
            <a:r>
              <a:rPr lang="en-US" sz="1900" dirty="0">
                <a:solidFill>
                  <a:schemeClr val="tx2"/>
                </a:solidFill>
                <a:ea typeface="+mn-lt"/>
                <a:cs typeface="+mn-lt"/>
              </a:rPr>
              <a:t>(The Care Act, 2014)</a:t>
            </a:r>
            <a:endParaRPr lang="en-US" dirty="0">
              <a:solidFill>
                <a:schemeClr val="tx2"/>
              </a:solidFill>
              <a:ea typeface="+mn-lt"/>
              <a:cs typeface="+mn-lt"/>
            </a:endParaRPr>
          </a:p>
        </p:txBody>
      </p:sp>
      <p:sp>
        <p:nvSpPr>
          <p:cNvPr id="5" name="TextBox 4">
            <a:extLst>
              <a:ext uri="{FF2B5EF4-FFF2-40B4-BE49-F238E27FC236}">
                <a16:creationId xmlns:a16="http://schemas.microsoft.com/office/drawing/2014/main" id="{64CDF52D-80B2-3925-DF0E-4BD2BDB8D58F}"/>
              </a:ext>
            </a:extLst>
          </p:cNvPr>
          <p:cNvSpPr txBox="1"/>
          <p:nvPr/>
        </p:nvSpPr>
        <p:spPr>
          <a:xfrm>
            <a:off x="9565961" y="6657945"/>
            <a:ext cx="2626039"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BY-ND</a:t>
            </a:r>
            <a:r>
              <a:rPr lang="en-US" sz="700">
                <a:solidFill>
                  <a:srgbClr val="FFFFFF"/>
                </a:solidFill>
              </a:rPr>
              <a:t>.</a:t>
            </a:r>
          </a:p>
        </p:txBody>
      </p:sp>
    </p:spTree>
    <p:extLst>
      <p:ext uri="{BB962C8B-B14F-4D97-AF65-F5344CB8AC3E}">
        <p14:creationId xmlns:p14="http://schemas.microsoft.com/office/powerpoint/2010/main" val="11537598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5DD323-9FED-3687-2F1B-97A35C9D4FD9}"/>
              </a:ext>
            </a:extLst>
          </p:cNvPr>
          <p:cNvSpPr>
            <a:spLocks noGrp="1"/>
          </p:cNvSpPr>
          <p:nvPr>
            <p:ph type="title"/>
          </p:nvPr>
        </p:nvSpPr>
        <p:spPr>
          <a:xfrm>
            <a:off x="990000" y="395288"/>
            <a:ext cx="4078800" cy="1597753"/>
          </a:xfrm>
        </p:spPr>
        <p:txBody>
          <a:bodyPr vert="horz" wrap="square" lIns="91440" tIns="45720" rIns="91440" bIns="45720" rtlCol="0" anchor="b" anchorCtr="0">
            <a:normAutofit/>
          </a:bodyPr>
          <a:lstStyle/>
          <a:p>
            <a:r>
              <a:rPr lang="en-US" kern="1200" cap="none" spc="0" baseline="0">
                <a:solidFill>
                  <a:schemeClr val="tx1"/>
                </a:solidFill>
                <a:latin typeface="+mj-lt"/>
                <a:ea typeface="+mj-ea"/>
                <a:cs typeface="+mj-cs"/>
              </a:rPr>
              <a:t>The Mental Capacity Act (2005)</a:t>
            </a:r>
          </a:p>
        </p:txBody>
      </p:sp>
      <p:sp>
        <p:nvSpPr>
          <p:cNvPr id="3" name="Text Placeholder 2">
            <a:extLst>
              <a:ext uri="{FF2B5EF4-FFF2-40B4-BE49-F238E27FC236}">
                <a16:creationId xmlns:a16="http://schemas.microsoft.com/office/drawing/2014/main" id="{AB6F4828-E367-191A-3BF9-9B5217E55C6F}"/>
              </a:ext>
            </a:extLst>
          </p:cNvPr>
          <p:cNvSpPr>
            <a:spLocks noGrp="1"/>
          </p:cNvSpPr>
          <p:nvPr>
            <p:ph type="body" sz="quarter" idx="13"/>
          </p:nvPr>
        </p:nvSpPr>
        <p:spPr>
          <a:xfrm>
            <a:off x="990000" y="2361601"/>
            <a:ext cx="4078800" cy="3416900"/>
          </a:xfrm>
        </p:spPr>
        <p:txBody>
          <a:bodyPr vert="horz" lIns="91440" tIns="45720" rIns="91440" bIns="45720" rtlCol="0" anchor="t">
            <a:normAutofit fontScale="92500" lnSpcReduction="20000"/>
          </a:bodyPr>
          <a:lstStyle/>
          <a:p>
            <a:pPr algn="l">
              <a:lnSpc>
                <a:spcPct val="140000"/>
              </a:lnSpc>
            </a:pPr>
            <a:r>
              <a:rPr lang="en-US" sz="2000" dirty="0">
                <a:solidFill>
                  <a:schemeClr val="tx2"/>
                </a:solidFill>
              </a:rPr>
              <a:t>This act didn’t come into force until 2007. </a:t>
            </a:r>
          </a:p>
          <a:p>
            <a:pPr algn="l">
              <a:lnSpc>
                <a:spcPct val="140000"/>
              </a:lnSpc>
            </a:pPr>
            <a:r>
              <a:rPr lang="en-US" sz="2000" dirty="0">
                <a:solidFill>
                  <a:schemeClr val="tx2"/>
                </a:solidFill>
              </a:rPr>
              <a:t>Was developed to safeguard those who lack capacity to make their own decisions by restoring power to vulnerable people.</a:t>
            </a:r>
          </a:p>
          <a:p>
            <a:pPr algn="l">
              <a:lnSpc>
                <a:spcPct val="140000"/>
              </a:lnSpc>
            </a:pPr>
            <a:endParaRPr lang="en-US" sz="2000" dirty="0">
              <a:solidFill>
                <a:schemeClr val="tx2"/>
              </a:solidFill>
            </a:endParaRPr>
          </a:p>
          <a:p>
            <a:pPr algn="l">
              <a:lnSpc>
                <a:spcPct val="140000"/>
              </a:lnSpc>
            </a:pPr>
            <a:r>
              <a:rPr lang="en-US" sz="2000" dirty="0">
                <a:ea typeface="+mn-lt"/>
                <a:cs typeface="+mn-lt"/>
              </a:rPr>
              <a:t>(GOV.UK, 2005)</a:t>
            </a:r>
            <a:endParaRPr lang="en-US" dirty="0">
              <a:ea typeface="+mn-lt"/>
              <a:cs typeface="+mn-lt"/>
            </a:endParaRPr>
          </a:p>
          <a:p>
            <a:pPr algn="l">
              <a:lnSpc>
                <a:spcPct val="140000"/>
              </a:lnSpc>
            </a:pPr>
            <a:endParaRPr lang="en-US" sz="2000">
              <a:solidFill>
                <a:srgbClr val="000000">
                  <a:alpha val="60000"/>
                </a:srgbClr>
              </a:solidFill>
            </a:endParaRPr>
          </a:p>
        </p:txBody>
      </p:sp>
      <p:cxnSp>
        <p:nvCxnSpPr>
          <p:cNvPr id="26" name="Straight Connector 25">
            <a:extLst>
              <a:ext uri="{FF2B5EF4-FFF2-40B4-BE49-F238E27FC236}">
                <a16:creationId xmlns:a16="http://schemas.microsoft.com/office/drawing/2014/main" id="{CC9CF63D-A2A3-4ECF-BC53-4B0D56918F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540033"/>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4" name="Picture 4" descr="Text&#10;&#10;Description automatically generated">
            <a:extLst>
              <a:ext uri="{FF2B5EF4-FFF2-40B4-BE49-F238E27FC236}">
                <a16:creationId xmlns:a16="http://schemas.microsoft.com/office/drawing/2014/main" id="{4AED8DC0-BB7E-C995-D4E4-7B5015AB6909}"/>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9000" r="19000"/>
          <a:stretch/>
        </p:blipFill>
        <p:spPr>
          <a:xfrm>
            <a:off x="6651127" y="927730"/>
            <a:ext cx="4999885" cy="4999885"/>
          </a:xfrm>
          <a:prstGeom prst="rect">
            <a:avLst/>
          </a:prstGeom>
        </p:spPr>
      </p:pic>
      <p:sp>
        <p:nvSpPr>
          <p:cNvPr id="6" name="TextBox 5">
            <a:extLst>
              <a:ext uri="{FF2B5EF4-FFF2-40B4-BE49-F238E27FC236}">
                <a16:creationId xmlns:a16="http://schemas.microsoft.com/office/drawing/2014/main" id="{5D581601-0290-EE9F-4D13-AF5EBB5AD2BA}"/>
              </a:ext>
            </a:extLst>
          </p:cNvPr>
          <p:cNvSpPr txBox="1"/>
          <p:nvPr/>
        </p:nvSpPr>
        <p:spPr>
          <a:xfrm>
            <a:off x="9015354" y="5727560"/>
            <a:ext cx="263565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27619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5D5C36-8D70-4A29-E8FA-B57B1F9FB364}"/>
              </a:ext>
            </a:extLst>
          </p:cNvPr>
          <p:cNvSpPr>
            <a:spLocks noGrp="1"/>
          </p:cNvSpPr>
          <p:nvPr>
            <p:ph type="title"/>
          </p:nvPr>
        </p:nvSpPr>
        <p:spPr>
          <a:xfrm>
            <a:off x="990000" y="395288"/>
            <a:ext cx="4078800" cy="1597753"/>
          </a:xfrm>
        </p:spPr>
        <p:txBody>
          <a:bodyPr vert="horz" wrap="square" lIns="91440" tIns="45720" rIns="91440" bIns="45720" rtlCol="0" anchor="b" anchorCtr="0">
            <a:normAutofit/>
          </a:bodyPr>
          <a:lstStyle/>
          <a:p>
            <a:r>
              <a:rPr lang="en-US" kern="1200" cap="none" spc="0" baseline="0">
                <a:solidFill>
                  <a:schemeClr val="tx1"/>
                </a:solidFill>
                <a:latin typeface="+mj-lt"/>
                <a:ea typeface="+mj-ea"/>
                <a:cs typeface="+mj-cs"/>
              </a:rPr>
              <a:t>The Equality Act (2010)</a:t>
            </a:r>
          </a:p>
        </p:txBody>
      </p:sp>
      <p:sp>
        <p:nvSpPr>
          <p:cNvPr id="3" name="Text Placeholder 2">
            <a:extLst>
              <a:ext uri="{FF2B5EF4-FFF2-40B4-BE49-F238E27FC236}">
                <a16:creationId xmlns:a16="http://schemas.microsoft.com/office/drawing/2014/main" id="{6827F78D-5747-C92C-AF47-06B59DBA3F0A}"/>
              </a:ext>
            </a:extLst>
          </p:cNvPr>
          <p:cNvSpPr>
            <a:spLocks noGrp="1"/>
          </p:cNvSpPr>
          <p:nvPr>
            <p:ph type="body" sz="quarter" idx="13"/>
          </p:nvPr>
        </p:nvSpPr>
        <p:spPr>
          <a:xfrm>
            <a:off x="990000" y="2361601"/>
            <a:ext cx="4078800" cy="3416900"/>
          </a:xfrm>
        </p:spPr>
        <p:txBody>
          <a:bodyPr vert="horz" lIns="91440" tIns="45720" rIns="91440" bIns="45720" rtlCol="0" anchor="t">
            <a:normAutofit lnSpcReduction="10000"/>
          </a:bodyPr>
          <a:lstStyle/>
          <a:p>
            <a:pPr algn="l"/>
            <a:r>
              <a:rPr lang="en-US" sz="2000" dirty="0">
                <a:solidFill>
                  <a:schemeClr val="tx2"/>
                </a:solidFill>
              </a:rPr>
              <a:t>This act was designed to ensure everyone is protected against discrimination, with the right to challenge any discrimination against you.</a:t>
            </a:r>
          </a:p>
          <a:p>
            <a:pPr algn="l"/>
            <a:endParaRPr lang="en-US" sz="2000" dirty="0">
              <a:solidFill>
                <a:schemeClr val="tx2"/>
              </a:solidFill>
            </a:endParaRPr>
          </a:p>
          <a:p>
            <a:pPr algn="l"/>
            <a:r>
              <a:rPr lang="en-US" sz="2000" dirty="0">
                <a:ea typeface="+mn-lt"/>
                <a:cs typeface="+mn-lt"/>
              </a:rPr>
              <a:t>(GOV.UK, 2010)</a:t>
            </a:r>
            <a:endParaRPr lang="en-US" dirty="0">
              <a:ea typeface="+mn-lt"/>
              <a:cs typeface="+mn-lt"/>
            </a:endParaRPr>
          </a:p>
        </p:txBody>
      </p:sp>
      <p:cxnSp>
        <p:nvCxnSpPr>
          <p:cNvPr id="17" name="Straight Connector 11">
            <a:extLst>
              <a:ext uri="{FF2B5EF4-FFF2-40B4-BE49-F238E27FC236}">
                <a16:creationId xmlns:a16="http://schemas.microsoft.com/office/drawing/2014/main" id="{CC9CF63D-A2A3-4ECF-BC53-4B0D56918F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540033"/>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4" name="Picture 4" descr="A picture containing text&#10;&#10;Description automatically generated">
            <a:extLst>
              <a:ext uri="{FF2B5EF4-FFF2-40B4-BE49-F238E27FC236}">
                <a16:creationId xmlns:a16="http://schemas.microsoft.com/office/drawing/2014/main" id="{9BEDF6F4-A78B-F86C-AFF4-22F0E107D1B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651127" y="1865208"/>
            <a:ext cx="4999885" cy="3124928"/>
          </a:xfrm>
          <a:prstGeom prst="rect">
            <a:avLst/>
          </a:prstGeom>
        </p:spPr>
      </p:pic>
      <p:sp>
        <p:nvSpPr>
          <p:cNvPr id="5" name="TextBox 4">
            <a:extLst>
              <a:ext uri="{FF2B5EF4-FFF2-40B4-BE49-F238E27FC236}">
                <a16:creationId xmlns:a16="http://schemas.microsoft.com/office/drawing/2014/main" id="{30E9ABBC-5F52-C00E-D86B-C8793D648DF8}"/>
              </a:ext>
            </a:extLst>
          </p:cNvPr>
          <p:cNvSpPr txBox="1"/>
          <p:nvPr/>
        </p:nvSpPr>
        <p:spPr>
          <a:xfrm>
            <a:off x="8872687" y="4790081"/>
            <a:ext cx="2778325"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391602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5AA36A-D7CC-493C-A0EE-F8AC3564D1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A55300-A30E-7AE1-22D5-B2ADA2F8711B}"/>
              </a:ext>
            </a:extLst>
          </p:cNvPr>
          <p:cNvSpPr>
            <a:spLocks noGrp="1"/>
          </p:cNvSpPr>
          <p:nvPr>
            <p:ph type="title"/>
          </p:nvPr>
        </p:nvSpPr>
        <p:spPr>
          <a:xfrm>
            <a:off x="7112369" y="395297"/>
            <a:ext cx="4078800" cy="1594282"/>
          </a:xfrm>
        </p:spPr>
        <p:txBody>
          <a:bodyPr vert="horz" wrap="square" lIns="91440" tIns="45720" rIns="91440" bIns="45720" rtlCol="0" anchor="b" anchorCtr="0">
            <a:normAutofit/>
          </a:bodyPr>
          <a:lstStyle/>
          <a:p>
            <a:r>
              <a:rPr lang="en-US" kern="1200" cap="none" spc="0" baseline="0">
                <a:solidFill>
                  <a:schemeClr val="tx1"/>
                </a:solidFill>
                <a:latin typeface="+mj-lt"/>
                <a:ea typeface="+mj-ea"/>
                <a:cs typeface="+mj-cs"/>
              </a:rPr>
              <a:t>Cultural Considerations</a:t>
            </a:r>
          </a:p>
        </p:txBody>
      </p:sp>
      <p:pic>
        <p:nvPicPr>
          <p:cNvPr id="4" name="Picture 4">
            <a:extLst>
              <a:ext uri="{FF2B5EF4-FFF2-40B4-BE49-F238E27FC236}">
                <a16:creationId xmlns:a16="http://schemas.microsoft.com/office/drawing/2014/main" id="{BF63C11D-A26A-1C8C-F9D1-0C5D799CE6CD}"/>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a:stretch/>
        </p:blipFill>
        <p:spPr>
          <a:xfrm>
            <a:off x="717006" y="540000"/>
            <a:ext cx="5778000" cy="5778000"/>
          </a:xfrm>
          <a:custGeom>
            <a:avLst/>
            <a:gdLst/>
            <a:ahLst/>
            <a:cxnLst/>
            <a:rect l="l" t="t" r="r" b="b"/>
            <a:pathLst>
              <a:path w="5778000" h="5778000">
                <a:moveTo>
                  <a:pt x="2889000" y="0"/>
                </a:moveTo>
                <a:cubicBezTo>
                  <a:pt x="4484551" y="0"/>
                  <a:pt x="5778000" y="1293449"/>
                  <a:pt x="5778000" y="2889000"/>
                </a:cubicBezTo>
                <a:cubicBezTo>
                  <a:pt x="5778000" y="4484551"/>
                  <a:pt x="4484551" y="5778000"/>
                  <a:pt x="2889000" y="5778000"/>
                </a:cubicBezTo>
                <a:cubicBezTo>
                  <a:pt x="1293449" y="5778000"/>
                  <a:pt x="0" y="4484551"/>
                  <a:pt x="0" y="2889000"/>
                </a:cubicBezTo>
                <a:cubicBezTo>
                  <a:pt x="0" y="1293449"/>
                  <a:pt x="1293449" y="0"/>
                  <a:pt x="2889000" y="0"/>
                </a:cubicBezTo>
                <a:close/>
              </a:path>
            </a:pathLst>
          </a:custGeom>
        </p:spPr>
      </p:pic>
      <p:cxnSp>
        <p:nvCxnSpPr>
          <p:cNvPr id="12" name="Straight Connector 11">
            <a:extLst>
              <a:ext uri="{FF2B5EF4-FFF2-40B4-BE49-F238E27FC236}">
                <a16:creationId xmlns:a16="http://schemas.microsoft.com/office/drawing/2014/main" id="{1850A2DA-FC3C-4E59-9724-29CF2777D3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81769"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Text Placeholder 2">
            <a:extLst>
              <a:ext uri="{FF2B5EF4-FFF2-40B4-BE49-F238E27FC236}">
                <a16:creationId xmlns:a16="http://schemas.microsoft.com/office/drawing/2014/main" id="{82A72517-5180-2A38-D351-40E54A20FE89}"/>
              </a:ext>
            </a:extLst>
          </p:cNvPr>
          <p:cNvSpPr>
            <a:spLocks noGrp="1"/>
          </p:cNvSpPr>
          <p:nvPr>
            <p:ph type="body" sz="quarter" idx="13"/>
          </p:nvPr>
        </p:nvSpPr>
        <p:spPr>
          <a:xfrm>
            <a:off x="7112369" y="2246398"/>
            <a:ext cx="4078800" cy="4202136"/>
          </a:xfrm>
        </p:spPr>
        <p:txBody>
          <a:bodyPr vert="horz" lIns="91440" tIns="45720" rIns="91440" bIns="45720" rtlCol="0" anchor="t">
            <a:normAutofit lnSpcReduction="10000"/>
          </a:bodyPr>
          <a:lstStyle/>
          <a:p>
            <a:pPr algn="l">
              <a:lnSpc>
                <a:spcPct val="140000"/>
              </a:lnSpc>
            </a:pPr>
            <a:r>
              <a:rPr lang="en-US" sz="1800" dirty="0">
                <a:solidFill>
                  <a:schemeClr val="tx2"/>
                </a:solidFill>
              </a:rPr>
              <a:t>In order to establish a supportive and trustworthy connection between patients, families, and healthcare providers as well as to create a health care plan (Advanced Care Plan) that is in line with their cultural expectations and health beliefs, it is imperative to understand the patient's cultural background. </a:t>
            </a:r>
          </a:p>
          <a:p>
            <a:pPr algn="l">
              <a:lnSpc>
                <a:spcPct val="140000"/>
              </a:lnSpc>
            </a:pPr>
            <a:r>
              <a:rPr lang="en-US" sz="1800" dirty="0">
                <a:solidFill>
                  <a:schemeClr val="tx2"/>
                </a:solidFill>
                <a:ea typeface="+mn-lt"/>
                <a:cs typeface="+mn-lt"/>
              </a:rPr>
              <a:t>(Bharadwaj, 2021)</a:t>
            </a:r>
            <a:endParaRPr lang="en-US" dirty="0">
              <a:solidFill>
                <a:schemeClr val="tx2"/>
              </a:solidFill>
            </a:endParaRPr>
          </a:p>
        </p:txBody>
      </p:sp>
      <p:sp>
        <p:nvSpPr>
          <p:cNvPr id="5" name="TextBox 4">
            <a:extLst>
              <a:ext uri="{FF2B5EF4-FFF2-40B4-BE49-F238E27FC236}">
                <a16:creationId xmlns:a16="http://schemas.microsoft.com/office/drawing/2014/main" id="{CC8FAC6B-BF24-E6F1-C746-A006CCB4CCD0}"/>
              </a:ext>
            </a:extLst>
          </p:cNvPr>
          <p:cNvSpPr txBox="1"/>
          <p:nvPr/>
        </p:nvSpPr>
        <p:spPr>
          <a:xfrm>
            <a:off x="9575579" y="6657945"/>
            <a:ext cx="2616421"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2505339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6" name="Rectangle 155">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3AE567-3DA5-F0AF-2F50-45746D69095B}"/>
              </a:ext>
            </a:extLst>
          </p:cNvPr>
          <p:cNvSpPr>
            <a:spLocks noGrp="1"/>
          </p:cNvSpPr>
          <p:nvPr>
            <p:ph type="title"/>
          </p:nvPr>
        </p:nvSpPr>
        <p:spPr>
          <a:xfrm>
            <a:off x="990000" y="395288"/>
            <a:ext cx="4078800" cy="1597753"/>
          </a:xfrm>
        </p:spPr>
        <p:txBody>
          <a:bodyPr vert="horz" wrap="square" lIns="91440" tIns="45720" rIns="91440" bIns="45720" rtlCol="0" anchor="b" anchorCtr="0">
            <a:normAutofit/>
          </a:bodyPr>
          <a:lstStyle/>
          <a:p>
            <a:r>
              <a:rPr lang="en-US"/>
              <a:t>THEORIES OF AGEING</a:t>
            </a:r>
            <a:endParaRPr lang="en-US" kern="1200" cap="none" spc="0" baseline="0">
              <a:latin typeface="+mj-lt"/>
            </a:endParaRPr>
          </a:p>
        </p:txBody>
      </p:sp>
      <p:sp>
        <p:nvSpPr>
          <p:cNvPr id="5" name="TextBox 4">
            <a:extLst>
              <a:ext uri="{FF2B5EF4-FFF2-40B4-BE49-F238E27FC236}">
                <a16:creationId xmlns:a16="http://schemas.microsoft.com/office/drawing/2014/main" id="{36A67A63-3F15-64DD-E271-20E2BDD06FDA}"/>
              </a:ext>
            </a:extLst>
          </p:cNvPr>
          <p:cNvSpPr txBox="1"/>
          <p:nvPr/>
        </p:nvSpPr>
        <p:spPr>
          <a:xfrm>
            <a:off x="990000" y="2361601"/>
            <a:ext cx="4078800" cy="341690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20000"/>
          </a:bodyPr>
          <a:lstStyle/>
          <a:p>
            <a:pPr>
              <a:lnSpc>
                <a:spcPct val="140000"/>
              </a:lnSpc>
              <a:spcAft>
                <a:spcPts val="600"/>
              </a:spcAft>
            </a:pPr>
            <a:r>
              <a:rPr lang="en-US" sz="1900" spc="50" dirty="0">
                <a:solidFill>
                  <a:schemeClr val="tx1">
                    <a:alpha val="60000"/>
                  </a:schemeClr>
                </a:solidFill>
              </a:rPr>
              <a:t>A collection of frameworks and concepts known as theories make an effort to explain why and how ageing happens in both individuals and the population as a whole. Here are 2 theories relating to the elderly and end-of-life care.</a:t>
            </a:r>
          </a:p>
          <a:p>
            <a:pPr>
              <a:lnSpc>
                <a:spcPct val="140000"/>
              </a:lnSpc>
              <a:spcAft>
                <a:spcPts val="600"/>
              </a:spcAft>
            </a:pPr>
            <a:endParaRPr lang="en-US" sz="1900" spc="50" dirty="0">
              <a:solidFill>
                <a:schemeClr val="tx1">
                  <a:alpha val="60000"/>
                </a:schemeClr>
              </a:solidFill>
            </a:endParaRPr>
          </a:p>
          <a:p>
            <a:pPr>
              <a:lnSpc>
                <a:spcPct val="140000"/>
              </a:lnSpc>
              <a:spcAft>
                <a:spcPts val="600"/>
              </a:spcAft>
            </a:pPr>
            <a:r>
              <a:rPr lang="en-US" sz="1900" spc="50" dirty="0">
                <a:ea typeface="+mn-lt"/>
                <a:cs typeface="+mn-lt"/>
              </a:rPr>
              <a:t>(BYTHEWAY, 2009)</a:t>
            </a:r>
            <a:endParaRPr lang="en-US" dirty="0"/>
          </a:p>
          <a:p>
            <a:pPr>
              <a:lnSpc>
                <a:spcPct val="140000"/>
              </a:lnSpc>
              <a:spcAft>
                <a:spcPts val="600"/>
              </a:spcAft>
            </a:pPr>
            <a:endParaRPr lang="en-US"/>
          </a:p>
        </p:txBody>
      </p:sp>
      <p:cxnSp>
        <p:nvCxnSpPr>
          <p:cNvPr id="158" name="Straight Connector 157">
            <a:extLst>
              <a:ext uri="{FF2B5EF4-FFF2-40B4-BE49-F238E27FC236}">
                <a16:creationId xmlns:a16="http://schemas.microsoft.com/office/drawing/2014/main" id="{CC9CF63D-A2A3-4ECF-BC53-4B0D56918F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540033"/>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145" name="Picture 144" descr="Two people holding each other's hands">
            <a:extLst>
              <a:ext uri="{FF2B5EF4-FFF2-40B4-BE49-F238E27FC236}">
                <a16:creationId xmlns:a16="http://schemas.microsoft.com/office/drawing/2014/main" id="{461D49A9-543F-D855-5463-78F0C7C15F2C}"/>
              </a:ext>
            </a:extLst>
          </p:cNvPr>
          <p:cNvPicPr>
            <a:picLocks noChangeAspect="1"/>
          </p:cNvPicPr>
          <p:nvPr/>
        </p:nvPicPr>
        <p:blipFill rotWithShape="1">
          <a:blip r:embed="rId2"/>
          <a:srcRect l="11751" r="18156" b="-3"/>
          <a:stretch/>
        </p:blipFill>
        <p:spPr>
          <a:xfrm>
            <a:off x="6651127" y="1046890"/>
            <a:ext cx="4999885" cy="4761564"/>
          </a:xfrm>
          <a:prstGeom prst="rect">
            <a:avLst/>
          </a:prstGeom>
        </p:spPr>
      </p:pic>
    </p:spTree>
    <p:extLst>
      <p:ext uri="{BB962C8B-B14F-4D97-AF65-F5344CB8AC3E}">
        <p14:creationId xmlns:p14="http://schemas.microsoft.com/office/powerpoint/2010/main" val="7345339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D2EE047-566C-48D4-9F44-4BB3B58F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9C273C6D-498C-D2CE-781C-2050C4E25B36}"/>
              </a:ext>
            </a:extLst>
          </p:cNvPr>
          <p:cNvSpPr>
            <a:spLocks noGrp="1"/>
          </p:cNvSpPr>
          <p:nvPr>
            <p:ph type="title"/>
          </p:nvPr>
        </p:nvSpPr>
        <p:spPr>
          <a:xfrm>
            <a:off x="990000" y="945926"/>
            <a:ext cx="3531600" cy="2483074"/>
          </a:xfrm>
        </p:spPr>
        <p:txBody>
          <a:bodyPr vert="horz" lIns="91440" tIns="45720" rIns="91440" bIns="45720" rtlCol="0" anchor="t" anchorCtr="0">
            <a:normAutofit/>
          </a:bodyPr>
          <a:lstStyle/>
          <a:p>
            <a:pPr algn="l"/>
            <a:r>
              <a:rPr lang="en-US" sz="3000" kern="1200" cap="none" spc="0" baseline="0">
                <a:solidFill>
                  <a:schemeClr val="tx1"/>
                </a:solidFill>
                <a:latin typeface="+mj-lt"/>
                <a:ea typeface="+mj-ea"/>
                <a:cs typeface="+mj-cs"/>
              </a:rPr>
              <a:t>DISENGAGEMENT THEORY</a:t>
            </a:r>
          </a:p>
        </p:txBody>
      </p:sp>
      <p:sp>
        <p:nvSpPr>
          <p:cNvPr id="4" name="Text Placeholder 3">
            <a:extLst>
              <a:ext uri="{FF2B5EF4-FFF2-40B4-BE49-F238E27FC236}">
                <a16:creationId xmlns:a16="http://schemas.microsoft.com/office/drawing/2014/main" id="{8B09D785-047B-31EF-9D9D-F137F9C3EFFD}"/>
              </a:ext>
            </a:extLst>
          </p:cNvPr>
          <p:cNvSpPr>
            <a:spLocks noGrp="1"/>
          </p:cNvSpPr>
          <p:nvPr>
            <p:ph type="body" sz="quarter" idx="13"/>
          </p:nvPr>
        </p:nvSpPr>
        <p:spPr>
          <a:xfrm>
            <a:off x="4997457" y="935999"/>
            <a:ext cx="6114543" cy="4832975"/>
          </a:xfrm>
        </p:spPr>
        <p:txBody>
          <a:bodyPr vert="horz" lIns="91440" tIns="45720" rIns="91440" bIns="45720" rtlCol="0" anchor="t">
            <a:normAutofit fontScale="92500" lnSpcReduction="20000"/>
          </a:bodyPr>
          <a:lstStyle/>
          <a:p>
            <a:pPr marL="285750" indent="-285750" algn="l">
              <a:lnSpc>
                <a:spcPct val="140000"/>
              </a:lnSpc>
              <a:spcBef>
                <a:spcPts val="0"/>
              </a:spcBef>
              <a:spcAft>
                <a:spcPts val="600"/>
              </a:spcAft>
              <a:buFont typeface="Arial"/>
              <a:buChar char="•"/>
            </a:pPr>
            <a:r>
              <a:rPr lang="en-US" sz="1900" dirty="0">
                <a:solidFill>
                  <a:schemeClr val="tx2"/>
                </a:solidFill>
              </a:rPr>
              <a:t>According to disengagement theory of ageing, people naturally retreat from social duties and interactions as they get older.</a:t>
            </a:r>
          </a:p>
          <a:p>
            <a:pPr marL="285750" indent="-285750" algn="l">
              <a:lnSpc>
                <a:spcPct val="140000"/>
              </a:lnSpc>
              <a:spcBef>
                <a:spcPts val="0"/>
              </a:spcBef>
              <a:spcAft>
                <a:spcPts val="600"/>
              </a:spcAft>
              <a:buFont typeface="Arial"/>
              <a:buChar char="•"/>
            </a:pPr>
            <a:r>
              <a:rPr lang="en-US" sz="1900" dirty="0">
                <a:solidFill>
                  <a:schemeClr val="tx2"/>
                </a:solidFill>
              </a:rPr>
              <a:t>Results in reciprocal disengagement between individual and society.</a:t>
            </a:r>
          </a:p>
          <a:p>
            <a:pPr marL="285750" indent="-285750" algn="l">
              <a:lnSpc>
                <a:spcPct val="140000"/>
              </a:lnSpc>
              <a:spcBef>
                <a:spcPts val="0"/>
              </a:spcBef>
              <a:spcAft>
                <a:spcPts val="600"/>
              </a:spcAft>
              <a:buFont typeface="Arial"/>
              <a:buChar char="•"/>
            </a:pPr>
            <a:r>
              <a:rPr lang="en-US" sz="1900" dirty="0">
                <a:solidFill>
                  <a:schemeClr val="tx2"/>
                </a:solidFill>
              </a:rPr>
              <a:t>Natural and necessary part of ageing in end-of-life.</a:t>
            </a:r>
          </a:p>
          <a:p>
            <a:pPr marL="285750" indent="-285750" algn="l">
              <a:lnSpc>
                <a:spcPct val="140000"/>
              </a:lnSpc>
              <a:spcBef>
                <a:spcPts val="0"/>
              </a:spcBef>
              <a:spcAft>
                <a:spcPts val="600"/>
              </a:spcAft>
              <a:buFont typeface="Arial"/>
              <a:buChar char="•"/>
            </a:pPr>
            <a:r>
              <a:rPr lang="en-US" sz="1900" dirty="0">
                <a:solidFill>
                  <a:schemeClr val="tx2"/>
                </a:solidFill>
              </a:rPr>
              <a:t>Senior citizens should be offered support in adjusting to their diminished social roles.</a:t>
            </a:r>
          </a:p>
          <a:p>
            <a:pPr marL="285750" indent="-285750" algn="l">
              <a:lnSpc>
                <a:spcPct val="140000"/>
              </a:lnSpc>
              <a:spcBef>
                <a:spcPts val="0"/>
              </a:spcBef>
              <a:spcAft>
                <a:spcPts val="600"/>
              </a:spcAft>
              <a:buFont typeface="Arial"/>
              <a:buChar char="•"/>
            </a:pPr>
            <a:r>
              <a:rPr lang="en-US" sz="1900" dirty="0">
                <a:solidFill>
                  <a:schemeClr val="tx2"/>
                </a:solidFill>
              </a:rPr>
              <a:t>Those working with the elderly should familiarize themselves with the process of disengagement to avoid confusion.</a:t>
            </a:r>
          </a:p>
          <a:p>
            <a:pPr marL="285750" indent="-285750" algn="l">
              <a:lnSpc>
                <a:spcPct val="140000"/>
              </a:lnSpc>
              <a:spcBef>
                <a:spcPts val="0"/>
              </a:spcBef>
              <a:spcAft>
                <a:spcPts val="600"/>
              </a:spcAft>
              <a:buFont typeface="Arial"/>
              <a:buChar char="•"/>
            </a:pPr>
            <a:endParaRPr lang="en-US" sz="1900" dirty="0">
              <a:solidFill>
                <a:schemeClr val="tx2"/>
              </a:solidFill>
            </a:endParaRPr>
          </a:p>
          <a:p>
            <a:pPr algn="l">
              <a:lnSpc>
                <a:spcPct val="140000"/>
              </a:lnSpc>
              <a:spcBef>
                <a:spcPts val="0"/>
              </a:spcBef>
              <a:spcAft>
                <a:spcPts val="600"/>
              </a:spcAft>
            </a:pPr>
            <a:r>
              <a:rPr lang="en-US" sz="1900" dirty="0">
                <a:solidFill>
                  <a:schemeClr val="tx2"/>
                </a:solidFill>
                <a:ea typeface="+mn-lt"/>
                <a:cs typeface="+mn-lt"/>
              </a:rPr>
              <a:t>(Zhang &amp; Lin, 2022)</a:t>
            </a:r>
            <a:endParaRPr lang="en-US" sz="1900" dirty="0">
              <a:solidFill>
                <a:schemeClr val="tx2"/>
              </a:solidFill>
            </a:endParaRPr>
          </a:p>
        </p:txBody>
      </p:sp>
      <p:grpSp>
        <p:nvGrpSpPr>
          <p:cNvPr id="11" name="Group 10">
            <a:extLst>
              <a:ext uri="{FF2B5EF4-FFF2-40B4-BE49-F238E27FC236}">
                <a16:creationId xmlns:a16="http://schemas.microsoft.com/office/drawing/2014/main" id="{B48EE24C-0DEE-4852-98D1-766934BDAA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H="1">
            <a:off x="1119768" y="3861832"/>
            <a:ext cx="1785984" cy="2211229"/>
            <a:chOff x="3125006" y="3171595"/>
            <a:chExt cx="1785984" cy="2211229"/>
          </a:xfrm>
        </p:grpSpPr>
        <p:grpSp>
          <p:nvGrpSpPr>
            <p:cNvPr id="12" name="Group 11">
              <a:extLst>
                <a:ext uri="{FF2B5EF4-FFF2-40B4-BE49-F238E27FC236}">
                  <a16:creationId xmlns:a16="http://schemas.microsoft.com/office/drawing/2014/main" id="{C6CBEAFE-2CF0-4684-B451-EB4CC26C1CA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6" name="Straight Connector 15">
                <a:extLst>
                  <a:ext uri="{FF2B5EF4-FFF2-40B4-BE49-F238E27FC236}">
                    <a16:creationId xmlns:a16="http://schemas.microsoft.com/office/drawing/2014/main" id="{8829D087-6E8C-49B4-8B14-A7322D6C927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806AD7EE-911D-452D-BB96-558319A672A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8" name="Rectangle 30">
                <a:extLst>
                  <a:ext uri="{FF2B5EF4-FFF2-40B4-BE49-F238E27FC236}">
                    <a16:creationId xmlns:a16="http://schemas.microsoft.com/office/drawing/2014/main" id="{EFB3432A-F33E-4636-93EA-39E5DE75C6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30">
                <a:extLst>
                  <a:ext uri="{FF2B5EF4-FFF2-40B4-BE49-F238E27FC236}">
                    <a16:creationId xmlns:a16="http://schemas.microsoft.com/office/drawing/2014/main" id="{201E85ED-EC70-4C1F-ADA1-385AFA3DB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596CFCCC-96DF-4A61-9E5D-558B1B94753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4" name="Freeform: Shape 13">
                <a:extLst>
                  <a:ext uri="{FF2B5EF4-FFF2-40B4-BE49-F238E27FC236}">
                    <a16:creationId xmlns:a16="http://schemas.microsoft.com/office/drawing/2014/main" id="{FC78AD6F-09CE-4B30-BD5B-385DC487E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15" name="Freeform: Shape 14">
                <a:extLst>
                  <a:ext uri="{FF2B5EF4-FFF2-40B4-BE49-F238E27FC236}">
                    <a16:creationId xmlns:a16="http://schemas.microsoft.com/office/drawing/2014/main" id="{5CE9B157-EB63-48A0-9199-65F4594C1C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spTree>
    <p:extLst>
      <p:ext uri="{BB962C8B-B14F-4D97-AF65-F5344CB8AC3E}">
        <p14:creationId xmlns:p14="http://schemas.microsoft.com/office/powerpoint/2010/main" val="20003144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835F3A-F094-9DB1-6B31-2A382CBD6199}"/>
              </a:ext>
            </a:extLst>
          </p:cNvPr>
          <p:cNvSpPr>
            <a:spLocks noGrp="1"/>
          </p:cNvSpPr>
          <p:nvPr>
            <p:ph type="title"/>
          </p:nvPr>
        </p:nvSpPr>
        <p:spPr>
          <a:xfrm>
            <a:off x="989999" y="395288"/>
            <a:ext cx="6317998" cy="1120439"/>
          </a:xfrm>
        </p:spPr>
        <p:txBody>
          <a:bodyPr vert="horz" wrap="square" lIns="91440" tIns="45720" rIns="91440" bIns="45720" rtlCol="0" anchor="b" anchorCtr="0">
            <a:normAutofit/>
          </a:bodyPr>
          <a:lstStyle/>
          <a:p>
            <a:r>
              <a:rPr lang="en-US"/>
              <a:t>ACTIVITY THEORY</a:t>
            </a:r>
            <a:endParaRPr lang="en-US" kern="1200" cap="none" spc="0" baseline="0">
              <a:latin typeface="+mj-lt"/>
            </a:endParaRPr>
          </a:p>
        </p:txBody>
      </p:sp>
      <p:cxnSp>
        <p:nvCxnSpPr>
          <p:cNvPr id="22" name="Straight Connector 21">
            <a:extLst>
              <a:ext uri="{FF2B5EF4-FFF2-40B4-BE49-F238E27FC236}">
                <a16:creationId xmlns:a16="http://schemas.microsoft.com/office/drawing/2014/main" id="{16C132CB-661F-4A80-B2A5-D78FF18C0C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78998" y="196459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Text Placeholder 2">
            <a:extLst>
              <a:ext uri="{FF2B5EF4-FFF2-40B4-BE49-F238E27FC236}">
                <a16:creationId xmlns:a16="http://schemas.microsoft.com/office/drawing/2014/main" id="{2C1FA0FF-24EA-3966-99B7-40C43D5C3B59}"/>
              </a:ext>
            </a:extLst>
          </p:cNvPr>
          <p:cNvSpPr>
            <a:spLocks noGrp="1"/>
          </p:cNvSpPr>
          <p:nvPr>
            <p:ph type="body" sz="quarter" idx="13"/>
          </p:nvPr>
        </p:nvSpPr>
        <p:spPr>
          <a:xfrm>
            <a:off x="595861" y="1585778"/>
            <a:ext cx="6712137" cy="4705101"/>
          </a:xfrm>
        </p:spPr>
        <p:txBody>
          <a:bodyPr vert="horz" lIns="91440" tIns="45720" rIns="91440" bIns="45720" rtlCol="0" anchor="t">
            <a:noAutofit/>
          </a:bodyPr>
          <a:lstStyle/>
          <a:p>
            <a:pPr algn="l">
              <a:lnSpc>
                <a:spcPct val="140000"/>
              </a:lnSpc>
            </a:pPr>
            <a:r>
              <a:rPr lang="en-US" sz="1800" dirty="0">
                <a:solidFill>
                  <a:schemeClr val="tx2"/>
                </a:solidFill>
              </a:rPr>
              <a:t>According to the activity theory of ageing, people who remain active and involved in meaningful activities as they age are more likely to maintain their physical and mental wellbeing, independence, and overall wellbeing.</a:t>
            </a:r>
            <a:endParaRPr lang="en-US" sz="1800">
              <a:solidFill>
                <a:schemeClr val="tx2"/>
              </a:solidFill>
            </a:endParaRPr>
          </a:p>
          <a:p>
            <a:pPr algn="l">
              <a:lnSpc>
                <a:spcPct val="140000"/>
              </a:lnSpc>
            </a:pPr>
            <a:r>
              <a:rPr lang="en-US" sz="1800" dirty="0">
                <a:solidFill>
                  <a:schemeClr val="tx2"/>
                </a:solidFill>
              </a:rPr>
              <a:t>This theory holds that maintaining one's sense of identity, purpose and social connections is crucial in the later days of life. This can be facilitated by participating in physical, social and spiritual activities. </a:t>
            </a:r>
            <a:endParaRPr lang="en-US" sz="1800">
              <a:solidFill>
                <a:schemeClr val="tx2"/>
              </a:solidFill>
            </a:endParaRPr>
          </a:p>
          <a:p>
            <a:pPr algn="l">
              <a:lnSpc>
                <a:spcPct val="140000"/>
              </a:lnSpc>
            </a:pPr>
            <a:r>
              <a:rPr lang="en-US" sz="1800" dirty="0">
                <a:solidFill>
                  <a:schemeClr val="tx2"/>
                </a:solidFill>
              </a:rPr>
              <a:t>This theory emphasizes the significance of presenting opportunities for senior citizens to continue participating in meaningful exercises with support from care providers.</a:t>
            </a:r>
          </a:p>
          <a:p>
            <a:pPr algn="l">
              <a:lnSpc>
                <a:spcPct val="140000"/>
              </a:lnSpc>
            </a:pPr>
            <a:r>
              <a:rPr lang="en-US" sz="1800" dirty="0">
                <a:solidFill>
                  <a:schemeClr val="tx2"/>
                </a:solidFill>
                <a:ea typeface="+mn-lt"/>
                <a:cs typeface="+mn-lt"/>
              </a:rPr>
              <a:t>(Putnam, 2002)</a:t>
            </a:r>
            <a:endParaRPr lang="en-US" dirty="0">
              <a:solidFill>
                <a:schemeClr val="tx2"/>
              </a:solidFill>
            </a:endParaRPr>
          </a:p>
        </p:txBody>
      </p:sp>
      <p:pic>
        <p:nvPicPr>
          <p:cNvPr id="14" name="Picture 4" descr="3D spheres connected with a red line">
            <a:extLst>
              <a:ext uri="{FF2B5EF4-FFF2-40B4-BE49-F238E27FC236}">
                <a16:creationId xmlns:a16="http://schemas.microsoft.com/office/drawing/2014/main" id="{FE36F6EC-BC59-9590-776E-DA3AC45D95CD}"/>
              </a:ext>
            </a:extLst>
          </p:cNvPr>
          <p:cNvPicPr>
            <a:picLocks noChangeAspect="1"/>
          </p:cNvPicPr>
          <p:nvPr/>
        </p:nvPicPr>
        <p:blipFill rotWithShape="1">
          <a:blip r:embed="rId2"/>
          <a:srcRect l="31665" r="26002"/>
          <a:stretch/>
        </p:blipFill>
        <p:spPr>
          <a:xfrm>
            <a:off x="8321011" y="10"/>
            <a:ext cx="3870989" cy="6857990"/>
          </a:xfrm>
          <a:prstGeom prst="rect">
            <a:avLst/>
          </a:prstGeom>
        </p:spPr>
      </p:pic>
    </p:spTree>
    <p:extLst>
      <p:ext uri="{BB962C8B-B14F-4D97-AF65-F5344CB8AC3E}">
        <p14:creationId xmlns:p14="http://schemas.microsoft.com/office/powerpoint/2010/main" val="11099032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545DA4-7D34-18FA-48EB-46561E4D1C86}"/>
              </a:ext>
            </a:extLst>
          </p:cNvPr>
          <p:cNvSpPr>
            <a:spLocks noGrp="1"/>
          </p:cNvSpPr>
          <p:nvPr>
            <p:ph type="title"/>
          </p:nvPr>
        </p:nvSpPr>
        <p:spPr>
          <a:xfrm>
            <a:off x="990000" y="155575"/>
            <a:ext cx="4078800" cy="1453003"/>
          </a:xfrm>
        </p:spPr>
        <p:txBody>
          <a:bodyPr vert="horz" wrap="square" lIns="91440" tIns="45720" rIns="91440" bIns="45720" rtlCol="0" anchor="b" anchorCtr="0">
            <a:normAutofit/>
          </a:bodyPr>
          <a:lstStyle/>
          <a:p>
            <a:pPr>
              <a:lnSpc>
                <a:spcPct val="90000"/>
              </a:lnSpc>
            </a:pPr>
            <a:r>
              <a:rPr lang="en-US" kern="1200" cap="none" spc="0" baseline="0">
                <a:solidFill>
                  <a:schemeClr val="tx1"/>
                </a:solidFill>
                <a:latin typeface="+mj-lt"/>
                <a:ea typeface="+mj-ea"/>
                <a:cs typeface="+mj-cs"/>
              </a:rPr>
              <a:t>MASLOWS HIERACHY OF NEEDS</a:t>
            </a:r>
          </a:p>
        </p:txBody>
      </p:sp>
      <p:cxnSp>
        <p:nvCxnSpPr>
          <p:cNvPr id="12" name="Straight Connector 11">
            <a:extLst>
              <a:ext uri="{FF2B5EF4-FFF2-40B4-BE49-F238E27FC236}">
                <a16:creationId xmlns:a16="http://schemas.microsoft.com/office/drawing/2014/main" id="{76D745DA-D03E-47A2-9936-01C39D51A4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759400"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Text Placeholder 2">
            <a:extLst>
              <a:ext uri="{FF2B5EF4-FFF2-40B4-BE49-F238E27FC236}">
                <a16:creationId xmlns:a16="http://schemas.microsoft.com/office/drawing/2014/main" id="{92281C27-D356-3623-442D-8157D559640F}"/>
              </a:ext>
            </a:extLst>
          </p:cNvPr>
          <p:cNvSpPr>
            <a:spLocks noGrp="1"/>
          </p:cNvSpPr>
          <p:nvPr>
            <p:ph type="body" sz="quarter" idx="13"/>
          </p:nvPr>
        </p:nvSpPr>
        <p:spPr>
          <a:xfrm>
            <a:off x="1070141" y="1709932"/>
            <a:ext cx="4078800" cy="4346653"/>
          </a:xfrm>
        </p:spPr>
        <p:txBody>
          <a:bodyPr vert="horz" lIns="91440" tIns="45720" rIns="91440" bIns="45720" rtlCol="0" anchor="t">
            <a:noAutofit/>
          </a:bodyPr>
          <a:lstStyle/>
          <a:p>
            <a:pPr algn="l">
              <a:lnSpc>
                <a:spcPct val="140000"/>
              </a:lnSpc>
            </a:pPr>
            <a:r>
              <a:rPr lang="en-US" sz="1800" dirty="0">
                <a:solidFill>
                  <a:schemeClr val="tx2"/>
                </a:solidFill>
              </a:rPr>
              <a:t>Maslow's hierarchy of needs might be a helpful tool to start when trying to understand the varied requirements/needs of patients receiving end-of-life care and how to direct healthcare professionals in offering comprehensive and compassionate care. With this in mind it is achievable to help those in the end-of-life stages meet each level of need possible.</a:t>
            </a:r>
          </a:p>
          <a:p>
            <a:pPr algn="l">
              <a:lnSpc>
                <a:spcPct val="140000"/>
              </a:lnSpc>
            </a:pPr>
            <a:r>
              <a:rPr lang="en-US" sz="1800" dirty="0">
                <a:solidFill>
                  <a:schemeClr val="tx2"/>
                </a:solidFill>
                <a:ea typeface="+mn-lt"/>
                <a:cs typeface="+mn-lt"/>
              </a:rPr>
              <a:t>(</a:t>
            </a:r>
            <a:r>
              <a:rPr lang="en-US" sz="1800" dirty="0" err="1">
                <a:solidFill>
                  <a:schemeClr val="tx2"/>
                </a:solidFill>
                <a:ea typeface="+mn-lt"/>
                <a:cs typeface="+mn-lt"/>
              </a:rPr>
              <a:t>Pichère</a:t>
            </a:r>
            <a:r>
              <a:rPr lang="en-US" sz="1800" dirty="0">
                <a:solidFill>
                  <a:schemeClr val="tx2"/>
                </a:solidFill>
                <a:ea typeface="+mn-lt"/>
                <a:cs typeface="+mn-lt"/>
              </a:rPr>
              <a:t> et al., 2015)</a:t>
            </a:r>
            <a:endParaRPr lang="en-US" dirty="0">
              <a:solidFill>
                <a:schemeClr val="tx2"/>
              </a:solidFill>
            </a:endParaRPr>
          </a:p>
        </p:txBody>
      </p:sp>
      <p:sp>
        <p:nvSpPr>
          <p:cNvPr id="14" name="Rectangle 13">
            <a:extLst>
              <a:ext uri="{FF2B5EF4-FFF2-40B4-BE49-F238E27FC236}">
                <a16:creationId xmlns:a16="http://schemas.microsoft.com/office/drawing/2014/main" id="{E95A6F56-5B66-4656-B01E-938834D6A3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4" name="Picture 4" descr="Diagram&#10;&#10;Description automatically generated">
            <a:extLst>
              <a:ext uri="{FF2B5EF4-FFF2-40B4-BE49-F238E27FC236}">
                <a16:creationId xmlns:a16="http://schemas.microsoft.com/office/drawing/2014/main" id="{2F63ADA3-E2C6-357F-38F7-37333E87D3F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651127" y="1533966"/>
            <a:ext cx="4999885" cy="3787412"/>
          </a:xfrm>
          <a:prstGeom prst="rect">
            <a:avLst/>
          </a:prstGeom>
        </p:spPr>
      </p:pic>
      <p:sp>
        <p:nvSpPr>
          <p:cNvPr id="5" name="TextBox 4">
            <a:extLst>
              <a:ext uri="{FF2B5EF4-FFF2-40B4-BE49-F238E27FC236}">
                <a16:creationId xmlns:a16="http://schemas.microsoft.com/office/drawing/2014/main" id="{C4BC0268-6106-D05E-43FF-14F922CBEC2D}"/>
              </a:ext>
            </a:extLst>
          </p:cNvPr>
          <p:cNvSpPr txBox="1"/>
          <p:nvPr/>
        </p:nvSpPr>
        <p:spPr>
          <a:xfrm>
            <a:off x="9034591" y="5121323"/>
            <a:ext cx="2616421"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16507722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2" name="Title 1">
            <a:extLst>
              <a:ext uri="{FF2B5EF4-FFF2-40B4-BE49-F238E27FC236}">
                <a16:creationId xmlns:a16="http://schemas.microsoft.com/office/drawing/2014/main" id="{CF40199F-B8EF-3366-F6D4-E0F66DA4C729}"/>
              </a:ext>
            </a:extLst>
          </p:cNvPr>
          <p:cNvSpPr>
            <a:spLocks noGrp="1"/>
          </p:cNvSpPr>
          <p:nvPr>
            <p:ph type="title"/>
          </p:nvPr>
        </p:nvSpPr>
        <p:spPr>
          <a:xfrm>
            <a:off x="1078100" y="542671"/>
            <a:ext cx="10026650" cy="1124202"/>
          </a:xfrm>
        </p:spPr>
        <p:txBody>
          <a:bodyPr vert="horz" wrap="square" lIns="91440" tIns="45720" rIns="91440" bIns="45720" rtlCol="0" anchor="ctr" anchorCtr="0">
            <a:normAutofit/>
          </a:bodyPr>
          <a:lstStyle/>
          <a:p>
            <a:r>
              <a:rPr lang="en-US" kern="1200" cap="none" spc="0" baseline="0">
                <a:solidFill>
                  <a:schemeClr val="tx1"/>
                </a:solidFill>
                <a:latin typeface="+mj-lt"/>
                <a:ea typeface="+mj-ea"/>
                <a:cs typeface="+mj-cs"/>
              </a:rPr>
              <a:t>PLANNING FOR END-OF-LIFE CARE</a:t>
            </a:r>
          </a:p>
        </p:txBody>
      </p:sp>
      <p:sp>
        <p:nvSpPr>
          <p:cNvPr id="11" name="Rectangle 10">
            <a:extLst>
              <a:ext uri="{FF2B5EF4-FFF2-40B4-BE49-F238E27FC236}">
                <a16:creationId xmlns:a16="http://schemas.microsoft.com/office/drawing/2014/main" id="{F883A8D1-ED1B-47A1-AA44-289C080ED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52664"/>
            <a:ext cx="12192000" cy="4605336"/>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 name="Text Placeholder 2">
            <a:extLst>
              <a:ext uri="{FF2B5EF4-FFF2-40B4-BE49-F238E27FC236}">
                <a16:creationId xmlns:a16="http://schemas.microsoft.com/office/drawing/2014/main" id="{2263EB10-6707-9304-5860-61AA1F233231}"/>
              </a:ext>
            </a:extLst>
          </p:cNvPr>
          <p:cNvGraphicFramePr/>
          <p:nvPr>
            <p:extLst>
              <p:ext uri="{D42A27DB-BD31-4B8C-83A1-F6EECF244321}">
                <p14:modId xmlns:p14="http://schemas.microsoft.com/office/powerpoint/2010/main" val="2053188154"/>
              </p:ext>
            </p:extLst>
          </p:nvPr>
        </p:nvGraphicFramePr>
        <p:xfrm>
          <a:off x="173476" y="1266661"/>
          <a:ext cx="11477536" cy="50486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1" name="TextBox 20">
            <a:extLst>
              <a:ext uri="{FF2B5EF4-FFF2-40B4-BE49-F238E27FC236}">
                <a16:creationId xmlns:a16="http://schemas.microsoft.com/office/drawing/2014/main" id="{4D85640C-DC50-253F-C8AA-FA5227E52ED3}"/>
              </a:ext>
            </a:extLst>
          </p:cNvPr>
          <p:cNvSpPr txBox="1"/>
          <p:nvPr/>
        </p:nvSpPr>
        <p:spPr>
          <a:xfrm>
            <a:off x="723900" y="60198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(Saunders, 2008)</a:t>
            </a:r>
          </a:p>
        </p:txBody>
      </p:sp>
    </p:spTree>
    <p:extLst>
      <p:ext uri="{BB962C8B-B14F-4D97-AF65-F5344CB8AC3E}">
        <p14:creationId xmlns:p14="http://schemas.microsoft.com/office/powerpoint/2010/main" val="22489884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0">
            <a:extLst>
              <a:ext uri="{FF2B5EF4-FFF2-40B4-BE49-F238E27FC236}">
                <a16:creationId xmlns:a16="http://schemas.microsoft.com/office/drawing/2014/main" id="{3A513CAD-9784-4D35-BAF9-1F7DDD69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4714750" y="1691606"/>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4" name="Picture 4" descr="Text, application&#10;&#10;Description automatically generated">
            <a:extLst>
              <a:ext uri="{FF2B5EF4-FFF2-40B4-BE49-F238E27FC236}">
                <a16:creationId xmlns:a16="http://schemas.microsoft.com/office/drawing/2014/main" id="{AA9057E7-2ED2-8795-27E7-F0F8A9F88877}"/>
              </a:ext>
            </a:extLst>
          </p:cNvPr>
          <p:cNvPicPr>
            <a:picLocks noChangeAspect="1"/>
          </p:cNvPicPr>
          <p:nvPr/>
        </p:nvPicPr>
        <p:blipFill>
          <a:blip r:embed="rId2"/>
          <a:stretch>
            <a:fillRect/>
          </a:stretch>
        </p:blipFill>
        <p:spPr>
          <a:xfrm>
            <a:off x="3625856" y="1012497"/>
            <a:ext cx="5093040" cy="3838830"/>
          </a:xfrm>
          <a:prstGeom prst="rect">
            <a:avLst/>
          </a:prstGeom>
        </p:spPr>
      </p:pic>
      <p:sp>
        <p:nvSpPr>
          <p:cNvPr id="6" name="Arrow: Left 5">
            <a:extLst>
              <a:ext uri="{FF2B5EF4-FFF2-40B4-BE49-F238E27FC236}">
                <a16:creationId xmlns:a16="http://schemas.microsoft.com/office/drawing/2014/main" id="{A3C38D1E-A060-7AA3-71FC-CC63091D2A43}"/>
              </a:ext>
            </a:extLst>
          </p:cNvPr>
          <p:cNvSpPr/>
          <p:nvPr/>
        </p:nvSpPr>
        <p:spPr>
          <a:xfrm>
            <a:off x="2393950" y="2743200"/>
            <a:ext cx="965200" cy="330200"/>
          </a:xfrm>
          <a:prstGeom prst="leftArrow">
            <a:avLst/>
          </a:prstGeom>
          <a:solidFill>
            <a:srgbClr val="9B5DE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Rounded Corners 6">
            <a:extLst>
              <a:ext uri="{FF2B5EF4-FFF2-40B4-BE49-F238E27FC236}">
                <a16:creationId xmlns:a16="http://schemas.microsoft.com/office/drawing/2014/main" id="{3A2AF1B0-27C0-45FC-2ED6-2AF8A452A27B}"/>
              </a:ext>
            </a:extLst>
          </p:cNvPr>
          <p:cNvSpPr/>
          <p:nvPr/>
        </p:nvSpPr>
        <p:spPr>
          <a:xfrm>
            <a:off x="400050" y="2000250"/>
            <a:ext cx="1866900" cy="1866900"/>
          </a:xfrm>
          <a:prstGeom prst="roundRect">
            <a:avLst/>
          </a:prstGeom>
          <a:solidFill>
            <a:srgbClr val="F4CAE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2"/>
                </a:solidFill>
              </a:rPr>
              <a:t>Ensures the individual's wishes are respected</a:t>
            </a:r>
          </a:p>
        </p:txBody>
      </p:sp>
      <p:sp>
        <p:nvSpPr>
          <p:cNvPr id="10" name="Arrow: Right 9">
            <a:extLst>
              <a:ext uri="{FF2B5EF4-FFF2-40B4-BE49-F238E27FC236}">
                <a16:creationId xmlns:a16="http://schemas.microsoft.com/office/drawing/2014/main" id="{3F70DECD-C060-B3C9-2D70-B5EE59B37482}"/>
              </a:ext>
            </a:extLst>
          </p:cNvPr>
          <p:cNvSpPr/>
          <p:nvPr/>
        </p:nvSpPr>
        <p:spPr>
          <a:xfrm>
            <a:off x="9029700" y="2895600"/>
            <a:ext cx="977900" cy="279400"/>
          </a:xfrm>
          <a:prstGeom prst="rightArrow">
            <a:avLst/>
          </a:prstGeom>
          <a:solidFill>
            <a:srgbClr val="9B5DE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Rounded Corners 11">
            <a:extLst>
              <a:ext uri="{FF2B5EF4-FFF2-40B4-BE49-F238E27FC236}">
                <a16:creationId xmlns:a16="http://schemas.microsoft.com/office/drawing/2014/main" id="{E06FF5BA-392C-C94A-7CD3-71BD43C9D679}"/>
              </a:ext>
            </a:extLst>
          </p:cNvPr>
          <p:cNvSpPr/>
          <p:nvPr/>
        </p:nvSpPr>
        <p:spPr>
          <a:xfrm>
            <a:off x="10267950" y="2076450"/>
            <a:ext cx="1778000" cy="1981200"/>
          </a:xfrm>
          <a:prstGeom prst="roundRect">
            <a:avLst/>
          </a:prstGeom>
          <a:solidFill>
            <a:srgbClr val="F4CAE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rgbClr val="0B2827"/>
                </a:solidFill>
              </a:rPr>
              <a:t>Reduces stress and anxiety for family members</a:t>
            </a:r>
          </a:p>
        </p:txBody>
      </p:sp>
      <p:sp>
        <p:nvSpPr>
          <p:cNvPr id="17" name="Arrow: Down 16">
            <a:extLst>
              <a:ext uri="{FF2B5EF4-FFF2-40B4-BE49-F238E27FC236}">
                <a16:creationId xmlns:a16="http://schemas.microsoft.com/office/drawing/2014/main" id="{EDD968A6-A7CD-9751-05FC-826EC606EDA5}"/>
              </a:ext>
            </a:extLst>
          </p:cNvPr>
          <p:cNvSpPr/>
          <p:nvPr/>
        </p:nvSpPr>
        <p:spPr>
          <a:xfrm>
            <a:off x="5911850" y="4927600"/>
            <a:ext cx="279400" cy="711200"/>
          </a:xfrm>
          <a:prstGeom prst="downArrow">
            <a:avLst/>
          </a:prstGeom>
          <a:solidFill>
            <a:srgbClr val="9B5DE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Rounded Corners 17">
            <a:extLst>
              <a:ext uri="{FF2B5EF4-FFF2-40B4-BE49-F238E27FC236}">
                <a16:creationId xmlns:a16="http://schemas.microsoft.com/office/drawing/2014/main" id="{FB958A5F-33AB-5B32-EBD2-EC6049832FED}"/>
              </a:ext>
            </a:extLst>
          </p:cNvPr>
          <p:cNvSpPr/>
          <p:nvPr/>
        </p:nvSpPr>
        <p:spPr>
          <a:xfrm>
            <a:off x="4806950" y="5753100"/>
            <a:ext cx="2438399" cy="952500"/>
          </a:xfrm>
          <a:prstGeom prst="roundRect">
            <a:avLst/>
          </a:prstGeom>
          <a:solidFill>
            <a:srgbClr val="F4CAE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2"/>
                </a:solidFill>
              </a:rPr>
              <a:t>Facilitates communication with healthcare providers</a:t>
            </a:r>
          </a:p>
        </p:txBody>
      </p:sp>
      <p:sp>
        <p:nvSpPr>
          <p:cNvPr id="20" name="Arrow: Left 19">
            <a:extLst>
              <a:ext uri="{FF2B5EF4-FFF2-40B4-BE49-F238E27FC236}">
                <a16:creationId xmlns:a16="http://schemas.microsoft.com/office/drawing/2014/main" id="{4B17DE28-1160-213E-BAB0-2D4A15458A9C}"/>
              </a:ext>
            </a:extLst>
          </p:cNvPr>
          <p:cNvSpPr/>
          <p:nvPr/>
        </p:nvSpPr>
        <p:spPr>
          <a:xfrm rot="-1500000">
            <a:off x="2439080" y="4765703"/>
            <a:ext cx="990600" cy="368300"/>
          </a:xfrm>
          <a:prstGeom prst="leftArrow">
            <a:avLst/>
          </a:prstGeom>
          <a:solidFill>
            <a:srgbClr val="9B5DE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Rounded Corners 20">
            <a:extLst>
              <a:ext uri="{FF2B5EF4-FFF2-40B4-BE49-F238E27FC236}">
                <a16:creationId xmlns:a16="http://schemas.microsoft.com/office/drawing/2014/main" id="{F82143ED-0F70-BFEE-F757-677720FCDD61}"/>
              </a:ext>
            </a:extLst>
          </p:cNvPr>
          <p:cNvSpPr/>
          <p:nvPr/>
        </p:nvSpPr>
        <p:spPr>
          <a:xfrm>
            <a:off x="387350" y="4832350"/>
            <a:ext cx="1790700" cy="1295400"/>
          </a:xfrm>
          <a:prstGeom prst="roundRect">
            <a:avLst/>
          </a:prstGeom>
          <a:solidFill>
            <a:srgbClr val="F4CAE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rgbClr val="0B2827"/>
                </a:solidFill>
              </a:rPr>
              <a:t>Provides peace of mind</a:t>
            </a:r>
          </a:p>
        </p:txBody>
      </p:sp>
      <p:sp>
        <p:nvSpPr>
          <p:cNvPr id="22" name="Arrow: Right 21">
            <a:extLst>
              <a:ext uri="{FF2B5EF4-FFF2-40B4-BE49-F238E27FC236}">
                <a16:creationId xmlns:a16="http://schemas.microsoft.com/office/drawing/2014/main" id="{6BC25682-4F57-3BDB-6206-89C0E3EE2198}"/>
              </a:ext>
            </a:extLst>
          </p:cNvPr>
          <p:cNvSpPr/>
          <p:nvPr/>
        </p:nvSpPr>
        <p:spPr>
          <a:xfrm rot="1500000">
            <a:off x="8927238" y="4833266"/>
            <a:ext cx="1054100" cy="368300"/>
          </a:xfrm>
          <a:prstGeom prst="rightArrow">
            <a:avLst/>
          </a:prstGeom>
          <a:solidFill>
            <a:srgbClr val="9B5DE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128F74E0-640C-0965-6675-EA35BF89D8BF}"/>
              </a:ext>
            </a:extLst>
          </p:cNvPr>
          <p:cNvSpPr/>
          <p:nvPr/>
        </p:nvSpPr>
        <p:spPr>
          <a:xfrm>
            <a:off x="10198100" y="4908550"/>
            <a:ext cx="1765300" cy="1689100"/>
          </a:xfrm>
          <a:prstGeom prst="roundRect">
            <a:avLst/>
          </a:prstGeom>
          <a:solidFill>
            <a:srgbClr val="F4CAE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rgbClr val="0B2827"/>
                </a:solidFill>
              </a:rPr>
              <a:t>Empowers individuals..</a:t>
            </a:r>
          </a:p>
        </p:txBody>
      </p:sp>
      <p:sp>
        <p:nvSpPr>
          <p:cNvPr id="24" name="TextBox 23">
            <a:extLst>
              <a:ext uri="{FF2B5EF4-FFF2-40B4-BE49-F238E27FC236}">
                <a16:creationId xmlns:a16="http://schemas.microsoft.com/office/drawing/2014/main" id="{D349A916-A00F-9FA6-DD14-BBC9D76F0D5E}"/>
              </a:ext>
            </a:extLst>
          </p:cNvPr>
          <p:cNvSpPr txBox="1"/>
          <p:nvPr/>
        </p:nvSpPr>
        <p:spPr>
          <a:xfrm>
            <a:off x="1555750" y="133350"/>
            <a:ext cx="10058400" cy="461665"/>
          </a:xfrm>
          <a:prstGeom prst="rect">
            <a:avLst/>
          </a:prstGeom>
          <a:solidFill>
            <a:srgbClr val="F4CAE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Goudy Old Style"/>
              </a:rPr>
              <a:t>ADVANTAGES OF HAVING AN ADVANCED CARE PLAN IN PLACE</a:t>
            </a:r>
          </a:p>
        </p:txBody>
      </p:sp>
      <p:sp>
        <p:nvSpPr>
          <p:cNvPr id="2" name="TextBox 1">
            <a:extLst>
              <a:ext uri="{FF2B5EF4-FFF2-40B4-BE49-F238E27FC236}">
                <a16:creationId xmlns:a16="http://schemas.microsoft.com/office/drawing/2014/main" id="{27CF2FF3-D974-76C0-0CB7-B5CFC8F8F3C1}"/>
              </a:ext>
            </a:extLst>
          </p:cNvPr>
          <p:cNvSpPr txBox="1"/>
          <p:nvPr/>
        </p:nvSpPr>
        <p:spPr>
          <a:xfrm>
            <a:off x="1130300" y="63373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(Combes et al., 2019)</a:t>
            </a:r>
          </a:p>
        </p:txBody>
      </p:sp>
    </p:spTree>
    <p:extLst>
      <p:ext uri="{BB962C8B-B14F-4D97-AF65-F5344CB8AC3E}">
        <p14:creationId xmlns:p14="http://schemas.microsoft.com/office/powerpoint/2010/main" val="12582253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98571C-690D-890F-24CD-CA7BFA297568}"/>
              </a:ext>
            </a:extLst>
          </p:cNvPr>
          <p:cNvSpPr>
            <a:spLocks noGrp="1"/>
          </p:cNvSpPr>
          <p:nvPr>
            <p:ph type="title"/>
          </p:nvPr>
        </p:nvSpPr>
        <p:spPr>
          <a:xfrm>
            <a:off x="4054" y="211358"/>
            <a:ext cx="4555180" cy="442802"/>
          </a:xfrm>
        </p:spPr>
        <p:txBody>
          <a:bodyPr vert="horz" lIns="91440" tIns="45720" rIns="91440" bIns="45720" rtlCol="0" anchor="b" anchorCtr="0">
            <a:normAutofit fontScale="90000"/>
          </a:bodyPr>
          <a:lstStyle/>
          <a:p>
            <a:r>
              <a:rPr lang="en-US" kern="1200" cap="none" spc="0" baseline="0">
                <a:solidFill>
                  <a:schemeClr val="tx1"/>
                </a:solidFill>
                <a:latin typeface="+mj-lt"/>
                <a:ea typeface="+mj-ea"/>
                <a:cs typeface="+mj-cs"/>
              </a:rPr>
              <a:t>WHAT IS A DNR?</a:t>
            </a:r>
          </a:p>
        </p:txBody>
      </p:sp>
      <p:cxnSp>
        <p:nvCxnSpPr>
          <p:cNvPr id="36" name="Straight Connector 35">
            <a:extLst>
              <a:ext uri="{FF2B5EF4-FFF2-40B4-BE49-F238E27FC236}">
                <a16:creationId xmlns:a16="http://schemas.microsoft.com/office/drawing/2014/main" id="{C05D45D7-984D-4CDD-B1BC-0CF407C72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2485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28" name="Picture 28" descr="Text, whiteboard&#10;&#10;Description automatically generated">
            <a:extLst>
              <a:ext uri="{FF2B5EF4-FFF2-40B4-BE49-F238E27FC236}">
                <a16:creationId xmlns:a16="http://schemas.microsoft.com/office/drawing/2014/main" id="{CFE74B82-6828-544E-0167-2DFCD5D391E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883650" y="656403"/>
            <a:ext cx="3108948" cy="5387537"/>
          </a:xfrm>
          <a:prstGeom prst="rect">
            <a:avLst/>
          </a:prstGeom>
        </p:spPr>
      </p:pic>
      <p:graphicFrame>
        <p:nvGraphicFramePr>
          <p:cNvPr id="5" name="Text Placeholder 2">
            <a:extLst>
              <a:ext uri="{FF2B5EF4-FFF2-40B4-BE49-F238E27FC236}">
                <a16:creationId xmlns:a16="http://schemas.microsoft.com/office/drawing/2014/main" id="{5BE11380-317D-DF60-C243-0BB0AFA454F8}"/>
              </a:ext>
            </a:extLst>
          </p:cNvPr>
          <p:cNvGraphicFramePr/>
          <p:nvPr>
            <p:extLst>
              <p:ext uri="{D42A27DB-BD31-4B8C-83A1-F6EECF244321}">
                <p14:modId xmlns:p14="http://schemas.microsoft.com/office/powerpoint/2010/main" val="3058310245"/>
              </p:ext>
            </p:extLst>
          </p:nvPr>
        </p:nvGraphicFramePr>
        <p:xfrm>
          <a:off x="477021" y="1181629"/>
          <a:ext cx="7655730" cy="537200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9" name="TextBox 28">
            <a:extLst>
              <a:ext uri="{FF2B5EF4-FFF2-40B4-BE49-F238E27FC236}">
                <a16:creationId xmlns:a16="http://schemas.microsoft.com/office/drawing/2014/main" id="{00F49DE7-2E78-3680-6CA4-29C4DD99AD4E}"/>
              </a:ext>
            </a:extLst>
          </p:cNvPr>
          <p:cNvSpPr txBox="1"/>
          <p:nvPr/>
        </p:nvSpPr>
        <p:spPr>
          <a:xfrm>
            <a:off x="9391233" y="6657945"/>
            <a:ext cx="2800767"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9">
                  <a:extLst>
                    <a:ext uri="{A12FA001-AC4F-418D-AE19-62706E023703}">
                      <ahyp:hlinkClr xmlns:ahyp="http://schemas.microsoft.com/office/drawing/2018/hyperlinkcolor" val="tx"/>
                    </a:ext>
                  </a:extLst>
                </a:hlinkClick>
              </a:rPr>
              <a:t>CC BY-NC-ND</a:t>
            </a:r>
            <a:r>
              <a:rPr lang="en-US" sz="700">
                <a:solidFill>
                  <a:srgbClr val="FFFFFF"/>
                </a:solidFill>
              </a:rPr>
              <a:t>.</a:t>
            </a:r>
          </a:p>
        </p:txBody>
      </p:sp>
      <p:sp>
        <p:nvSpPr>
          <p:cNvPr id="18" name="TextBox 17">
            <a:extLst>
              <a:ext uri="{FF2B5EF4-FFF2-40B4-BE49-F238E27FC236}">
                <a16:creationId xmlns:a16="http://schemas.microsoft.com/office/drawing/2014/main" id="{6700CD00-A2C9-746C-0A7A-7716A9713936}"/>
              </a:ext>
            </a:extLst>
          </p:cNvPr>
          <p:cNvSpPr txBox="1"/>
          <p:nvPr/>
        </p:nvSpPr>
        <p:spPr>
          <a:xfrm>
            <a:off x="4724400" y="59436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(Talk, 2013)</a:t>
            </a:r>
          </a:p>
        </p:txBody>
      </p:sp>
    </p:spTree>
    <p:extLst>
      <p:ext uri="{BB962C8B-B14F-4D97-AF65-F5344CB8AC3E}">
        <p14:creationId xmlns:p14="http://schemas.microsoft.com/office/powerpoint/2010/main" val="23506970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B9B87B-31F6-298A-4AB1-90A94CA3F49A}"/>
              </a:ext>
            </a:extLst>
          </p:cNvPr>
          <p:cNvSpPr>
            <a:spLocks noGrp="1"/>
          </p:cNvSpPr>
          <p:nvPr>
            <p:ph type="title"/>
          </p:nvPr>
        </p:nvSpPr>
        <p:spPr>
          <a:xfrm>
            <a:off x="1080001" y="1079500"/>
            <a:ext cx="4456543" cy="4689475"/>
          </a:xfrm>
        </p:spPr>
        <p:txBody>
          <a:bodyPr vert="horz" lIns="91440" tIns="45720" rIns="91440" bIns="45720" rtlCol="0" anchor="ctr" anchorCtr="0">
            <a:normAutofit/>
          </a:bodyPr>
          <a:lstStyle/>
          <a:p>
            <a:r>
              <a:rPr lang="en-US" sz="4800" dirty="0"/>
              <a:t>WHAT IS EUTHANASIA</a:t>
            </a:r>
            <a:endParaRPr lang="en-US" sz="4800" kern="1200" cap="none" spc="0" baseline="0" dirty="0">
              <a:latin typeface="+mj-lt"/>
            </a:endParaRPr>
          </a:p>
        </p:txBody>
      </p:sp>
      <p:cxnSp>
        <p:nvCxnSpPr>
          <p:cNvPr id="11" name="Straight Connector 10">
            <a:extLst>
              <a:ext uri="{FF2B5EF4-FFF2-40B4-BE49-F238E27FC236}">
                <a16:creationId xmlns:a16="http://schemas.microsoft.com/office/drawing/2014/main" id="{3A513CAD-9784-4D35-BAF9-1F7DDD69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342900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38" name="Diagram 38">
            <a:extLst>
              <a:ext uri="{FF2B5EF4-FFF2-40B4-BE49-F238E27FC236}">
                <a16:creationId xmlns:a16="http://schemas.microsoft.com/office/drawing/2014/main" id="{CCE18DDD-D695-5EFE-E241-FB50F2EFCEF8}"/>
              </a:ext>
            </a:extLst>
          </p:cNvPr>
          <p:cNvGraphicFramePr/>
          <p:nvPr>
            <p:extLst>
              <p:ext uri="{D42A27DB-BD31-4B8C-83A1-F6EECF244321}">
                <p14:modId xmlns:p14="http://schemas.microsoft.com/office/powerpoint/2010/main" val="1095808096"/>
              </p:ext>
            </p:extLst>
          </p:nvPr>
        </p:nvGraphicFramePr>
        <p:xfrm>
          <a:off x="5609897" y="444063"/>
          <a:ext cx="6227379" cy="59830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TextBox 11">
            <a:extLst>
              <a:ext uri="{FF2B5EF4-FFF2-40B4-BE49-F238E27FC236}">
                <a16:creationId xmlns:a16="http://schemas.microsoft.com/office/drawing/2014/main" id="{4307C884-C9A4-9B16-B4F9-B4B091C4B8D2}"/>
              </a:ext>
            </a:extLst>
          </p:cNvPr>
          <p:cNvSpPr txBox="1"/>
          <p:nvPr/>
        </p:nvSpPr>
        <p:spPr>
          <a:xfrm>
            <a:off x="977900" y="55753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(NHS, 2020)</a:t>
            </a:r>
          </a:p>
        </p:txBody>
      </p:sp>
    </p:spTree>
    <p:extLst>
      <p:ext uri="{BB962C8B-B14F-4D97-AF65-F5344CB8AC3E}">
        <p14:creationId xmlns:p14="http://schemas.microsoft.com/office/powerpoint/2010/main" val="40852724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279C8A1-C4E4-4DE9-934E-91221AC99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80A9DE-EC93-C29D-E5FF-638D20634864}"/>
              </a:ext>
            </a:extLst>
          </p:cNvPr>
          <p:cNvSpPr>
            <a:spLocks noGrp="1"/>
          </p:cNvSpPr>
          <p:nvPr>
            <p:ph type="title"/>
          </p:nvPr>
        </p:nvSpPr>
        <p:spPr>
          <a:xfrm>
            <a:off x="4868987" y="395288"/>
            <a:ext cx="6317998" cy="1120439"/>
          </a:xfrm>
        </p:spPr>
        <p:txBody>
          <a:bodyPr vert="horz" wrap="square" lIns="91440" tIns="45720" rIns="91440" bIns="45720" rtlCol="0" anchor="b" anchorCtr="0">
            <a:normAutofit/>
          </a:bodyPr>
          <a:lstStyle/>
          <a:p>
            <a:r>
              <a:rPr lang="en-US" kern="1200" cap="none" spc="0" baseline="0">
                <a:solidFill>
                  <a:schemeClr val="tx1"/>
                </a:solidFill>
                <a:latin typeface="+mj-lt"/>
                <a:ea typeface="+mj-ea"/>
                <a:cs typeface="+mj-cs"/>
              </a:rPr>
              <a:t>TYPES OF EUTHANASIA</a:t>
            </a:r>
          </a:p>
        </p:txBody>
      </p:sp>
      <p:pic>
        <p:nvPicPr>
          <p:cNvPr id="5" name="Picture 4">
            <a:extLst>
              <a:ext uri="{FF2B5EF4-FFF2-40B4-BE49-F238E27FC236}">
                <a16:creationId xmlns:a16="http://schemas.microsoft.com/office/drawing/2014/main" id="{E299FD75-83BF-75BE-727D-E445E0E17DE4}"/>
              </a:ext>
            </a:extLst>
          </p:cNvPr>
          <p:cNvPicPr>
            <a:picLocks noChangeAspect="1"/>
          </p:cNvPicPr>
          <p:nvPr/>
        </p:nvPicPr>
        <p:blipFill rotWithShape="1">
          <a:blip r:embed="rId2"/>
          <a:srcRect l="22899" r="26397" b="-3"/>
          <a:stretch/>
        </p:blipFill>
        <p:spPr>
          <a:xfrm>
            <a:off x="20" y="10"/>
            <a:ext cx="3863955" cy="6857989"/>
          </a:xfrm>
          <a:prstGeom prst="rect">
            <a:avLst/>
          </a:prstGeom>
        </p:spPr>
      </p:pic>
      <p:cxnSp>
        <p:nvCxnSpPr>
          <p:cNvPr id="11" name="Straight Connector 10">
            <a:extLst>
              <a:ext uri="{FF2B5EF4-FFF2-40B4-BE49-F238E27FC236}">
                <a16:creationId xmlns:a16="http://schemas.microsoft.com/office/drawing/2014/main" id="{26C7ED5D-77C4-4564-8B1A-E55609CF44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57986" y="196459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4" name="Diagram 5">
            <a:extLst>
              <a:ext uri="{FF2B5EF4-FFF2-40B4-BE49-F238E27FC236}">
                <a16:creationId xmlns:a16="http://schemas.microsoft.com/office/drawing/2014/main" id="{BAAB4A35-FBF3-1E52-33A2-A198AC17B042}"/>
              </a:ext>
            </a:extLst>
          </p:cNvPr>
          <p:cNvGraphicFramePr/>
          <p:nvPr>
            <p:extLst>
              <p:ext uri="{D42A27DB-BD31-4B8C-83A1-F6EECF244321}">
                <p14:modId xmlns:p14="http://schemas.microsoft.com/office/powerpoint/2010/main" val="4185364574"/>
              </p:ext>
            </p:extLst>
          </p:nvPr>
        </p:nvGraphicFramePr>
        <p:xfrm>
          <a:off x="5623034" y="1968061"/>
          <a:ext cx="4572000" cy="3657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 name="TextBox 14">
            <a:extLst>
              <a:ext uri="{FF2B5EF4-FFF2-40B4-BE49-F238E27FC236}">
                <a16:creationId xmlns:a16="http://schemas.microsoft.com/office/drawing/2014/main" id="{B784A06F-0C6C-E47C-077F-F6C45EBFDFBB}"/>
              </a:ext>
            </a:extLst>
          </p:cNvPr>
          <p:cNvSpPr txBox="1"/>
          <p:nvPr/>
        </p:nvSpPr>
        <p:spPr>
          <a:xfrm>
            <a:off x="4457700" y="61976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(NHS, 2020)</a:t>
            </a:r>
          </a:p>
        </p:txBody>
      </p:sp>
    </p:spTree>
    <p:extLst>
      <p:ext uri="{BB962C8B-B14F-4D97-AF65-F5344CB8AC3E}">
        <p14:creationId xmlns:p14="http://schemas.microsoft.com/office/powerpoint/2010/main" val="12006198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DEB4CE-4747-307F-B333-F317E4237121}"/>
              </a:ext>
            </a:extLst>
          </p:cNvPr>
          <p:cNvSpPr>
            <a:spLocks noGrp="1"/>
          </p:cNvSpPr>
          <p:nvPr>
            <p:ph type="title"/>
          </p:nvPr>
        </p:nvSpPr>
        <p:spPr>
          <a:xfrm>
            <a:off x="1080001" y="1079500"/>
            <a:ext cx="3904750" cy="4689475"/>
          </a:xfrm>
        </p:spPr>
        <p:txBody>
          <a:bodyPr vert="horz" lIns="91440" tIns="45720" rIns="91440" bIns="45720" rtlCol="0" anchor="ctr" anchorCtr="0">
            <a:normAutofit/>
          </a:bodyPr>
          <a:lstStyle/>
          <a:p>
            <a:r>
              <a:rPr lang="en-US" sz="4800" kern="1200" cap="none" spc="0" baseline="0">
                <a:solidFill>
                  <a:schemeClr val="tx1"/>
                </a:solidFill>
                <a:latin typeface="+mj-lt"/>
                <a:ea typeface="+mj-ea"/>
                <a:cs typeface="+mj-cs"/>
              </a:rPr>
              <a:t>WHAT IS ASSISTED SUICIDE?</a:t>
            </a:r>
          </a:p>
        </p:txBody>
      </p:sp>
      <p:cxnSp>
        <p:nvCxnSpPr>
          <p:cNvPr id="11" name="Straight Connector 10">
            <a:extLst>
              <a:ext uri="{FF2B5EF4-FFF2-40B4-BE49-F238E27FC236}">
                <a16:creationId xmlns:a16="http://schemas.microsoft.com/office/drawing/2014/main" id="{3A513CAD-9784-4D35-BAF9-1F7DDD69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342900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Text Placeholder 2">
            <a:extLst>
              <a:ext uri="{FF2B5EF4-FFF2-40B4-BE49-F238E27FC236}">
                <a16:creationId xmlns:a16="http://schemas.microsoft.com/office/drawing/2014/main" id="{AF77B8F6-DF21-F87B-2B66-005EF8A39252}"/>
              </a:ext>
            </a:extLst>
          </p:cNvPr>
          <p:cNvGraphicFramePr/>
          <p:nvPr>
            <p:extLst>
              <p:ext uri="{D42A27DB-BD31-4B8C-83A1-F6EECF244321}">
                <p14:modId xmlns:p14="http://schemas.microsoft.com/office/powerpoint/2010/main" val="4137682276"/>
              </p:ext>
            </p:extLst>
          </p:nvPr>
        </p:nvGraphicFramePr>
        <p:xfrm>
          <a:off x="6654799" y="531814"/>
          <a:ext cx="4996207" cy="57835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25F9AB11-C0E0-5B53-94FB-EE6E4F11A2B7}"/>
              </a:ext>
            </a:extLst>
          </p:cNvPr>
          <p:cNvSpPr txBox="1"/>
          <p:nvPr/>
        </p:nvSpPr>
        <p:spPr>
          <a:xfrm>
            <a:off x="482600" y="59436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(NHS, 2020)</a:t>
            </a:r>
          </a:p>
        </p:txBody>
      </p:sp>
    </p:spTree>
    <p:extLst>
      <p:ext uri="{BB962C8B-B14F-4D97-AF65-F5344CB8AC3E}">
        <p14:creationId xmlns:p14="http://schemas.microsoft.com/office/powerpoint/2010/main" val="21937960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AF6FF-F20E-A324-168C-43219244F5E4}"/>
              </a:ext>
            </a:extLst>
          </p:cNvPr>
          <p:cNvSpPr>
            <a:spLocks noGrp="1"/>
          </p:cNvSpPr>
          <p:nvPr>
            <p:ph type="title"/>
          </p:nvPr>
        </p:nvSpPr>
        <p:spPr>
          <a:xfrm>
            <a:off x="929773" y="208124"/>
            <a:ext cx="10542661" cy="625314"/>
          </a:xfrm>
        </p:spPr>
        <p:txBody>
          <a:bodyPr>
            <a:normAutofit/>
          </a:bodyPr>
          <a:lstStyle/>
          <a:p>
            <a:r>
              <a:rPr lang="en-US" dirty="0"/>
              <a:t>HISTORY BEHIND EUTHANASIA &amp; ASSISTED SUICIDE</a:t>
            </a:r>
          </a:p>
        </p:txBody>
      </p:sp>
      <p:sp>
        <p:nvSpPr>
          <p:cNvPr id="11" name="Arrow: Right 10">
            <a:extLst>
              <a:ext uri="{FF2B5EF4-FFF2-40B4-BE49-F238E27FC236}">
                <a16:creationId xmlns:a16="http://schemas.microsoft.com/office/drawing/2014/main" id="{D9AD8017-7E40-30F8-FB67-1896751E3715}"/>
              </a:ext>
            </a:extLst>
          </p:cNvPr>
          <p:cNvSpPr/>
          <p:nvPr/>
        </p:nvSpPr>
        <p:spPr>
          <a:xfrm>
            <a:off x="381000" y="1123292"/>
            <a:ext cx="2364826" cy="1182413"/>
          </a:xfrm>
          <a:prstGeom prst="rightArrow">
            <a:avLst/>
          </a:prstGeom>
          <a:solidFill>
            <a:schemeClr val="tx1">
              <a:lumMod val="85000"/>
              <a:lumOff val="1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Franics Bacon 17th Century</a:t>
            </a:r>
          </a:p>
        </p:txBody>
      </p:sp>
      <p:sp>
        <p:nvSpPr>
          <p:cNvPr id="13" name="TextBox 12">
            <a:extLst>
              <a:ext uri="{FF2B5EF4-FFF2-40B4-BE49-F238E27FC236}">
                <a16:creationId xmlns:a16="http://schemas.microsoft.com/office/drawing/2014/main" id="{5380E000-BA46-BA02-CE4A-DD4D996B1224}"/>
              </a:ext>
            </a:extLst>
          </p:cNvPr>
          <p:cNvSpPr txBox="1"/>
          <p:nvPr/>
        </p:nvSpPr>
        <p:spPr>
          <a:xfrm>
            <a:off x="381000" y="2423948"/>
            <a:ext cx="1878723" cy="4274695"/>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The term Euthanasia was originally employed in a medical context by English philosopher Francis Bacon to describe an easy, painless, and happy death that would relieve extreme physical pain</a:t>
            </a:r>
          </a:p>
        </p:txBody>
      </p:sp>
      <p:sp>
        <p:nvSpPr>
          <p:cNvPr id="14" name="Arrow: Right 13">
            <a:extLst>
              <a:ext uri="{FF2B5EF4-FFF2-40B4-BE49-F238E27FC236}">
                <a16:creationId xmlns:a16="http://schemas.microsoft.com/office/drawing/2014/main" id="{3814EAD2-8BB1-B378-44B6-1A477287099A}"/>
              </a:ext>
            </a:extLst>
          </p:cNvPr>
          <p:cNvSpPr/>
          <p:nvPr/>
        </p:nvSpPr>
        <p:spPr>
          <a:xfrm>
            <a:off x="2956034" y="1188982"/>
            <a:ext cx="2693275" cy="1221826"/>
          </a:xfrm>
          <a:prstGeom prst="rightArrow">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Eugenics Movement 19th-20th century</a:t>
            </a:r>
          </a:p>
        </p:txBody>
      </p:sp>
      <p:sp>
        <p:nvSpPr>
          <p:cNvPr id="15" name="TextBox 14">
            <a:extLst>
              <a:ext uri="{FF2B5EF4-FFF2-40B4-BE49-F238E27FC236}">
                <a16:creationId xmlns:a16="http://schemas.microsoft.com/office/drawing/2014/main" id="{F57D9949-3675-A2A9-0650-7F5ABE3262FC}"/>
              </a:ext>
            </a:extLst>
          </p:cNvPr>
          <p:cNvSpPr txBox="1"/>
          <p:nvPr/>
        </p:nvSpPr>
        <p:spPr>
          <a:xfrm>
            <a:off x="2962604" y="2417379"/>
            <a:ext cx="1806465" cy="3693319"/>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Through sterilization and selective breeding, the social and scientific eugenics movement sought to improve the quality genetic of the human population </a:t>
            </a:r>
          </a:p>
        </p:txBody>
      </p:sp>
      <p:sp>
        <p:nvSpPr>
          <p:cNvPr id="16" name="Arrow: Right 15">
            <a:extLst>
              <a:ext uri="{FF2B5EF4-FFF2-40B4-BE49-F238E27FC236}">
                <a16:creationId xmlns:a16="http://schemas.microsoft.com/office/drawing/2014/main" id="{A54CA1BA-26CE-2FCF-CF80-2C92AAAE212F}"/>
              </a:ext>
            </a:extLst>
          </p:cNvPr>
          <p:cNvSpPr/>
          <p:nvPr/>
        </p:nvSpPr>
        <p:spPr>
          <a:xfrm>
            <a:off x="5852948" y="1188982"/>
            <a:ext cx="2509344" cy="1300655"/>
          </a:xfrm>
          <a:prstGeom prst="rightArrow">
            <a:avLst/>
          </a:prstGeom>
          <a:solidFill>
            <a:schemeClr val="tx1">
              <a:lumMod val="85000"/>
              <a:lumOff val="1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World War II</a:t>
            </a:r>
          </a:p>
        </p:txBody>
      </p:sp>
      <p:sp>
        <p:nvSpPr>
          <p:cNvPr id="17" name="TextBox 16">
            <a:extLst>
              <a:ext uri="{FF2B5EF4-FFF2-40B4-BE49-F238E27FC236}">
                <a16:creationId xmlns:a16="http://schemas.microsoft.com/office/drawing/2014/main" id="{6FB7C447-A553-2F04-F84A-2115A087B949}"/>
              </a:ext>
            </a:extLst>
          </p:cNvPr>
          <p:cNvSpPr txBox="1"/>
          <p:nvPr/>
        </p:nvSpPr>
        <p:spPr>
          <a:xfrm>
            <a:off x="5859517" y="2831223"/>
            <a:ext cx="2086303" cy="3693319"/>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As the eugenics movement grew during 1920's &amp; 1930's there were concerns euthanasia might be used as a justification to eliminate " undesirable people" seriously damaging the concept.</a:t>
            </a:r>
          </a:p>
        </p:txBody>
      </p:sp>
      <p:sp>
        <p:nvSpPr>
          <p:cNvPr id="18" name="Arrow: Right 17">
            <a:extLst>
              <a:ext uri="{FF2B5EF4-FFF2-40B4-BE49-F238E27FC236}">
                <a16:creationId xmlns:a16="http://schemas.microsoft.com/office/drawing/2014/main" id="{B588E1D8-90DD-0142-9D9F-9A9AF6F1217D}"/>
              </a:ext>
            </a:extLst>
          </p:cNvPr>
          <p:cNvSpPr/>
          <p:nvPr/>
        </p:nvSpPr>
        <p:spPr>
          <a:xfrm>
            <a:off x="8717017" y="1202121"/>
            <a:ext cx="2653861" cy="1287517"/>
          </a:xfrm>
          <a:prstGeom prst="rightArrow">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World Medical Association </a:t>
            </a:r>
          </a:p>
        </p:txBody>
      </p:sp>
      <p:sp>
        <p:nvSpPr>
          <p:cNvPr id="19" name="TextBox 18">
            <a:extLst>
              <a:ext uri="{FF2B5EF4-FFF2-40B4-BE49-F238E27FC236}">
                <a16:creationId xmlns:a16="http://schemas.microsoft.com/office/drawing/2014/main" id="{78B8C53B-BF17-AB40-8AF0-5956EF7DE81B}"/>
              </a:ext>
            </a:extLst>
          </p:cNvPr>
          <p:cNvSpPr txBox="1"/>
          <p:nvPr/>
        </p:nvSpPr>
        <p:spPr>
          <a:xfrm>
            <a:off x="8828689" y="2726120"/>
            <a:ext cx="2088931" cy="3970318"/>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Eugenics movement lost its popularity due to the Nazi Regime. Version 1983 Geneva declaration safeguards the ethical principles of the medical profession. Builds on the same principles of the Hippocratic Oath. </a:t>
            </a:r>
          </a:p>
        </p:txBody>
      </p:sp>
      <p:sp>
        <p:nvSpPr>
          <p:cNvPr id="4" name="TextBox 3">
            <a:extLst>
              <a:ext uri="{FF2B5EF4-FFF2-40B4-BE49-F238E27FC236}">
                <a16:creationId xmlns:a16="http://schemas.microsoft.com/office/drawing/2014/main" id="{55C9F186-475D-7094-9289-4390E1B481E8}"/>
              </a:ext>
            </a:extLst>
          </p:cNvPr>
          <p:cNvSpPr txBox="1"/>
          <p:nvPr/>
        </p:nvSpPr>
        <p:spPr>
          <a:xfrm>
            <a:off x="2501900" y="6210300"/>
            <a:ext cx="32766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(Picón-Jaimes et al., 2022)</a:t>
            </a:r>
          </a:p>
        </p:txBody>
      </p:sp>
    </p:spTree>
    <p:extLst>
      <p:ext uri="{BB962C8B-B14F-4D97-AF65-F5344CB8AC3E}">
        <p14:creationId xmlns:p14="http://schemas.microsoft.com/office/powerpoint/2010/main" val="41397172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D2EE047-566C-48D4-9F44-4BB3B58F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8D1D7753-69DC-DC2B-B205-A2C39B04EBC9}"/>
              </a:ext>
            </a:extLst>
          </p:cNvPr>
          <p:cNvSpPr>
            <a:spLocks noGrp="1"/>
          </p:cNvSpPr>
          <p:nvPr>
            <p:ph type="title"/>
          </p:nvPr>
        </p:nvSpPr>
        <p:spPr>
          <a:xfrm>
            <a:off x="1371000" y="197064"/>
            <a:ext cx="11217289" cy="699158"/>
          </a:xfrm>
        </p:spPr>
        <p:txBody>
          <a:bodyPr vert="horz" lIns="91440" tIns="45720" rIns="91440" bIns="45720" rtlCol="0" anchor="t" anchorCtr="0">
            <a:normAutofit/>
          </a:bodyPr>
          <a:lstStyle/>
          <a:p>
            <a:pPr algn="l">
              <a:lnSpc>
                <a:spcPct val="90000"/>
              </a:lnSpc>
            </a:pPr>
            <a:r>
              <a:rPr lang="en-US" sz="3000" kern="1200" cap="none" spc="0" baseline="0">
                <a:solidFill>
                  <a:schemeClr val="tx1"/>
                </a:solidFill>
                <a:latin typeface="+mj-lt"/>
                <a:ea typeface="+mj-ea"/>
                <a:cs typeface="+mj-cs"/>
              </a:rPr>
              <a:t>ARGUMENTS FOR EUTHANASIA /ASSISTED SUICIDE</a:t>
            </a:r>
          </a:p>
        </p:txBody>
      </p:sp>
      <p:graphicFrame>
        <p:nvGraphicFramePr>
          <p:cNvPr id="589" name="Diagram 589">
            <a:extLst>
              <a:ext uri="{FF2B5EF4-FFF2-40B4-BE49-F238E27FC236}">
                <a16:creationId xmlns:a16="http://schemas.microsoft.com/office/drawing/2014/main" id="{36534E50-EB25-C7B1-6492-4D7CCF3E6BEE}"/>
              </a:ext>
            </a:extLst>
          </p:cNvPr>
          <p:cNvGraphicFramePr/>
          <p:nvPr>
            <p:extLst>
              <p:ext uri="{D42A27DB-BD31-4B8C-83A1-F6EECF244321}">
                <p14:modId xmlns:p14="http://schemas.microsoft.com/office/powerpoint/2010/main" val="1641083753"/>
              </p:ext>
            </p:extLst>
          </p:nvPr>
        </p:nvGraphicFramePr>
        <p:xfrm>
          <a:off x="1432036" y="549166"/>
          <a:ext cx="9065170" cy="62720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57953AB3-E855-6FB2-7AB3-B01296E311AD}"/>
              </a:ext>
            </a:extLst>
          </p:cNvPr>
          <p:cNvSpPr txBox="1"/>
          <p:nvPr/>
        </p:nvSpPr>
        <p:spPr>
          <a:xfrm>
            <a:off x="304800" y="60198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(Org, 2023)</a:t>
            </a:r>
          </a:p>
        </p:txBody>
      </p:sp>
    </p:spTree>
    <p:extLst>
      <p:ext uri="{BB962C8B-B14F-4D97-AF65-F5344CB8AC3E}">
        <p14:creationId xmlns:p14="http://schemas.microsoft.com/office/powerpoint/2010/main" val="333846487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3779D7-321B-441E-422E-F02F5858CE95}"/>
              </a:ext>
            </a:extLst>
          </p:cNvPr>
          <p:cNvSpPr>
            <a:spLocks noGrp="1"/>
          </p:cNvSpPr>
          <p:nvPr>
            <p:ph type="title"/>
          </p:nvPr>
        </p:nvSpPr>
        <p:spPr>
          <a:xfrm>
            <a:off x="556447" y="79977"/>
            <a:ext cx="11087066" cy="647474"/>
          </a:xfrm>
        </p:spPr>
        <p:txBody>
          <a:bodyPr vert="horz" wrap="square" lIns="91440" tIns="45720" rIns="91440" bIns="45720" rtlCol="0" anchor="b" anchorCtr="0">
            <a:normAutofit/>
          </a:bodyPr>
          <a:lstStyle/>
          <a:p>
            <a:r>
              <a:rPr lang="en-US" sz="3000" kern="1200" cap="none" spc="0" baseline="0">
                <a:solidFill>
                  <a:schemeClr val="tx1"/>
                </a:solidFill>
                <a:latin typeface="+mj-lt"/>
                <a:ea typeface="+mj-ea"/>
                <a:cs typeface="+mj-cs"/>
              </a:rPr>
              <a:t>ARGUMENTS AGAINST EUTHANASIA/ASSISTED SUICIDE</a:t>
            </a:r>
          </a:p>
        </p:txBody>
      </p:sp>
      <p:cxnSp>
        <p:nvCxnSpPr>
          <p:cNvPr id="11" name="Straight Connector 10">
            <a:extLst>
              <a:ext uri="{FF2B5EF4-FFF2-40B4-BE49-F238E27FC236}">
                <a16:creationId xmlns:a16="http://schemas.microsoft.com/office/drawing/2014/main" id="{16C132CB-661F-4A80-B2A5-D78FF18C0C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78998" y="196459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4" name="Diagram 5">
            <a:extLst>
              <a:ext uri="{FF2B5EF4-FFF2-40B4-BE49-F238E27FC236}">
                <a16:creationId xmlns:a16="http://schemas.microsoft.com/office/drawing/2014/main" id="{12A6F06E-3368-288B-43E5-6A770D177D4A}"/>
              </a:ext>
            </a:extLst>
          </p:cNvPr>
          <p:cNvGraphicFramePr/>
          <p:nvPr>
            <p:extLst>
              <p:ext uri="{D42A27DB-BD31-4B8C-83A1-F6EECF244321}">
                <p14:modId xmlns:p14="http://schemas.microsoft.com/office/powerpoint/2010/main" val="3781281169"/>
              </p:ext>
            </p:extLst>
          </p:nvPr>
        </p:nvGraphicFramePr>
        <p:xfrm>
          <a:off x="0" y="-843455"/>
          <a:ext cx="11968652" cy="85580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4" name="TextBox 13">
            <a:extLst>
              <a:ext uri="{FF2B5EF4-FFF2-40B4-BE49-F238E27FC236}">
                <a16:creationId xmlns:a16="http://schemas.microsoft.com/office/drawing/2014/main" id="{759805E4-1A64-79FD-8E1E-AEF1619F5900}"/>
              </a:ext>
            </a:extLst>
          </p:cNvPr>
          <p:cNvSpPr txBox="1"/>
          <p:nvPr/>
        </p:nvSpPr>
        <p:spPr>
          <a:xfrm>
            <a:off x="304800" y="62103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(Org, 2023)</a:t>
            </a:r>
          </a:p>
        </p:txBody>
      </p:sp>
    </p:spTree>
    <p:extLst>
      <p:ext uri="{BB962C8B-B14F-4D97-AF65-F5344CB8AC3E}">
        <p14:creationId xmlns:p14="http://schemas.microsoft.com/office/powerpoint/2010/main" val="20835757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18">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446037-29EF-2C1F-E6A7-CD3ED693E9D7}"/>
              </a:ext>
            </a:extLst>
          </p:cNvPr>
          <p:cNvSpPr>
            <a:spLocks noGrp="1"/>
          </p:cNvSpPr>
          <p:nvPr>
            <p:ph type="title"/>
          </p:nvPr>
        </p:nvSpPr>
        <p:spPr>
          <a:xfrm>
            <a:off x="990000" y="395288"/>
            <a:ext cx="4078800" cy="1597753"/>
          </a:xfrm>
        </p:spPr>
        <p:txBody>
          <a:bodyPr vert="horz" wrap="square" lIns="91440" tIns="45720" rIns="91440" bIns="45720" rtlCol="0" anchor="b" anchorCtr="0">
            <a:normAutofit/>
          </a:bodyPr>
          <a:lstStyle/>
          <a:p>
            <a:r>
              <a:rPr lang="en-US" sz="3000" kern="1200" cap="none" spc="0" baseline="0">
                <a:solidFill>
                  <a:schemeClr val="tx1"/>
                </a:solidFill>
                <a:latin typeface="+mj-lt"/>
                <a:ea typeface="+mj-ea"/>
                <a:cs typeface="+mj-cs"/>
              </a:rPr>
              <a:t>RECOMMENDATIONS</a:t>
            </a:r>
          </a:p>
        </p:txBody>
      </p:sp>
      <p:sp>
        <p:nvSpPr>
          <p:cNvPr id="3" name="Text Placeholder 2">
            <a:extLst>
              <a:ext uri="{FF2B5EF4-FFF2-40B4-BE49-F238E27FC236}">
                <a16:creationId xmlns:a16="http://schemas.microsoft.com/office/drawing/2014/main" id="{88421D49-637B-B96A-C47F-6842120D60A3}"/>
              </a:ext>
            </a:extLst>
          </p:cNvPr>
          <p:cNvSpPr>
            <a:spLocks noGrp="1"/>
          </p:cNvSpPr>
          <p:nvPr>
            <p:ph type="body" sz="quarter" idx="14"/>
          </p:nvPr>
        </p:nvSpPr>
        <p:spPr>
          <a:xfrm>
            <a:off x="990000" y="2361601"/>
            <a:ext cx="4078800" cy="3416900"/>
          </a:xfrm>
        </p:spPr>
        <p:txBody>
          <a:bodyPr vert="horz" lIns="91440" tIns="45720" rIns="91440" bIns="45720" rtlCol="0" anchor="t">
            <a:normAutofit fontScale="92500"/>
          </a:bodyPr>
          <a:lstStyle/>
          <a:p>
            <a:pPr algn="l">
              <a:lnSpc>
                <a:spcPct val="140000"/>
              </a:lnSpc>
            </a:pPr>
            <a:r>
              <a:rPr lang="en-US" sz="1400" dirty="0"/>
              <a:t>To conclude this presentation, enhancing end-of-life care in the UK necessitates a multidimensional strategy that includes education, raising awareness, enhancing access to resources, and strengthening support for carers. Together, healthcare professionals, policymakers, and the general public can make sure that everyone has access to the best support and care at the end of their lives.</a:t>
            </a:r>
          </a:p>
          <a:p>
            <a:pPr algn="l">
              <a:lnSpc>
                <a:spcPct val="140000"/>
              </a:lnSpc>
            </a:pPr>
            <a:endParaRPr lang="en-US" sz="1400" dirty="0">
              <a:solidFill>
                <a:srgbClr val="000000">
                  <a:alpha val="60000"/>
                </a:srgbClr>
              </a:solidFill>
            </a:endParaRPr>
          </a:p>
          <a:p>
            <a:pPr algn="l">
              <a:lnSpc>
                <a:spcPct val="140000"/>
              </a:lnSpc>
            </a:pPr>
            <a:r>
              <a:rPr lang="en-US" sz="1400" dirty="0">
                <a:ea typeface="+mn-lt"/>
                <a:cs typeface="+mn-lt"/>
              </a:rPr>
              <a:t>(Ageing Better, 2023)</a:t>
            </a:r>
            <a:endParaRPr lang="en-US" dirty="0"/>
          </a:p>
        </p:txBody>
      </p:sp>
      <p:cxnSp>
        <p:nvCxnSpPr>
          <p:cNvPr id="24" name="Straight Connector 20">
            <a:extLst>
              <a:ext uri="{FF2B5EF4-FFF2-40B4-BE49-F238E27FC236}">
                <a16:creationId xmlns:a16="http://schemas.microsoft.com/office/drawing/2014/main" id="{CC9CF63D-A2A3-4ECF-BC53-4B0D56918F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540033"/>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13" name="Picture 13" descr="A picture containing person, indoor&#10;&#10;Description automatically generated">
            <a:extLst>
              <a:ext uri="{FF2B5EF4-FFF2-40B4-BE49-F238E27FC236}">
                <a16:creationId xmlns:a16="http://schemas.microsoft.com/office/drawing/2014/main" id="{E5C5492E-5FDB-E87F-1723-39334FC7A65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651127" y="927730"/>
            <a:ext cx="4999885" cy="4999885"/>
          </a:xfrm>
          <a:prstGeom prst="rect">
            <a:avLst/>
          </a:prstGeom>
        </p:spPr>
      </p:pic>
      <p:sp>
        <p:nvSpPr>
          <p:cNvPr id="14" name="TextBox 13">
            <a:extLst>
              <a:ext uri="{FF2B5EF4-FFF2-40B4-BE49-F238E27FC236}">
                <a16:creationId xmlns:a16="http://schemas.microsoft.com/office/drawing/2014/main" id="{04DED0CC-EAC7-2422-A2E2-0764398929B8}"/>
              </a:ext>
            </a:extLst>
          </p:cNvPr>
          <p:cNvSpPr txBox="1"/>
          <p:nvPr/>
        </p:nvSpPr>
        <p:spPr>
          <a:xfrm>
            <a:off x="8850245" y="5727560"/>
            <a:ext cx="2800767"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37898894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D2EE047-566C-48D4-9F44-4BB3B58F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2F7FC-9EA4-3C5F-3AE3-A9FEE7DE0EDF}"/>
              </a:ext>
            </a:extLst>
          </p:cNvPr>
          <p:cNvSpPr>
            <a:spLocks noGrp="1"/>
          </p:cNvSpPr>
          <p:nvPr>
            <p:ph type="title"/>
          </p:nvPr>
        </p:nvSpPr>
        <p:spPr>
          <a:xfrm>
            <a:off x="990000" y="945926"/>
            <a:ext cx="3531600" cy="2483074"/>
          </a:xfrm>
        </p:spPr>
        <p:txBody>
          <a:bodyPr vert="horz" lIns="91440" tIns="45720" rIns="91440" bIns="45720" rtlCol="0" anchor="t" anchorCtr="0">
            <a:normAutofit/>
          </a:bodyPr>
          <a:lstStyle/>
          <a:p>
            <a:pPr algn="l"/>
            <a:r>
              <a:rPr lang="en-US" kern="1200" cap="none" spc="0" baseline="0">
                <a:solidFill>
                  <a:schemeClr val="tx1"/>
                </a:solidFill>
                <a:latin typeface="+mj-lt"/>
                <a:ea typeface="+mj-ea"/>
                <a:cs typeface="+mj-cs"/>
              </a:rPr>
              <a:t>CONCLUSION</a:t>
            </a:r>
          </a:p>
        </p:txBody>
      </p:sp>
      <p:sp>
        <p:nvSpPr>
          <p:cNvPr id="3" name="Text Placeholder 2">
            <a:extLst>
              <a:ext uri="{FF2B5EF4-FFF2-40B4-BE49-F238E27FC236}">
                <a16:creationId xmlns:a16="http://schemas.microsoft.com/office/drawing/2014/main" id="{62EA87B3-374A-D159-5DE7-E278C714B71B}"/>
              </a:ext>
            </a:extLst>
          </p:cNvPr>
          <p:cNvSpPr>
            <a:spLocks noGrp="1"/>
          </p:cNvSpPr>
          <p:nvPr>
            <p:ph type="body" sz="quarter" idx="13"/>
          </p:nvPr>
        </p:nvSpPr>
        <p:spPr>
          <a:xfrm>
            <a:off x="4997457" y="935999"/>
            <a:ext cx="6114543" cy="4832975"/>
          </a:xfrm>
        </p:spPr>
        <p:txBody>
          <a:bodyPr vert="horz" lIns="91440" tIns="45720" rIns="91440" bIns="45720" rtlCol="0" anchor="t">
            <a:normAutofit/>
          </a:bodyPr>
          <a:lstStyle/>
          <a:p>
            <a:pPr algn="l">
              <a:lnSpc>
                <a:spcPct val="140000"/>
              </a:lnSpc>
            </a:pPr>
            <a:r>
              <a:rPr lang="en-US" sz="1700" dirty="0">
                <a:solidFill>
                  <a:schemeClr val="tx2"/>
                </a:solidFill>
              </a:rPr>
              <a:t>To conclude, there are numerous alternatives for end-of-life care and support in the UK, however navigating the system may be challenging for individuals and their families. The presentation discussed different care and support choices as well as obstacles to receiving these services. A fair review of the arguments in favor of and against the controversial practice of assisted suicide/euthanasia in modern society has also been provided. Offering comfort and respect to persons who are approaching the end of their lives should be the aim of end-of-life care and support. Each individual's wishes and preferences should be respected and cared for in a person-centered way.</a:t>
            </a:r>
          </a:p>
        </p:txBody>
      </p:sp>
      <p:grpSp>
        <p:nvGrpSpPr>
          <p:cNvPr id="10" name="Group 9">
            <a:extLst>
              <a:ext uri="{FF2B5EF4-FFF2-40B4-BE49-F238E27FC236}">
                <a16:creationId xmlns:a16="http://schemas.microsoft.com/office/drawing/2014/main" id="{B48EE24C-0DEE-4852-98D1-766934BDAA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H="1">
            <a:off x="1119768" y="3861832"/>
            <a:ext cx="1785984" cy="2211229"/>
            <a:chOff x="3125006" y="3171595"/>
            <a:chExt cx="1785984" cy="2211229"/>
          </a:xfrm>
        </p:grpSpPr>
        <p:grpSp>
          <p:nvGrpSpPr>
            <p:cNvPr id="11" name="Group 10">
              <a:extLst>
                <a:ext uri="{FF2B5EF4-FFF2-40B4-BE49-F238E27FC236}">
                  <a16:creationId xmlns:a16="http://schemas.microsoft.com/office/drawing/2014/main" id="{C6CBEAFE-2CF0-4684-B451-EB4CC26C1CA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5" name="Straight Connector 14">
                <a:extLst>
                  <a:ext uri="{FF2B5EF4-FFF2-40B4-BE49-F238E27FC236}">
                    <a16:creationId xmlns:a16="http://schemas.microsoft.com/office/drawing/2014/main" id="{8829D087-6E8C-49B4-8B14-A7322D6C927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806AD7EE-911D-452D-BB96-558319A672A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7" name="Rectangle 30">
                <a:extLst>
                  <a:ext uri="{FF2B5EF4-FFF2-40B4-BE49-F238E27FC236}">
                    <a16:creationId xmlns:a16="http://schemas.microsoft.com/office/drawing/2014/main" id="{EFB3432A-F33E-4636-93EA-39E5DE75C6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30">
                <a:extLst>
                  <a:ext uri="{FF2B5EF4-FFF2-40B4-BE49-F238E27FC236}">
                    <a16:creationId xmlns:a16="http://schemas.microsoft.com/office/drawing/2014/main" id="{201E85ED-EC70-4C1F-ADA1-385AFA3DB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2" name="Group 11">
              <a:extLst>
                <a:ext uri="{FF2B5EF4-FFF2-40B4-BE49-F238E27FC236}">
                  <a16:creationId xmlns:a16="http://schemas.microsoft.com/office/drawing/2014/main" id="{596CFCCC-96DF-4A61-9E5D-558B1B94753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3" name="Freeform: Shape 12">
                <a:extLst>
                  <a:ext uri="{FF2B5EF4-FFF2-40B4-BE49-F238E27FC236}">
                    <a16:creationId xmlns:a16="http://schemas.microsoft.com/office/drawing/2014/main" id="{FC78AD6F-09CE-4B30-BD5B-385DC487E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14" name="Freeform: Shape 13">
                <a:extLst>
                  <a:ext uri="{FF2B5EF4-FFF2-40B4-BE49-F238E27FC236}">
                    <a16:creationId xmlns:a16="http://schemas.microsoft.com/office/drawing/2014/main" id="{5CE9B157-EB63-48A0-9199-65F4594C1C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spTree>
    <p:extLst>
      <p:ext uri="{BB962C8B-B14F-4D97-AF65-F5344CB8AC3E}">
        <p14:creationId xmlns:p14="http://schemas.microsoft.com/office/powerpoint/2010/main" val="418152628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BD5B9-4BE0-59C7-8B8E-DA97407C7B8B}"/>
              </a:ext>
            </a:extLst>
          </p:cNvPr>
          <p:cNvSpPr>
            <a:spLocks noGrp="1"/>
          </p:cNvSpPr>
          <p:nvPr>
            <p:ph type="title"/>
          </p:nvPr>
        </p:nvSpPr>
        <p:spPr>
          <a:xfrm>
            <a:off x="4475700" y="66673"/>
            <a:ext cx="4078800" cy="576703"/>
          </a:xfrm>
        </p:spPr>
        <p:txBody>
          <a:bodyPr>
            <a:normAutofit fontScale="90000"/>
          </a:bodyPr>
          <a:lstStyle/>
          <a:p>
            <a:r>
              <a:rPr lang="en-US" dirty="0"/>
              <a:t>REFERENCES</a:t>
            </a:r>
          </a:p>
        </p:txBody>
      </p:sp>
      <p:sp>
        <p:nvSpPr>
          <p:cNvPr id="3" name="Text Placeholder 2">
            <a:extLst>
              <a:ext uri="{FF2B5EF4-FFF2-40B4-BE49-F238E27FC236}">
                <a16:creationId xmlns:a16="http://schemas.microsoft.com/office/drawing/2014/main" id="{27BA611B-774A-F1D9-7B27-996D901A32EC}"/>
              </a:ext>
            </a:extLst>
          </p:cNvPr>
          <p:cNvSpPr>
            <a:spLocks noGrp="1"/>
          </p:cNvSpPr>
          <p:nvPr>
            <p:ph type="body" sz="quarter" idx="13"/>
          </p:nvPr>
        </p:nvSpPr>
        <p:spPr>
          <a:xfrm>
            <a:off x="427968" y="626460"/>
            <a:ext cx="11125857" cy="5900111"/>
          </a:xfrm>
        </p:spPr>
        <p:txBody>
          <a:bodyPr vert="horz" lIns="91440" tIns="45720" rIns="91440" bIns="45720" rtlCol="0" anchor="t">
            <a:noAutofit/>
          </a:bodyPr>
          <a:lstStyle/>
          <a:p>
            <a:pPr algn="just"/>
            <a:r>
              <a:rPr lang="en-US" sz="1400" dirty="0">
                <a:solidFill>
                  <a:schemeClr val="tx1"/>
                </a:solidFill>
                <a:latin typeface="Arial Nova"/>
                <a:ea typeface="+mn-lt"/>
                <a:cs typeface="+mn-lt"/>
              </a:rPr>
              <a:t>Ageing Better, C.F. (2023) </a:t>
            </a:r>
            <a:r>
              <a:rPr lang="en-US" sz="1400" i="1" dirty="0">
                <a:solidFill>
                  <a:schemeClr val="tx1"/>
                </a:solidFill>
                <a:latin typeface="Arial Nova"/>
                <a:ea typeface="+mn-lt"/>
                <a:cs typeface="+mn-lt"/>
              </a:rPr>
              <a:t>Impact of ageism on people, the economy and Society revealed, Centre for Ageing Better | Action today for all our tomorrows</a:t>
            </a:r>
            <a:r>
              <a:rPr lang="en-US" sz="1400" dirty="0">
                <a:solidFill>
                  <a:schemeClr val="tx1"/>
                </a:solidFill>
                <a:latin typeface="Arial Nova"/>
                <a:ea typeface="+mn-lt"/>
                <a:cs typeface="+mn-lt"/>
              </a:rPr>
              <a:t>. Available at: </a:t>
            </a:r>
            <a:r>
              <a:rPr lang="en-US" sz="1400" dirty="0">
                <a:solidFill>
                  <a:schemeClr val="tx1"/>
                </a:solidFill>
                <a:latin typeface="Arial Nova"/>
                <a:ea typeface="+mn-lt"/>
                <a:cs typeface="+mn-lt"/>
                <a:hlinkClick r:id="rId2">
                  <a:extLst>
                    <a:ext uri="{A12FA001-AC4F-418D-AE19-62706E023703}">
                      <ahyp:hlinkClr xmlns:ahyp="http://schemas.microsoft.com/office/drawing/2018/hyperlinkcolor" val="tx"/>
                    </a:ext>
                  </a:extLst>
                </a:hlinkClick>
              </a:rPr>
              <a:t>https://ageing-better.org.uk/</a:t>
            </a:r>
            <a:r>
              <a:rPr lang="en-US" sz="1400" dirty="0">
                <a:solidFill>
                  <a:schemeClr val="tx1"/>
                </a:solidFill>
                <a:latin typeface="Arial Nova"/>
                <a:ea typeface="+mn-lt"/>
                <a:cs typeface="+mn-lt"/>
              </a:rPr>
              <a:t> (Accessed: February 20, 2023). </a:t>
            </a:r>
            <a:endParaRPr lang="en-US" sz="1400">
              <a:solidFill>
                <a:schemeClr val="tx1"/>
              </a:solidFill>
              <a:latin typeface="Arial Nova"/>
              <a:cs typeface="Calibri"/>
            </a:endParaRPr>
          </a:p>
          <a:p>
            <a:pPr algn="just"/>
            <a:r>
              <a:rPr lang="en-US" sz="1400" dirty="0">
                <a:solidFill>
                  <a:schemeClr val="tx1"/>
                </a:solidFill>
                <a:latin typeface="Arial Nova"/>
                <a:ea typeface="+mn-lt"/>
                <a:cs typeface="+mn-lt"/>
              </a:rPr>
              <a:t>Ashcroft, R., 2003. Euthanasia, regulation and slippery slopes. </a:t>
            </a:r>
            <a:r>
              <a:rPr lang="en-US" sz="1400" i="1" dirty="0">
                <a:solidFill>
                  <a:schemeClr val="tx1"/>
                </a:solidFill>
                <a:latin typeface="Arial Nova"/>
                <a:ea typeface="+mn-lt"/>
                <a:cs typeface="+mn-lt"/>
              </a:rPr>
              <a:t>Palliative medicine, </a:t>
            </a:r>
            <a:r>
              <a:rPr lang="en-US" sz="1400" b="1" dirty="0">
                <a:solidFill>
                  <a:schemeClr val="tx1"/>
                </a:solidFill>
                <a:latin typeface="Arial Nova"/>
                <a:ea typeface="+mn-lt"/>
                <a:cs typeface="+mn-lt"/>
              </a:rPr>
              <a:t>17</a:t>
            </a:r>
            <a:r>
              <a:rPr lang="en-US" sz="1400" dirty="0">
                <a:solidFill>
                  <a:schemeClr val="tx1"/>
                </a:solidFill>
                <a:latin typeface="Arial Nova"/>
                <a:ea typeface="+mn-lt"/>
                <a:cs typeface="+mn-lt"/>
              </a:rPr>
              <a:t>(2), pp. 222-4</a:t>
            </a:r>
            <a:r>
              <a:rPr lang="en-US" sz="1400" dirty="0">
                <a:solidFill>
                  <a:schemeClr val="tx2"/>
                </a:solidFill>
                <a:latin typeface="Arial Nova"/>
                <a:ea typeface="+mn-lt"/>
                <a:cs typeface="+mn-lt"/>
              </a:rPr>
              <a:t>.</a:t>
            </a:r>
            <a:endParaRPr lang="en-US" sz="1400">
              <a:solidFill>
                <a:schemeClr val="tx2"/>
              </a:solidFill>
              <a:latin typeface="Arial Nova"/>
            </a:endParaRPr>
          </a:p>
          <a:p>
            <a:pPr algn="just"/>
            <a:r>
              <a:rPr lang="en-US" sz="1400" dirty="0">
                <a:solidFill>
                  <a:schemeClr val="tx1"/>
                </a:solidFill>
                <a:latin typeface="Arial Nova"/>
                <a:ea typeface="+mn-lt"/>
                <a:cs typeface="+mn-lt"/>
              </a:rPr>
              <a:t>Bharadwaj, A.D. (2021) “Culture in end-of-life care,” </a:t>
            </a:r>
            <a:r>
              <a:rPr lang="en-US" sz="1400" i="1" dirty="0">
                <a:solidFill>
                  <a:schemeClr val="tx1"/>
                </a:solidFill>
                <a:latin typeface="Arial Nova"/>
                <a:ea typeface="+mn-lt"/>
                <a:cs typeface="+mn-lt"/>
              </a:rPr>
              <a:t>Perspectives in Biology and Medicine</a:t>
            </a:r>
            <a:r>
              <a:rPr lang="en-US" sz="1400" dirty="0">
                <a:solidFill>
                  <a:schemeClr val="tx1"/>
                </a:solidFill>
                <a:latin typeface="Arial Nova"/>
                <a:ea typeface="+mn-lt"/>
                <a:cs typeface="+mn-lt"/>
              </a:rPr>
              <a:t>, 64(2), pp. 271–280. Available at: </a:t>
            </a:r>
            <a:r>
              <a:rPr lang="en-US" sz="1400" dirty="0">
                <a:solidFill>
                  <a:schemeClr val="tx1"/>
                </a:solidFill>
                <a:latin typeface="Arial Nova"/>
                <a:ea typeface="+mn-lt"/>
                <a:cs typeface="+mn-lt"/>
                <a:hlinkClick r:id="rId3">
                  <a:extLst>
                    <a:ext uri="{A12FA001-AC4F-418D-AE19-62706E023703}">
                      <ahyp:hlinkClr xmlns:ahyp="http://schemas.microsoft.com/office/drawing/2018/hyperlinkcolor" val="tx"/>
                    </a:ext>
                  </a:extLst>
                </a:hlinkClick>
              </a:rPr>
              <a:t>https://doi.org/10.1353/pbm.2021.0012</a:t>
            </a:r>
            <a:r>
              <a:rPr lang="en-US" sz="1400" dirty="0">
                <a:solidFill>
                  <a:schemeClr val="tx1"/>
                </a:solidFill>
                <a:latin typeface="Arial Nova"/>
                <a:ea typeface="+mn-lt"/>
                <a:cs typeface="+mn-lt"/>
              </a:rPr>
              <a:t>. </a:t>
            </a:r>
            <a:endParaRPr lang="en-US" sz="1400">
              <a:solidFill>
                <a:schemeClr val="tx1"/>
              </a:solidFill>
              <a:latin typeface="Arial Nova"/>
              <a:cs typeface="Calibri"/>
            </a:endParaRPr>
          </a:p>
          <a:p>
            <a:pPr algn="just"/>
            <a:r>
              <a:rPr lang="en-US" sz="1400" dirty="0">
                <a:solidFill>
                  <a:schemeClr val="tx1"/>
                </a:solidFill>
                <a:latin typeface="Arial Nova"/>
                <a:ea typeface="+mn-lt"/>
                <a:cs typeface="+mn-lt"/>
              </a:rPr>
              <a:t>BYTHEWAY, B.I.L.L. (2009) “Vern L. Bengtson, Daphna Gans, Norella M. Putney and Merril Silverstein (eds), Handbook of Theories of Aging, second edition, Springer Publishing Company, New York, 2009, 800 pp., HBK US $90.00, ISBN 13: 978 0 8261 6251 9.,” </a:t>
            </a:r>
            <a:r>
              <a:rPr lang="en-US" sz="1400" i="1" dirty="0">
                <a:solidFill>
                  <a:schemeClr val="tx1"/>
                </a:solidFill>
                <a:latin typeface="Arial Nova"/>
                <a:ea typeface="+mn-lt"/>
                <a:cs typeface="+mn-lt"/>
              </a:rPr>
              <a:t>Ageing and Society: </a:t>
            </a:r>
            <a:r>
              <a:rPr lang="en-US" sz="1400" dirty="0">
                <a:solidFill>
                  <a:schemeClr val="tx1"/>
                </a:solidFill>
                <a:latin typeface="Arial Nova"/>
                <a:ea typeface="+mn-lt"/>
                <a:cs typeface="+mn-lt"/>
              </a:rPr>
              <a:t>, 30(1), pp. 1–1. Available at: </a:t>
            </a:r>
            <a:r>
              <a:rPr lang="en-US" sz="1400" dirty="0">
                <a:solidFill>
                  <a:schemeClr val="tx1"/>
                </a:solidFill>
                <a:latin typeface="Arial Nova"/>
                <a:ea typeface="+mn-lt"/>
                <a:cs typeface="+mn-lt"/>
                <a:hlinkClick r:id="rId4">
                  <a:extLst>
                    <a:ext uri="{A12FA001-AC4F-418D-AE19-62706E023703}">
                      <ahyp:hlinkClr xmlns:ahyp="http://schemas.microsoft.com/office/drawing/2018/hyperlinkcolor" val="tx"/>
                    </a:ext>
                  </a:extLst>
                </a:hlinkClick>
              </a:rPr>
              <a:t>https://doi.org/10.1017/s0144686x09990444</a:t>
            </a:r>
            <a:r>
              <a:rPr lang="en-US" sz="1400" dirty="0">
                <a:solidFill>
                  <a:schemeClr val="tx1"/>
                </a:solidFill>
                <a:latin typeface="Arial Nova"/>
                <a:ea typeface="+mn-lt"/>
                <a:cs typeface="+mn-lt"/>
              </a:rPr>
              <a:t>. </a:t>
            </a:r>
            <a:endParaRPr lang="en-US" sz="1400">
              <a:solidFill>
                <a:schemeClr val="tx1"/>
              </a:solidFill>
              <a:latin typeface="Arial Nova"/>
              <a:cs typeface="Calibri"/>
            </a:endParaRPr>
          </a:p>
          <a:p>
            <a:pPr algn="just"/>
            <a:r>
              <a:rPr lang="en-US" sz="1400" dirty="0">
                <a:solidFill>
                  <a:schemeClr val="tx1"/>
                </a:solidFill>
                <a:latin typeface="Arial Nova"/>
                <a:ea typeface="+mn-lt"/>
                <a:cs typeface="+mn-lt"/>
              </a:rPr>
              <a:t>The Care Act 2014, G.O.V.U.K. (2014) </a:t>
            </a:r>
            <a:r>
              <a:rPr lang="en-US" sz="1400" i="1" dirty="0">
                <a:solidFill>
                  <a:schemeClr val="tx1"/>
                </a:solidFill>
                <a:latin typeface="Arial Nova"/>
                <a:ea typeface="+mn-lt"/>
                <a:cs typeface="+mn-lt"/>
              </a:rPr>
              <a:t>Care act 2014</a:t>
            </a:r>
            <a:r>
              <a:rPr lang="en-US" sz="1400" dirty="0">
                <a:solidFill>
                  <a:schemeClr val="tx1"/>
                </a:solidFill>
                <a:latin typeface="Arial Nova"/>
                <a:ea typeface="+mn-lt"/>
                <a:cs typeface="+mn-lt"/>
              </a:rPr>
              <a:t>, </a:t>
            </a:r>
            <a:r>
              <a:rPr lang="en-US" sz="1400" i="1" dirty="0">
                <a:solidFill>
                  <a:schemeClr val="tx1"/>
                </a:solidFill>
                <a:latin typeface="Arial Nova"/>
                <a:ea typeface="+mn-lt"/>
                <a:cs typeface="+mn-lt"/>
              </a:rPr>
              <a:t>Legislation.gov.uk</a:t>
            </a:r>
            <a:r>
              <a:rPr lang="en-US" sz="1400" dirty="0">
                <a:solidFill>
                  <a:schemeClr val="tx1"/>
                </a:solidFill>
                <a:latin typeface="Arial Nova"/>
                <a:ea typeface="+mn-lt"/>
                <a:cs typeface="+mn-lt"/>
              </a:rPr>
              <a:t>. Queen's Printer of Acts of Parliament. Available at: </a:t>
            </a:r>
            <a:r>
              <a:rPr lang="en-US" sz="1400" dirty="0">
                <a:solidFill>
                  <a:schemeClr val="tx1"/>
                </a:solidFill>
                <a:latin typeface="Arial Nova"/>
                <a:ea typeface="+mn-lt"/>
                <a:cs typeface="+mn-lt"/>
                <a:hlinkClick r:id="rId5">
                  <a:extLst>
                    <a:ext uri="{A12FA001-AC4F-418D-AE19-62706E023703}">
                      <ahyp:hlinkClr xmlns:ahyp="http://schemas.microsoft.com/office/drawing/2018/hyperlinkcolor" val="tx"/>
                    </a:ext>
                  </a:extLst>
                </a:hlinkClick>
              </a:rPr>
              <a:t>https://www.legislation.gov.uk/ukpga/2014/23/contents/enacted</a:t>
            </a:r>
            <a:r>
              <a:rPr lang="en-US" sz="1400" dirty="0">
                <a:solidFill>
                  <a:schemeClr val="tx1"/>
                </a:solidFill>
                <a:latin typeface="Arial Nova"/>
                <a:ea typeface="+mn-lt"/>
                <a:cs typeface="+mn-lt"/>
              </a:rPr>
              <a:t> (Accessed: February 20, 2023). </a:t>
            </a:r>
            <a:endParaRPr lang="en-US" sz="1400">
              <a:solidFill>
                <a:schemeClr val="tx1"/>
              </a:solidFill>
              <a:latin typeface="Arial Nova"/>
              <a:cs typeface="Calibri"/>
            </a:endParaRPr>
          </a:p>
          <a:p>
            <a:pPr algn="just"/>
            <a:r>
              <a:rPr lang="en-US" sz="1400" dirty="0">
                <a:solidFill>
                  <a:schemeClr val="tx1"/>
                </a:solidFill>
                <a:latin typeface="Arial Nova"/>
                <a:ea typeface="+mn-lt"/>
                <a:cs typeface="+mn-lt"/>
              </a:rPr>
              <a:t>Combes, S. </a:t>
            </a:r>
            <a:r>
              <a:rPr lang="en-US" sz="1400" i="1" dirty="0">
                <a:solidFill>
                  <a:schemeClr val="tx1"/>
                </a:solidFill>
                <a:latin typeface="Arial Nova"/>
                <a:ea typeface="+mn-lt"/>
                <a:cs typeface="+mn-lt"/>
              </a:rPr>
              <a:t>et al.</a:t>
            </a:r>
            <a:r>
              <a:rPr lang="en-US" sz="1400" dirty="0">
                <a:solidFill>
                  <a:schemeClr val="tx1"/>
                </a:solidFill>
                <a:latin typeface="Arial Nova"/>
                <a:ea typeface="+mn-lt"/>
                <a:cs typeface="+mn-lt"/>
              </a:rPr>
              <a:t> (2019) “Implementing advance care planning with community-dwelling frail elders requires a system-wide approach: An Integrative Review applying a </a:t>
            </a:r>
            <a:r>
              <a:rPr lang="en-US" sz="1400" dirty="0" err="1">
                <a:solidFill>
                  <a:schemeClr val="tx1"/>
                </a:solidFill>
                <a:latin typeface="Arial Nova"/>
                <a:ea typeface="+mn-lt"/>
                <a:cs typeface="+mn-lt"/>
              </a:rPr>
              <a:t>behaviour</a:t>
            </a:r>
            <a:r>
              <a:rPr lang="en-US" sz="1400" dirty="0">
                <a:solidFill>
                  <a:schemeClr val="tx1"/>
                </a:solidFill>
                <a:latin typeface="Arial Nova"/>
                <a:ea typeface="+mn-lt"/>
                <a:cs typeface="+mn-lt"/>
              </a:rPr>
              <a:t> change model,” </a:t>
            </a:r>
            <a:r>
              <a:rPr lang="en-US" sz="1400" i="1" dirty="0">
                <a:solidFill>
                  <a:schemeClr val="tx1"/>
                </a:solidFill>
                <a:latin typeface="Arial Nova"/>
                <a:ea typeface="+mn-lt"/>
                <a:cs typeface="+mn-lt"/>
              </a:rPr>
              <a:t>Palliative Medicine</a:t>
            </a:r>
            <a:r>
              <a:rPr lang="en-US" sz="1400" dirty="0">
                <a:solidFill>
                  <a:schemeClr val="tx1"/>
                </a:solidFill>
                <a:latin typeface="Arial Nova"/>
                <a:ea typeface="+mn-lt"/>
                <a:cs typeface="+mn-lt"/>
              </a:rPr>
              <a:t>, 33(7), pp. 743–756. Available at: </a:t>
            </a:r>
            <a:r>
              <a:rPr lang="en-US" sz="1400" dirty="0">
                <a:solidFill>
                  <a:schemeClr val="tx1"/>
                </a:solidFill>
                <a:latin typeface="Arial Nova"/>
                <a:ea typeface="+mn-lt"/>
                <a:cs typeface="+mn-lt"/>
                <a:hlinkClick r:id="rId6">
                  <a:extLst>
                    <a:ext uri="{A12FA001-AC4F-418D-AE19-62706E023703}">
                      <ahyp:hlinkClr xmlns:ahyp="http://schemas.microsoft.com/office/drawing/2018/hyperlinkcolor" val="tx"/>
                    </a:ext>
                  </a:extLst>
                </a:hlinkClick>
              </a:rPr>
              <a:t>https://doi.org/10.1177/0269216319845804</a:t>
            </a:r>
            <a:r>
              <a:rPr lang="en-US" sz="1400" dirty="0">
                <a:solidFill>
                  <a:schemeClr val="tx1"/>
                </a:solidFill>
                <a:latin typeface="Arial Nova"/>
                <a:ea typeface="+mn-lt"/>
                <a:cs typeface="+mn-lt"/>
              </a:rPr>
              <a:t>. </a:t>
            </a:r>
            <a:endParaRPr lang="en-US" sz="1400">
              <a:solidFill>
                <a:schemeClr val="tx1"/>
              </a:solidFill>
              <a:latin typeface="Arial Nova"/>
              <a:cs typeface="Calibri"/>
            </a:endParaRPr>
          </a:p>
          <a:p>
            <a:pPr algn="just"/>
            <a:r>
              <a:rPr lang="en-US" sz="1400" dirty="0">
                <a:solidFill>
                  <a:schemeClr val="tx1"/>
                </a:solidFill>
                <a:latin typeface="Arial Nova"/>
                <a:ea typeface="+mn-lt"/>
                <a:cs typeface="+mn-lt"/>
              </a:rPr>
              <a:t>Department of Health, G.O.V.U.K. (2008) </a:t>
            </a:r>
            <a:r>
              <a:rPr lang="en-US" sz="1400" i="1" dirty="0">
                <a:solidFill>
                  <a:schemeClr val="tx1"/>
                </a:solidFill>
                <a:latin typeface="Arial Nova"/>
                <a:ea typeface="+mn-lt"/>
                <a:cs typeface="+mn-lt"/>
              </a:rPr>
              <a:t>End of life care strategy - gov.uk</a:t>
            </a:r>
            <a:r>
              <a:rPr lang="en-US" sz="1400" dirty="0">
                <a:solidFill>
                  <a:schemeClr val="tx1"/>
                </a:solidFill>
                <a:latin typeface="Arial Nova"/>
                <a:ea typeface="+mn-lt"/>
                <a:cs typeface="+mn-lt"/>
              </a:rPr>
              <a:t>, </a:t>
            </a:r>
            <a:r>
              <a:rPr lang="en-US" sz="1400" i="1" dirty="0">
                <a:solidFill>
                  <a:schemeClr val="tx1"/>
                </a:solidFill>
                <a:latin typeface="Arial Nova"/>
                <a:ea typeface="+mn-lt"/>
                <a:cs typeface="+mn-lt"/>
              </a:rPr>
              <a:t>Promoting high quality care for all adults at the end of life</a:t>
            </a:r>
            <a:r>
              <a:rPr lang="en-US" sz="1400" dirty="0">
                <a:solidFill>
                  <a:schemeClr val="tx1"/>
                </a:solidFill>
                <a:latin typeface="Arial Nova"/>
                <a:ea typeface="+mn-lt"/>
                <a:cs typeface="+mn-lt"/>
              </a:rPr>
              <a:t>. Available at: </a:t>
            </a:r>
            <a:r>
              <a:rPr lang="en-US" sz="1400" dirty="0">
                <a:solidFill>
                  <a:schemeClr val="tx1"/>
                </a:solidFill>
                <a:latin typeface="Arial Nova"/>
                <a:ea typeface="+mn-lt"/>
                <a:cs typeface="+mn-lt"/>
                <a:hlinkClick r:id="rId7">
                  <a:extLst>
                    <a:ext uri="{A12FA001-AC4F-418D-AE19-62706E023703}">
                      <ahyp:hlinkClr xmlns:ahyp="http://schemas.microsoft.com/office/drawing/2018/hyperlinkcolor" val="tx"/>
                    </a:ext>
                  </a:extLst>
                </a:hlinkClick>
              </a:rPr>
              <a:t>https://assets.publishing.service.gov.uk/government/uploads/system/uploads/attachment_data/file/136431/End_of_life_strategy.pdf</a:t>
            </a:r>
            <a:r>
              <a:rPr lang="en-US" sz="1400" dirty="0">
                <a:solidFill>
                  <a:schemeClr val="tx1"/>
                </a:solidFill>
                <a:latin typeface="Arial Nova"/>
                <a:ea typeface="+mn-lt"/>
                <a:cs typeface="+mn-lt"/>
              </a:rPr>
              <a:t> (Accessed: February 20, 2023). </a:t>
            </a:r>
            <a:endParaRPr lang="en-US" sz="1400">
              <a:solidFill>
                <a:schemeClr val="tx1"/>
              </a:solidFill>
              <a:latin typeface="Arial Nova"/>
            </a:endParaRPr>
          </a:p>
          <a:p>
            <a:pPr algn="just"/>
            <a:endParaRPr lang="en-US" dirty="0">
              <a:solidFill>
                <a:schemeClr val="tx2"/>
              </a:solidFill>
              <a:latin typeface="Arial Nova"/>
              <a:ea typeface="+mn-lt"/>
              <a:cs typeface="+mn-lt"/>
            </a:endParaRPr>
          </a:p>
          <a:p>
            <a:pPr algn="just"/>
            <a:endParaRPr lang="en-US" dirty="0">
              <a:solidFill>
                <a:schemeClr val="tx2"/>
              </a:solidFill>
              <a:ea typeface="+mn-lt"/>
              <a:cs typeface="+mn-lt"/>
            </a:endParaRPr>
          </a:p>
          <a:p>
            <a:pPr algn="just"/>
            <a:endParaRPr lang="en-US" dirty="0">
              <a:solidFill>
                <a:schemeClr val="tx2"/>
              </a:solidFill>
              <a:ea typeface="+mn-lt"/>
              <a:cs typeface="+mn-lt"/>
            </a:endParaRPr>
          </a:p>
          <a:p>
            <a:pPr algn="just"/>
            <a:r>
              <a:rPr lang="en-US" dirty="0">
                <a:solidFill>
                  <a:schemeClr val="tx2"/>
                </a:solidFill>
                <a:ea typeface="+mn-lt"/>
                <a:cs typeface="+mn-lt"/>
              </a:rPr>
              <a:t>Drennan, V. and Goodman, C. (2014) “Learning to work in Primary Care ,” in </a:t>
            </a:r>
            <a:r>
              <a:rPr lang="en-US" i="1" dirty="0">
                <a:solidFill>
                  <a:schemeClr val="tx2"/>
                </a:solidFill>
                <a:ea typeface="+mn-lt"/>
                <a:cs typeface="+mn-lt"/>
              </a:rPr>
              <a:t>Oxford Handbook of Primary Care and Community Nursing</a:t>
            </a:r>
            <a:r>
              <a:rPr lang="en-US" dirty="0">
                <a:solidFill>
                  <a:schemeClr val="tx2"/>
                </a:solidFill>
                <a:ea typeface="+mn-lt"/>
                <a:cs typeface="+mn-lt"/>
              </a:rPr>
              <a:t>. Oxford, United Kingdom: Oxford University Press, pp. 42–43. </a:t>
            </a:r>
            <a:endParaRPr lang="en-US">
              <a:solidFill>
                <a:schemeClr val="tx2"/>
              </a:solidFill>
            </a:endParaRPr>
          </a:p>
          <a:p>
            <a:pPr algn="just"/>
            <a:r>
              <a:rPr lang="en-US" dirty="0">
                <a:solidFill>
                  <a:schemeClr val="tx2"/>
                </a:solidFill>
                <a:ea typeface="+mn-lt"/>
                <a:cs typeface="+mn-lt"/>
              </a:rPr>
              <a:t>England, N.H.S. (2022) </a:t>
            </a:r>
            <a:r>
              <a:rPr lang="en-US" i="1" dirty="0">
                <a:solidFill>
                  <a:schemeClr val="tx2"/>
                </a:solidFill>
                <a:ea typeface="+mn-lt"/>
                <a:cs typeface="+mn-lt"/>
              </a:rPr>
              <a:t>What End-of-Life Care Involves?</a:t>
            </a:r>
            <a:r>
              <a:rPr lang="en-US" dirty="0">
                <a:solidFill>
                  <a:schemeClr val="tx2"/>
                </a:solidFill>
                <a:ea typeface="+mn-lt"/>
                <a:cs typeface="+mn-lt"/>
              </a:rPr>
              <a:t>, </a:t>
            </a:r>
            <a:r>
              <a:rPr lang="en-US" i="1" dirty="0">
                <a:solidFill>
                  <a:schemeClr val="tx2"/>
                </a:solidFill>
                <a:ea typeface="+mn-lt"/>
                <a:cs typeface="+mn-lt"/>
              </a:rPr>
              <a:t>NHS choices</a:t>
            </a:r>
            <a:r>
              <a:rPr lang="en-US" dirty="0">
                <a:solidFill>
                  <a:schemeClr val="tx2"/>
                </a:solidFill>
                <a:ea typeface="+mn-lt"/>
                <a:cs typeface="+mn-lt"/>
              </a:rPr>
              <a:t>. NHS. Available at: </a:t>
            </a:r>
            <a:r>
              <a:rPr lang="en-US" dirty="0">
                <a:solidFill>
                  <a:schemeClr val="tx2"/>
                </a:solidFill>
                <a:ea typeface="+mn-lt"/>
                <a:cs typeface="+mn-lt"/>
                <a:hlinkClick r:id="rId8">
                  <a:extLst>
                    <a:ext uri="{A12FA001-AC4F-418D-AE19-62706E023703}">
                      <ahyp:hlinkClr xmlns:ahyp="http://schemas.microsoft.com/office/drawing/2018/hyperlinkcolor" val="tx"/>
                    </a:ext>
                  </a:extLst>
                </a:hlinkClick>
              </a:rPr>
              <a:t>https://www.nhs.uk/conditions/end-of-life-care/what-it-involves-and-when-it-starts/</a:t>
            </a:r>
            <a:r>
              <a:rPr lang="en-US" dirty="0">
                <a:solidFill>
                  <a:schemeClr val="tx2"/>
                </a:solidFill>
                <a:ea typeface="+mn-lt"/>
                <a:cs typeface="+mn-lt"/>
              </a:rPr>
              <a:t> (Accessed: March 2, 2023). </a:t>
            </a:r>
            <a:endParaRPr lang="en-US">
              <a:solidFill>
                <a:schemeClr val="tx2"/>
              </a:solidFill>
            </a:endParaRPr>
          </a:p>
          <a:p>
            <a:pPr algn="just"/>
            <a:r>
              <a:rPr lang="en-US" dirty="0">
                <a:solidFill>
                  <a:schemeClr val="tx2"/>
                </a:solidFill>
                <a:ea typeface="+mn-lt"/>
                <a:cs typeface="+mn-lt"/>
              </a:rPr>
              <a:t>Farrow, G.N. (2008) “The role of day centers in caring for people in the final year of their lives,” </a:t>
            </a:r>
            <a:r>
              <a:rPr lang="en-US" i="1" dirty="0">
                <a:solidFill>
                  <a:schemeClr val="tx2"/>
                </a:solidFill>
                <a:ea typeface="+mn-lt"/>
                <a:cs typeface="+mn-lt"/>
              </a:rPr>
              <a:t>Ageing and Society</a:t>
            </a:r>
            <a:r>
              <a:rPr lang="en-US" dirty="0">
                <a:solidFill>
                  <a:schemeClr val="tx2"/>
                </a:solidFill>
                <a:ea typeface="+mn-lt"/>
                <a:cs typeface="+mn-lt"/>
              </a:rPr>
              <a:t>, 12(03), pp. 313–314. Available at: </a:t>
            </a:r>
            <a:r>
              <a:rPr lang="en-US" dirty="0">
                <a:solidFill>
                  <a:schemeClr val="tx2"/>
                </a:solidFill>
                <a:ea typeface="+mn-lt"/>
                <a:cs typeface="+mn-lt"/>
                <a:hlinkClick r:id="rId9">
                  <a:extLst>
                    <a:ext uri="{A12FA001-AC4F-418D-AE19-62706E023703}">
                      <ahyp:hlinkClr xmlns:ahyp="http://schemas.microsoft.com/office/drawing/2018/hyperlinkcolor" val="tx"/>
                    </a:ext>
                  </a:extLst>
                </a:hlinkClick>
              </a:rPr>
              <a:t>https://doi.org/10.1017/s0144686x00005043</a:t>
            </a:r>
            <a:r>
              <a:rPr lang="en-US" dirty="0">
                <a:solidFill>
                  <a:schemeClr val="tx2"/>
                </a:solidFill>
                <a:ea typeface="+mn-lt"/>
                <a:cs typeface="+mn-lt"/>
              </a:rPr>
              <a:t>. </a:t>
            </a:r>
            <a:endParaRPr lang="en-US">
              <a:solidFill>
                <a:schemeClr val="tx2"/>
              </a:solidFill>
            </a:endParaRPr>
          </a:p>
          <a:p>
            <a:pPr algn="just"/>
            <a:r>
              <a:rPr lang="en-US" dirty="0">
                <a:solidFill>
                  <a:schemeClr val="tx2"/>
                </a:solidFill>
                <a:ea typeface="+mn-lt"/>
                <a:cs typeface="+mn-lt"/>
              </a:rPr>
              <a:t>GOV.UK, L. (1998) </a:t>
            </a:r>
            <a:r>
              <a:rPr lang="en-US" i="1" dirty="0">
                <a:solidFill>
                  <a:schemeClr val="tx2"/>
                </a:solidFill>
                <a:ea typeface="+mn-lt"/>
                <a:cs typeface="+mn-lt"/>
              </a:rPr>
              <a:t>Human rights act 1998</a:t>
            </a:r>
            <a:r>
              <a:rPr lang="en-US" dirty="0">
                <a:solidFill>
                  <a:schemeClr val="tx2"/>
                </a:solidFill>
                <a:ea typeface="+mn-lt"/>
                <a:cs typeface="+mn-lt"/>
              </a:rPr>
              <a:t>, </a:t>
            </a:r>
            <a:r>
              <a:rPr lang="en-US" i="1" dirty="0">
                <a:solidFill>
                  <a:schemeClr val="tx2"/>
                </a:solidFill>
                <a:ea typeface="+mn-lt"/>
                <a:cs typeface="+mn-lt"/>
              </a:rPr>
              <a:t>Legislation.gov.uk</a:t>
            </a:r>
            <a:r>
              <a:rPr lang="en-US" dirty="0">
                <a:solidFill>
                  <a:schemeClr val="tx2"/>
                </a:solidFill>
                <a:ea typeface="+mn-lt"/>
                <a:cs typeface="+mn-lt"/>
              </a:rPr>
              <a:t>. Statute Law Database. Available at: </a:t>
            </a:r>
            <a:r>
              <a:rPr lang="en-US" dirty="0">
                <a:solidFill>
                  <a:schemeClr val="tx2"/>
                </a:solidFill>
                <a:ea typeface="+mn-lt"/>
                <a:cs typeface="+mn-lt"/>
                <a:hlinkClick r:id="rId10">
                  <a:extLst>
                    <a:ext uri="{A12FA001-AC4F-418D-AE19-62706E023703}">
                      <ahyp:hlinkClr xmlns:ahyp="http://schemas.microsoft.com/office/drawing/2018/hyperlinkcolor" val="tx"/>
                    </a:ext>
                  </a:extLst>
                </a:hlinkClick>
              </a:rPr>
              <a:t>https://www.legislation.gov.uk/ukpga/1998/42/contents</a:t>
            </a:r>
            <a:r>
              <a:rPr lang="en-US" dirty="0">
                <a:solidFill>
                  <a:schemeClr val="tx2"/>
                </a:solidFill>
                <a:ea typeface="+mn-lt"/>
                <a:cs typeface="+mn-lt"/>
              </a:rPr>
              <a:t> (Accessed: February 20, 2023). </a:t>
            </a:r>
            <a:endParaRPr lang="en-US">
              <a:solidFill>
                <a:schemeClr val="tx2"/>
              </a:solidFill>
            </a:endParaRPr>
          </a:p>
          <a:p>
            <a:pPr algn="just"/>
            <a:r>
              <a:rPr lang="en-US" dirty="0">
                <a:solidFill>
                  <a:schemeClr val="tx2"/>
                </a:solidFill>
                <a:ea typeface="+mn-lt"/>
                <a:cs typeface="+mn-lt"/>
              </a:rPr>
              <a:t>Hall, S. </a:t>
            </a:r>
            <a:r>
              <a:rPr lang="en-US" i="1" dirty="0">
                <a:solidFill>
                  <a:schemeClr val="tx2"/>
                </a:solidFill>
                <a:ea typeface="+mn-lt"/>
                <a:cs typeface="+mn-lt"/>
              </a:rPr>
              <a:t>et al.</a:t>
            </a:r>
            <a:r>
              <a:rPr lang="en-US" dirty="0">
                <a:solidFill>
                  <a:schemeClr val="tx2"/>
                </a:solidFill>
                <a:ea typeface="+mn-lt"/>
                <a:cs typeface="+mn-lt"/>
              </a:rPr>
              <a:t> (2011) “Interventions for improving palliative care for older people living in Nursing Care Homes,” </a:t>
            </a:r>
            <a:r>
              <a:rPr lang="en-US" i="1" dirty="0">
                <a:solidFill>
                  <a:schemeClr val="tx2"/>
                </a:solidFill>
                <a:ea typeface="+mn-lt"/>
                <a:cs typeface="+mn-lt"/>
              </a:rPr>
              <a:t>Cochrane Database of Systematic Reviews</a:t>
            </a:r>
            <a:r>
              <a:rPr lang="en-US" dirty="0">
                <a:solidFill>
                  <a:schemeClr val="tx2"/>
                </a:solidFill>
                <a:ea typeface="+mn-lt"/>
                <a:cs typeface="+mn-lt"/>
              </a:rPr>
              <a:t> [Preprint]. Available at: </a:t>
            </a:r>
            <a:r>
              <a:rPr lang="en-US" dirty="0">
                <a:solidFill>
                  <a:schemeClr val="tx2"/>
                </a:solidFill>
                <a:ea typeface="+mn-lt"/>
                <a:cs typeface="+mn-lt"/>
                <a:hlinkClick r:id="rId11">
                  <a:extLst>
                    <a:ext uri="{A12FA001-AC4F-418D-AE19-62706E023703}">
                      <ahyp:hlinkClr xmlns:ahyp="http://schemas.microsoft.com/office/drawing/2018/hyperlinkcolor" val="tx"/>
                    </a:ext>
                  </a:extLst>
                </a:hlinkClick>
              </a:rPr>
              <a:t>https://doi.org/10.1002/14651858.cd007132.pub2</a:t>
            </a:r>
            <a:r>
              <a:rPr lang="en-US" dirty="0">
                <a:solidFill>
                  <a:schemeClr val="tx2"/>
                </a:solidFill>
                <a:ea typeface="+mn-lt"/>
                <a:cs typeface="+mn-lt"/>
              </a:rPr>
              <a:t>. </a:t>
            </a:r>
            <a:endParaRPr lang="en-US" dirty="0">
              <a:solidFill>
                <a:schemeClr val="tx2"/>
              </a:solidFill>
            </a:endParaRPr>
          </a:p>
          <a:p>
            <a:pPr algn="just"/>
            <a:r>
              <a:rPr lang="en-US" dirty="0">
                <a:solidFill>
                  <a:schemeClr val="tx2"/>
                </a:solidFill>
                <a:ea typeface="+mn-lt"/>
                <a:cs typeface="+mn-lt"/>
              </a:rPr>
              <a:t>Home, C. (2022) </a:t>
            </a:r>
            <a:r>
              <a:rPr lang="en-US" i="1" dirty="0">
                <a:solidFill>
                  <a:schemeClr val="tx2"/>
                </a:solidFill>
                <a:ea typeface="+mn-lt"/>
                <a:cs typeface="+mn-lt"/>
              </a:rPr>
              <a:t>What is a Residential Care Home?</a:t>
            </a:r>
            <a:r>
              <a:rPr lang="en-US" dirty="0">
                <a:solidFill>
                  <a:schemeClr val="tx2"/>
                </a:solidFill>
                <a:ea typeface="+mn-lt"/>
                <a:cs typeface="+mn-lt"/>
              </a:rPr>
              <a:t>, </a:t>
            </a:r>
            <a:r>
              <a:rPr lang="en-US" i="1" dirty="0">
                <a:solidFill>
                  <a:schemeClr val="tx2"/>
                </a:solidFill>
                <a:ea typeface="+mn-lt"/>
                <a:cs typeface="+mn-lt"/>
              </a:rPr>
              <a:t>Carehome.co.uk</a:t>
            </a:r>
            <a:r>
              <a:rPr lang="en-US" dirty="0">
                <a:solidFill>
                  <a:schemeClr val="tx2"/>
                </a:solidFill>
                <a:ea typeface="+mn-lt"/>
                <a:cs typeface="+mn-lt"/>
              </a:rPr>
              <a:t>. Available at: </a:t>
            </a:r>
            <a:r>
              <a:rPr lang="en-US" dirty="0">
                <a:solidFill>
                  <a:schemeClr val="tx2"/>
                </a:solidFill>
                <a:ea typeface="+mn-lt"/>
                <a:cs typeface="+mn-lt"/>
                <a:hlinkClick r:id="rId12">
                  <a:extLst>
                    <a:ext uri="{A12FA001-AC4F-418D-AE19-62706E023703}">
                      <ahyp:hlinkClr xmlns:ahyp="http://schemas.microsoft.com/office/drawing/2018/hyperlinkcolor" val="tx"/>
                    </a:ext>
                  </a:extLst>
                </a:hlinkClick>
              </a:rPr>
              <a:t>https://www.carehome.co.uk/advice/what-is-a-residential-care-home</a:t>
            </a:r>
            <a:r>
              <a:rPr lang="en-US" dirty="0">
                <a:solidFill>
                  <a:schemeClr val="tx2"/>
                </a:solidFill>
                <a:ea typeface="+mn-lt"/>
                <a:cs typeface="+mn-lt"/>
              </a:rPr>
              <a:t> (Accessed: March 2, 2023). </a:t>
            </a:r>
          </a:p>
          <a:p>
            <a:pPr algn="just"/>
            <a:endParaRPr lang="en-US" dirty="0">
              <a:solidFill>
                <a:srgbClr val="000000">
                  <a:alpha val="60000"/>
                </a:srgbClr>
              </a:solidFill>
            </a:endParaRPr>
          </a:p>
          <a:p>
            <a:pPr algn="just"/>
            <a:endParaRPr lang="en-US" dirty="0">
              <a:solidFill>
                <a:srgbClr val="000000">
                  <a:alpha val="60000"/>
                </a:srgbClr>
              </a:solidFill>
            </a:endParaRPr>
          </a:p>
        </p:txBody>
      </p:sp>
    </p:spTree>
    <p:extLst>
      <p:ext uri="{BB962C8B-B14F-4D97-AF65-F5344CB8AC3E}">
        <p14:creationId xmlns:p14="http://schemas.microsoft.com/office/powerpoint/2010/main" val="109117987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EFEEFE8-456B-7F6D-2107-84BA08DF5DC3}"/>
              </a:ext>
            </a:extLst>
          </p:cNvPr>
          <p:cNvSpPr>
            <a:spLocks noGrp="1"/>
          </p:cNvSpPr>
          <p:nvPr>
            <p:ph type="title"/>
          </p:nvPr>
        </p:nvSpPr>
        <p:spPr>
          <a:xfrm>
            <a:off x="4279945" y="-2083"/>
            <a:ext cx="4078800" cy="599038"/>
          </a:xfrm>
        </p:spPr>
        <p:txBody>
          <a:bodyPr/>
          <a:lstStyle/>
          <a:p>
            <a:r>
              <a:rPr lang="en-US" dirty="0"/>
              <a:t>REFERENCES</a:t>
            </a:r>
          </a:p>
        </p:txBody>
      </p:sp>
      <p:sp>
        <p:nvSpPr>
          <p:cNvPr id="4" name="Text Placeholder 3">
            <a:extLst>
              <a:ext uri="{FF2B5EF4-FFF2-40B4-BE49-F238E27FC236}">
                <a16:creationId xmlns:a16="http://schemas.microsoft.com/office/drawing/2014/main" id="{6003E37E-4A9C-5D0D-1F3F-99EAFD80EF54}"/>
              </a:ext>
            </a:extLst>
          </p:cNvPr>
          <p:cNvSpPr>
            <a:spLocks noGrp="1"/>
          </p:cNvSpPr>
          <p:nvPr>
            <p:ph type="body" sz="quarter" idx="13"/>
          </p:nvPr>
        </p:nvSpPr>
        <p:spPr>
          <a:xfrm>
            <a:off x="165210" y="590550"/>
            <a:ext cx="11914132" cy="5161321"/>
          </a:xfrm>
        </p:spPr>
        <p:txBody>
          <a:bodyPr vert="horz" lIns="91440" tIns="45720" rIns="91440" bIns="45720" rtlCol="0" anchor="t">
            <a:noAutofit/>
          </a:bodyPr>
          <a:lstStyle/>
          <a:p>
            <a:pPr algn="just"/>
            <a:endParaRPr lang="en-US">
              <a:solidFill>
                <a:schemeClr val="tx2"/>
              </a:solidFill>
              <a:ea typeface="+mn-lt"/>
              <a:cs typeface="+mn-lt"/>
            </a:endParaRPr>
          </a:p>
          <a:p>
            <a:endParaRPr lang="en-US" dirty="0">
              <a:ea typeface="+mn-lt"/>
              <a:cs typeface="+mn-lt"/>
            </a:endParaRPr>
          </a:p>
          <a:p>
            <a:endParaRPr lang="en-US" dirty="0">
              <a:solidFill>
                <a:srgbClr val="000000">
                  <a:alpha val="60000"/>
                </a:srgbClr>
              </a:solidFill>
            </a:endParaRPr>
          </a:p>
        </p:txBody>
      </p:sp>
      <p:sp>
        <p:nvSpPr>
          <p:cNvPr id="2" name="TextBox 1">
            <a:extLst>
              <a:ext uri="{FF2B5EF4-FFF2-40B4-BE49-F238E27FC236}">
                <a16:creationId xmlns:a16="http://schemas.microsoft.com/office/drawing/2014/main" id="{B897499D-49F6-05E3-6B4B-ED1240394301}"/>
              </a:ext>
            </a:extLst>
          </p:cNvPr>
          <p:cNvSpPr txBox="1"/>
          <p:nvPr/>
        </p:nvSpPr>
        <p:spPr>
          <a:xfrm>
            <a:off x="165975" y="233417"/>
            <a:ext cx="11571015" cy="86792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endParaRPr lang="en-US" dirty="0">
              <a:solidFill>
                <a:schemeClr val="tx2"/>
              </a:solidFill>
              <a:latin typeface="Calibri"/>
              <a:ea typeface="Calibri"/>
              <a:cs typeface="Segoe UI"/>
            </a:endParaRPr>
          </a:p>
          <a:p>
            <a:pPr algn="just"/>
            <a:r>
              <a:rPr lang="en-US" dirty="0">
                <a:solidFill>
                  <a:schemeClr val="tx2"/>
                </a:solidFill>
                <a:latin typeface="Arial Nova"/>
                <a:cs typeface="Segoe UI"/>
              </a:rPr>
              <a:t>Drennan, V. and Goodman, C. (2014) “Learning to work in Primary Care ,” in </a:t>
            </a:r>
            <a:r>
              <a:rPr lang="en-US" i="1" dirty="0">
                <a:solidFill>
                  <a:schemeClr val="tx2"/>
                </a:solidFill>
                <a:latin typeface="Arial Nova"/>
                <a:cs typeface="Segoe UI"/>
              </a:rPr>
              <a:t>Oxford Handbook of Primary Care and Community Nursing</a:t>
            </a:r>
            <a:r>
              <a:rPr lang="en-US" dirty="0">
                <a:solidFill>
                  <a:schemeClr val="tx2"/>
                </a:solidFill>
                <a:latin typeface="Arial Nova"/>
                <a:cs typeface="Segoe UI"/>
              </a:rPr>
              <a:t>. Oxford, United Kingdom: Oxford University Press, pp. 42–43. ​</a:t>
            </a:r>
            <a:endParaRPr lang="en-US">
              <a:solidFill>
                <a:schemeClr val="tx2"/>
              </a:solidFill>
              <a:latin typeface="Arial Nova"/>
              <a:cs typeface="Calibri"/>
            </a:endParaRPr>
          </a:p>
          <a:p>
            <a:pPr algn="just"/>
            <a:endParaRPr lang="en-US" dirty="0">
              <a:solidFill>
                <a:schemeClr val="tx2"/>
              </a:solidFill>
              <a:latin typeface="Arial Nova"/>
              <a:cs typeface="Segoe UI"/>
            </a:endParaRPr>
          </a:p>
          <a:p>
            <a:pPr algn="just"/>
            <a:r>
              <a:rPr lang="en-US" dirty="0">
                <a:solidFill>
                  <a:schemeClr val="tx2"/>
                </a:solidFill>
                <a:latin typeface="Arial Nova"/>
                <a:cs typeface="Segoe UI"/>
              </a:rPr>
              <a:t>England, N.H.S. (2022) </a:t>
            </a:r>
            <a:r>
              <a:rPr lang="en-US" i="1" dirty="0">
                <a:solidFill>
                  <a:schemeClr val="tx2"/>
                </a:solidFill>
                <a:latin typeface="Arial Nova"/>
                <a:cs typeface="Segoe UI"/>
              </a:rPr>
              <a:t>What End-of-Life Care Involves?</a:t>
            </a:r>
            <a:r>
              <a:rPr lang="en-US" dirty="0">
                <a:solidFill>
                  <a:schemeClr val="tx2"/>
                </a:solidFill>
                <a:latin typeface="Arial Nova"/>
                <a:cs typeface="Segoe UI"/>
              </a:rPr>
              <a:t>, </a:t>
            </a:r>
            <a:r>
              <a:rPr lang="en-US" i="1" dirty="0">
                <a:solidFill>
                  <a:schemeClr val="tx2"/>
                </a:solidFill>
                <a:latin typeface="Arial Nova"/>
                <a:cs typeface="Segoe UI"/>
              </a:rPr>
              <a:t>NHS choices</a:t>
            </a:r>
            <a:r>
              <a:rPr lang="en-US" dirty="0">
                <a:solidFill>
                  <a:schemeClr val="tx2"/>
                </a:solidFill>
                <a:latin typeface="Arial Nova"/>
                <a:cs typeface="Segoe UI"/>
              </a:rPr>
              <a:t>. NHS. Available at: </a:t>
            </a:r>
            <a:r>
              <a:rPr lang="en-US" dirty="0">
                <a:solidFill>
                  <a:schemeClr val="tx2"/>
                </a:solidFill>
                <a:latin typeface="Arial Nova"/>
                <a:cs typeface="Segoe UI"/>
                <a:hlinkClick r:id="rId2">
                  <a:extLst>
                    <a:ext uri="{A12FA001-AC4F-418D-AE19-62706E023703}">
                      <ahyp:hlinkClr xmlns:ahyp="http://schemas.microsoft.com/office/drawing/2018/hyperlinkcolor" val="tx"/>
                    </a:ext>
                  </a:extLst>
                </a:hlinkClick>
              </a:rPr>
              <a:t>https://www.nhs.uk/conditions/end-of-life-care/what-it-involves-and-when-it-starts/</a:t>
            </a:r>
            <a:r>
              <a:rPr lang="en-US" dirty="0">
                <a:solidFill>
                  <a:schemeClr val="tx2"/>
                </a:solidFill>
                <a:latin typeface="Arial Nova"/>
                <a:cs typeface="Segoe UI"/>
              </a:rPr>
              <a:t> (Accessed: February, 20, 2023). ​</a:t>
            </a:r>
            <a:endParaRPr lang="en-US">
              <a:solidFill>
                <a:schemeClr val="tx2"/>
              </a:solidFill>
              <a:latin typeface="Arial Nova"/>
              <a:cs typeface="Calibri"/>
            </a:endParaRPr>
          </a:p>
          <a:p>
            <a:pPr algn="just"/>
            <a:endParaRPr lang="en-US" dirty="0">
              <a:solidFill>
                <a:schemeClr val="tx2"/>
              </a:solidFill>
              <a:latin typeface="Arial Nova"/>
              <a:cs typeface="Segoe UI"/>
            </a:endParaRPr>
          </a:p>
          <a:p>
            <a:pPr algn="just"/>
            <a:r>
              <a:rPr lang="en-US" dirty="0">
                <a:solidFill>
                  <a:schemeClr val="tx2"/>
                </a:solidFill>
                <a:latin typeface="Arial Nova"/>
                <a:cs typeface="Segoe UI"/>
              </a:rPr>
              <a:t>Farrow, G.N. (2008) “The role of day centers in caring for people in the final year of their lives,” </a:t>
            </a:r>
            <a:r>
              <a:rPr lang="en-US" i="1" dirty="0">
                <a:solidFill>
                  <a:schemeClr val="tx2"/>
                </a:solidFill>
                <a:latin typeface="Arial Nova"/>
                <a:cs typeface="Segoe UI"/>
              </a:rPr>
              <a:t>Ageing and Society</a:t>
            </a:r>
            <a:r>
              <a:rPr lang="en-US" dirty="0">
                <a:solidFill>
                  <a:schemeClr val="tx2"/>
                </a:solidFill>
                <a:latin typeface="Arial Nova"/>
                <a:cs typeface="Segoe UI"/>
              </a:rPr>
              <a:t>, 12(03), pp. 313–314. Available at: </a:t>
            </a:r>
            <a:r>
              <a:rPr lang="en-US" dirty="0">
                <a:solidFill>
                  <a:schemeClr val="tx2"/>
                </a:solidFill>
                <a:latin typeface="Arial Nova"/>
                <a:cs typeface="Segoe UI"/>
                <a:hlinkClick r:id="rId3">
                  <a:extLst>
                    <a:ext uri="{A12FA001-AC4F-418D-AE19-62706E023703}">
                      <ahyp:hlinkClr xmlns:ahyp="http://schemas.microsoft.com/office/drawing/2018/hyperlinkcolor" val="tx"/>
                    </a:ext>
                  </a:extLst>
                </a:hlinkClick>
              </a:rPr>
              <a:t>https://doi.org/10.1017/s0144686x00005043</a:t>
            </a:r>
            <a:r>
              <a:rPr lang="en-US" dirty="0">
                <a:solidFill>
                  <a:schemeClr val="tx2"/>
                </a:solidFill>
                <a:latin typeface="Arial Nova"/>
                <a:cs typeface="Segoe UI"/>
              </a:rPr>
              <a:t>. ​</a:t>
            </a:r>
            <a:endParaRPr lang="en-US">
              <a:solidFill>
                <a:schemeClr val="tx2"/>
              </a:solidFill>
              <a:latin typeface="Arial Nova"/>
              <a:cs typeface="Calibri"/>
            </a:endParaRPr>
          </a:p>
          <a:p>
            <a:pPr algn="just"/>
            <a:endParaRPr lang="en-US" dirty="0">
              <a:solidFill>
                <a:schemeClr val="tx2"/>
              </a:solidFill>
              <a:latin typeface="Arial Nova"/>
              <a:cs typeface="Segoe UI"/>
            </a:endParaRPr>
          </a:p>
          <a:p>
            <a:pPr algn="just"/>
            <a:r>
              <a:rPr lang="en-US" dirty="0">
                <a:solidFill>
                  <a:schemeClr val="tx2"/>
                </a:solidFill>
                <a:latin typeface="Arial Nova"/>
                <a:cs typeface="Segoe UI"/>
              </a:rPr>
              <a:t>GOV.UK, L. (1998) </a:t>
            </a:r>
            <a:r>
              <a:rPr lang="en-US" i="1" dirty="0">
                <a:solidFill>
                  <a:schemeClr val="tx2"/>
                </a:solidFill>
                <a:latin typeface="Arial Nova"/>
                <a:cs typeface="Segoe UI"/>
              </a:rPr>
              <a:t>Human rights act 1998</a:t>
            </a:r>
            <a:r>
              <a:rPr lang="en-US" dirty="0">
                <a:solidFill>
                  <a:schemeClr val="tx2"/>
                </a:solidFill>
                <a:latin typeface="Arial Nova"/>
                <a:cs typeface="Segoe UI"/>
              </a:rPr>
              <a:t>, </a:t>
            </a:r>
            <a:r>
              <a:rPr lang="en-US" i="1" dirty="0">
                <a:solidFill>
                  <a:schemeClr val="tx2"/>
                </a:solidFill>
                <a:latin typeface="Arial Nova"/>
                <a:cs typeface="Segoe UI"/>
              </a:rPr>
              <a:t>Legislation.gov.uk</a:t>
            </a:r>
            <a:r>
              <a:rPr lang="en-US" dirty="0">
                <a:solidFill>
                  <a:schemeClr val="tx2"/>
                </a:solidFill>
                <a:latin typeface="Arial Nova"/>
                <a:cs typeface="Segoe UI"/>
              </a:rPr>
              <a:t>. Statute Law Database. Available at: </a:t>
            </a:r>
            <a:r>
              <a:rPr lang="en-US" dirty="0">
                <a:solidFill>
                  <a:schemeClr val="tx2"/>
                </a:solidFill>
                <a:latin typeface="Arial Nova"/>
                <a:cs typeface="Segoe UI"/>
                <a:hlinkClick r:id="rId4">
                  <a:extLst>
                    <a:ext uri="{A12FA001-AC4F-418D-AE19-62706E023703}">
                      <ahyp:hlinkClr xmlns:ahyp="http://schemas.microsoft.com/office/drawing/2018/hyperlinkcolor" val="tx"/>
                    </a:ext>
                  </a:extLst>
                </a:hlinkClick>
              </a:rPr>
              <a:t>https://www.legislation.gov.uk/ukpga/1998/42/contents</a:t>
            </a:r>
            <a:r>
              <a:rPr lang="en-US" dirty="0">
                <a:solidFill>
                  <a:schemeClr val="tx2"/>
                </a:solidFill>
                <a:latin typeface="Arial Nova"/>
                <a:cs typeface="Segoe UI"/>
              </a:rPr>
              <a:t> (Accessed: February 20, 2023). ​</a:t>
            </a:r>
            <a:endParaRPr lang="en-US">
              <a:solidFill>
                <a:schemeClr val="tx2"/>
              </a:solidFill>
              <a:latin typeface="Arial Nova"/>
              <a:cs typeface="Calibri"/>
            </a:endParaRPr>
          </a:p>
          <a:p>
            <a:pPr algn="just"/>
            <a:endParaRPr lang="en-US" dirty="0">
              <a:solidFill>
                <a:schemeClr val="tx2"/>
              </a:solidFill>
              <a:latin typeface="Arial Nova"/>
              <a:ea typeface="+mn-lt"/>
              <a:cs typeface="+mn-lt"/>
            </a:endParaRPr>
          </a:p>
          <a:p>
            <a:pPr algn="just"/>
            <a:r>
              <a:rPr lang="en-US" dirty="0">
                <a:solidFill>
                  <a:schemeClr val="tx2"/>
                </a:solidFill>
                <a:latin typeface="Arial Nova"/>
                <a:ea typeface="+mn-lt"/>
                <a:cs typeface="+mn-lt"/>
              </a:rPr>
              <a:t>GOV.UK, L. (2005) </a:t>
            </a:r>
            <a:r>
              <a:rPr lang="en-US" i="1" dirty="0">
                <a:solidFill>
                  <a:schemeClr val="tx2"/>
                </a:solidFill>
                <a:latin typeface="Arial Nova"/>
                <a:ea typeface="+mn-lt"/>
                <a:cs typeface="+mn-lt"/>
              </a:rPr>
              <a:t>Mental capacity act 2005</a:t>
            </a:r>
            <a:r>
              <a:rPr lang="en-US" dirty="0">
                <a:solidFill>
                  <a:schemeClr val="tx2"/>
                </a:solidFill>
                <a:latin typeface="Arial Nova"/>
                <a:ea typeface="+mn-lt"/>
                <a:cs typeface="+mn-lt"/>
              </a:rPr>
              <a:t>, </a:t>
            </a:r>
            <a:r>
              <a:rPr lang="en-US" i="1" dirty="0">
                <a:solidFill>
                  <a:schemeClr val="tx2"/>
                </a:solidFill>
                <a:latin typeface="Arial Nova"/>
                <a:ea typeface="+mn-lt"/>
                <a:cs typeface="+mn-lt"/>
              </a:rPr>
              <a:t>Legislation.gov.uk</a:t>
            </a:r>
            <a:r>
              <a:rPr lang="en-US" dirty="0">
                <a:solidFill>
                  <a:schemeClr val="tx2"/>
                </a:solidFill>
                <a:latin typeface="Arial Nova"/>
                <a:ea typeface="+mn-lt"/>
                <a:cs typeface="+mn-lt"/>
              </a:rPr>
              <a:t>. Statute Law Database. Available at: </a:t>
            </a:r>
            <a:r>
              <a:rPr lang="en-US" dirty="0">
                <a:solidFill>
                  <a:schemeClr val="tx2"/>
                </a:solidFill>
                <a:latin typeface="Arial Nova"/>
                <a:ea typeface="+mn-lt"/>
                <a:cs typeface="+mn-lt"/>
                <a:hlinkClick r:id="rId5">
                  <a:extLst>
                    <a:ext uri="{A12FA001-AC4F-418D-AE19-62706E023703}">
                      <ahyp:hlinkClr xmlns:ahyp="http://schemas.microsoft.com/office/drawing/2018/hyperlinkcolor" val="tx"/>
                    </a:ext>
                  </a:extLst>
                </a:hlinkClick>
              </a:rPr>
              <a:t>https://www.legislation.gov.uk/ukpga/2005/9/contents</a:t>
            </a:r>
            <a:r>
              <a:rPr lang="en-US" dirty="0">
                <a:solidFill>
                  <a:schemeClr val="tx2"/>
                </a:solidFill>
                <a:latin typeface="Arial Nova"/>
                <a:ea typeface="+mn-lt"/>
                <a:cs typeface="+mn-lt"/>
              </a:rPr>
              <a:t> (Accessed: March 3, 2023). </a:t>
            </a:r>
            <a:endParaRPr lang="en-US">
              <a:solidFill>
                <a:schemeClr val="tx2"/>
              </a:solidFill>
              <a:latin typeface="Arial Nova"/>
              <a:cs typeface="Calibri"/>
            </a:endParaRPr>
          </a:p>
          <a:p>
            <a:pPr algn="just"/>
            <a:endParaRPr lang="en-US" dirty="0">
              <a:solidFill>
                <a:schemeClr val="tx2"/>
              </a:solidFill>
              <a:latin typeface="Arial Nova"/>
              <a:ea typeface="+mn-lt"/>
              <a:cs typeface="+mn-lt"/>
            </a:endParaRPr>
          </a:p>
          <a:p>
            <a:pPr algn="just"/>
            <a:r>
              <a:rPr lang="en-US" dirty="0">
                <a:solidFill>
                  <a:schemeClr val="tx2"/>
                </a:solidFill>
                <a:latin typeface="Arial Nova"/>
                <a:ea typeface="+mn-lt"/>
                <a:cs typeface="+mn-lt"/>
              </a:rPr>
              <a:t>GOV.UK, L. (2010) </a:t>
            </a:r>
            <a:r>
              <a:rPr lang="en-US" i="1" dirty="0">
                <a:solidFill>
                  <a:schemeClr val="tx2"/>
                </a:solidFill>
                <a:latin typeface="Arial Nova"/>
                <a:ea typeface="+mn-lt"/>
                <a:cs typeface="+mn-lt"/>
              </a:rPr>
              <a:t>Equality act 2010: Guidance</a:t>
            </a:r>
            <a:r>
              <a:rPr lang="en-US" dirty="0">
                <a:solidFill>
                  <a:schemeClr val="tx2"/>
                </a:solidFill>
                <a:latin typeface="Arial Nova"/>
                <a:ea typeface="+mn-lt"/>
                <a:cs typeface="+mn-lt"/>
              </a:rPr>
              <a:t>, </a:t>
            </a:r>
            <a:r>
              <a:rPr lang="en-US" i="1" dirty="0">
                <a:solidFill>
                  <a:schemeClr val="tx2"/>
                </a:solidFill>
                <a:latin typeface="Arial Nova"/>
                <a:ea typeface="+mn-lt"/>
                <a:cs typeface="+mn-lt"/>
              </a:rPr>
              <a:t>GOV.UK</a:t>
            </a:r>
            <a:r>
              <a:rPr lang="en-US" dirty="0">
                <a:solidFill>
                  <a:schemeClr val="tx2"/>
                </a:solidFill>
                <a:latin typeface="Arial Nova"/>
                <a:ea typeface="+mn-lt"/>
                <a:cs typeface="+mn-lt"/>
              </a:rPr>
              <a:t>. Available at: </a:t>
            </a:r>
            <a:r>
              <a:rPr lang="en-US" dirty="0">
                <a:solidFill>
                  <a:schemeClr val="tx2"/>
                </a:solidFill>
                <a:latin typeface="Arial Nova"/>
                <a:ea typeface="+mn-lt"/>
                <a:cs typeface="+mn-lt"/>
                <a:hlinkClick r:id="rId6">
                  <a:extLst>
                    <a:ext uri="{A12FA001-AC4F-418D-AE19-62706E023703}">
                      <ahyp:hlinkClr xmlns:ahyp="http://schemas.microsoft.com/office/drawing/2018/hyperlinkcolor" val="tx"/>
                    </a:ext>
                  </a:extLst>
                </a:hlinkClick>
              </a:rPr>
              <a:t>https://www.gov.uk/guidance/equality-act-2010-guidance</a:t>
            </a:r>
            <a:r>
              <a:rPr lang="en-US" dirty="0">
                <a:solidFill>
                  <a:schemeClr val="tx2"/>
                </a:solidFill>
                <a:latin typeface="Arial Nova"/>
                <a:ea typeface="+mn-lt"/>
                <a:cs typeface="+mn-lt"/>
              </a:rPr>
              <a:t> (Accessed: February 20, 2023). </a:t>
            </a:r>
            <a:endParaRPr lang="en-US">
              <a:solidFill>
                <a:schemeClr val="tx2"/>
              </a:solidFill>
              <a:latin typeface="Arial Nova"/>
            </a:endParaRPr>
          </a:p>
          <a:p>
            <a:pPr algn="just"/>
            <a:endParaRPr lang="en-US" dirty="0">
              <a:solidFill>
                <a:schemeClr val="tx2"/>
              </a:solidFill>
              <a:latin typeface="Arial Nova"/>
              <a:ea typeface="+mn-lt"/>
              <a:cs typeface="Calibri"/>
            </a:endParaRPr>
          </a:p>
          <a:p>
            <a:pPr algn="just"/>
            <a:r>
              <a:rPr lang="en-US" dirty="0">
                <a:solidFill>
                  <a:schemeClr val="tx2"/>
                </a:solidFill>
                <a:latin typeface="Arial Nova"/>
                <a:ea typeface="+mn-lt"/>
                <a:cs typeface="Calibri"/>
              </a:rPr>
              <a:t>Hall, S. </a:t>
            </a:r>
            <a:r>
              <a:rPr lang="en-US" i="1" dirty="0">
                <a:solidFill>
                  <a:schemeClr val="tx2"/>
                </a:solidFill>
                <a:latin typeface="Arial Nova"/>
                <a:ea typeface="+mn-lt"/>
                <a:cs typeface="Calibri"/>
              </a:rPr>
              <a:t>et al.</a:t>
            </a:r>
            <a:r>
              <a:rPr lang="en-US" dirty="0">
                <a:solidFill>
                  <a:schemeClr val="tx2"/>
                </a:solidFill>
                <a:latin typeface="Arial Nova"/>
                <a:ea typeface="+mn-lt"/>
                <a:cs typeface="Calibri"/>
              </a:rPr>
              <a:t> (2011) “Interventions for improving palliative care for older people living in Nursing Care Homes,” </a:t>
            </a:r>
            <a:r>
              <a:rPr lang="en-US" i="1" dirty="0">
                <a:solidFill>
                  <a:schemeClr val="tx2"/>
                </a:solidFill>
                <a:latin typeface="Arial Nova"/>
                <a:ea typeface="+mn-lt"/>
                <a:cs typeface="Calibri"/>
              </a:rPr>
              <a:t>Cochrane Database of Systematic Reviews</a:t>
            </a:r>
            <a:r>
              <a:rPr lang="en-US" dirty="0">
                <a:solidFill>
                  <a:schemeClr val="tx2"/>
                </a:solidFill>
                <a:latin typeface="Arial Nova"/>
                <a:ea typeface="+mn-lt"/>
                <a:cs typeface="Calibri"/>
              </a:rPr>
              <a:t> [Preprint]. Available at: </a:t>
            </a:r>
            <a:r>
              <a:rPr lang="en-US" dirty="0">
                <a:solidFill>
                  <a:schemeClr val="tx2"/>
                </a:solidFill>
                <a:latin typeface="Arial Nova"/>
                <a:ea typeface="+mn-lt"/>
                <a:cs typeface="Calibri"/>
                <a:hlinkClick r:id="rId7">
                  <a:extLst>
                    <a:ext uri="{A12FA001-AC4F-418D-AE19-62706E023703}">
                      <ahyp:hlinkClr xmlns:ahyp="http://schemas.microsoft.com/office/drawing/2018/hyperlinkcolor" val="tx"/>
                    </a:ext>
                  </a:extLst>
                </a:hlinkClick>
              </a:rPr>
              <a:t>https://doi.org/10.1002/14651858.cd007132.pub2</a:t>
            </a:r>
            <a:r>
              <a:rPr lang="en-US" dirty="0">
                <a:solidFill>
                  <a:schemeClr val="tx2"/>
                </a:solidFill>
                <a:latin typeface="Arial Nova"/>
                <a:ea typeface="+mn-lt"/>
                <a:cs typeface="Calibri"/>
              </a:rPr>
              <a:t>.  </a:t>
            </a:r>
            <a:endParaRPr lang="en-US">
              <a:solidFill>
                <a:schemeClr val="tx2"/>
              </a:solidFill>
              <a:latin typeface="Arial Nova"/>
              <a:ea typeface="+mn-lt"/>
              <a:cs typeface="+mn-lt"/>
            </a:endParaRPr>
          </a:p>
          <a:p>
            <a:pPr algn="just"/>
            <a:endParaRPr lang="en-US" dirty="0">
              <a:solidFill>
                <a:schemeClr val="tx2"/>
              </a:solidFill>
              <a:latin typeface="Arial Nova"/>
              <a:ea typeface="+mn-lt"/>
              <a:cs typeface="Calibri"/>
            </a:endParaRPr>
          </a:p>
          <a:p>
            <a:pPr algn="just"/>
            <a:endParaRPr lang="en-US" dirty="0">
              <a:solidFill>
                <a:srgbClr val="0B2827"/>
              </a:solidFill>
              <a:latin typeface="Calibri"/>
              <a:cs typeface="Calibri"/>
            </a:endParaRPr>
          </a:p>
          <a:p>
            <a:pPr algn="just"/>
            <a:endParaRPr lang="en-US" dirty="0">
              <a:solidFill>
                <a:srgbClr val="0B2827"/>
              </a:solidFill>
              <a:latin typeface="Calibri"/>
              <a:cs typeface="Calibri"/>
            </a:endParaRPr>
          </a:p>
          <a:p>
            <a:pPr algn="just"/>
            <a:endParaRPr lang="en-US" dirty="0">
              <a:solidFill>
                <a:srgbClr val="000000"/>
              </a:solidFill>
              <a:latin typeface="Avenir Next LT Pro"/>
              <a:cs typeface="Segoe UI"/>
            </a:endParaRPr>
          </a:p>
          <a:p>
            <a:pPr algn="just"/>
            <a:endParaRPr lang="en-US" dirty="0">
              <a:solidFill>
                <a:srgbClr val="0B2827"/>
              </a:solidFill>
              <a:latin typeface="Calibri"/>
              <a:cs typeface="Segoe UI"/>
            </a:endParaRPr>
          </a:p>
          <a:p>
            <a:pPr algn="just"/>
            <a:endParaRPr lang="en-US" dirty="0">
              <a:cs typeface="Segoe UI"/>
            </a:endParaRPr>
          </a:p>
          <a:p>
            <a:pPr algn="just"/>
            <a:endParaRPr lang="en-US" dirty="0">
              <a:cs typeface="Segoe UI"/>
            </a:endParaRPr>
          </a:p>
          <a:p>
            <a:pPr algn="just"/>
            <a:endParaRPr lang="en-US"/>
          </a:p>
        </p:txBody>
      </p:sp>
    </p:spTree>
    <p:extLst>
      <p:ext uri="{BB962C8B-B14F-4D97-AF65-F5344CB8AC3E}">
        <p14:creationId xmlns:p14="http://schemas.microsoft.com/office/powerpoint/2010/main" val="236481881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E767A-57BD-E734-A249-3B75119DDFD7}"/>
              </a:ext>
            </a:extLst>
          </p:cNvPr>
          <p:cNvSpPr>
            <a:spLocks noGrp="1"/>
          </p:cNvSpPr>
          <p:nvPr>
            <p:ph type="title"/>
          </p:nvPr>
        </p:nvSpPr>
        <p:spPr>
          <a:xfrm>
            <a:off x="3980400" y="79373"/>
            <a:ext cx="4078800" cy="576703"/>
          </a:xfrm>
        </p:spPr>
        <p:txBody>
          <a:bodyPr>
            <a:normAutofit fontScale="90000"/>
          </a:bodyPr>
          <a:lstStyle/>
          <a:p>
            <a:r>
              <a:rPr lang="en-US" dirty="0"/>
              <a:t>REFERENCES</a:t>
            </a:r>
          </a:p>
        </p:txBody>
      </p:sp>
      <p:sp>
        <p:nvSpPr>
          <p:cNvPr id="3" name="Text Placeholder 2">
            <a:extLst>
              <a:ext uri="{FF2B5EF4-FFF2-40B4-BE49-F238E27FC236}">
                <a16:creationId xmlns:a16="http://schemas.microsoft.com/office/drawing/2014/main" id="{0D032322-28B8-CCEF-5529-4A37D6E2D329}"/>
              </a:ext>
            </a:extLst>
          </p:cNvPr>
          <p:cNvSpPr>
            <a:spLocks noGrp="1"/>
          </p:cNvSpPr>
          <p:nvPr>
            <p:ph type="body" sz="quarter" idx="13"/>
          </p:nvPr>
        </p:nvSpPr>
        <p:spPr>
          <a:xfrm>
            <a:off x="447675" y="654050"/>
            <a:ext cx="11309350" cy="5974121"/>
          </a:xfrm>
        </p:spPr>
        <p:txBody>
          <a:bodyPr vert="horz" lIns="91440" tIns="45720" rIns="91440" bIns="45720" rtlCol="0" anchor="t">
            <a:noAutofit/>
          </a:bodyPr>
          <a:lstStyle/>
          <a:p>
            <a:pPr algn="just">
              <a:lnSpc>
                <a:spcPct val="100000"/>
              </a:lnSpc>
              <a:spcBef>
                <a:spcPts val="0"/>
              </a:spcBef>
            </a:pPr>
            <a:endParaRPr lang="en-US" sz="1400" dirty="0">
              <a:solidFill>
                <a:schemeClr val="tx2"/>
              </a:solidFill>
              <a:latin typeface="Calibri"/>
              <a:ea typeface="+mn-lt"/>
              <a:cs typeface="+mn-lt"/>
            </a:endParaRPr>
          </a:p>
          <a:p>
            <a:pPr algn="just">
              <a:lnSpc>
                <a:spcPct val="100000"/>
              </a:lnSpc>
              <a:spcBef>
                <a:spcPts val="0"/>
              </a:spcBef>
            </a:pPr>
            <a:r>
              <a:rPr lang="en-US" sz="1400" dirty="0">
                <a:solidFill>
                  <a:schemeClr val="tx2"/>
                </a:solidFill>
                <a:latin typeface="Arial Nova"/>
                <a:ea typeface="+mn-lt"/>
                <a:cs typeface="+mn-lt"/>
              </a:rPr>
              <a:t>Home, C. (2022) </a:t>
            </a:r>
            <a:r>
              <a:rPr lang="en-US" sz="1400" i="1" dirty="0">
                <a:solidFill>
                  <a:schemeClr val="tx2"/>
                </a:solidFill>
                <a:latin typeface="Arial Nova"/>
                <a:ea typeface="+mn-lt"/>
                <a:cs typeface="+mn-lt"/>
              </a:rPr>
              <a:t>What is a Residential Care Home?</a:t>
            </a:r>
            <a:r>
              <a:rPr lang="en-US" sz="1400" dirty="0">
                <a:solidFill>
                  <a:schemeClr val="tx2"/>
                </a:solidFill>
                <a:latin typeface="Arial Nova"/>
                <a:ea typeface="+mn-lt"/>
                <a:cs typeface="+mn-lt"/>
              </a:rPr>
              <a:t>, </a:t>
            </a:r>
            <a:r>
              <a:rPr lang="en-US" sz="1400" i="1" dirty="0">
                <a:solidFill>
                  <a:schemeClr val="tx2"/>
                </a:solidFill>
                <a:latin typeface="Arial Nova"/>
                <a:ea typeface="+mn-lt"/>
                <a:cs typeface="+mn-lt"/>
              </a:rPr>
              <a:t>Carehome.co.uk</a:t>
            </a:r>
            <a:r>
              <a:rPr lang="en-US" sz="1400" dirty="0">
                <a:solidFill>
                  <a:schemeClr val="tx2"/>
                </a:solidFill>
                <a:latin typeface="Arial Nova"/>
                <a:ea typeface="+mn-lt"/>
                <a:cs typeface="+mn-lt"/>
              </a:rPr>
              <a:t>. Available at: </a:t>
            </a:r>
            <a:r>
              <a:rPr lang="en-US" sz="1400" dirty="0">
                <a:solidFill>
                  <a:schemeClr val="tx2"/>
                </a:solidFill>
                <a:latin typeface="Arial Nova"/>
                <a:ea typeface="+mn-lt"/>
                <a:cs typeface="+mn-lt"/>
                <a:hlinkClick r:id="rId2">
                  <a:extLst>
                    <a:ext uri="{A12FA001-AC4F-418D-AE19-62706E023703}">
                      <ahyp:hlinkClr xmlns:ahyp="http://schemas.microsoft.com/office/drawing/2018/hyperlinkcolor" val="tx"/>
                    </a:ext>
                  </a:extLst>
                </a:hlinkClick>
              </a:rPr>
              <a:t>https://www.carehome.co.uk/advice/what-is-a-residential-care-home</a:t>
            </a:r>
            <a:r>
              <a:rPr lang="en-US" sz="1400" dirty="0">
                <a:solidFill>
                  <a:schemeClr val="tx2"/>
                </a:solidFill>
                <a:latin typeface="Arial Nova"/>
                <a:ea typeface="+mn-lt"/>
                <a:cs typeface="+mn-lt"/>
              </a:rPr>
              <a:t> (Accessed: March 2, 2023). </a:t>
            </a:r>
            <a:endParaRPr lang="en-US" sz="1400">
              <a:solidFill>
                <a:schemeClr val="tx2"/>
              </a:solidFill>
              <a:latin typeface="Arial Nova"/>
              <a:cs typeface="Calibri"/>
            </a:endParaRPr>
          </a:p>
          <a:p>
            <a:pPr algn="just"/>
            <a:r>
              <a:rPr lang="en-US" sz="1400" dirty="0">
                <a:solidFill>
                  <a:schemeClr val="tx2"/>
                </a:solidFill>
                <a:latin typeface="Arial Nova"/>
                <a:ea typeface="+mn-lt"/>
                <a:cs typeface="+mn-lt"/>
              </a:rPr>
              <a:t>Huynh, L., Henry, B. and Dosani, N. (2015) “Minding the gap: Access to palliative care and the homeless,” </a:t>
            </a:r>
            <a:r>
              <a:rPr lang="en-US" sz="1400" i="1" dirty="0">
                <a:solidFill>
                  <a:schemeClr val="tx2"/>
                </a:solidFill>
                <a:latin typeface="Arial Nova"/>
                <a:ea typeface="+mn-lt"/>
                <a:cs typeface="+mn-lt"/>
              </a:rPr>
              <a:t>BMC Palliative Care</a:t>
            </a:r>
            <a:r>
              <a:rPr lang="en-US" sz="1400" dirty="0">
                <a:solidFill>
                  <a:schemeClr val="tx2"/>
                </a:solidFill>
                <a:latin typeface="Arial Nova"/>
                <a:ea typeface="+mn-lt"/>
                <a:cs typeface="+mn-lt"/>
              </a:rPr>
              <a:t>, 14(1). Available at: </a:t>
            </a:r>
            <a:r>
              <a:rPr lang="en-US" sz="1400" dirty="0">
                <a:solidFill>
                  <a:schemeClr val="tx2"/>
                </a:solidFill>
                <a:latin typeface="Arial Nova"/>
                <a:ea typeface="+mn-lt"/>
                <a:cs typeface="+mn-lt"/>
                <a:hlinkClick r:id="rId3">
                  <a:extLst>
                    <a:ext uri="{A12FA001-AC4F-418D-AE19-62706E023703}">
                      <ahyp:hlinkClr xmlns:ahyp="http://schemas.microsoft.com/office/drawing/2018/hyperlinkcolor" val="tx"/>
                    </a:ext>
                  </a:extLst>
                </a:hlinkClick>
              </a:rPr>
              <a:t>https://doi.org/10.1186/s12904-015-0059-2</a:t>
            </a:r>
            <a:r>
              <a:rPr lang="en-US" sz="1400" dirty="0">
                <a:solidFill>
                  <a:schemeClr val="tx2"/>
                </a:solidFill>
                <a:latin typeface="Arial Nova"/>
                <a:ea typeface="+mn-lt"/>
                <a:cs typeface="+mn-lt"/>
              </a:rPr>
              <a:t>. </a:t>
            </a:r>
          </a:p>
          <a:p>
            <a:pPr algn="just"/>
            <a:r>
              <a:rPr lang="en-US" sz="1400" dirty="0">
                <a:solidFill>
                  <a:schemeClr val="tx2"/>
                </a:solidFill>
                <a:latin typeface="Arial Nova"/>
                <a:ea typeface="+mn-lt"/>
                <a:cs typeface="+mn-lt"/>
              </a:rPr>
              <a:t>Mcleod, S. (2023) </a:t>
            </a:r>
            <a:r>
              <a:rPr lang="en-US" sz="1400" i="1" dirty="0">
                <a:solidFill>
                  <a:schemeClr val="tx2"/>
                </a:solidFill>
                <a:latin typeface="Arial Nova"/>
                <a:ea typeface="+mn-lt"/>
                <a:cs typeface="+mn-lt"/>
              </a:rPr>
              <a:t>Maslow's hierarchy of needs theory</a:t>
            </a:r>
            <a:r>
              <a:rPr lang="en-US" sz="1400" dirty="0">
                <a:solidFill>
                  <a:schemeClr val="tx2"/>
                </a:solidFill>
                <a:latin typeface="Arial Nova"/>
                <a:ea typeface="+mn-lt"/>
                <a:cs typeface="+mn-lt"/>
              </a:rPr>
              <a:t>, </a:t>
            </a:r>
            <a:r>
              <a:rPr lang="en-US" sz="1400" i="1" dirty="0">
                <a:solidFill>
                  <a:schemeClr val="tx2"/>
                </a:solidFill>
                <a:latin typeface="Arial Nova"/>
                <a:ea typeface="+mn-lt"/>
                <a:cs typeface="+mn-lt"/>
              </a:rPr>
              <a:t>Simply Psychology - Study Guides for Psychology Students</a:t>
            </a:r>
            <a:r>
              <a:rPr lang="en-US" sz="1400" dirty="0">
                <a:solidFill>
                  <a:schemeClr val="tx2"/>
                </a:solidFill>
                <a:latin typeface="Arial Nova"/>
                <a:ea typeface="+mn-lt"/>
                <a:cs typeface="+mn-lt"/>
              </a:rPr>
              <a:t>. Available at: </a:t>
            </a:r>
            <a:r>
              <a:rPr lang="en-US" sz="1400" dirty="0">
                <a:solidFill>
                  <a:schemeClr val="tx2"/>
                </a:solidFill>
                <a:latin typeface="Arial Nova"/>
                <a:ea typeface="+mn-lt"/>
                <a:cs typeface="+mn-lt"/>
                <a:hlinkClick r:id="rId4">
                  <a:extLst>
                    <a:ext uri="{A12FA001-AC4F-418D-AE19-62706E023703}">
                      <ahyp:hlinkClr xmlns:ahyp="http://schemas.microsoft.com/office/drawing/2018/hyperlinkcolor" val="tx"/>
                    </a:ext>
                  </a:extLst>
                </a:hlinkClick>
              </a:rPr>
              <a:t>https://simplypsychology.org/maslow.html</a:t>
            </a:r>
            <a:r>
              <a:rPr lang="en-US" sz="1400" dirty="0">
                <a:solidFill>
                  <a:schemeClr val="tx2"/>
                </a:solidFill>
                <a:latin typeface="Arial Nova"/>
                <a:ea typeface="+mn-lt"/>
                <a:cs typeface="+mn-lt"/>
              </a:rPr>
              <a:t> (Accessed: February 20, 2023). </a:t>
            </a:r>
          </a:p>
          <a:p>
            <a:pPr algn="just"/>
            <a:r>
              <a:rPr lang="en-US" sz="1400" dirty="0" err="1">
                <a:solidFill>
                  <a:schemeClr val="tx2"/>
                </a:solidFill>
                <a:latin typeface="Arial Nova"/>
                <a:ea typeface="+mn-lt"/>
                <a:cs typeface="+mn-lt"/>
              </a:rPr>
              <a:t>Mollaoğlu</a:t>
            </a:r>
            <a:r>
              <a:rPr lang="en-US" sz="1400" dirty="0">
                <a:solidFill>
                  <a:schemeClr val="tx2"/>
                </a:solidFill>
                <a:latin typeface="Arial Nova"/>
                <a:ea typeface="+mn-lt"/>
                <a:cs typeface="+mn-lt"/>
              </a:rPr>
              <a:t> </a:t>
            </a:r>
            <a:r>
              <a:rPr lang="en-US" sz="1400" dirty="0" err="1">
                <a:solidFill>
                  <a:schemeClr val="tx2"/>
                </a:solidFill>
                <a:latin typeface="Arial Nova"/>
                <a:ea typeface="+mn-lt"/>
                <a:cs typeface="+mn-lt"/>
              </a:rPr>
              <a:t>Mukadder</a:t>
            </a:r>
            <a:r>
              <a:rPr lang="en-US" sz="1400" dirty="0">
                <a:solidFill>
                  <a:schemeClr val="tx2"/>
                </a:solidFill>
                <a:latin typeface="Arial Nova"/>
                <a:ea typeface="+mn-lt"/>
                <a:cs typeface="+mn-lt"/>
              </a:rPr>
              <a:t> and </a:t>
            </a:r>
            <a:r>
              <a:rPr lang="en-US" sz="1400" dirty="0" err="1">
                <a:solidFill>
                  <a:schemeClr val="tx2"/>
                </a:solidFill>
                <a:latin typeface="Arial Nova"/>
                <a:ea typeface="+mn-lt"/>
                <a:cs typeface="+mn-lt"/>
              </a:rPr>
              <a:t>Thaniyath</a:t>
            </a:r>
            <a:r>
              <a:rPr lang="en-US" sz="1400" dirty="0">
                <a:solidFill>
                  <a:schemeClr val="tx2"/>
                </a:solidFill>
                <a:latin typeface="Arial Nova"/>
                <a:ea typeface="+mn-lt"/>
                <a:cs typeface="+mn-lt"/>
              </a:rPr>
              <a:t>, T.A. (2019) “chapter 5 ,” in </a:t>
            </a:r>
            <a:r>
              <a:rPr lang="en-US" sz="1400" i="1" dirty="0">
                <a:solidFill>
                  <a:schemeClr val="tx2"/>
                </a:solidFill>
                <a:latin typeface="Arial Nova"/>
                <a:ea typeface="+mn-lt"/>
                <a:cs typeface="+mn-lt"/>
              </a:rPr>
              <a:t>Palliative care</a:t>
            </a:r>
            <a:r>
              <a:rPr lang="en-US" sz="1400" dirty="0">
                <a:solidFill>
                  <a:schemeClr val="tx2"/>
                </a:solidFill>
                <a:latin typeface="Arial Nova"/>
                <a:ea typeface="+mn-lt"/>
                <a:cs typeface="+mn-lt"/>
              </a:rPr>
              <a:t>. London, United Kingdom: </a:t>
            </a:r>
            <a:r>
              <a:rPr lang="en-US" sz="1400" dirty="0" err="1">
                <a:solidFill>
                  <a:schemeClr val="tx2"/>
                </a:solidFill>
                <a:latin typeface="Arial Nova"/>
                <a:ea typeface="+mn-lt"/>
                <a:cs typeface="+mn-lt"/>
              </a:rPr>
              <a:t>IntechOpen</a:t>
            </a:r>
            <a:r>
              <a:rPr lang="en-US" sz="1400" dirty="0">
                <a:solidFill>
                  <a:schemeClr val="tx2"/>
                </a:solidFill>
                <a:latin typeface="Arial Nova"/>
                <a:ea typeface="+mn-lt"/>
                <a:cs typeface="+mn-lt"/>
              </a:rPr>
              <a:t>, pp. 1–1. </a:t>
            </a:r>
          </a:p>
          <a:p>
            <a:pPr algn="just"/>
            <a:r>
              <a:rPr lang="en-US" sz="1400" dirty="0">
                <a:solidFill>
                  <a:schemeClr val="tx2"/>
                </a:solidFill>
                <a:latin typeface="Arial Nova"/>
                <a:ea typeface="+mn-lt"/>
                <a:cs typeface="+mn-lt"/>
              </a:rPr>
              <a:t>NHS, E. (2022) </a:t>
            </a:r>
            <a:r>
              <a:rPr lang="en-US" sz="1400" i="1" dirty="0">
                <a:solidFill>
                  <a:schemeClr val="tx2"/>
                </a:solidFill>
                <a:latin typeface="Arial Nova"/>
                <a:ea typeface="+mn-lt"/>
                <a:cs typeface="+mn-lt"/>
              </a:rPr>
              <a:t>Care Homes</a:t>
            </a:r>
            <a:r>
              <a:rPr lang="en-US" sz="1400" dirty="0">
                <a:solidFill>
                  <a:schemeClr val="tx2"/>
                </a:solidFill>
                <a:latin typeface="Arial Nova"/>
                <a:ea typeface="+mn-lt"/>
                <a:cs typeface="+mn-lt"/>
              </a:rPr>
              <a:t>, </a:t>
            </a:r>
            <a:r>
              <a:rPr lang="en-US" sz="1400" i="1" dirty="0">
                <a:solidFill>
                  <a:schemeClr val="tx2"/>
                </a:solidFill>
                <a:latin typeface="Arial Nova"/>
                <a:ea typeface="+mn-lt"/>
                <a:cs typeface="+mn-lt"/>
              </a:rPr>
              <a:t>NHS choices</a:t>
            </a:r>
            <a:r>
              <a:rPr lang="en-US" sz="1400" dirty="0">
                <a:solidFill>
                  <a:schemeClr val="tx2"/>
                </a:solidFill>
                <a:latin typeface="Arial Nova"/>
                <a:ea typeface="+mn-lt"/>
                <a:cs typeface="+mn-lt"/>
              </a:rPr>
              <a:t>. NHS. Available at: </a:t>
            </a:r>
            <a:r>
              <a:rPr lang="en-US" sz="1400" dirty="0">
                <a:solidFill>
                  <a:schemeClr val="tx2"/>
                </a:solidFill>
                <a:latin typeface="Arial Nova"/>
                <a:ea typeface="+mn-lt"/>
                <a:cs typeface="+mn-lt"/>
                <a:hlinkClick r:id="rId5">
                  <a:extLst>
                    <a:ext uri="{A12FA001-AC4F-418D-AE19-62706E023703}">
                      <ahyp:hlinkClr xmlns:ahyp="http://schemas.microsoft.com/office/drawing/2018/hyperlinkcolor" val="tx"/>
                    </a:ext>
                  </a:extLst>
                </a:hlinkClick>
              </a:rPr>
              <a:t>https://www.nhs.uk/conditions/social-care-and-support-guide/care-services-equipment-and-care-homes/care-homes/</a:t>
            </a:r>
            <a:r>
              <a:rPr lang="en-US" sz="1400" dirty="0">
                <a:solidFill>
                  <a:schemeClr val="tx2"/>
                </a:solidFill>
                <a:latin typeface="Arial Nova"/>
                <a:ea typeface="+mn-lt"/>
                <a:cs typeface="+mn-lt"/>
              </a:rPr>
              <a:t> (Accessed: March 3, 2023). </a:t>
            </a:r>
          </a:p>
          <a:p>
            <a:pPr algn="just"/>
            <a:r>
              <a:rPr lang="en-US" sz="1400" dirty="0">
                <a:solidFill>
                  <a:schemeClr val="tx2"/>
                </a:solidFill>
                <a:latin typeface="Arial Nova"/>
                <a:ea typeface="+mn-lt"/>
                <a:cs typeface="+mn-lt"/>
              </a:rPr>
              <a:t>NHS, E. (2020) </a:t>
            </a:r>
            <a:r>
              <a:rPr lang="en-US" sz="1400" i="1" dirty="0">
                <a:solidFill>
                  <a:schemeClr val="tx2"/>
                </a:solidFill>
                <a:latin typeface="Arial Nova"/>
                <a:ea typeface="+mn-lt"/>
                <a:cs typeface="+mn-lt"/>
              </a:rPr>
              <a:t>Euthanasia and Assisted Suicide </a:t>
            </a:r>
            <a:r>
              <a:rPr lang="en-US" sz="1400" dirty="0">
                <a:solidFill>
                  <a:schemeClr val="tx2"/>
                </a:solidFill>
                <a:latin typeface="Arial Nova"/>
                <a:ea typeface="+mn-lt"/>
                <a:cs typeface="+mn-lt"/>
              </a:rPr>
              <a:t>, </a:t>
            </a:r>
            <a:r>
              <a:rPr lang="en-US" sz="1400" i="1" dirty="0">
                <a:solidFill>
                  <a:schemeClr val="tx2"/>
                </a:solidFill>
                <a:latin typeface="Arial Nova"/>
                <a:ea typeface="+mn-lt"/>
                <a:cs typeface="+mn-lt"/>
              </a:rPr>
              <a:t>NHS choices</a:t>
            </a:r>
            <a:r>
              <a:rPr lang="en-US" sz="1400" dirty="0">
                <a:solidFill>
                  <a:schemeClr val="tx2"/>
                </a:solidFill>
                <a:latin typeface="Arial Nova"/>
                <a:ea typeface="+mn-lt"/>
                <a:cs typeface="+mn-lt"/>
              </a:rPr>
              <a:t>. NHS. Available at: </a:t>
            </a:r>
            <a:r>
              <a:rPr lang="en-US" sz="1400" dirty="0">
                <a:solidFill>
                  <a:schemeClr val="tx2"/>
                </a:solidFill>
                <a:latin typeface="Arial Nova"/>
                <a:ea typeface="+mn-lt"/>
                <a:cs typeface="+mn-lt"/>
                <a:hlinkClick r:id="rId6">
                  <a:extLst>
                    <a:ext uri="{A12FA001-AC4F-418D-AE19-62706E023703}">
                      <ahyp:hlinkClr xmlns:ahyp="http://schemas.microsoft.com/office/drawing/2018/hyperlinkcolor" val="tx"/>
                    </a:ext>
                  </a:extLst>
                </a:hlinkClick>
              </a:rPr>
              <a:t>https://www.nhs.uk/conditions/euthanasia-and-assisted-suicide/</a:t>
            </a:r>
            <a:r>
              <a:rPr lang="en-US" sz="1400" dirty="0">
                <a:solidFill>
                  <a:schemeClr val="tx2"/>
                </a:solidFill>
                <a:latin typeface="Arial Nova"/>
                <a:ea typeface="+mn-lt"/>
                <a:cs typeface="+mn-lt"/>
              </a:rPr>
              <a:t> (Accessed: February 20, 2023). </a:t>
            </a:r>
            <a:endParaRPr lang="en-US" sz="1400">
              <a:solidFill>
                <a:schemeClr val="tx2"/>
              </a:solidFill>
              <a:latin typeface="Arial Nova"/>
            </a:endParaRPr>
          </a:p>
          <a:p>
            <a:pPr algn="just"/>
            <a:r>
              <a:rPr lang="en-US" sz="1400" dirty="0">
                <a:solidFill>
                  <a:schemeClr val="tx2"/>
                </a:solidFill>
                <a:latin typeface="Arial Nova"/>
                <a:ea typeface="+mn-lt"/>
                <a:cs typeface="+mn-lt"/>
              </a:rPr>
              <a:t>NIH, N.I.A. (2021) </a:t>
            </a:r>
            <a:r>
              <a:rPr lang="en-US" sz="1400" i="1" dirty="0">
                <a:solidFill>
                  <a:schemeClr val="tx2"/>
                </a:solidFill>
                <a:latin typeface="Arial Nova"/>
                <a:ea typeface="+mn-lt"/>
                <a:cs typeface="+mn-lt"/>
              </a:rPr>
              <a:t>Frequently asked questions about hospice care</a:t>
            </a:r>
            <a:r>
              <a:rPr lang="en-US" sz="1400" dirty="0">
                <a:solidFill>
                  <a:schemeClr val="tx2"/>
                </a:solidFill>
                <a:latin typeface="Arial Nova"/>
                <a:ea typeface="+mn-lt"/>
                <a:cs typeface="+mn-lt"/>
              </a:rPr>
              <a:t>, </a:t>
            </a:r>
            <a:r>
              <a:rPr lang="en-US" sz="1400" i="1" dirty="0">
                <a:solidFill>
                  <a:schemeClr val="tx2"/>
                </a:solidFill>
                <a:latin typeface="Arial Nova"/>
                <a:ea typeface="+mn-lt"/>
                <a:cs typeface="+mn-lt"/>
              </a:rPr>
              <a:t>National Institute on Aging</a:t>
            </a:r>
            <a:r>
              <a:rPr lang="en-US" sz="1400" dirty="0">
                <a:solidFill>
                  <a:schemeClr val="tx2"/>
                </a:solidFill>
                <a:latin typeface="Arial Nova"/>
                <a:ea typeface="+mn-lt"/>
                <a:cs typeface="+mn-lt"/>
              </a:rPr>
              <a:t>. U.S. Department of Health and Human Services. Available at: </a:t>
            </a:r>
            <a:r>
              <a:rPr lang="en-US" sz="1400" dirty="0">
                <a:solidFill>
                  <a:schemeClr val="tx2"/>
                </a:solidFill>
                <a:latin typeface="Arial Nova"/>
                <a:ea typeface="+mn-lt"/>
                <a:cs typeface="+mn-lt"/>
                <a:hlinkClick r:id="rId7">
                  <a:extLst>
                    <a:ext uri="{A12FA001-AC4F-418D-AE19-62706E023703}">
                      <ahyp:hlinkClr xmlns:ahyp="http://schemas.microsoft.com/office/drawing/2018/hyperlinkcolor" val="tx"/>
                    </a:ext>
                  </a:extLst>
                </a:hlinkClick>
              </a:rPr>
              <a:t>https://www.nia.nih.gov/health/frequently-asked-questions-about-hospice-care</a:t>
            </a:r>
            <a:r>
              <a:rPr lang="en-US" sz="1400" dirty="0">
                <a:solidFill>
                  <a:schemeClr val="tx2"/>
                </a:solidFill>
                <a:latin typeface="Arial Nova"/>
                <a:ea typeface="+mn-lt"/>
                <a:cs typeface="+mn-lt"/>
              </a:rPr>
              <a:t> (Accessed: March 2, 2023). </a:t>
            </a:r>
          </a:p>
          <a:p>
            <a:pPr algn="just"/>
            <a:r>
              <a:rPr lang="en-US" sz="1400" dirty="0">
                <a:solidFill>
                  <a:schemeClr val="tx2"/>
                </a:solidFill>
                <a:latin typeface="Arial Nova"/>
                <a:ea typeface="+mn-lt"/>
                <a:cs typeface="+mn-lt"/>
              </a:rPr>
              <a:t>Nickels, B.M. and </a:t>
            </a:r>
            <a:r>
              <a:rPr lang="en-US" sz="1400" dirty="0" err="1">
                <a:solidFill>
                  <a:schemeClr val="tx2"/>
                </a:solidFill>
                <a:latin typeface="Arial Nova"/>
                <a:ea typeface="+mn-lt"/>
                <a:cs typeface="+mn-lt"/>
              </a:rPr>
              <a:t>Tenzek</a:t>
            </a:r>
            <a:r>
              <a:rPr lang="en-US" sz="1400" dirty="0">
                <a:solidFill>
                  <a:schemeClr val="tx2"/>
                </a:solidFill>
                <a:latin typeface="Arial Nova"/>
                <a:ea typeface="+mn-lt"/>
                <a:cs typeface="+mn-lt"/>
              </a:rPr>
              <a:t>, K.E. (2022) “Family communication at the end of life,” </a:t>
            </a:r>
            <a:r>
              <a:rPr lang="en-US" sz="1400" i="1" dirty="0">
                <a:solidFill>
                  <a:schemeClr val="tx2"/>
                </a:solidFill>
                <a:latin typeface="Arial Nova"/>
                <a:ea typeface="+mn-lt"/>
                <a:cs typeface="+mn-lt"/>
              </a:rPr>
              <a:t>Handbook of Research on Communication Strategies for Taboo Topics</a:t>
            </a:r>
            <a:r>
              <a:rPr lang="en-US" sz="1400" dirty="0">
                <a:solidFill>
                  <a:schemeClr val="tx2"/>
                </a:solidFill>
                <a:latin typeface="Arial Nova"/>
                <a:ea typeface="+mn-lt"/>
                <a:cs typeface="+mn-lt"/>
              </a:rPr>
              <a:t>, pp. 241–260. Available at: </a:t>
            </a:r>
            <a:r>
              <a:rPr lang="en-US" sz="1400" dirty="0">
                <a:solidFill>
                  <a:schemeClr val="tx2"/>
                </a:solidFill>
                <a:latin typeface="Arial Nova"/>
                <a:ea typeface="+mn-lt"/>
                <a:cs typeface="+mn-lt"/>
                <a:hlinkClick r:id="rId8">
                  <a:extLst>
                    <a:ext uri="{A12FA001-AC4F-418D-AE19-62706E023703}">
                      <ahyp:hlinkClr xmlns:ahyp="http://schemas.microsoft.com/office/drawing/2018/hyperlinkcolor" val="tx"/>
                    </a:ext>
                  </a:extLst>
                </a:hlinkClick>
              </a:rPr>
              <a:t>https://doi.org/10.4018/978-1-7998-9125-3.ch012</a:t>
            </a:r>
            <a:r>
              <a:rPr lang="en-US" sz="1400" dirty="0">
                <a:solidFill>
                  <a:schemeClr val="tx2"/>
                </a:solidFill>
                <a:latin typeface="Arial Nova"/>
                <a:ea typeface="+mn-lt"/>
                <a:cs typeface="+mn-lt"/>
              </a:rPr>
              <a:t>. </a:t>
            </a:r>
            <a:endParaRPr lang="en-US" sz="1400">
              <a:solidFill>
                <a:schemeClr val="tx2"/>
              </a:solidFill>
              <a:latin typeface="Arial Nova"/>
            </a:endParaRPr>
          </a:p>
          <a:p>
            <a:pPr algn="just"/>
            <a:endParaRPr lang="en-US" dirty="0">
              <a:solidFill>
                <a:srgbClr val="000000">
                  <a:alpha val="60000"/>
                </a:srgbClr>
              </a:solidFill>
              <a:latin typeface="Arial Nova"/>
            </a:endParaRPr>
          </a:p>
          <a:p>
            <a:pPr algn="just"/>
            <a:endParaRPr lang="en-US" dirty="0">
              <a:solidFill>
                <a:schemeClr val="tx2"/>
              </a:solidFill>
              <a:ea typeface="+mn-lt"/>
              <a:cs typeface="+mn-lt"/>
            </a:endParaRPr>
          </a:p>
          <a:p>
            <a:endParaRPr lang="en-US" dirty="0">
              <a:solidFill>
                <a:srgbClr val="000000">
                  <a:alpha val="60000"/>
                </a:srgbClr>
              </a:solidFill>
            </a:endParaRPr>
          </a:p>
          <a:p>
            <a:endParaRPr lang="en-US" dirty="0">
              <a:solidFill>
                <a:srgbClr val="000000">
                  <a:alpha val="60000"/>
                </a:srgbClr>
              </a:solidFill>
            </a:endParaRPr>
          </a:p>
        </p:txBody>
      </p:sp>
    </p:spTree>
    <p:extLst>
      <p:ext uri="{BB962C8B-B14F-4D97-AF65-F5344CB8AC3E}">
        <p14:creationId xmlns:p14="http://schemas.microsoft.com/office/powerpoint/2010/main" val="392804070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8F894-6785-6CE4-2B9C-8AD9E3C1EDD3}"/>
              </a:ext>
            </a:extLst>
          </p:cNvPr>
          <p:cNvSpPr>
            <a:spLocks noGrp="1"/>
          </p:cNvSpPr>
          <p:nvPr>
            <p:ph type="title"/>
          </p:nvPr>
        </p:nvSpPr>
        <p:spPr>
          <a:xfrm>
            <a:off x="3967700" y="142873"/>
            <a:ext cx="4078800" cy="551303"/>
          </a:xfrm>
        </p:spPr>
        <p:txBody>
          <a:bodyPr>
            <a:normAutofit fontScale="90000"/>
          </a:bodyPr>
          <a:lstStyle/>
          <a:p>
            <a:r>
              <a:rPr lang="en-US" dirty="0"/>
              <a:t>REFERENCES</a:t>
            </a:r>
          </a:p>
        </p:txBody>
      </p:sp>
      <p:sp>
        <p:nvSpPr>
          <p:cNvPr id="3" name="Text Placeholder 2">
            <a:extLst>
              <a:ext uri="{FF2B5EF4-FFF2-40B4-BE49-F238E27FC236}">
                <a16:creationId xmlns:a16="http://schemas.microsoft.com/office/drawing/2014/main" id="{0081EC58-909A-9B64-06BB-DBF1A6107862}"/>
              </a:ext>
            </a:extLst>
          </p:cNvPr>
          <p:cNvSpPr>
            <a:spLocks noGrp="1"/>
          </p:cNvSpPr>
          <p:nvPr>
            <p:ph type="body" sz="quarter" idx="13"/>
          </p:nvPr>
        </p:nvSpPr>
        <p:spPr>
          <a:xfrm>
            <a:off x="600075" y="629088"/>
            <a:ext cx="11182350" cy="6037621"/>
          </a:xfrm>
        </p:spPr>
        <p:txBody>
          <a:bodyPr vert="horz" lIns="91440" tIns="45720" rIns="91440" bIns="45720" rtlCol="0" anchor="t">
            <a:noAutofit/>
          </a:bodyPr>
          <a:lstStyle/>
          <a:p>
            <a:pPr algn="just"/>
            <a:r>
              <a:rPr lang="en-US" sz="1400" dirty="0">
                <a:solidFill>
                  <a:schemeClr val="tx2"/>
                </a:solidFill>
                <a:ea typeface="+mn-lt"/>
                <a:cs typeface="+mn-lt"/>
              </a:rPr>
              <a:t>Org, C. (2023) </a:t>
            </a:r>
            <a:r>
              <a:rPr lang="en-US" sz="1400" i="1" dirty="0">
                <a:solidFill>
                  <a:schemeClr val="tx2"/>
                </a:solidFill>
                <a:ea typeface="+mn-lt"/>
                <a:cs typeface="+mn-lt"/>
              </a:rPr>
              <a:t>Assisted suicide</a:t>
            </a:r>
            <a:r>
              <a:rPr lang="en-US" sz="1400" dirty="0">
                <a:solidFill>
                  <a:schemeClr val="tx2"/>
                </a:solidFill>
                <a:ea typeface="+mn-lt"/>
                <a:cs typeface="+mn-lt"/>
              </a:rPr>
              <a:t>, </a:t>
            </a:r>
            <a:r>
              <a:rPr lang="en-US" sz="1400" i="1" dirty="0">
                <a:solidFill>
                  <a:schemeClr val="tx2"/>
                </a:solidFill>
                <a:ea typeface="+mn-lt"/>
                <a:cs typeface="+mn-lt"/>
              </a:rPr>
              <a:t>CARE</a:t>
            </a:r>
            <a:r>
              <a:rPr lang="en-US" sz="1400" dirty="0">
                <a:solidFill>
                  <a:schemeClr val="tx2"/>
                </a:solidFill>
                <a:ea typeface="+mn-lt"/>
                <a:cs typeface="+mn-lt"/>
              </a:rPr>
              <a:t>. Available at: </a:t>
            </a:r>
            <a:r>
              <a:rPr lang="en-US" sz="1400" dirty="0">
                <a:solidFill>
                  <a:schemeClr val="tx2"/>
                </a:solidFill>
                <a:ea typeface="+mn-lt"/>
                <a:cs typeface="+mn-lt"/>
                <a:hlinkClick r:id="rId2">
                  <a:extLst>
                    <a:ext uri="{A12FA001-AC4F-418D-AE19-62706E023703}">
                      <ahyp:hlinkClr xmlns:ahyp="http://schemas.microsoft.com/office/drawing/2018/hyperlinkcolor" val="tx"/>
                    </a:ext>
                  </a:extLst>
                </a:hlinkClick>
              </a:rPr>
              <a:t>https://care.org.uk/cause/assisted-suicide</a:t>
            </a:r>
            <a:r>
              <a:rPr lang="en-US" sz="1400" dirty="0">
                <a:solidFill>
                  <a:schemeClr val="tx2"/>
                </a:solidFill>
                <a:ea typeface="+mn-lt"/>
                <a:cs typeface="+mn-lt"/>
              </a:rPr>
              <a:t> (Accessed: February 20, 2023). </a:t>
            </a:r>
            <a:endParaRPr lang="en-US" sz="1400" dirty="0">
              <a:solidFill>
                <a:schemeClr val="tx2"/>
              </a:solidFill>
              <a:latin typeface="Arial Nova"/>
              <a:ea typeface="+mn-lt"/>
              <a:cs typeface="+mn-lt"/>
            </a:endParaRPr>
          </a:p>
          <a:p>
            <a:pPr algn="just"/>
            <a:r>
              <a:rPr lang="en-US" sz="1400" dirty="0" err="1">
                <a:solidFill>
                  <a:schemeClr val="tx2"/>
                </a:solidFill>
                <a:latin typeface="Arial Nova"/>
                <a:ea typeface="+mn-lt"/>
                <a:cs typeface="+mn-lt"/>
              </a:rPr>
              <a:t>Picón</a:t>
            </a:r>
            <a:r>
              <a:rPr lang="en-US" sz="1400" dirty="0">
                <a:solidFill>
                  <a:schemeClr val="tx2"/>
                </a:solidFill>
                <a:latin typeface="Arial Nova"/>
                <a:ea typeface="+mn-lt"/>
                <a:cs typeface="+mn-lt"/>
              </a:rPr>
              <a:t>-Jaimes, Y.A. </a:t>
            </a:r>
            <a:r>
              <a:rPr lang="en-US" sz="1400" i="1" dirty="0">
                <a:solidFill>
                  <a:schemeClr val="tx2"/>
                </a:solidFill>
                <a:latin typeface="Arial Nova"/>
                <a:ea typeface="+mn-lt"/>
                <a:cs typeface="+mn-lt"/>
              </a:rPr>
              <a:t>et al.</a:t>
            </a:r>
            <a:r>
              <a:rPr lang="en-US" sz="1400" dirty="0">
                <a:solidFill>
                  <a:schemeClr val="tx2"/>
                </a:solidFill>
                <a:latin typeface="Arial Nova"/>
                <a:ea typeface="+mn-lt"/>
                <a:cs typeface="+mn-lt"/>
              </a:rPr>
              <a:t> (2022) “Euthanasia and assisted suicide: An in-depth review of relevant historical aspects,” </a:t>
            </a:r>
            <a:r>
              <a:rPr lang="en-US" sz="1400" i="1" dirty="0">
                <a:solidFill>
                  <a:schemeClr val="tx2"/>
                </a:solidFill>
                <a:latin typeface="Arial Nova"/>
                <a:ea typeface="+mn-lt"/>
                <a:cs typeface="+mn-lt"/>
              </a:rPr>
              <a:t>Annals of Medicine and Surgery</a:t>
            </a:r>
            <a:r>
              <a:rPr lang="en-US" sz="1400" dirty="0">
                <a:solidFill>
                  <a:schemeClr val="tx2"/>
                </a:solidFill>
                <a:latin typeface="Arial Nova"/>
                <a:ea typeface="+mn-lt"/>
                <a:cs typeface="+mn-lt"/>
              </a:rPr>
              <a:t>, 75, p. 103380. Available at: </a:t>
            </a:r>
            <a:r>
              <a:rPr lang="en-US" sz="1400" dirty="0">
                <a:solidFill>
                  <a:schemeClr val="tx2"/>
                </a:solidFill>
                <a:latin typeface="Arial Nova"/>
                <a:ea typeface="+mn-lt"/>
                <a:cs typeface="+mn-lt"/>
                <a:hlinkClick r:id="rId3">
                  <a:extLst>
                    <a:ext uri="{A12FA001-AC4F-418D-AE19-62706E023703}">
                      <ahyp:hlinkClr xmlns:ahyp="http://schemas.microsoft.com/office/drawing/2018/hyperlinkcolor" val="tx"/>
                    </a:ext>
                  </a:extLst>
                </a:hlinkClick>
              </a:rPr>
              <a:t>https://doi.org/10.1016/j.amsu.2022.103380</a:t>
            </a:r>
            <a:r>
              <a:rPr lang="en-US" sz="1400" dirty="0">
                <a:solidFill>
                  <a:schemeClr val="tx2"/>
                </a:solidFill>
                <a:latin typeface="Arial Nova"/>
                <a:ea typeface="+mn-lt"/>
                <a:cs typeface="+mn-lt"/>
              </a:rPr>
              <a:t>. </a:t>
            </a:r>
            <a:endParaRPr lang="en-US" sz="1400">
              <a:solidFill>
                <a:schemeClr val="tx2"/>
              </a:solidFill>
              <a:latin typeface="Arial Nova"/>
            </a:endParaRPr>
          </a:p>
          <a:p>
            <a:pPr algn="just"/>
            <a:r>
              <a:rPr lang="en-US" sz="1400" dirty="0">
                <a:solidFill>
                  <a:schemeClr val="tx2"/>
                </a:solidFill>
                <a:latin typeface="Arial Nova"/>
                <a:ea typeface="+mn-lt"/>
                <a:cs typeface="+mn-lt"/>
              </a:rPr>
              <a:t>Putnam, M. (2002) “Linking aging theory and disability models: Increasing the potential to explore aging with physical impairment,” </a:t>
            </a:r>
            <a:r>
              <a:rPr lang="en-US" sz="1400" i="1" dirty="0">
                <a:solidFill>
                  <a:schemeClr val="tx2"/>
                </a:solidFill>
                <a:latin typeface="Arial Nova"/>
                <a:ea typeface="+mn-lt"/>
                <a:cs typeface="+mn-lt"/>
              </a:rPr>
              <a:t>The Gerontologist</a:t>
            </a:r>
            <a:r>
              <a:rPr lang="en-US" sz="1400" dirty="0">
                <a:solidFill>
                  <a:schemeClr val="tx2"/>
                </a:solidFill>
                <a:latin typeface="Arial Nova"/>
                <a:ea typeface="+mn-lt"/>
                <a:cs typeface="+mn-lt"/>
              </a:rPr>
              <a:t>, 42(6), pp. 799–806. Available at: </a:t>
            </a:r>
            <a:r>
              <a:rPr lang="en-US" sz="1400" dirty="0">
                <a:solidFill>
                  <a:schemeClr val="tx2"/>
                </a:solidFill>
                <a:latin typeface="Arial Nova"/>
                <a:ea typeface="+mn-lt"/>
                <a:cs typeface="+mn-lt"/>
                <a:hlinkClick r:id="rId4">
                  <a:extLst>
                    <a:ext uri="{A12FA001-AC4F-418D-AE19-62706E023703}">
                      <ahyp:hlinkClr xmlns:ahyp="http://schemas.microsoft.com/office/drawing/2018/hyperlinkcolor" val="tx"/>
                    </a:ext>
                  </a:extLst>
                </a:hlinkClick>
              </a:rPr>
              <a:t>https://doi.org/10.1093/geront/42.6.799</a:t>
            </a:r>
            <a:r>
              <a:rPr lang="en-US" sz="1400" dirty="0">
                <a:solidFill>
                  <a:schemeClr val="tx2"/>
                </a:solidFill>
                <a:latin typeface="Arial Nova"/>
                <a:ea typeface="+mn-lt"/>
                <a:cs typeface="+mn-lt"/>
              </a:rPr>
              <a:t>. </a:t>
            </a:r>
            <a:endParaRPr lang="en-US" sz="1400">
              <a:solidFill>
                <a:schemeClr val="tx2"/>
              </a:solidFill>
              <a:latin typeface="Arial Nova"/>
              <a:cs typeface="Calibri"/>
            </a:endParaRPr>
          </a:p>
          <a:p>
            <a:pPr algn="just"/>
            <a:r>
              <a:rPr lang="en-US" sz="1400" dirty="0">
                <a:solidFill>
                  <a:schemeClr val="tx2"/>
                </a:solidFill>
                <a:latin typeface="Arial Nova"/>
                <a:ea typeface="+mn-lt"/>
                <a:cs typeface="+mn-lt"/>
              </a:rPr>
              <a:t>Saunders, D.C. (2008) </a:t>
            </a:r>
            <a:r>
              <a:rPr lang="en-US" sz="1400" i="1" dirty="0">
                <a:solidFill>
                  <a:schemeClr val="tx2"/>
                </a:solidFill>
                <a:latin typeface="Arial Nova"/>
                <a:ea typeface="+mn-lt"/>
                <a:cs typeface="+mn-lt"/>
              </a:rPr>
              <a:t>End of life care strategy - gov.uk</a:t>
            </a:r>
            <a:r>
              <a:rPr lang="en-US" sz="1400" dirty="0">
                <a:solidFill>
                  <a:schemeClr val="tx2"/>
                </a:solidFill>
                <a:latin typeface="Arial Nova"/>
                <a:ea typeface="+mn-lt"/>
                <a:cs typeface="+mn-lt"/>
              </a:rPr>
              <a:t>, </a:t>
            </a:r>
            <a:r>
              <a:rPr lang="en-US" sz="1400" i="1" dirty="0">
                <a:solidFill>
                  <a:schemeClr val="tx2"/>
                </a:solidFill>
                <a:latin typeface="Arial Nova"/>
                <a:ea typeface="+mn-lt"/>
                <a:cs typeface="+mn-lt"/>
              </a:rPr>
              <a:t>End-Of-Life Care Strategy</a:t>
            </a:r>
            <a:r>
              <a:rPr lang="en-US" sz="1400" dirty="0">
                <a:solidFill>
                  <a:schemeClr val="tx2"/>
                </a:solidFill>
                <a:latin typeface="Arial Nova"/>
                <a:ea typeface="+mn-lt"/>
                <a:cs typeface="+mn-lt"/>
              </a:rPr>
              <a:t>. Available at: </a:t>
            </a:r>
            <a:r>
              <a:rPr lang="en-US" sz="1400" dirty="0">
                <a:solidFill>
                  <a:schemeClr val="tx2"/>
                </a:solidFill>
                <a:latin typeface="Arial Nova"/>
                <a:ea typeface="+mn-lt"/>
                <a:cs typeface="+mn-lt"/>
                <a:hlinkClick r:id="rId5">
                  <a:extLst>
                    <a:ext uri="{A12FA001-AC4F-418D-AE19-62706E023703}">
                      <ahyp:hlinkClr xmlns:ahyp="http://schemas.microsoft.com/office/drawing/2018/hyperlinkcolor" val="tx"/>
                    </a:ext>
                  </a:extLst>
                </a:hlinkClick>
              </a:rPr>
              <a:t>https://assets.publishing.service.gov.uk/government/uploads/system/uploads/attachment_data/file/136431/End_of_life_strategy.pdf</a:t>
            </a:r>
            <a:r>
              <a:rPr lang="en-US" sz="1400" dirty="0">
                <a:solidFill>
                  <a:schemeClr val="tx2"/>
                </a:solidFill>
                <a:latin typeface="Arial Nova"/>
                <a:ea typeface="+mn-lt"/>
                <a:cs typeface="+mn-lt"/>
              </a:rPr>
              <a:t> (Accessed: February 20, 2023). </a:t>
            </a:r>
            <a:endParaRPr lang="en-US" sz="1400">
              <a:solidFill>
                <a:schemeClr val="tx2"/>
              </a:solidFill>
              <a:latin typeface="Arial Nova"/>
            </a:endParaRPr>
          </a:p>
          <a:p>
            <a:pPr algn="just"/>
            <a:endParaRPr lang="en-US" dirty="0">
              <a:solidFill>
                <a:srgbClr val="000000">
                  <a:alpha val="60000"/>
                </a:srgbClr>
              </a:solidFill>
            </a:endParaRPr>
          </a:p>
          <a:p>
            <a:pPr algn="just"/>
            <a:endParaRPr lang="en-US" dirty="0">
              <a:solidFill>
                <a:srgbClr val="000000">
                  <a:alpha val="60000"/>
                </a:srgbClr>
              </a:solidFill>
            </a:endParaRPr>
          </a:p>
        </p:txBody>
      </p:sp>
    </p:spTree>
    <p:extLst>
      <p:ext uri="{BB962C8B-B14F-4D97-AF65-F5344CB8AC3E}">
        <p14:creationId xmlns:p14="http://schemas.microsoft.com/office/powerpoint/2010/main" val="322564858"/>
      </p:ext>
    </p:extLst>
  </p:cSld>
  <p:clrMapOvr>
    <a:masterClrMapping/>
  </p:clrMapOvr>
</p:sld>
</file>

<file path=ppt/theme/theme1.xml><?xml version="1.0" encoding="utf-8"?>
<a:theme xmlns:a="http://schemas.openxmlformats.org/drawingml/2006/main" name="FrostyVTI">
  <a:themeElements>
    <a:clrScheme name="Memorial 2">
      <a:dk1>
        <a:srgbClr val="000000"/>
      </a:dk1>
      <a:lt1>
        <a:srgbClr val="FFFFFF"/>
      </a:lt1>
      <a:dk2>
        <a:srgbClr val="0B2827"/>
      </a:dk2>
      <a:lt2>
        <a:srgbClr val="E7E6E6"/>
      </a:lt2>
      <a:accent1>
        <a:srgbClr val="767E37"/>
      </a:accent1>
      <a:accent2>
        <a:srgbClr val="B495C2"/>
      </a:accent2>
      <a:accent3>
        <a:srgbClr val="8FA3A3"/>
      </a:accent3>
      <a:accent4>
        <a:srgbClr val="CE7F01"/>
      </a:accent4>
      <a:accent5>
        <a:srgbClr val="D15A29"/>
      </a:accent5>
      <a:accent6>
        <a:srgbClr val="DAE3E3"/>
      </a:accent6>
      <a:hlink>
        <a:srgbClr val="B57001"/>
      </a:hlink>
      <a:folHlink>
        <a:srgbClr val="996209"/>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rostyVTI" id="{DD283BC3-E0B6-4E4B-91CF-F0F54D51BB21}" vid="{3EE220F7-F497-4893-BE1F-7BB1D607421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6" ma:contentTypeDescription="Create a new document." ma:contentTypeScope="" ma:versionID="ac37c1753acd5e330d2062ccec26ea66">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340c7101c92c5120abd06486f9454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EC2C3422-315B-428E-9E80-B515DA4F191D}">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0C8A9110-9792-4D74-9472-55DB8A9AACCC}">
  <ds:schemaRefs>
    <ds:schemaRef ds:uri="http://schemas.microsoft.com/sharepoint/v3/contenttype/forms"/>
  </ds:schemaRefs>
</ds:datastoreItem>
</file>

<file path=customXml/itemProps3.xml><?xml version="1.0" encoding="utf-8"?>
<ds:datastoreItem xmlns:ds="http://schemas.openxmlformats.org/officeDocument/2006/customXml" ds:itemID="{CC47D479-9306-4869-B821-2678B50A7BC0}">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FrostyVTI</Template>
  <Application>Microsoft Office PowerPoint</Application>
  <PresentationFormat>Widescreen</PresentationFormat>
  <Slides>36</Slides>
  <Notes>0</Notes>
  <HiddenSlides>1</HiddenSlides>
  <ScaleCrop>false</ScaleCrop>
  <HeadingPairs>
    <vt:vector size="4" baseType="variant">
      <vt:variant>
        <vt:lpstr>Theme</vt:lpstr>
      </vt:variant>
      <vt:variant>
        <vt:i4>1</vt:i4>
      </vt:variant>
      <vt:variant>
        <vt:lpstr>Slide Titles</vt:lpstr>
      </vt:variant>
      <vt:variant>
        <vt:i4>36</vt:i4>
      </vt:variant>
    </vt:vector>
  </HeadingPairs>
  <TitlesOfParts>
    <vt:vector size="37" baseType="lpstr">
      <vt:lpstr>FrostyVTI</vt:lpstr>
      <vt:lpstr>   BMHP6009_BIRM Nisha Sharma 2018069  </vt:lpstr>
      <vt:lpstr>OVERVIEW</vt:lpstr>
      <vt:lpstr>DEFINING END-OF-LIFE CARE/PALLIATIVE CARE</vt:lpstr>
      <vt:lpstr>END-OF-LIFE SUPPORT IN THE UK TODAY</vt:lpstr>
      <vt:lpstr>HOSPICE</vt:lpstr>
      <vt:lpstr>RESDIENTIAL CARE </vt:lpstr>
      <vt:lpstr>PALLIATIVE CARE</vt:lpstr>
      <vt:lpstr>HOME CARE</vt:lpstr>
      <vt:lpstr>NURSING CARE</vt:lpstr>
      <vt:lpstr>DAY CENTRE</vt:lpstr>
      <vt:lpstr>The Gaps Between The Need And Availability In End-Of-Life Care</vt:lpstr>
      <vt:lpstr>LEGISLATION &amp; POLICY</vt:lpstr>
      <vt:lpstr>Human Rights Act (1998)</vt:lpstr>
      <vt:lpstr>The Care Act (2014)</vt:lpstr>
      <vt:lpstr>The Mental Capacity Act (2005)</vt:lpstr>
      <vt:lpstr>The Equality Act (2010)</vt:lpstr>
      <vt:lpstr>Cultural Considerations</vt:lpstr>
      <vt:lpstr>THEORIES OF AGEING</vt:lpstr>
      <vt:lpstr>DISENGAGEMENT THEORY</vt:lpstr>
      <vt:lpstr>ACTIVITY THEORY</vt:lpstr>
      <vt:lpstr>MASLOWS HIERACHY OF NEEDS</vt:lpstr>
      <vt:lpstr>PLANNING FOR END-OF-LIFE CARE</vt:lpstr>
      <vt:lpstr>PowerPoint Presentation</vt:lpstr>
      <vt:lpstr>WHAT IS A DNR?</vt:lpstr>
      <vt:lpstr>WHAT IS EUTHANASIA</vt:lpstr>
      <vt:lpstr>TYPES OF EUTHANASIA</vt:lpstr>
      <vt:lpstr>WHAT IS ASSISTED SUICIDE?</vt:lpstr>
      <vt:lpstr>HISTORY BEHIND EUTHANASIA &amp; ASSISTED SUICIDE</vt:lpstr>
      <vt:lpstr>ARGUMENTS FOR EUTHANASIA /ASSISTED SUICIDE</vt:lpstr>
      <vt:lpstr>ARGUMENTS AGAINST EUTHANASIA/ASSISTED SUICIDE</vt:lpstr>
      <vt:lpstr>RECOMMENDATIONS</vt:lpstr>
      <vt:lpstr>CONCLUSION</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 Loving Memory</dc:title>
  <dc:creator/>
  <cp:revision>1070</cp:revision>
  <dcterms:created xsi:type="dcterms:W3CDTF">2023-02-18T21:42:06Z</dcterms:created>
  <dcterms:modified xsi:type="dcterms:W3CDTF">2023-03-03T14:49:15Z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