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4"/>
  </p:notesMasterIdLst>
  <p:sldIdLst>
    <p:sldId id="274" r:id="rId6"/>
    <p:sldId id="317" r:id="rId7"/>
    <p:sldId id="316" r:id="rId8"/>
    <p:sldId id="315" r:id="rId9"/>
    <p:sldId id="314" r:id="rId10"/>
    <p:sldId id="318" r:id="rId11"/>
    <p:sldId id="313" r:id="rId12"/>
    <p:sldId id="312" r:id="rId13"/>
    <p:sldId id="311" r:id="rId14"/>
    <p:sldId id="310" r:id="rId15"/>
    <p:sldId id="309" r:id="rId16"/>
    <p:sldId id="308" r:id="rId17"/>
    <p:sldId id="307" r:id="rId18"/>
    <p:sldId id="306" r:id="rId19"/>
    <p:sldId id="305" r:id="rId20"/>
    <p:sldId id="304" r:id="rId21"/>
    <p:sldId id="303" r:id="rId22"/>
    <p:sldId id="30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1EFF62-17E5-4D42-9B1D-E70E7DC97AB2}" v="17" dt="2024-03-27T15:01:34.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3/27/2024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102697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794566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Added this slide to note bad examples</a:t>
            </a:r>
            <a:r>
              <a:rPr lang="en-GB" baseline="0"/>
              <a:t> of breaching ethics.</a:t>
            </a:r>
          </a:p>
          <a:p>
            <a:r>
              <a:rPr lang="en-GB" baseline="0"/>
              <a:t>You tube clips of well known experiments, discuss the ethics. </a:t>
            </a:r>
          </a:p>
          <a:p>
            <a:endParaRPr lang="en-GB" baseline="0"/>
          </a:p>
          <a:p>
            <a:r>
              <a:rPr lang="en-GB" baseline="0"/>
              <a:t>Baby Albert was conditioned to be scared. Did Dr Watson have the right to this , despite psychology noting the good that has come  from such research.</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84138" y="731838"/>
            <a:ext cx="6500812" cy="3657600"/>
          </a:xfrm>
        </p:spPr>
      </p:sp>
      <p:sp>
        <p:nvSpPr>
          <p:cNvPr id="3" name="Dalfan Nodiadau 2"/>
          <p:cNvSpPr>
            <a:spLocks noGrp="1"/>
          </p:cNvSpPr>
          <p:nvPr>
            <p:ph type="body" idx="1"/>
          </p:nvPr>
        </p:nvSpPr>
        <p:spPr/>
        <p:txBody>
          <a:bodyPr>
            <a:normAutofit/>
          </a:bodyPr>
          <a:lstStyle/>
          <a:p>
            <a:r>
              <a:rPr lang="en-GB"/>
              <a:t>Discuss what harm could be . Not just physical</a:t>
            </a:r>
          </a:p>
          <a:p>
            <a:r>
              <a:rPr lang="en-GB"/>
              <a:t>Emotional</a:t>
            </a:r>
            <a:r>
              <a:rPr lang="en-GB" baseline="0"/>
              <a:t> harm</a:t>
            </a:r>
          </a:p>
          <a:p>
            <a:r>
              <a:rPr lang="en-GB" baseline="0"/>
              <a:t>Causing distress</a:t>
            </a:r>
          </a:p>
          <a:p>
            <a:r>
              <a:rPr lang="en-GB" baseline="0"/>
              <a:t>Causing offence</a:t>
            </a:r>
          </a:p>
          <a:p>
            <a:r>
              <a:rPr lang="en-GB" baseline="0"/>
              <a:t>Causing doubt</a:t>
            </a:r>
          </a:p>
          <a:p>
            <a:endParaRPr lang="en-GB" baseline="0"/>
          </a:p>
          <a:p>
            <a:r>
              <a:rPr lang="en-GB" baseline="0"/>
              <a:t>Think of examples</a:t>
            </a:r>
          </a:p>
          <a:p>
            <a:r>
              <a:rPr lang="en-GB" baseline="0"/>
              <a:t>Questionnaires  making parent’s question their child rearing skills</a:t>
            </a:r>
          </a:p>
          <a:p>
            <a:r>
              <a:rPr lang="en-GB" baseline="0"/>
              <a:t>A new person observing in a nursery causing children to be shy and distressed</a:t>
            </a:r>
          </a:p>
          <a:p>
            <a:r>
              <a:rPr lang="en-GB" baseline="0"/>
              <a:t>There are always risk , ethical research needs to consider and lessen  the risks or the consequences of risk  </a:t>
            </a:r>
          </a:p>
          <a:p>
            <a:r>
              <a:rPr lang="en-GB" baseline="0" err="1"/>
              <a:t>Wailling</a:t>
            </a:r>
            <a:r>
              <a:rPr lang="en-GB" baseline="0"/>
              <a:t>, (2005) handout to be shared with students print out from </a:t>
            </a:r>
            <a:r>
              <a:rPr lang="en-GB" baseline="0" err="1"/>
              <a:t>Moodlow</a:t>
            </a:r>
            <a:r>
              <a:rPr lang="en-GB" baseline="0"/>
              <a:t> in ‘Reading Ethics’ – get them to identify the attention to detail, use of headings and links to ethical guidance and frameworks.</a:t>
            </a:r>
            <a:endParaRPr lang="en-GB"/>
          </a:p>
        </p:txBody>
      </p:sp>
      <p:sp>
        <p:nvSpPr>
          <p:cNvPr id="4" name="Dalfan Rhif y Sleid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7395962" cy="4682939"/>
          </a:xfrm>
        </p:spPr>
        <p:txBody>
          <a:bodyPr/>
          <a:lstStyle/>
          <a:p>
            <a:r>
              <a:rPr lang="en-GB" sz="1100"/>
              <a:t>What is voluntary?</a:t>
            </a:r>
          </a:p>
          <a:p>
            <a:r>
              <a:rPr lang="en-GB" sz="1100"/>
              <a:t>What is informed?</a:t>
            </a:r>
          </a:p>
          <a:p>
            <a:r>
              <a:rPr lang="en-GB" sz="1100"/>
              <a:t>Get them to consider , can all children read, what about very young children and babies?</a:t>
            </a:r>
          </a:p>
          <a:p>
            <a:r>
              <a:rPr lang="en-GB" sz="1100"/>
              <a:t>Can children know consequences of what they are agreeing to?</a:t>
            </a:r>
          </a:p>
          <a:p>
            <a:r>
              <a:rPr lang="en-GB" sz="1100"/>
              <a:t>How can informed by </a:t>
            </a:r>
            <a:r>
              <a:rPr lang="en-GB" sz="1100" err="1"/>
              <a:t>guranted</a:t>
            </a:r>
            <a:r>
              <a:rPr lang="en-GB" sz="110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646374"/>
            <a:ext cx="5335270" cy="4389120"/>
          </a:xfrm>
        </p:spPr>
        <p:txBody>
          <a:bodyPr/>
          <a:lstStyle/>
          <a:p>
            <a:r>
              <a:rPr lang="en-GB"/>
              <a:t>Is it right for</a:t>
            </a:r>
            <a:r>
              <a:rPr lang="en-GB" baseline="0"/>
              <a:t> researcher to pretend they are a new teacher?</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Do</a:t>
            </a:r>
            <a:r>
              <a:rPr lang="en-GB" baseline="0"/>
              <a:t> children know they can not be involved?</a:t>
            </a:r>
          </a:p>
          <a:p>
            <a:r>
              <a:rPr lang="en-GB" baseline="0"/>
              <a:t>How can this be reinforced during a longer study ?</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6669088" cy="4682939"/>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253468" y="4632960"/>
            <a:ext cx="6232176" cy="4389120"/>
          </a:xfrm>
        </p:spPr>
        <p:txBody>
          <a:bodyPr/>
          <a:lstStyle/>
          <a:p>
            <a:r>
              <a:rPr lang="en-GB"/>
              <a:t>How</a:t>
            </a:r>
            <a:r>
              <a:rPr lang="en-GB" baseline="0"/>
              <a:t> can</a:t>
            </a:r>
            <a:r>
              <a:rPr lang="en-GB"/>
              <a:t> this be ensured</a:t>
            </a:r>
          </a:p>
          <a:p>
            <a:r>
              <a:rPr lang="en-GB"/>
              <a:t>Do you need to collect personal data? </a:t>
            </a:r>
          </a:p>
          <a:p>
            <a:r>
              <a:rPr lang="en-GB"/>
              <a:t>If so where it is stored and how. Are your IT facilities safe ?</a:t>
            </a:r>
          </a:p>
          <a:p>
            <a:r>
              <a:rPr lang="en-GB"/>
              <a:t>Why would this need to be explained to young children?</a:t>
            </a:r>
          </a:p>
          <a:p>
            <a:r>
              <a:rPr lang="en-GB"/>
              <a:t>What about safeguarding?</a:t>
            </a:r>
          </a:p>
          <a:p>
            <a:endParaRPr lang="en-GB"/>
          </a:p>
          <a:p>
            <a:endParaRPr lang="en-GB"/>
          </a:p>
          <a:p>
            <a:r>
              <a:rPr lang="en-GB"/>
              <a:t>Research data processing required for the conducted of research carried out in and by the University should be undertaken in accordance with University’s obligations as a Data Controller under the Data Protection Act 2018 and the General Data Protection Regulation 2018 (“UK GDPR”). This legislation defines the University’s responsibility to ensure that there are appropriate organisational and technical measures in place to protect personal data. The legal obligations for data protection in research are set out in the University’s Research Data Management Policy which must be referred to in the Ethics review process. In summary these are that personal data shall be processed with due regard for: • Lawfulness: There must always be a lawful basis for processing personal data and, in the context of research activities, UWTSD’s lawful basis is “the performance of a task carried out in the public interest or in the exercise of official authority vested the controller”, known as ‘public task’ • Fairness and transparency: Processed fairly and in a transparent manner in relation to the data subject • Purpose Limitation: Collected for specified, explicit and legitimate purposes and not further processed in a manner that is incompatible with those purposes • Data minimisation: Adequate, relevant and limited to what is necessary in relation to the purposes for which they are processed • Accuracy: Accurate and, where necessary, kept up to date; every reasonable step must be taken to ensure that personal data that are inaccurate, having regard to the purposes for which they are processed, are erased or rectified without delay • Storage limitation: Kept in a form which permits identification of data subjects for no longer than is necessary for the purposes for which the personal data are processed • Integrity and confidentiality: Processed in a manner that ensures appropriate security of the personal data, including protection against unauthorised or unlawful processing and against accidental loss, destruction or damage, using appropriate technical or organisational measures.</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4"/>
            <a:ext cx="5335270" cy="4389120"/>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3"/>
            <a:ext cx="5335270" cy="4312312"/>
          </a:xfrm>
        </p:spPr>
        <p:txBody>
          <a:bodyPr/>
          <a:lstStyle/>
          <a:p>
            <a:r>
              <a:rPr lang="en-GB"/>
              <a:t>Research should be valid, and honest. You should not set out to get the result you want or to fool those reading your research. </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18</a:t>
            </a:fld>
            <a:endParaRPr lang="en-GB"/>
          </a:p>
        </p:txBody>
      </p:sp>
    </p:spTree>
    <p:extLst>
      <p:ext uri="{BB962C8B-B14F-4D97-AF65-F5344CB8AC3E}">
        <p14:creationId xmlns:p14="http://schemas.microsoft.com/office/powerpoint/2010/main" val="1103274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939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27/03/2024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27/03/2024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27/03/2024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27/03/2024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27/03/2024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 id="214748402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27/03/2024</a:t>
            </a:fld>
            <a:endParaRPr lang="en-GB"/>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hyperlink" Target="https://www.youtube.com/watch?v=NjTxQy_U3ac"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a:latin typeface="Lucida Sans" pitchFamily="34" charset="0"/>
              </a:rPr>
            </a:br>
            <a:br>
              <a:rPr lang="cy-GB" altLang="en-US">
                <a:latin typeface="Lucida Sans" pitchFamily="34" charset="0"/>
              </a:rPr>
            </a:br>
            <a:br>
              <a:rPr lang="cy-GB" altLang="en-US">
                <a:latin typeface="Lucida Sans" pitchFamily="34" charset="0"/>
              </a:rPr>
            </a:br>
            <a:r>
              <a:rPr lang="cy-GB" altLang="en-US">
                <a:solidFill>
                  <a:schemeClr val="bg1"/>
                </a:solidFill>
                <a:latin typeface="Lucida Sans"/>
              </a:rPr>
              <a:t>ECEY5010C: Ymchwil ar gyfer Dysgu </a:t>
            </a:r>
            <a:br>
              <a:rPr lang="cy-GB" altLang="en-US">
                <a:solidFill>
                  <a:schemeClr val="bg1"/>
                </a:solidFill>
                <a:latin typeface="Lucida Sans"/>
              </a:rPr>
            </a:br>
            <a:r>
              <a:rPr lang="cy-GB" altLang="en-US">
                <a:solidFill>
                  <a:schemeClr val="bg1"/>
                </a:solidFill>
                <a:latin typeface="Lucida Sans"/>
              </a:rPr>
              <a:t>Darlith 4 Moeseg  </a:t>
            </a:r>
          </a:p>
          <a:p>
            <a:pPr>
              <a:defRPr/>
            </a:pPr>
            <a:endParaRPr lang="cy-GB">
              <a:solidFill>
                <a:schemeClr val="bg1"/>
              </a:solidFill>
              <a:latin typeface="Lucida Sans"/>
              <a:cs typeface="Arial"/>
            </a:endParaRPr>
          </a:p>
          <a:p>
            <a:pPr>
              <a:defRPr/>
            </a:pPr>
            <a:endParaRPr lang="cy-GB">
              <a:solidFill>
                <a:schemeClr val="bg1"/>
              </a:solidFill>
              <a:latin typeface="Lucida Sans"/>
              <a:cs typeface="Arial"/>
            </a:endParaRPr>
          </a:p>
          <a:p>
            <a:pPr>
              <a:defRPr/>
            </a:pPr>
            <a:r>
              <a:rPr lang="cy-GB">
                <a:solidFill>
                  <a:schemeClr val="bg1"/>
                </a:solidFill>
                <a:latin typeface="Lucida Sans"/>
                <a:cs typeface="Arial"/>
              </a:rPr>
              <a:t>ECEY5010: Research </a:t>
            </a:r>
            <a:r>
              <a:rPr lang="cy-GB" err="1">
                <a:solidFill>
                  <a:schemeClr val="bg1"/>
                </a:solidFill>
                <a:latin typeface="Lucida Sans"/>
                <a:cs typeface="Arial"/>
              </a:rPr>
              <a:t>for</a:t>
            </a:r>
            <a:r>
              <a:rPr lang="cy-GB">
                <a:solidFill>
                  <a:schemeClr val="bg1"/>
                </a:solidFill>
                <a:latin typeface="Lucida Sans"/>
                <a:cs typeface="Arial"/>
              </a:rPr>
              <a:t> </a:t>
            </a:r>
            <a:r>
              <a:rPr lang="cy-GB" err="1">
                <a:solidFill>
                  <a:schemeClr val="bg1"/>
                </a:solidFill>
                <a:latin typeface="Lucida Sans"/>
                <a:cs typeface="Arial"/>
              </a:rPr>
              <a:t>Learning</a:t>
            </a:r>
            <a:br>
              <a:rPr lang="cy-GB">
                <a:solidFill>
                  <a:schemeClr val="bg1"/>
                </a:solidFill>
                <a:latin typeface="Lucida Sans"/>
                <a:cs typeface="Arial"/>
              </a:rPr>
            </a:br>
            <a:r>
              <a:rPr lang="cy-GB" err="1">
                <a:solidFill>
                  <a:schemeClr val="bg1"/>
                </a:solidFill>
                <a:latin typeface="Lucida Sans"/>
                <a:cs typeface="Arial"/>
              </a:rPr>
              <a:t>Lecture</a:t>
            </a:r>
            <a:r>
              <a:rPr lang="cy-GB">
                <a:solidFill>
                  <a:schemeClr val="bg1"/>
                </a:solidFill>
                <a:latin typeface="Lucida Sans"/>
                <a:cs typeface="Arial"/>
              </a:rPr>
              <a:t> 4 </a:t>
            </a:r>
            <a:r>
              <a:rPr lang="cy-GB" err="1">
                <a:solidFill>
                  <a:schemeClr val="bg1"/>
                </a:solidFill>
                <a:latin typeface="Lucida Sans"/>
                <a:cs typeface="Arial"/>
              </a:rPr>
              <a:t>Ethics</a:t>
            </a:r>
          </a:p>
          <a:p>
            <a:pPr>
              <a:defRPr/>
            </a:pPr>
            <a:br>
              <a:rPr lang="en-US" altLang="en-US"/>
            </a:br>
            <a:br>
              <a:rPr lang="en-US" altLang="en-US">
                <a:solidFill>
                  <a:schemeClr val="bg1"/>
                </a:solidFill>
              </a:rPr>
            </a:br>
            <a:br>
              <a:rPr lang="en-GB" altLang="en-US" sz="3600" b="1"/>
            </a:br>
            <a:endParaRPr lang="en-US" altLang="en-US">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3" y="365125"/>
            <a:ext cx="11938957" cy="1339940"/>
          </a:xfrm>
        </p:spPr>
        <p:txBody>
          <a:bodyPr vert="horz" lIns="91440" tIns="45720" rIns="91440" bIns="45720" rtlCol="0" anchor="ctr">
            <a:noAutofit/>
          </a:bodyPr>
          <a:lstStyle/>
          <a:p>
            <a:r>
              <a:rPr lang="cy-GB"/>
              <a:t>Meini prawf y SGC sy’n cael sylw yn y ddarlith heddiw / </a:t>
            </a:r>
            <a:r>
              <a:rPr lang="en-GB">
                <a:solidFill>
                  <a:srgbClr val="0070C0"/>
                </a:solidFill>
              </a:rPr>
              <a:t>Nos criteria covered in todays lecture</a:t>
            </a:r>
            <a:endParaRPr lang="en-GB">
              <a:solidFill>
                <a:srgbClr val="0070C0"/>
              </a:solidFill>
              <a:cs typeface="Arial"/>
            </a:endParaRPr>
          </a:p>
        </p:txBody>
      </p:sp>
      <p:sp>
        <p:nvSpPr>
          <p:cNvPr id="3" name="Content Placeholder 2"/>
          <p:cNvSpPr>
            <a:spLocks noGrp="1"/>
          </p:cNvSpPr>
          <p:nvPr>
            <p:ph sz="half" idx="1"/>
          </p:nvPr>
        </p:nvSpPr>
        <p:spPr/>
        <p:txBody>
          <a:bodyPr>
            <a:normAutofit lnSpcReduction="10000"/>
          </a:bodyPr>
          <a:lstStyle/>
          <a:p>
            <a:r>
              <a:rPr lang="cy-GB"/>
              <a:t>SCDCCLD0401 </a:t>
            </a:r>
          </a:p>
          <a:p>
            <a:r>
              <a:rPr lang="cy-GB"/>
              <a:t>Cynnal systemau cyfathrebu ac arfer effeithiol</a:t>
            </a:r>
          </a:p>
          <a:p>
            <a:r>
              <a:rPr lang="cy-GB"/>
              <a:t>P41</a:t>
            </a:r>
          </a:p>
          <a:p>
            <a:r>
              <a:rPr lang="cy-GB"/>
              <a:t>SCDHSC0044 </a:t>
            </a:r>
          </a:p>
          <a:p>
            <a:r>
              <a:rPr lang="cy-GB"/>
              <a:t>Arwain arfer sy’n hyrwyddo diogelu plant a phobl ifanc</a:t>
            </a:r>
          </a:p>
          <a:p>
            <a:r>
              <a:rPr lang="cy-GB"/>
              <a:t>P31</a:t>
            </a:r>
          </a:p>
          <a:p>
            <a:endParaRPr lang="en-GB"/>
          </a:p>
        </p:txBody>
      </p:sp>
      <p:sp>
        <p:nvSpPr>
          <p:cNvPr id="4" name="Content Placeholder 3"/>
          <p:cNvSpPr>
            <a:spLocks noGrp="1"/>
          </p:cNvSpPr>
          <p:nvPr>
            <p:ph sz="half" idx="2"/>
          </p:nvPr>
        </p:nvSpPr>
        <p:spPr/>
        <p:txBody>
          <a:bodyPr vert="horz" lIns="91440" tIns="45720" rIns="91440" bIns="45720" rtlCol="0" anchor="t">
            <a:normAutofit lnSpcReduction="10000"/>
          </a:bodyPr>
          <a:lstStyle/>
          <a:p>
            <a:r>
              <a:rPr lang="en-GB">
                <a:solidFill>
                  <a:srgbClr val="0070C0"/>
                </a:solidFill>
              </a:rPr>
              <a:t>SCDCCLD0401 </a:t>
            </a:r>
            <a:endParaRPr lang="en-GB">
              <a:solidFill>
                <a:srgbClr val="0070C0"/>
              </a:solidFill>
              <a:cs typeface="Arial"/>
            </a:endParaRPr>
          </a:p>
          <a:p>
            <a:r>
              <a:rPr lang="en-GB">
                <a:solidFill>
                  <a:srgbClr val="0070C0"/>
                </a:solidFill>
              </a:rPr>
              <a:t>Maintain effective communication systems and practice </a:t>
            </a:r>
            <a:endParaRPr lang="en-GB">
              <a:solidFill>
                <a:srgbClr val="0070C0"/>
              </a:solidFill>
              <a:cs typeface="Arial"/>
            </a:endParaRPr>
          </a:p>
          <a:p>
            <a:pPr lvl="0"/>
            <a:r>
              <a:rPr lang="en-GB">
                <a:solidFill>
                  <a:srgbClr val="0070C0"/>
                </a:solidFill>
              </a:rPr>
              <a:t>P41</a:t>
            </a:r>
            <a:endParaRPr lang="en-GB">
              <a:solidFill>
                <a:srgbClr val="0070C0"/>
              </a:solidFill>
              <a:cs typeface="Arial"/>
            </a:endParaRPr>
          </a:p>
          <a:p>
            <a:r>
              <a:rPr lang="en-GB">
                <a:solidFill>
                  <a:srgbClr val="0070C0"/>
                </a:solidFill>
              </a:rPr>
              <a:t>SCDHSC0044 </a:t>
            </a:r>
            <a:endParaRPr lang="en-GB">
              <a:solidFill>
                <a:srgbClr val="0070C0"/>
              </a:solidFill>
              <a:cs typeface="Arial"/>
            </a:endParaRPr>
          </a:p>
          <a:p>
            <a:pPr lvl="0"/>
            <a:r>
              <a:rPr lang="en-GB">
                <a:solidFill>
                  <a:srgbClr val="0070C0"/>
                </a:solidFill>
              </a:rPr>
              <a:t>Lead practice that promotes the safeguarding of children and young people</a:t>
            </a:r>
            <a:endParaRPr lang="en-GB">
              <a:solidFill>
                <a:srgbClr val="0070C0"/>
              </a:solidFill>
              <a:cs typeface="Arial"/>
            </a:endParaRPr>
          </a:p>
          <a:p>
            <a:pPr lvl="0"/>
            <a:r>
              <a:rPr lang="en-GB">
                <a:solidFill>
                  <a:srgbClr val="0070C0"/>
                </a:solidFill>
              </a:rPr>
              <a:t>P31</a:t>
            </a:r>
            <a:endParaRPr lang="en-GB">
              <a:solidFill>
                <a:srgbClr val="0070C0"/>
              </a:solidFill>
              <a:cs typeface="Arial"/>
            </a:endParaRPr>
          </a:p>
          <a:p>
            <a:endParaRPr lang="cy-GB"/>
          </a:p>
        </p:txBody>
      </p:sp>
    </p:spTree>
    <p:extLst>
      <p:ext uri="{BB962C8B-B14F-4D97-AF65-F5344CB8AC3E}">
        <p14:creationId xmlns:p14="http://schemas.microsoft.com/office/powerpoint/2010/main" val="257804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Meini</a:t>
            </a:r>
            <a:r>
              <a:rPr lang="en-GB"/>
              <a:t> </a:t>
            </a:r>
            <a:r>
              <a:rPr lang="en-GB" err="1"/>
              <a:t>prawf</a:t>
            </a:r>
            <a:r>
              <a:rPr lang="en-GB"/>
              <a:t> </a:t>
            </a:r>
            <a:r>
              <a:rPr lang="en-GB" err="1"/>
              <a:t>gwybodaeth</a:t>
            </a:r>
            <a:br>
              <a:rPr lang="en-GB"/>
            </a:br>
            <a:r>
              <a:rPr lang="en-GB">
                <a:solidFill>
                  <a:srgbClr val="0070C0"/>
                </a:solidFill>
              </a:rPr>
              <a:t>Knowledge criteria</a:t>
            </a:r>
          </a:p>
        </p:txBody>
      </p:sp>
      <p:sp>
        <p:nvSpPr>
          <p:cNvPr id="3" name="Content Placeholder 2"/>
          <p:cNvSpPr>
            <a:spLocks noGrp="1"/>
          </p:cNvSpPr>
          <p:nvPr>
            <p:ph idx="1"/>
          </p:nvPr>
        </p:nvSpPr>
        <p:spPr/>
        <p:txBody>
          <a:bodyPr/>
          <a:lstStyle/>
          <a:p>
            <a:r>
              <a:rPr lang="en-GB"/>
              <a:t>K16</a:t>
            </a:r>
          </a:p>
          <a:p>
            <a:r>
              <a:rPr lang="en-GB"/>
              <a:t>K17</a:t>
            </a:r>
          </a:p>
          <a:p>
            <a:r>
              <a:rPr lang="en-GB"/>
              <a:t>K19</a:t>
            </a:r>
          </a:p>
        </p:txBody>
      </p:sp>
    </p:spTree>
    <p:extLst>
      <p:ext uri="{BB962C8B-B14F-4D97-AF65-F5344CB8AC3E}">
        <p14:creationId xmlns:p14="http://schemas.microsoft.com/office/powerpoint/2010/main" val="1244830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616" y="365125"/>
            <a:ext cx="11033184" cy="1339940"/>
          </a:xfrm>
        </p:spPr>
        <p:txBody>
          <a:bodyPr>
            <a:normAutofit fontScale="90000"/>
          </a:bodyPr>
          <a:lstStyle/>
          <a:p>
            <a:r>
              <a:rPr lang="en-GB" sz="4800"/>
              <a:t>Pam </a:t>
            </a:r>
            <a:r>
              <a:rPr lang="en-GB" sz="4800" err="1"/>
              <a:t>meddwl</a:t>
            </a:r>
            <a:r>
              <a:rPr lang="en-GB" sz="4800"/>
              <a:t> am </a:t>
            </a:r>
            <a:r>
              <a:rPr lang="en-GB" sz="4800" err="1"/>
              <a:t>moeseg</a:t>
            </a:r>
            <a:r>
              <a:rPr lang="en-GB" sz="4800"/>
              <a:t>?</a:t>
            </a:r>
            <a:br>
              <a:rPr lang="en-GB" sz="4800"/>
            </a:br>
            <a:r>
              <a:rPr lang="en-GB" sz="4800">
                <a:solidFill>
                  <a:srgbClr val="0070C0"/>
                </a:solidFill>
              </a:rPr>
              <a:t>Why think about ethics?</a:t>
            </a:r>
            <a:r>
              <a:rPr lang="en-GB"/>
              <a:t> </a:t>
            </a:r>
          </a:p>
        </p:txBody>
      </p:sp>
      <p:sp>
        <p:nvSpPr>
          <p:cNvPr id="5" name="Content Placeholder 4"/>
          <p:cNvSpPr>
            <a:spLocks noGrp="1"/>
          </p:cNvSpPr>
          <p:nvPr>
            <p:ph sz="half" idx="1"/>
          </p:nvPr>
        </p:nvSpPr>
        <p:spPr/>
        <p:txBody>
          <a:bodyPr>
            <a:normAutofit/>
          </a:bodyPr>
          <a:lstStyle/>
          <a:p>
            <a:r>
              <a:rPr lang="cy-GB"/>
              <a:t>Beth yw moeseg?</a:t>
            </a:r>
          </a:p>
          <a:p>
            <a:r>
              <a:rPr lang="cy-GB"/>
              <a:t>Pam mae moeseg mor bwysig mewn ymchwil plentyndod cynnar?</a:t>
            </a:r>
          </a:p>
          <a:p>
            <a:r>
              <a:rPr lang="cy-GB"/>
              <a:t>Meddyliwch am enghreifftiau lle gallai plant a theuluoedd gael cam gan fod ymchwilwyr yn anwybyddu ystyriaethau moesegol</a:t>
            </a:r>
          </a:p>
        </p:txBody>
      </p:sp>
      <p:sp>
        <p:nvSpPr>
          <p:cNvPr id="6" name="Content Placeholder 5"/>
          <p:cNvSpPr>
            <a:spLocks noGrp="1"/>
          </p:cNvSpPr>
          <p:nvPr>
            <p:ph sz="half" idx="2"/>
          </p:nvPr>
        </p:nvSpPr>
        <p:spPr/>
        <p:txBody>
          <a:bodyPr vert="horz" lIns="91440" tIns="45720" rIns="91440" bIns="45720" rtlCol="0" anchor="t">
            <a:normAutofit/>
          </a:bodyPr>
          <a:lstStyle/>
          <a:p>
            <a:r>
              <a:rPr lang="en-GB">
                <a:solidFill>
                  <a:srgbClr val="0070C0"/>
                </a:solidFill>
              </a:rPr>
              <a:t>What are ethics?</a:t>
            </a:r>
            <a:endParaRPr lang="en-GB">
              <a:solidFill>
                <a:srgbClr val="0070C0"/>
              </a:solidFill>
              <a:cs typeface="Arial"/>
            </a:endParaRPr>
          </a:p>
          <a:p>
            <a:r>
              <a:rPr lang="en-GB">
                <a:solidFill>
                  <a:srgbClr val="0070C0"/>
                </a:solidFill>
              </a:rPr>
              <a:t>Why are ethics so important in early childhood research?</a:t>
            </a:r>
            <a:endParaRPr lang="en-GB">
              <a:solidFill>
                <a:srgbClr val="0070C0"/>
              </a:solidFill>
              <a:cs typeface="Arial"/>
            </a:endParaRPr>
          </a:p>
          <a:p>
            <a:endParaRPr lang="en-GB">
              <a:solidFill>
                <a:srgbClr val="0070C0"/>
              </a:solidFill>
              <a:cs typeface="Arial"/>
            </a:endParaRPr>
          </a:p>
          <a:p>
            <a:r>
              <a:rPr lang="en-GB">
                <a:solidFill>
                  <a:srgbClr val="0070C0"/>
                </a:solidFill>
              </a:rPr>
              <a:t>Think about examples where children and families could come to harm when researchers ignore ethical considerations?</a:t>
            </a:r>
            <a:r>
              <a:rPr lang="en-GB">
                <a:solidFill>
                  <a:schemeClr val="accent1">
                    <a:lumMod val="75000"/>
                  </a:schemeClr>
                </a:solidFill>
              </a:rPr>
              <a:t>  </a:t>
            </a:r>
            <a:endParaRPr lang="en-GB">
              <a:solidFill>
                <a:schemeClr val="accent1">
                  <a:lumMod val="75000"/>
                </a:schemeClr>
              </a:solidFill>
              <a:cs typeface="Arial"/>
            </a:endParaRPr>
          </a:p>
        </p:txBody>
      </p:sp>
    </p:spTree>
    <p:extLst>
      <p:ext uri="{BB962C8B-B14F-4D97-AF65-F5344CB8AC3E}">
        <p14:creationId xmlns:p14="http://schemas.microsoft.com/office/powerpoint/2010/main" val="3076905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95" y="146963"/>
            <a:ext cx="10213675" cy="1466975"/>
          </a:xfrm>
        </p:spPr>
        <p:txBody>
          <a:bodyPr>
            <a:normAutofit fontScale="90000"/>
          </a:bodyPr>
          <a:lstStyle/>
          <a:p>
            <a:r>
              <a:rPr lang="en-GB" sz="4800"/>
              <a:t>Pam </a:t>
            </a:r>
            <a:r>
              <a:rPr lang="en-GB" sz="4800" err="1"/>
              <a:t>trafod</a:t>
            </a:r>
            <a:r>
              <a:rPr lang="en-GB" sz="4800"/>
              <a:t> </a:t>
            </a:r>
            <a:r>
              <a:rPr lang="en-GB" sz="4800" err="1"/>
              <a:t>moeseg</a:t>
            </a:r>
            <a:r>
              <a:rPr lang="en-GB" sz="4800"/>
              <a:t>?</a:t>
            </a:r>
            <a:br>
              <a:rPr lang="en-GB" sz="4800"/>
            </a:br>
            <a:r>
              <a:rPr lang="en-GB" sz="4800">
                <a:solidFill>
                  <a:srgbClr val="0070C0"/>
                </a:solidFill>
              </a:rPr>
              <a:t>Why discuss ethics</a:t>
            </a:r>
            <a:r>
              <a:rPr lang="en-GB">
                <a:solidFill>
                  <a:srgbClr val="0070C0"/>
                </a:solidFill>
              </a:rPr>
              <a:t>?</a:t>
            </a:r>
            <a:br>
              <a:rPr lang="en-GB"/>
            </a:br>
            <a:endParaRPr lang="en-GB"/>
          </a:p>
        </p:txBody>
      </p:sp>
      <p:sp>
        <p:nvSpPr>
          <p:cNvPr id="3" name="Content Placeholder 2"/>
          <p:cNvSpPr>
            <a:spLocks noGrp="1"/>
          </p:cNvSpPr>
          <p:nvPr>
            <p:ph sz="half" idx="1"/>
          </p:nvPr>
        </p:nvSpPr>
        <p:spPr>
          <a:xfrm>
            <a:off x="107989" y="1488915"/>
            <a:ext cx="11980652" cy="4092546"/>
          </a:xfrm>
        </p:spPr>
        <p:txBody>
          <a:bodyPr vert="horz" lIns="91440" tIns="45720" rIns="91440" bIns="45720" rtlCol="0" anchor="t">
            <a:normAutofit fontScale="32500" lnSpcReduction="20000"/>
          </a:bodyPr>
          <a:lstStyle/>
          <a:p>
            <a:pPr lvl="0"/>
            <a:r>
              <a:rPr lang="cy-GB" sz="6800">
                <a:latin typeface="Arial" panose="020B0604020202020204" pitchFamily="34" charset="0"/>
                <a:cs typeface="Arial" panose="020B0604020202020204" pitchFamily="34" charset="0"/>
              </a:rPr>
              <a:t>Cyfrifoldeb at eraill</a:t>
            </a:r>
          </a:p>
          <a:p>
            <a:pPr lvl="0"/>
            <a:r>
              <a:rPr lang="cy-GB" sz="6800">
                <a:latin typeface="Arial" panose="020B0604020202020204" pitchFamily="34" charset="0"/>
                <a:cs typeface="Arial" panose="020B0604020202020204" pitchFamily="34" charset="0"/>
              </a:rPr>
              <a:t>Gwneud dim niwed</a:t>
            </a:r>
          </a:p>
          <a:p>
            <a:r>
              <a:rPr lang="cy-GB" sz="6800">
                <a:latin typeface="Arial"/>
                <a:cs typeface="Arial"/>
              </a:rPr>
              <a:t>Hawliau Plant </a:t>
            </a:r>
            <a:endParaRPr lang="cy-GB" sz="6800">
              <a:latin typeface="Arial" panose="020B0604020202020204" pitchFamily="34" charset="0"/>
              <a:cs typeface="Arial" panose="020B0604020202020204" pitchFamily="34" charset="0"/>
            </a:endParaRPr>
          </a:p>
          <a:p>
            <a:r>
              <a:rPr lang="cy-GB" sz="6800">
                <a:latin typeface="Arial" panose="020B0604020202020204" pitchFamily="34" charset="0"/>
                <a:cs typeface="Arial" panose="020B0604020202020204" pitchFamily="34" charset="0"/>
              </a:rPr>
              <a:t>Enghreifftiau lle mae plant wedi cael niwed :</a:t>
            </a:r>
          </a:p>
          <a:p>
            <a:pPr marL="0" indent="0">
              <a:buNone/>
            </a:pPr>
            <a:r>
              <a:rPr lang="cy-GB" sz="6800">
                <a:latin typeface="Arial" panose="020B0604020202020204" pitchFamily="34" charset="0"/>
                <a:cs typeface="Arial" panose="020B0604020202020204" pitchFamily="34" charset="0"/>
              </a:rPr>
              <a:t>Dol Bobo</a:t>
            </a:r>
          </a:p>
          <a:p>
            <a:pPr marL="0" indent="0">
              <a:buNone/>
            </a:pPr>
            <a:r>
              <a:rPr lang="cy-GB" sz="6800">
                <a:latin typeface="Arial" panose="020B0604020202020204" pitchFamily="34" charset="0"/>
                <a:cs typeface="Arial" panose="020B0604020202020204" pitchFamily="34" charset="0"/>
                <a:hlinkClick r:id="rId3"/>
              </a:rPr>
              <a:t>https://www.youtube.com/watch?v=NjTxQy_U3ac</a:t>
            </a:r>
            <a:endParaRPr lang="cy-GB" sz="6800">
              <a:latin typeface="Arial" panose="020B0604020202020204" pitchFamily="34" charset="0"/>
              <a:cs typeface="Arial" panose="020B0604020202020204" pitchFamily="34" charset="0"/>
            </a:endParaRPr>
          </a:p>
          <a:p>
            <a:pPr marL="0" indent="0">
              <a:buNone/>
            </a:pPr>
            <a:endParaRPr lang="cy-GB" sz="6800">
              <a:latin typeface="Arial" panose="020B0604020202020204" pitchFamily="34" charset="0"/>
              <a:cs typeface="Arial" panose="020B0604020202020204" pitchFamily="34" charset="0"/>
            </a:endParaRPr>
          </a:p>
          <a:p>
            <a:pPr marL="0" indent="0">
              <a:buNone/>
            </a:pPr>
            <a:r>
              <a:rPr lang="cy-GB" sz="6800">
                <a:latin typeface="Arial" panose="020B0604020202020204" pitchFamily="34" charset="0"/>
                <a:cs typeface="Arial" panose="020B0604020202020204" pitchFamily="34" charset="0"/>
              </a:rPr>
              <a:t>Arbrofion ‘</a:t>
            </a:r>
            <a:r>
              <a:rPr lang="cy-GB" sz="6800" err="1">
                <a:latin typeface="Arial" panose="020B0604020202020204" pitchFamily="34" charset="0"/>
                <a:cs typeface="Arial" panose="020B0604020202020204" pitchFamily="34" charset="0"/>
              </a:rPr>
              <a:t>Little</a:t>
            </a:r>
            <a:r>
              <a:rPr lang="cy-GB" sz="6800">
                <a:latin typeface="Arial" panose="020B0604020202020204" pitchFamily="34" charset="0"/>
                <a:cs typeface="Arial" panose="020B0604020202020204" pitchFamily="34" charset="0"/>
              </a:rPr>
              <a:t> </a:t>
            </a:r>
            <a:r>
              <a:rPr lang="cy-GB" sz="6800" err="1">
                <a:latin typeface="Arial" panose="020B0604020202020204" pitchFamily="34" charset="0"/>
                <a:cs typeface="Arial" panose="020B0604020202020204" pitchFamily="34" charset="0"/>
              </a:rPr>
              <a:t>Albert</a:t>
            </a:r>
            <a:r>
              <a:rPr lang="cy-GB" sz="6800">
                <a:latin typeface="Arial" panose="020B0604020202020204" pitchFamily="34" charset="0"/>
                <a:cs typeface="Arial" panose="020B0604020202020204" pitchFamily="34" charset="0"/>
              </a:rPr>
              <a:t>’</a:t>
            </a:r>
          </a:p>
          <a:p>
            <a:pPr lvl="0"/>
            <a:r>
              <a:rPr lang="cy-GB" sz="6800">
                <a:latin typeface="Arial" panose="020B0604020202020204" pitchFamily="34" charset="0"/>
                <a:cs typeface="Arial" panose="020B0604020202020204" pitchFamily="34" charset="0"/>
                <a:hlinkClick r:id="rId4"/>
              </a:rPr>
              <a:t>https://www.youtube.com/watch?v=9hBfnXACsOI</a:t>
            </a:r>
            <a:endParaRPr lang="cy-GB" sz="6800">
              <a:latin typeface="Arial" panose="020B0604020202020204" pitchFamily="34" charset="0"/>
              <a:cs typeface="Arial" panose="020B0604020202020204" pitchFamily="34" charset="0"/>
            </a:endParaRPr>
          </a:p>
          <a:p>
            <a:pPr marL="0" indent="0">
              <a:buNone/>
            </a:pPr>
            <a:r>
              <a:rPr lang="cy-GB" sz="6800">
                <a:solidFill>
                  <a:prstClr val="black"/>
                </a:solidFill>
                <a:latin typeface="Arial" panose="020B0604020202020204" pitchFamily="34" charset="0"/>
                <a:cs typeface="Arial" panose="020B0604020202020204" pitchFamily="34" charset="0"/>
              </a:rPr>
              <a:t>Heb bolisi a chanllawiau  moesegol cryf gall ymchwilwyr wneud niwed </a:t>
            </a:r>
          </a:p>
          <a:p>
            <a:endParaRPr lang="en-GB"/>
          </a:p>
        </p:txBody>
      </p:sp>
    </p:spTree>
    <p:extLst>
      <p:ext uri="{BB962C8B-B14F-4D97-AF65-F5344CB8AC3E}">
        <p14:creationId xmlns:p14="http://schemas.microsoft.com/office/powerpoint/2010/main" val="3500121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62E0-28F5-FCE4-61AB-2C2F52A3C3C7}"/>
              </a:ext>
            </a:extLst>
          </p:cNvPr>
          <p:cNvSpPr>
            <a:spLocks noGrp="1"/>
          </p:cNvSpPr>
          <p:nvPr>
            <p:ph type="title"/>
          </p:nvPr>
        </p:nvSpPr>
        <p:spPr>
          <a:xfrm>
            <a:off x="104955" y="235729"/>
            <a:ext cx="10515600" cy="1325563"/>
          </a:xfrm>
        </p:spPr>
        <p:txBody>
          <a:bodyPr>
            <a:normAutofit fontScale="90000"/>
          </a:bodyPr>
          <a:lstStyle/>
          <a:p>
            <a:r>
              <a:rPr lang="en-GB" sz="4800">
                <a:ea typeface="+mj-lt"/>
                <a:cs typeface="+mj-lt"/>
              </a:rPr>
              <a:t>Pam </a:t>
            </a:r>
            <a:r>
              <a:rPr lang="en-GB" sz="4800" err="1">
                <a:ea typeface="+mj-lt"/>
                <a:cs typeface="+mj-lt"/>
              </a:rPr>
              <a:t>trafod</a:t>
            </a:r>
            <a:r>
              <a:rPr lang="en-GB" sz="4800">
                <a:ea typeface="+mj-lt"/>
                <a:cs typeface="+mj-lt"/>
              </a:rPr>
              <a:t> </a:t>
            </a:r>
            <a:r>
              <a:rPr lang="en-GB" sz="4800" err="1">
                <a:ea typeface="+mj-lt"/>
                <a:cs typeface="+mj-lt"/>
              </a:rPr>
              <a:t>moeseg</a:t>
            </a:r>
            <a:r>
              <a:rPr lang="en-GB" sz="4800">
                <a:ea typeface="+mj-lt"/>
                <a:cs typeface="+mj-lt"/>
              </a:rPr>
              <a:t>?</a:t>
            </a:r>
            <a:br>
              <a:rPr lang="en-GB" sz="4800">
                <a:ea typeface="+mj-lt"/>
                <a:cs typeface="+mj-lt"/>
              </a:rPr>
            </a:br>
            <a:r>
              <a:rPr lang="en-GB" sz="4800">
                <a:solidFill>
                  <a:srgbClr val="0070C0"/>
                </a:solidFill>
                <a:ea typeface="+mj-lt"/>
                <a:cs typeface="+mj-lt"/>
              </a:rPr>
              <a:t>Why discuss ethics?</a:t>
            </a:r>
            <a:br>
              <a:rPr lang="en-GB">
                <a:solidFill>
                  <a:srgbClr val="0070C0"/>
                </a:solidFill>
                <a:ea typeface="+mj-lt"/>
                <a:cs typeface="+mj-lt"/>
              </a:rPr>
            </a:br>
            <a:endParaRPr lang="en-GB">
              <a:ea typeface="+mj-lt"/>
              <a:cs typeface="+mj-lt"/>
            </a:endParaRPr>
          </a:p>
        </p:txBody>
      </p:sp>
      <p:sp>
        <p:nvSpPr>
          <p:cNvPr id="5" name="Content Placeholder 3">
            <a:extLst>
              <a:ext uri="{FF2B5EF4-FFF2-40B4-BE49-F238E27FC236}">
                <a16:creationId xmlns:a16="http://schemas.microsoft.com/office/drawing/2014/main" id="{E751665E-6C6C-3840-19B4-9CD3B721F448}"/>
              </a:ext>
            </a:extLst>
          </p:cNvPr>
          <p:cNvSpPr>
            <a:spLocks noGrp="1"/>
          </p:cNvSpPr>
          <p:nvPr/>
        </p:nvSpPr>
        <p:spPr>
          <a:xfrm>
            <a:off x="100884" y="1460160"/>
            <a:ext cx="11707481" cy="4293829"/>
          </a:xfrm>
          <a:prstGeom prst="rect">
            <a:avLst/>
          </a:prstGeom>
        </p:spPr>
        <p:txBody>
          <a:bodyPr vert="horz" lIns="91440" tIns="45720" rIns="91440" bIns="45720" rtlCol="0" anchor="t">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600">
                <a:solidFill>
                  <a:srgbClr val="0070C0"/>
                </a:solidFill>
                <a:latin typeface="Arial"/>
                <a:cs typeface="Arial"/>
              </a:rPr>
              <a:t>Responsibility to others</a:t>
            </a:r>
          </a:p>
          <a:p>
            <a:r>
              <a:rPr lang="en-GB" sz="8600">
                <a:solidFill>
                  <a:srgbClr val="0070C0"/>
                </a:solidFill>
                <a:latin typeface="Arial"/>
                <a:cs typeface="Arial"/>
              </a:rPr>
              <a:t>Do no harm</a:t>
            </a:r>
          </a:p>
          <a:p>
            <a:r>
              <a:rPr lang="en-GB" sz="8600">
                <a:solidFill>
                  <a:srgbClr val="0070C0"/>
                </a:solidFill>
                <a:latin typeface="Arial"/>
                <a:cs typeface="Arial"/>
              </a:rPr>
              <a:t>Children's Rights</a:t>
            </a:r>
          </a:p>
          <a:p>
            <a:r>
              <a:rPr lang="en-GB" sz="8600">
                <a:solidFill>
                  <a:srgbClr val="0070C0"/>
                </a:solidFill>
                <a:latin typeface="Arial"/>
                <a:cs typeface="Arial"/>
              </a:rPr>
              <a:t>Several examples where children have been harmed</a:t>
            </a:r>
          </a:p>
          <a:p>
            <a:pPr lvl="0"/>
            <a:r>
              <a:rPr lang="en-GB" sz="8600">
                <a:solidFill>
                  <a:srgbClr val="0070C0"/>
                </a:solidFill>
                <a:latin typeface="Arial"/>
                <a:cs typeface="Arial"/>
              </a:rPr>
              <a:t>Bobo Doll</a:t>
            </a:r>
          </a:p>
          <a:p>
            <a:pPr lvl="0">
              <a:buNone/>
            </a:pPr>
            <a:r>
              <a:rPr lang="en-GB" sz="8600">
                <a:solidFill>
                  <a:srgbClr val="0070C0"/>
                </a:solidFill>
                <a:latin typeface="Arial"/>
                <a:cs typeface="Arial"/>
                <a:hlinkClick r:id="rId2">
                  <a:extLst>
                    <a:ext uri="{A12FA001-AC4F-418D-AE19-62706E023703}">
                      <ahyp:hlinkClr xmlns:ahyp="http://schemas.microsoft.com/office/drawing/2018/hyperlinkcolor" val="tx"/>
                    </a:ext>
                  </a:extLst>
                </a:hlinkClick>
              </a:rPr>
              <a:t>https://www.youtube.com/watch?v=NjTxQy_U3ac</a:t>
            </a:r>
            <a:endParaRPr lang="en-GB" sz="8600">
              <a:solidFill>
                <a:srgbClr val="0070C0"/>
              </a:solidFill>
              <a:latin typeface="Arial"/>
              <a:cs typeface="Arial"/>
            </a:endParaRPr>
          </a:p>
          <a:p>
            <a:r>
              <a:rPr lang="en-GB" sz="8600">
                <a:solidFill>
                  <a:srgbClr val="0070C0"/>
                </a:solidFill>
                <a:latin typeface="Arial"/>
                <a:cs typeface="Arial"/>
              </a:rPr>
              <a:t>‘Little Albert’ Experiment</a:t>
            </a:r>
          </a:p>
          <a:p>
            <a:pPr lvl="0"/>
            <a:r>
              <a:rPr lang="en-GB" sz="8600">
                <a:solidFill>
                  <a:srgbClr val="0070C0"/>
                </a:solidFill>
                <a:latin typeface="Arial"/>
                <a:cs typeface="Arial"/>
                <a:hlinkClick r:id="rId3">
                  <a:extLst>
                    <a:ext uri="{A12FA001-AC4F-418D-AE19-62706E023703}">
                      <ahyp:hlinkClr xmlns:ahyp="http://schemas.microsoft.com/office/drawing/2018/hyperlinkcolor" val="tx"/>
                    </a:ext>
                  </a:extLst>
                </a:hlinkClick>
              </a:rPr>
              <a:t>https://www.youtube.com/watch?v=9hBfnXACsOI</a:t>
            </a:r>
            <a:endParaRPr lang="en-GB" sz="8600">
              <a:solidFill>
                <a:srgbClr val="0070C0"/>
              </a:solidFill>
              <a:latin typeface="Arial"/>
              <a:cs typeface="Arial"/>
            </a:endParaRPr>
          </a:p>
          <a:p>
            <a:r>
              <a:rPr lang="en-GB" sz="8600">
                <a:solidFill>
                  <a:srgbClr val="0070C0"/>
                </a:solidFill>
                <a:latin typeface="Arial"/>
                <a:cs typeface="Arial"/>
              </a:rPr>
              <a:t>Without robust ethical policy and guidance researchers can do harm </a:t>
            </a:r>
            <a:br>
              <a:rPr lang="en-GB" sz="6800">
                <a:latin typeface="Arial" panose="020B0604020202020204" pitchFamily="34" charset="0"/>
                <a:cs typeface="Arial" panose="020B0604020202020204" pitchFamily="34" charset="0"/>
              </a:rPr>
            </a:br>
            <a:br>
              <a:rPr lang="en-GB" sz="6800">
                <a:latin typeface="Arial" panose="020B0604020202020204" pitchFamily="34" charset="0"/>
                <a:cs typeface="Arial" panose="020B0604020202020204" pitchFamily="34" charset="0"/>
              </a:rPr>
            </a:br>
            <a:endParaRPr lang="en-GB" sz="6800">
              <a:latin typeface="Arial" panose="020B0604020202020204" pitchFamily="34" charset="0"/>
              <a:cs typeface="Arial" panose="020B0604020202020204" pitchFamily="34" charset="0"/>
            </a:endParaRPr>
          </a:p>
          <a:p>
            <a:pPr lvl="0"/>
            <a:endParaRPr lang="en-GB"/>
          </a:p>
          <a:p>
            <a:endParaRPr lang="en-GB">
              <a:solidFill>
                <a:schemeClr val="accent1"/>
              </a:solidFill>
            </a:endParaRPr>
          </a:p>
          <a:p>
            <a:endParaRPr lang="en-GB"/>
          </a:p>
        </p:txBody>
      </p:sp>
    </p:spTree>
    <p:extLst>
      <p:ext uri="{BB962C8B-B14F-4D97-AF65-F5344CB8AC3E}">
        <p14:creationId xmlns:p14="http://schemas.microsoft.com/office/powerpoint/2010/main" val="288458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Cynllunio ymchwil moesegol</a:t>
            </a:r>
            <a:br>
              <a:rPr lang="cy-GB" sz="4800"/>
            </a:br>
            <a:r>
              <a:rPr lang="en-US" sz="4800">
                <a:solidFill>
                  <a:srgbClr val="0070C0"/>
                </a:solidFill>
              </a:rPr>
              <a:t>Designing ethical research</a:t>
            </a:r>
            <a:endParaRPr lang="en-GB" sz="4800">
              <a:solidFill>
                <a:srgbClr val="0070C0"/>
              </a:solidFill>
            </a:endParaRPr>
          </a:p>
        </p:txBody>
      </p:sp>
      <p:sp>
        <p:nvSpPr>
          <p:cNvPr id="3" name="Content Placeholder 2"/>
          <p:cNvSpPr>
            <a:spLocks noGrp="1"/>
          </p:cNvSpPr>
          <p:nvPr>
            <p:ph sz="half" idx="1"/>
          </p:nvPr>
        </p:nvSpPr>
        <p:spPr>
          <a:xfrm>
            <a:off x="4314" y="1825625"/>
            <a:ext cx="6015486" cy="4351338"/>
          </a:xfrm>
        </p:spPr>
        <p:txBody>
          <a:bodyPr vert="horz" lIns="91440" tIns="45720" rIns="91440" bIns="45720" rtlCol="0" anchor="t">
            <a:normAutofit/>
          </a:bodyPr>
          <a:lstStyle/>
          <a:p>
            <a:r>
              <a:rPr lang="cy-GB" sz="2400">
                <a:latin typeface="Arial"/>
                <a:cs typeface="Arial"/>
              </a:rPr>
              <a:t>Wrth gynllunio mae angen sicrhau nad ydym yn gwneud niwed i’r rheini sy’n rhan o’r ymchwil. </a:t>
            </a:r>
            <a:endParaRPr lang="cy-GB" sz="2400">
              <a:latin typeface="Arial" panose="020B0604020202020204" pitchFamily="34" charset="0"/>
              <a:cs typeface="Arial" panose="020B0604020202020204" pitchFamily="34" charset="0"/>
            </a:endParaRPr>
          </a:p>
          <a:p>
            <a:r>
              <a:rPr lang="cy-GB" sz="2400">
                <a:latin typeface="Arial"/>
                <a:cs typeface="Arial"/>
              </a:rPr>
              <a:t>Edrych ar </a:t>
            </a:r>
            <a:r>
              <a:rPr lang="cy-GB" sz="2400" err="1">
                <a:latin typeface="Arial"/>
                <a:cs typeface="Arial"/>
              </a:rPr>
              <a:t>Wailling</a:t>
            </a:r>
            <a:r>
              <a:rPr lang="cy-GB" sz="2400">
                <a:latin typeface="Arial"/>
                <a:cs typeface="Arial"/>
              </a:rPr>
              <a:t> (2005, tt. 42-44 a dyfynnwyd yn Page, </a:t>
            </a:r>
            <a:r>
              <a:rPr lang="cy-GB" sz="2400" err="1">
                <a:latin typeface="Arial"/>
                <a:cs typeface="Arial"/>
              </a:rPr>
              <a:t>Clare</a:t>
            </a:r>
            <a:r>
              <a:rPr lang="cy-GB" sz="2400">
                <a:latin typeface="Arial"/>
                <a:cs typeface="Arial"/>
              </a:rPr>
              <a:t> a </a:t>
            </a:r>
            <a:r>
              <a:rPr lang="cy-GB" sz="2400" err="1">
                <a:latin typeface="Arial"/>
                <a:cs typeface="Arial"/>
              </a:rPr>
              <a:t>Nutbrown</a:t>
            </a:r>
            <a:r>
              <a:rPr lang="cy-GB" sz="2400">
                <a:latin typeface="Arial"/>
                <a:cs typeface="Arial"/>
              </a:rPr>
              <a:t>, 2013, t.44)  a’r modd mae hi’n disgrifio’i hymagwedd moesegol.</a:t>
            </a:r>
          </a:p>
          <a:p>
            <a:pPr marL="0" indent="0">
              <a:buNone/>
            </a:pPr>
            <a:endParaRPr lang="cy-GB" sz="2400">
              <a:latin typeface="Arial" panose="020B0604020202020204" pitchFamily="34" charset="0"/>
              <a:cs typeface="Arial" panose="020B0604020202020204" pitchFamily="34" charset="0"/>
            </a:endParaRPr>
          </a:p>
          <a:p>
            <a:pPr marL="0" indent="0">
              <a:buNone/>
            </a:pPr>
            <a:r>
              <a:rPr lang="cy-GB" sz="2400">
                <a:latin typeface="Arial"/>
                <a:cs typeface="Arial"/>
              </a:rPr>
              <a:t>(Dewch o hyd i </a:t>
            </a:r>
            <a:r>
              <a:rPr lang="cy-GB" sz="2400" err="1">
                <a:latin typeface="Arial"/>
                <a:cs typeface="Arial"/>
              </a:rPr>
              <a:t>Wailling</a:t>
            </a:r>
            <a:r>
              <a:rPr lang="cy-GB" sz="2400">
                <a:latin typeface="Arial"/>
                <a:cs typeface="Arial"/>
              </a:rPr>
              <a:t> yn y ffeil ‘</a:t>
            </a:r>
            <a:r>
              <a:rPr lang="cy-GB" sz="2400" err="1">
                <a:latin typeface="Arial"/>
                <a:cs typeface="Arial"/>
              </a:rPr>
              <a:t>Reading</a:t>
            </a:r>
            <a:r>
              <a:rPr lang="cy-GB" sz="2400">
                <a:latin typeface="Arial"/>
                <a:cs typeface="Arial"/>
              </a:rPr>
              <a:t> ‘</a:t>
            </a:r>
            <a:r>
              <a:rPr lang="cy-GB" sz="2400" err="1">
                <a:latin typeface="Arial"/>
                <a:cs typeface="Arial"/>
              </a:rPr>
              <a:t>Ethics</a:t>
            </a:r>
            <a:r>
              <a:rPr lang="cy-GB" sz="2400">
                <a:latin typeface="Arial"/>
                <a:cs typeface="Arial"/>
              </a:rPr>
              <a:t>’ ar </a:t>
            </a:r>
            <a:r>
              <a:rPr lang="cy-GB" sz="2400" err="1">
                <a:latin typeface="Arial"/>
                <a:cs typeface="Arial"/>
              </a:rPr>
              <a:t>Moodle</a:t>
            </a:r>
            <a:r>
              <a:rPr lang="cy-GB" sz="2400">
                <a:latin typeface="Arial"/>
                <a:cs typeface="Arial"/>
              </a:rPr>
              <a:t>.)</a:t>
            </a:r>
          </a:p>
        </p:txBody>
      </p:sp>
      <p:sp>
        <p:nvSpPr>
          <p:cNvPr id="4" name="Content Placeholder 3"/>
          <p:cNvSpPr>
            <a:spLocks noGrp="1"/>
          </p:cNvSpPr>
          <p:nvPr>
            <p:ph sz="half" idx="2"/>
          </p:nvPr>
        </p:nvSpPr>
        <p:spPr>
          <a:xfrm>
            <a:off x="6312024" y="1705066"/>
            <a:ext cx="5712124" cy="4336961"/>
          </a:xfrm>
        </p:spPr>
        <p:txBody>
          <a:bodyPr vert="horz" lIns="91440" tIns="45720" rIns="91440" bIns="45720" rtlCol="0" anchor="t">
            <a:noAutofit/>
          </a:bodyPr>
          <a:lstStyle/>
          <a:p>
            <a:r>
              <a:rPr lang="en-US" sz="2400" i="1">
                <a:solidFill>
                  <a:srgbClr val="0070C0"/>
                </a:solidFill>
                <a:latin typeface="Arial"/>
                <a:cs typeface="Arial"/>
              </a:rPr>
              <a:t>When designing we must ensure that we do not cause harm to those who are part of the research</a:t>
            </a:r>
            <a:r>
              <a:rPr lang="en-US" sz="2400">
                <a:solidFill>
                  <a:srgbClr val="0070C0"/>
                </a:solidFill>
                <a:latin typeface="Arial"/>
                <a:cs typeface="Arial"/>
              </a:rPr>
              <a:t>.</a:t>
            </a:r>
          </a:p>
          <a:p>
            <a:r>
              <a:rPr lang="en-US" sz="2400">
                <a:solidFill>
                  <a:srgbClr val="0070C0"/>
                </a:solidFill>
                <a:latin typeface="Arial"/>
                <a:cs typeface="Arial"/>
              </a:rPr>
              <a:t>Look at </a:t>
            </a:r>
            <a:r>
              <a:rPr lang="en-US" sz="2400" err="1">
                <a:solidFill>
                  <a:srgbClr val="0070C0"/>
                </a:solidFill>
                <a:latin typeface="Arial"/>
                <a:cs typeface="Arial"/>
              </a:rPr>
              <a:t>Wailling</a:t>
            </a:r>
            <a:r>
              <a:rPr lang="en-US" sz="2400">
                <a:solidFill>
                  <a:srgbClr val="0070C0"/>
                </a:solidFill>
                <a:latin typeface="Arial"/>
                <a:cs typeface="Arial"/>
              </a:rPr>
              <a:t> (2005, pp. 42-44) cited in Page, Clare and Nutbrown 2013, p.44) and how she describes her ethical approach. </a:t>
            </a:r>
            <a:endParaRPr lang="en-US" sz="2400">
              <a:solidFill>
                <a:srgbClr val="0070C0"/>
              </a:solidFill>
              <a:latin typeface="Arial" panose="020B0604020202020204" pitchFamily="34" charset="0"/>
              <a:cs typeface="Arial" panose="020B0604020202020204" pitchFamily="34" charset="0"/>
            </a:endParaRPr>
          </a:p>
          <a:p>
            <a:endParaRPr lang="en-US" sz="2400">
              <a:solidFill>
                <a:srgbClr val="0070C0"/>
              </a:solidFill>
              <a:latin typeface="Arial" panose="020B0604020202020204" pitchFamily="34" charset="0"/>
              <a:cs typeface="Arial" panose="020B0604020202020204" pitchFamily="34" charset="0"/>
            </a:endParaRPr>
          </a:p>
          <a:p>
            <a:r>
              <a:rPr lang="en-US" sz="2400">
                <a:solidFill>
                  <a:srgbClr val="0070C0"/>
                </a:solidFill>
                <a:latin typeface="Arial"/>
                <a:cs typeface="Arial"/>
              </a:rPr>
              <a:t>(Find Wailling in the ‘Reading Ethics’ file on Moodle)</a:t>
            </a:r>
          </a:p>
        </p:txBody>
      </p:sp>
    </p:spTree>
    <p:extLst>
      <p:ext uri="{BB962C8B-B14F-4D97-AF65-F5344CB8AC3E}">
        <p14:creationId xmlns:p14="http://schemas.microsoft.com/office/powerpoint/2010/main" val="304693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800"/>
              <a:t>Canllawiau </a:t>
            </a:r>
            <a:r>
              <a:rPr lang="en-GB" sz="4800"/>
              <a:t>BERA</a:t>
            </a:r>
          </a:p>
        </p:txBody>
      </p:sp>
      <p:sp>
        <p:nvSpPr>
          <p:cNvPr id="3" name="Content Placeholder 2"/>
          <p:cNvSpPr>
            <a:spLocks noGrp="1"/>
          </p:cNvSpPr>
          <p:nvPr>
            <p:ph sz="half" idx="1"/>
          </p:nvPr>
        </p:nvSpPr>
        <p:spPr>
          <a:xfrm>
            <a:off x="596941" y="1484785"/>
            <a:ext cx="9469843" cy="4525963"/>
          </a:xfrm>
        </p:spPr>
        <p:txBody>
          <a:bodyPr>
            <a:normAutofit/>
          </a:bodyPr>
          <a:lstStyle/>
          <a:p>
            <a:r>
              <a:rPr lang="en-US"/>
              <a:t>‘</a:t>
            </a:r>
            <a:r>
              <a:rPr lang="cy-GB"/>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a:t>(BERA, 2011, t. 5)</a:t>
            </a:r>
            <a:endParaRPr lang="en-GB"/>
          </a:p>
        </p:txBody>
      </p:sp>
    </p:spTree>
    <p:extLst>
      <p:ext uri="{BB962C8B-B14F-4D97-AF65-F5344CB8AC3E}">
        <p14:creationId xmlns:p14="http://schemas.microsoft.com/office/powerpoint/2010/main" val="1084853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a:solidFill>
                  <a:srgbClr val="0070C0"/>
                </a:solidFill>
              </a:rPr>
              <a:t>BERA Guidelines</a:t>
            </a:r>
            <a:endParaRPr lang="en-GB" sz="4800">
              <a:solidFill>
                <a:srgbClr val="0070C0"/>
              </a:solidFill>
              <a:cs typeface="Arial"/>
            </a:endParaRPr>
          </a:p>
        </p:txBody>
      </p:sp>
      <p:sp>
        <p:nvSpPr>
          <p:cNvPr id="3" name="Content Placeholder 2"/>
          <p:cNvSpPr>
            <a:spLocks noGrp="1"/>
          </p:cNvSpPr>
          <p:nvPr>
            <p:ph sz="half" idx="1"/>
          </p:nvPr>
        </p:nvSpPr>
        <p:spPr>
          <a:xfrm>
            <a:off x="1981200" y="1600201"/>
            <a:ext cx="8435280" cy="4525963"/>
          </a:xfrm>
        </p:spPr>
        <p:txBody>
          <a:bodyPr vert="horz" lIns="91440" tIns="45720" rIns="91440" bIns="45720" rtlCol="0" anchor="t">
            <a:normAutofit/>
          </a:bodyPr>
          <a:lstStyle/>
          <a:p>
            <a:pPr marL="0" indent="0">
              <a:buNone/>
            </a:pPr>
            <a:r>
              <a:rPr lang="en-US">
                <a:solidFill>
                  <a:srgbClr val="0070C0"/>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p. 5)</a:t>
            </a:r>
            <a:endParaRPr lang="en-GB">
              <a:solidFill>
                <a:srgbClr val="0070C0"/>
              </a:solidFill>
            </a:endParaRPr>
          </a:p>
        </p:txBody>
      </p:sp>
    </p:spTree>
    <p:extLst>
      <p:ext uri="{BB962C8B-B14F-4D97-AF65-F5344CB8AC3E}">
        <p14:creationId xmlns:p14="http://schemas.microsoft.com/office/powerpoint/2010/main" val="335329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Cydsyniad Gwybodus Gwirfoddol </a:t>
            </a:r>
            <a:r>
              <a:rPr lang="en-US" sz="4800">
                <a:solidFill>
                  <a:srgbClr val="0070C0"/>
                </a:solidFill>
              </a:rPr>
              <a:t>Voluntary Informed Consent</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Cael cydsyniad gwybodus gwirfoddol gan y cyfranogwyr</a:t>
            </a:r>
          </a:p>
          <a:p>
            <a:r>
              <a:rPr lang="cy-GB"/>
              <a:t>Ni ddylent deimlo bod unrhyw bwysau arnynt neu fod rhaid iddynt gymryd rhan</a:t>
            </a:r>
          </a:p>
          <a:p>
            <a:r>
              <a:rPr lang="cy-GB"/>
              <a:t>Rhaid iddynt ddeall  beth maent yn cydsynio iddo.</a:t>
            </a:r>
          </a:p>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US" i="1">
                <a:solidFill>
                  <a:srgbClr val="0070C0"/>
                </a:solidFill>
              </a:rPr>
              <a:t>Obtain voluntary consent from participants</a:t>
            </a:r>
            <a:endParaRPr lang="en-US" i="1">
              <a:solidFill>
                <a:srgbClr val="0070C0"/>
              </a:solidFill>
              <a:cs typeface="Arial"/>
            </a:endParaRPr>
          </a:p>
          <a:p>
            <a:r>
              <a:rPr lang="en-US" i="1">
                <a:solidFill>
                  <a:srgbClr val="0070C0"/>
                </a:solidFill>
              </a:rPr>
              <a:t>They should not feel pressurized or that they have to take part</a:t>
            </a:r>
            <a:endParaRPr lang="en-US" i="1">
              <a:solidFill>
                <a:srgbClr val="0070C0"/>
              </a:solidFill>
              <a:cs typeface="Arial"/>
            </a:endParaRPr>
          </a:p>
          <a:p>
            <a:r>
              <a:rPr lang="en-US" i="1">
                <a:solidFill>
                  <a:srgbClr val="0070C0"/>
                </a:solidFill>
              </a:rPr>
              <a:t>They must understand what they are going to consent to do.</a:t>
            </a:r>
            <a:endParaRPr lang="en-GB" i="1">
              <a:solidFill>
                <a:srgbClr val="0070C0"/>
              </a:solidFill>
            </a:endParaRPr>
          </a:p>
        </p:txBody>
      </p:sp>
    </p:spTree>
    <p:extLst>
      <p:ext uri="{BB962C8B-B14F-4D97-AF65-F5344CB8AC3E}">
        <p14:creationId xmlns:p14="http://schemas.microsoft.com/office/powerpoint/2010/main" val="1431979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Bod yn Agored a Datgelu</a:t>
            </a:r>
            <a:br>
              <a:rPr lang="cy-GB" sz="4800"/>
            </a:br>
            <a:r>
              <a:rPr lang="en-US" sz="4800">
                <a:solidFill>
                  <a:srgbClr val="0070C0"/>
                </a:solidFill>
              </a:rPr>
              <a:t>Openness and Disclosure</a:t>
            </a:r>
            <a:endParaRPr lang="en-GB" sz="4800">
              <a:solidFill>
                <a:srgbClr val="0070C0"/>
              </a:solidFill>
              <a:cs typeface="Arial"/>
            </a:endParaRPr>
          </a:p>
        </p:txBody>
      </p:sp>
      <p:sp>
        <p:nvSpPr>
          <p:cNvPr id="3" name="Content Placeholder 2"/>
          <p:cNvSpPr>
            <a:spLocks noGrp="1"/>
          </p:cNvSpPr>
          <p:nvPr>
            <p:ph sz="half" idx="1"/>
          </p:nvPr>
        </p:nvSpPr>
        <p:spPr>
          <a:xfrm>
            <a:off x="766313" y="2587625"/>
            <a:ext cx="5181600" cy="4351338"/>
          </a:xfrm>
        </p:spPr>
        <p:txBody>
          <a:bodyPr/>
          <a:lstStyle/>
          <a:p>
            <a:r>
              <a:rPr lang="cy-GB"/>
              <a:t>Osgoi twyll neu beidio â rhoi gwybod i gyfranogwyr eu bod yn destun ymchwil</a:t>
            </a:r>
          </a:p>
        </p:txBody>
      </p:sp>
      <p:sp>
        <p:nvSpPr>
          <p:cNvPr id="4" name="Content Placeholder 3"/>
          <p:cNvSpPr>
            <a:spLocks noGrp="1"/>
          </p:cNvSpPr>
          <p:nvPr>
            <p:ph sz="half" idx="2"/>
          </p:nvPr>
        </p:nvSpPr>
        <p:spPr>
          <a:xfrm>
            <a:off x="6172200" y="2458229"/>
            <a:ext cx="5181600" cy="4351338"/>
          </a:xfrm>
        </p:spPr>
        <p:txBody>
          <a:bodyPr vert="horz" lIns="91440" tIns="45720" rIns="91440" bIns="45720" rtlCol="0" anchor="t">
            <a:normAutofit/>
          </a:bodyPr>
          <a:lstStyle/>
          <a:p>
            <a:r>
              <a:rPr lang="en-US">
                <a:solidFill>
                  <a:srgbClr val="0070C0"/>
                </a:solidFill>
              </a:rPr>
              <a:t>Avoid deception or not informing participants that they are being researched</a:t>
            </a:r>
            <a:endParaRPr lang="en-GB">
              <a:solidFill>
                <a:srgbClr val="0070C0"/>
              </a:solidFill>
            </a:endParaRPr>
          </a:p>
        </p:txBody>
      </p:sp>
    </p:spTree>
    <p:extLst>
      <p:ext uri="{BB962C8B-B14F-4D97-AF65-F5344CB8AC3E}">
        <p14:creationId xmlns:p14="http://schemas.microsoft.com/office/powerpoint/2010/main" val="374006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143000"/>
          </a:xfrm>
        </p:spPr>
        <p:txBody>
          <a:bodyPr vert="horz" lIns="91440" tIns="45720" rIns="91440" bIns="45720" rtlCol="0" anchor="ctr">
            <a:noAutofit/>
          </a:bodyPr>
          <a:lstStyle/>
          <a:p>
            <a:r>
              <a:rPr lang="cy-GB" sz="4800"/>
              <a:t>Hawl i Dynnu yn ôl</a:t>
            </a:r>
            <a:br>
              <a:rPr lang="cy-GB" sz="4800"/>
            </a:br>
            <a:r>
              <a:rPr lang="en-US" sz="4800">
                <a:solidFill>
                  <a:srgbClr val="0070C0"/>
                </a:solidFill>
              </a:rPr>
              <a:t>Right to Withdraw</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Mae gan gyfranogwyr hawl i dynnu yn ôl ar unrhyw adeg. </a:t>
            </a:r>
          </a:p>
          <a:p>
            <a:r>
              <a:rPr lang="cy-GB"/>
              <a:t>Rhaid eu hysbysu am eu hawl i dynnu yn ôl fel rhan o’r broses i gael cydsyniad gwybodus </a:t>
            </a:r>
          </a:p>
          <a:p>
            <a:r>
              <a:rPr lang="cy-GB"/>
              <a:t>Ni ddylai’r ymchwilydd eu gorfodi i aros yn y prosiect.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Participants have the right to withdraw at any time.</a:t>
            </a:r>
            <a:endParaRPr lang="en-US">
              <a:solidFill>
                <a:srgbClr val="0070C0"/>
              </a:solidFill>
              <a:cs typeface="Arial"/>
            </a:endParaRPr>
          </a:p>
          <a:p>
            <a:r>
              <a:rPr lang="en-US">
                <a:solidFill>
                  <a:srgbClr val="0070C0"/>
                </a:solidFill>
              </a:rPr>
              <a:t>They must be informed of their right to withdraw as part of obtaining informed consent</a:t>
            </a:r>
            <a:endParaRPr lang="en-US">
              <a:solidFill>
                <a:srgbClr val="0070C0"/>
              </a:solidFill>
              <a:cs typeface="Arial"/>
            </a:endParaRPr>
          </a:p>
          <a:p>
            <a:r>
              <a:rPr lang="en-US">
                <a:solidFill>
                  <a:srgbClr val="0070C0"/>
                </a:solidFill>
              </a:rPr>
              <a:t>The researcher should not coerce them to remain in the project.</a:t>
            </a:r>
            <a:endParaRPr lang="en-US">
              <a:solidFill>
                <a:srgbClr val="0070C0"/>
              </a:solidFill>
              <a:cs typeface="Arial"/>
            </a:endParaRPr>
          </a:p>
          <a:p>
            <a:endParaRPr lang="en-GB" i="1">
              <a:solidFill>
                <a:schemeClr val="tx2"/>
              </a:solidFill>
            </a:endParaRPr>
          </a:p>
        </p:txBody>
      </p:sp>
    </p:spTree>
    <p:extLst>
      <p:ext uri="{BB962C8B-B14F-4D97-AF65-F5344CB8AC3E}">
        <p14:creationId xmlns:p14="http://schemas.microsoft.com/office/powerpoint/2010/main" val="1745480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365125"/>
            <a:ext cx="12025221" cy="1339940"/>
          </a:xfrm>
        </p:spPr>
        <p:txBody>
          <a:bodyPr>
            <a:noAutofit/>
          </a:bodyPr>
          <a:lstStyle/>
          <a:p>
            <a:r>
              <a:rPr lang="cy-GB"/>
              <a:t>Plant a Phobl Ifanc ac Oedolion sy’n agored i Niwed</a:t>
            </a:r>
            <a:r>
              <a:rPr lang="cy-GB">
                <a:solidFill>
                  <a:srgbClr val="000000"/>
                </a:solidFill>
              </a:rPr>
              <a:t> / </a:t>
            </a:r>
            <a:r>
              <a:rPr lang="en-US">
                <a:solidFill>
                  <a:srgbClr val="0070C0"/>
                </a:solidFill>
              </a:rPr>
              <a:t>Children, Vulnerable Young People and Vulnerable Adults</a:t>
            </a:r>
            <a:endParaRPr lang="en-GB">
              <a:solidFill>
                <a:srgbClr val="0070C0"/>
              </a:solidFill>
            </a:endParaRPr>
          </a:p>
        </p:txBody>
      </p:sp>
      <p:sp>
        <p:nvSpPr>
          <p:cNvPr id="3" name="Content Placeholder 2"/>
          <p:cNvSpPr>
            <a:spLocks noGrp="1"/>
          </p:cNvSpPr>
          <p:nvPr>
            <p:ph sz="half" idx="1"/>
          </p:nvPr>
        </p:nvSpPr>
        <p:spPr>
          <a:xfrm>
            <a:off x="61823" y="1883134"/>
            <a:ext cx="5957977" cy="4351338"/>
          </a:xfrm>
        </p:spPr>
        <p:txBody>
          <a:bodyPr vert="horz" lIns="91440" tIns="45720" rIns="91440" bIns="45720" rtlCol="0" anchor="t">
            <a:noAutofit/>
          </a:bodyPr>
          <a:lstStyle/>
          <a:p>
            <a:r>
              <a:rPr lang="cy-GB" sz="2400"/>
              <a:t>Erthyglau 3 a 12 Confensiwn y Cenhedloedd Unedig ar Hawliau’r Plentyn.</a:t>
            </a:r>
            <a:endParaRPr lang="cy-GB" sz="2400">
              <a:cs typeface="Arial"/>
            </a:endParaRPr>
          </a:p>
          <a:p>
            <a:r>
              <a:rPr lang="cy-GB" sz="2400"/>
              <a:t>Erthygl 3 – ymhob gweithred yn gysylltiedig â phlant, rhaid mai budd y plentyn yw’r ystyriaeth bennaf</a:t>
            </a:r>
            <a:endParaRPr lang="cy-GB" sz="2400">
              <a:cs typeface="Arial"/>
            </a:endParaRPr>
          </a:p>
          <a:p>
            <a:r>
              <a:rPr lang="cy-GB" sz="2400"/>
              <a:t>Mae Erthygl 12 yn gofyn bod plant sy’n gallu llunio’u barn eu hun yn cael yr hawl i fynegi’u barn yn rhydd ymhob mater sy’n effeithio arnynt, yn ôl eu hoed a’u haeddfedrwydd</a:t>
            </a:r>
            <a:endParaRPr lang="cy-GB">
              <a:cs typeface="Arial"/>
            </a:endParaRPr>
          </a:p>
        </p:txBody>
      </p:sp>
      <p:sp>
        <p:nvSpPr>
          <p:cNvPr id="4" name="Content Placeholder 3"/>
          <p:cNvSpPr>
            <a:spLocks noGrp="1"/>
          </p:cNvSpPr>
          <p:nvPr>
            <p:ph sz="half" idx="2"/>
          </p:nvPr>
        </p:nvSpPr>
        <p:spPr>
          <a:xfrm>
            <a:off x="6172200" y="1825625"/>
            <a:ext cx="5857335" cy="4351338"/>
          </a:xfrm>
        </p:spPr>
        <p:txBody>
          <a:bodyPr vert="horz" lIns="91440" tIns="45720" rIns="91440" bIns="45720" rtlCol="0" anchor="t">
            <a:noAutofit/>
          </a:bodyPr>
          <a:lstStyle/>
          <a:p>
            <a:r>
              <a:rPr lang="en-US" sz="2400">
                <a:solidFill>
                  <a:srgbClr val="0070C0"/>
                </a:solidFill>
              </a:rPr>
              <a:t>Articles 3 and 12 of the United Nations Convention on the Rights of the Child.</a:t>
            </a:r>
            <a:endParaRPr lang="en-US" sz="2400">
              <a:solidFill>
                <a:srgbClr val="0070C0"/>
              </a:solidFill>
              <a:cs typeface="Arial"/>
            </a:endParaRPr>
          </a:p>
          <a:p>
            <a:r>
              <a:rPr lang="en-US" sz="2400">
                <a:solidFill>
                  <a:srgbClr val="0070C0"/>
                </a:solidFill>
              </a:rPr>
              <a:t>Article 3-</a:t>
            </a:r>
            <a:r>
              <a:rPr lang="en-GB" sz="2400">
                <a:solidFill>
                  <a:srgbClr val="0070C0"/>
                </a:solidFill>
              </a:rPr>
              <a:t>in all actions concerning </a:t>
            </a:r>
            <a:r>
              <a:rPr lang="en-US" sz="2400">
                <a:solidFill>
                  <a:srgbClr val="0070C0"/>
                </a:solidFill>
              </a:rPr>
              <a:t>children, the best interests of the child must be the primary consideration</a:t>
            </a:r>
            <a:endParaRPr lang="en-US" sz="2400">
              <a:solidFill>
                <a:srgbClr val="0070C0"/>
              </a:solidFill>
              <a:cs typeface="Arial"/>
            </a:endParaRPr>
          </a:p>
          <a:p>
            <a:r>
              <a:rPr lang="en-GB" sz="2400">
                <a:solidFill>
                  <a:srgbClr val="0070C0"/>
                </a:solidFill>
              </a:rPr>
              <a:t>Article 12 </a:t>
            </a:r>
            <a:r>
              <a:rPr lang="en-US" sz="2400">
                <a:solidFill>
                  <a:srgbClr val="0070C0"/>
                </a:solidFill>
              </a:rPr>
              <a:t>requires that children who are capable of forming their own views should be granted the right to express their views freely in all matters affecting them, commensurate with their</a:t>
            </a:r>
            <a:r>
              <a:rPr lang="en-GB" sz="2400">
                <a:solidFill>
                  <a:srgbClr val="0070C0"/>
                </a:solidFill>
              </a:rPr>
              <a:t>age and maturity</a:t>
            </a:r>
            <a:endParaRPr lang="en-GB" sz="2400">
              <a:solidFill>
                <a:srgbClr val="0070C0"/>
              </a:solidFill>
              <a:cs typeface="Arial"/>
            </a:endParaRPr>
          </a:p>
          <a:p>
            <a:endParaRPr lang="en-GB"/>
          </a:p>
        </p:txBody>
      </p:sp>
    </p:spTree>
    <p:extLst>
      <p:ext uri="{BB962C8B-B14F-4D97-AF65-F5344CB8AC3E}">
        <p14:creationId xmlns:p14="http://schemas.microsoft.com/office/powerpoint/2010/main" val="67025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Cymhellion</a:t>
            </a:r>
            <a:br>
              <a:rPr lang="cy-GB" sz="4800"/>
            </a:br>
            <a:r>
              <a:rPr lang="en-GB" sz="4800">
                <a:solidFill>
                  <a:srgbClr val="0070C0"/>
                </a:solidFill>
              </a:rPr>
              <a:t>Incentives</a:t>
            </a:r>
          </a:p>
        </p:txBody>
      </p:sp>
      <p:sp>
        <p:nvSpPr>
          <p:cNvPr id="3" name="Content Placeholder 2"/>
          <p:cNvSpPr>
            <a:spLocks noGrp="1"/>
          </p:cNvSpPr>
          <p:nvPr>
            <p:ph sz="half" idx="1"/>
          </p:nvPr>
        </p:nvSpPr>
        <p:spPr/>
        <p:txBody>
          <a:bodyPr>
            <a:normAutofit fontScale="92500" lnSpcReduction="10000"/>
          </a:bodyPr>
          <a:lstStyle/>
          <a:p>
            <a:r>
              <a:rPr lang="cy-GB"/>
              <a:t>Os byddwch yn defnyddio cymhellion i annog pobl i ddychwelyd holiaduron neu i gymryd rhan, dewiswch yn ofalus.</a:t>
            </a:r>
          </a:p>
          <a:p>
            <a:r>
              <a:rPr lang="cy-GB"/>
              <a:t>Peidiwch â defnyddio losin neu lwgrwobrwyon a fyddai’n niweidiol i iechyd/lles.</a:t>
            </a:r>
          </a:p>
          <a:p>
            <a:r>
              <a:rPr lang="cy-GB"/>
              <a:t>A ellid ystyried y cymhelliad yn llwgrwobr?</a:t>
            </a:r>
          </a:p>
          <a:p>
            <a:r>
              <a:rPr lang="cy-GB"/>
              <a:t>A allai achosi tuedd yn y sampl sy’n cymryd rhan?</a:t>
            </a:r>
          </a:p>
        </p:txBody>
      </p:sp>
      <p:sp>
        <p:nvSpPr>
          <p:cNvPr id="4" name="Content Placeholder 3"/>
          <p:cNvSpPr>
            <a:spLocks noGrp="1"/>
          </p:cNvSpPr>
          <p:nvPr>
            <p:ph sz="half" idx="2"/>
          </p:nvPr>
        </p:nvSpPr>
        <p:spPr/>
        <p:txBody>
          <a:bodyPr vert="horz" lIns="91440" tIns="45720" rIns="91440" bIns="45720" rtlCol="0" anchor="t">
            <a:normAutofit fontScale="92500" lnSpcReduction="10000"/>
          </a:bodyPr>
          <a:lstStyle/>
          <a:p>
            <a:r>
              <a:rPr lang="en-US">
                <a:solidFill>
                  <a:srgbClr val="0070C0"/>
                </a:solidFill>
              </a:rPr>
              <a:t>If you use incentives to encourage people to return questionnaires or to be involved, choose carefully.</a:t>
            </a:r>
            <a:endParaRPr lang="en-US">
              <a:solidFill>
                <a:srgbClr val="0070C0"/>
              </a:solidFill>
              <a:cs typeface="Arial"/>
            </a:endParaRPr>
          </a:p>
          <a:p>
            <a:r>
              <a:rPr lang="en-US">
                <a:solidFill>
                  <a:srgbClr val="0070C0"/>
                </a:solidFill>
              </a:rPr>
              <a:t>Do not use sweets or bribes that would impact on health/ wellbeing.</a:t>
            </a:r>
            <a:endParaRPr lang="en-US">
              <a:solidFill>
                <a:srgbClr val="0070C0"/>
              </a:solidFill>
              <a:cs typeface="Arial"/>
            </a:endParaRPr>
          </a:p>
          <a:p>
            <a:r>
              <a:rPr lang="en-US">
                <a:solidFill>
                  <a:srgbClr val="0070C0"/>
                </a:solidFill>
              </a:rPr>
              <a:t>Could the incentive be seen as a bribe?</a:t>
            </a:r>
            <a:endParaRPr lang="en-US">
              <a:solidFill>
                <a:srgbClr val="0070C0"/>
              </a:solidFill>
              <a:cs typeface="Arial"/>
            </a:endParaRPr>
          </a:p>
          <a:p>
            <a:r>
              <a:rPr lang="en-US">
                <a:solidFill>
                  <a:srgbClr val="0070C0"/>
                </a:solidFill>
              </a:rPr>
              <a:t>Could it bias the sample that takes part?</a:t>
            </a:r>
            <a:endParaRPr lang="en-US">
              <a:solidFill>
                <a:srgbClr val="0070C0"/>
              </a:solidFill>
              <a:cs typeface="Arial"/>
            </a:endParaRPr>
          </a:p>
          <a:p>
            <a:endParaRPr lang="en-GB"/>
          </a:p>
        </p:txBody>
      </p:sp>
    </p:spTree>
    <p:extLst>
      <p:ext uri="{BB962C8B-B14F-4D97-AF65-F5344CB8AC3E}">
        <p14:creationId xmlns:p14="http://schemas.microsoft.com/office/powerpoint/2010/main" val="2576276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379502"/>
            <a:ext cx="11910203" cy="1325563"/>
          </a:xfrm>
        </p:spPr>
        <p:txBody>
          <a:bodyPr vert="horz" lIns="91440" tIns="45720" rIns="91440" bIns="45720" rtlCol="0" anchor="ctr">
            <a:noAutofit/>
          </a:bodyPr>
          <a:lstStyle/>
          <a:p>
            <a:r>
              <a:rPr lang="cy-GB"/>
              <a:t>Anfantais yn Deillio o Gymryd Rhan mewn Ymchwil</a:t>
            </a:r>
            <a:r>
              <a:rPr lang="cy-GB">
                <a:solidFill>
                  <a:srgbClr val="000000"/>
                </a:solidFill>
              </a:rPr>
              <a:t> / </a:t>
            </a:r>
            <a:r>
              <a:rPr lang="en-US">
                <a:solidFill>
                  <a:srgbClr val="0070C0"/>
                </a:solidFill>
              </a:rPr>
              <a:t>Detriment Arising from Participation in Research</a:t>
            </a:r>
            <a:endParaRPr lang="en-GB">
              <a:solidFill>
                <a:srgbClr val="0070C0"/>
              </a:solidFill>
            </a:endParaRPr>
          </a:p>
        </p:txBody>
      </p:sp>
      <p:sp>
        <p:nvSpPr>
          <p:cNvPr id="3" name="Content Placeholder 2"/>
          <p:cNvSpPr>
            <a:spLocks noGrp="1"/>
          </p:cNvSpPr>
          <p:nvPr>
            <p:ph sz="half" idx="1"/>
          </p:nvPr>
        </p:nvSpPr>
        <p:spPr>
          <a:xfrm>
            <a:off x="406879" y="2127550"/>
            <a:ext cx="5181600" cy="4351338"/>
          </a:xfrm>
        </p:spPr>
        <p:txBody>
          <a:bodyPr/>
          <a:lstStyle/>
          <a:p>
            <a:r>
              <a:rPr lang="cy-GB"/>
              <a:t>Sicrhau na ddaw unrhyw niwed i’r rheini sy’n rhan o’r prosiect ymchwil.</a:t>
            </a:r>
          </a:p>
          <a:p>
            <a:r>
              <a:rPr lang="cy-GB"/>
              <a:t>Dod â’r niwed i sylw’r rheini sy’n gysylltiedig â’r cyfranogwyr.</a:t>
            </a:r>
          </a:p>
          <a:p>
            <a:r>
              <a:rPr lang="cy-GB"/>
              <a:t>Rhoi stop ar y cyfranogiad.</a:t>
            </a:r>
          </a:p>
          <a:p>
            <a:endParaRPr lang="en-GB"/>
          </a:p>
        </p:txBody>
      </p:sp>
      <p:sp>
        <p:nvSpPr>
          <p:cNvPr id="4" name="Content Placeholder 3"/>
          <p:cNvSpPr>
            <a:spLocks noGrp="1"/>
          </p:cNvSpPr>
          <p:nvPr>
            <p:ph sz="half" idx="2"/>
          </p:nvPr>
        </p:nvSpPr>
        <p:spPr>
          <a:xfrm>
            <a:off x="6387860" y="2127550"/>
            <a:ext cx="5181600" cy="4351338"/>
          </a:xfrm>
        </p:spPr>
        <p:txBody>
          <a:bodyPr vert="horz" lIns="91440" tIns="45720" rIns="91440" bIns="45720" rtlCol="0" anchor="t">
            <a:normAutofit/>
          </a:bodyPr>
          <a:lstStyle/>
          <a:p>
            <a:r>
              <a:rPr lang="en-US">
                <a:solidFill>
                  <a:srgbClr val="0070C0"/>
                </a:solidFill>
              </a:rPr>
              <a:t>Ensure no harm occurs to those who are part of the research project.</a:t>
            </a:r>
            <a:endParaRPr lang="en-US">
              <a:solidFill>
                <a:srgbClr val="0070C0"/>
              </a:solidFill>
              <a:cs typeface="Arial"/>
            </a:endParaRPr>
          </a:p>
          <a:p>
            <a:r>
              <a:rPr lang="en-US">
                <a:solidFill>
                  <a:srgbClr val="0070C0"/>
                </a:solidFill>
              </a:rPr>
              <a:t>Bring the harm to the attention of those involved.</a:t>
            </a:r>
            <a:endParaRPr lang="en-US">
              <a:solidFill>
                <a:srgbClr val="0070C0"/>
              </a:solidFill>
              <a:cs typeface="Arial"/>
            </a:endParaRPr>
          </a:p>
          <a:p>
            <a:r>
              <a:rPr lang="en-US">
                <a:solidFill>
                  <a:srgbClr val="0070C0"/>
                </a:solidFill>
              </a:rPr>
              <a:t>Stop participation.</a:t>
            </a:r>
            <a:endParaRPr lang="en-US">
              <a:solidFill>
                <a:srgbClr val="0070C0"/>
              </a:solidFill>
              <a:cs typeface="Arial"/>
            </a:endParaRPr>
          </a:p>
          <a:p>
            <a:endParaRPr lang="en-GB"/>
          </a:p>
        </p:txBody>
      </p:sp>
    </p:spTree>
    <p:extLst>
      <p:ext uri="{BB962C8B-B14F-4D97-AF65-F5344CB8AC3E}">
        <p14:creationId xmlns:p14="http://schemas.microsoft.com/office/powerpoint/2010/main" val="1578481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Preifatrwydd /</a:t>
            </a:r>
            <a:r>
              <a:rPr lang="en-GB" sz="4800">
                <a:solidFill>
                  <a:srgbClr val="0070C0"/>
                </a:solidFill>
              </a:rPr>
              <a:t>Privacy</a:t>
            </a:r>
          </a:p>
        </p:txBody>
      </p:sp>
      <p:sp>
        <p:nvSpPr>
          <p:cNvPr id="3" name="Content Placeholder 2"/>
          <p:cNvSpPr>
            <a:spLocks noGrp="1"/>
          </p:cNvSpPr>
          <p:nvPr>
            <p:ph sz="half" idx="1"/>
          </p:nvPr>
        </p:nvSpPr>
        <p:spPr>
          <a:xfrm>
            <a:off x="685800" y="1419225"/>
            <a:ext cx="5181600" cy="4351338"/>
          </a:xfrm>
        </p:spPr>
        <p:txBody>
          <a:bodyPr>
            <a:normAutofit lnSpcReduction="10000"/>
          </a:bodyPr>
          <a:lstStyle/>
          <a:p>
            <a:r>
              <a:rPr lang="cy-GB"/>
              <a:t>Yn gyfrinachol</a:t>
            </a:r>
          </a:p>
          <a:p>
            <a:r>
              <a:rPr lang="cy-GB"/>
              <a:t>Yn ddienw</a:t>
            </a:r>
          </a:p>
          <a:p>
            <a:r>
              <a:rPr lang="cy-GB"/>
              <a:t>Caniatâd i ddatgelu enw</a:t>
            </a:r>
          </a:p>
          <a:p>
            <a:r>
              <a:rPr lang="cy-GB"/>
              <a:t>Hawl gan gyfranogwyr i weld y data a’r cofnodion</a:t>
            </a:r>
          </a:p>
          <a:p>
            <a:r>
              <a:rPr lang="cy-GB"/>
              <a:t>Deddf Diogelu Data 2018 yn berthnasol o ran storio data a’u defnyddio.</a:t>
            </a:r>
          </a:p>
          <a:p>
            <a:r>
              <a:rPr lang="cy-GB"/>
              <a:t> Rheoliad Diogelu Data Cyffredinol (2018)</a:t>
            </a:r>
          </a:p>
        </p:txBody>
      </p:sp>
      <p:sp>
        <p:nvSpPr>
          <p:cNvPr id="4" name="Content Placeholder 3"/>
          <p:cNvSpPr>
            <a:spLocks noGrp="1"/>
          </p:cNvSpPr>
          <p:nvPr>
            <p:ph sz="half" idx="2"/>
          </p:nvPr>
        </p:nvSpPr>
        <p:spPr>
          <a:xfrm>
            <a:off x="6938875" y="1144043"/>
            <a:ext cx="4513052" cy="4785395"/>
          </a:xfrm>
        </p:spPr>
        <p:txBody>
          <a:bodyPr vert="horz" lIns="91440" tIns="45720" rIns="91440" bIns="45720" rtlCol="0" anchor="t">
            <a:normAutofit lnSpcReduction="10000"/>
          </a:bodyPr>
          <a:lstStyle/>
          <a:p>
            <a:r>
              <a:rPr lang="en-US">
                <a:solidFill>
                  <a:srgbClr val="0070C0"/>
                </a:solidFill>
              </a:rPr>
              <a:t>Confidential</a:t>
            </a:r>
            <a:endParaRPr lang="en-US">
              <a:solidFill>
                <a:srgbClr val="0070C0"/>
              </a:solidFill>
              <a:cs typeface="Arial"/>
            </a:endParaRPr>
          </a:p>
          <a:p>
            <a:r>
              <a:rPr lang="en-US">
                <a:solidFill>
                  <a:srgbClr val="0070C0"/>
                </a:solidFill>
              </a:rPr>
              <a:t>Anonymous</a:t>
            </a:r>
            <a:endParaRPr lang="en-US">
              <a:solidFill>
                <a:srgbClr val="0070C0"/>
              </a:solidFill>
              <a:cs typeface="Arial"/>
            </a:endParaRPr>
          </a:p>
          <a:p>
            <a:r>
              <a:rPr lang="en-US">
                <a:solidFill>
                  <a:srgbClr val="0070C0"/>
                </a:solidFill>
              </a:rPr>
              <a:t>Permission to disclose identity</a:t>
            </a:r>
            <a:endParaRPr lang="en-US">
              <a:solidFill>
                <a:srgbClr val="0070C0"/>
              </a:solidFill>
              <a:cs typeface="Arial"/>
            </a:endParaRPr>
          </a:p>
          <a:p>
            <a:r>
              <a:rPr lang="en-US">
                <a:solidFill>
                  <a:srgbClr val="0070C0"/>
                </a:solidFill>
              </a:rPr>
              <a:t>Participants have right to see the data and records </a:t>
            </a:r>
            <a:endParaRPr lang="en-US">
              <a:solidFill>
                <a:srgbClr val="0070C0"/>
              </a:solidFill>
              <a:cs typeface="Arial"/>
            </a:endParaRPr>
          </a:p>
          <a:p>
            <a:r>
              <a:rPr lang="en-US">
                <a:solidFill>
                  <a:srgbClr val="0070C0"/>
                </a:solidFill>
              </a:rPr>
              <a:t>Data Protection Act 2018 law applies in terms of storage and use of data.</a:t>
            </a:r>
            <a:endParaRPr lang="en-US">
              <a:solidFill>
                <a:srgbClr val="0070C0"/>
              </a:solidFill>
              <a:cs typeface="Arial"/>
            </a:endParaRPr>
          </a:p>
          <a:p>
            <a:r>
              <a:rPr lang="en-US">
                <a:solidFill>
                  <a:srgbClr val="0070C0"/>
                </a:solidFill>
              </a:rPr>
              <a:t>General Data Protection Regulation (2018)</a:t>
            </a:r>
          </a:p>
          <a:p>
            <a:endParaRPr lang="en-GB" i="1">
              <a:solidFill>
                <a:schemeClr val="tx2"/>
              </a:solidFill>
            </a:endParaRPr>
          </a:p>
        </p:txBody>
      </p:sp>
    </p:spTree>
    <p:extLst>
      <p:ext uri="{BB962C8B-B14F-4D97-AF65-F5344CB8AC3E}">
        <p14:creationId xmlns:p14="http://schemas.microsoft.com/office/powerpoint/2010/main" val="633532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42" y="135087"/>
            <a:ext cx="10515600" cy="1325563"/>
          </a:xfrm>
        </p:spPr>
        <p:txBody>
          <a:bodyPr vert="horz" lIns="91440" tIns="45720" rIns="91440" bIns="45720" rtlCol="0" anchor="ctr">
            <a:noAutofit/>
          </a:bodyPr>
          <a:lstStyle/>
          <a:p>
            <a:r>
              <a:rPr lang="cy-GB" sz="4800"/>
              <a:t>Datgeliad</a:t>
            </a:r>
            <a:br>
              <a:rPr lang="cy-GB" sz="4800"/>
            </a:br>
            <a:r>
              <a:rPr lang="en-US" sz="4800">
                <a:solidFill>
                  <a:srgbClr val="0070C0"/>
                </a:solidFill>
              </a:rPr>
              <a:t>Disclosure</a:t>
            </a:r>
            <a:endParaRPr lang="en-GB" sz="4800">
              <a:solidFill>
                <a:srgbClr val="0070C0"/>
              </a:solidFill>
            </a:endParaRPr>
          </a:p>
        </p:txBody>
      </p:sp>
      <p:sp>
        <p:nvSpPr>
          <p:cNvPr id="3" name="Content Placeholder 2"/>
          <p:cNvSpPr>
            <a:spLocks noGrp="1"/>
          </p:cNvSpPr>
          <p:nvPr>
            <p:ph sz="half" idx="1"/>
          </p:nvPr>
        </p:nvSpPr>
        <p:spPr/>
        <p:txBody>
          <a:bodyPr/>
          <a:lstStyle/>
          <a:p>
            <a:r>
              <a:rPr lang="cy-GB"/>
              <a:t>Os ydy’r ymchwilydd yn dyst i ymddygiad anghyfreithlon neu niweidiol, gall fod rhaid hysbysu’r awdurdodau a thorri anhysbysrwydd / cyfrinachedd.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If researcher witnesses illegal or harmful behavior may be necessary to inform authorities and break anonymity / confidentiality.</a:t>
            </a:r>
            <a:endParaRPr lang="en-GB">
              <a:solidFill>
                <a:srgbClr val="0070C0"/>
              </a:solidFill>
            </a:endParaRPr>
          </a:p>
        </p:txBody>
      </p:sp>
    </p:spTree>
    <p:extLst>
      <p:ext uri="{BB962C8B-B14F-4D97-AF65-F5344CB8AC3E}">
        <p14:creationId xmlns:p14="http://schemas.microsoft.com/office/powerpoint/2010/main" val="1369519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5691"/>
            <a:ext cx="10515600" cy="1325563"/>
          </a:xfrm>
        </p:spPr>
        <p:txBody>
          <a:bodyPr/>
          <a:lstStyle/>
          <a:p>
            <a:r>
              <a:rPr lang="en-GB" sz="4800" err="1"/>
              <a:t>Ymchwil</a:t>
            </a:r>
            <a:r>
              <a:rPr lang="en-GB" sz="4800"/>
              <a:t> Teg / </a:t>
            </a:r>
            <a:r>
              <a:rPr lang="en-GB" sz="4800">
                <a:solidFill>
                  <a:srgbClr val="0070C0"/>
                </a:solidFill>
              </a:rPr>
              <a:t>Fair Research</a:t>
            </a:r>
            <a:r>
              <a:rPr lang="en-GB" i="1">
                <a:solidFill>
                  <a:schemeClr val="tx2"/>
                </a:solidFill>
              </a:rPr>
              <a:t> </a:t>
            </a:r>
          </a:p>
        </p:txBody>
      </p:sp>
      <p:sp>
        <p:nvSpPr>
          <p:cNvPr id="3" name="Content Placeholder 2"/>
          <p:cNvSpPr>
            <a:spLocks noGrp="1"/>
          </p:cNvSpPr>
          <p:nvPr>
            <p:ph sz="half" idx="1"/>
          </p:nvPr>
        </p:nvSpPr>
        <p:spPr>
          <a:xfrm>
            <a:off x="151364" y="1340768"/>
            <a:ext cx="5798388" cy="4351338"/>
          </a:xfrm>
        </p:spPr>
        <p:txBody>
          <a:bodyPr vert="horz" lIns="91440" tIns="45720" rIns="91440" bIns="45720" rtlCol="0" anchor="t">
            <a:normAutofit fontScale="92500" lnSpcReduction="10000"/>
          </a:bodyPr>
          <a:lstStyle/>
          <a:p>
            <a:r>
              <a:rPr lang="cy-GB" dirty="0"/>
              <a:t>Dylid cynnig i noddwyr </a:t>
            </a:r>
            <a:r>
              <a:rPr lang="cy-GB" b="1" u="sng" dirty="0"/>
              <a:t>gyfiawnhad llawn, gonest a chyfrifol ar y dewis terfynol o ran dulliau</a:t>
            </a:r>
            <a:r>
              <a:rPr lang="cy-GB" dirty="0"/>
              <a:t>. Rhaid i ymchwilwyr, o fewn cyd-destun a ffiniau’r dulliau, y damcaniaethau a’r athroniaethau ymchwil a ddewisir ganddynt, gyfathrebu i ba raddau y mae’u technegau casglu a dadansoddi data ynghyd â’r goblygiadau sy’n deillio o’u canfyddiadau, </a:t>
            </a:r>
            <a:r>
              <a:rPr lang="cy-GB" b="1" u="sng" dirty="0"/>
              <a:t>yn ddibynadwy, yn ddilys ac y mae modd eu cyffredinoli </a:t>
            </a:r>
            <a:r>
              <a:rPr lang="cy-GB" b="1" dirty="0"/>
              <a:t>(BERA, 2018)</a:t>
            </a:r>
            <a:endParaRPr lang="cy-GB" b="1" u="sng" dirty="0"/>
          </a:p>
          <a:p>
            <a:endParaRPr lang="cy-GB"/>
          </a:p>
        </p:txBody>
      </p:sp>
      <p:sp>
        <p:nvSpPr>
          <p:cNvPr id="4" name="Content Placeholder 3"/>
          <p:cNvSpPr>
            <a:spLocks noGrp="1"/>
          </p:cNvSpPr>
          <p:nvPr>
            <p:ph sz="half" idx="2"/>
          </p:nvPr>
        </p:nvSpPr>
        <p:spPr>
          <a:xfrm>
            <a:off x="6174347" y="1412776"/>
            <a:ext cx="5165784" cy="4351338"/>
          </a:xfrm>
        </p:spPr>
        <p:txBody>
          <a:bodyPr vert="horz" lIns="91440" tIns="45720" rIns="91440" bIns="45720" rtlCol="0" anchor="t">
            <a:normAutofit fontScale="92500" lnSpcReduction="10000"/>
          </a:bodyPr>
          <a:lstStyle/>
          <a:p>
            <a:pPr marL="0" indent="0">
              <a:buNone/>
            </a:pPr>
            <a:r>
              <a:rPr lang="en-GB" i="1" dirty="0">
                <a:solidFill>
                  <a:srgbClr val="0070C0"/>
                </a:solidFill>
              </a:rPr>
              <a:t>Sponsors </a:t>
            </a:r>
            <a:r>
              <a:rPr lang="en-US" i="1" dirty="0">
                <a:solidFill>
                  <a:srgbClr val="0070C0"/>
                </a:solidFill>
              </a:rPr>
              <a:t>should be offered a </a:t>
            </a:r>
            <a:r>
              <a:rPr lang="en-US" b="1" i="1" u="sng" dirty="0">
                <a:solidFill>
                  <a:srgbClr val="0070C0"/>
                </a:solidFill>
              </a:rPr>
              <a:t>full, honest and amenable justification on the final choice of methods</a:t>
            </a:r>
            <a:r>
              <a:rPr lang="en-US" i="1" dirty="0">
                <a:solidFill>
                  <a:srgbClr val="0070C0"/>
                </a:solidFill>
              </a:rPr>
              <a:t>. Researchers must, within the context and boundaries of their chosen methods, theories and philosophies of research, communicate the extent to which their data collection and analysis techniques, and the inferences to be drawn from their findings, </a:t>
            </a:r>
            <a:r>
              <a:rPr lang="en-US" b="1" i="1" u="sng" dirty="0">
                <a:solidFill>
                  <a:srgbClr val="0070C0"/>
                </a:solidFill>
              </a:rPr>
              <a:t>are reliable, valid and generalizable</a:t>
            </a:r>
            <a:r>
              <a:rPr lang="en-US" b="1" u="sng" dirty="0">
                <a:solidFill>
                  <a:srgbClr val="0070C0"/>
                </a:solidFill>
              </a:rPr>
              <a:t>  </a:t>
            </a:r>
            <a:r>
              <a:rPr lang="en-US" b="1" dirty="0">
                <a:solidFill>
                  <a:srgbClr val="0070C0"/>
                </a:solidFill>
              </a:rPr>
              <a:t>(BERA, 2018)</a:t>
            </a:r>
            <a:endParaRPr lang="en-GB" b="1" dirty="0">
              <a:solidFill>
                <a:srgbClr val="0070C0"/>
              </a:solidFill>
            </a:endParaRPr>
          </a:p>
        </p:txBody>
      </p:sp>
    </p:spTree>
    <p:extLst>
      <p:ext uri="{BB962C8B-B14F-4D97-AF65-F5344CB8AC3E}">
        <p14:creationId xmlns:p14="http://schemas.microsoft.com/office/powerpoint/2010/main" val="283408433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6" ma:contentTypeDescription="Create a new document." ma:contentTypeScope="" ma:versionID="f17d7c23693e070eb5f8e600d500c769">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36c86db3066e7cbf644c9838763aad06"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446840D-B6E8-4398-A9D5-76DC21FB9DC8}">
  <ds:schemaRefs>
    <ds:schemaRef ds:uri="http://schemas.microsoft.com/sharepoint/v3/contenttype/forms"/>
  </ds:schemaRefs>
</ds:datastoreItem>
</file>

<file path=customXml/itemProps2.xml><?xml version="1.0" encoding="utf-8"?>
<ds:datastoreItem xmlns:ds="http://schemas.openxmlformats.org/officeDocument/2006/customXml" ds:itemID="{C7E1FFAE-3AB4-4F88-B2D5-B76149B05A6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7B8A95C-9A62-4228-8C1E-136EA20101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17</Notes>
  <HiddenSlides>0</HiddenSlide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Office Theme</vt:lpstr>
      <vt:lpstr>20140311PresentationUWTSDTemplate</vt:lpstr>
      <vt:lpstr>   ECEY5010C: Ymchwil ar gyfer Dysgu  Darlith 4 Moeseg     ECEY5010: Research for Learning Lecture 4 Ethics    </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 Children, Vulnerable Young People and Vulnerable Adults</vt:lpstr>
      <vt:lpstr>Cymhellion Incentives</vt:lpstr>
      <vt:lpstr>Anfantais yn Deillio o Gymryd Rhan mewn Ymchwil / Detriment Arising from Participation in Research</vt:lpstr>
      <vt:lpstr>Preifatrwydd /Privacy</vt:lpstr>
      <vt:lpstr>Datgeliad Disclosure</vt:lpstr>
      <vt:lpstr>Ymchwil Teg / Fair 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revision>10</cp:revision>
  <dcterms:created xsi:type="dcterms:W3CDTF">2022-07-11T13:19:46Z</dcterms:created>
  <dcterms:modified xsi:type="dcterms:W3CDTF">2024-03-27T15:01:46Z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0x010100BC3DB1505FEEE641A61927BA466D1135</vt:lpwstr>
  </property>
</Properties>
</file>