
<file path=[Content_Types].xml><?xml version="1.0" encoding="utf-8"?>
<Types xmlns="http://schemas.openxmlformats.org/package/2006/content-types">
  <Default Extension="png" ContentType="image/pn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28"/>
  </p:notesMasterIdLst>
  <p:handoutMasterIdLst>
    <p:handoutMasterId r:id="rId29"/>
  </p:handout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82"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DE174"/>
    <a:srgbClr val="B6F6C1"/>
    <a:srgbClr val="FFD3D7"/>
    <a:srgbClr val="777777"/>
    <a:srgbClr val="B2B2B2"/>
    <a:srgbClr val="0DD341"/>
    <a:srgbClr val="CEF6D5"/>
    <a:srgbClr val="B2F6B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529" autoAdjust="0"/>
    <p:restoredTop sz="99461" autoAdjust="0"/>
  </p:normalViewPr>
  <p:slideViewPr>
    <p:cSldViewPr>
      <p:cViewPr varScale="1">
        <p:scale>
          <a:sx n="75" d="100"/>
          <a:sy n="75" d="100"/>
        </p:scale>
        <p:origin x="652" y="76"/>
      </p:cViewPr>
      <p:guideLst>
        <p:guide orient="horz" pos="2160"/>
        <p:guide pos="2880"/>
      </p:guideLst>
    </p:cSldViewPr>
  </p:slideViewPr>
  <p:notesTextViewPr>
    <p:cViewPr>
      <p:scale>
        <a:sx n="100" d="100"/>
        <a:sy n="100" d="100"/>
      </p:scale>
      <p:origin x="0" y="0"/>
    </p:cViewPr>
  </p:notesTextViewPr>
  <p:notesViewPr>
    <p:cSldViewPr>
      <p:cViewPr varScale="1">
        <p:scale>
          <a:sx n="53" d="100"/>
          <a:sy n="53" d="100"/>
        </p:scale>
        <p:origin x="2492" y="64"/>
      </p:cViewPr>
      <p:guideLst>
        <p:guide orient="horz" pos="3079"/>
        <p:guide pos="2118"/>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748" cy="489259"/>
          </a:xfrm>
          <a:prstGeom prst="rect">
            <a:avLst/>
          </a:prstGeom>
        </p:spPr>
        <p:txBody>
          <a:bodyPr vert="horz" lIns="90206" tIns="45103" rIns="90206" bIns="45103" rtlCol="0"/>
          <a:lstStyle>
            <a:lvl1pPr algn="l" eaLnBrk="1" hangingPunct="1">
              <a:defRPr sz="1200">
                <a:latin typeface="Arial" charset="0"/>
              </a:defRPr>
            </a:lvl1pPr>
          </a:lstStyle>
          <a:p>
            <a:pPr>
              <a:defRPr/>
            </a:pPr>
            <a:endParaRPr lang="en-GB"/>
          </a:p>
        </p:txBody>
      </p:sp>
      <p:sp>
        <p:nvSpPr>
          <p:cNvPr id="3" name="Date Placeholder 2"/>
          <p:cNvSpPr>
            <a:spLocks noGrp="1"/>
          </p:cNvSpPr>
          <p:nvPr>
            <p:ph type="dt" sz="quarter" idx="1"/>
          </p:nvPr>
        </p:nvSpPr>
        <p:spPr>
          <a:xfrm>
            <a:off x="3808332" y="0"/>
            <a:ext cx="2914748" cy="489259"/>
          </a:xfrm>
          <a:prstGeom prst="rect">
            <a:avLst/>
          </a:prstGeom>
        </p:spPr>
        <p:txBody>
          <a:bodyPr vert="horz" lIns="90206" tIns="45103" rIns="90206" bIns="45103" rtlCol="0"/>
          <a:lstStyle>
            <a:lvl1pPr algn="r" eaLnBrk="1" hangingPunct="1">
              <a:defRPr sz="1200">
                <a:latin typeface="Arial" charset="0"/>
              </a:defRPr>
            </a:lvl1pPr>
          </a:lstStyle>
          <a:p>
            <a:pPr>
              <a:defRPr/>
            </a:pPr>
            <a:fld id="{F3E2EA38-CE7E-43DC-8263-D4584A53C488}" type="datetimeFigureOut">
              <a:rPr lang="en-US"/>
              <a:pPr>
                <a:defRPr/>
              </a:pPr>
              <a:t>9/26/2018</a:t>
            </a:fld>
            <a:endParaRPr lang="en-GB"/>
          </a:p>
        </p:txBody>
      </p:sp>
      <p:sp>
        <p:nvSpPr>
          <p:cNvPr id="4" name="Footer Placeholder 3"/>
          <p:cNvSpPr>
            <a:spLocks noGrp="1"/>
          </p:cNvSpPr>
          <p:nvPr>
            <p:ph type="ftr" sz="quarter" idx="2"/>
          </p:nvPr>
        </p:nvSpPr>
        <p:spPr>
          <a:xfrm>
            <a:off x="0" y="9283417"/>
            <a:ext cx="2914748" cy="489258"/>
          </a:xfrm>
          <a:prstGeom prst="rect">
            <a:avLst/>
          </a:prstGeom>
        </p:spPr>
        <p:txBody>
          <a:bodyPr vert="horz" lIns="90206" tIns="45103" rIns="90206" bIns="45103" rtlCol="0" anchor="b"/>
          <a:lstStyle>
            <a:lvl1pPr algn="l" eaLnBrk="1" hangingPunct="1">
              <a:defRPr sz="1200">
                <a:latin typeface="Arial" charset="0"/>
              </a:defRPr>
            </a:lvl1pPr>
          </a:lstStyle>
          <a:p>
            <a:pPr>
              <a:defRPr/>
            </a:pPr>
            <a:endParaRPr lang="en-GB"/>
          </a:p>
        </p:txBody>
      </p:sp>
      <p:sp>
        <p:nvSpPr>
          <p:cNvPr id="5" name="Slide Number Placeholder 4"/>
          <p:cNvSpPr>
            <a:spLocks noGrp="1"/>
          </p:cNvSpPr>
          <p:nvPr>
            <p:ph type="sldNum" sz="quarter" idx="3"/>
          </p:nvPr>
        </p:nvSpPr>
        <p:spPr>
          <a:xfrm>
            <a:off x="3808332" y="9283417"/>
            <a:ext cx="2914748" cy="489258"/>
          </a:xfrm>
          <a:prstGeom prst="rect">
            <a:avLst/>
          </a:prstGeom>
        </p:spPr>
        <p:txBody>
          <a:bodyPr vert="horz" wrap="square" lIns="90206" tIns="45103" rIns="90206" bIns="45103" numCol="1" anchor="b" anchorCtr="0" compatLnSpc="1">
            <a:prstTxWarp prst="textNoShape">
              <a:avLst/>
            </a:prstTxWarp>
          </a:bodyPr>
          <a:lstStyle>
            <a:lvl1pPr algn="r" eaLnBrk="1" hangingPunct="1">
              <a:defRPr sz="1200" smtClean="0"/>
            </a:lvl1pPr>
          </a:lstStyle>
          <a:p>
            <a:pPr>
              <a:defRPr/>
            </a:pPr>
            <a:fld id="{C8BD6813-B5BA-4C8C-9B44-04883120CD28}" type="slidenum">
              <a:rPr lang="en-GB" altLang="en-US"/>
              <a:pPr>
                <a:defRPr/>
              </a:pPr>
              <a:t>‹#›</a:t>
            </a:fld>
            <a:endParaRPr lang="en-GB" altLang="en-US"/>
          </a:p>
        </p:txBody>
      </p:sp>
    </p:spTree>
    <p:extLst>
      <p:ext uri="{BB962C8B-B14F-4D97-AF65-F5344CB8AC3E}">
        <p14:creationId xmlns:p14="http://schemas.microsoft.com/office/powerpoint/2010/main" val="1393992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p:cNvSpPr>
            <a:spLocks noGrp="1" noChangeArrowheads="1"/>
          </p:cNvSpPr>
          <p:nvPr>
            <p:ph type="hdr" sz="quarter"/>
          </p:nvPr>
        </p:nvSpPr>
        <p:spPr bwMode="auto">
          <a:xfrm>
            <a:off x="0" y="0"/>
            <a:ext cx="2914748" cy="489259"/>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lvl1pPr eaLnBrk="1" hangingPunct="1">
              <a:defRPr sz="1200">
                <a:latin typeface="Arial" charset="0"/>
              </a:defRPr>
            </a:lvl1pPr>
          </a:lstStyle>
          <a:p>
            <a:pPr>
              <a:defRPr/>
            </a:pPr>
            <a:endParaRPr lang="en-GB"/>
          </a:p>
        </p:txBody>
      </p:sp>
      <p:sp>
        <p:nvSpPr>
          <p:cNvPr id="10243" name="Rectangle 3"/>
          <p:cNvSpPr>
            <a:spLocks noGrp="1" noChangeArrowheads="1"/>
          </p:cNvSpPr>
          <p:nvPr>
            <p:ph type="dt" idx="1"/>
          </p:nvPr>
        </p:nvSpPr>
        <p:spPr bwMode="auto">
          <a:xfrm>
            <a:off x="3808332" y="0"/>
            <a:ext cx="2914748" cy="489259"/>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lvl1pPr algn="r" eaLnBrk="1" hangingPunct="1">
              <a:defRPr sz="1200">
                <a:latin typeface="Arial" charset="0"/>
              </a:defRPr>
            </a:lvl1pPr>
          </a:lstStyle>
          <a:p>
            <a:pPr>
              <a:defRPr/>
            </a:pPr>
            <a:endParaRPr lang="en-GB"/>
          </a:p>
        </p:txBody>
      </p:sp>
      <p:sp>
        <p:nvSpPr>
          <p:cNvPr id="2052" name="Rectangle 4"/>
          <p:cNvSpPr>
            <a:spLocks noRo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5" name="Rectangle 5"/>
          <p:cNvSpPr>
            <a:spLocks noGrp="1" noChangeArrowheads="1"/>
          </p:cNvSpPr>
          <p:nvPr>
            <p:ph type="body" sz="quarter" idx="3"/>
          </p:nvPr>
        </p:nvSpPr>
        <p:spPr bwMode="auto">
          <a:xfrm>
            <a:off x="672151" y="4642490"/>
            <a:ext cx="5380348" cy="4398641"/>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10246" name="Rectangle 6"/>
          <p:cNvSpPr>
            <a:spLocks noGrp="1" noChangeArrowheads="1"/>
          </p:cNvSpPr>
          <p:nvPr>
            <p:ph type="ftr" sz="quarter" idx="4"/>
          </p:nvPr>
        </p:nvSpPr>
        <p:spPr bwMode="auto">
          <a:xfrm>
            <a:off x="0" y="9283417"/>
            <a:ext cx="2914748" cy="489258"/>
          </a:xfrm>
          <a:prstGeom prst="rect">
            <a:avLst/>
          </a:prstGeom>
          <a:noFill/>
          <a:ln w="9525">
            <a:noFill/>
            <a:miter lim="800000"/>
            <a:headEnd/>
            <a:tailEnd/>
          </a:ln>
          <a:effectLst/>
        </p:spPr>
        <p:txBody>
          <a:bodyPr vert="horz" wrap="square" lIns="90206" tIns="45103" rIns="90206" bIns="45103" numCol="1" anchor="b" anchorCtr="0" compatLnSpc="1">
            <a:prstTxWarp prst="textNoShape">
              <a:avLst/>
            </a:prstTxWarp>
          </a:bodyPr>
          <a:lstStyle>
            <a:lvl1pPr eaLnBrk="1" hangingPunct="1">
              <a:defRPr sz="1200">
                <a:latin typeface="Arial" charset="0"/>
              </a:defRPr>
            </a:lvl1pPr>
          </a:lstStyle>
          <a:p>
            <a:pPr>
              <a:defRPr/>
            </a:pPr>
            <a:endParaRPr lang="en-GB"/>
          </a:p>
        </p:txBody>
      </p:sp>
      <p:sp>
        <p:nvSpPr>
          <p:cNvPr id="10247" name="Rectangle 7"/>
          <p:cNvSpPr>
            <a:spLocks noGrp="1" noChangeArrowheads="1"/>
          </p:cNvSpPr>
          <p:nvPr>
            <p:ph type="sldNum" sz="quarter" idx="5"/>
          </p:nvPr>
        </p:nvSpPr>
        <p:spPr bwMode="auto">
          <a:xfrm>
            <a:off x="3808332" y="9283417"/>
            <a:ext cx="2914748" cy="489258"/>
          </a:xfrm>
          <a:prstGeom prst="rect">
            <a:avLst/>
          </a:prstGeom>
          <a:noFill/>
          <a:ln w="9525">
            <a:noFill/>
            <a:miter lim="800000"/>
            <a:headEnd/>
            <a:tailEnd/>
          </a:ln>
          <a:effectLst/>
        </p:spPr>
        <p:txBody>
          <a:bodyPr vert="horz" wrap="square" lIns="90206" tIns="45103" rIns="90206" bIns="45103" numCol="1" anchor="b" anchorCtr="0" compatLnSpc="1">
            <a:prstTxWarp prst="textNoShape">
              <a:avLst/>
            </a:prstTxWarp>
          </a:bodyPr>
          <a:lstStyle>
            <a:lvl1pPr algn="r" eaLnBrk="1" hangingPunct="1">
              <a:defRPr sz="1200" smtClean="0"/>
            </a:lvl1pPr>
          </a:lstStyle>
          <a:p>
            <a:pPr>
              <a:defRPr/>
            </a:pPr>
            <a:fld id="{01597570-4AD9-4FAF-A713-8BFBB0413AD0}" type="slidenum">
              <a:rPr lang="en-GB" altLang="en-US"/>
              <a:pPr>
                <a:defRPr/>
              </a:pPr>
              <a:t>‹#›</a:t>
            </a:fld>
            <a:endParaRPr lang="en-GB" altLang="en-US"/>
          </a:p>
        </p:txBody>
      </p:sp>
    </p:spTree>
    <p:extLst>
      <p:ext uri="{BB962C8B-B14F-4D97-AF65-F5344CB8AC3E}">
        <p14:creationId xmlns:p14="http://schemas.microsoft.com/office/powerpoint/2010/main" val="231876857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3595268-89A3-4462-81AD-464D3DD5188C}" type="slidenum">
              <a:rPr lang="en-GB" altLang="en-US"/>
              <a:pPr>
                <a:spcBef>
                  <a:spcPct val="0"/>
                </a:spcBef>
              </a:pPr>
              <a:t>1</a:t>
            </a:fld>
            <a:endParaRPr lang="en-GB" altLang="en-US"/>
          </a:p>
        </p:txBody>
      </p:sp>
      <p:sp>
        <p:nvSpPr>
          <p:cNvPr id="5123" name="Rectangle 2"/>
          <p:cNvSpPr>
            <a:spLocks noRot="1" noChangeArrowheads="1" noTextEdit="1"/>
          </p:cNvSpPr>
          <p:nvPr>
            <p:ph type="sldImg"/>
          </p:nvPr>
        </p:nvSpPr>
        <p:spPr>
          <a:ln/>
        </p:spPr>
      </p:sp>
      <p:sp>
        <p:nvSpPr>
          <p:cNvPr id="51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5514" indent="-225514" eaLnBrk="1" hangingPunct="1"/>
            <a:r>
              <a:rPr lang="en-GB" altLang="en-US" smtClean="0">
                <a:latin typeface="Arial" panose="020B0604020202020204" pitchFamily="34" charset="0"/>
              </a:rPr>
              <a:t>The two key questions are:</a:t>
            </a:r>
          </a:p>
          <a:p>
            <a:pPr marL="225514" indent="-225514" eaLnBrk="1" hangingPunct="1">
              <a:buFontTx/>
              <a:buAutoNum type="arabicPeriod"/>
            </a:pPr>
            <a:r>
              <a:rPr lang="en-GB" altLang="en-US" smtClean="0">
                <a:latin typeface="Arial" panose="020B0604020202020204" pitchFamily="34" charset="0"/>
              </a:rPr>
              <a:t>What exactly is software project management?</a:t>
            </a:r>
          </a:p>
          <a:p>
            <a:pPr marL="225514" indent="-225514" eaLnBrk="1" hangingPunct="1"/>
            <a:r>
              <a:rPr lang="en-GB" altLang="en-US" smtClean="0">
                <a:latin typeface="Arial" panose="020B0604020202020204" pitchFamily="34" charset="0"/>
              </a:rPr>
              <a:t>This is going to be tackled by looking firstly at what is meant by ‘project’. We are then going to examine whether ‘software project management’ is really different from ‘normal’ project management. Is there anything special about software as opposed to other engineered artefacts?</a:t>
            </a:r>
          </a:p>
          <a:p>
            <a:pPr marL="225514" indent="-225514" eaLnBrk="1" hangingPunct="1"/>
            <a:endParaRPr lang="en-GB" altLang="en-US" smtClean="0">
              <a:latin typeface="Arial" panose="020B0604020202020204" pitchFamily="34" charset="0"/>
            </a:endParaRPr>
          </a:p>
          <a:p>
            <a:pPr marL="225514" indent="-225514" eaLnBrk="1" hangingPunct="1"/>
            <a:r>
              <a:rPr lang="en-GB" altLang="en-US" smtClean="0">
                <a:latin typeface="Arial" panose="020B0604020202020204" pitchFamily="34" charset="0"/>
              </a:rPr>
              <a:t>2. How do we define whether a project is a success or not?</a:t>
            </a:r>
          </a:p>
          <a:p>
            <a:pPr marL="225514" indent="-225514" eaLnBrk="1" hangingPunct="1"/>
            <a:r>
              <a:rPr lang="en-GB" altLang="en-US" smtClean="0">
                <a:latin typeface="Arial" panose="020B0604020202020204" pitchFamily="34" charset="0"/>
              </a:rPr>
              <a:t>The point about studying project management is to be able to have successful projects. So how do we know if we have been successful?</a:t>
            </a:r>
          </a:p>
          <a:p>
            <a:pPr marL="225514" indent="-225514" eaLnBrk="1" hangingPunct="1"/>
            <a:endParaRPr lang="en-GB" altLang="en-US" smtClean="0">
              <a:latin typeface="Arial" panose="020B0604020202020204" pitchFamily="34" charset="0"/>
            </a:endParaRPr>
          </a:p>
          <a:p>
            <a:pPr marL="225514" indent="-225514" eaLnBrk="1" hangingPunct="1"/>
            <a:endParaRPr lang="en-GB" altLang="en-US" smtClean="0">
              <a:latin typeface="Arial" panose="020B0604020202020204" pitchFamily="34" charset="0"/>
            </a:endParaRPr>
          </a:p>
        </p:txBody>
      </p:sp>
    </p:spTree>
    <p:extLst>
      <p:ext uri="{BB962C8B-B14F-4D97-AF65-F5344CB8AC3E}">
        <p14:creationId xmlns:p14="http://schemas.microsoft.com/office/powerpoint/2010/main" val="36546051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6F862A7-1449-4A36-BEAA-E759162010CA}" type="slidenum">
              <a:rPr lang="en-GB" altLang="en-US"/>
              <a:pPr>
                <a:spcBef>
                  <a:spcPct val="0"/>
                </a:spcBef>
              </a:pPr>
              <a:t>2</a:t>
            </a:fld>
            <a:endParaRPr lang="en-GB" altLang="en-US"/>
          </a:p>
        </p:txBody>
      </p:sp>
      <p:sp>
        <p:nvSpPr>
          <p:cNvPr id="7171" name="Rectangle 2"/>
          <p:cNvSpPr>
            <a:spLocks noRot="1" noChangeArrowheads="1" noTextEdit="1"/>
          </p:cNvSpPr>
          <p:nvPr>
            <p:ph type="sldImg"/>
          </p:nvPr>
        </p:nvSpPr>
        <p:spPr>
          <a:ln/>
        </p:spPr>
      </p:sp>
      <p:sp>
        <p:nvSpPr>
          <p:cNvPr id="71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rPr>
              <a:t>Here are some definitions of ‘project’. No doubt there are other ones: for example</a:t>
            </a:r>
          </a:p>
          <a:p>
            <a:pPr eaLnBrk="1" hangingPunct="1"/>
            <a:endParaRPr lang="en-GB" altLang="en-US" smtClean="0">
              <a:latin typeface="Arial" panose="020B0604020202020204" pitchFamily="34" charset="0"/>
            </a:endParaRPr>
          </a:p>
          <a:p>
            <a:pPr eaLnBrk="1" hangingPunct="1"/>
            <a:r>
              <a:rPr lang="en-GB" altLang="en-US" smtClean="0">
                <a:latin typeface="Arial" panose="020B0604020202020204" pitchFamily="34" charset="0"/>
              </a:rPr>
              <a:t>‘Unique process, consisting of a set of coordinated and controlled activities with start and finish dates, undertaken to achieve an objective conforming to specific requirements, including constraints of time, cost and resources’</a:t>
            </a:r>
          </a:p>
          <a:p>
            <a:pPr eaLnBrk="1" hangingPunct="1"/>
            <a:endParaRPr lang="en-GB" altLang="en-US" smtClean="0">
              <a:latin typeface="Arial" panose="020B0604020202020204" pitchFamily="34" charset="0"/>
            </a:endParaRPr>
          </a:p>
          <a:p>
            <a:pPr eaLnBrk="1" hangingPunct="1"/>
            <a:r>
              <a:rPr lang="en-GB" altLang="en-US" smtClean="0">
                <a:latin typeface="Arial" panose="020B0604020202020204" pitchFamily="34" charset="0"/>
              </a:rPr>
              <a:t>BSO ISO 10006: 1997</a:t>
            </a:r>
          </a:p>
        </p:txBody>
      </p:sp>
    </p:spTree>
    <p:extLst>
      <p:ext uri="{BB962C8B-B14F-4D97-AF65-F5344CB8AC3E}">
        <p14:creationId xmlns:p14="http://schemas.microsoft.com/office/powerpoint/2010/main" val="17636505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B69CEEB-8A9F-465F-A464-4E78BA4ED1BC}" type="slidenum">
              <a:rPr lang="en-GB" altLang="en-US"/>
              <a:pPr>
                <a:spcBef>
                  <a:spcPct val="0"/>
                </a:spcBef>
              </a:pPr>
              <a:t>3</a:t>
            </a:fld>
            <a:endParaRPr lang="en-GB" altLang="en-US"/>
          </a:p>
        </p:txBody>
      </p:sp>
      <p:sp>
        <p:nvSpPr>
          <p:cNvPr id="9219" name="Rectangle 2"/>
          <p:cNvSpPr>
            <a:spLocks noRot="1" noChangeArrowheads="1" noTextEdit="1"/>
          </p:cNvSpPr>
          <p:nvPr>
            <p:ph type="sldImg"/>
          </p:nvPr>
        </p:nvSpPr>
        <p:spPr>
          <a:ln/>
        </p:spPr>
      </p:sp>
      <p:sp>
        <p:nvSpPr>
          <p:cNvPr id="92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rPr>
              <a:t>On the one hand there are repetitive jobs a similar task is carried out repeatedly, for example Kwikfit replacing a tyre on a car or a lecturer giving an introductory talk on project management. The task is well-defined and there is very little uncertainty. In some organizations, software development might tend to be like this – in these environments software </a:t>
            </a:r>
            <a:r>
              <a:rPr lang="en-GB" altLang="en-US" i="1" smtClean="0">
                <a:latin typeface="Arial" panose="020B0604020202020204" pitchFamily="34" charset="0"/>
              </a:rPr>
              <a:t>process</a:t>
            </a:r>
            <a:r>
              <a:rPr lang="en-GB" altLang="en-US" smtClean="0">
                <a:latin typeface="Arial" panose="020B0604020202020204" pitchFamily="34" charset="0"/>
              </a:rPr>
              <a:t> management might be more important than software </a:t>
            </a:r>
            <a:r>
              <a:rPr lang="en-GB" altLang="en-US" i="1" smtClean="0">
                <a:latin typeface="Arial" panose="020B0604020202020204" pitchFamily="34" charset="0"/>
              </a:rPr>
              <a:t>project </a:t>
            </a:r>
            <a:r>
              <a:rPr lang="en-GB" altLang="en-US" smtClean="0">
                <a:latin typeface="Arial" panose="020B0604020202020204" pitchFamily="34" charset="0"/>
              </a:rPr>
              <a:t>management</a:t>
            </a:r>
          </a:p>
          <a:p>
            <a:pPr eaLnBrk="1" hangingPunct="1"/>
            <a:endParaRPr lang="en-GB" altLang="en-US" smtClean="0">
              <a:latin typeface="Arial" panose="020B0604020202020204" pitchFamily="34" charset="0"/>
            </a:endParaRPr>
          </a:p>
          <a:p>
            <a:pPr eaLnBrk="1" hangingPunct="1"/>
            <a:r>
              <a:rPr lang="en-GB" altLang="en-US" smtClean="0">
                <a:latin typeface="Arial" panose="020B0604020202020204" pitchFamily="34" charset="0"/>
              </a:rPr>
              <a:t>On the other hand some exploratory activities are very uncertain. Some research projects can be like this – we may not be sure what the outcome will be, but we hope that we will learn some things of importance. It may be very difficult to come up with precise plans, although we would probably have some idea of a general approach.</a:t>
            </a:r>
          </a:p>
          <a:p>
            <a:pPr eaLnBrk="1" hangingPunct="1"/>
            <a:endParaRPr lang="en-GB" altLang="en-US" smtClean="0">
              <a:latin typeface="Arial" panose="020B0604020202020204" pitchFamily="34" charset="0"/>
            </a:endParaRPr>
          </a:p>
          <a:p>
            <a:pPr eaLnBrk="1" hangingPunct="1"/>
            <a:r>
              <a:rPr lang="en-GB" altLang="en-US" smtClean="0">
                <a:latin typeface="Arial" panose="020B0604020202020204" pitchFamily="34" charset="0"/>
              </a:rPr>
              <a:t>Projects seem to come somewhere between these two extremes. There are usually well-defined hoped-for outcomes but there are risks and uncertainties about achieving those outcomes.</a:t>
            </a:r>
          </a:p>
        </p:txBody>
      </p:sp>
    </p:spTree>
    <p:extLst>
      <p:ext uri="{BB962C8B-B14F-4D97-AF65-F5344CB8AC3E}">
        <p14:creationId xmlns:p14="http://schemas.microsoft.com/office/powerpoint/2010/main" val="32364895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1577655-E6B0-45B2-865B-BC7DF9AA90DF}" type="slidenum">
              <a:rPr lang="en-GB" altLang="en-US"/>
              <a:pPr>
                <a:spcBef>
                  <a:spcPct val="0"/>
                </a:spcBef>
              </a:pPr>
              <a:t>4</a:t>
            </a:fld>
            <a:endParaRPr lang="en-GB" altLang="en-US"/>
          </a:p>
        </p:txBody>
      </p:sp>
      <p:sp>
        <p:nvSpPr>
          <p:cNvPr id="11267" name="Rectangle 2"/>
          <p:cNvSpPr>
            <a:spLocks noRot="1" noChangeArrowheads="1" noTextEdit="1"/>
          </p:cNvSpPr>
          <p:nvPr>
            <p:ph type="sldImg"/>
          </p:nvPr>
        </p:nvSpPr>
        <p:spPr>
          <a:ln/>
        </p:spPr>
      </p:sp>
      <p:sp>
        <p:nvSpPr>
          <p:cNvPr id="112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rPr>
              <a:t>Exercise 1.1 in the Software Project Management text is a good way of introducing this material if you have time. I have found this exercise to be a good ‘ice-breaker’. Get each student to list the example activities in an order which matches the degree to which they merit the description of ‘project’. You can create a grid on a whiteboard with the projects on the vertical axis and the positions 1</a:t>
            </a:r>
            <a:r>
              <a:rPr lang="en-GB" altLang="en-US" baseline="30000" smtClean="0">
                <a:latin typeface="Arial" panose="020B0604020202020204" pitchFamily="34" charset="0"/>
              </a:rPr>
              <a:t>st</a:t>
            </a:r>
            <a:r>
              <a:rPr lang="en-GB" altLang="en-US" smtClean="0">
                <a:latin typeface="Arial" panose="020B0604020202020204" pitchFamily="34" charset="0"/>
              </a:rPr>
              <a:t>, 2</a:t>
            </a:r>
            <a:r>
              <a:rPr lang="en-GB" altLang="en-US" baseline="30000" smtClean="0">
                <a:latin typeface="Arial" panose="020B0604020202020204" pitchFamily="34" charset="0"/>
              </a:rPr>
              <a:t>nd</a:t>
            </a:r>
            <a:r>
              <a:rPr lang="en-GB" altLang="en-US" smtClean="0">
                <a:latin typeface="Arial" panose="020B0604020202020204" pitchFamily="34" charset="0"/>
              </a:rPr>
              <a:t>, 3</a:t>
            </a:r>
            <a:r>
              <a:rPr lang="en-GB" altLang="en-US" baseline="30000" smtClean="0">
                <a:latin typeface="Arial" panose="020B0604020202020204" pitchFamily="34" charset="0"/>
              </a:rPr>
              <a:t>rd</a:t>
            </a:r>
            <a:r>
              <a:rPr lang="en-GB" altLang="en-US" smtClean="0">
                <a:latin typeface="Arial" panose="020B0604020202020204" pitchFamily="34" charset="0"/>
              </a:rPr>
              <a:t> etc on the horizontal axis. You then go through asking how many put ‘producing a newspaper’ first, second, etc.  (Avoid making jokes about this being like the Eurovision song contest). This is time-consuming but it does mean that every student participates in building up a general picture of people’s perceptions, and you can discuss disagreements in perceptions as you go along.</a:t>
            </a:r>
          </a:p>
        </p:txBody>
      </p:sp>
    </p:spTree>
    <p:extLst>
      <p:ext uri="{BB962C8B-B14F-4D97-AF65-F5344CB8AC3E}">
        <p14:creationId xmlns:p14="http://schemas.microsoft.com/office/powerpoint/2010/main" val="2765553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6DC14A5-53DE-4F77-8133-C2A8906A42E6}" type="slidenum">
              <a:rPr lang="en-GB" altLang="en-US"/>
              <a:pPr>
                <a:spcBef>
                  <a:spcPct val="0"/>
                </a:spcBef>
              </a:pPr>
              <a:t>5</a:t>
            </a:fld>
            <a:endParaRPr lang="en-GB" altLang="en-US"/>
          </a:p>
        </p:txBody>
      </p:sp>
      <p:sp>
        <p:nvSpPr>
          <p:cNvPr id="13315" name="Rectangle 2"/>
          <p:cNvSpPr>
            <a:spLocks noRot="1" noChangeArrowheads="1" noTextEdit="1"/>
          </p:cNvSpPr>
          <p:nvPr>
            <p:ph type="sldImg"/>
          </p:nvPr>
        </p:nvSpPr>
        <p:spPr>
          <a:ln/>
        </p:spPr>
      </p:sp>
      <p:sp>
        <p:nvSpPr>
          <p:cNvPr id="133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rPr>
              <a:t>This is based on Fred Brooks’ paper </a:t>
            </a:r>
            <a:r>
              <a:rPr lang="en-GB" altLang="en-US" i="1" smtClean="0">
                <a:latin typeface="Arial" panose="020B0604020202020204" pitchFamily="34" charset="0"/>
              </a:rPr>
              <a:t>No Silver Bullet: Essence and Accidents of Software Engineering </a:t>
            </a:r>
            <a:r>
              <a:rPr lang="en-GB" altLang="en-US" smtClean="0">
                <a:latin typeface="Arial" panose="020B0604020202020204" pitchFamily="34" charset="0"/>
              </a:rPr>
              <a:t>which appeared in IEEE Computer 20(4) pp10-19 April 1987</a:t>
            </a:r>
            <a:endParaRPr lang="en-GB" altLang="en-US" i="1" smtClean="0">
              <a:latin typeface="Arial" panose="020B0604020202020204" pitchFamily="34" charset="0"/>
            </a:endParaRPr>
          </a:p>
        </p:txBody>
      </p:sp>
    </p:spTree>
    <p:extLst>
      <p:ext uri="{BB962C8B-B14F-4D97-AF65-F5344CB8AC3E}">
        <p14:creationId xmlns:p14="http://schemas.microsoft.com/office/powerpoint/2010/main" val="19563510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7300CFE-C148-4B6E-8E89-2D8DF5878EE8}" type="slidenum">
              <a:rPr lang="en-GB" altLang="en-US"/>
              <a:pPr>
                <a:spcBef>
                  <a:spcPct val="0"/>
                </a:spcBef>
              </a:pPr>
              <a:t>6</a:t>
            </a:fld>
            <a:endParaRPr lang="en-GB" altLang="en-US"/>
          </a:p>
        </p:txBody>
      </p:sp>
      <p:sp>
        <p:nvSpPr>
          <p:cNvPr id="15363" name="Rectangle 2"/>
          <p:cNvSpPr>
            <a:spLocks noRot="1" noChangeArrowheads="1" noTextEdit="1"/>
          </p:cNvSpPr>
          <p:nvPr>
            <p:ph type="sldImg"/>
          </p:nvPr>
        </p:nvSpPr>
        <p:spPr>
          <a:ln/>
        </p:spPr>
      </p:sp>
      <p:sp>
        <p:nvSpPr>
          <p:cNvPr id="153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5514" indent="-225514" eaLnBrk="1" hangingPunct="1"/>
            <a:r>
              <a:rPr lang="en-GB" altLang="en-US" smtClean="0">
                <a:latin typeface="Arial" panose="020B0604020202020204" pitchFamily="34" charset="0"/>
              </a:rPr>
              <a:t>There are two key points here.</a:t>
            </a:r>
          </a:p>
          <a:p>
            <a:pPr marL="225514" indent="-225514" eaLnBrk="1" hangingPunct="1"/>
            <a:endParaRPr lang="en-GB" altLang="en-US" smtClean="0">
              <a:latin typeface="Arial" panose="020B0604020202020204" pitchFamily="34" charset="0"/>
            </a:endParaRPr>
          </a:p>
          <a:p>
            <a:pPr marL="225514" indent="-225514" eaLnBrk="1" hangingPunct="1">
              <a:buFontTx/>
              <a:buAutoNum type="arabicPeriod"/>
            </a:pPr>
            <a:r>
              <a:rPr lang="en-GB" altLang="en-US" smtClean="0">
                <a:latin typeface="Arial" panose="020B0604020202020204" pitchFamily="34" charset="0"/>
              </a:rPr>
              <a:t>Often you see something like ‘feasibility study’ being put as the first stage of development life cycle, and indeed it might be. However, the outcome of the feasibility study might be not to carry out the proposed project. Planning of the project should therefore take place after the feasibility study (or as a part of the feasibility study perhaps). Clearly the feasibility study itself might need a plan.</a:t>
            </a:r>
          </a:p>
          <a:p>
            <a:pPr marL="225514" indent="-225514" eaLnBrk="1" hangingPunct="1">
              <a:buFontTx/>
              <a:buAutoNum type="arabicPeriod"/>
            </a:pPr>
            <a:r>
              <a:rPr lang="en-GB" altLang="en-US" smtClean="0">
                <a:latin typeface="Arial" panose="020B0604020202020204" pitchFamily="34" charset="0"/>
              </a:rPr>
              <a:t>All plans are to some extent provisional and subject to change. The key point is that the evolving plan allows us to </a:t>
            </a:r>
            <a:r>
              <a:rPr lang="en-GB" altLang="en-US" i="1" smtClean="0">
                <a:latin typeface="Arial" panose="020B0604020202020204" pitchFamily="34" charset="0"/>
              </a:rPr>
              <a:t>control</a:t>
            </a:r>
            <a:r>
              <a:rPr lang="en-GB" altLang="en-US" smtClean="0">
                <a:latin typeface="Arial" panose="020B0604020202020204" pitchFamily="34" charset="0"/>
              </a:rPr>
              <a:t> the project.</a:t>
            </a:r>
          </a:p>
        </p:txBody>
      </p:sp>
    </p:spTree>
    <p:extLst>
      <p:ext uri="{BB962C8B-B14F-4D97-AF65-F5344CB8AC3E}">
        <p14:creationId xmlns:p14="http://schemas.microsoft.com/office/powerpoint/2010/main" val="41246733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B98EE88-489E-4056-B13F-4E1F61CCB872}" type="slidenum">
              <a:rPr lang="en-GB" altLang="en-US"/>
              <a:pPr>
                <a:spcBef>
                  <a:spcPct val="0"/>
                </a:spcBef>
              </a:pPr>
              <a:t>7</a:t>
            </a:fld>
            <a:endParaRPr lang="en-GB" altLang="en-US"/>
          </a:p>
        </p:txBody>
      </p:sp>
      <p:sp>
        <p:nvSpPr>
          <p:cNvPr id="17411" name="Rectangle 2"/>
          <p:cNvSpPr>
            <a:spLocks noRot="1" noChangeArrowheads="1" noTextEdit="1"/>
          </p:cNvSpPr>
          <p:nvPr>
            <p:ph type="sldImg"/>
          </p:nvPr>
        </p:nvSpPr>
        <p:spPr>
          <a:ln/>
        </p:spPr>
      </p:sp>
      <p:sp>
        <p:nvSpPr>
          <p:cNvPr id="174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rPr>
              <a:t>This section of the lecture discusses the software development life cycle. Note that this is a </a:t>
            </a:r>
            <a:r>
              <a:rPr lang="en-GB" altLang="en-US" i="1" smtClean="0">
                <a:latin typeface="Arial" panose="020B0604020202020204" pitchFamily="34" charset="0"/>
              </a:rPr>
              <a:t>technical</a:t>
            </a:r>
            <a:r>
              <a:rPr lang="en-GB" altLang="en-US" smtClean="0">
                <a:latin typeface="Arial" panose="020B0604020202020204" pitchFamily="34" charset="0"/>
              </a:rPr>
              <a:t> model. It identifies the technical constraints on the order activities are done. This does NOT imply that a ‘waterfall’ approach is the only way to organize projects. The technical model could be implemented as increments or in an evolutionary manner.</a:t>
            </a:r>
          </a:p>
        </p:txBody>
      </p:sp>
    </p:spTree>
    <p:extLst>
      <p:ext uri="{BB962C8B-B14F-4D97-AF65-F5344CB8AC3E}">
        <p14:creationId xmlns:p14="http://schemas.microsoft.com/office/powerpoint/2010/main" val="14014862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E8100B2-1324-47FC-9921-630BED6A136C}" type="slidenum">
              <a:rPr lang="en-GB" altLang="en-US"/>
              <a:pPr>
                <a:spcBef>
                  <a:spcPct val="0"/>
                </a:spcBef>
              </a:pPr>
              <a:t>8</a:t>
            </a:fld>
            <a:endParaRPr lang="en-GB" altLang="en-US"/>
          </a:p>
        </p:txBody>
      </p:sp>
      <p:sp>
        <p:nvSpPr>
          <p:cNvPr id="19459" name="Rectangle 2"/>
          <p:cNvSpPr>
            <a:spLocks noRot="1" noChangeArrowheads="1" noTextEdit="1"/>
          </p:cNvSpPr>
          <p:nvPr>
            <p:ph type="sldImg"/>
          </p:nvPr>
        </p:nvSpPr>
        <p:spPr>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rPr>
              <a:t>The key point here is that requirement analysis has to face in (at least) two different directions. It needs to communicate and elicit the requirements of the users, speaking in their language. It needs to organize and translate those requirements into a form that developers can understand and relate to.</a:t>
            </a:r>
          </a:p>
        </p:txBody>
      </p:sp>
    </p:spTree>
    <p:extLst>
      <p:ext uri="{BB962C8B-B14F-4D97-AF65-F5344CB8AC3E}">
        <p14:creationId xmlns:p14="http://schemas.microsoft.com/office/powerpoint/2010/main" val="41680076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B2312BE-F47D-4604-A33F-23C158F6040C}" type="slidenum">
              <a:rPr lang="en-GB" altLang="en-US"/>
              <a:pPr>
                <a:spcBef>
                  <a:spcPct val="0"/>
                </a:spcBef>
              </a:pPr>
              <a:t>9</a:t>
            </a:fld>
            <a:endParaRPr lang="en-GB" altLang="en-US"/>
          </a:p>
        </p:txBody>
      </p:sp>
      <p:sp>
        <p:nvSpPr>
          <p:cNvPr id="21507" name="Rectangle 2"/>
          <p:cNvSpPr>
            <a:spLocks noRo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rPr>
              <a:t>The software project will almost certainly be part of a larger project which has non-software elements. In a software engineering environment it could be the software will be embedded in hardware product of some kind. Thus there are system requirements for the product as a whole and software requirements for the software element.</a:t>
            </a:r>
          </a:p>
          <a:p>
            <a:pPr eaLnBrk="1" hangingPunct="1"/>
            <a:r>
              <a:rPr lang="en-GB" altLang="en-US" smtClean="0">
                <a:latin typeface="Arial" panose="020B0604020202020204" pitchFamily="34" charset="0"/>
              </a:rPr>
              <a:t>In a business information systems environment, the software development could be a relatively minor part of a much larger organizational change project.</a:t>
            </a:r>
          </a:p>
        </p:txBody>
      </p:sp>
    </p:spTree>
    <p:extLst>
      <p:ext uri="{BB962C8B-B14F-4D97-AF65-F5344CB8AC3E}">
        <p14:creationId xmlns:p14="http://schemas.microsoft.com/office/powerpoint/2010/main" val="15360248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2FD015B-F9A4-45D2-8B21-9F6D72668E4D}" type="slidenum">
              <a:rPr lang="en-GB" altLang="en-US"/>
              <a:pPr>
                <a:spcBef>
                  <a:spcPct val="0"/>
                </a:spcBef>
              </a:pPr>
              <a:t>10</a:t>
            </a:fld>
            <a:endParaRPr lang="en-GB" altLang="en-US"/>
          </a:p>
        </p:txBody>
      </p:sp>
      <p:sp>
        <p:nvSpPr>
          <p:cNvPr id="23555" name="Rectangle 2"/>
          <p:cNvSpPr>
            <a:spLocks noRo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rPr>
              <a:t>The confusion about what ‘implementation’ really means could be mentioned. Does it mean implementing the design (that is, coding) or implementing the complete system in its user environment? It is best to use ‘installation’ to describe the latter in order to avoid confusion.</a:t>
            </a:r>
          </a:p>
        </p:txBody>
      </p:sp>
    </p:spTree>
    <p:extLst>
      <p:ext uri="{BB962C8B-B14F-4D97-AF65-F5344CB8AC3E}">
        <p14:creationId xmlns:p14="http://schemas.microsoft.com/office/powerpoint/2010/main" val="39389287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E7318B7-8064-4E4A-AB14-CDA4CDDC240B}" type="slidenum">
              <a:rPr lang="en-GB" altLang="en-US"/>
              <a:pPr>
                <a:spcBef>
                  <a:spcPct val="0"/>
                </a:spcBef>
              </a:pPr>
              <a:t>11</a:t>
            </a:fld>
            <a:endParaRPr lang="en-GB" altLang="en-US"/>
          </a:p>
        </p:txBody>
      </p:sp>
      <p:sp>
        <p:nvSpPr>
          <p:cNvPr id="25603" name="Rectangle 2"/>
          <p:cNvSpPr>
            <a:spLocks noRo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rPr>
              <a:t>With objective-based projects, a general objective or problem is defined, and there are several different ways in which that objective could be reached. The project team have freedom to select what appears to be the most appropriate approach.</a:t>
            </a:r>
          </a:p>
          <a:p>
            <a:pPr eaLnBrk="1" hangingPunct="1"/>
            <a:r>
              <a:rPr lang="en-GB" altLang="en-US" smtClean="0">
                <a:latin typeface="Arial" panose="020B0604020202020204" pitchFamily="34" charset="0"/>
              </a:rPr>
              <a:t>With product-based projects, the product is already very strictly defined and the development team’s job is to implement the specification with which they have been presented.</a:t>
            </a:r>
          </a:p>
          <a:p>
            <a:pPr eaLnBrk="1" hangingPunct="1"/>
            <a:r>
              <a:rPr lang="en-GB" altLang="en-US" smtClean="0">
                <a:latin typeface="Arial" panose="020B0604020202020204" pitchFamily="34" charset="0"/>
              </a:rPr>
              <a:t>Arguably, information systems projects are more likely to be objective-based than is the case with software engineering.</a:t>
            </a:r>
          </a:p>
          <a:p>
            <a:pPr eaLnBrk="1" hangingPunct="1"/>
            <a:r>
              <a:rPr lang="en-GB" altLang="en-US" smtClean="0">
                <a:latin typeface="Arial" panose="020B0604020202020204" pitchFamily="34" charset="0"/>
              </a:rPr>
              <a:t>In many cases, an objective-based project could consider a problem and recommend a solution that is then implemented by a product-based project.</a:t>
            </a:r>
          </a:p>
          <a:p>
            <a:pPr eaLnBrk="1" hangingPunct="1"/>
            <a:r>
              <a:rPr lang="en-GB" altLang="en-US" smtClean="0">
                <a:latin typeface="Arial" panose="020B0604020202020204" pitchFamily="34" charset="0"/>
              </a:rPr>
              <a:t>Exercise 1.5 in the text is relevant here.</a:t>
            </a:r>
          </a:p>
        </p:txBody>
      </p:sp>
    </p:spTree>
    <p:extLst>
      <p:ext uri="{BB962C8B-B14F-4D97-AF65-F5344CB8AC3E}">
        <p14:creationId xmlns:p14="http://schemas.microsoft.com/office/powerpoint/2010/main" val="11249083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BF8DFE9-4146-46EA-86BA-1EBD2313321D}" type="slidenum">
              <a:rPr lang="en-GB" altLang="en-US"/>
              <a:pPr>
                <a:spcBef>
                  <a:spcPct val="0"/>
                </a:spcBef>
              </a:pPr>
              <a:t>12</a:t>
            </a:fld>
            <a:endParaRPr lang="en-GB" altLang="en-US"/>
          </a:p>
        </p:txBody>
      </p:sp>
      <p:sp>
        <p:nvSpPr>
          <p:cNvPr id="27651" name="Rectangle 2"/>
          <p:cNvSpPr>
            <a:spLocks noRo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rPr>
              <a:t>This list is based on one that can be found in </a:t>
            </a:r>
            <a:r>
              <a:rPr lang="en-GB" altLang="en-US" i="1" smtClean="0">
                <a:latin typeface="Arial" panose="020B0604020202020204" pitchFamily="34" charset="0"/>
              </a:rPr>
              <a:t>Introduction to Software Project Management and Quality Assurance </a:t>
            </a:r>
            <a:r>
              <a:rPr lang="en-GB" altLang="en-US" smtClean="0">
                <a:latin typeface="Arial" panose="020B0604020202020204" pitchFamily="34" charset="0"/>
              </a:rPr>
              <a:t>by Darrel Ince, Helen Sharp and Mark Woodman, McGraw-Hill, 1993.</a:t>
            </a:r>
          </a:p>
        </p:txBody>
      </p:sp>
    </p:spTree>
    <p:extLst>
      <p:ext uri="{BB962C8B-B14F-4D97-AF65-F5344CB8AC3E}">
        <p14:creationId xmlns:p14="http://schemas.microsoft.com/office/powerpoint/2010/main" val="38076698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55F80A-9FD2-4256-8D80-BADE5043ECDF}" type="slidenum">
              <a:rPr lang="en-GB" altLang="en-US"/>
              <a:pPr>
                <a:spcBef>
                  <a:spcPct val="0"/>
                </a:spcBef>
              </a:pPr>
              <a:t>13</a:t>
            </a:fld>
            <a:endParaRPr lang="en-GB" altLang="en-US"/>
          </a:p>
        </p:txBody>
      </p:sp>
      <p:sp>
        <p:nvSpPr>
          <p:cNvPr id="29699" name="Rectangle 2"/>
          <p:cNvSpPr>
            <a:spLocks noRo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rPr>
              <a:t>Exercise 1.6 (a day in the life of a project manager) is of relevance here.</a:t>
            </a:r>
          </a:p>
        </p:txBody>
      </p:sp>
    </p:spTree>
    <p:extLst>
      <p:ext uri="{BB962C8B-B14F-4D97-AF65-F5344CB8AC3E}">
        <p14:creationId xmlns:p14="http://schemas.microsoft.com/office/powerpoint/2010/main" val="34653253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7884A6B-87F1-4562-A699-0B7D73301B8A}" type="slidenum">
              <a:rPr lang="en-GB" altLang="en-US"/>
              <a:pPr>
                <a:spcBef>
                  <a:spcPct val="0"/>
                </a:spcBef>
              </a:pPr>
              <a:t>14</a:t>
            </a:fld>
            <a:endParaRPr lang="en-GB" altLang="en-US"/>
          </a:p>
        </p:txBody>
      </p:sp>
    </p:spTree>
    <p:extLst>
      <p:ext uri="{BB962C8B-B14F-4D97-AF65-F5344CB8AC3E}">
        <p14:creationId xmlns:p14="http://schemas.microsoft.com/office/powerpoint/2010/main" val="5944160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96429F4-0234-4F18-AB07-0052DE3C326D}" type="slidenum">
              <a:rPr lang="en-GB" altLang="en-US"/>
              <a:pPr>
                <a:spcBef>
                  <a:spcPct val="0"/>
                </a:spcBef>
              </a:pPr>
              <a:t>15</a:t>
            </a:fld>
            <a:endParaRPr lang="en-GB" altLang="en-US"/>
          </a:p>
        </p:txBody>
      </p:sp>
      <p:sp>
        <p:nvSpPr>
          <p:cNvPr id="33795" name="Rectangle 2"/>
          <p:cNvSpPr>
            <a:spLocks noRo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rPr>
              <a:t>Different people who are involved in a project (Stakeholders) will have different interests in the project and are likely to see different outcomes as being important.</a:t>
            </a:r>
          </a:p>
          <a:p>
            <a:pPr eaLnBrk="1" hangingPunct="1"/>
            <a:r>
              <a:rPr lang="en-GB" altLang="en-US" smtClean="0">
                <a:latin typeface="Arial" panose="020B0604020202020204" pitchFamily="34" charset="0"/>
              </a:rPr>
              <a:t>For example, end-users would want a system that is ‘user-friendly’, that is, easy to learn and to use, and a system that helps rather than hinders them from doing their jobs. Their managers may be more interested in whether the new system would allow them to reduce staffing levels.</a:t>
            </a:r>
          </a:p>
          <a:p>
            <a:pPr eaLnBrk="1" hangingPunct="1"/>
            <a:r>
              <a:rPr lang="en-GB" altLang="en-US" smtClean="0">
                <a:latin typeface="Arial" panose="020B0604020202020204" pitchFamily="34" charset="0"/>
              </a:rPr>
              <a:t>It is important therefore that a set of clearly defined objectives are identified and published for the project. Some individual or group needs to be pinpointed who acts as the main client for the project.</a:t>
            </a:r>
          </a:p>
          <a:p>
            <a:pPr eaLnBrk="1" hangingPunct="1"/>
            <a:r>
              <a:rPr lang="en-GB" altLang="en-US" smtClean="0">
                <a:latin typeface="Arial" panose="020B0604020202020204" pitchFamily="34" charset="0"/>
              </a:rPr>
              <a:t>See Exercise 1.7 in the text.</a:t>
            </a:r>
          </a:p>
        </p:txBody>
      </p:sp>
    </p:spTree>
    <p:extLst>
      <p:ext uri="{BB962C8B-B14F-4D97-AF65-F5344CB8AC3E}">
        <p14:creationId xmlns:p14="http://schemas.microsoft.com/office/powerpoint/2010/main" val="41356424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6FF947C-9F26-432A-9039-5E52F5388612}" type="slidenum">
              <a:rPr lang="en-GB" altLang="en-US"/>
              <a:pPr>
                <a:spcBef>
                  <a:spcPct val="0"/>
                </a:spcBef>
              </a:pPr>
              <a:t>16</a:t>
            </a:fld>
            <a:endParaRPr lang="en-GB" altLang="en-US"/>
          </a:p>
        </p:txBody>
      </p:sp>
      <p:sp>
        <p:nvSpPr>
          <p:cNvPr id="35843" name="Rectangle 2"/>
          <p:cNvSpPr>
            <a:spLocks noRo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rPr>
              <a:t>The focus here needs to be on what the situation will be when the project is completed. In what ways will the world be different? The objectives should avoid describing activities:</a:t>
            </a:r>
          </a:p>
          <a:p>
            <a:pPr eaLnBrk="1" hangingPunct="1"/>
            <a:endParaRPr lang="en-GB" altLang="en-US" smtClean="0">
              <a:latin typeface="Arial" panose="020B0604020202020204" pitchFamily="34" charset="0"/>
            </a:endParaRPr>
          </a:p>
          <a:p>
            <a:pPr eaLnBrk="1" hangingPunct="1"/>
            <a:r>
              <a:rPr lang="en-GB" altLang="en-US" smtClean="0">
                <a:latin typeface="Arial" panose="020B0604020202020204" pitchFamily="34" charset="0"/>
              </a:rPr>
              <a:t>e.g. ‘a new payroll application will be operational by 4</a:t>
            </a:r>
            <a:r>
              <a:rPr lang="en-GB" altLang="en-US" baseline="30000" smtClean="0">
                <a:latin typeface="Arial" panose="020B0604020202020204" pitchFamily="34" charset="0"/>
              </a:rPr>
              <a:t>th</a:t>
            </a:r>
            <a:r>
              <a:rPr lang="en-GB" altLang="en-US" smtClean="0">
                <a:latin typeface="Arial" panose="020B0604020202020204" pitchFamily="34" charset="0"/>
              </a:rPr>
              <a:t> April’ </a:t>
            </a:r>
            <a:r>
              <a:rPr lang="en-GB" altLang="en-US" i="1" smtClean="0">
                <a:latin typeface="Arial" panose="020B0604020202020204" pitchFamily="34" charset="0"/>
              </a:rPr>
              <a:t>not</a:t>
            </a:r>
            <a:r>
              <a:rPr lang="en-GB" altLang="en-US" smtClean="0">
                <a:latin typeface="Arial" panose="020B0604020202020204" pitchFamily="34" charset="0"/>
              </a:rPr>
              <a:t> ‘design and code a new payroll application’</a:t>
            </a:r>
          </a:p>
        </p:txBody>
      </p:sp>
    </p:spTree>
    <p:extLst>
      <p:ext uri="{BB962C8B-B14F-4D97-AF65-F5344CB8AC3E}">
        <p14:creationId xmlns:p14="http://schemas.microsoft.com/office/powerpoint/2010/main" val="4135481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C8CB1E5-92B4-4322-8B55-A593469F0EE0}" type="slidenum">
              <a:rPr lang="en-GB" altLang="en-US"/>
              <a:pPr>
                <a:spcBef>
                  <a:spcPct val="0"/>
                </a:spcBef>
              </a:pPr>
              <a:t>17</a:t>
            </a:fld>
            <a:endParaRPr lang="en-GB" altLang="en-US"/>
          </a:p>
        </p:txBody>
      </p:sp>
      <p:sp>
        <p:nvSpPr>
          <p:cNvPr id="37891" name="Rectangle 2"/>
          <p:cNvSpPr>
            <a:spLocks noRo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rPr>
              <a:t>I have seen some places where the R is said to stand for ‘resource-constrained’, that is that there is a target cost associated with the achievement of the objective.</a:t>
            </a:r>
          </a:p>
        </p:txBody>
      </p:sp>
    </p:spTree>
    <p:extLst>
      <p:ext uri="{BB962C8B-B14F-4D97-AF65-F5344CB8AC3E}">
        <p14:creationId xmlns:p14="http://schemas.microsoft.com/office/powerpoint/2010/main" val="32879005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3CF80E2-55DE-4EC0-98EE-8F6F5D3842C2}" type="slidenum">
              <a:rPr lang="en-GB" altLang="en-US"/>
              <a:pPr>
                <a:spcBef>
                  <a:spcPct val="0"/>
                </a:spcBef>
              </a:pPr>
              <a:t>18</a:t>
            </a:fld>
            <a:endParaRPr lang="en-GB" altLang="en-US"/>
          </a:p>
        </p:txBody>
      </p:sp>
      <p:sp>
        <p:nvSpPr>
          <p:cNvPr id="39939" name="Rectangle 2"/>
          <p:cNvSpPr>
            <a:spLocks noRo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rPr>
              <a:t>Scoring a goal in football is a ‘goal’ or sub-objective on the way to achieving the overall objective of winning the match. Sub-objectives and objectives can be nested in a hierarchy, so that the objective of winning the match could itself be a goal or sub-objective on the way to winning the league etc.</a:t>
            </a:r>
          </a:p>
          <a:p>
            <a:pPr eaLnBrk="1" hangingPunct="1"/>
            <a:endParaRPr lang="en-GB" altLang="en-US" smtClean="0">
              <a:latin typeface="Arial" panose="020B0604020202020204" pitchFamily="34" charset="0"/>
            </a:endParaRPr>
          </a:p>
        </p:txBody>
      </p:sp>
    </p:spTree>
    <p:extLst>
      <p:ext uri="{BB962C8B-B14F-4D97-AF65-F5344CB8AC3E}">
        <p14:creationId xmlns:p14="http://schemas.microsoft.com/office/powerpoint/2010/main" val="8579520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7E29CFF-FB28-4091-9BD2-027F7CCD0175}" type="slidenum">
              <a:rPr lang="en-GB" altLang="en-US"/>
              <a:pPr>
                <a:spcBef>
                  <a:spcPct val="0"/>
                </a:spcBef>
              </a:pPr>
              <a:t>19</a:t>
            </a:fld>
            <a:endParaRPr lang="en-GB" altLang="en-US"/>
          </a:p>
        </p:txBody>
      </p:sp>
      <p:sp>
        <p:nvSpPr>
          <p:cNvPr id="41987" name="Rectangle 2"/>
          <p:cNvSpPr>
            <a:spLocks noRo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rPr>
              <a:t>Goals can be formulated in such a way that they represent what an individual or group need to do to contribute to the success of the project’s objectives. </a:t>
            </a:r>
          </a:p>
          <a:p>
            <a:pPr eaLnBrk="1" hangingPunct="1"/>
            <a:r>
              <a:rPr lang="en-GB" altLang="en-US" smtClean="0">
                <a:latin typeface="Arial" panose="020B0604020202020204" pitchFamily="34" charset="0"/>
              </a:rPr>
              <a:t>In the example above, the analyst or developer, by themselves, cannot guarantee user satisfaction. However, the analyst can contribute to the achievement  of the objective by making sure the users’ requirements are accurately recorded and the developer by making sure that the software is reliable.</a:t>
            </a:r>
          </a:p>
          <a:p>
            <a:pPr eaLnBrk="1" hangingPunct="1"/>
            <a:r>
              <a:rPr lang="en-GB" altLang="en-US" smtClean="0">
                <a:latin typeface="Arial" panose="020B0604020202020204" pitchFamily="34" charset="0"/>
              </a:rPr>
              <a:t>See Exercise 1.7 in the text.</a:t>
            </a:r>
          </a:p>
        </p:txBody>
      </p:sp>
    </p:spTree>
    <p:extLst>
      <p:ext uri="{BB962C8B-B14F-4D97-AF65-F5344CB8AC3E}">
        <p14:creationId xmlns:p14="http://schemas.microsoft.com/office/powerpoint/2010/main" val="11949764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B813A8B-ABB2-494A-BEF3-AFFB063DAE59}" type="slidenum">
              <a:rPr lang="en-GB" altLang="en-US"/>
              <a:pPr>
                <a:spcBef>
                  <a:spcPct val="0"/>
                </a:spcBef>
              </a:pPr>
              <a:t>20</a:t>
            </a:fld>
            <a:endParaRPr lang="en-GB" altLang="en-US"/>
          </a:p>
        </p:txBody>
      </p:sp>
      <p:sp>
        <p:nvSpPr>
          <p:cNvPr id="44035" name="Rectangle 2"/>
          <p:cNvSpPr>
            <a:spLocks noRo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rPr>
              <a:t>See Exercise 1.8 in the text.</a:t>
            </a:r>
          </a:p>
        </p:txBody>
      </p:sp>
    </p:spTree>
    <p:extLst>
      <p:ext uri="{BB962C8B-B14F-4D97-AF65-F5344CB8AC3E}">
        <p14:creationId xmlns:p14="http://schemas.microsoft.com/office/powerpoint/2010/main" val="39904628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13162A-C34C-4C15-871D-3A59D072E1B8}" type="slidenum">
              <a:rPr lang="en-GB" altLang="en-US"/>
              <a:pPr>
                <a:spcBef>
                  <a:spcPct val="0"/>
                </a:spcBef>
              </a:pPr>
              <a:t>21</a:t>
            </a:fld>
            <a:endParaRPr lang="en-GB" altLang="en-US"/>
          </a:p>
        </p:txBody>
      </p:sp>
      <p:sp>
        <p:nvSpPr>
          <p:cNvPr id="46083" name="Rectangle 2"/>
          <p:cNvSpPr>
            <a:spLocks noRo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rPr>
              <a:t>Each stakeholder will have their own goals and concerns in relation to the project which may be different from those of the project as a whole. For example,  a software developer might work to make a living, pay the mortgage, learn new things, solve interesting problems. The main stakeholders need, however, to understand and accept the overall project objectives. </a:t>
            </a:r>
          </a:p>
        </p:txBody>
      </p:sp>
    </p:spTree>
    <p:extLst>
      <p:ext uri="{BB962C8B-B14F-4D97-AF65-F5344CB8AC3E}">
        <p14:creationId xmlns:p14="http://schemas.microsoft.com/office/powerpoint/2010/main" val="27795038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C00983E-F20B-4C71-8A6D-B218021760EA}" type="slidenum">
              <a:rPr lang="en-GB" altLang="en-US"/>
              <a:pPr>
                <a:spcBef>
                  <a:spcPct val="0"/>
                </a:spcBef>
              </a:pPr>
              <a:t>22</a:t>
            </a:fld>
            <a:endParaRPr lang="en-GB" altLang="en-US"/>
          </a:p>
        </p:txBody>
      </p:sp>
      <p:sp>
        <p:nvSpPr>
          <p:cNvPr id="48131" name="Rectangle 2"/>
          <p:cNvSpPr>
            <a:spLocks noRo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rPr>
              <a:t>It is not always possible to put a precise financial on the benefits of a project. The client’s willingness to pay up to a certain price to get a project implemented implies that they have informally identified a value to them of getting that project implemented.</a:t>
            </a:r>
          </a:p>
          <a:p>
            <a:pPr eaLnBrk="1" hangingPunct="1"/>
            <a:endParaRPr lang="en-GB" altLang="en-US" smtClean="0">
              <a:latin typeface="Arial" panose="020B0604020202020204" pitchFamily="34" charset="0"/>
            </a:endParaRPr>
          </a:p>
        </p:txBody>
      </p:sp>
    </p:spTree>
    <p:extLst>
      <p:ext uri="{BB962C8B-B14F-4D97-AF65-F5344CB8AC3E}">
        <p14:creationId xmlns:p14="http://schemas.microsoft.com/office/powerpoint/2010/main" val="8254074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E518B9D-5468-411D-90A9-A245E6E80DD5}" type="slidenum">
              <a:rPr lang="en-GB" altLang="en-US"/>
              <a:pPr>
                <a:spcBef>
                  <a:spcPct val="0"/>
                </a:spcBef>
              </a:pPr>
              <a:t>23</a:t>
            </a:fld>
            <a:endParaRPr lang="en-GB" altLang="en-US"/>
          </a:p>
        </p:txBody>
      </p:sp>
      <p:sp>
        <p:nvSpPr>
          <p:cNvPr id="50179" name="Rectangle 2"/>
          <p:cNvSpPr>
            <a:spLocks noRo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rPr>
              <a:t>This is explained on the next overhead.</a:t>
            </a:r>
          </a:p>
        </p:txBody>
      </p:sp>
    </p:spTree>
    <p:extLst>
      <p:ext uri="{BB962C8B-B14F-4D97-AF65-F5344CB8AC3E}">
        <p14:creationId xmlns:p14="http://schemas.microsoft.com/office/powerpoint/2010/main" val="13087186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94ACECE-6F4A-4072-B266-273565A721A9}" type="slidenum">
              <a:rPr lang="en-GB" altLang="en-US"/>
              <a:pPr>
                <a:spcBef>
                  <a:spcPct val="0"/>
                </a:spcBef>
              </a:pPr>
              <a:t>24</a:t>
            </a:fld>
            <a:endParaRPr lang="en-GB" altLang="en-US"/>
          </a:p>
        </p:txBody>
      </p:sp>
      <p:sp>
        <p:nvSpPr>
          <p:cNvPr id="52227" name="Rectangle 2"/>
          <p:cNvSpPr>
            <a:spLocks noRo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rPr>
              <a:t>This example is expanded in the text.</a:t>
            </a:r>
          </a:p>
        </p:txBody>
      </p:sp>
    </p:spTree>
    <p:extLst>
      <p:ext uri="{BB962C8B-B14F-4D97-AF65-F5344CB8AC3E}">
        <p14:creationId xmlns:p14="http://schemas.microsoft.com/office/powerpoint/2010/main" val="55173087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4600E05-06CD-46CA-86BD-8B4F1954AB03}" type="slidenum">
              <a:rPr lang="en-GB" altLang="en-US"/>
              <a:pPr>
                <a:spcBef>
                  <a:spcPct val="0"/>
                </a:spcBef>
              </a:pPr>
              <a:t>25</a:t>
            </a:fld>
            <a:endParaRPr lang="en-GB" altLang="en-US"/>
          </a:p>
        </p:txBody>
      </p:sp>
      <p:sp>
        <p:nvSpPr>
          <p:cNvPr id="54275" name="Rectangle 2"/>
          <p:cNvSpPr>
            <a:spLocks noRot="1" noChangeArrowheads="1" noTextEdit="1"/>
          </p:cNvSpPr>
          <p:nvPr>
            <p:ph type="sldImg"/>
          </p:nvPr>
        </p:nvSpPr>
        <p:spPr>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rPr>
              <a:t>The authors’ view is that an initially defective plan can often be remedied by good project control and management. This could be a discussion point.</a:t>
            </a:r>
          </a:p>
        </p:txBody>
      </p:sp>
    </p:spTree>
    <p:extLst>
      <p:ext uri="{BB962C8B-B14F-4D97-AF65-F5344CB8AC3E}">
        <p14:creationId xmlns:p14="http://schemas.microsoft.com/office/powerpoint/2010/main" val="10631254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563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2920" indent="-281892">
              <a:defRPr>
                <a:solidFill>
                  <a:schemeClr val="tx1"/>
                </a:solidFill>
                <a:latin typeface="Arial" panose="020B0604020202020204" pitchFamily="34" charset="0"/>
              </a:defRPr>
            </a:lvl2pPr>
            <a:lvl3pPr marL="1127570" indent="-225514">
              <a:defRPr>
                <a:solidFill>
                  <a:schemeClr val="tx1"/>
                </a:solidFill>
                <a:latin typeface="Arial" panose="020B0604020202020204" pitchFamily="34" charset="0"/>
              </a:defRPr>
            </a:lvl3pPr>
            <a:lvl4pPr marL="1578597" indent="-225514">
              <a:defRPr>
                <a:solidFill>
                  <a:schemeClr val="tx1"/>
                </a:solidFill>
                <a:latin typeface="Arial" panose="020B0604020202020204" pitchFamily="34" charset="0"/>
              </a:defRPr>
            </a:lvl4pPr>
            <a:lvl5pPr marL="2029625" indent="-225514">
              <a:defRPr>
                <a:solidFill>
                  <a:schemeClr val="tx1"/>
                </a:solidFill>
                <a:latin typeface="Arial" panose="020B0604020202020204" pitchFamily="34" charset="0"/>
              </a:defRPr>
            </a:lvl5pPr>
            <a:lvl6pPr marL="2480653" indent="-225514" eaLnBrk="0" fontAlgn="base" hangingPunct="0">
              <a:spcBef>
                <a:spcPct val="0"/>
              </a:spcBef>
              <a:spcAft>
                <a:spcPct val="0"/>
              </a:spcAft>
              <a:defRPr>
                <a:solidFill>
                  <a:schemeClr val="tx1"/>
                </a:solidFill>
                <a:latin typeface="Arial" panose="020B0604020202020204" pitchFamily="34" charset="0"/>
              </a:defRPr>
            </a:lvl6pPr>
            <a:lvl7pPr marL="2931681" indent="-225514" eaLnBrk="0" fontAlgn="base" hangingPunct="0">
              <a:spcBef>
                <a:spcPct val="0"/>
              </a:spcBef>
              <a:spcAft>
                <a:spcPct val="0"/>
              </a:spcAft>
              <a:defRPr>
                <a:solidFill>
                  <a:schemeClr val="tx1"/>
                </a:solidFill>
                <a:latin typeface="Arial" panose="020B0604020202020204" pitchFamily="34" charset="0"/>
              </a:defRPr>
            </a:lvl7pPr>
            <a:lvl8pPr marL="3382709" indent="-225514" eaLnBrk="0" fontAlgn="base" hangingPunct="0">
              <a:spcBef>
                <a:spcPct val="0"/>
              </a:spcBef>
              <a:spcAft>
                <a:spcPct val="0"/>
              </a:spcAft>
              <a:defRPr>
                <a:solidFill>
                  <a:schemeClr val="tx1"/>
                </a:solidFill>
                <a:latin typeface="Arial" panose="020B0604020202020204" pitchFamily="34" charset="0"/>
              </a:defRPr>
            </a:lvl8pPr>
            <a:lvl9pPr marL="3833736" indent="-225514" eaLnBrk="0" fontAlgn="base" hangingPunct="0">
              <a:spcBef>
                <a:spcPct val="0"/>
              </a:spcBef>
              <a:spcAft>
                <a:spcPct val="0"/>
              </a:spcAft>
              <a:defRPr>
                <a:solidFill>
                  <a:schemeClr val="tx1"/>
                </a:solidFill>
                <a:latin typeface="Arial" panose="020B0604020202020204" pitchFamily="34" charset="0"/>
              </a:defRPr>
            </a:lvl9pPr>
          </a:lstStyle>
          <a:p>
            <a:fld id="{9642A8A1-9ED1-42AA-9761-103344B081BE}" type="slidenum">
              <a:rPr lang="en-GB" altLang="en-US"/>
              <a:pPr/>
              <a:t>26</a:t>
            </a:fld>
            <a:endParaRPr lang="en-GB" altLang="en-US"/>
          </a:p>
        </p:txBody>
      </p:sp>
    </p:spTree>
    <p:extLst>
      <p:ext uri="{BB962C8B-B14F-4D97-AF65-F5344CB8AC3E}">
        <p14:creationId xmlns:p14="http://schemas.microsoft.com/office/powerpoint/2010/main" val="503439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sldNum" sz="quarter" idx="10"/>
          </p:nvPr>
        </p:nvSpPr>
        <p:spPr>
          <a:ln/>
        </p:spPr>
        <p:txBody>
          <a:bodyPr/>
          <a:lstStyle>
            <a:lvl1pPr>
              <a:defRPr/>
            </a:lvl1pPr>
          </a:lstStyle>
          <a:p>
            <a:pPr>
              <a:defRPr/>
            </a:pPr>
            <a:fld id="{E965B31B-31F7-43F9-B79E-89A76E3B5E99}" type="slidenum">
              <a:rPr lang="en-US" altLang="en-US"/>
              <a:pPr>
                <a:defRPr/>
              </a:pPr>
              <a:t>‹#›</a:t>
            </a:fld>
            <a:endParaRPr lang="en-US" altLang="en-US"/>
          </a:p>
        </p:txBody>
      </p:sp>
    </p:spTree>
    <p:extLst>
      <p:ext uri="{BB962C8B-B14F-4D97-AF65-F5344CB8AC3E}">
        <p14:creationId xmlns:p14="http://schemas.microsoft.com/office/powerpoint/2010/main" val="34571451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sldNum" sz="quarter" idx="10"/>
          </p:nvPr>
        </p:nvSpPr>
        <p:spPr>
          <a:ln/>
        </p:spPr>
        <p:txBody>
          <a:bodyPr/>
          <a:lstStyle>
            <a:lvl1pPr>
              <a:defRPr/>
            </a:lvl1pPr>
          </a:lstStyle>
          <a:p>
            <a:pPr>
              <a:defRPr/>
            </a:pPr>
            <a:fld id="{3C0C0487-5427-4C93-A15E-814E83B3236C}" type="slidenum">
              <a:rPr lang="en-US" altLang="en-US"/>
              <a:pPr>
                <a:defRPr/>
              </a:pPr>
              <a:t>‹#›</a:t>
            </a:fld>
            <a:endParaRPr lang="en-US" altLang="en-US"/>
          </a:p>
        </p:txBody>
      </p:sp>
    </p:spTree>
    <p:extLst>
      <p:ext uri="{BB962C8B-B14F-4D97-AF65-F5344CB8AC3E}">
        <p14:creationId xmlns:p14="http://schemas.microsoft.com/office/powerpoint/2010/main" val="35561541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sldNum" sz="quarter" idx="10"/>
          </p:nvPr>
        </p:nvSpPr>
        <p:spPr>
          <a:ln/>
        </p:spPr>
        <p:txBody>
          <a:bodyPr/>
          <a:lstStyle>
            <a:lvl1pPr>
              <a:defRPr/>
            </a:lvl1pPr>
          </a:lstStyle>
          <a:p>
            <a:pPr>
              <a:defRPr/>
            </a:pPr>
            <a:fld id="{A217BA38-CB78-45F8-96AA-F0345EA21514}" type="slidenum">
              <a:rPr lang="en-US" altLang="en-US"/>
              <a:pPr>
                <a:defRPr/>
              </a:pPr>
              <a:t>‹#›</a:t>
            </a:fld>
            <a:endParaRPr lang="en-US" altLang="en-US"/>
          </a:p>
        </p:txBody>
      </p:sp>
    </p:spTree>
    <p:extLst>
      <p:ext uri="{BB962C8B-B14F-4D97-AF65-F5344CB8AC3E}">
        <p14:creationId xmlns:p14="http://schemas.microsoft.com/office/powerpoint/2010/main" val="1825142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sldNum" sz="quarter" idx="10"/>
          </p:nvPr>
        </p:nvSpPr>
        <p:spPr>
          <a:ln/>
        </p:spPr>
        <p:txBody>
          <a:bodyPr/>
          <a:lstStyle>
            <a:lvl1pPr>
              <a:defRPr/>
            </a:lvl1pPr>
          </a:lstStyle>
          <a:p>
            <a:pPr>
              <a:defRPr/>
            </a:pPr>
            <a:fld id="{1FA71ACB-B32B-4BE8-93F6-A3A102894474}" type="slidenum">
              <a:rPr lang="en-US" altLang="en-US"/>
              <a:pPr>
                <a:defRPr/>
              </a:pPr>
              <a:t>‹#›</a:t>
            </a:fld>
            <a:endParaRPr lang="en-US" altLang="en-US"/>
          </a:p>
        </p:txBody>
      </p:sp>
    </p:spTree>
    <p:extLst>
      <p:ext uri="{BB962C8B-B14F-4D97-AF65-F5344CB8AC3E}">
        <p14:creationId xmlns:p14="http://schemas.microsoft.com/office/powerpoint/2010/main" val="3565400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sldNum" sz="quarter" idx="10"/>
          </p:nvPr>
        </p:nvSpPr>
        <p:spPr>
          <a:ln/>
        </p:spPr>
        <p:txBody>
          <a:bodyPr/>
          <a:lstStyle>
            <a:lvl1pPr>
              <a:defRPr/>
            </a:lvl1pPr>
          </a:lstStyle>
          <a:p>
            <a:pPr>
              <a:defRPr/>
            </a:pPr>
            <a:fld id="{0B30FD81-A652-4E5B-88B3-9FCB86606E9B}" type="slidenum">
              <a:rPr lang="en-US" altLang="en-US"/>
              <a:pPr>
                <a:defRPr/>
              </a:pPr>
              <a:t>‹#›</a:t>
            </a:fld>
            <a:endParaRPr lang="en-US" altLang="en-US"/>
          </a:p>
        </p:txBody>
      </p:sp>
    </p:spTree>
    <p:extLst>
      <p:ext uri="{BB962C8B-B14F-4D97-AF65-F5344CB8AC3E}">
        <p14:creationId xmlns:p14="http://schemas.microsoft.com/office/powerpoint/2010/main" val="22563765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sldNum" sz="quarter" idx="10"/>
          </p:nvPr>
        </p:nvSpPr>
        <p:spPr>
          <a:ln/>
        </p:spPr>
        <p:txBody>
          <a:bodyPr/>
          <a:lstStyle>
            <a:lvl1pPr>
              <a:defRPr/>
            </a:lvl1pPr>
          </a:lstStyle>
          <a:p>
            <a:pPr>
              <a:defRPr/>
            </a:pPr>
            <a:fld id="{56924EE9-1BE1-4214-BBD6-070AC8C8D39F}" type="slidenum">
              <a:rPr lang="en-US" altLang="en-US"/>
              <a:pPr>
                <a:defRPr/>
              </a:pPr>
              <a:t>‹#›</a:t>
            </a:fld>
            <a:endParaRPr lang="en-US" altLang="en-US"/>
          </a:p>
        </p:txBody>
      </p:sp>
    </p:spTree>
    <p:extLst>
      <p:ext uri="{BB962C8B-B14F-4D97-AF65-F5344CB8AC3E}">
        <p14:creationId xmlns:p14="http://schemas.microsoft.com/office/powerpoint/2010/main" val="26541345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sldNum" sz="quarter" idx="10"/>
          </p:nvPr>
        </p:nvSpPr>
        <p:spPr>
          <a:ln/>
        </p:spPr>
        <p:txBody>
          <a:bodyPr/>
          <a:lstStyle>
            <a:lvl1pPr>
              <a:defRPr/>
            </a:lvl1pPr>
          </a:lstStyle>
          <a:p>
            <a:pPr>
              <a:defRPr/>
            </a:pPr>
            <a:fld id="{A9EB5C6D-AEF0-47E2-A612-56C1310C74C8}" type="slidenum">
              <a:rPr lang="en-US" altLang="en-US"/>
              <a:pPr>
                <a:defRPr/>
              </a:pPr>
              <a:t>‹#›</a:t>
            </a:fld>
            <a:endParaRPr lang="en-US" altLang="en-US"/>
          </a:p>
        </p:txBody>
      </p:sp>
    </p:spTree>
    <p:extLst>
      <p:ext uri="{BB962C8B-B14F-4D97-AF65-F5344CB8AC3E}">
        <p14:creationId xmlns:p14="http://schemas.microsoft.com/office/powerpoint/2010/main" val="2902403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sldNum" sz="quarter" idx="10"/>
          </p:nvPr>
        </p:nvSpPr>
        <p:spPr>
          <a:ln/>
        </p:spPr>
        <p:txBody>
          <a:bodyPr/>
          <a:lstStyle>
            <a:lvl1pPr>
              <a:defRPr/>
            </a:lvl1pPr>
          </a:lstStyle>
          <a:p>
            <a:pPr>
              <a:defRPr/>
            </a:pPr>
            <a:fld id="{7897D9A1-32A0-407D-BD3D-403168AFF0CB}" type="slidenum">
              <a:rPr lang="en-US" altLang="en-US"/>
              <a:pPr>
                <a:defRPr/>
              </a:pPr>
              <a:t>‹#›</a:t>
            </a:fld>
            <a:endParaRPr lang="en-US" altLang="en-US"/>
          </a:p>
        </p:txBody>
      </p:sp>
    </p:spTree>
    <p:extLst>
      <p:ext uri="{BB962C8B-B14F-4D97-AF65-F5344CB8AC3E}">
        <p14:creationId xmlns:p14="http://schemas.microsoft.com/office/powerpoint/2010/main" val="2319625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sldNum" sz="quarter" idx="10"/>
          </p:nvPr>
        </p:nvSpPr>
        <p:spPr>
          <a:ln/>
        </p:spPr>
        <p:txBody>
          <a:bodyPr/>
          <a:lstStyle>
            <a:lvl1pPr>
              <a:defRPr/>
            </a:lvl1pPr>
          </a:lstStyle>
          <a:p>
            <a:pPr>
              <a:defRPr/>
            </a:pPr>
            <a:fld id="{7693F10C-A106-4A1B-9653-03052D6FF08F}" type="slidenum">
              <a:rPr lang="en-US" altLang="en-US"/>
              <a:pPr>
                <a:defRPr/>
              </a:pPr>
              <a:t>‹#›</a:t>
            </a:fld>
            <a:endParaRPr lang="en-US" altLang="en-US"/>
          </a:p>
        </p:txBody>
      </p:sp>
    </p:spTree>
    <p:extLst>
      <p:ext uri="{BB962C8B-B14F-4D97-AF65-F5344CB8AC3E}">
        <p14:creationId xmlns:p14="http://schemas.microsoft.com/office/powerpoint/2010/main" val="274398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sldNum" sz="quarter" idx="10"/>
          </p:nvPr>
        </p:nvSpPr>
        <p:spPr>
          <a:ln/>
        </p:spPr>
        <p:txBody>
          <a:bodyPr/>
          <a:lstStyle>
            <a:lvl1pPr>
              <a:defRPr/>
            </a:lvl1pPr>
          </a:lstStyle>
          <a:p>
            <a:pPr>
              <a:defRPr/>
            </a:pPr>
            <a:fld id="{10959856-FADE-4C4B-B5FA-D2F094767FF6}" type="slidenum">
              <a:rPr lang="en-US" altLang="en-US"/>
              <a:pPr>
                <a:defRPr/>
              </a:pPr>
              <a:t>‹#›</a:t>
            </a:fld>
            <a:endParaRPr lang="en-US" altLang="en-US"/>
          </a:p>
        </p:txBody>
      </p:sp>
    </p:spTree>
    <p:extLst>
      <p:ext uri="{BB962C8B-B14F-4D97-AF65-F5344CB8AC3E}">
        <p14:creationId xmlns:p14="http://schemas.microsoft.com/office/powerpoint/2010/main" val="2552983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sldNum" sz="quarter" idx="10"/>
          </p:nvPr>
        </p:nvSpPr>
        <p:spPr>
          <a:ln/>
        </p:spPr>
        <p:txBody>
          <a:bodyPr/>
          <a:lstStyle>
            <a:lvl1pPr>
              <a:defRPr/>
            </a:lvl1pPr>
          </a:lstStyle>
          <a:p>
            <a:pPr>
              <a:defRPr/>
            </a:pPr>
            <a:fld id="{1A44F23B-5A4F-435A-9144-CAA80A05CBF0}" type="slidenum">
              <a:rPr lang="en-US" altLang="en-US"/>
              <a:pPr>
                <a:defRPr/>
              </a:pPr>
              <a:t>‹#›</a:t>
            </a:fld>
            <a:endParaRPr lang="en-US" altLang="en-US"/>
          </a:p>
        </p:txBody>
      </p:sp>
    </p:spTree>
    <p:extLst>
      <p:ext uri="{BB962C8B-B14F-4D97-AF65-F5344CB8AC3E}">
        <p14:creationId xmlns:p14="http://schemas.microsoft.com/office/powerpoint/2010/main" val="4031886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sldNum" sz="quarter" idx="10"/>
          </p:nvPr>
        </p:nvSpPr>
        <p:spPr>
          <a:ln/>
        </p:spPr>
        <p:txBody>
          <a:bodyPr/>
          <a:lstStyle>
            <a:lvl1pPr>
              <a:defRPr/>
            </a:lvl1pPr>
          </a:lstStyle>
          <a:p>
            <a:pPr>
              <a:defRPr/>
            </a:pPr>
            <a:fld id="{CD3E487E-F9EB-4DFB-BB80-6A30BF9140B7}" type="slidenum">
              <a:rPr lang="en-US" altLang="en-US"/>
              <a:pPr>
                <a:defRPr/>
              </a:pPr>
              <a:t>‹#›</a:t>
            </a:fld>
            <a:endParaRPr lang="en-US" altLang="en-US"/>
          </a:p>
        </p:txBody>
      </p:sp>
    </p:spTree>
    <p:extLst>
      <p:ext uri="{BB962C8B-B14F-4D97-AF65-F5344CB8AC3E}">
        <p14:creationId xmlns:p14="http://schemas.microsoft.com/office/powerpoint/2010/main" val="4279073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CEF6D5"/>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57348" name="Rectangle 4"/>
          <p:cNvSpPr>
            <a:spLocks noGrp="1" noChangeArrowheads="1"/>
          </p:cNvSpPr>
          <p:nvPr>
            <p:ph type="sldNum" sz="quarter" idx="4"/>
          </p:nvPr>
        </p:nvSpPr>
        <p:spPr bwMode="auto">
          <a:xfrm>
            <a:off x="3352800" y="6324600"/>
            <a:ext cx="2286000" cy="3810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400" smtClean="0">
                <a:latin typeface="Times New Roman" panose="02020603050405020304" pitchFamily="18" charset="0"/>
              </a:defRPr>
            </a:lvl1pPr>
          </a:lstStyle>
          <a:p>
            <a:pPr>
              <a:defRPr/>
            </a:pPr>
            <a:fld id="{1B42AC7F-AF83-4190-8479-B87896FA2F4D}" type="slidenum">
              <a:rPr lang="en-US" altLang="en-US"/>
              <a:pPr>
                <a:defRPr/>
              </a:pPr>
              <a:t>‹#›</a:t>
            </a:fld>
            <a:endParaRPr lang="en-US" altLang="en-US"/>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Lst>
  <p:hf hdr="0" ftr="0" dt="0"/>
  <p:txStyles>
    <p:titleStyle>
      <a:lvl1pPr algn="ctr" rtl="0" eaLnBrk="0" fontAlgn="base" hangingPunct="0">
        <a:spcBef>
          <a:spcPct val="0"/>
        </a:spcBef>
        <a:spcAft>
          <a:spcPct val="0"/>
        </a:spcAft>
        <a:defRPr sz="4400">
          <a:solidFill>
            <a:schemeClr val="bg2"/>
          </a:solidFill>
          <a:latin typeface="+mj-lt"/>
          <a:ea typeface="+mj-ea"/>
          <a:cs typeface="+mj-cs"/>
        </a:defRPr>
      </a:lvl1pPr>
      <a:lvl2pPr algn="ctr" rtl="0" eaLnBrk="0" fontAlgn="base" hangingPunct="0">
        <a:spcBef>
          <a:spcPct val="0"/>
        </a:spcBef>
        <a:spcAft>
          <a:spcPct val="0"/>
        </a:spcAft>
        <a:defRPr sz="4400">
          <a:solidFill>
            <a:schemeClr val="bg2"/>
          </a:solidFill>
          <a:latin typeface="Tahoma" pitchFamily="34" charset="0"/>
        </a:defRPr>
      </a:lvl2pPr>
      <a:lvl3pPr algn="ctr" rtl="0" eaLnBrk="0" fontAlgn="base" hangingPunct="0">
        <a:spcBef>
          <a:spcPct val="0"/>
        </a:spcBef>
        <a:spcAft>
          <a:spcPct val="0"/>
        </a:spcAft>
        <a:defRPr sz="4400">
          <a:solidFill>
            <a:schemeClr val="bg2"/>
          </a:solidFill>
          <a:latin typeface="Tahoma" pitchFamily="34" charset="0"/>
        </a:defRPr>
      </a:lvl3pPr>
      <a:lvl4pPr algn="ctr" rtl="0" eaLnBrk="0" fontAlgn="base" hangingPunct="0">
        <a:spcBef>
          <a:spcPct val="0"/>
        </a:spcBef>
        <a:spcAft>
          <a:spcPct val="0"/>
        </a:spcAft>
        <a:defRPr sz="4400">
          <a:solidFill>
            <a:schemeClr val="bg2"/>
          </a:solidFill>
          <a:latin typeface="Tahoma" pitchFamily="34" charset="0"/>
        </a:defRPr>
      </a:lvl4pPr>
      <a:lvl5pPr algn="ctr" rtl="0" eaLnBrk="0" fontAlgn="base" hangingPunct="0">
        <a:spcBef>
          <a:spcPct val="0"/>
        </a:spcBef>
        <a:spcAft>
          <a:spcPct val="0"/>
        </a:spcAft>
        <a:defRPr sz="4400">
          <a:solidFill>
            <a:schemeClr val="bg2"/>
          </a:solidFill>
          <a:latin typeface="Tahoma" pitchFamily="34" charset="0"/>
        </a:defRPr>
      </a:lvl5pPr>
      <a:lvl6pPr marL="457200" algn="ctr" rtl="0" fontAlgn="base">
        <a:spcBef>
          <a:spcPct val="0"/>
        </a:spcBef>
        <a:spcAft>
          <a:spcPct val="0"/>
        </a:spcAft>
        <a:defRPr sz="4400">
          <a:solidFill>
            <a:schemeClr val="bg2"/>
          </a:solidFill>
          <a:latin typeface="Tahoma" pitchFamily="34" charset="0"/>
        </a:defRPr>
      </a:lvl6pPr>
      <a:lvl7pPr marL="914400" algn="ctr" rtl="0" fontAlgn="base">
        <a:spcBef>
          <a:spcPct val="0"/>
        </a:spcBef>
        <a:spcAft>
          <a:spcPct val="0"/>
        </a:spcAft>
        <a:defRPr sz="4400">
          <a:solidFill>
            <a:schemeClr val="bg2"/>
          </a:solidFill>
          <a:latin typeface="Tahoma" pitchFamily="34" charset="0"/>
        </a:defRPr>
      </a:lvl7pPr>
      <a:lvl8pPr marL="1371600" algn="ctr" rtl="0" fontAlgn="base">
        <a:spcBef>
          <a:spcPct val="0"/>
        </a:spcBef>
        <a:spcAft>
          <a:spcPct val="0"/>
        </a:spcAft>
        <a:defRPr sz="4400">
          <a:solidFill>
            <a:schemeClr val="bg2"/>
          </a:solidFill>
          <a:latin typeface="Tahoma" pitchFamily="34" charset="0"/>
        </a:defRPr>
      </a:lvl8pPr>
      <a:lvl9pPr marL="1828800" algn="ctr" rtl="0" fontAlgn="base">
        <a:spcBef>
          <a:spcPct val="0"/>
        </a:spcBef>
        <a:spcAft>
          <a:spcPct val="0"/>
        </a:spcAft>
        <a:defRPr sz="4400">
          <a:solidFill>
            <a:schemeClr val="bg2"/>
          </a:solidFill>
          <a:latin typeface="Tahoma" pitchFamily="34" charset="0"/>
        </a:defRPr>
      </a:lvl9pPr>
    </p:titleStyle>
    <p:bodyStyle>
      <a:lvl1pPr marL="342900" indent="-342900" algn="l" rtl="0" eaLnBrk="0" fontAlgn="base" hangingPunct="0">
        <a:spcBef>
          <a:spcPct val="20000"/>
        </a:spcBef>
        <a:spcAft>
          <a:spcPct val="0"/>
        </a:spcAft>
        <a:buChar char="•"/>
        <a:defRPr sz="3200">
          <a:solidFill>
            <a:schemeClr val="bg2"/>
          </a:solidFill>
          <a:latin typeface="+mn-lt"/>
          <a:ea typeface="+mn-ea"/>
          <a:cs typeface="+mn-cs"/>
        </a:defRPr>
      </a:lvl1pPr>
      <a:lvl2pPr marL="742950" indent="-285750" algn="l" rtl="0" eaLnBrk="0" fontAlgn="base" hangingPunct="0">
        <a:spcBef>
          <a:spcPct val="20000"/>
        </a:spcBef>
        <a:spcAft>
          <a:spcPct val="0"/>
        </a:spcAft>
        <a:buChar char="–"/>
        <a:defRPr sz="2800">
          <a:solidFill>
            <a:schemeClr val="bg2"/>
          </a:solidFill>
          <a:latin typeface="+mn-lt"/>
        </a:defRPr>
      </a:lvl2pPr>
      <a:lvl3pPr marL="1143000" indent="-228600" algn="l" rtl="0" eaLnBrk="0" fontAlgn="base" hangingPunct="0">
        <a:spcBef>
          <a:spcPct val="20000"/>
        </a:spcBef>
        <a:spcAft>
          <a:spcPct val="0"/>
        </a:spcAft>
        <a:buChar char="•"/>
        <a:defRPr sz="2400">
          <a:solidFill>
            <a:schemeClr val="bg2"/>
          </a:solidFill>
          <a:latin typeface="+mn-lt"/>
        </a:defRPr>
      </a:lvl3pPr>
      <a:lvl4pPr marL="1600200" indent="-228600" algn="l" rtl="0" eaLnBrk="0" fontAlgn="base" hangingPunct="0">
        <a:spcBef>
          <a:spcPct val="20000"/>
        </a:spcBef>
        <a:spcAft>
          <a:spcPct val="0"/>
        </a:spcAft>
        <a:buChar char="–"/>
        <a:defRPr sz="2000">
          <a:solidFill>
            <a:schemeClr val="bg2"/>
          </a:solidFill>
          <a:latin typeface="+mn-lt"/>
        </a:defRPr>
      </a:lvl4pPr>
      <a:lvl5pPr marL="2057400" indent="-228600" algn="l" rtl="0" eaLnBrk="0" fontAlgn="base" hangingPunct="0">
        <a:spcBef>
          <a:spcPct val="20000"/>
        </a:spcBef>
        <a:spcAft>
          <a:spcPct val="0"/>
        </a:spcAft>
        <a:buChar char="»"/>
        <a:defRPr sz="2000">
          <a:solidFill>
            <a:schemeClr val="bg2"/>
          </a:solidFill>
          <a:latin typeface="+mn-lt"/>
        </a:defRPr>
      </a:lvl5pPr>
      <a:lvl6pPr marL="2514600" indent="-228600" algn="l" rtl="0" fontAlgn="base">
        <a:spcBef>
          <a:spcPct val="20000"/>
        </a:spcBef>
        <a:spcAft>
          <a:spcPct val="0"/>
        </a:spcAft>
        <a:buChar char="»"/>
        <a:defRPr sz="2000">
          <a:solidFill>
            <a:schemeClr val="bg2"/>
          </a:solidFill>
          <a:latin typeface="+mn-lt"/>
        </a:defRPr>
      </a:lvl6pPr>
      <a:lvl7pPr marL="2971800" indent="-228600" algn="l" rtl="0" fontAlgn="base">
        <a:spcBef>
          <a:spcPct val="20000"/>
        </a:spcBef>
        <a:spcAft>
          <a:spcPct val="0"/>
        </a:spcAft>
        <a:buChar char="»"/>
        <a:defRPr sz="2000">
          <a:solidFill>
            <a:schemeClr val="bg2"/>
          </a:solidFill>
          <a:latin typeface="+mn-lt"/>
        </a:defRPr>
      </a:lvl7pPr>
      <a:lvl8pPr marL="3429000" indent="-228600" algn="l" rtl="0" fontAlgn="base">
        <a:spcBef>
          <a:spcPct val="20000"/>
        </a:spcBef>
        <a:spcAft>
          <a:spcPct val="0"/>
        </a:spcAft>
        <a:buChar char="»"/>
        <a:defRPr sz="2000">
          <a:solidFill>
            <a:schemeClr val="bg2"/>
          </a:solidFill>
          <a:latin typeface="+mn-lt"/>
        </a:defRPr>
      </a:lvl8pPr>
      <a:lvl9pPr marL="3886200" indent="-228600" algn="l" rtl="0" fontAlgn="base">
        <a:spcBef>
          <a:spcPct val="20000"/>
        </a:spcBef>
        <a:spcAft>
          <a:spcPct val="0"/>
        </a:spcAft>
        <a:buChar char="»"/>
        <a:defRPr sz="2000">
          <a:solidFill>
            <a:schemeClr val="bg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BDCA4EB0-AD14-4634-B28E-A534EC593087}" type="slidenum">
              <a:rPr lang="en-US" altLang="en-US" sz="1400">
                <a:solidFill>
                  <a:schemeClr val="tx1"/>
                </a:solidFill>
                <a:latin typeface="Times New Roman" panose="02020603050405020304" pitchFamily="18" charset="0"/>
              </a:rPr>
              <a:pPr>
                <a:spcBef>
                  <a:spcPct val="0"/>
                </a:spcBef>
                <a:buFontTx/>
                <a:buNone/>
              </a:pPr>
              <a:t>1</a:t>
            </a:fld>
            <a:endParaRPr lang="en-US" altLang="en-US" sz="1400">
              <a:solidFill>
                <a:schemeClr val="tx1"/>
              </a:solidFill>
              <a:latin typeface="Times New Roman" panose="02020603050405020304" pitchFamily="18" charset="0"/>
            </a:endParaRPr>
          </a:p>
        </p:txBody>
      </p:sp>
      <p:sp>
        <p:nvSpPr>
          <p:cNvPr id="4099" name="Rectangle 2"/>
          <p:cNvSpPr>
            <a:spLocks noGrp="1" noChangeArrowheads="1"/>
          </p:cNvSpPr>
          <p:nvPr>
            <p:ph type="title"/>
          </p:nvPr>
        </p:nvSpPr>
        <p:spPr>
          <a:xfrm>
            <a:off x="684213" y="0"/>
            <a:ext cx="7772400" cy="1143000"/>
          </a:xfrm>
        </p:spPr>
        <p:txBody>
          <a:bodyPr/>
          <a:lstStyle/>
          <a:p>
            <a:pPr eaLnBrk="1" hangingPunct="1"/>
            <a:r>
              <a:rPr lang="en-GB" altLang="en-US" u="sng" smtClean="0"/>
              <a:t>Introduction to Project Management</a:t>
            </a:r>
          </a:p>
        </p:txBody>
      </p:sp>
      <p:sp>
        <p:nvSpPr>
          <p:cNvPr id="4100" name="Rectangle 3"/>
          <p:cNvSpPr>
            <a:spLocks noGrp="1" noChangeArrowheads="1"/>
          </p:cNvSpPr>
          <p:nvPr>
            <p:ph type="body" idx="1"/>
          </p:nvPr>
        </p:nvSpPr>
        <p:spPr>
          <a:xfrm>
            <a:off x="642938" y="1500188"/>
            <a:ext cx="7772400" cy="4679950"/>
          </a:xfrm>
        </p:spPr>
        <p:txBody>
          <a:bodyPr/>
          <a:lstStyle/>
          <a:p>
            <a:pPr lvl="1" eaLnBrk="1" hangingPunct="1"/>
            <a:r>
              <a:rPr lang="en-GB" altLang="en-US" sz="2600" dirty="0" smtClean="0"/>
              <a:t>What </a:t>
            </a:r>
            <a:r>
              <a:rPr lang="en-GB" altLang="en-US" sz="2600" dirty="0" smtClean="0"/>
              <a:t>is software project management? Is it different from ‘ordinary’ project management?</a:t>
            </a:r>
          </a:p>
          <a:p>
            <a:pPr lvl="1" eaLnBrk="1" hangingPunct="1">
              <a:buFontTx/>
              <a:buNone/>
            </a:pPr>
            <a:endParaRPr lang="en-GB" altLang="en-US" sz="2600" dirty="0" smtClean="0"/>
          </a:p>
          <a:p>
            <a:pPr lvl="1" eaLnBrk="1" hangingPunct="1"/>
            <a:r>
              <a:rPr lang="en-GB" altLang="en-US" sz="2600" dirty="0" smtClean="0"/>
              <a:t>How do you know when a project has been successful? </a:t>
            </a:r>
          </a:p>
          <a:p>
            <a:pPr eaLnBrk="1" hangingPunct="1">
              <a:buFontTx/>
              <a:buNone/>
            </a:pPr>
            <a:endParaRPr lang="en-GB" altLang="en-US" sz="2600" dirty="0" smtClean="0"/>
          </a:p>
        </p:txBody>
      </p:sp>
      <p:pic>
        <p:nvPicPr>
          <p:cNvPr id="4101" name="Picture 10" descr="project-failure-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9792" y="3832036"/>
            <a:ext cx="3041760" cy="2676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1CE73387-B509-450E-B631-9A19773CA942}" type="slidenum">
              <a:rPr lang="en-US" altLang="en-US" sz="1400">
                <a:solidFill>
                  <a:schemeClr val="tx1"/>
                </a:solidFill>
                <a:latin typeface="Times New Roman" panose="02020603050405020304" pitchFamily="18" charset="0"/>
              </a:rPr>
              <a:pPr>
                <a:spcBef>
                  <a:spcPct val="0"/>
                </a:spcBef>
                <a:buFontTx/>
                <a:buNone/>
              </a:pPr>
              <a:t>2</a:t>
            </a:fld>
            <a:endParaRPr lang="en-US" altLang="en-US" sz="1400">
              <a:solidFill>
                <a:schemeClr val="tx1"/>
              </a:solidFill>
              <a:latin typeface="Times New Roman" panose="02020603050405020304" pitchFamily="18" charset="0"/>
            </a:endParaRPr>
          </a:p>
        </p:txBody>
      </p:sp>
      <p:sp>
        <p:nvSpPr>
          <p:cNvPr id="6147" name="Rectangle 2"/>
          <p:cNvSpPr>
            <a:spLocks noGrp="1" noChangeArrowheads="1"/>
          </p:cNvSpPr>
          <p:nvPr>
            <p:ph type="title"/>
          </p:nvPr>
        </p:nvSpPr>
        <p:spPr>
          <a:xfrm>
            <a:off x="684213" y="188913"/>
            <a:ext cx="7772400" cy="1143000"/>
          </a:xfrm>
        </p:spPr>
        <p:txBody>
          <a:bodyPr/>
          <a:lstStyle/>
          <a:p>
            <a:pPr eaLnBrk="1" hangingPunct="1"/>
            <a:r>
              <a:rPr lang="en-GB" altLang="en-US" u="sng" smtClean="0"/>
              <a:t>What is a project?</a:t>
            </a:r>
          </a:p>
        </p:txBody>
      </p:sp>
      <p:sp>
        <p:nvSpPr>
          <p:cNvPr id="6148" name="Rectangle 3"/>
          <p:cNvSpPr>
            <a:spLocks noGrp="1" noChangeArrowheads="1"/>
          </p:cNvSpPr>
          <p:nvPr>
            <p:ph type="body" idx="1"/>
          </p:nvPr>
        </p:nvSpPr>
        <p:spPr>
          <a:xfrm>
            <a:off x="611188" y="1341438"/>
            <a:ext cx="7772400" cy="4114800"/>
          </a:xfrm>
        </p:spPr>
        <p:txBody>
          <a:bodyPr/>
          <a:lstStyle/>
          <a:p>
            <a:pPr algn="ctr" eaLnBrk="1" hangingPunct="1">
              <a:buFontTx/>
              <a:buNone/>
            </a:pPr>
            <a:r>
              <a:rPr lang="en-GB" altLang="en-US" smtClean="0"/>
              <a:t>Some dictionary definitions:</a:t>
            </a:r>
          </a:p>
          <a:p>
            <a:pPr algn="ctr" eaLnBrk="1" hangingPunct="1">
              <a:buFontTx/>
              <a:buNone/>
            </a:pPr>
            <a:endParaRPr lang="en-GB" altLang="en-US" sz="900" smtClean="0"/>
          </a:p>
          <a:p>
            <a:pPr eaLnBrk="1" hangingPunct="1">
              <a:buFontTx/>
              <a:buNone/>
            </a:pPr>
            <a:r>
              <a:rPr lang="en-GB" altLang="en-US" sz="2800" i="1" smtClean="0"/>
              <a:t>“A specific plan or design”</a:t>
            </a:r>
          </a:p>
          <a:p>
            <a:pPr eaLnBrk="1" hangingPunct="1">
              <a:buFontTx/>
              <a:buNone/>
            </a:pPr>
            <a:endParaRPr lang="en-GB" altLang="en-US" sz="900" i="1" smtClean="0"/>
          </a:p>
          <a:p>
            <a:pPr eaLnBrk="1" hangingPunct="1">
              <a:buFontTx/>
              <a:buNone/>
            </a:pPr>
            <a:r>
              <a:rPr lang="en-GB" altLang="en-US" sz="2800" i="1" smtClean="0"/>
              <a:t>“A planned undertaking”</a:t>
            </a:r>
          </a:p>
          <a:p>
            <a:pPr eaLnBrk="1" hangingPunct="1">
              <a:buFontTx/>
              <a:buNone/>
            </a:pPr>
            <a:endParaRPr lang="en-GB" altLang="en-US" sz="900" i="1" smtClean="0"/>
          </a:p>
          <a:p>
            <a:pPr eaLnBrk="1" hangingPunct="1">
              <a:buFontTx/>
              <a:buNone/>
            </a:pPr>
            <a:r>
              <a:rPr lang="en-GB" altLang="en-US" sz="2800" i="1" smtClean="0"/>
              <a:t>“A large undertaking e.g. a public works scheme”</a:t>
            </a:r>
          </a:p>
          <a:p>
            <a:pPr algn="r" eaLnBrk="1" hangingPunct="1">
              <a:buFontTx/>
              <a:buNone/>
            </a:pPr>
            <a:r>
              <a:rPr lang="en-GB" altLang="en-US" sz="1800" smtClean="0"/>
              <a:t>Longmans dictionary</a:t>
            </a:r>
          </a:p>
          <a:p>
            <a:pPr algn="ctr" eaLnBrk="1" hangingPunct="1">
              <a:buFontTx/>
              <a:buNone/>
            </a:pPr>
            <a:endParaRPr lang="en-GB" altLang="en-US" sz="1000" smtClean="0"/>
          </a:p>
          <a:p>
            <a:pPr algn="ctr" eaLnBrk="1" hangingPunct="1">
              <a:buFontTx/>
              <a:buNone/>
            </a:pPr>
            <a:r>
              <a:rPr lang="en-GB" altLang="en-US" smtClean="0"/>
              <a:t>Key points above are </a:t>
            </a:r>
            <a:r>
              <a:rPr lang="en-GB" altLang="en-US" b="1" i="1" smtClean="0"/>
              <a:t>planning</a:t>
            </a:r>
            <a:r>
              <a:rPr lang="en-GB" altLang="en-US" smtClean="0"/>
              <a:t> and </a:t>
            </a:r>
            <a:r>
              <a:rPr lang="en-GB" altLang="en-US" b="1" i="1" smtClean="0"/>
              <a:t>size</a:t>
            </a:r>
            <a:r>
              <a:rPr lang="en-GB" altLang="en-US" smtClean="0"/>
              <a:t> of task</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Number Placeholder 4"/>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2BD6E114-4C66-48B4-B44A-C6A52D27C441}" type="slidenum">
              <a:rPr lang="en-US" altLang="en-US" sz="1400">
                <a:solidFill>
                  <a:schemeClr val="tx1"/>
                </a:solidFill>
                <a:latin typeface="Times New Roman" panose="02020603050405020304" pitchFamily="18" charset="0"/>
              </a:rPr>
              <a:pPr>
                <a:spcBef>
                  <a:spcPct val="0"/>
                </a:spcBef>
                <a:buFontTx/>
                <a:buNone/>
              </a:pPr>
              <a:t>3</a:t>
            </a:fld>
            <a:endParaRPr lang="en-US" altLang="en-US" sz="1400">
              <a:solidFill>
                <a:schemeClr val="tx1"/>
              </a:solidFill>
              <a:latin typeface="Times New Roman" panose="02020603050405020304" pitchFamily="18" charset="0"/>
            </a:endParaRPr>
          </a:p>
        </p:txBody>
      </p:sp>
      <p:sp>
        <p:nvSpPr>
          <p:cNvPr id="8195" name="Rectangle 2"/>
          <p:cNvSpPr>
            <a:spLocks noGrp="1" noChangeArrowheads="1"/>
          </p:cNvSpPr>
          <p:nvPr>
            <p:ph type="title"/>
          </p:nvPr>
        </p:nvSpPr>
        <p:spPr/>
        <p:txBody>
          <a:bodyPr/>
          <a:lstStyle/>
          <a:p>
            <a:pPr eaLnBrk="1" hangingPunct="1"/>
            <a:r>
              <a:rPr lang="en-GB" altLang="en-US" u="sng" smtClean="0"/>
              <a:t>Jobs versus projects</a:t>
            </a:r>
          </a:p>
        </p:txBody>
      </p:sp>
      <p:sp>
        <p:nvSpPr>
          <p:cNvPr id="8196" name="Rectangle 3"/>
          <p:cNvSpPr>
            <a:spLocks noGrp="1" noChangeArrowheads="1"/>
          </p:cNvSpPr>
          <p:nvPr>
            <p:ph type="body" sz="half" idx="1"/>
          </p:nvPr>
        </p:nvSpPr>
        <p:spPr>
          <a:xfrm>
            <a:off x="1331913" y="4437063"/>
            <a:ext cx="6553200" cy="1871662"/>
          </a:xfrm>
        </p:spPr>
        <p:txBody>
          <a:bodyPr/>
          <a:lstStyle/>
          <a:p>
            <a:pPr eaLnBrk="1" hangingPunct="1">
              <a:lnSpc>
                <a:spcPct val="90000"/>
              </a:lnSpc>
              <a:buFontTx/>
              <a:buNone/>
            </a:pPr>
            <a:r>
              <a:rPr lang="en-GB" altLang="en-US" sz="2000" b="1" smtClean="0"/>
              <a:t>‘Jobs’</a:t>
            </a:r>
            <a:r>
              <a:rPr lang="en-GB" altLang="en-US" sz="2800" b="1" smtClean="0"/>
              <a:t> </a:t>
            </a:r>
            <a:r>
              <a:rPr lang="en-GB" altLang="en-US" sz="2000" b="1" smtClean="0"/>
              <a:t>– repetition of very well-defined and well understood tasks with very little uncertainty</a:t>
            </a:r>
          </a:p>
          <a:p>
            <a:pPr eaLnBrk="1" hangingPunct="1">
              <a:lnSpc>
                <a:spcPct val="90000"/>
              </a:lnSpc>
              <a:buFontTx/>
              <a:buNone/>
            </a:pPr>
            <a:endParaRPr lang="en-GB" altLang="en-US" sz="700" b="1" smtClean="0"/>
          </a:p>
          <a:p>
            <a:pPr eaLnBrk="1" hangingPunct="1">
              <a:lnSpc>
                <a:spcPct val="90000"/>
              </a:lnSpc>
              <a:buFontTx/>
              <a:buNone/>
            </a:pPr>
            <a:r>
              <a:rPr lang="en-GB" altLang="en-US" sz="2000" b="1" smtClean="0"/>
              <a:t>‘Exploration’ – e.g. finding a cure for cancer: the outcome is very uncertain</a:t>
            </a:r>
          </a:p>
          <a:p>
            <a:pPr eaLnBrk="1" hangingPunct="1">
              <a:lnSpc>
                <a:spcPct val="90000"/>
              </a:lnSpc>
              <a:buFontTx/>
              <a:buNone/>
            </a:pPr>
            <a:endParaRPr lang="en-GB" altLang="en-US" sz="700" b="1" smtClean="0"/>
          </a:p>
          <a:p>
            <a:pPr eaLnBrk="1" hangingPunct="1">
              <a:lnSpc>
                <a:spcPct val="90000"/>
              </a:lnSpc>
              <a:buFontTx/>
              <a:buNone/>
            </a:pPr>
            <a:r>
              <a:rPr lang="en-GB" altLang="en-US" sz="2000" b="1" smtClean="0"/>
              <a:t>‘Projects’ – in the middle!</a:t>
            </a:r>
          </a:p>
        </p:txBody>
      </p:sp>
      <p:pic>
        <p:nvPicPr>
          <p:cNvPr id="8197" name="Picture 8"/>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1403350" y="1557338"/>
            <a:ext cx="6264275" cy="2913062"/>
          </a:xfrm>
          <a:noFill/>
        </p:spPr>
      </p:pic>
      <p:sp>
        <p:nvSpPr>
          <p:cNvPr id="8198" name="AutoShape 7" descr="Image result for car mechanic"/>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pic>
        <p:nvPicPr>
          <p:cNvPr id="3" name="Picture 2"/>
          <p:cNvPicPr>
            <a:picLocks noChangeAspect="1"/>
          </p:cNvPicPr>
          <p:nvPr/>
        </p:nvPicPr>
        <p:blipFill>
          <a:blip r:embed="rId4"/>
          <a:stretch>
            <a:fillRect/>
          </a:stretch>
        </p:blipFill>
        <p:spPr>
          <a:xfrm>
            <a:off x="335113" y="2075942"/>
            <a:ext cx="1701498" cy="1537717"/>
          </a:xfrm>
          <a:prstGeom prst="rect">
            <a:avLst/>
          </a:prstGeom>
        </p:spPr>
      </p:pic>
      <p:pic>
        <p:nvPicPr>
          <p:cNvPr id="4" name="Picture 3"/>
          <p:cNvPicPr>
            <a:picLocks noChangeAspect="1"/>
          </p:cNvPicPr>
          <p:nvPr/>
        </p:nvPicPr>
        <p:blipFill>
          <a:blip r:embed="rId5"/>
          <a:stretch>
            <a:fillRect/>
          </a:stretch>
        </p:blipFill>
        <p:spPr>
          <a:xfrm>
            <a:off x="7150167" y="1514416"/>
            <a:ext cx="1469891" cy="2123176"/>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B6F955AC-A997-4579-BBD4-3F187827428D}" type="slidenum">
              <a:rPr lang="en-US" altLang="en-US" sz="1400">
                <a:solidFill>
                  <a:schemeClr val="tx1"/>
                </a:solidFill>
                <a:latin typeface="Times New Roman" panose="02020603050405020304" pitchFamily="18" charset="0"/>
              </a:rPr>
              <a:pPr>
                <a:spcBef>
                  <a:spcPct val="0"/>
                </a:spcBef>
                <a:buFontTx/>
                <a:buNone/>
              </a:pPr>
              <a:t>4</a:t>
            </a:fld>
            <a:endParaRPr lang="en-US" altLang="en-US" sz="1400">
              <a:solidFill>
                <a:schemeClr val="tx1"/>
              </a:solidFill>
              <a:latin typeface="Times New Roman" panose="02020603050405020304" pitchFamily="18" charset="0"/>
            </a:endParaRPr>
          </a:p>
        </p:txBody>
      </p:sp>
      <p:sp>
        <p:nvSpPr>
          <p:cNvPr id="10243" name="Rectangle 2"/>
          <p:cNvSpPr>
            <a:spLocks noGrp="1" noChangeArrowheads="1"/>
          </p:cNvSpPr>
          <p:nvPr>
            <p:ph type="title"/>
          </p:nvPr>
        </p:nvSpPr>
        <p:spPr>
          <a:xfrm>
            <a:off x="539750" y="260350"/>
            <a:ext cx="7772400" cy="1143000"/>
          </a:xfrm>
        </p:spPr>
        <p:txBody>
          <a:bodyPr/>
          <a:lstStyle/>
          <a:p>
            <a:pPr eaLnBrk="1" hangingPunct="1"/>
            <a:r>
              <a:rPr lang="en-GB" altLang="en-US" b="1" u="sng" smtClean="0"/>
              <a:t>Characteristics of projects</a:t>
            </a:r>
          </a:p>
        </p:txBody>
      </p:sp>
      <p:sp>
        <p:nvSpPr>
          <p:cNvPr id="10244" name="Rectangle 3"/>
          <p:cNvSpPr>
            <a:spLocks noGrp="1" noChangeArrowheads="1"/>
          </p:cNvSpPr>
          <p:nvPr>
            <p:ph type="body" idx="1"/>
          </p:nvPr>
        </p:nvSpPr>
        <p:spPr>
          <a:xfrm>
            <a:off x="684213" y="1557338"/>
            <a:ext cx="7772400" cy="4679950"/>
          </a:xfrm>
        </p:spPr>
        <p:txBody>
          <a:bodyPr/>
          <a:lstStyle/>
          <a:p>
            <a:pPr algn="ctr" eaLnBrk="1" hangingPunct="1">
              <a:lnSpc>
                <a:spcPct val="90000"/>
              </a:lnSpc>
              <a:buFontTx/>
              <a:buNone/>
            </a:pPr>
            <a:r>
              <a:rPr lang="en-GB" altLang="en-US" smtClean="0"/>
              <a:t>A task is more ‘project-like’ if it is:</a:t>
            </a:r>
          </a:p>
          <a:p>
            <a:pPr algn="ctr" eaLnBrk="1" hangingPunct="1">
              <a:lnSpc>
                <a:spcPct val="90000"/>
              </a:lnSpc>
              <a:buFontTx/>
              <a:buNone/>
            </a:pPr>
            <a:endParaRPr lang="en-GB" altLang="en-US" sz="900" smtClean="0"/>
          </a:p>
          <a:p>
            <a:pPr eaLnBrk="1" hangingPunct="1">
              <a:lnSpc>
                <a:spcPct val="90000"/>
              </a:lnSpc>
            </a:pPr>
            <a:r>
              <a:rPr lang="en-GB" altLang="en-US" sz="2800" smtClean="0"/>
              <a:t>Non-routine</a:t>
            </a:r>
          </a:p>
          <a:p>
            <a:pPr eaLnBrk="1" hangingPunct="1">
              <a:lnSpc>
                <a:spcPct val="90000"/>
              </a:lnSpc>
            </a:pPr>
            <a:r>
              <a:rPr lang="en-GB" altLang="en-US" sz="2800" smtClean="0"/>
              <a:t>Planned</a:t>
            </a:r>
          </a:p>
          <a:p>
            <a:pPr eaLnBrk="1" hangingPunct="1">
              <a:lnSpc>
                <a:spcPct val="90000"/>
              </a:lnSpc>
            </a:pPr>
            <a:r>
              <a:rPr lang="en-GB" altLang="en-US" sz="2800" smtClean="0"/>
              <a:t>Aiming at a specific target</a:t>
            </a:r>
          </a:p>
          <a:p>
            <a:pPr eaLnBrk="1" hangingPunct="1">
              <a:lnSpc>
                <a:spcPct val="90000"/>
              </a:lnSpc>
            </a:pPr>
            <a:r>
              <a:rPr lang="en-GB" altLang="en-US" sz="2800" smtClean="0"/>
              <a:t>Work carried out for a customer</a:t>
            </a:r>
          </a:p>
          <a:p>
            <a:pPr eaLnBrk="1" hangingPunct="1">
              <a:lnSpc>
                <a:spcPct val="90000"/>
              </a:lnSpc>
            </a:pPr>
            <a:r>
              <a:rPr lang="en-GB" altLang="en-US" sz="2800" smtClean="0"/>
              <a:t>Involving several specialisms</a:t>
            </a:r>
          </a:p>
          <a:p>
            <a:pPr eaLnBrk="1" hangingPunct="1">
              <a:lnSpc>
                <a:spcPct val="90000"/>
              </a:lnSpc>
            </a:pPr>
            <a:r>
              <a:rPr lang="en-GB" altLang="en-US" sz="2800" smtClean="0"/>
              <a:t>Made up of several different phases</a:t>
            </a:r>
          </a:p>
          <a:p>
            <a:pPr eaLnBrk="1" hangingPunct="1">
              <a:lnSpc>
                <a:spcPct val="90000"/>
              </a:lnSpc>
            </a:pPr>
            <a:r>
              <a:rPr lang="en-GB" altLang="en-US" sz="2800" smtClean="0"/>
              <a:t>Constrained by time and resources</a:t>
            </a:r>
          </a:p>
          <a:p>
            <a:pPr eaLnBrk="1" hangingPunct="1">
              <a:lnSpc>
                <a:spcPct val="90000"/>
              </a:lnSpc>
            </a:pPr>
            <a:r>
              <a:rPr lang="en-GB" altLang="en-US" sz="2800" smtClean="0"/>
              <a:t>Large and/or complex</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5040C909-3B04-4383-8F10-A1C3A4F17C90}" type="slidenum">
              <a:rPr lang="en-US" altLang="en-US" sz="1400">
                <a:solidFill>
                  <a:schemeClr val="tx1"/>
                </a:solidFill>
                <a:latin typeface="Times New Roman" panose="02020603050405020304" pitchFamily="18" charset="0"/>
              </a:rPr>
              <a:pPr>
                <a:spcBef>
                  <a:spcPct val="0"/>
                </a:spcBef>
                <a:buFontTx/>
                <a:buNone/>
              </a:pPr>
              <a:t>5</a:t>
            </a:fld>
            <a:endParaRPr lang="en-US" altLang="en-US" sz="1400">
              <a:solidFill>
                <a:schemeClr val="tx1"/>
              </a:solidFill>
              <a:latin typeface="Times New Roman" panose="02020603050405020304" pitchFamily="18" charset="0"/>
            </a:endParaRPr>
          </a:p>
        </p:txBody>
      </p:sp>
      <p:sp>
        <p:nvSpPr>
          <p:cNvPr id="12291" name="Rectangle 2"/>
          <p:cNvSpPr>
            <a:spLocks noGrp="1" noChangeArrowheads="1"/>
          </p:cNvSpPr>
          <p:nvPr>
            <p:ph type="title"/>
          </p:nvPr>
        </p:nvSpPr>
        <p:spPr>
          <a:xfrm>
            <a:off x="684213" y="260350"/>
            <a:ext cx="7772400" cy="1143000"/>
          </a:xfrm>
        </p:spPr>
        <p:txBody>
          <a:bodyPr/>
          <a:lstStyle/>
          <a:p>
            <a:pPr eaLnBrk="1" hangingPunct="1"/>
            <a:r>
              <a:rPr lang="en-GB" altLang="en-US" sz="4000" u="sng" smtClean="0"/>
              <a:t>Are </a:t>
            </a:r>
            <a:r>
              <a:rPr lang="en-GB" altLang="en-US" sz="4000" i="1" u="sng" smtClean="0"/>
              <a:t>software</a:t>
            </a:r>
            <a:r>
              <a:rPr lang="en-GB" altLang="en-US" sz="4000" u="sng" smtClean="0"/>
              <a:t> projects really different from other projects?</a:t>
            </a:r>
          </a:p>
        </p:txBody>
      </p:sp>
      <p:sp>
        <p:nvSpPr>
          <p:cNvPr id="12292" name="Rectangle 3"/>
          <p:cNvSpPr>
            <a:spLocks noGrp="1" noChangeArrowheads="1"/>
          </p:cNvSpPr>
          <p:nvPr>
            <p:ph type="body" idx="1"/>
          </p:nvPr>
        </p:nvSpPr>
        <p:spPr/>
        <p:txBody>
          <a:bodyPr/>
          <a:lstStyle/>
          <a:p>
            <a:pPr eaLnBrk="1" hangingPunct="1">
              <a:lnSpc>
                <a:spcPct val="90000"/>
              </a:lnSpc>
              <a:buFontTx/>
              <a:buNone/>
            </a:pPr>
            <a:r>
              <a:rPr lang="en-GB" altLang="en-US" smtClean="0"/>
              <a:t>Not really! …but…</a:t>
            </a:r>
          </a:p>
          <a:p>
            <a:pPr eaLnBrk="1" hangingPunct="1">
              <a:lnSpc>
                <a:spcPct val="90000"/>
              </a:lnSpc>
              <a:buFontTx/>
              <a:buNone/>
            </a:pPr>
            <a:endParaRPr lang="en-GB" altLang="en-US" sz="1000" smtClean="0"/>
          </a:p>
          <a:p>
            <a:pPr eaLnBrk="1" hangingPunct="1">
              <a:lnSpc>
                <a:spcPct val="90000"/>
              </a:lnSpc>
            </a:pPr>
            <a:r>
              <a:rPr lang="en-GB" altLang="en-US" sz="2800" smtClean="0"/>
              <a:t>Invisibility</a:t>
            </a:r>
          </a:p>
          <a:p>
            <a:pPr eaLnBrk="1" hangingPunct="1">
              <a:lnSpc>
                <a:spcPct val="90000"/>
              </a:lnSpc>
            </a:pPr>
            <a:r>
              <a:rPr lang="en-GB" altLang="en-US" sz="2800" smtClean="0"/>
              <a:t>Complexity</a:t>
            </a:r>
          </a:p>
          <a:p>
            <a:pPr eaLnBrk="1" hangingPunct="1">
              <a:lnSpc>
                <a:spcPct val="90000"/>
              </a:lnSpc>
            </a:pPr>
            <a:r>
              <a:rPr lang="en-GB" altLang="en-US" sz="2800" smtClean="0"/>
              <a:t>Conformity</a:t>
            </a:r>
          </a:p>
          <a:p>
            <a:pPr eaLnBrk="1" hangingPunct="1">
              <a:lnSpc>
                <a:spcPct val="90000"/>
              </a:lnSpc>
            </a:pPr>
            <a:r>
              <a:rPr lang="en-GB" altLang="en-US" sz="2800" smtClean="0"/>
              <a:t>Flexibility</a:t>
            </a:r>
          </a:p>
          <a:p>
            <a:pPr eaLnBrk="1" hangingPunct="1">
              <a:lnSpc>
                <a:spcPct val="90000"/>
              </a:lnSpc>
              <a:buFontTx/>
              <a:buNone/>
            </a:pPr>
            <a:endParaRPr lang="en-GB" altLang="en-US" sz="1000" smtClean="0"/>
          </a:p>
          <a:p>
            <a:pPr eaLnBrk="1" hangingPunct="1">
              <a:lnSpc>
                <a:spcPct val="90000"/>
              </a:lnSpc>
              <a:buFontTx/>
              <a:buNone/>
            </a:pPr>
            <a:r>
              <a:rPr lang="en-GB" altLang="en-US" smtClean="0"/>
              <a:t>   </a:t>
            </a:r>
          </a:p>
          <a:p>
            <a:pPr eaLnBrk="1" hangingPunct="1">
              <a:lnSpc>
                <a:spcPct val="90000"/>
              </a:lnSpc>
              <a:buFontTx/>
              <a:buNone/>
            </a:pPr>
            <a:r>
              <a:rPr lang="en-GB" altLang="en-US" smtClean="0"/>
              <a:t>make software more problematic to build  than other engineered artefacts.</a:t>
            </a:r>
          </a:p>
        </p:txBody>
      </p:sp>
      <p:pic>
        <p:nvPicPr>
          <p:cNvPr id="12293" name="Picture 6" descr="Image result for project management fail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738" y="2630488"/>
            <a:ext cx="4846637" cy="2366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4"/>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DAE3DC52-605E-40B5-B3E4-7209256DD174}" type="slidenum">
              <a:rPr lang="en-US" altLang="en-US" sz="1400">
                <a:solidFill>
                  <a:schemeClr val="tx1"/>
                </a:solidFill>
                <a:latin typeface="Times New Roman" panose="02020603050405020304" pitchFamily="18" charset="0"/>
              </a:rPr>
              <a:pPr>
                <a:spcBef>
                  <a:spcPct val="0"/>
                </a:spcBef>
                <a:buFontTx/>
                <a:buNone/>
              </a:pPr>
              <a:t>6</a:t>
            </a:fld>
            <a:endParaRPr lang="en-US" altLang="en-US" sz="1400">
              <a:solidFill>
                <a:schemeClr val="tx1"/>
              </a:solidFill>
              <a:latin typeface="Times New Roman" panose="02020603050405020304" pitchFamily="18" charset="0"/>
            </a:endParaRPr>
          </a:p>
        </p:txBody>
      </p:sp>
      <p:sp>
        <p:nvSpPr>
          <p:cNvPr id="14339" name="Rectangle 2"/>
          <p:cNvSpPr>
            <a:spLocks noGrp="1" noChangeArrowheads="1"/>
          </p:cNvSpPr>
          <p:nvPr>
            <p:ph type="title"/>
          </p:nvPr>
        </p:nvSpPr>
        <p:spPr>
          <a:xfrm>
            <a:off x="684213" y="188913"/>
            <a:ext cx="7772400" cy="1143000"/>
          </a:xfrm>
        </p:spPr>
        <p:txBody>
          <a:bodyPr/>
          <a:lstStyle/>
          <a:p>
            <a:pPr eaLnBrk="1" hangingPunct="1"/>
            <a:r>
              <a:rPr lang="en-GB" altLang="en-US" sz="4000" u="sng" smtClean="0"/>
              <a:t>Activities covered by project management</a:t>
            </a:r>
          </a:p>
        </p:txBody>
      </p:sp>
      <p:sp>
        <p:nvSpPr>
          <p:cNvPr id="14340" name="Rectangle 3"/>
          <p:cNvSpPr>
            <a:spLocks noGrp="1" noChangeArrowheads="1"/>
          </p:cNvSpPr>
          <p:nvPr>
            <p:ph type="body" sz="half" idx="1"/>
          </p:nvPr>
        </p:nvSpPr>
        <p:spPr>
          <a:xfrm>
            <a:off x="900113" y="4292600"/>
            <a:ext cx="7486650" cy="2306638"/>
          </a:xfrm>
        </p:spPr>
        <p:txBody>
          <a:bodyPr/>
          <a:lstStyle/>
          <a:p>
            <a:pPr eaLnBrk="1" hangingPunct="1">
              <a:lnSpc>
                <a:spcPct val="80000"/>
              </a:lnSpc>
              <a:buFontTx/>
              <a:buNone/>
            </a:pPr>
            <a:r>
              <a:rPr lang="en-GB" altLang="en-US" sz="2000" b="1" smtClean="0"/>
              <a:t>Feasibility study</a:t>
            </a:r>
          </a:p>
          <a:p>
            <a:pPr lvl="1" eaLnBrk="1" hangingPunct="1">
              <a:lnSpc>
                <a:spcPct val="80000"/>
              </a:lnSpc>
              <a:buFontTx/>
              <a:buNone/>
            </a:pPr>
            <a:r>
              <a:rPr lang="en-GB" altLang="en-US" sz="2000" smtClean="0"/>
              <a:t>Is project technically feasible and worthwhile from a business point of view?</a:t>
            </a:r>
          </a:p>
          <a:p>
            <a:pPr eaLnBrk="1" hangingPunct="1">
              <a:lnSpc>
                <a:spcPct val="80000"/>
              </a:lnSpc>
              <a:buFontTx/>
              <a:buNone/>
            </a:pPr>
            <a:r>
              <a:rPr lang="en-GB" altLang="en-US" sz="2000" b="1" smtClean="0"/>
              <a:t>Planning</a:t>
            </a:r>
          </a:p>
          <a:p>
            <a:pPr lvl="1" eaLnBrk="1" hangingPunct="1">
              <a:lnSpc>
                <a:spcPct val="80000"/>
              </a:lnSpc>
              <a:buFontTx/>
              <a:buNone/>
            </a:pPr>
            <a:r>
              <a:rPr lang="en-GB" altLang="en-US" sz="2000" smtClean="0"/>
              <a:t>Only done if project is feasible</a:t>
            </a:r>
          </a:p>
          <a:p>
            <a:pPr eaLnBrk="1" hangingPunct="1">
              <a:lnSpc>
                <a:spcPct val="80000"/>
              </a:lnSpc>
              <a:buFontTx/>
              <a:buNone/>
            </a:pPr>
            <a:r>
              <a:rPr lang="en-GB" altLang="en-US" sz="2000" b="1" smtClean="0"/>
              <a:t>Execution</a:t>
            </a:r>
          </a:p>
          <a:p>
            <a:pPr lvl="1" eaLnBrk="1" hangingPunct="1">
              <a:lnSpc>
                <a:spcPct val="80000"/>
              </a:lnSpc>
              <a:buFontTx/>
              <a:buNone/>
            </a:pPr>
            <a:r>
              <a:rPr lang="en-GB" altLang="en-US" sz="2000" smtClean="0"/>
              <a:t>Implement plan, but plan may be changed as we go along</a:t>
            </a:r>
          </a:p>
        </p:txBody>
      </p:sp>
      <p:pic>
        <p:nvPicPr>
          <p:cNvPr id="14341" name="Picture 4"/>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1979613" y="1341438"/>
            <a:ext cx="5040312" cy="2892425"/>
          </a:xfr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4"/>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62351474-B663-40CB-9956-CD658CD7EF4C}" type="slidenum">
              <a:rPr lang="en-US" altLang="en-US" sz="1400">
                <a:solidFill>
                  <a:schemeClr val="tx1"/>
                </a:solidFill>
                <a:latin typeface="Times New Roman" panose="02020603050405020304" pitchFamily="18" charset="0"/>
              </a:rPr>
              <a:pPr>
                <a:spcBef>
                  <a:spcPct val="0"/>
                </a:spcBef>
                <a:buFontTx/>
                <a:buNone/>
              </a:pPr>
              <a:t>7</a:t>
            </a:fld>
            <a:endParaRPr lang="en-US" altLang="en-US" sz="1400">
              <a:solidFill>
                <a:schemeClr val="tx1"/>
              </a:solidFill>
              <a:latin typeface="Times New Roman" panose="02020603050405020304" pitchFamily="18" charset="0"/>
            </a:endParaRPr>
          </a:p>
        </p:txBody>
      </p:sp>
      <p:sp>
        <p:nvSpPr>
          <p:cNvPr id="16387" name="Rectangle 2"/>
          <p:cNvSpPr>
            <a:spLocks noGrp="1" noChangeArrowheads="1"/>
          </p:cNvSpPr>
          <p:nvPr>
            <p:ph type="title"/>
          </p:nvPr>
        </p:nvSpPr>
        <p:spPr>
          <a:xfrm>
            <a:off x="684213" y="333375"/>
            <a:ext cx="7772400" cy="1143000"/>
          </a:xfrm>
        </p:spPr>
        <p:txBody>
          <a:bodyPr/>
          <a:lstStyle/>
          <a:p>
            <a:pPr eaLnBrk="1" hangingPunct="1"/>
            <a:r>
              <a:rPr lang="en-GB" altLang="en-US" sz="4000" u="sng" smtClean="0"/>
              <a:t>The software development life-cycle </a:t>
            </a:r>
          </a:p>
        </p:txBody>
      </p:sp>
      <p:sp>
        <p:nvSpPr>
          <p:cNvPr id="16388" name="Rectangle 3"/>
          <p:cNvSpPr>
            <a:spLocks noGrp="1" noChangeArrowheads="1"/>
          </p:cNvSpPr>
          <p:nvPr>
            <p:ph type="body" sz="half" idx="1"/>
          </p:nvPr>
        </p:nvSpPr>
        <p:spPr/>
        <p:txBody>
          <a:bodyPr/>
          <a:lstStyle/>
          <a:p>
            <a:pPr eaLnBrk="1" hangingPunct="1">
              <a:buFontTx/>
              <a:buNone/>
            </a:pPr>
            <a:endParaRPr lang="en-GB" altLang="en-US" sz="2800" smtClean="0">
              <a:solidFill>
                <a:srgbClr val="FF0000"/>
              </a:solidFill>
            </a:endParaRPr>
          </a:p>
          <a:p>
            <a:pPr eaLnBrk="1" hangingPunct="1">
              <a:buFontTx/>
              <a:buNone/>
            </a:pPr>
            <a:endParaRPr lang="en-GB" altLang="en-US" sz="2800" smtClean="0">
              <a:solidFill>
                <a:srgbClr val="FF0000"/>
              </a:solidFill>
            </a:endParaRPr>
          </a:p>
          <a:p>
            <a:pPr eaLnBrk="1" hangingPunct="1">
              <a:buFontTx/>
              <a:buNone/>
            </a:pPr>
            <a:endParaRPr lang="en-GB" altLang="en-US" sz="2800" smtClean="0">
              <a:solidFill>
                <a:srgbClr val="FF0000"/>
              </a:solidFill>
            </a:endParaRPr>
          </a:p>
          <a:p>
            <a:pPr eaLnBrk="1" hangingPunct="1">
              <a:buFontTx/>
              <a:buNone/>
            </a:pPr>
            <a:endParaRPr lang="en-GB" altLang="en-US" sz="2800" smtClean="0">
              <a:solidFill>
                <a:srgbClr val="FF0000"/>
              </a:solidFill>
            </a:endParaRPr>
          </a:p>
        </p:txBody>
      </p:sp>
      <p:pic>
        <p:nvPicPr>
          <p:cNvPr id="16389" name="Picture 4"/>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01638" y="1817688"/>
            <a:ext cx="4168775" cy="4537075"/>
          </a:xfrm>
          <a:noFill/>
        </p:spPr>
      </p:pic>
      <p:sp>
        <p:nvSpPr>
          <p:cNvPr id="16390" name="TextBox 1"/>
          <p:cNvSpPr txBox="1">
            <a:spLocks noChangeArrowheads="1"/>
          </p:cNvSpPr>
          <p:nvPr/>
        </p:nvSpPr>
        <p:spPr bwMode="auto">
          <a:xfrm>
            <a:off x="4932363" y="2420938"/>
            <a:ext cx="345598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solidFill>
                  <a:schemeClr val="bg1"/>
                </a:solidFill>
              </a:rPr>
              <a:t>What alternatives to the Waterfall Model do you know?</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F2291DED-AC4B-43F7-9784-40B3AC0E845B}" type="slidenum">
              <a:rPr lang="en-US" altLang="en-US" sz="1400">
                <a:solidFill>
                  <a:schemeClr val="tx1"/>
                </a:solidFill>
                <a:latin typeface="Times New Roman" panose="02020603050405020304" pitchFamily="18" charset="0"/>
              </a:rPr>
              <a:pPr>
                <a:spcBef>
                  <a:spcPct val="0"/>
                </a:spcBef>
                <a:buFontTx/>
                <a:buNone/>
              </a:pPr>
              <a:t>8</a:t>
            </a:fld>
            <a:endParaRPr lang="en-US" altLang="en-US" sz="1400">
              <a:solidFill>
                <a:schemeClr val="tx1"/>
              </a:solidFill>
              <a:latin typeface="Times New Roman" panose="02020603050405020304" pitchFamily="18" charset="0"/>
            </a:endParaRPr>
          </a:p>
        </p:txBody>
      </p:sp>
      <p:sp>
        <p:nvSpPr>
          <p:cNvPr id="18435" name="Rectangle 2"/>
          <p:cNvSpPr>
            <a:spLocks noGrp="1" noChangeArrowheads="1"/>
          </p:cNvSpPr>
          <p:nvPr>
            <p:ph type="title"/>
          </p:nvPr>
        </p:nvSpPr>
        <p:spPr>
          <a:xfrm>
            <a:off x="684213" y="188913"/>
            <a:ext cx="7772400" cy="1143000"/>
          </a:xfrm>
        </p:spPr>
        <p:txBody>
          <a:bodyPr/>
          <a:lstStyle/>
          <a:p>
            <a:pPr eaLnBrk="1" hangingPunct="1"/>
            <a:r>
              <a:rPr lang="en-GB" altLang="en-US" u="sng" smtClean="0"/>
              <a:t>Software devlopment life-cycle</a:t>
            </a:r>
          </a:p>
        </p:txBody>
      </p:sp>
      <p:sp>
        <p:nvSpPr>
          <p:cNvPr id="18436" name="Rectangle 3"/>
          <p:cNvSpPr>
            <a:spLocks noGrp="1" noChangeArrowheads="1"/>
          </p:cNvSpPr>
          <p:nvPr>
            <p:ph type="body" idx="1"/>
          </p:nvPr>
        </p:nvSpPr>
        <p:spPr>
          <a:xfrm>
            <a:off x="755650" y="1557338"/>
            <a:ext cx="7772400" cy="4679950"/>
          </a:xfrm>
        </p:spPr>
        <p:txBody>
          <a:bodyPr/>
          <a:lstStyle/>
          <a:p>
            <a:pPr eaLnBrk="1" hangingPunct="1">
              <a:lnSpc>
                <a:spcPct val="90000"/>
              </a:lnSpc>
              <a:buFontTx/>
              <a:buNone/>
            </a:pPr>
            <a:r>
              <a:rPr lang="en-GB" altLang="en-US" b="1" smtClean="0"/>
              <a:t>Requirements analysis</a:t>
            </a:r>
          </a:p>
          <a:p>
            <a:pPr eaLnBrk="1" hangingPunct="1">
              <a:lnSpc>
                <a:spcPct val="90000"/>
              </a:lnSpc>
              <a:buFontTx/>
              <a:buNone/>
            </a:pPr>
            <a:endParaRPr lang="en-GB" altLang="en-US" sz="900" b="1" smtClean="0"/>
          </a:p>
          <a:p>
            <a:pPr lvl="1" eaLnBrk="1" hangingPunct="1">
              <a:lnSpc>
                <a:spcPct val="90000"/>
              </a:lnSpc>
            </a:pPr>
            <a:r>
              <a:rPr lang="en-GB" altLang="en-US" smtClean="0"/>
              <a:t>Requirements elicitation: what does the client need?</a:t>
            </a:r>
          </a:p>
          <a:p>
            <a:pPr lvl="1" eaLnBrk="1" hangingPunct="1">
              <a:lnSpc>
                <a:spcPct val="90000"/>
              </a:lnSpc>
            </a:pPr>
            <a:r>
              <a:rPr lang="en-GB" altLang="en-US" smtClean="0"/>
              <a:t>Analysis: converting ‘customer-facing’ requirements into equivalents that developers can understand</a:t>
            </a:r>
          </a:p>
          <a:p>
            <a:pPr lvl="1" eaLnBrk="1" hangingPunct="1">
              <a:lnSpc>
                <a:spcPct val="90000"/>
              </a:lnSpc>
            </a:pPr>
            <a:r>
              <a:rPr lang="en-GB" altLang="en-US" smtClean="0"/>
              <a:t>Requirements will cover </a:t>
            </a:r>
          </a:p>
          <a:p>
            <a:pPr lvl="2" eaLnBrk="1" hangingPunct="1">
              <a:lnSpc>
                <a:spcPct val="90000"/>
              </a:lnSpc>
            </a:pPr>
            <a:r>
              <a:rPr lang="en-GB" altLang="en-US" smtClean="0"/>
              <a:t>Functions</a:t>
            </a:r>
          </a:p>
          <a:p>
            <a:pPr lvl="2" eaLnBrk="1" hangingPunct="1">
              <a:lnSpc>
                <a:spcPct val="90000"/>
              </a:lnSpc>
            </a:pPr>
            <a:r>
              <a:rPr lang="en-GB" altLang="en-US" smtClean="0"/>
              <a:t>Quality</a:t>
            </a:r>
          </a:p>
          <a:p>
            <a:pPr lvl="2" eaLnBrk="1" hangingPunct="1">
              <a:lnSpc>
                <a:spcPct val="90000"/>
              </a:lnSpc>
            </a:pPr>
            <a:r>
              <a:rPr lang="en-GB" altLang="en-US" smtClean="0"/>
              <a:t>Resource constraints i.e. costs</a:t>
            </a:r>
          </a:p>
          <a:p>
            <a:pPr lvl="1" eaLnBrk="1" hangingPunct="1">
              <a:lnSpc>
                <a:spcPct val="90000"/>
              </a:lnSpc>
            </a:pPr>
            <a:endParaRPr lang="en-GB" altLang="en-US"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92D20D28-37FE-4314-B873-A2321D7172FF}" type="slidenum">
              <a:rPr lang="en-US" altLang="en-US" sz="1400">
                <a:solidFill>
                  <a:schemeClr val="tx1"/>
                </a:solidFill>
                <a:latin typeface="Times New Roman" panose="02020603050405020304" pitchFamily="18" charset="0"/>
              </a:rPr>
              <a:pPr>
                <a:spcBef>
                  <a:spcPct val="0"/>
                </a:spcBef>
                <a:buFontTx/>
                <a:buNone/>
              </a:pPr>
              <a:t>9</a:t>
            </a:fld>
            <a:endParaRPr lang="en-US" altLang="en-US" sz="1400">
              <a:solidFill>
                <a:schemeClr val="tx1"/>
              </a:solidFill>
              <a:latin typeface="Times New Roman" panose="02020603050405020304" pitchFamily="18" charset="0"/>
            </a:endParaRPr>
          </a:p>
        </p:txBody>
      </p:sp>
      <p:sp>
        <p:nvSpPr>
          <p:cNvPr id="20483" name="Rectangle 2"/>
          <p:cNvSpPr>
            <a:spLocks noGrp="1" noChangeArrowheads="1"/>
          </p:cNvSpPr>
          <p:nvPr>
            <p:ph type="title"/>
          </p:nvPr>
        </p:nvSpPr>
        <p:spPr>
          <a:xfrm>
            <a:off x="611188" y="188913"/>
            <a:ext cx="7772400" cy="1143000"/>
          </a:xfrm>
        </p:spPr>
        <p:txBody>
          <a:bodyPr/>
          <a:lstStyle/>
          <a:p>
            <a:pPr eaLnBrk="1" hangingPunct="1"/>
            <a:r>
              <a:rPr lang="en-GB" altLang="en-US" u="sng" smtClean="0"/>
              <a:t>Software development life-cycle</a:t>
            </a:r>
          </a:p>
        </p:txBody>
      </p:sp>
      <p:sp>
        <p:nvSpPr>
          <p:cNvPr id="20484" name="Rectangle 3"/>
          <p:cNvSpPr>
            <a:spLocks noGrp="1" noChangeArrowheads="1"/>
          </p:cNvSpPr>
          <p:nvPr>
            <p:ph type="body" idx="1"/>
          </p:nvPr>
        </p:nvSpPr>
        <p:spPr>
          <a:xfrm>
            <a:off x="684213" y="1484313"/>
            <a:ext cx="7772400" cy="4752975"/>
          </a:xfrm>
        </p:spPr>
        <p:txBody>
          <a:bodyPr/>
          <a:lstStyle/>
          <a:p>
            <a:pPr eaLnBrk="1" hangingPunct="1">
              <a:lnSpc>
                <a:spcPct val="90000"/>
              </a:lnSpc>
            </a:pPr>
            <a:r>
              <a:rPr lang="en-GB" altLang="en-US" smtClean="0"/>
              <a:t>Architecture design</a:t>
            </a:r>
          </a:p>
          <a:p>
            <a:pPr lvl="1" eaLnBrk="1" hangingPunct="1">
              <a:lnSpc>
                <a:spcPct val="90000"/>
              </a:lnSpc>
            </a:pPr>
            <a:r>
              <a:rPr lang="en-GB" altLang="en-US" smtClean="0"/>
              <a:t>Based on </a:t>
            </a:r>
            <a:r>
              <a:rPr lang="en-GB" altLang="en-US" i="1" smtClean="0"/>
              <a:t>system requirements</a:t>
            </a:r>
          </a:p>
          <a:p>
            <a:pPr lvl="1" eaLnBrk="1" hangingPunct="1">
              <a:lnSpc>
                <a:spcPct val="90000"/>
              </a:lnSpc>
            </a:pPr>
            <a:r>
              <a:rPr lang="en-GB" altLang="en-US" smtClean="0"/>
              <a:t>Defines components of system: hardware, software, organizational</a:t>
            </a:r>
          </a:p>
          <a:p>
            <a:pPr lvl="1" eaLnBrk="1" hangingPunct="1">
              <a:lnSpc>
                <a:spcPct val="90000"/>
              </a:lnSpc>
            </a:pPr>
            <a:r>
              <a:rPr lang="en-GB" altLang="en-US" i="1" smtClean="0"/>
              <a:t>Software requirements</a:t>
            </a:r>
            <a:r>
              <a:rPr lang="en-GB" altLang="en-US" smtClean="0"/>
              <a:t> will come out of this</a:t>
            </a:r>
          </a:p>
          <a:p>
            <a:pPr eaLnBrk="1" hangingPunct="1">
              <a:lnSpc>
                <a:spcPct val="90000"/>
              </a:lnSpc>
            </a:pPr>
            <a:r>
              <a:rPr lang="en-GB" altLang="en-US" smtClean="0"/>
              <a:t>Code and test</a:t>
            </a:r>
          </a:p>
          <a:p>
            <a:pPr lvl="1" eaLnBrk="1" hangingPunct="1">
              <a:lnSpc>
                <a:spcPct val="90000"/>
              </a:lnSpc>
            </a:pPr>
            <a:r>
              <a:rPr lang="en-GB" altLang="en-US" smtClean="0"/>
              <a:t>Of individual components</a:t>
            </a:r>
          </a:p>
          <a:p>
            <a:pPr eaLnBrk="1" hangingPunct="1">
              <a:lnSpc>
                <a:spcPct val="90000"/>
              </a:lnSpc>
            </a:pPr>
            <a:r>
              <a:rPr lang="en-GB" altLang="en-US" smtClean="0"/>
              <a:t>Integration</a:t>
            </a:r>
          </a:p>
          <a:p>
            <a:pPr lvl="1" eaLnBrk="1" hangingPunct="1">
              <a:lnSpc>
                <a:spcPct val="90000"/>
              </a:lnSpc>
            </a:pPr>
            <a:r>
              <a:rPr lang="en-GB" altLang="en-US" smtClean="0"/>
              <a:t>Putting the components together</a:t>
            </a:r>
          </a:p>
          <a:p>
            <a:pPr eaLnBrk="1" hangingPunct="1">
              <a:lnSpc>
                <a:spcPct val="90000"/>
              </a:lnSpc>
              <a:buFontTx/>
              <a:buNone/>
            </a:pPr>
            <a:endParaRPr lang="en-GB" altLang="en-US" smtClean="0"/>
          </a:p>
          <a:p>
            <a:pPr eaLnBrk="1" hangingPunct="1">
              <a:lnSpc>
                <a:spcPct val="90000"/>
              </a:lnSpc>
            </a:pPr>
            <a:endParaRPr lang="en-GB" altLang="en-US" smtClean="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8B51508E-6635-4B7D-A95A-521A06246C63}" type="slidenum">
              <a:rPr lang="en-US" altLang="en-US" sz="1400">
                <a:solidFill>
                  <a:schemeClr val="tx1"/>
                </a:solidFill>
                <a:latin typeface="Times New Roman" panose="02020603050405020304" pitchFamily="18" charset="0"/>
              </a:rPr>
              <a:pPr>
                <a:spcBef>
                  <a:spcPct val="0"/>
                </a:spcBef>
                <a:buFontTx/>
                <a:buNone/>
              </a:pPr>
              <a:t>10</a:t>
            </a:fld>
            <a:endParaRPr lang="en-US" altLang="en-US" sz="1400">
              <a:solidFill>
                <a:schemeClr val="tx1"/>
              </a:solidFill>
              <a:latin typeface="Times New Roman" panose="02020603050405020304" pitchFamily="18" charset="0"/>
            </a:endParaRPr>
          </a:p>
        </p:txBody>
      </p:sp>
      <p:sp>
        <p:nvSpPr>
          <p:cNvPr id="22531" name="Rectangle 2"/>
          <p:cNvSpPr>
            <a:spLocks noGrp="1" noChangeArrowheads="1"/>
          </p:cNvSpPr>
          <p:nvPr>
            <p:ph type="title"/>
          </p:nvPr>
        </p:nvSpPr>
        <p:spPr>
          <a:xfrm>
            <a:off x="684213" y="188913"/>
            <a:ext cx="7772400" cy="1143000"/>
          </a:xfrm>
        </p:spPr>
        <p:txBody>
          <a:bodyPr/>
          <a:lstStyle/>
          <a:p>
            <a:pPr eaLnBrk="1" hangingPunct="1"/>
            <a:r>
              <a:rPr lang="en-GB" altLang="en-US" u="sng" smtClean="0"/>
              <a:t>Software development lifecycle - continued</a:t>
            </a:r>
          </a:p>
        </p:txBody>
      </p:sp>
      <p:sp>
        <p:nvSpPr>
          <p:cNvPr id="22532" name="Rectangle 3"/>
          <p:cNvSpPr>
            <a:spLocks noGrp="1" noChangeArrowheads="1"/>
          </p:cNvSpPr>
          <p:nvPr>
            <p:ph type="body" idx="1"/>
          </p:nvPr>
        </p:nvSpPr>
        <p:spPr>
          <a:xfrm>
            <a:off x="684213" y="1412875"/>
            <a:ext cx="7772400" cy="4968875"/>
          </a:xfrm>
        </p:spPr>
        <p:txBody>
          <a:bodyPr/>
          <a:lstStyle/>
          <a:p>
            <a:pPr eaLnBrk="1" hangingPunct="1">
              <a:lnSpc>
                <a:spcPct val="90000"/>
              </a:lnSpc>
            </a:pPr>
            <a:r>
              <a:rPr lang="en-GB" altLang="en-US" smtClean="0"/>
              <a:t>Qualification testing</a:t>
            </a:r>
          </a:p>
          <a:p>
            <a:pPr lvl="1" eaLnBrk="1" hangingPunct="1">
              <a:lnSpc>
                <a:spcPct val="90000"/>
              </a:lnSpc>
            </a:pPr>
            <a:r>
              <a:rPr lang="en-GB" altLang="en-US" smtClean="0"/>
              <a:t>Testing the </a:t>
            </a:r>
            <a:r>
              <a:rPr lang="en-GB" altLang="en-US" i="1" smtClean="0"/>
              <a:t>system </a:t>
            </a:r>
            <a:r>
              <a:rPr lang="en-GB" altLang="en-US" smtClean="0"/>
              <a:t>(not just the </a:t>
            </a:r>
            <a:r>
              <a:rPr lang="en-GB" altLang="en-US" i="1" smtClean="0"/>
              <a:t>software</a:t>
            </a:r>
            <a:r>
              <a:rPr lang="en-GB" altLang="en-US" smtClean="0"/>
              <a:t>)</a:t>
            </a:r>
          </a:p>
          <a:p>
            <a:pPr eaLnBrk="1" hangingPunct="1">
              <a:lnSpc>
                <a:spcPct val="90000"/>
              </a:lnSpc>
            </a:pPr>
            <a:r>
              <a:rPr lang="en-GB" altLang="en-US" smtClean="0"/>
              <a:t>Installation</a:t>
            </a:r>
          </a:p>
          <a:p>
            <a:pPr lvl="1" eaLnBrk="1" hangingPunct="1">
              <a:lnSpc>
                <a:spcPct val="90000"/>
              </a:lnSpc>
            </a:pPr>
            <a:r>
              <a:rPr lang="en-GB" altLang="en-US" smtClean="0"/>
              <a:t>The process of making the system operational</a:t>
            </a:r>
          </a:p>
          <a:p>
            <a:pPr lvl="1" eaLnBrk="1" hangingPunct="1">
              <a:lnSpc>
                <a:spcPct val="90000"/>
              </a:lnSpc>
            </a:pPr>
            <a:r>
              <a:rPr lang="en-GB" altLang="en-US" smtClean="0"/>
              <a:t>Includes setting up standing data, setting system parameters, installing on operational hardware platforms, user training etc</a:t>
            </a:r>
          </a:p>
          <a:p>
            <a:pPr eaLnBrk="1" hangingPunct="1">
              <a:lnSpc>
                <a:spcPct val="90000"/>
              </a:lnSpc>
            </a:pPr>
            <a:r>
              <a:rPr lang="en-GB" altLang="en-US" smtClean="0"/>
              <a:t>Acceptance support</a:t>
            </a:r>
          </a:p>
          <a:p>
            <a:pPr lvl="1" eaLnBrk="1" hangingPunct="1">
              <a:lnSpc>
                <a:spcPct val="90000"/>
              </a:lnSpc>
            </a:pPr>
            <a:r>
              <a:rPr lang="en-GB" altLang="en-US" smtClean="0"/>
              <a:t>Including maintenance and enhancement</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C6750879-152C-431A-A5C8-4630D8484200}" type="slidenum">
              <a:rPr lang="en-US" altLang="en-US" sz="1400">
                <a:solidFill>
                  <a:schemeClr val="tx1"/>
                </a:solidFill>
                <a:latin typeface="Times New Roman" panose="02020603050405020304" pitchFamily="18" charset="0"/>
              </a:rPr>
              <a:pPr>
                <a:spcBef>
                  <a:spcPct val="0"/>
                </a:spcBef>
                <a:buFontTx/>
                <a:buNone/>
              </a:pPr>
              <a:t>11</a:t>
            </a:fld>
            <a:endParaRPr lang="en-US" altLang="en-US" sz="1400">
              <a:solidFill>
                <a:schemeClr val="tx1"/>
              </a:solidFill>
              <a:latin typeface="Times New Roman" panose="02020603050405020304" pitchFamily="18" charset="0"/>
            </a:endParaRPr>
          </a:p>
        </p:txBody>
      </p:sp>
      <p:sp>
        <p:nvSpPr>
          <p:cNvPr id="24579" name="Rectangle 2"/>
          <p:cNvSpPr>
            <a:spLocks noGrp="1" noChangeArrowheads="1"/>
          </p:cNvSpPr>
          <p:nvPr>
            <p:ph type="title"/>
          </p:nvPr>
        </p:nvSpPr>
        <p:spPr>
          <a:xfrm>
            <a:off x="684213" y="476250"/>
            <a:ext cx="7772400" cy="1143000"/>
          </a:xfrm>
        </p:spPr>
        <p:txBody>
          <a:bodyPr/>
          <a:lstStyle/>
          <a:p>
            <a:pPr eaLnBrk="1" hangingPunct="1"/>
            <a:r>
              <a:rPr lang="en-GB" altLang="en-US" sz="4000" u="sng" smtClean="0"/>
              <a:t>Some ways of categorizing projects</a:t>
            </a:r>
            <a:br>
              <a:rPr lang="en-GB" altLang="en-US" sz="4000" u="sng" smtClean="0"/>
            </a:br>
            <a:endParaRPr lang="en-GB" altLang="en-US" sz="4000" u="sng" smtClean="0"/>
          </a:p>
        </p:txBody>
      </p:sp>
      <p:sp>
        <p:nvSpPr>
          <p:cNvPr id="24580" name="Rectangle 3"/>
          <p:cNvSpPr>
            <a:spLocks noGrp="1" noChangeArrowheads="1"/>
          </p:cNvSpPr>
          <p:nvPr>
            <p:ph type="body" idx="1"/>
          </p:nvPr>
        </p:nvSpPr>
        <p:spPr>
          <a:xfrm>
            <a:off x="611188" y="1773238"/>
            <a:ext cx="7772400" cy="4114800"/>
          </a:xfrm>
        </p:spPr>
        <p:txBody>
          <a:bodyPr/>
          <a:lstStyle/>
          <a:p>
            <a:pPr eaLnBrk="1" hangingPunct="1">
              <a:buFontTx/>
              <a:buNone/>
            </a:pPr>
            <a:r>
              <a:rPr lang="en-GB" altLang="en-US" smtClean="0"/>
              <a:t>Distinguishing different types of project is important as different types of task need different project approaches e.g.</a:t>
            </a:r>
          </a:p>
          <a:p>
            <a:pPr eaLnBrk="1" hangingPunct="1">
              <a:buFontTx/>
              <a:buNone/>
            </a:pPr>
            <a:endParaRPr lang="en-GB" altLang="en-US" sz="1000" smtClean="0"/>
          </a:p>
          <a:p>
            <a:pPr eaLnBrk="1" hangingPunct="1"/>
            <a:r>
              <a:rPr lang="en-GB" altLang="en-US" smtClean="0"/>
              <a:t>Information systems versus embedded systems</a:t>
            </a:r>
          </a:p>
          <a:p>
            <a:pPr eaLnBrk="1" hangingPunct="1">
              <a:buFontTx/>
              <a:buNone/>
            </a:pPr>
            <a:endParaRPr lang="en-GB" altLang="en-US" sz="900" smtClean="0"/>
          </a:p>
          <a:p>
            <a:pPr eaLnBrk="1" hangingPunct="1"/>
            <a:r>
              <a:rPr lang="en-GB" altLang="en-US" smtClean="0"/>
              <a:t>Objective-based versus product-based</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A2A0C742-BD17-46C2-9B70-35A5ECB49321}" type="slidenum">
              <a:rPr lang="en-US" altLang="en-US" sz="1400">
                <a:solidFill>
                  <a:schemeClr val="tx1"/>
                </a:solidFill>
                <a:latin typeface="Times New Roman" panose="02020603050405020304" pitchFamily="18" charset="0"/>
              </a:rPr>
              <a:pPr>
                <a:spcBef>
                  <a:spcPct val="0"/>
                </a:spcBef>
                <a:buFontTx/>
                <a:buNone/>
              </a:pPr>
              <a:t>12</a:t>
            </a:fld>
            <a:endParaRPr lang="en-US" altLang="en-US" sz="1400">
              <a:solidFill>
                <a:schemeClr val="tx1"/>
              </a:solidFill>
              <a:latin typeface="Times New Roman" panose="02020603050405020304" pitchFamily="18" charset="0"/>
            </a:endParaRPr>
          </a:p>
        </p:txBody>
      </p:sp>
      <p:sp>
        <p:nvSpPr>
          <p:cNvPr id="26627" name="Rectangle 2"/>
          <p:cNvSpPr>
            <a:spLocks noGrp="1" noChangeArrowheads="1"/>
          </p:cNvSpPr>
          <p:nvPr>
            <p:ph type="title"/>
          </p:nvPr>
        </p:nvSpPr>
        <p:spPr>
          <a:xfrm>
            <a:off x="684213" y="260350"/>
            <a:ext cx="7772400" cy="1143000"/>
          </a:xfrm>
        </p:spPr>
        <p:txBody>
          <a:bodyPr/>
          <a:lstStyle/>
          <a:p>
            <a:pPr eaLnBrk="1" hangingPunct="1"/>
            <a:r>
              <a:rPr lang="en-GB" altLang="en-US" u="sng" smtClean="0"/>
              <a:t>What is project management?</a:t>
            </a:r>
          </a:p>
        </p:txBody>
      </p:sp>
      <p:sp>
        <p:nvSpPr>
          <p:cNvPr id="26628" name="Rectangle 3"/>
          <p:cNvSpPr>
            <a:spLocks noGrp="1" noChangeArrowheads="1"/>
          </p:cNvSpPr>
          <p:nvPr>
            <p:ph type="body" idx="1"/>
          </p:nvPr>
        </p:nvSpPr>
        <p:spPr>
          <a:xfrm>
            <a:off x="685800" y="1700213"/>
            <a:ext cx="7772400" cy="4395787"/>
          </a:xfrm>
        </p:spPr>
        <p:txBody>
          <a:bodyPr/>
          <a:lstStyle/>
          <a:p>
            <a:pPr eaLnBrk="1" hangingPunct="1">
              <a:buFontTx/>
              <a:buNone/>
            </a:pPr>
            <a:r>
              <a:rPr lang="en-GB" altLang="en-US" smtClean="0"/>
              <a:t>This involves the following activities:</a:t>
            </a:r>
          </a:p>
          <a:p>
            <a:pPr eaLnBrk="1" hangingPunct="1">
              <a:buFontTx/>
              <a:buNone/>
            </a:pPr>
            <a:endParaRPr lang="en-GB" altLang="en-US" sz="1000" smtClean="0"/>
          </a:p>
          <a:p>
            <a:pPr eaLnBrk="1" hangingPunct="1"/>
            <a:r>
              <a:rPr lang="en-GB" altLang="en-US" smtClean="0"/>
              <a:t>Planning – deciding what is to be done</a:t>
            </a:r>
          </a:p>
          <a:p>
            <a:pPr eaLnBrk="1" hangingPunct="1"/>
            <a:r>
              <a:rPr lang="en-GB" altLang="en-US" smtClean="0"/>
              <a:t>Organizing – making arrangements</a:t>
            </a:r>
          </a:p>
          <a:p>
            <a:pPr eaLnBrk="1" hangingPunct="1"/>
            <a:r>
              <a:rPr lang="en-GB" altLang="en-US" smtClean="0"/>
              <a:t>Staffing – selecting the right people for the job</a:t>
            </a:r>
          </a:p>
          <a:p>
            <a:pPr eaLnBrk="1" hangingPunct="1"/>
            <a:r>
              <a:rPr lang="en-GB" altLang="en-US" smtClean="0"/>
              <a:t>Directing – giving instructions</a:t>
            </a:r>
          </a:p>
          <a:p>
            <a:pPr eaLnBrk="1" hangingPunct="1">
              <a:buFontTx/>
              <a:buNone/>
            </a:pPr>
            <a:r>
              <a:rPr lang="en-GB" altLang="en-US" smtClean="0"/>
              <a:t>							continued…</a:t>
            </a:r>
          </a:p>
          <a:p>
            <a:pPr eaLnBrk="1" hangingPunct="1"/>
            <a:endParaRPr lang="en-GB" altLang="en-US"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CF616B4C-307B-4384-9B18-4B077090FF5B}" type="slidenum">
              <a:rPr lang="en-US" altLang="en-US" sz="1400">
                <a:solidFill>
                  <a:schemeClr val="tx1"/>
                </a:solidFill>
                <a:latin typeface="Times New Roman" panose="02020603050405020304" pitchFamily="18" charset="0"/>
              </a:rPr>
              <a:pPr>
                <a:spcBef>
                  <a:spcPct val="0"/>
                </a:spcBef>
                <a:buFontTx/>
                <a:buNone/>
              </a:pPr>
              <a:t>13</a:t>
            </a:fld>
            <a:endParaRPr lang="en-US" altLang="en-US" sz="1400">
              <a:solidFill>
                <a:schemeClr val="tx1"/>
              </a:solidFill>
              <a:latin typeface="Times New Roman" panose="02020603050405020304" pitchFamily="18" charset="0"/>
            </a:endParaRPr>
          </a:p>
        </p:txBody>
      </p:sp>
      <p:sp>
        <p:nvSpPr>
          <p:cNvPr id="28675" name="Rectangle 2"/>
          <p:cNvSpPr>
            <a:spLocks noGrp="1" noChangeArrowheads="1"/>
          </p:cNvSpPr>
          <p:nvPr>
            <p:ph type="title"/>
          </p:nvPr>
        </p:nvSpPr>
        <p:spPr>
          <a:xfrm>
            <a:off x="684213" y="260350"/>
            <a:ext cx="7772400" cy="1143000"/>
          </a:xfrm>
        </p:spPr>
        <p:txBody>
          <a:bodyPr/>
          <a:lstStyle/>
          <a:p>
            <a:pPr eaLnBrk="1" hangingPunct="1"/>
            <a:r>
              <a:rPr lang="en-GB" altLang="en-US" sz="4000" u="sng" smtClean="0"/>
              <a:t>What is management?</a:t>
            </a:r>
            <a:br>
              <a:rPr lang="en-GB" altLang="en-US" sz="4000" u="sng" smtClean="0"/>
            </a:br>
            <a:r>
              <a:rPr lang="en-GB" altLang="en-US" sz="4000" u="sng" smtClean="0"/>
              <a:t>(continued)</a:t>
            </a:r>
          </a:p>
        </p:txBody>
      </p:sp>
      <p:sp>
        <p:nvSpPr>
          <p:cNvPr id="28676" name="Rectangle 3"/>
          <p:cNvSpPr>
            <a:spLocks noGrp="1" noChangeArrowheads="1"/>
          </p:cNvSpPr>
          <p:nvPr>
            <p:ph type="body" idx="1"/>
          </p:nvPr>
        </p:nvSpPr>
        <p:spPr>
          <a:xfrm>
            <a:off x="684213" y="1844675"/>
            <a:ext cx="7772400" cy="4608513"/>
          </a:xfrm>
        </p:spPr>
        <p:txBody>
          <a:bodyPr/>
          <a:lstStyle/>
          <a:p>
            <a:pPr eaLnBrk="1" hangingPunct="1"/>
            <a:r>
              <a:rPr lang="en-GB" altLang="en-US" sz="2800" smtClean="0"/>
              <a:t>Monitoring – checking on progress</a:t>
            </a:r>
          </a:p>
          <a:p>
            <a:pPr eaLnBrk="1" hangingPunct="1">
              <a:buFontTx/>
              <a:buNone/>
            </a:pPr>
            <a:endParaRPr lang="en-GB" altLang="en-US" sz="900" smtClean="0"/>
          </a:p>
          <a:p>
            <a:pPr eaLnBrk="1" hangingPunct="1"/>
            <a:r>
              <a:rPr lang="en-GB" altLang="en-US" sz="2800" smtClean="0"/>
              <a:t>Controlling – taking action to remedy hold-ups</a:t>
            </a:r>
          </a:p>
          <a:p>
            <a:pPr eaLnBrk="1" hangingPunct="1">
              <a:buFontTx/>
              <a:buNone/>
            </a:pPr>
            <a:endParaRPr lang="en-GB" altLang="en-US" sz="900" smtClean="0"/>
          </a:p>
          <a:p>
            <a:pPr eaLnBrk="1" hangingPunct="1"/>
            <a:r>
              <a:rPr lang="en-GB" altLang="en-US" sz="2800" smtClean="0"/>
              <a:t>Innovating – coming up with solutions when problems emerge</a:t>
            </a:r>
          </a:p>
          <a:p>
            <a:pPr eaLnBrk="1" hangingPunct="1">
              <a:buFontTx/>
              <a:buNone/>
            </a:pPr>
            <a:endParaRPr lang="en-GB" altLang="en-US" sz="1000" smtClean="0"/>
          </a:p>
          <a:p>
            <a:pPr eaLnBrk="1" hangingPunct="1"/>
            <a:r>
              <a:rPr lang="en-GB" altLang="en-US" sz="2800" smtClean="0"/>
              <a:t>Representing – liaising with clients, users, developers and other stakeholders</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571500" y="188913"/>
            <a:ext cx="7772400" cy="1143000"/>
          </a:xfrm>
        </p:spPr>
        <p:txBody>
          <a:bodyPr/>
          <a:lstStyle/>
          <a:p>
            <a:pPr eaLnBrk="1" hangingPunct="1"/>
            <a:r>
              <a:rPr lang="en-GB" altLang="en-US" smtClean="0"/>
              <a:t>Example</a:t>
            </a:r>
          </a:p>
        </p:txBody>
      </p:sp>
      <p:sp>
        <p:nvSpPr>
          <p:cNvPr id="30723" name="Content Placeholder 2"/>
          <p:cNvSpPr>
            <a:spLocks noGrp="1"/>
          </p:cNvSpPr>
          <p:nvPr>
            <p:ph idx="1"/>
          </p:nvPr>
        </p:nvSpPr>
        <p:spPr>
          <a:xfrm>
            <a:off x="539750" y="1808163"/>
            <a:ext cx="7772400" cy="4519612"/>
          </a:xfrm>
        </p:spPr>
        <p:txBody>
          <a:bodyPr/>
          <a:lstStyle/>
          <a:p>
            <a:pPr eaLnBrk="1" hangingPunct="1">
              <a:buFontTx/>
              <a:buNone/>
            </a:pPr>
            <a:r>
              <a:rPr lang="en-GB" altLang="en-US" sz="2000" smtClean="0"/>
              <a:t>Sian is the manager of a software development department. One Monday morning, she has a meeting with senior management about work planned for the next year, and about the staff who will be assigned to the various tasks. At 2pm, she has a meeting with senior programming staff. A member of the team has broken a leg on a skiing holiday and will not be able to fly home for a several weeks. She decides to transfer a member of another team (who is currently working on a less urgent task) to cover this work, and to recruit a temporary replacement to replace him. She has to see the programmer to be reassigned and phone the personnel department and the manager of the area whose work will be delayed.</a:t>
            </a:r>
          </a:p>
          <a:p>
            <a:pPr eaLnBrk="1" hangingPunct="1">
              <a:buFontTx/>
              <a:buNone/>
            </a:pPr>
            <a:endParaRPr lang="en-GB" altLang="en-US" sz="2000" smtClean="0"/>
          </a:p>
          <a:p>
            <a:pPr eaLnBrk="1" hangingPunct="1">
              <a:buFontTx/>
              <a:buNone/>
            </a:pPr>
            <a:r>
              <a:rPr lang="en-GB" altLang="en-US" sz="2000" smtClean="0"/>
              <a:t>Identify which of the eight management responsibilities Sian will need to use during the day.   </a:t>
            </a:r>
            <a:r>
              <a:rPr lang="en-GB" altLang="en-US" smtClean="0"/>
              <a:t> </a:t>
            </a:r>
          </a:p>
        </p:txBody>
      </p:sp>
      <p:sp>
        <p:nvSpPr>
          <p:cNvPr id="30724"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044B38FF-0300-43B0-8EBB-C8E82F744674}" type="slidenum">
              <a:rPr lang="en-US" altLang="en-US" sz="1400">
                <a:solidFill>
                  <a:schemeClr val="tx1"/>
                </a:solidFill>
                <a:latin typeface="Times New Roman" panose="02020603050405020304" pitchFamily="18" charset="0"/>
              </a:rPr>
              <a:pPr>
                <a:spcBef>
                  <a:spcPct val="0"/>
                </a:spcBef>
                <a:buFontTx/>
                <a:buNone/>
              </a:pPr>
              <a:t>14</a:t>
            </a:fld>
            <a:endParaRPr lang="en-US" altLang="en-US" sz="1400">
              <a:solidFill>
                <a:schemeClr val="tx1"/>
              </a:solidFill>
              <a:latin typeface="Times New Roman" panose="02020603050405020304" pitchFamily="18" charset="0"/>
            </a:endParaRPr>
          </a:p>
        </p:txBody>
      </p:sp>
      <p:pic>
        <p:nvPicPr>
          <p:cNvPr id="30725"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76375" y="92075"/>
            <a:ext cx="1393825"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EC73DDDA-9DA4-4D4B-B72E-60B353B6BA4E}" type="slidenum">
              <a:rPr lang="en-US" altLang="en-US" sz="1400">
                <a:solidFill>
                  <a:schemeClr val="tx1"/>
                </a:solidFill>
                <a:latin typeface="Times New Roman" panose="02020603050405020304" pitchFamily="18" charset="0"/>
              </a:rPr>
              <a:pPr>
                <a:spcBef>
                  <a:spcPct val="0"/>
                </a:spcBef>
                <a:buFontTx/>
                <a:buNone/>
              </a:pPr>
              <a:t>15</a:t>
            </a:fld>
            <a:endParaRPr lang="en-US" altLang="en-US" sz="1400">
              <a:solidFill>
                <a:schemeClr val="tx1"/>
              </a:solidFill>
              <a:latin typeface="Times New Roman" panose="02020603050405020304" pitchFamily="18" charset="0"/>
            </a:endParaRPr>
          </a:p>
        </p:txBody>
      </p:sp>
      <p:sp>
        <p:nvSpPr>
          <p:cNvPr id="32771" name="Rectangle 2"/>
          <p:cNvSpPr>
            <a:spLocks noGrp="1" noChangeArrowheads="1"/>
          </p:cNvSpPr>
          <p:nvPr>
            <p:ph type="title"/>
          </p:nvPr>
        </p:nvSpPr>
        <p:spPr>
          <a:xfrm>
            <a:off x="684213" y="-171400"/>
            <a:ext cx="7772400" cy="1143000"/>
          </a:xfrm>
        </p:spPr>
        <p:txBody>
          <a:bodyPr/>
          <a:lstStyle/>
          <a:p>
            <a:pPr eaLnBrk="1" hangingPunct="1"/>
            <a:r>
              <a:rPr lang="en-GB" altLang="en-US" u="sng" dirty="0" smtClean="0"/>
              <a:t>Setting objectives</a:t>
            </a:r>
          </a:p>
        </p:txBody>
      </p:sp>
      <p:sp>
        <p:nvSpPr>
          <p:cNvPr id="32772" name="Rectangle 3"/>
          <p:cNvSpPr>
            <a:spLocks noGrp="1" noChangeArrowheads="1"/>
          </p:cNvSpPr>
          <p:nvPr>
            <p:ph type="body" idx="1"/>
          </p:nvPr>
        </p:nvSpPr>
        <p:spPr>
          <a:xfrm>
            <a:off x="684213" y="836712"/>
            <a:ext cx="7772400" cy="4900612"/>
          </a:xfrm>
        </p:spPr>
        <p:txBody>
          <a:bodyPr/>
          <a:lstStyle/>
          <a:p>
            <a:pPr eaLnBrk="1" hangingPunct="1">
              <a:lnSpc>
                <a:spcPct val="90000"/>
              </a:lnSpc>
            </a:pPr>
            <a:r>
              <a:rPr lang="en-GB" altLang="en-US" dirty="0" smtClean="0"/>
              <a:t>Answering the question ‘</a:t>
            </a:r>
            <a:r>
              <a:rPr lang="en-GB" altLang="en-US" i="1" dirty="0" smtClean="0"/>
              <a:t>What do we have to do to have a success?’</a:t>
            </a:r>
          </a:p>
          <a:p>
            <a:pPr eaLnBrk="1" hangingPunct="1">
              <a:lnSpc>
                <a:spcPct val="90000"/>
              </a:lnSpc>
            </a:pPr>
            <a:r>
              <a:rPr lang="en-GB" altLang="en-US" dirty="0" smtClean="0"/>
              <a:t>Need </a:t>
            </a:r>
            <a:r>
              <a:rPr lang="en-GB" altLang="en-US" dirty="0" smtClean="0"/>
              <a:t>for a </a:t>
            </a:r>
            <a:r>
              <a:rPr lang="en-GB" altLang="en-US" i="1" dirty="0" smtClean="0"/>
              <a:t>project authority</a:t>
            </a:r>
          </a:p>
          <a:p>
            <a:pPr lvl="1" eaLnBrk="1" hangingPunct="1">
              <a:lnSpc>
                <a:spcPct val="90000"/>
              </a:lnSpc>
            </a:pPr>
            <a:r>
              <a:rPr lang="en-GB" altLang="en-US" sz="2400" dirty="0" smtClean="0"/>
              <a:t>Sets the project scope</a:t>
            </a:r>
          </a:p>
          <a:p>
            <a:pPr lvl="1" eaLnBrk="1" hangingPunct="1">
              <a:lnSpc>
                <a:spcPct val="90000"/>
              </a:lnSpc>
            </a:pPr>
            <a:r>
              <a:rPr lang="en-GB" altLang="en-US" sz="2400" dirty="0" smtClean="0"/>
              <a:t>Allocates/approves costs</a:t>
            </a:r>
          </a:p>
          <a:p>
            <a:pPr eaLnBrk="1" hangingPunct="1">
              <a:lnSpc>
                <a:spcPct val="90000"/>
              </a:lnSpc>
            </a:pPr>
            <a:r>
              <a:rPr lang="en-GB" altLang="en-US" dirty="0" smtClean="0"/>
              <a:t>Could </a:t>
            </a:r>
            <a:r>
              <a:rPr lang="en-GB" altLang="en-US" dirty="0" smtClean="0"/>
              <a:t>be one person - or a group</a:t>
            </a:r>
          </a:p>
          <a:p>
            <a:pPr lvl="1" eaLnBrk="1" hangingPunct="1">
              <a:lnSpc>
                <a:spcPct val="90000"/>
              </a:lnSpc>
            </a:pPr>
            <a:r>
              <a:rPr lang="en-GB" altLang="en-US" sz="2400" dirty="0" smtClean="0"/>
              <a:t>Project Board</a:t>
            </a:r>
          </a:p>
          <a:p>
            <a:pPr lvl="1" eaLnBrk="1" hangingPunct="1">
              <a:lnSpc>
                <a:spcPct val="90000"/>
              </a:lnSpc>
            </a:pPr>
            <a:r>
              <a:rPr lang="en-GB" altLang="en-US" sz="2400" dirty="0" smtClean="0"/>
              <a:t>Project Management Board</a:t>
            </a:r>
          </a:p>
          <a:p>
            <a:pPr lvl="1" eaLnBrk="1" hangingPunct="1">
              <a:lnSpc>
                <a:spcPct val="90000"/>
              </a:lnSpc>
            </a:pPr>
            <a:r>
              <a:rPr lang="en-GB" altLang="en-US" sz="2400" dirty="0" smtClean="0"/>
              <a:t>Steering committee</a:t>
            </a:r>
          </a:p>
          <a:p>
            <a:pPr eaLnBrk="1" hangingPunct="1">
              <a:lnSpc>
                <a:spcPct val="90000"/>
              </a:lnSpc>
            </a:pPr>
            <a:endParaRPr lang="en-GB" altLang="en-US" dirty="0" smtClean="0"/>
          </a:p>
        </p:txBody>
      </p:sp>
      <p:pic>
        <p:nvPicPr>
          <p:cNvPr id="2" name="Picture 1"/>
          <p:cNvPicPr>
            <a:picLocks noChangeAspect="1"/>
          </p:cNvPicPr>
          <p:nvPr/>
        </p:nvPicPr>
        <p:blipFill>
          <a:blip r:embed="rId3"/>
          <a:stretch>
            <a:fillRect/>
          </a:stretch>
        </p:blipFill>
        <p:spPr>
          <a:xfrm>
            <a:off x="899592" y="4941168"/>
            <a:ext cx="7079704" cy="2014054"/>
          </a:xfrm>
          <a:prstGeom prst="rect">
            <a:avLst/>
          </a:prstGeo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DD3BBA96-8A51-4F16-A361-D3864275646E}" type="slidenum">
              <a:rPr lang="en-US" altLang="en-US" sz="1400">
                <a:solidFill>
                  <a:schemeClr val="tx1"/>
                </a:solidFill>
                <a:latin typeface="Times New Roman" panose="02020603050405020304" pitchFamily="18" charset="0"/>
              </a:rPr>
              <a:pPr>
                <a:spcBef>
                  <a:spcPct val="0"/>
                </a:spcBef>
                <a:buFontTx/>
                <a:buNone/>
              </a:pPr>
              <a:t>16</a:t>
            </a:fld>
            <a:endParaRPr lang="en-US" altLang="en-US" sz="1400">
              <a:solidFill>
                <a:schemeClr val="tx1"/>
              </a:solidFill>
              <a:latin typeface="Times New Roman" panose="02020603050405020304" pitchFamily="18" charset="0"/>
            </a:endParaRPr>
          </a:p>
        </p:txBody>
      </p:sp>
      <p:sp>
        <p:nvSpPr>
          <p:cNvPr id="34819" name="Rectangle 2"/>
          <p:cNvSpPr>
            <a:spLocks noGrp="1" noChangeArrowheads="1"/>
          </p:cNvSpPr>
          <p:nvPr>
            <p:ph type="title"/>
          </p:nvPr>
        </p:nvSpPr>
        <p:spPr>
          <a:xfrm>
            <a:off x="611188" y="260350"/>
            <a:ext cx="7772400" cy="1143000"/>
          </a:xfrm>
        </p:spPr>
        <p:txBody>
          <a:bodyPr/>
          <a:lstStyle/>
          <a:p>
            <a:pPr eaLnBrk="1" hangingPunct="1"/>
            <a:r>
              <a:rPr lang="en-GB" altLang="en-US" u="sng" smtClean="0"/>
              <a:t>Objectives</a:t>
            </a:r>
          </a:p>
        </p:txBody>
      </p:sp>
      <p:sp>
        <p:nvSpPr>
          <p:cNvPr id="34820" name="Rectangle 3"/>
          <p:cNvSpPr>
            <a:spLocks noGrp="1" noChangeArrowheads="1"/>
          </p:cNvSpPr>
          <p:nvPr>
            <p:ph type="body" idx="1"/>
          </p:nvPr>
        </p:nvSpPr>
        <p:spPr>
          <a:xfrm>
            <a:off x="611188" y="2276872"/>
            <a:ext cx="7772400" cy="4114800"/>
          </a:xfrm>
        </p:spPr>
        <p:txBody>
          <a:bodyPr/>
          <a:lstStyle/>
          <a:p>
            <a:pPr eaLnBrk="1" hangingPunct="1">
              <a:buFontTx/>
              <a:buNone/>
            </a:pPr>
            <a:r>
              <a:rPr lang="en-GB" altLang="en-US" sz="2800" i="1" dirty="0" smtClean="0"/>
              <a:t>Informally</a:t>
            </a:r>
            <a:r>
              <a:rPr lang="en-GB" altLang="en-US" sz="2800" dirty="0" smtClean="0"/>
              <a:t>, the objective of a project can be defined by completing the statement:</a:t>
            </a:r>
          </a:p>
          <a:p>
            <a:pPr eaLnBrk="1" hangingPunct="1">
              <a:buFontTx/>
              <a:buNone/>
            </a:pPr>
            <a:endParaRPr lang="en-GB" altLang="en-US" sz="1200" dirty="0" smtClean="0"/>
          </a:p>
          <a:p>
            <a:pPr eaLnBrk="1" hangingPunct="1">
              <a:buFontTx/>
              <a:buNone/>
            </a:pPr>
            <a:r>
              <a:rPr lang="en-GB" altLang="en-US" dirty="0" smtClean="0"/>
              <a:t>	</a:t>
            </a:r>
            <a:r>
              <a:rPr lang="en-GB" altLang="en-US" sz="2800" b="1" i="1" dirty="0" smtClean="0"/>
              <a:t>The project will be regarded as a success if………………………………..</a:t>
            </a:r>
          </a:p>
          <a:p>
            <a:pPr eaLnBrk="1" hangingPunct="1">
              <a:buFontTx/>
              <a:buNone/>
            </a:pPr>
            <a:endParaRPr lang="en-GB" altLang="en-US" sz="1200" b="1" i="1" dirty="0" smtClean="0"/>
          </a:p>
          <a:p>
            <a:pPr eaLnBrk="1" hangingPunct="1">
              <a:buFontTx/>
              <a:buNone/>
            </a:pPr>
            <a:r>
              <a:rPr lang="en-GB" altLang="en-US" dirty="0" smtClean="0"/>
              <a:t>	</a:t>
            </a:r>
            <a:r>
              <a:rPr lang="en-GB" altLang="en-US" sz="2800" dirty="0" smtClean="0"/>
              <a:t>Rather like </a:t>
            </a:r>
            <a:r>
              <a:rPr lang="en-GB" altLang="en-US" sz="2800" i="1" dirty="0" smtClean="0"/>
              <a:t>post-conditions</a:t>
            </a:r>
            <a:r>
              <a:rPr lang="en-GB" altLang="en-US" sz="2800" dirty="0" smtClean="0"/>
              <a:t> for the project</a:t>
            </a:r>
          </a:p>
          <a:p>
            <a:pPr eaLnBrk="1" hangingPunct="1">
              <a:buFontTx/>
              <a:buNone/>
            </a:pPr>
            <a:endParaRPr lang="en-GB" altLang="en-US" sz="900" dirty="0" smtClean="0"/>
          </a:p>
          <a:p>
            <a:pPr eaLnBrk="1" hangingPunct="1">
              <a:buFontTx/>
              <a:buNone/>
            </a:pPr>
            <a:r>
              <a:rPr lang="en-GB" altLang="en-US" sz="2800" dirty="0" smtClean="0"/>
              <a:t>Focus on </a:t>
            </a:r>
            <a:r>
              <a:rPr lang="en-GB" altLang="en-US" sz="2800" i="1" dirty="0" smtClean="0"/>
              <a:t>what</a:t>
            </a:r>
            <a:r>
              <a:rPr lang="en-GB" altLang="en-US" sz="2800" dirty="0" smtClean="0"/>
              <a:t> will be put in place, rather than </a:t>
            </a:r>
            <a:r>
              <a:rPr lang="en-GB" altLang="en-US" sz="2800" i="1" dirty="0" smtClean="0"/>
              <a:t>how </a:t>
            </a:r>
            <a:r>
              <a:rPr lang="en-GB" altLang="en-US" sz="2800" dirty="0" smtClean="0"/>
              <a:t>activities will be carried out</a:t>
            </a:r>
          </a:p>
          <a:p>
            <a:pPr eaLnBrk="1" hangingPunct="1">
              <a:buFontTx/>
              <a:buNone/>
            </a:pPr>
            <a:endParaRPr lang="en-GB" altLang="en-US" sz="2800" dirty="0" smtClean="0"/>
          </a:p>
        </p:txBody>
      </p:sp>
      <p:pic>
        <p:nvPicPr>
          <p:cNvPr id="3" name="Picture 2"/>
          <p:cNvPicPr>
            <a:picLocks noChangeAspect="1"/>
          </p:cNvPicPr>
          <p:nvPr/>
        </p:nvPicPr>
        <p:blipFill>
          <a:blip r:embed="rId3"/>
          <a:stretch>
            <a:fillRect/>
          </a:stretch>
        </p:blipFill>
        <p:spPr>
          <a:xfrm>
            <a:off x="467544" y="129245"/>
            <a:ext cx="2139702" cy="2147627"/>
          </a:xfrm>
          <a:prstGeom prst="rect">
            <a:avLst/>
          </a:prstGeo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D143FCDD-6FD8-4624-9D4F-C3CD197EBA51}" type="slidenum">
              <a:rPr lang="en-US" altLang="en-US" sz="1400">
                <a:solidFill>
                  <a:schemeClr val="tx1"/>
                </a:solidFill>
                <a:latin typeface="Times New Roman" panose="02020603050405020304" pitchFamily="18" charset="0"/>
              </a:rPr>
              <a:pPr>
                <a:spcBef>
                  <a:spcPct val="0"/>
                </a:spcBef>
                <a:buFontTx/>
                <a:buNone/>
              </a:pPr>
              <a:t>17</a:t>
            </a:fld>
            <a:endParaRPr lang="en-US" altLang="en-US" sz="1400">
              <a:solidFill>
                <a:schemeClr val="tx1"/>
              </a:solidFill>
              <a:latin typeface="Times New Roman" panose="02020603050405020304" pitchFamily="18" charset="0"/>
            </a:endParaRPr>
          </a:p>
        </p:txBody>
      </p:sp>
      <p:sp>
        <p:nvSpPr>
          <p:cNvPr id="36867" name="Rectangle 2"/>
          <p:cNvSpPr>
            <a:spLocks noGrp="1" noChangeArrowheads="1"/>
          </p:cNvSpPr>
          <p:nvPr>
            <p:ph type="title"/>
          </p:nvPr>
        </p:nvSpPr>
        <p:spPr>
          <a:xfrm>
            <a:off x="684213" y="188913"/>
            <a:ext cx="7772400" cy="1143000"/>
          </a:xfrm>
        </p:spPr>
        <p:txBody>
          <a:bodyPr/>
          <a:lstStyle/>
          <a:p>
            <a:pPr eaLnBrk="1" hangingPunct="1"/>
            <a:r>
              <a:rPr lang="en-GB" altLang="en-US" u="sng" smtClean="0"/>
              <a:t>Objectives should be SMART</a:t>
            </a:r>
          </a:p>
        </p:txBody>
      </p:sp>
      <p:sp>
        <p:nvSpPr>
          <p:cNvPr id="36868" name="Rectangle 3"/>
          <p:cNvSpPr>
            <a:spLocks noGrp="1" noChangeArrowheads="1"/>
          </p:cNvSpPr>
          <p:nvPr>
            <p:ph type="body" idx="1"/>
          </p:nvPr>
        </p:nvSpPr>
        <p:spPr>
          <a:xfrm>
            <a:off x="684213" y="1557338"/>
            <a:ext cx="5543971" cy="4319934"/>
          </a:xfrm>
        </p:spPr>
        <p:txBody>
          <a:bodyPr/>
          <a:lstStyle/>
          <a:p>
            <a:pPr eaLnBrk="1" hangingPunct="1">
              <a:buFontTx/>
              <a:buNone/>
            </a:pPr>
            <a:r>
              <a:rPr lang="en-GB" altLang="en-US" sz="1800" b="1" dirty="0" smtClean="0"/>
              <a:t>S</a:t>
            </a:r>
            <a:r>
              <a:rPr lang="en-GB" altLang="en-US" sz="1800" dirty="0" smtClean="0"/>
              <a:t> – </a:t>
            </a:r>
            <a:r>
              <a:rPr lang="en-GB" altLang="en-US" sz="1800" dirty="0" smtClean="0"/>
              <a:t>specific</a:t>
            </a:r>
            <a:r>
              <a:rPr lang="en-GB" altLang="en-US" sz="1800" dirty="0" smtClean="0"/>
              <a:t>, that is, concrete and well-defined</a:t>
            </a:r>
          </a:p>
          <a:p>
            <a:pPr eaLnBrk="1" hangingPunct="1">
              <a:buFontTx/>
              <a:buNone/>
            </a:pPr>
            <a:endParaRPr lang="en-GB" altLang="en-US" sz="1800" dirty="0" smtClean="0"/>
          </a:p>
          <a:p>
            <a:pPr eaLnBrk="1" hangingPunct="1">
              <a:buFontTx/>
              <a:buNone/>
            </a:pPr>
            <a:r>
              <a:rPr lang="en-GB" altLang="en-US" sz="1800" b="1" dirty="0" smtClean="0"/>
              <a:t>M</a:t>
            </a:r>
            <a:r>
              <a:rPr lang="en-GB" altLang="en-US" sz="1800" dirty="0" smtClean="0"/>
              <a:t> – </a:t>
            </a:r>
            <a:r>
              <a:rPr lang="en-GB" altLang="en-US" sz="1800" dirty="0" smtClean="0"/>
              <a:t>measurable</a:t>
            </a:r>
            <a:r>
              <a:rPr lang="en-GB" altLang="en-US" sz="1800" dirty="0" smtClean="0"/>
              <a:t>, that is, satisfaction of the   </a:t>
            </a:r>
            <a:r>
              <a:rPr lang="en-GB" altLang="en-US" sz="1800" dirty="0" smtClean="0"/>
              <a:t>objective </a:t>
            </a:r>
            <a:r>
              <a:rPr lang="en-GB" altLang="en-US" sz="1800" dirty="0" smtClean="0"/>
              <a:t>can be objectively judged</a:t>
            </a:r>
          </a:p>
          <a:p>
            <a:pPr eaLnBrk="1" hangingPunct="1">
              <a:buFontTx/>
              <a:buNone/>
            </a:pPr>
            <a:endParaRPr lang="en-GB" altLang="en-US" sz="1800" dirty="0" smtClean="0"/>
          </a:p>
          <a:p>
            <a:pPr eaLnBrk="1" hangingPunct="1">
              <a:buFontTx/>
              <a:buNone/>
            </a:pPr>
            <a:r>
              <a:rPr lang="en-GB" altLang="en-US" sz="1800" b="1" dirty="0" smtClean="0"/>
              <a:t>A</a:t>
            </a:r>
            <a:r>
              <a:rPr lang="en-GB" altLang="en-US" sz="1800" dirty="0" smtClean="0"/>
              <a:t> – </a:t>
            </a:r>
            <a:r>
              <a:rPr lang="en-GB" altLang="en-US" sz="1800" dirty="0" smtClean="0"/>
              <a:t>achievable</a:t>
            </a:r>
            <a:r>
              <a:rPr lang="en-GB" altLang="en-US" sz="1800" dirty="0" smtClean="0"/>
              <a:t>, that is, it is within the power of </a:t>
            </a:r>
            <a:r>
              <a:rPr lang="en-GB" altLang="en-US" sz="1800" dirty="0" smtClean="0"/>
              <a:t>the individual </a:t>
            </a:r>
            <a:r>
              <a:rPr lang="en-GB" altLang="en-US" sz="1800" dirty="0" smtClean="0"/>
              <a:t>or group concerned to meet </a:t>
            </a:r>
            <a:r>
              <a:rPr lang="en-GB" altLang="en-US" sz="1800" dirty="0" smtClean="0"/>
              <a:t>the </a:t>
            </a:r>
            <a:r>
              <a:rPr lang="en-GB" altLang="en-US" sz="1800" dirty="0" smtClean="0"/>
              <a:t>target</a:t>
            </a:r>
          </a:p>
          <a:p>
            <a:pPr eaLnBrk="1" hangingPunct="1">
              <a:buFontTx/>
              <a:buNone/>
            </a:pPr>
            <a:endParaRPr lang="en-GB" altLang="en-US" sz="1800" dirty="0" smtClean="0"/>
          </a:p>
          <a:p>
            <a:pPr eaLnBrk="1" hangingPunct="1">
              <a:buFontTx/>
              <a:buNone/>
            </a:pPr>
            <a:r>
              <a:rPr lang="en-GB" altLang="en-US" sz="1800" b="1" dirty="0" smtClean="0"/>
              <a:t>R</a:t>
            </a:r>
            <a:r>
              <a:rPr lang="en-GB" altLang="en-US" sz="1800" dirty="0" smtClean="0"/>
              <a:t> – </a:t>
            </a:r>
            <a:r>
              <a:rPr lang="en-GB" altLang="en-US" sz="1800" dirty="0" smtClean="0"/>
              <a:t>relevant</a:t>
            </a:r>
            <a:r>
              <a:rPr lang="en-GB" altLang="en-US" sz="1800" dirty="0" smtClean="0"/>
              <a:t>, the objective must relevant to 	the true 	purpose of the project</a:t>
            </a:r>
          </a:p>
          <a:p>
            <a:pPr eaLnBrk="1" hangingPunct="1">
              <a:buFontTx/>
              <a:buNone/>
            </a:pPr>
            <a:endParaRPr lang="en-GB" altLang="en-US" sz="1800" dirty="0" smtClean="0"/>
          </a:p>
          <a:p>
            <a:pPr eaLnBrk="1" hangingPunct="1">
              <a:buFontTx/>
              <a:buNone/>
            </a:pPr>
            <a:r>
              <a:rPr lang="en-GB" altLang="en-US" sz="1800" b="1" dirty="0" smtClean="0"/>
              <a:t>T</a:t>
            </a:r>
            <a:r>
              <a:rPr lang="en-GB" altLang="en-US" sz="1800" dirty="0" smtClean="0"/>
              <a:t> – </a:t>
            </a:r>
            <a:r>
              <a:rPr lang="en-GB" altLang="en-US" sz="1800" dirty="0" smtClean="0"/>
              <a:t>time </a:t>
            </a:r>
            <a:r>
              <a:rPr lang="en-GB" altLang="en-US" sz="1800" dirty="0" smtClean="0"/>
              <a:t>constrained: there is defined point in </a:t>
            </a:r>
            <a:r>
              <a:rPr lang="en-GB" altLang="en-US" sz="1800" dirty="0" smtClean="0"/>
              <a:t>time </a:t>
            </a:r>
            <a:r>
              <a:rPr lang="en-GB" altLang="en-US" sz="1800" dirty="0" smtClean="0"/>
              <a:t>by which the objective should be achieved</a:t>
            </a:r>
          </a:p>
        </p:txBody>
      </p:sp>
      <p:pic>
        <p:nvPicPr>
          <p:cNvPr id="2" name="Picture 1"/>
          <p:cNvPicPr>
            <a:picLocks noChangeAspect="1"/>
          </p:cNvPicPr>
          <p:nvPr/>
        </p:nvPicPr>
        <p:blipFill>
          <a:blip r:embed="rId3"/>
          <a:stretch>
            <a:fillRect/>
          </a:stretch>
        </p:blipFill>
        <p:spPr>
          <a:xfrm>
            <a:off x="6084168" y="1574354"/>
            <a:ext cx="2992993" cy="4009182"/>
          </a:xfrm>
          <a:prstGeom prst="rect">
            <a:avLst/>
          </a:prstGeo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42028473-E802-4752-8F34-1C216B251C0A}" type="slidenum">
              <a:rPr lang="en-US" altLang="en-US" sz="1400">
                <a:solidFill>
                  <a:schemeClr val="tx1"/>
                </a:solidFill>
                <a:latin typeface="Times New Roman" panose="02020603050405020304" pitchFamily="18" charset="0"/>
              </a:rPr>
              <a:pPr>
                <a:spcBef>
                  <a:spcPct val="0"/>
                </a:spcBef>
                <a:buFontTx/>
                <a:buNone/>
              </a:pPr>
              <a:t>18</a:t>
            </a:fld>
            <a:endParaRPr lang="en-US" altLang="en-US" sz="1400">
              <a:solidFill>
                <a:schemeClr val="tx1"/>
              </a:solidFill>
              <a:latin typeface="Times New Roman" panose="02020603050405020304" pitchFamily="18" charset="0"/>
            </a:endParaRPr>
          </a:p>
        </p:txBody>
      </p:sp>
      <p:sp>
        <p:nvSpPr>
          <p:cNvPr id="38915" name="Rectangle 2"/>
          <p:cNvSpPr>
            <a:spLocks noGrp="1" noChangeArrowheads="1"/>
          </p:cNvSpPr>
          <p:nvPr>
            <p:ph type="title"/>
          </p:nvPr>
        </p:nvSpPr>
        <p:spPr>
          <a:xfrm>
            <a:off x="684213" y="188913"/>
            <a:ext cx="7772400" cy="1143000"/>
          </a:xfrm>
        </p:spPr>
        <p:txBody>
          <a:bodyPr/>
          <a:lstStyle/>
          <a:p>
            <a:pPr eaLnBrk="1" hangingPunct="1"/>
            <a:r>
              <a:rPr lang="en-GB" altLang="en-US" u="sng" smtClean="0"/>
              <a:t>Goals/sub-objectives</a:t>
            </a:r>
          </a:p>
        </p:txBody>
      </p:sp>
      <p:sp>
        <p:nvSpPr>
          <p:cNvPr id="38916" name="Rectangle 3"/>
          <p:cNvSpPr>
            <a:spLocks noGrp="1" noChangeArrowheads="1"/>
          </p:cNvSpPr>
          <p:nvPr>
            <p:ph type="body" idx="1"/>
          </p:nvPr>
        </p:nvSpPr>
        <p:spPr>
          <a:xfrm>
            <a:off x="685800" y="1412875"/>
            <a:ext cx="7772400" cy="4683125"/>
          </a:xfrm>
        </p:spPr>
        <p:txBody>
          <a:bodyPr/>
          <a:lstStyle/>
          <a:p>
            <a:pPr eaLnBrk="1" hangingPunct="1">
              <a:buFontTx/>
              <a:buNone/>
            </a:pPr>
            <a:r>
              <a:rPr lang="en-GB" altLang="en-US" sz="2800" dirty="0" smtClean="0"/>
              <a:t>	These are steps along the way to achieving the objective. Informally, these can be defined by completing the sentence…</a:t>
            </a:r>
          </a:p>
          <a:p>
            <a:pPr eaLnBrk="1" hangingPunct="1">
              <a:buFontTx/>
              <a:buNone/>
            </a:pPr>
            <a:endParaRPr lang="en-GB" altLang="en-US" sz="2800" dirty="0" smtClean="0"/>
          </a:p>
          <a:p>
            <a:pPr algn="ctr" eaLnBrk="1" hangingPunct="1">
              <a:buFontTx/>
              <a:buNone/>
            </a:pPr>
            <a:r>
              <a:rPr lang="en-GB" altLang="en-US" sz="2400" b="1" dirty="0" smtClean="0"/>
              <a:t>Objective X will be achieved </a:t>
            </a:r>
          </a:p>
          <a:p>
            <a:pPr algn="ctr" eaLnBrk="1" hangingPunct="1">
              <a:buFontTx/>
              <a:buNone/>
            </a:pPr>
            <a:r>
              <a:rPr lang="en-GB" altLang="en-US" sz="2400" b="1" dirty="0" smtClean="0"/>
              <a:t>IF the following goals are all achieved</a:t>
            </a:r>
          </a:p>
          <a:p>
            <a:pPr algn="ctr" eaLnBrk="1" hangingPunct="1">
              <a:buFontTx/>
              <a:buNone/>
            </a:pPr>
            <a:r>
              <a:rPr lang="en-GB" altLang="en-US" sz="2400" b="1" dirty="0"/>
              <a:t>1</a:t>
            </a:r>
            <a:r>
              <a:rPr lang="en-GB" altLang="en-US" sz="2400" b="1" dirty="0" smtClean="0"/>
              <a:t>……………</a:t>
            </a:r>
            <a:endParaRPr lang="en-GB" altLang="en-US" sz="2400" b="1" dirty="0" smtClean="0"/>
          </a:p>
          <a:p>
            <a:pPr algn="ctr" eaLnBrk="1" hangingPunct="1">
              <a:buFontTx/>
              <a:buNone/>
            </a:pPr>
            <a:r>
              <a:rPr lang="en-GB" altLang="en-US" sz="2400" b="1" dirty="0"/>
              <a:t>2</a:t>
            </a:r>
            <a:r>
              <a:rPr lang="en-GB" altLang="en-US" sz="2400" b="1" dirty="0" smtClean="0"/>
              <a:t>……………</a:t>
            </a:r>
            <a:endParaRPr lang="en-GB" altLang="en-US" sz="2400" b="1" dirty="0" smtClean="0"/>
          </a:p>
          <a:p>
            <a:pPr algn="ctr" eaLnBrk="1" hangingPunct="1">
              <a:buFontTx/>
              <a:buNone/>
            </a:pPr>
            <a:r>
              <a:rPr lang="en-GB" altLang="en-US" sz="2400" b="1" dirty="0" smtClean="0"/>
              <a:t>	  </a:t>
            </a:r>
            <a:r>
              <a:rPr lang="en-GB" altLang="en-US" sz="2400" b="1" dirty="0" smtClean="0"/>
              <a:t>3…………… </a:t>
            </a:r>
            <a:r>
              <a:rPr lang="en-GB" altLang="en-US" sz="2400" b="1" dirty="0" err="1" smtClean="0"/>
              <a:t>etc</a:t>
            </a:r>
            <a:endParaRPr lang="en-GB" altLang="en-US" sz="2400" b="1" dirty="0" smtClean="0"/>
          </a:p>
        </p:txBody>
      </p:sp>
      <p:pic>
        <p:nvPicPr>
          <p:cNvPr id="2" name="Picture 1"/>
          <p:cNvPicPr>
            <a:picLocks noChangeAspect="1"/>
          </p:cNvPicPr>
          <p:nvPr/>
        </p:nvPicPr>
        <p:blipFill>
          <a:blip r:embed="rId3"/>
          <a:stretch>
            <a:fillRect/>
          </a:stretch>
        </p:blipFill>
        <p:spPr>
          <a:xfrm>
            <a:off x="539552" y="4221088"/>
            <a:ext cx="2029991" cy="2806318"/>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20648816-ACDB-426F-9D45-8927296BE5E1}" type="slidenum">
              <a:rPr lang="en-US" altLang="en-US" sz="1400">
                <a:solidFill>
                  <a:schemeClr val="tx1"/>
                </a:solidFill>
                <a:latin typeface="Times New Roman" panose="02020603050405020304" pitchFamily="18" charset="0"/>
              </a:rPr>
              <a:pPr>
                <a:spcBef>
                  <a:spcPct val="0"/>
                </a:spcBef>
                <a:buFontTx/>
                <a:buNone/>
              </a:pPr>
              <a:t>19</a:t>
            </a:fld>
            <a:endParaRPr lang="en-US" altLang="en-US" sz="1400">
              <a:solidFill>
                <a:schemeClr val="tx1"/>
              </a:solidFill>
              <a:latin typeface="Times New Roman" panose="02020603050405020304" pitchFamily="18" charset="0"/>
            </a:endParaRPr>
          </a:p>
        </p:txBody>
      </p:sp>
      <p:sp>
        <p:nvSpPr>
          <p:cNvPr id="40963" name="Rectangle 2"/>
          <p:cNvSpPr>
            <a:spLocks noGrp="1" noChangeArrowheads="1"/>
          </p:cNvSpPr>
          <p:nvPr>
            <p:ph type="title"/>
          </p:nvPr>
        </p:nvSpPr>
        <p:spPr>
          <a:xfrm>
            <a:off x="539750" y="0"/>
            <a:ext cx="8229600" cy="1143000"/>
          </a:xfrm>
        </p:spPr>
        <p:txBody>
          <a:bodyPr/>
          <a:lstStyle/>
          <a:p>
            <a:pPr eaLnBrk="1" hangingPunct="1"/>
            <a:r>
              <a:rPr lang="en-GB" altLang="en-US" u="sng" smtClean="0"/>
              <a:t>Goals/sub-objectives continued</a:t>
            </a:r>
          </a:p>
        </p:txBody>
      </p:sp>
      <p:sp>
        <p:nvSpPr>
          <p:cNvPr id="40964" name="Rectangle 3"/>
          <p:cNvSpPr>
            <a:spLocks noGrp="1" noChangeArrowheads="1"/>
          </p:cNvSpPr>
          <p:nvPr>
            <p:ph type="body" idx="1"/>
          </p:nvPr>
        </p:nvSpPr>
        <p:spPr>
          <a:xfrm>
            <a:off x="468313" y="1412875"/>
            <a:ext cx="8229600" cy="4349750"/>
          </a:xfrm>
        </p:spPr>
        <p:txBody>
          <a:bodyPr/>
          <a:lstStyle/>
          <a:p>
            <a:pPr eaLnBrk="1" hangingPunct="1">
              <a:buFontTx/>
              <a:buNone/>
            </a:pPr>
            <a:r>
              <a:rPr lang="en-GB" altLang="en-US" smtClean="0"/>
              <a:t>  </a:t>
            </a:r>
            <a:r>
              <a:rPr lang="en-GB" altLang="en-US" sz="2800" smtClean="0"/>
              <a:t>Often a goal can be allocated to an individual.</a:t>
            </a:r>
          </a:p>
          <a:p>
            <a:pPr eaLnBrk="1" hangingPunct="1">
              <a:buFontTx/>
              <a:buNone/>
            </a:pPr>
            <a:r>
              <a:rPr lang="en-GB" altLang="en-US" sz="2800" smtClean="0"/>
              <a:t>  Individual may have the capability of achieving goal, but not the objective on their own e.g.</a:t>
            </a:r>
            <a:r>
              <a:rPr lang="en-GB" altLang="en-US" sz="2800" i="1" smtClean="0"/>
              <a:t> </a:t>
            </a:r>
          </a:p>
          <a:p>
            <a:pPr eaLnBrk="1" hangingPunct="1">
              <a:buFontTx/>
              <a:buNone/>
            </a:pPr>
            <a:endParaRPr lang="en-GB" altLang="en-US" sz="1800" i="1" smtClean="0"/>
          </a:p>
          <a:p>
            <a:pPr eaLnBrk="1" hangingPunct="1">
              <a:buFontTx/>
              <a:buNone/>
            </a:pPr>
            <a:endParaRPr lang="en-GB" altLang="en-US" sz="800" i="1" smtClean="0"/>
          </a:p>
          <a:p>
            <a:pPr eaLnBrk="1" hangingPunct="1">
              <a:buFontTx/>
              <a:buNone/>
            </a:pPr>
            <a:r>
              <a:rPr lang="en-GB" altLang="en-US" sz="2800" i="1" smtClean="0"/>
              <a:t>Objective – </a:t>
            </a:r>
            <a:r>
              <a:rPr lang="en-GB" altLang="en-US" sz="2800" smtClean="0"/>
              <a:t>user satisfaction with software product</a:t>
            </a:r>
          </a:p>
          <a:p>
            <a:pPr eaLnBrk="1" hangingPunct="1">
              <a:buFontTx/>
              <a:buNone/>
            </a:pPr>
            <a:endParaRPr lang="en-GB" altLang="en-US" sz="1400" smtClean="0"/>
          </a:p>
          <a:p>
            <a:pPr eaLnBrk="1" hangingPunct="1">
              <a:buFontTx/>
              <a:buNone/>
            </a:pPr>
            <a:r>
              <a:rPr lang="en-GB" altLang="en-US" sz="2800" i="1" smtClean="0"/>
              <a:t>Analyst goal</a:t>
            </a:r>
            <a:r>
              <a:rPr lang="en-GB" altLang="en-US" sz="2800" smtClean="0"/>
              <a:t> – accurate requirements </a:t>
            </a:r>
          </a:p>
          <a:p>
            <a:pPr eaLnBrk="1" hangingPunct="1">
              <a:buFontTx/>
              <a:buNone/>
            </a:pPr>
            <a:endParaRPr lang="en-GB" altLang="en-US" sz="1400" smtClean="0"/>
          </a:p>
          <a:p>
            <a:pPr eaLnBrk="1" hangingPunct="1">
              <a:buFontTx/>
              <a:buNone/>
            </a:pPr>
            <a:r>
              <a:rPr lang="en-GB" altLang="en-US" sz="2800" i="1" smtClean="0"/>
              <a:t>Developer goal</a:t>
            </a:r>
            <a:r>
              <a:rPr lang="en-GB" altLang="en-US" sz="2800" smtClean="0"/>
              <a:t> – software that is reliable</a:t>
            </a:r>
            <a:endParaRPr lang="en-GB" altLang="en-US" sz="2800" i="1" smtClean="0"/>
          </a:p>
        </p:txBody>
      </p:sp>
      <p:sp>
        <p:nvSpPr>
          <p:cNvPr id="40965" name="Rectangle 4"/>
          <p:cNvSpPr>
            <a:spLocks noChangeArrowheads="1"/>
          </p:cNvSpPr>
          <p:nvPr/>
        </p:nvSpPr>
        <p:spPr bwMode="auto">
          <a:xfrm>
            <a:off x="0" y="4221163"/>
            <a:ext cx="7294563"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lgn="ctr" eaLnBrk="1" hangingPunct="1">
              <a:spcBef>
                <a:spcPct val="0"/>
              </a:spcBef>
              <a:buFontTx/>
              <a:buNone/>
            </a:pPr>
            <a:endParaRPr lang="en-US" altLang="en-US" sz="400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E9193826-E49D-46ED-8A25-56B4790EF1FD}" type="slidenum">
              <a:rPr lang="en-US" altLang="en-US" sz="1400">
                <a:solidFill>
                  <a:schemeClr val="tx1"/>
                </a:solidFill>
                <a:latin typeface="Times New Roman" panose="02020603050405020304" pitchFamily="18" charset="0"/>
              </a:rPr>
              <a:pPr>
                <a:spcBef>
                  <a:spcPct val="0"/>
                </a:spcBef>
                <a:buFontTx/>
                <a:buNone/>
              </a:pPr>
              <a:t>20</a:t>
            </a:fld>
            <a:endParaRPr lang="en-US" altLang="en-US" sz="1400">
              <a:solidFill>
                <a:schemeClr val="tx1"/>
              </a:solidFill>
              <a:latin typeface="Times New Roman" panose="02020603050405020304" pitchFamily="18" charset="0"/>
            </a:endParaRPr>
          </a:p>
        </p:txBody>
      </p:sp>
      <p:sp>
        <p:nvSpPr>
          <p:cNvPr id="43011" name="Rectangle 2"/>
          <p:cNvSpPr>
            <a:spLocks noGrp="1" noChangeArrowheads="1"/>
          </p:cNvSpPr>
          <p:nvPr>
            <p:ph type="title"/>
          </p:nvPr>
        </p:nvSpPr>
        <p:spPr>
          <a:xfrm>
            <a:off x="684213" y="260350"/>
            <a:ext cx="7772400" cy="1143000"/>
          </a:xfrm>
        </p:spPr>
        <p:txBody>
          <a:bodyPr/>
          <a:lstStyle/>
          <a:p>
            <a:pPr eaLnBrk="1" hangingPunct="1"/>
            <a:r>
              <a:rPr lang="en-GB" altLang="en-US" u="sng" smtClean="0"/>
              <a:t>Measures of effectiveness</a:t>
            </a:r>
          </a:p>
        </p:txBody>
      </p:sp>
      <p:sp>
        <p:nvSpPr>
          <p:cNvPr id="43012" name="Rectangle 3"/>
          <p:cNvSpPr>
            <a:spLocks noGrp="1" noChangeArrowheads="1"/>
          </p:cNvSpPr>
          <p:nvPr>
            <p:ph type="body" idx="1"/>
          </p:nvPr>
        </p:nvSpPr>
        <p:spPr>
          <a:xfrm>
            <a:off x="323850" y="1557338"/>
            <a:ext cx="8569325" cy="4538662"/>
          </a:xfrm>
        </p:spPr>
        <p:txBody>
          <a:bodyPr/>
          <a:lstStyle/>
          <a:p>
            <a:pPr eaLnBrk="1" hangingPunct="1">
              <a:lnSpc>
                <a:spcPct val="90000"/>
              </a:lnSpc>
              <a:buFontTx/>
              <a:buNone/>
            </a:pPr>
            <a:r>
              <a:rPr lang="en-GB" altLang="en-US" smtClean="0"/>
              <a:t>  	</a:t>
            </a:r>
            <a:r>
              <a:rPr lang="en-GB" altLang="en-US" sz="2800" smtClean="0"/>
              <a:t>How do we know that the goal or objective has been achieved?</a:t>
            </a:r>
          </a:p>
          <a:p>
            <a:pPr eaLnBrk="1" hangingPunct="1">
              <a:lnSpc>
                <a:spcPct val="90000"/>
              </a:lnSpc>
              <a:buFontTx/>
              <a:buNone/>
            </a:pPr>
            <a:r>
              <a:rPr lang="en-GB" altLang="en-US" sz="2800" smtClean="0"/>
              <a:t>	By a practical test, that can be objectively assessed.</a:t>
            </a:r>
          </a:p>
          <a:p>
            <a:pPr eaLnBrk="1" hangingPunct="1">
              <a:lnSpc>
                <a:spcPct val="90000"/>
              </a:lnSpc>
              <a:buFontTx/>
              <a:buNone/>
            </a:pPr>
            <a:endParaRPr lang="en-GB" altLang="en-US" sz="2800" smtClean="0"/>
          </a:p>
          <a:p>
            <a:pPr eaLnBrk="1" hangingPunct="1">
              <a:lnSpc>
                <a:spcPct val="90000"/>
              </a:lnSpc>
              <a:buFontTx/>
              <a:buNone/>
            </a:pPr>
            <a:r>
              <a:rPr lang="en-GB" altLang="en-US" sz="2800" smtClean="0"/>
              <a:t>e.g. for user satisfaction with software product:</a:t>
            </a:r>
          </a:p>
          <a:p>
            <a:pPr eaLnBrk="1" hangingPunct="1">
              <a:lnSpc>
                <a:spcPct val="90000"/>
              </a:lnSpc>
              <a:buFontTx/>
              <a:buNone/>
            </a:pPr>
            <a:endParaRPr lang="en-GB" altLang="en-US" sz="900" smtClean="0"/>
          </a:p>
          <a:p>
            <a:pPr eaLnBrk="1" hangingPunct="1">
              <a:lnSpc>
                <a:spcPct val="90000"/>
              </a:lnSpc>
            </a:pPr>
            <a:r>
              <a:rPr lang="en-GB" altLang="en-US" sz="2800" smtClean="0"/>
              <a:t>Repeat business – they buy further products from us</a:t>
            </a:r>
          </a:p>
          <a:p>
            <a:pPr eaLnBrk="1" hangingPunct="1">
              <a:lnSpc>
                <a:spcPct val="90000"/>
              </a:lnSpc>
              <a:buFontTx/>
              <a:buNone/>
            </a:pPr>
            <a:endParaRPr lang="en-GB" altLang="en-US" sz="900" smtClean="0"/>
          </a:p>
          <a:p>
            <a:pPr eaLnBrk="1" hangingPunct="1">
              <a:lnSpc>
                <a:spcPct val="90000"/>
              </a:lnSpc>
            </a:pPr>
            <a:r>
              <a:rPr lang="en-GB" altLang="en-US" sz="2800" smtClean="0"/>
              <a:t>Number of complaints – if low etc etc</a:t>
            </a:r>
          </a:p>
        </p:txBody>
      </p:sp>
      <p:pic>
        <p:nvPicPr>
          <p:cNvPr id="2" name="Picture 1"/>
          <p:cNvPicPr>
            <a:picLocks noChangeAspect="1"/>
          </p:cNvPicPr>
          <p:nvPr/>
        </p:nvPicPr>
        <p:blipFill>
          <a:blip r:embed="rId3"/>
          <a:stretch>
            <a:fillRect/>
          </a:stretch>
        </p:blipFill>
        <p:spPr>
          <a:xfrm>
            <a:off x="827584" y="6076950"/>
            <a:ext cx="7172325" cy="495300"/>
          </a:xfrm>
          <a:prstGeom prst="rect">
            <a:avLst/>
          </a:prstGeom>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A8E0693C-0796-49B0-9EC8-8CD15C09801D}" type="slidenum">
              <a:rPr lang="en-US" altLang="en-US" sz="1400">
                <a:solidFill>
                  <a:schemeClr val="tx1"/>
                </a:solidFill>
                <a:latin typeface="Times New Roman" panose="02020603050405020304" pitchFamily="18" charset="0"/>
              </a:rPr>
              <a:pPr>
                <a:spcBef>
                  <a:spcPct val="0"/>
                </a:spcBef>
                <a:buFontTx/>
                <a:buNone/>
              </a:pPr>
              <a:t>21</a:t>
            </a:fld>
            <a:endParaRPr lang="en-US" altLang="en-US" sz="1400">
              <a:solidFill>
                <a:schemeClr val="tx1"/>
              </a:solidFill>
              <a:latin typeface="Times New Roman" panose="02020603050405020304" pitchFamily="18" charset="0"/>
            </a:endParaRPr>
          </a:p>
        </p:txBody>
      </p:sp>
      <p:sp>
        <p:nvSpPr>
          <p:cNvPr id="45059" name="Rectangle 2"/>
          <p:cNvSpPr>
            <a:spLocks noGrp="1" noChangeArrowheads="1"/>
          </p:cNvSpPr>
          <p:nvPr>
            <p:ph type="title"/>
          </p:nvPr>
        </p:nvSpPr>
        <p:spPr>
          <a:xfrm>
            <a:off x="684213" y="260350"/>
            <a:ext cx="7772400" cy="1143000"/>
          </a:xfrm>
        </p:spPr>
        <p:txBody>
          <a:bodyPr/>
          <a:lstStyle/>
          <a:p>
            <a:pPr algn="l" eaLnBrk="1" hangingPunct="1"/>
            <a:r>
              <a:rPr lang="en-GB" altLang="en-US" u="sng" dirty="0" smtClean="0"/>
              <a:t>Stakeholders</a:t>
            </a:r>
          </a:p>
        </p:txBody>
      </p:sp>
      <p:sp>
        <p:nvSpPr>
          <p:cNvPr id="45060" name="Rectangle 3"/>
          <p:cNvSpPr>
            <a:spLocks noGrp="1" noChangeArrowheads="1"/>
          </p:cNvSpPr>
          <p:nvPr>
            <p:ph type="body" idx="1"/>
          </p:nvPr>
        </p:nvSpPr>
        <p:spPr>
          <a:xfrm>
            <a:off x="107504" y="2996952"/>
            <a:ext cx="8424936" cy="4611687"/>
          </a:xfrm>
        </p:spPr>
        <p:txBody>
          <a:bodyPr/>
          <a:lstStyle/>
          <a:p>
            <a:pPr eaLnBrk="1" hangingPunct="1">
              <a:lnSpc>
                <a:spcPct val="90000"/>
              </a:lnSpc>
              <a:buFontTx/>
              <a:buNone/>
            </a:pPr>
            <a:r>
              <a:rPr lang="en-GB" altLang="en-US" sz="2800" dirty="0" smtClean="0"/>
              <a:t>	These are people who have a </a:t>
            </a:r>
            <a:r>
              <a:rPr lang="en-GB" altLang="en-US" sz="2800" dirty="0" smtClean="0"/>
              <a:t>stake </a:t>
            </a:r>
            <a:r>
              <a:rPr lang="en-GB" altLang="en-US" sz="2800" dirty="0" smtClean="0"/>
              <a:t>or interest in the project</a:t>
            </a:r>
          </a:p>
          <a:p>
            <a:pPr eaLnBrk="1" hangingPunct="1">
              <a:lnSpc>
                <a:spcPct val="90000"/>
              </a:lnSpc>
              <a:buFontTx/>
              <a:buNone/>
            </a:pPr>
            <a:r>
              <a:rPr lang="en-GB" altLang="en-US" sz="2800" dirty="0" smtClean="0"/>
              <a:t>		They could be:</a:t>
            </a:r>
          </a:p>
          <a:p>
            <a:pPr eaLnBrk="1" hangingPunct="1">
              <a:lnSpc>
                <a:spcPct val="90000"/>
              </a:lnSpc>
            </a:pPr>
            <a:r>
              <a:rPr lang="en-GB" altLang="en-US" sz="2800" dirty="0" smtClean="0"/>
              <a:t>Within the project team</a:t>
            </a:r>
          </a:p>
          <a:p>
            <a:pPr eaLnBrk="1" hangingPunct="1">
              <a:lnSpc>
                <a:spcPct val="90000"/>
              </a:lnSpc>
            </a:pPr>
            <a:r>
              <a:rPr lang="en-GB" altLang="en-US" sz="2800" dirty="0" smtClean="0"/>
              <a:t>Outside the project team, but within the same organization</a:t>
            </a:r>
          </a:p>
          <a:p>
            <a:pPr eaLnBrk="1" hangingPunct="1">
              <a:lnSpc>
                <a:spcPct val="90000"/>
              </a:lnSpc>
            </a:pPr>
            <a:r>
              <a:rPr lang="en-GB" altLang="en-US" sz="2800" dirty="0" smtClean="0"/>
              <a:t>Outside both the project team and the organization</a:t>
            </a:r>
          </a:p>
        </p:txBody>
      </p:sp>
      <p:pic>
        <p:nvPicPr>
          <p:cNvPr id="2" name="Picture 1"/>
          <p:cNvPicPr>
            <a:picLocks noChangeAspect="1"/>
          </p:cNvPicPr>
          <p:nvPr/>
        </p:nvPicPr>
        <p:blipFill>
          <a:blip r:embed="rId3"/>
          <a:stretch>
            <a:fillRect/>
          </a:stretch>
        </p:blipFill>
        <p:spPr>
          <a:xfrm>
            <a:off x="4716016" y="0"/>
            <a:ext cx="4117886" cy="3080650"/>
          </a:xfrm>
          <a:prstGeom prst="rect">
            <a:avLst/>
          </a:prstGeom>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9205DF8B-8146-4518-99DE-EC7EA2490514}" type="slidenum">
              <a:rPr lang="en-US" altLang="en-US" sz="1400">
                <a:solidFill>
                  <a:schemeClr val="tx1"/>
                </a:solidFill>
                <a:latin typeface="Times New Roman" panose="02020603050405020304" pitchFamily="18" charset="0"/>
              </a:rPr>
              <a:pPr>
                <a:spcBef>
                  <a:spcPct val="0"/>
                </a:spcBef>
                <a:buFontTx/>
                <a:buNone/>
              </a:pPr>
              <a:t>22</a:t>
            </a:fld>
            <a:endParaRPr lang="en-US" altLang="en-US" sz="1400">
              <a:solidFill>
                <a:schemeClr val="tx1"/>
              </a:solidFill>
              <a:latin typeface="Times New Roman" panose="02020603050405020304" pitchFamily="18" charset="0"/>
            </a:endParaRPr>
          </a:p>
        </p:txBody>
      </p:sp>
      <p:sp>
        <p:nvSpPr>
          <p:cNvPr id="47107" name="Rectangle 2"/>
          <p:cNvSpPr>
            <a:spLocks noGrp="1" noChangeArrowheads="1"/>
          </p:cNvSpPr>
          <p:nvPr>
            <p:ph type="title"/>
          </p:nvPr>
        </p:nvSpPr>
        <p:spPr>
          <a:xfrm>
            <a:off x="684213" y="260350"/>
            <a:ext cx="7772400" cy="1143000"/>
          </a:xfrm>
        </p:spPr>
        <p:txBody>
          <a:bodyPr/>
          <a:lstStyle/>
          <a:p>
            <a:pPr eaLnBrk="1" hangingPunct="1"/>
            <a:r>
              <a:rPr lang="en-GB" altLang="en-US" u="sng" smtClean="0"/>
              <a:t>The business case</a:t>
            </a:r>
          </a:p>
        </p:txBody>
      </p:sp>
      <p:sp>
        <p:nvSpPr>
          <p:cNvPr id="47108" name="Rectangle 3"/>
          <p:cNvSpPr>
            <a:spLocks noGrp="1" noChangeArrowheads="1"/>
          </p:cNvSpPr>
          <p:nvPr>
            <p:ph type="body" idx="1"/>
          </p:nvPr>
        </p:nvSpPr>
        <p:spPr>
          <a:xfrm>
            <a:off x="4572000" y="1557338"/>
            <a:ext cx="4321175" cy="4059237"/>
          </a:xfrm>
        </p:spPr>
        <p:txBody>
          <a:bodyPr/>
          <a:lstStyle/>
          <a:p>
            <a:pPr eaLnBrk="1" hangingPunct="1">
              <a:lnSpc>
                <a:spcPct val="90000"/>
              </a:lnSpc>
              <a:buFontTx/>
              <a:buNone/>
            </a:pPr>
            <a:r>
              <a:rPr lang="en-GB" altLang="en-US" smtClean="0"/>
              <a:t>  </a:t>
            </a:r>
            <a:r>
              <a:rPr lang="en-GB" altLang="en-US" sz="2800" smtClean="0"/>
              <a:t>Benefits of delivered project must outweigh costs</a:t>
            </a:r>
          </a:p>
          <a:p>
            <a:pPr eaLnBrk="1" hangingPunct="1">
              <a:lnSpc>
                <a:spcPct val="90000"/>
              </a:lnSpc>
              <a:buFontTx/>
              <a:buNone/>
            </a:pPr>
            <a:endParaRPr lang="en-GB" altLang="en-US" sz="900" smtClean="0"/>
          </a:p>
          <a:p>
            <a:pPr eaLnBrk="1" hangingPunct="1">
              <a:lnSpc>
                <a:spcPct val="90000"/>
              </a:lnSpc>
              <a:buFontTx/>
              <a:buNone/>
            </a:pPr>
            <a:r>
              <a:rPr lang="en-GB" altLang="en-US" sz="2800" smtClean="0"/>
              <a:t>Costs include:</a:t>
            </a:r>
          </a:p>
          <a:p>
            <a:pPr lvl="1" eaLnBrk="1" hangingPunct="1">
              <a:lnSpc>
                <a:spcPct val="90000"/>
              </a:lnSpc>
              <a:buFontTx/>
              <a:buChar char="-"/>
            </a:pPr>
            <a:r>
              <a:rPr lang="en-GB" altLang="en-US" sz="2400" smtClean="0"/>
              <a:t>Development</a:t>
            </a:r>
          </a:p>
          <a:p>
            <a:pPr lvl="1" eaLnBrk="1" hangingPunct="1">
              <a:lnSpc>
                <a:spcPct val="90000"/>
              </a:lnSpc>
              <a:buFontTx/>
              <a:buChar char="-"/>
            </a:pPr>
            <a:r>
              <a:rPr lang="en-GB" altLang="en-US" sz="2400" smtClean="0"/>
              <a:t>Operation</a:t>
            </a:r>
          </a:p>
          <a:p>
            <a:pPr lvl="1" eaLnBrk="1" hangingPunct="1">
              <a:lnSpc>
                <a:spcPct val="90000"/>
              </a:lnSpc>
              <a:buFontTx/>
              <a:buNone/>
            </a:pPr>
            <a:endParaRPr lang="en-GB" altLang="en-US" sz="2400" smtClean="0"/>
          </a:p>
          <a:p>
            <a:pPr eaLnBrk="1" hangingPunct="1">
              <a:lnSpc>
                <a:spcPct val="90000"/>
              </a:lnSpc>
              <a:buFontTx/>
              <a:buNone/>
            </a:pPr>
            <a:r>
              <a:rPr lang="en-GB" altLang="en-US" sz="2800" smtClean="0"/>
              <a:t>Benefits</a:t>
            </a:r>
          </a:p>
          <a:p>
            <a:pPr lvl="1" eaLnBrk="1" hangingPunct="1">
              <a:lnSpc>
                <a:spcPct val="90000"/>
              </a:lnSpc>
              <a:buFontTx/>
              <a:buNone/>
            </a:pPr>
            <a:r>
              <a:rPr lang="en-GB" altLang="en-US" sz="2400" smtClean="0"/>
              <a:t>- Quantifiable</a:t>
            </a:r>
          </a:p>
          <a:p>
            <a:pPr lvl="1" eaLnBrk="1" hangingPunct="1">
              <a:lnSpc>
                <a:spcPct val="90000"/>
              </a:lnSpc>
              <a:buFontTx/>
              <a:buNone/>
            </a:pPr>
            <a:r>
              <a:rPr lang="en-GB" altLang="en-US" sz="2400" smtClean="0"/>
              <a:t>- Non-quantifiable</a:t>
            </a:r>
          </a:p>
        </p:txBody>
      </p:sp>
      <p:sp>
        <p:nvSpPr>
          <p:cNvPr id="47109" name="Rectangle 4"/>
          <p:cNvSpPr>
            <a:spLocks noChangeArrowheads="1"/>
          </p:cNvSpPr>
          <p:nvPr/>
        </p:nvSpPr>
        <p:spPr bwMode="auto">
          <a:xfrm>
            <a:off x="1116013" y="2565400"/>
            <a:ext cx="1152525" cy="3168650"/>
          </a:xfrm>
          <a:prstGeom prst="rect">
            <a:avLst/>
          </a:prstGeom>
          <a:solidFill>
            <a:srgbClr val="99CCFF"/>
          </a:solidFill>
          <a:ln w="9525">
            <a:solidFill>
              <a:srgbClr val="99CCFF"/>
            </a:solidFill>
            <a:miter lim="800000"/>
            <a:headEnd/>
            <a:tailEnd/>
          </a:ln>
        </p:spPr>
        <p:txBody>
          <a:bodyPr wrap="none" anchor="ct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lgn="ctr" eaLnBrk="1" hangingPunct="1">
              <a:spcBef>
                <a:spcPct val="0"/>
              </a:spcBef>
              <a:buFontTx/>
              <a:buNone/>
            </a:pPr>
            <a:r>
              <a:rPr lang="en-GB" altLang="en-US" sz="3600">
                <a:solidFill>
                  <a:srgbClr val="777777"/>
                </a:solidFill>
                <a:latin typeface="Arial" panose="020B0604020202020204" pitchFamily="34" charset="0"/>
              </a:rPr>
              <a:t>£</a:t>
            </a:r>
          </a:p>
        </p:txBody>
      </p:sp>
      <p:sp>
        <p:nvSpPr>
          <p:cNvPr id="47110" name="Rectangle 5"/>
          <p:cNvSpPr>
            <a:spLocks noChangeArrowheads="1"/>
          </p:cNvSpPr>
          <p:nvPr/>
        </p:nvSpPr>
        <p:spPr bwMode="auto">
          <a:xfrm>
            <a:off x="2843213" y="3573463"/>
            <a:ext cx="1081087" cy="2160587"/>
          </a:xfrm>
          <a:prstGeom prst="rect">
            <a:avLst/>
          </a:prstGeom>
          <a:solidFill>
            <a:srgbClr val="99CCFF"/>
          </a:solidFill>
          <a:ln w="9525">
            <a:solidFill>
              <a:srgbClr val="99CCFF"/>
            </a:solidFill>
            <a:miter lim="800000"/>
            <a:headEnd/>
            <a:tailEnd/>
          </a:ln>
        </p:spPr>
        <p:txBody>
          <a:bodyPr wrap="none" anchor="ct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lgn="ctr" eaLnBrk="1" hangingPunct="1">
              <a:spcBef>
                <a:spcPct val="0"/>
              </a:spcBef>
              <a:buFontTx/>
              <a:buNone/>
            </a:pPr>
            <a:r>
              <a:rPr lang="en-GB" altLang="en-US">
                <a:solidFill>
                  <a:srgbClr val="777777"/>
                </a:solidFill>
                <a:latin typeface="Arial" panose="020B0604020202020204" pitchFamily="34" charset="0"/>
              </a:rPr>
              <a:t>£</a:t>
            </a:r>
          </a:p>
        </p:txBody>
      </p:sp>
      <p:sp>
        <p:nvSpPr>
          <p:cNvPr id="47111" name="Line 6"/>
          <p:cNvSpPr>
            <a:spLocks noChangeShapeType="1"/>
          </p:cNvSpPr>
          <p:nvPr/>
        </p:nvSpPr>
        <p:spPr bwMode="auto">
          <a:xfrm>
            <a:off x="539750" y="5734050"/>
            <a:ext cx="3744913"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12" name="Text Box 7"/>
          <p:cNvSpPr txBox="1">
            <a:spLocks noChangeArrowheads="1"/>
          </p:cNvSpPr>
          <p:nvPr/>
        </p:nvSpPr>
        <p:spPr bwMode="auto">
          <a:xfrm>
            <a:off x="971550" y="1844675"/>
            <a:ext cx="1285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eaLnBrk="1" hangingPunct="1">
              <a:spcBef>
                <a:spcPct val="0"/>
              </a:spcBef>
              <a:buFontTx/>
              <a:buNone/>
            </a:pPr>
            <a:r>
              <a:rPr lang="en-GB" altLang="en-US" sz="2400">
                <a:solidFill>
                  <a:srgbClr val="777777"/>
                </a:solidFill>
                <a:latin typeface="Arial" panose="020B0604020202020204" pitchFamily="34" charset="0"/>
              </a:rPr>
              <a:t>Benefits</a:t>
            </a:r>
          </a:p>
        </p:txBody>
      </p:sp>
      <p:sp>
        <p:nvSpPr>
          <p:cNvPr id="47113" name="Text Box 8"/>
          <p:cNvSpPr txBox="1">
            <a:spLocks noChangeArrowheads="1"/>
          </p:cNvSpPr>
          <p:nvPr/>
        </p:nvSpPr>
        <p:spPr bwMode="auto">
          <a:xfrm>
            <a:off x="2916238" y="2781300"/>
            <a:ext cx="9636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eaLnBrk="1" hangingPunct="1">
              <a:spcBef>
                <a:spcPct val="0"/>
              </a:spcBef>
              <a:buFontTx/>
              <a:buNone/>
            </a:pPr>
            <a:r>
              <a:rPr lang="en-GB" altLang="en-US" sz="2400">
                <a:solidFill>
                  <a:srgbClr val="777777"/>
                </a:solidFill>
                <a:latin typeface="Arial" panose="020B0604020202020204" pitchFamily="34" charset="0"/>
              </a:rPr>
              <a:t>Costs</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Number Placeholder 4"/>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4CA04A2A-DC4E-4F4C-9942-D827D6CAB6A5}" type="slidenum">
              <a:rPr lang="en-US" altLang="en-US" sz="1400">
                <a:solidFill>
                  <a:schemeClr val="tx1"/>
                </a:solidFill>
                <a:latin typeface="Times New Roman" panose="02020603050405020304" pitchFamily="18" charset="0"/>
              </a:rPr>
              <a:pPr>
                <a:spcBef>
                  <a:spcPct val="0"/>
                </a:spcBef>
                <a:buFontTx/>
                <a:buNone/>
              </a:pPr>
              <a:t>23</a:t>
            </a:fld>
            <a:endParaRPr lang="en-US" altLang="en-US" sz="1400">
              <a:solidFill>
                <a:schemeClr val="tx1"/>
              </a:solidFill>
              <a:latin typeface="Times New Roman" panose="02020603050405020304" pitchFamily="18" charset="0"/>
            </a:endParaRPr>
          </a:p>
        </p:txBody>
      </p:sp>
      <p:sp>
        <p:nvSpPr>
          <p:cNvPr id="49155" name="Rectangle 2"/>
          <p:cNvSpPr>
            <a:spLocks noGrp="1" noChangeArrowheads="1"/>
          </p:cNvSpPr>
          <p:nvPr>
            <p:ph type="title"/>
          </p:nvPr>
        </p:nvSpPr>
        <p:spPr>
          <a:xfrm>
            <a:off x="684213" y="260350"/>
            <a:ext cx="7772400" cy="1143000"/>
          </a:xfrm>
        </p:spPr>
        <p:txBody>
          <a:bodyPr/>
          <a:lstStyle/>
          <a:p>
            <a:pPr eaLnBrk="1" hangingPunct="1"/>
            <a:r>
              <a:rPr lang="en-GB" altLang="en-US" u="sng" smtClean="0"/>
              <a:t>Management control</a:t>
            </a:r>
          </a:p>
        </p:txBody>
      </p:sp>
      <p:sp>
        <p:nvSpPr>
          <p:cNvPr id="49156" name="Rectangle 3"/>
          <p:cNvSpPr>
            <a:spLocks noGrp="1" noChangeArrowheads="1"/>
          </p:cNvSpPr>
          <p:nvPr>
            <p:ph type="body" sz="half" idx="1"/>
          </p:nvPr>
        </p:nvSpPr>
        <p:spPr/>
        <p:txBody>
          <a:bodyPr/>
          <a:lstStyle/>
          <a:p>
            <a:pPr eaLnBrk="1" hangingPunct="1">
              <a:buFontTx/>
              <a:buNone/>
            </a:pPr>
            <a:endParaRPr lang="en-GB" altLang="en-US" sz="2800" smtClean="0"/>
          </a:p>
          <a:p>
            <a:pPr eaLnBrk="1" hangingPunct="1">
              <a:buFontTx/>
              <a:buNone/>
            </a:pPr>
            <a:endParaRPr lang="en-GB" altLang="en-US" sz="2800" smtClean="0"/>
          </a:p>
          <a:p>
            <a:pPr eaLnBrk="1" hangingPunct="1">
              <a:buFontTx/>
              <a:buNone/>
            </a:pPr>
            <a:endParaRPr lang="en-GB" altLang="en-US" sz="2800" smtClean="0"/>
          </a:p>
          <a:p>
            <a:pPr eaLnBrk="1" hangingPunct="1">
              <a:buFontTx/>
              <a:buNone/>
            </a:pPr>
            <a:endParaRPr lang="en-GB" altLang="en-US" sz="2800" smtClean="0">
              <a:solidFill>
                <a:srgbClr val="FF0000"/>
              </a:solidFill>
            </a:endParaRPr>
          </a:p>
        </p:txBody>
      </p:sp>
      <p:pic>
        <p:nvPicPr>
          <p:cNvPr id="49157" name="Picture 4"/>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1908175" y="1557338"/>
            <a:ext cx="5184775" cy="4803775"/>
          </a:xfrm>
          <a:noFill/>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0659B182-8B20-4963-AB8D-BB92665117C6}" type="slidenum">
              <a:rPr lang="en-US" altLang="en-US" sz="1400">
                <a:solidFill>
                  <a:schemeClr val="tx1"/>
                </a:solidFill>
                <a:latin typeface="Times New Roman" panose="02020603050405020304" pitchFamily="18" charset="0"/>
              </a:rPr>
              <a:pPr>
                <a:spcBef>
                  <a:spcPct val="0"/>
                </a:spcBef>
                <a:buFontTx/>
                <a:buNone/>
              </a:pPr>
              <a:t>24</a:t>
            </a:fld>
            <a:endParaRPr lang="en-US" altLang="en-US" sz="1400">
              <a:solidFill>
                <a:schemeClr val="tx1"/>
              </a:solidFill>
              <a:latin typeface="Times New Roman" panose="02020603050405020304" pitchFamily="18" charset="0"/>
            </a:endParaRPr>
          </a:p>
        </p:txBody>
      </p:sp>
      <p:sp>
        <p:nvSpPr>
          <p:cNvPr id="51203" name="Rectangle 2"/>
          <p:cNvSpPr>
            <a:spLocks noGrp="1" noChangeArrowheads="1"/>
          </p:cNvSpPr>
          <p:nvPr>
            <p:ph type="title"/>
          </p:nvPr>
        </p:nvSpPr>
        <p:spPr>
          <a:xfrm>
            <a:off x="684213" y="260350"/>
            <a:ext cx="7772400" cy="1143000"/>
          </a:xfrm>
        </p:spPr>
        <p:txBody>
          <a:bodyPr/>
          <a:lstStyle/>
          <a:p>
            <a:pPr eaLnBrk="1" hangingPunct="1"/>
            <a:r>
              <a:rPr lang="en-GB" altLang="en-US" u="sng" smtClean="0"/>
              <a:t>Management control</a:t>
            </a:r>
          </a:p>
        </p:txBody>
      </p:sp>
      <p:sp>
        <p:nvSpPr>
          <p:cNvPr id="51204" name="Rectangle 3"/>
          <p:cNvSpPr>
            <a:spLocks noGrp="1" noChangeArrowheads="1"/>
          </p:cNvSpPr>
          <p:nvPr>
            <p:ph type="body" idx="1"/>
          </p:nvPr>
        </p:nvSpPr>
        <p:spPr>
          <a:xfrm>
            <a:off x="611188" y="1557338"/>
            <a:ext cx="7772400" cy="4464050"/>
          </a:xfrm>
        </p:spPr>
        <p:txBody>
          <a:bodyPr/>
          <a:lstStyle/>
          <a:p>
            <a:pPr eaLnBrk="1" hangingPunct="1">
              <a:buFontTx/>
              <a:buNone/>
            </a:pPr>
            <a:r>
              <a:rPr lang="en-GB" altLang="en-US" sz="2800" smtClean="0"/>
              <a:t>Data – the raw details </a:t>
            </a:r>
          </a:p>
          <a:p>
            <a:pPr lvl="1" eaLnBrk="1" hangingPunct="1">
              <a:buFontTx/>
              <a:buNone/>
            </a:pPr>
            <a:r>
              <a:rPr lang="en-GB" altLang="en-US" sz="2400" smtClean="0"/>
              <a:t>e.g. </a:t>
            </a:r>
            <a:r>
              <a:rPr lang="en-GB" altLang="en-US" sz="2400" i="1" smtClean="0"/>
              <a:t>‘6,000 documents processed at location X’</a:t>
            </a:r>
          </a:p>
          <a:p>
            <a:pPr lvl="1" eaLnBrk="1" hangingPunct="1">
              <a:buFontTx/>
              <a:buNone/>
            </a:pPr>
            <a:endParaRPr lang="en-GB" altLang="en-US" sz="2400" i="1" smtClean="0"/>
          </a:p>
          <a:p>
            <a:pPr eaLnBrk="1" hangingPunct="1">
              <a:buFontTx/>
              <a:buNone/>
            </a:pPr>
            <a:r>
              <a:rPr lang="en-GB" altLang="en-US" sz="2800" smtClean="0"/>
              <a:t>Information – the data is processed to produce something that is meaningful and useful</a:t>
            </a:r>
          </a:p>
          <a:p>
            <a:pPr lvl="1" eaLnBrk="1" hangingPunct="1">
              <a:buFontTx/>
              <a:buNone/>
            </a:pPr>
            <a:r>
              <a:rPr lang="en-GB" altLang="en-US" sz="2400" i="1" smtClean="0"/>
              <a:t>e.g. ‘productivity is 100 documents a day’</a:t>
            </a:r>
          </a:p>
          <a:p>
            <a:pPr lvl="1" eaLnBrk="1" hangingPunct="1">
              <a:buFontTx/>
              <a:buNone/>
            </a:pPr>
            <a:endParaRPr lang="en-GB" altLang="en-US" sz="2400" i="1" smtClean="0"/>
          </a:p>
          <a:p>
            <a:pPr eaLnBrk="1" hangingPunct="1">
              <a:buFontTx/>
              <a:buNone/>
            </a:pPr>
            <a:r>
              <a:rPr lang="en-GB" altLang="en-US" sz="2800" smtClean="0"/>
              <a:t>Comparison with objectives/goals</a:t>
            </a:r>
          </a:p>
          <a:p>
            <a:pPr lvl="1" eaLnBrk="1" hangingPunct="1">
              <a:buFontTx/>
              <a:buNone/>
            </a:pPr>
            <a:r>
              <a:rPr lang="en-GB" altLang="en-US" sz="2400" i="1" smtClean="0"/>
              <a:t>e.g. we will not meet target of processing all documents by 31</a:t>
            </a:r>
            <a:r>
              <a:rPr lang="en-GB" altLang="en-US" sz="2400" i="1" baseline="30000" smtClean="0"/>
              <a:t>st</a:t>
            </a:r>
            <a:r>
              <a:rPr lang="en-GB" altLang="en-US" sz="2400" i="1" smtClean="0"/>
              <a:t> March</a:t>
            </a:r>
          </a:p>
          <a:p>
            <a:pPr lvl="1" algn="r" eaLnBrk="1" hangingPunct="1">
              <a:buFontTx/>
              <a:buNone/>
            </a:pPr>
            <a:r>
              <a:rPr lang="en-GB" altLang="en-US" sz="2400" i="1" smtClean="0"/>
              <a:t>							</a:t>
            </a:r>
            <a:r>
              <a:rPr lang="en-GB" altLang="en-US" sz="2400" smtClean="0"/>
              <a:t>continued…..</a:t>
            </a:r>
          </a:p>
          <a:p>
            <a:pPr lvl="1" eaLnBrk="1" hangingPunct="1">
              <a:buFontTx/>
              <a:buNone/>
            </a:pPr>
            <a:endParaRPr lang="en-GB" altLang="en-US" sz="2400" smtClean="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EB160EB7-B9F4-47D4-8C56-A976399BDEDB}" type="slidenum">
              <a:rPr lang="en-US" altLang="en-US" sz="1400">
                <a:solidFill>
                  <a:schemeClr val="tx1"/>
                </a:solidFill>
                <a:latin typeface="Times New Roman" panose="02020603050405020304" pitchFamily="18" charset="0"/>
              </a:rPr>
              <a:pPr>
                <a:spcBef>
                  <a:spcPct val="0"/>
                </a:spcBef>
                <a:buFontTx/>
                <a:buNone/>
              </a:pPr>
              <a:t>25</a:t>
            </a:fld>
            <a:endParaRPr lang="en-US" altLang="en-US" sz="1400">
              <a:solidFill>
                <a:schemeClr val="tx1"/>
              </a:solidFill>
              <a:latin typeface="Times New Roman" panose="02020603050405020304" pitchFamily="18" charset="0"/>
            </a:endParaRPr>
          </a:p>
        </p:txBody>
      </p:sp>
      <p:sp>
        <p:nvSpPr>
          <p:cNvPr id="53251" name="Rectangle 2"/>
          <p:cNvSpPr>
            <a:spLocks noGrp="1" noChangeArrowheads="1"/>
          </p:cNvSpPr>
          <p:nvPr>
            <p:ph type="title"/>
          </p:nvPr>
        </p:nvSpPr>
        <p:spPr>
          <a:xfrm>
            <a:off x="611188" y="260350"/>
            <a:ext cx="7772400" cy="1143000"/>
          </a:xfrm>
        </p:spPr>
        <p:txBody>
          <a:bodyPr/>
          <a:lstStyle/>
          <a:p>
            <a:pPr eaLnBrk="1" hangingPunct="1"/>
            <a:r>
              <a:rPr lang="en-GB" altLang="en-US" u="sng" smtClean="0"/>
              <a:t>Management control - continued</a:t>
            </a:r>
          </a:p>
        </p:txBody>
      </p:sp>
      <p:sp>
        <p:nvSpPr>
          <p:cNvPr id="53252" name="Rectangle 3"/>
          <p:cNvSpPr>
            <a:spLocks noGrp="1" noChangeArrowheads="1"/>
          </p:cNvSpPr>
          <p:nvPr>
            <p:ph type="body" idx="1"/>
          </p:nvPr>
        </p:nvSpPr>
        <p:spPr>
          <a:xfrm>
            <a:off x="395288" y="1700213"/>
            <a:ext cx="8062912" cy="4395787"/>
          </a:xfrm>
        </p:spPr>
        <p:txBody>
          <a:bodyPr/>
          <a:lstStyle/>
          <a:p>
            <a:pPr eaLnBrk="1" hangingPunct="1">
              <a:buFontTx/>
              <a:buNone/>
            </a:pPr>
            <a:r>
              <a:rPr lang="en-GB" altLang="en-US" smtClean="0"/>
              <a:t>Modelling – working out the probable outcomes of various decisions</a:t>
            </a:r>
          </a:p>
          <a:p>
            <a:pPr lvl="1" eaLnBrk="1" hangingPunct="1">
              <a:buFontTx/>
              <a:buNone/>
            </a:pPr>
            <a:r>
              <a:rPr lang="en-GB" altLang="en-US" smtClean="0"/>
              <a:t>e.g. if we employ two more staff at location X how quickly can we get the documents processed?</a:t>
            </a:r>
          </a:p>
          <a:p>
            <a:pPr lvl="1" eaLnBrk="1" hangingPunct="1">
              <a:buFontTx/>
              <a:buNone/>
            </a:pPr>
            <a:endParaRPr lang="en-GB" altLang="en-US" smtClean="0"/>
          </a:p>
          <a:p>
            <a:pPr eaLnBrk="1" hangingPunct="1">
              <a:buFontTx/>
              <a:buNone/>
            </a:pPr>
            <a:r>
              <a:rPr lang="en-GB" altLang="en-US" smtClean="0"/>
              <a:t>Implementation – carrying out the remedial actions that have been decided upon</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EFBFE0C9-B598-41CF-89F8-6192DBAFEBFB}" type="slidenum">
              <a:rPr lang="en-US" altLang="en-US" sz="1400">
                <a:solidFill>
                  <a:schemeClr val="tx1"/>
                </a:solidFill>
                <a:latin typeface="Times New Roman" panose="02020603050405020304" pitchFamily="18" charset="0"/>
              </a:rPr>
              <a:pPr>
                <a:spcBef>
                  <a:spcPct val="0"/>
                </a:spcBef>
                <a:buFontTx/>
                <a:buNone/>
              </a:pPr>
              <a:t>26</a:t>
            </a:fld>
            <a:endParaRPr lang="en-US" altLang="en-US" sz="1400">
              <a:solidFill>
                <a:schemeClr val="tx1"/>
              </a:solidFill>
              <a:latin typeface="Times New Roman" panose="02020603050405020304" pitchFamily="18" charset="0"/>
            </a:endParaRPr>
          </a:p>
        </p:txBody>
      </p:sp>
      <p:sp>
        <p:nvSpPr>
          <p:cNvPr id="55299" name="Rectangle 2"/>
          <p:cNvSpPr>
            <a:spLocks noGrp="1" noChangeArrowheads="1"/>
          </p:cNvSpPr>
          <p:nvPr>
            <p:ph type="title"/>
          </p:nvPr>
        </p:nvSpPr>
        <p:spPr>
          <a:xfrm>
            <a:off x="642938" y="142875"/>
            <a:ext cx="7772400" cy="1143000"/>
          </a:xfrm>
        </p:spPr>
        <p:txBody>
          <a:bodyPr/>
          <a:lstStyle/>
          <a:p>
            <a:pPr eaLnBrk="1" hangingPunct="1"/>
            <a:r>
              <a:rPr lang="en-GB" altLang="en-US" u="sng" smtClean="0"/>
              <a:t>Key points</a:t>
            </a:r>
          </a:p>
        </p:txBody>
      </p:sp>
      <p:sp>
        <p:nvSpPr>
          <p:cNvPr id="55300" name="Rectangle 3"/>
          <p:cNvSpPr>
            <a:spLocks noGrp="1" noChangeArrowheads="1"/>
          </p:cNvSpPr>
          <p:nvPr>
            <p:ph type="body" idx="1"/>
          </p:nvPr>
        </p:nvSpPr>
        <p:spPr>
          <a:xfrm>
            <a:off x="395288" y="1412875"/>
            <a:ext cx="8229600" cy="4525963"/>
          </a:xfrm>
        </p:spPr>
        <p:txBody>
          <a:bodyPr/>
          <a:lstStyle/>
          <a:p>
            <a:pPr eaLnBrk="1" hangingPunct="1"/>
            <a:r>
              <a:rPr lang="en-GB" altLang="en-US" sz="2800" smtClean="0"/>
              <a:t>Projects are non-routine - thus uncertain</a:t>
            </a:r>
          </a:p>
          <a:p>
            <a:pPr eaLnBrk="1" hangingPunct="1">
              <a:buFontTx/>
              <a:buNone/>
            </a:pPr>
            <a:endParaRPr lang="en-GB" altLang="en-US" sz="900" smtClean="0"/>
          </a:p>
          <a:p>
            <a:pPr eaLnBrk="1" hangingPunct="1"/>
            <a:r>
              <a:rPr lang="en-GB" altLang="en-US" sz="2800" smtClean="0"/>
              <a:t>The particular problems of projects e.g.  lack of visibility</a:t>
            </a:r>
          </a:p>
          <a:p>
            <a:pPr eaLnBrk="1" hangingPunct="1">
              <a:buFontTx/>
              <a:buNone/>
            </a:pPr>
            <a:endParaRPr lang="en-GB" altLang="en-US" sz="900" smtClean="0"/>
          </a:p>
          <a:p>
            <a:pPr eaLnBrk="1" hangingPunct="1"/>
            <a:r>
              <a:rPr lang="en-GB" altLang="en-US" sz="2800" smtClean="0"/>
              <a:t>Clear objectives are essential which can be objectively assessed</a:t>
            </a:r>
          </a:p>
          <a:p>
            <a:pPr eaLnBrk="1" hangingPunct="1">
              <a:buFontTx/>
              <a:buNone/>
            </a:pPr>
            <a:endParaRPr lang="en-GB" altLang="en-US" sz="900" smtClean="0"/>
          </a:p>
          <a:p>
            <a:pPr eaLnBrk="1" hangingPunct="1"/>
            <a:r>
              <a:rPr lang="en-GB" altLang="en-US" sz="2800" smtClean="0"/>
              <a:t>Stuff happens. Not usually possible to keep precisely plan – need for control</a:t>
            </a:r>
          </a:p>
          <a:p>
            <a:pPr eaLnBrk="1" hangingPunct="1">
              <a:buFontTx/>
              <a:buNone/>
            </a:pPr>
            <a:endParaRPr lang="en-GB" altLang="en-US" sz="900" smtClean="0"/>
          </a:p>
          <a:p>
            <a:pPr eaLnBrk="1" hangingPunct="1"/>
            <a:r>
              <a:rPr lang="en-GB" altLang="en-US" sz="2800" smtClean="0"/>
              <a:t>Communicate!</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cGraw-Hill Presentation for PowerPoint">
  <a:themeElements>
    <a:clrScheme name="">
      <a:dk1>
        <a:srgbClr val="000033"/>
      </a:dk1>
      <a:lt1>
        <a:srgbClr val="CCCCFF"/>
      </a:lt1>
      <a:dk2>
        <a:srgbClr val="000066"/>
      </a:dk2>
      <a:lt2>
        <a:srgbClr val="CCCCFF"/>
      </a:lt2>
      <a:accent1>
        <a:srgbClr val="003399"/>
      </a:accent1>
      <a:accent2>
        <a:srgbClr val="CCCCFF"/>
      </a:accent2>
      <a:accent3>
        <a:srgbClr val="AAAAB8"/>
      </a:accent3>
      <a:accent4>
        <a:srgbClr val="AEAEDA"/>
      </a:accent4>
      <a:accent5>
        <a:srgbClr val="AAADCA"/>
      </a:accent5>
      <a:accent6>
        <a:srgbClr val="B9B9E7"/>
      </a:accent6>
      <a:hlink>
        <a:srgbClr val="CCCCFF"/>
      </a:hlink>
      <a:folHlink>
        <a:srgbClr val="CCCCFF"/>
      </a:folHlink>
    </a:clrScheme>
    <a:fontScheme name="McGraw-Hill Presentation for PowerPoint">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McGraw-Hill Presentation for PowerPoint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McGraw-Hill Presentation for PowerPoint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McGraw-Hill Presentation for PowerPoint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McGraw-Hill Presentation for PowerPoint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McGraw-Hill Presentation for PowerPoint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McGraw-Hill Presentation for PowerPoint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McGraw-Hill Presentation for PowerPoint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
      <a:clrScheme name="McGraw-Hill Presentation for PowerPoint 8">
        <a:dk1>
          <a:srgbClr val="000033"/>
        </a:dk1>
        <a:lt1>
          <a:srgbClr val="CCCCFF"/>
        </a:lt1>
        <a:dk2>
          <a:srgbClr val="000066"/>
        </a:dk2>
        <a:lt2>
          <a:srgbClr val="CCCCFF"/>
        </a:lt2>
        <a:accent1>
          <a:srgbClr val="CCCCFF"/>
        </a:accent1>
        <a:accent2>
          <a:srgbClr val="3333CC"/>
        </a:accent2>
        <a:accent3>
          <a:srgbClr val="AAAAB8"/>
        </a:accent3>
        <a:accent4>
          <a:srgbClr val="AEAEDA"/>
        </a:accent4>
        <a:accent5>
          <a:srgbClr val="E2E2FF"/>
        </a:accent5>
        <a:accent6>
          <a:srgbClr val="2D2DB9"/>
        </a:accent6>
        <a:hlink>
          <a:srgbClr val="CCCCFF"/>
        </a:hlink>
        <a:folHlink>
          <a:srgbClr val="B2B2B2"/>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815</TotalTime>
  <Words>2617</Words>
  <Application>Microsoft Office PowerPoint</Application>
  <PresentationFormat>On-screen Show (4:3)</PresentationFormat>
  <Paragraphs>311</Paragraphs>
  <Slides>26</Slides>
  <Notes>26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Tahoma</vt:lpstr>
      <vt:lpstr>Times New Roman</vt:lpstr>
      <vt:lpstr>McGraw-Hill Presentation for PowerPoint</vt:lpstr>
      <vt:lpstr>Introduction to Project Management</vt:lpstr>
      <vt:lpstr>What is a project?</vt:lpstr>
      <vt:lpstr>Jobs versus projects</vt:lpstr>
      <vt:lpstr>Characteristics of projects</vt:lpstr>
      <vt:lpstr>Are software projects really different from other projects?</vt:lpstr>
      <vt:lpstr>Activities covered by project management</vt:lpstr>
      <vt:lpstr>The software development life-cycle </vt:lpstr>
      <vt:lpstr>Software devlopment life-cycle</vt:lpstr>
      <vt:lpstr>Software development life-cycle</vt:lpstr>
      <vt:lpstr>Software development lifecycle - continued</vt:lpstr>
      <vt:lpstr>Some ways of categorizing projects </vt:lpstr>
      <vt:lpstr>What is project management?</vt:lpstr>
      <vt:lpstr>What is management? (continued)</vt:lpstr>
      <vt:lpstr>Example</vt:lpstr>
      <vt:lpstr>Setting objectives</vt:lpstr>
      <vt:lpstr>Objectives</vt:lpstr>
      <vt:lpstr>Objectives should be SMART</vt:lpstr>
      <vt:lpstr>Goals/sub-objectives</vt:lpstr>
      <vt:lpstr>Goals/sub-objectives continued</vt:lpstr>
      <vt:lpstr>Measures of effectiveness</vt:lpstr>
      <vt:lpstr>Stakeholders</vt:lpstr>
      <vt:lpstr>The business case</vt:lpstr>
      <vt:lpstr>Management control</vt:lpstr>
      <vt:lpstr>Management control</vt:lpstr>
      <vt:lpstr>Management control - continued</vt:lpstr>
      <vt:lpstr>Key points</vt:lpstr>
    </vt:vector>
  </TitlesOfParts>
  <Company>University of Brighton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Software project management</dc:title>
  <dc:creator>Bob Hughes</dc:creator>
  <cp:lastModifiedBy>Sue Maw</cp:lastModifiedBy>
  <cp:revision>26</cp:revision>
  <cp:lastPrinted>2018-09-26T11:08:17Z</cp:lastPrinted>
  <dcterms:created xsi:type="dcterms:W3CDTF">2005-07-08T09:37:10Z</dcterms:created>
  <dcterms:modified xsi:type="dcterms:W3CDTF">2018-09-26T16:47:58Z</dcterms:modified>
</cp:coreProperties>
</file>