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60" r:id="rId4"/>
    <p:sldId id="261" r:id="rId5"/>
    <p:sldId id="264" r:id="rId6"/>
    <p:sldId id="283" r:id="rId7"/>
    <p:sldId id="265" r:id="rId8"/>
    <p:sldId id="266" r:id="rId9"/>
    <p:sldId id="277" r:id="rId10"/>
    <p:sldId id="271" r:id="rId11"/>
    <p:sldId id="272" r:id="rId12"/>
    <p:sldId id="278" r:id="rId13"/>
    <p:sldId id="268" r:id="rId14"/>
    <p:sldId id="279" r:id="rId15"/>
    <p:sldId id="273" r:id="rId16"/>
    <p:sldId id="274" r:id="rId17"/>
    <p:sldId id="275" r:id="rId18"/>
    <p:sldId id="263" r:id="rId19"/>
    <p:sldId id="258" r:id="rId20"/>
    <p:sldId id="262" r:id="rId21"/>
    <p:sldId id="267" r:id="rId22"/>
    <p:sldId id="269" r:id="rId23"/>
    <p:sldId id="281" r:id="rId24"/>
    <p:sldId id="280"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17292A2E-F333-43FB-9621-5CBBE7FDCDCB}" styleName="">
    <a:wholeTbl>
      <a:tcTxStyle>
        <a:font>
          <a:latin typeface="+mn-lt"/>
          <a:ea typeface="+mn-ea"/>
          <a:cs typeface="+mn-cs"/>
        </a:font>
        <a:srgbClr val="000000"/>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wholeTbl>
    <a:band1H>
      <a:tcStyle>
        <a:tcBdr>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band1H>
    <a:band1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1V>
    <a:band2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F9E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F9ED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F1E8"/>
          </a:solidFill>
        </a:fill>
      </a:tcStyle>
    </a:wholeTbl>
    <a:band1H>
      <a:tcStyle>
        <a:tcBdr/>
        <a:fill>
          <a:solidFill>
            <a:srgbClr val="D0E1CD"/>
          </a:solidFill>
        </a:fill>
      </a:tcStyle>
    </a:band1H>
    <a:band2H>
      <a:tcStyle>
        <a:tcBdr/>
      </a:tcStyle>
    </a:band2H>
    <a:band1V>
      <a:tcStyle>
        <a:tcBdr/>
        <a:fill>
          <a:solidFill>
            <a:srgbClr val="D0E1CD"/>
          </a:solidFill>
        </a:fill>
      </a:tcStyle>
    </a:band1V>
    <a:band2V>
      <a:tcStyle>
        <a:tcBdr/>
      </a:tcStyle>
    </a:band2V>
    <a:lastCol>
      <a:tcTxStyle b="on">
        <a:font>
          <a:latin typeface="+mn-lt"/>
          <a:ea typeface="+mn-ea"/>
          <a:cs typeface="+mn-cs"/>
        </a:font>
        <a:srgbClr val="FFFFFF"/>
      </a:tcTxStyle>
      <a:tcStyle>
        <a:tcBdr/>
        <a:fill>
          <a:solidFill>
            <a:srgbClr val="4EA72E"/>
          </a:solidFill>
        </a:fill>
      </a:tcStyle>
    </a:lastCol>
    <a:firstCol>
      <a:tcTxStyle b="on">
        <a:font>
          <a:latin typeface="+mn-lt"/>
          <a:ea typeface="+mn-ea"/>
          <a:cs typeface="+mn-cs"/>
        </a:font>
        <a:srgbClr val="FFFFFF"/>
      </a:tcTxStyle>
      <a:tcStyle>
        <a:tcBdr/>
        <a:fill>
          <a:solidFill>
            <a:srgbClr val="4EA72E"/>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EA72E"/>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EA72E"/>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0F7"/>
          </a:solidFill>
        </a:fill>
      </a:tcStyle>
    </a:wholeTbl>
    <a:band1H>
      <a:tcStyle>
        <a:tcBdr/>
        <a:fill>
          <a:solidFill>
            <a:srgbClr val="CCDFEF"/>
          </a:solidFill>
        </a:fill>
      </a:tcStyle>
    </a:band1H>
    <a:band2H>
      <a:tcStyle>
        <a:tcBdr/>
      </a:tcStyle>
    </a:band2H>
    <a:band1V>
      <a:tcStyle>
        <a:tcBdr/>
        <a:fill>
          <a:solidFill>
            <a:srgbClr val="CCDFEF"/>
          </a:solidFill>
        </a:fill>
      </a:tcStyle>
    </a:band1V>
    <a:band2V>
      <a:tcStyle>
        <a:tcBdr/>
      </a:tcStyle>
    </a:band2V>
    <a:lastCol>
      <a:tcTxStyle b="on">
        <a:font>
          <a:latin typeface="+mn-lt"/>
          <a:ea typeface="+mn-ea"/>
          <a:cs typeface="+mn-cs"/>
        </a:font>
        <a:srgbClr val="FFFFFF"/>
      </a:tcTxStyle>
      <a:tcStyle>
        <a:tcBdr/>
        <a:fill>
          <a:solidFill>
            <a:srgbClr val="0F9ED5"/>
          </a:solidFill>
        </a:fill>
      </a:tcStyle>
    </a:lastCol>
    <a:firstCol>
      <a:tcTxStyle b="on">
        <a:font>
          <a:latin typeface="+mn-lt"/>
          <a:ea typeface="+mn-ea"/>
          <a:cs typeface="+mn-cs"/>
        </a:font>
        <a:srgbClr val="FFFFFF"/>
      </a:tcTxStyle>
      <a:tcStyle>
        <a:tcBdr/>
        <a:fill>
          <a:solidFill>
            <a:srgbClr val="0F9E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F9E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F9E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440" autoAdjust="0"/>
  </p:normalViewPr>
  <p:slideViewPr>
    <p:cSldViewPr snapToGrid="0">
      <p:cViewPr varScale="1">
        <p:scale>
          <a:sx n="63" d="100"/>
          <a:sy n="63" d="100"/>
        </p:scale>
        <p:origin x="9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E5CDAB-8ED0-31C3-0A3E-D273A914EAD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34ED6DA5-1A81-9C54-C8D8-FBE7E1F02FD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72C00C0-7474-4497-8A39-4D1A15FBBCBC}" type="datetime1">
              <a:rPr lang="en-GB"/>
              <a:pPr lvl="0"/>
              <a:t>08/03/2026</a:t>
            </a:fld>
            <a:endParaRPr lang="en-GB"/>
          </a:p>
        </p:txBody>
      </p:sp>
      <p:sp>
        <p:nvSpPr>
          <p:cNvPr id="4" name="Slide Image Placeholder 3">
            <a:extLst>
              <a:ext uri="{FF2B5EF4-FFF2-40B4-BE49-F238E27FC236}">
                <a16:creationId xmlns:a16="http://schemas.microsoft.com/office/drawing/2014/main" id="{5841262C-A0BC-54EF-8815-F8330923ED1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027D925-D3F3-1B35-90E9-EA7B897C2B7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AE6C9464-7BDB-D419-BB73-B7B81A39A34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B404B19-E98A-FC28-D325-A7509AF6F9A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62EE5B3-6FE8-4E8D-9009-4AD553168F48}" type="slidenum">
              <a:t>‹#›</a:t>
            </a:fld>
            <a:endParaRPr lang="en-GB"/>
          </a:p>
        </p:txBody>
      </p:sp>
    </p:spTree>
    <p:extLst>
      <p:ext uri="{BB962C8B-B14F-4D97-AF65-F5344CB8AC3E}">
        <p14:creationId xmlns:p14="http://schemas.microsoft.com/office/powerpoint/2010/main" val="111681391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FD6B05-BA73-195D-1FF0-57402A0EB2D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4A57D13-5073-65CB-7CC5-4E4FC0403863}"/>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4F283CF3-2D63-7F1B-4877-A88A39ABE85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20F16C-BA67-4B25-ADDC-57F2B4B4E679}"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2E7CA4-0696-61E6-ABFE-F8EE59AA661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912291C-4A12-0991-D548-7B84D3521373}"/>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399EB87D-A8B9-967E-2684-0BBC029FED6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2FD4C67-7E43-4DC6-9A2E-C5F0C68DC66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4</a:t>
            </a:fld>
            <a:endParaRPr lang="en-GB"/>
          </a:p>
        </p:txBody>
      </p:sp>
    </p:spTree>
    <p:extLst>
      <p:ext uri="{BB962C8B-B14F-4D97-AF65-F5344CB8AC3E}">
        <p14:creationId xmlns:p14="http://schemas.microsoft.com/office/powerpoint/2010/main" val="3078493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5</a:t>
            </a:fld>
            <a:endParaRPr lang="en-GB"/>
          </a:p>
        </p:txBody>
      </p:sp>
    </p:spTree>
    <p:extLst>
      <p:ext uri="{BB962C8B-B14F-4D97-AF65-F5344CB8AC3E}">
        <p14:creationId xmlns:p14="http://schemas.microsoft.com/office/powerpoint/2010/main" val="3912672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6</a:t>
            </a:fld>
            <a:endParaRPr lang="en-GB"/>
          </a:p>
        </p:txBody>
      </p:sp>
    </p:spTree>
    <p:extLst>
      <p:ext uri="{BB962C8B-B14F-4D97-AF65-F5344CB8AC3E}">
        <p14:creationId xmlns:p14="http://schemas.microsoft.com/office/powerpoint/2010/main" val="3838420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7</a:t>
            </a:fld>
            <a:endParaRPr lang="en-GB"/>
          </a:p>
        </p:txBody>
      </p:sp>
    </p:spTree>
    <p:extLst>
      <p:ext uri="{BB962C8B-B14F-4D97-AF65-F5344CB8AC3E}">
        <p14:creationId xmlns:p14="http://schemas.microsoft.com/office/powerpoint/2010/main" val="60363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8</a:t>
            </a:fld>
            <a:endParaRPr lang="en-GB"/>
          </a:p>
        </p:txBody>
      </p:sp>
    </p:spTree>
    <p:extLst>
      <p:ext uri="{BB962C8B-B14F-4D97-AF65-F5344CB8AC3E}">
        <p14:creationId xmlns:p14="http://schemas.microsoft.com/office/powerpoint/2010/main" val="1304455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cap="none" spc="0" baseline="0" dirty="0">
                <a:solidFill>
                  <a:srgbClr val="000000"/>
                </a:solidFill>
                <a:effectLst/>
                <a:uFillTx/>
                <a:latin typeface="Aptos"/>
              </a:rPr>
              <a:t> </a:t>
            </a:r>
          </a:p>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9</a:t>
            </a:fld>
            <a:endParaRPr lang="en-GB"/>
          </a:p>
        </p:txBody>
      </p:sp>
    </p:spTree>
    <p:extLst>
      <p:ext uri="{BB962C8B-B14F-4D97-AF65-F5344CB8AC3E}">
        <p14:creationId xmlns:p14="http://schemas.microsoft.com/office/powerpoint/2010/main" val="190598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25C9BA-29C7-2C6A-E849-C45DC4478D4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97F1331-1F7B-D7FE-F639-A741FC108C07}"/>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B3FC51D8-D8E4-044E-4A79-52206D94365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0D7CE3-28A1-4020-B335-D5F32EDB26A3}"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11</a:t>
            </a:fld>
            <a:endParaRPr lang="en-GB"/>
          </a:p>
        </p:txBody>
      </p:sp>
    </p:spTree>
    <p:extLst>
      <p:ext uri="{BB962C8B-B14F-4D97-AF65-F5344CB8AC3E}">
        <p14:creationId xmlns:p14="http://schemas.microsoft.com/office/powerpoint/2010/main" val="15536138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12</a:t>
            </a:fld>
            <a:endParaRPr lang="en-GB"/>
          </a:p>
        </p:txBody>
      </p:sp>
    </p:spTree>
    <p:extLst>
      <p:ext uri="{BB962C8B-B14F-4D97-AF65-F5344CB8AC3E}">
        <p14:creationId xmlns:p14="http://schemas.microsoft.com/office/powerpoint/2010/main" val="122214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13</a:t>
            </a:fld>
            <a:endParaRPr lang="en-GB"/>
          </a:p>
        </p:txBody>
      </p:sp>
    </p:spTree>
    <p:extLst>
      <p:ext uri="{BB962C8B-B14F-4D97-AF65-F5344CB8AC3E}">
        <p14:creationId xmlns:p14="http://schemas.microsoft.com/office/powerpoint/2010/main" val="2711944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14</a:t>
            </a:fld>
            <a:endParaRPr lang="en-GB"/>
          </a:p>
        </p:txBody>
      </p:sp>
    </p:spTree>
    <p:extLst>
      <p:ext uri="{BB962C8B-B14F-4D97-AF65-F5344CB8AC3E}">
        <p14:creationId xmlns:p14="http://schemas.microsoft.com/office/powerpoint/2010/main" val="2263226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15</a:t>
            </a:fld>
            <a:endParaRPr lang="en-GB"/>
          </a:p>
        </p:txBody>
      </p:sp>
    </p:spTree>
    <p:extLst>
      <p:ext uri="{BB962C8B-B14F-4D97-AF65-F5344CB8AC3E}">
        <p14:creationId xmlns:p14="http://schemas.microsoft.com/office/powerpoint/2010/main" val="3890965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16</a:t>
            </a:fld>
            <a:endParaRPr lang="en-GB"/>
          </a:p>
        </p:txBody>
      </p:sp>
    </p:spTree>
    <p:extLst>
      <p:ext uri="{BB962C8B-B14F-4D97-AF65-F5344CB8AC3E}">
        <p14:creationId xmlns:p14="http://schemas.microsoft.com/office/powerpoint/2010/main" val="2908119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17</a:t>
            </a:fld>
            <a:endParaRPr lang="en-GB"/>
          </a:p>
        </p:txBody>
      </p:sp>
    </p:spTree>
    <p:extLst>
      <p:ext uri="{BB962C8B-B14F-4D97-AF65-F5344CB8AC3E}">
        <p14:creationId xmlns:p14="http://schemas.microsoft.com/office/powerpoint/2010/main" val="832678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18</a:t>
            </a:fld>
            <a:endParaRPr lang="en-GB"/>
          </a:p>
        </p:txBody>
      </p:sp>
    </p:spTree>
    <p:extLst>
      <p:ext uri="{BB962C8B-B14F-4D97-AF65-F5344CB8AC3E}">
        <p14:creationId xmlns:p14="http://schemas.microsoft.com/office/powerpoint/2010/main" val="1650066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19</a:t>
            </a:fld>
            <a:endParaRPr lang="en-GB"/>
          </a:p>
        </p:txBody>
      </p:sp>
    </p:spTree>
    <p:extLst>
      <p:ext uri="{BB962C8B-B14F-4D97-AF65-F5344CB8AC3E}">
        <p14:creationId xmlns:p14="http://schemas.microsoft.com/office/powerpoint/2010/main" val="3491342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23998-41F1-393A-77E5-C5EEB3BBCD4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3F5BAEA1-EEA9-4EA8-0E3E-D1C02A7E602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1E4495F0-EA14-99F7-8F3A-7B5C39C94A6C}"/>
              </a:ext>
            </a:extLst>
          </p:cNvPr>
          <p:cNvSpPr txBox="1">
            <a:spLocks noGrp="1"/>
          </p:cNvSpPr>
          <p:nvPr>
            <p:ph type="dt" sz="half" idx="7"/>
          </p:nvPr>
        </p:nvSpPr>
        <p:spPr/>
        <p:txBody>
          <a:bodyPr/>
          <a:lstStyle>
            <a:lvl1pPr>
              <a:defRPr/>
            </a:lvl1pPr>
          </a:lstStyle>
          <a:p>
            <a:pPr lvl="0"/>
            <a:fld id="{6867C031-95A1-4F38-9F15-CE8E43DF4028}" type="datetime1">
              <a:rPr lang="en-GB"/>
              <a:pPr lvl="0"/>
              <a:t>08/03/2026</a:t>
            </a:fld>
            <a:endParaRPr lang="en-GB"/>
          </a:p>
        </p:txBody>
      </p:sp>
      <p:sp>
        <p:nvSpPr>
          <p:cNvPr id="5" name="Footer Placeholder 4">
            <a:extLst>
              <a:ext uri="{FF2B5EF4-FFF2-40B4-BE49-F238E27FC236}">
                <a16:creationId xmlns:a16="http://schemas.microsoft.com/office/drawing/2014/main" id="{A371426A-E3A8-DD27-6424-A21A53ACD9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BEBCF22-19DA-D0A2-DA17-68922F0063DC}"/>
              </a:ext>
            </a:extLst>
          </p:cNvPr>
          <p:cNvSpPr txBox="1">
            <a:spLocks noGrp="1"/>
          </p:cNvSpPr>
          <p:nvPr>
            <p:ph type="sldNum" sz="quarter" idx="8"/>
          </p:nvPr>
        </p:nvSpPr>
        <p:spPr/>
        <p:txBody>
          <a:bodyPr/>
          <a:lstStyle>
            <a:lvl1pPr>
              <a:defRPr/>
            </a:lvl1pPr>
          </a:lstStyle>
          <a:p>
            <a:pPr lvl="0"/>
            <a:fld id="{FC35F8F1-06EB-447C-AA36-96D4B8E12918}" type="slidenum">
              <a:t>‹#›</a:t>
            </a:fld>
            <a:endParaRPr lang="en-GB"/>
          </a:p>
        </p:txBody>
      </p:sp>
    </p:spTree>
    <p:extLst>
      <p:ext uri="{BB962C8B-B14F-4D97-AF65-F5344CB8AC3E}">
        <p14:creationId xmlns:p14="http://schemas.microsoft.com/office/powerpoint/2010/main" val="397068796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627D7-256A-D2EB-7218-30EF72B56C8A}"/>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5CB984F-F5A1-32C9-C9E1-844568B9BDE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1F4270-75A7-F7CB-67F4-EE2E20041B7D}"/>
              </a:ext>
            </a:extLst>
          </p:cNvPr>
          <p:cNvSpPr txBox="1">
            <a:spLocks noGrp="1"/>
          </p:cNvSpPr>
          <p:nvPr>
            <p:ph type="dt" sz="half" idx="7"/>
          </p:nvPr>
        </p:nvSpPr>
        <p:spPr/>
        <p:txBody>
          <a:bodyPr/>
          <a:lstStyle>
            <a:lvl1pPr>
              <a:defRPr/>
            </a:lvl1pPr>
          </a:lstStyle>
          <a:p>
            <a:pPr lvl="0"/>
            <a:fld id="{C00B3C38-02AB-44EB-9F7D-9AFD2E039280}" type="datetime1">
              <a:rPr lang="en-GB"/>
              <a:pPr lvl="0"/>
              <a:t>08/03/2026</a:t>
            </a:fld>
            <a:endParaRPr lang="en-GB"/>
          </a:p>
        </p:txBody>
      </p:sp>
      <p:sp>
        <p:nvSpPr>
          <p:cNvPr id="5" name="Footer Placeholder 4">
            <a:extLst>
              <a:ext uri="{FF2B5EF4-FFF2-40B4-BE49-F238E27FC236}">
                <a16:creationId xmlns:a16="http://schemas.microsoft.com/office/drawing/2014/main" id="{9AF5D68F-B94B-28EC-C7F3-8D1D3B005B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2B6E16C-4EB5-9182-7044-85B3ED229078}"/>
              </a:ext>
            </a:extLst>
          </p:cNvPr>
          <p:cNvSpPr txBox="1">
            <a:spLocks noGrp="1"/>
          </p:cNvSpPr>
          <p:nvPr>
            <p:ph type="sldNum" sz="quarter" idx="8"/>
          </p:nvPr>
        </p:nvSpPr>
        <p:spPr/>
        <p:txBody>
          <a:bodyPr/>
          <a:lstStyle>
            <a:lvl1pPr>
              <a:defRPr/>
            </a:lvl1pPr>
          </a:lstStyle>
          <a:p>
            <a:pPr lvl="0"/>
            <a:fld id="{C0ADB9BF-BD36-4461-9BD1-6AC2AE7A0DEF}" type="slidenum">
              <a:t>‹#›</a:t>
            </a:fld>
            <a:endParaRPr lang="en-GB"/>
          </a:p>
        </p:txBody>
      </p:sp>
    </p:spTree>
    <p:extLst>
      <p:ext uri="{BB962C8B-B14F-4D97-AF65-F5344CB8AC3E}">
        <p14:creationId xmlns:p14="http://schemas.microsoft.com/office/powerpoint/2010/main" val="306683248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1EDD-E6A9-8048-E319-7765981DB76F}"/>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E6108527-B51C-4A8C-00DC-F195DFAAD0D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3E0968C-3665-136D-B5F0-0E4CCA5D66E7}"/>
              </a:ext>
            </a:extLst>
          </p:cNvPr>
          <p:cNvSpPr txBox="1">
            <a:spLocks noGrp="1"/>
          </p:cNvSpPr>
          <p:nvPr>
            <p:ph type="dt" sz="half" idx="7"/>
          </p:nvPr>
        </p:nvSpPr>
        <p:spPr/>
        <p:txBody>
          <a:bodyPr/>
          <a:lstStyle>
            <a:lvl1pPr>
              <a:defRPr/>
            </a:lvl1pPr>
          </a:lstStyle>
          <a:p>
            <a:pPr lvl="0"/>
            <a:fld id="{3442F3D5-B0A4-4008-9590-13947BE21D39}" type="datetime1">
              <a:rPr lang="en-GB"/>
              <a:pPr lvl="0"/>
              <a:t>08/03/2026</a:t>
            </a:fld>
            <a:endParaRPr lang="en-GB"/>
          </a:p>
        </p:txBody>
      </p:sp>
      <p:sp>
        <p:nvSpPr>
          <p:cNvPr id="5" name="Footer Placeholder 4">
            <a:extLst>
              <a:ext uri="{FF2B5EF4-FFF2-40B4-BE49-F238E27FC236}">
                <a16:creationId xmlns:a16="http://schemas.microsoft.com/office/drawing/2014/main" id="{9560A9B2-5FE7-DC3B-6E90-4E4B659B245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D2B6D27-2A5C-A499-0E8D-F917D95EF7EC}"/>
              </a:ext>
            </a:extLst>
          </p:cNvPr>
          <p:cNvSpPr txBox="1">
            <a:spLocks noGrp="1"/>
          </p:cNvSpPr>
          <p:nvPr>
            <p:ph type="sldNum" sz="quarter" idx="8"/>
          </p:nvPr>
        </p:nvSpPr>
        <p:spPr/>
        <p:txBody>
          <a:bodyPr/>
          <a:lstStyle>
            <a:lvl1pPr>
              <a:defRPr/>
            </a:lvl1pPr>
          </a:lstStyle>
          <a:p>
            <a:pPr lvl="0"/>
            <a:fld id="{9266B097-0339-4F2E-AF68-BC723C6F471D}" type="slidenum">
              <a:t>‹#›</a:t>
            </a:fld>
            <a:endParaRPr lang="en-GB"/>
          </a:p>
        </p:txBody>
      </p:sp>
    </p:spTree>
    <p:extLst>
      <p:ext uri="{BB962C8B-B14F-4D97-AF65-F5344CB8AC3E}">
        <p14:creationId xmlns:p14="http://schemas.microsoft.com/office/powerpoint/2010/main" val="3462959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1BA0-84CA-0DC2-F37A-EABAA22C50C1}"/>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C775EDC-08EB-35D7-0607-4FBD488764B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4E09963-7613-C327-E968-2D14AF5E4A8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3E761C5-FB1C-9506-5347-06129BBD3599}"/>
              </a:ext>
            </a:extLst>
          </p:cNvPr>
          <p:cNvSpPr txBox="1">
            <a:spLocks noGrp="1"/>
          </p:cNvSpPr>
          <p:nvPr>
            <p:ph type="dt" sz="half" idx="7"/>
          </p:nvPr>
        </p:nvSpPr>
        <p:spPr/>
        <p:txBody>
          <a:bodyPr/>
          <a:lstStyle>
            <a:lvl1pPr>
              <a:defRPr/>
            </a:lvl1pPr>
          </a:lstStyle>
          <a:p>
            <a:pPr lvl="0"/>
            <a:fld id="{68823088-6BAE-44CF-BDA4-CB4EF2CD3E89}" type="datetime1">
              <a:rPr lang="en-GB"/>
              <a:pPr lvl="0"/>
              <a:t>08/03/2026</a:t>
            </a:fld>
            <a:endParaRPr lang="en-GB"/>
          </a:p>
        </p:txBody>
      </p:sp>
      <p:sp>
        <p:nvSpPr>
          <p:cNvPr id="6" name="Footer Placeholder 5">
            <a:extLst>
              <a:ext uri="{FF2B5EF4-FFF2-40B4-BE49-F238E27FC236}">
                <a16:creationId xmlns:a16="http://schemas.microsoft.com/office/drawing/2014/main" id="{50899FB2-4545-3F72-2329-77EF57C7EF8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6097637-78C4-2CA2-3CC9-F6B197023173}"/>
              </a:ext>
            </a:extLst>
          </p:cNvPr>
          <p:cNvSpPr txBox="1">
            <a:spLocks noGrp="1"/>
          </p:cNvSpPr>
          <p:nvPr>
            <p:ph type="sldNum" sz="quarter" idx="8"/>
          </p:nvPr>
        </p:nvSpPr>
        <p:spPr/>
        <p:txBody>
          <a:bodyPr/>
          <a:lstStyle>
            <a:lvl1pPr>
              <a:defRPr/>
            </a:lvl1pPr>
          </a:lstStyle>
          <a:p>
            <a:pPr lvl="0"/>
            <a:fld id="{7FC19A31-DFC2-4019-9E1D-C95F70E5A971}" type="slidenum">
              <a:t>‹#›</a:t>
            </a:fld>
            <a:endParaRPr lang="en-GB"/>
          </a:p>
        </p:txBody>
      </p:sp>
    </p:spTree>
    <p:extLst>
      <p:ext uri="{BB962C8B-B14F-4D97-AF65-F5344CB8AC3E}">
        <p14:creationId xmlns:p14="http://schemas.microsoft.com/office/powerpoint/2010/main" val="2521069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512D-1FE9-ED5D-788F-8B8E5E7DEC44}"/>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8715C2FC-1C7F-0AAE-D795-5DC24B7E481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B7928F9B-7CC6-9EF8-EFF7-F28D7BBE7B3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09C55C-F2FF-DA48-61F1-051318D2EE5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BA1F73FB-52DA-A06B-4A8D-EC5ADE6CFE6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F86A140-9217-88E8-999A-4DACFBA32EF7}"/>
              </a:ext>
            </a:extLst>
          </p:cNvPr>
          <p:cNvSpPr txBox="1">
            <a:spLocks noGrp="1"/>
          </p:cNvSpPr>
          <p:nvPr>
            <p:ph type="dt" sz="half" idx="7"/>
          </p:nvPr>
        </p:nvSpPr>
        <p:spPr/>
        <p:txBody>
          <a:bodyPr/>
          <a:lstStyle>
            <a:lvl1pPr>
              <a:defRPr/>
            </a:lvl1pPr>
          </a:lstStyle>
          <a:p>
            <a:pPr lvl="0"/>
            <a:fld id="{90BD8B70-7722-4FD4-B17B-3B707D51A5D0}" type="datetime1">
              <a:rPr lang="en-GB"/>
              <a:pPr lvl="0"/>
              <a:t>08/03/2026</a:t>
            </a:fld>
            <a:endParaRPr lang="en-GB"/>
          </a:p>
        </p:txBody>
      </p:sp>
      <p:sp>
        <p:nvSpPr>
          <p:cNvPr id="8" name="Footer Placeholder 7">
            <a:extLst>
              <a:ext uri="{FF2B5EF4-FFF2-40B4-BE49-F238E27FC236}">
                <a16:creationId xmlns:a16="http://schemas.microsoft.com/office/drawing/2014/main" id="{9AFBD0D3-F52D-8BF6-BFD6-897C49A692E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0F0F94-2FFE-DE4A-AF95-88E59D2F7CAD}"/>
              </a:ext>
            </a:extLst>
          </p:cNvPr>
          <p:cNvSpPr txBox="1">
            <a:spLocks noGrp="1"/>
          </p:cNvSpPr>
          <p:nvPr>
            <p:ph type="sldNum" sz="quarter" idx="8"/>
          </p:nvPr>
        </p:nvSpPr>
        <p:spPr/>
        <p:txBody>
          <a:bodyPr/>
          <a:lstStyle>
            <a:lvl1pPr>
              <a:defRPr/>
            </a:lvl1pPr>
          </a:lstStyle>
          <a:p>
            <a:pPr lvl="0"/>
            <a:fld id="{126635CE-4291-4582-AFC1-F782DB6B6E12}" type="slidenum">
              <a:t>‹#›</a:t>
            </a:fld>
            <a:endParaRPr lang="en-GB"/>
          </a:p>
        </p:txBody>
      </p:sp>
    </p:spTree>
    <p:extLst>
      <p:ext uri="{BB962C8B-B14F-4D97-AF65-F5344CB8AC3E}">
        <p14:creationId xmlns:p14="http://schemas.microsoft.com/office/powerpoint/2010/main" val="275528024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1B207-3645-DED7-5034-C35B6DDD5171}"/>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CB5FA236-1227-DEB0-63D5-580413451FF8}"/>
              </a:ext>
            </a:extLst>
          </p:cNvPr>
          <p:cNvSpPr txBox="1">
            <a:spLocks noGrp="1"/>
          </p:cNvSpPr>
          <p:nvPr>
            <p:ph type="dt" sz="half" idx="7"/>
          </p:nvPr>
        </p:nvSpPr>
        <p:spPr/>
        <p:txBody>
          <a:bodyPr/>
          <a:lstStyle>
            <a:lvl1pPr>
              <a:defRPr/>
            </a:lvl1pPr>
          </a:lstStyle>
          <a:p>
            <a:pPr lvl="0"/>
            <a:fld id="{ABA83F69-BB7B-4BA5-BDB8-E606F8CD74AC}" type="datetime1">
              <a:rPr lang="en-GB"/>
              <a:pPr lvl="0"/>
              <a:t>08/03/2026</a:t>
            </a:fld>
            <a:endParaRPr lang="en-GB"/>
          </a:p>
        </p:txBody>
      </p:sp>
      <p:sp>
        <p:nvSpPr>
          <p:cNvPr id="4" name="Footer Placeholder 3">
            <a:extLst>
              <a:ext uri="{FF2B5EF4-FFF2-40B4-BE49-F238E27FC236}">
                <a16:creationId xmlns:a16="http://schemas.microsoft.com/office/drawing/2014/main" id="{142D0C69-5C72-764F-C920-6B788C65605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594D170-5C7B-60D6-0A33-B74019661C17}"/>
              </a:ext>
            </a:extLst>
          </p:cNvPr>
          <p:cNvSpPr txBox="1">
            <a:spLocks noGrp="1"/>
          </p:cNvSpPr>
          <p:nvPr>
            <p:ph type="sldNum" sz="quarter" idx="8"/>
          </p:nvPr>
        </p:nvSpPr>
        <p:spPr/>
        <p:txBody>
          <a:bodyPr/>
          <a:lstStyle>
            <a:lvl1pPr>
              <a:defRPr/>
            </a:lvl1pPr>
          </a:lstStyle>
          <a:p>
            <a:pPr lvl="0"/>
            <a:fld id="{5B3396A3-83E1-4F2F-9853-42224AF90CB3}" type="slidenum">
              <a:t>‹#›</a:t>
            </a:fld>
            <a:endParaRPr lang="en-GB"/>
          </a:p>
        </p:txBody>
      </p:sp>
    </p:spTree>
    <p:extLst>
      <p:ext uri="{BB962C8B-B14F-4D97-AF65-F5344CB8AC3E}">
        <p14:creationId xmlns:p14="http://schemas.microsoft.com/office/powerpoint/2010/main" val="689719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23ADE4-FF53-D8F7-B9BD-DB26C4AC9583}"/>
              </a:ext>
            </a:extLst>
          </p:cNvPr>
          <p:cNvSpPr txBox="1">
            <a:spLocks noGrp="1"/>
          </p:cNvSpPr>
          <p:nvPr>
            <p:ph type="dt" sz="half" idx="7"/>
          </p:nvPr>
        </p:nvSpPr>
        <p:spPr/>
        <p:txBody>
          <a:bodyPr/>
          <a:lstStyle>
            <a:lvl1pPr>
              <a:defRPr/>
            </a:lvl1pPr>
          </a:lstStyle>
          <a:p>
            <a:pPr lvl="0"/>
            <a:fld id="{D5B32520-B844-4E42-87DC-FC947B64838D}" type="datetime1">
              <a:rPr lang="en-GB"/>
              <a:pPr lvl="0"/>
              <a:t>08/03/2026</a:t>
            </a:fld>
            <a:endParaRPr lang="en-GB"/>
          </a:p>
        </p:txBody>
      </p:sp>
      <p:sp>
        <p:nvSpPr>
          <p:cNvPr id="3" name="Footer Placeholder 2">
            <a:extLst>
              <a:ext uri="{FF2B5EF4-FFF2-40B4-BE49-F238E27FC236}">
                <a16:creationId xmlns:a16="http://schemas.microsoft.com/office/drawing/2014/main" id="{A7CD931C-2B68-4A2F-B04E-B2A1CE2CAAB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6F6759D-B02F-7B16-2EBE-DE4A25B77BC3}"/>
              </a:ext>
            </a:extLst>
          </p:cNvPr>
          <p:cNvSpPr txBox="1">
            <a:spLocks noGrp="1"/>
          </p:cNvSpPr>
          <p:nvPr>
            <p:ph type="sldNum" sz="quarter" idx="8"/>
          </p:nvPr>
        </p:nvSpPr>
        <p:spPr/>
        <p:txBody>
          <a:bodyPr/>
          <a:lstStyle>
            <a:lvl1pPr>
              <a:defRPr/>
            </a:lvl1pPr>
          </a:lstStyle>
          <a:p>
            <a:pPr lvl="0"/>
            <a:fld id="{E5B1F1E9-FEB2-48DB-B51C-1E525762B9F9}" type="slidenum">
              <a:t>‹#›</a:t>
            </a:fld>
            <a:endParaRPr lang="en-GB"/>
          </a:p>
        </p:txBody>
      </p:sp>
    </p:spTree>
    <p:extLst>
      <p:ext uri="{BB962C8B-B14F-4D97-AF65-F5344CB8AC3E}">
        <p14:creationId xmlns:p14="http://schemas.microsoft.com/office/powerpoint/2010/main" val="211436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B83A2-BCC9-3263-3CF7-884014E21BA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54A02CCF-A181-5A09-29D0-2AD881291E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C63859E-81ED-9170-9500-B1E7B03DB3F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250EABA-0C46-450B-BFBB-E6D3374ADAA2}"/>
              </a:ext>
            </a:extLst>
          </p:cNvPr>
          <p:cNvSpPr txBox="1">
            <a:spLocks noGrp="1"/>
          </p:cNvSpPr>
          <p:nvPr>
            <p:ph type="dt" sz="half" idx="7"/>
          </p:nvPr>
        </p:nvSpPr>
        <p:spPr/>
        <p:txBody>
          <a:bodyPr/>
          <a:lstStyle>
            <a:lvl1pPr>
              <a:defRPr/>
            </a:lvl1pPr>
          </a:lstStyle>
          <a:p>
            <a:pPr lvl="0"/>
            <a:fld id="{3B780F3A-7568-4D5E-87A4-4F96B54B5CD2}" type="datetime1">
              <a:rPr lang="en-GB"/>
              <a:pPr lvl="0"/>
              <a:t>08/03/2026</a:t>
            </a:fld>
            <a:endParaRPr lang="en-GB"/>
          </a:p>
        </p:txBody>
      </p:sp>
      <p:sp>
        <p:nvSpPr>
          <p:cNvPr id="6" name="Footer Placeholder 5">
            <a:extLst>
              <a:ext uri="{FF2B5EF4-FFF2-40B4-BE49-F238E27FC236}">
                <a16:creationId xmlns:a16="http://schemas.microsoft.com/office/drawing/2014/main" id="{55E29BAE-243F-E9A0-1653-BB41F178F4D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F60B5A-3E57-E87D-44C3-2AEC3762036B}"/>
              </a:ext>
            </a:extLst>
          </p:cNvPr>
          <p:cNvSpPr txBox="1">
            <a:spLocks noGrp="1"/>
          </p:cNvSpPr>
          <p:nvPr>
            <p:ph type="sldNum" sz="quarter" idx="8"/>
          </p:nvPr>
        </p:nvSpPr>
        <p:spPr/>
        <p:txBody>
          <a:bodyPr/>
          <a:lstStyle>
            <a:lvl1pPr>
              <a:defRPr/>
            </a:lvl1pPr>
          </a:lstStyle>
          <a:p>
            <a:pPr lvl="0"/>
            <a:fld id="{98D113D2-F483-477C-8337-8137172F2D2C}" type="slidenum">
              <a:t>‹#›</a:t>
            </a:fld>
            <a:endParaRPr lang="en-GB"/>
          </a:p>
        </p:txBody>
      </p:sp>
    </p:spTree>
    <p:extLst>
      <p:ext uri="{BB962C8B-B14F-4D97-AF65-F5344CB8AC3E}">
        <p14:creationId xmlns:p14="http://schemas.microsoft.com/office/powerpoint/2010/main" val="4240964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E5EBF-7AE9-63FA-4AE3-435E9351EC9C}"/>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C67601A8-A058-0EA3-D153-DBC38FA312C9}"/>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E67AE3C6-6935-5731-14E8-EE5C2F93560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3BAA812-B83E-71D7-37B0-178089AA6453}"/>
              </a:ext>
            </a:extLst>
          </p:cNvPr>
          <p:cNvSpPr txBox="1">
            <a:spLocks noGrp="1"/>
          </p:cNvSpPr>
          <p:nvPr>
            <p:ph type="dt" sz="half" idx="7"/>
          </p:nvPr>
        </p:nvSpPr>
        <p:spPr/>
        <p:txBody>
          <a:bodyPr/>
          <a:lstStyle>
            <a:lvl1pPr>
              <a:defRPr/>
            </a:lvl1pPr>
          </a:lstStyle>
          <a:p>
            <a:pPr lvl="0"/>
            <a:fld id="{1B82BED3-B232-4DBE-B6BE-26C616CCEDB1}" type="datetime1">
              <a:rPr lang="en-GB"/>
              <a:pPr lvl="0"/>
              <a:t>08/03/2026</a:t>
            </a:fld>
            <a:endParaRPr lang="en-GB"/>
          </a:p>
        </p:txBody>
      </p:sp>
      <p:sp>
        <p:nvSpPr>
          <p:cNvPr id="6" name="Footer Placeholder 5">
            <a:extLst>
              <a:ext uri="{FF2B5EF4-FFF2-40B4-BE49-F238E27FC236}">
                <a16:creationId xmlns:a16="http://schemas.microsoft.com/office/drawing/2014/main" id="{7C93FB4D-B3BA-D394-4A8F-7AC163C5E88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410AF94-E02D-1744-EC68-E2AF0AF8A81D}"/>
              </a:ext>
            </a:extLst>
          </p:cNvPr>
          <p:cNvSpPr txBox="1">
            <a:spLocks noGrp="1"/>
          </p:cNvSpPr>
          <p:nvPr>
            <p:ph type="sldNum" sz="quarter" idx="8"/>
          </p:nvPr>
        </p:nvSpPr>
        <p:spPr/>
        <p:txBody>
          <a:bodyPr/>
          <a:lstStyle>
            <a:lvl1pPr>
              <a:defRPr/>
            </a:lvl1pPr>
          </a:lstStyle>
          <a:p>
            <a:pPr lvl="0"/>
            <a:fld id="{937D9911-076A-4D51-BEB5-3311D0A9BCCF}" type="slidenum">
              <a:t>‹#›</a:t>
            </a:fld>
            <a:endParaRPr lang="en-GB"/>
          </a:p>
        </p:txBody>
      </p:sp>
    </p:spTree>
    <p:extLst>
      <p:ext uri="{BB962C8B-B14F-4D97-AF65-F5344CB8AC3E}">
        <p14:creationId xmlns:p14="http://schemas.microsoft.com/office/powerpoint/2010/main" val="380207617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2319-97A7-2220-0F4A-38B746105D02}"/>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6E09409-F365-CA89-C651-EC466741F07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122010-2411-DCEB-7B84-AFECF7F96660}"/>
              </a:ext>
            </a:extLst>
          </p:cNvPr>
          <p:cNvSpPr txBox="1">
            <a:spLocks noGrp="1"/>
          </p:cNvSpPr>
          <p:nvPr>
            <p:ph type="dt" sz="half" idx="7"/>
          </p:nvPr>
        </p:nvSpPr>
        <p:spPr/>
        <p:txBody>
          <a:bodyPr/>
          <a:lstStyle>
            <a:lvl1pPr>
              <a:defRPr/>
            </a:lvl1pPr>
          </a:lstStyle>
          <a:p>
            <a:pPr lvl="0"/>
            <a:fld id="{8DFA9532-ABD7-48FB-8F8F-5379F88FABC1}" type="datetime1">
              <a:rPr lang="en-GB"/>
              <a:pPr lvl="0"/>
              <a:t>08/03/2026</a:t>
            </a:fld>
            <a:endParaRPr lang="en-GB"/>
          </a:p>
        </p:txBody>
      </p:sp>
      <p:sp>
        <p:nvSpPr>
          <p:cNvPr id="5" name="Footer Placeholder 4">
            <a:extLst>
              <a:ext uri="{FF2B5EF4-FFF2-40B4-BE49-F238E27FC236}">
                <a16:creationId xmlns:a16="http://schemas.microsoft.com/office/drawing/2014/main" id="{7829D8F8-8FC2-7DEE-1049-E0FD044C449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0D08BA9-6DFA-1D69-0CDA-2D8962ACBB5D}"/>
              </a:ext>
            </a:extLst>
          </p:cNvPr>
          <p:cNvSpPr txBox="1">
            <a:spLocks noGrp="1"/>
          </p:cNvSpPr>
          <p:nvPr>
            <p:ph type="sldNum" sz="quarter" idx="8"/>
          </p:nvPr>
        </p:nvSpPr>
        <p:spPr/>
        <p:txBody>
          <a:bodyPr/>
          <a:lstStyle>
            <a:lvl1pPr>
              <a:defRPr/>
            </a:lvl1pPr>
          </a:lstStyle>
          <a:p>
            <a:pPr lvl="0"/>
            <a:fld id="{BF297FD5-1DB3-4C13-BC83-5DDC6B5272DE}" type="slidenum">
              <a:t>‹#›</a:t>
            </a:fld>
            <a:endParaRPr lang="en-GB"/>
          </a:p>
        </p:txBody>
      </p:sp>
    </p:spTree>
    <p:extLst>
      <p:ext uri="{BB962C8B-B14F-4D97-AF65-F5344CB8AC3E}">
        <p14:creationId xmlns:p14="http://schemas.microsoft.com/office/powerpoint/2010/main" val="3532757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62411E-33AA-D622-FE2A-75A07D04248A}"/>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F6917B1-F7E0-9E1B-F39A-4CB5E6D5D8B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4CA984-2C2F-4968-E836-52FF9F5366E2}"/>
              </a:ext>
            </a:extLst>
          </p:cNvPr>
          <p:cNvSpPr txBox="1">
            <a:spLocks noGrp="1"/>
          </p:cNvSpPr>
          <p:nvPr>
            <p:ph type="dt" sz="half" idx="7"/>
          </p:nvPr>
        </p:nvSpPr>
        <p:spPr/>
        <p:txBody>
          <a:bodyPr/>
          <a:lstStyle>
            <a:lvl1pPr>
              <a:defRPr/>
            </a:lvl1pPr>
          </a:lstStyle>
          <a:p>
            <a:pPr lvl="0"/>
            <a:fld id="{89DA5A3A-93DE-4DAB-8008-9E5E75EA778E}" type="datetime1">
              <a:rPr lang="en-GB"/>
              <a:pPr lvl="0"/>
              <a:t>08/03/2026</a:t>
            </a:fld>
            <a:endParaRPr lang="en-GB"/>
          </a:p>
        </p:txBody>
      </p:sp>
      <p:sp>
        <p:nvSpPr>
          <p:cNvPr id="5" name="Footer Placeholder 4">
            <a:extLst>
              <a:ext uri="{FF2B5EF4-FFF2-40B4-BE49-F238E27FC236}">
                <a16:creationId xmlns:a16="http://schemas.microsoft.com/office/drawing/2014/main" id="{147393A5-7E22-8A10-607C-D3AB96BB1D0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FCC0393-CFA6-66E1-E4ED-5A9CB19D4E52}"/>
              </a:ext>
            </a:extLst>
          </p:cNvPr>
          <p:cNvSpPr txBox="1">
            <a:spLocks noGrp="1"/>
          </p:cNvSpPr>
          <p:nvPr>
            <p:ph type="sldNum" sz="quarter" idx="8"/>
          </p:nvPr>
        </p:nvSpPr>
        <p:spPr/>
        <p:txBody>
          <a:bodyPr/>
          <a:lstStyle>
            <a:lvl1pPr>
              <a:defRPr/>
            </a:lvl1pPr>
          </a:lstStyle>
          <a:p>
            <a:pPr lvl="0"/>
            <a:fld id="{2FAF48FC-A0BF-4D86-BCF8-34CF711319BB}" type="slidenum">
              <a:t>‹#›</a:t>
            </a:fld>
            <a:endParaRPr lang="en-GB"/>
          </a:p>
        </p:txBody>
      </p:sp>
    </p:spTree>
    <p:extLst>
      <p:ext uri="{BB962C8B-B14F-4D97-AF65-F5344CB8AC3E}">
        <p14:creationId xmlns:p14="http://schemas.microsoft.com/office/powerpoint/2010/main" val="2068905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09CDD-8719-F9AC-9A33-BD9CC06C398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DEF86C57-9049-E6B6-815B-92BA142F53A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EDD59D-2B0C-B4CB-54FA-61865A54F077}"/>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D0ADC16-DAC1-4DF8-AF94-BBFF0CFA6D98}" type="datetime1">
              <a:rPr lang="en-GB"/>
              <a:pPr lvl="0"/>
              <a:t>08/03/2026</a:t>
            </a:fld>
            <a:endParaRPr lang="en-GB"/>
          </a:p>
        </p:txBody>
      </p:sp>
      <p:sp>
        <p:nvSpPr>
          <p:cNvPr id="5" name="Footer Placeholder 4">
            <a:extLst>
              <a:ext uri="{FF2B5EF4-FFF2-40B4-BE49-F238E27FC236}">
                <a16:creationId xmlns:a16="http://schemas.microsoft.com/office/drawing/2014/main" id="{F755125D-83C9-6C52-1007-30EB9709282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47AFF4C5-BD70-3E5D-165A-8DD4329D788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2413B41-107A-44E7-8C75-6642FD68ED4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093/geroni/igaf122.2627" TargetMode="External"/><Relationship Id="rId3" Type="http://schemas.openxmlformats.org/officeDocument/2006/relationships/hyperlink" Target="https://who-dev5.prgsdev.com/m/news-room/fact-sheets/detail/10-facts-on-ageing-and-health" TargetMode="External"/><Relationship Id="rId7" Type="http://schemas.openxmlformats.org/officeDocument/2006/relationships/hyperlink" Target="https://www.gov.uk/government/publications/healthy-ageing/healthy-ageing-applying-all-our-health" TargetMode="External"/><Relationship Id="rId2" Type="http://schemas.openxmlformats.org/officeDocument/2006/relationships/hyperlink" Target="https://www.who.int/news-room/fact-sheets/detail/ageing-and-health" TargetMode="External"/><Relationship Id="rId1" Type="http://schemas.openxmlformats.org/officeDocument/2006/relationships/slideLayout" Target="../slideLayouts/slideLayout2.xml"/><Relationship Id="rId6" Type="http://schemas.openxmlformats.org/officeDocument/2006/relationships/hyperlink" Target="https://www.gov.uk/government/news/new-reforms-and-independent-commission-to-transform-social-care" TargetMode="External"/><Relationship Id="rId5" Type="http://schemas.openxmlformats.org/officeDocument/2006/relationships/hyperlink" Target="https://commonslibrary.parliament.uk/the-uks-changing-population/" TargetMode="External"/><Relationship Id="rId4" Type="http://schemas.openxmlformats.org/officeDocument/2006/relationships/hyperlink" Target="https://carelearning.org.uk/qualifications/level-3-extended-hsc/hsc-dmo10/1-1-compare-and-contrast-theories-of-ageing/" TargetMode="External"/><Relationship Id="rId9" Type="http://schemas.openxmlformats.org/officeDocument/2006/relationships/hyperlink" Target="https://www.health.org.uk/publications/long-reads/the-preventative-shift"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kingsfund.org.uk/" TargetMode="External"/><Relationship Id="rId3" Type="http://schemas.openxmlformats.org/officeDocument/2006/relationships/hyperlink" Target="https://ageing-better.org.uk/resources/digital-age" TargetMode="External"/><Relationship Id="rId7" Type="http://schemas.openxmlformats.org/officeDocument/2006/relationships/hyperlink" Target="https://www.ageuk.org.uk/latest-press/articles/age-uk-warns-22.4-million-digitally-excluded-older-people-are-at-risk-of-being-left-behind-in-an-increasingly-digital-world" TargetMode="External"/><Relationship Id="rId2" Type="http://schemas.openxmlformats.org/officeDocument/2006/relationships/hyperlink" Target="https://www.nhs.uk/social-care-and-support/care-services-equipment-and-care-homes/home-adaptations/" TargetMode="External"/><Relationship Id="rId1" Type="http://schemas.openxmlformats.org/officeDocument/2006/relationships/slideLayout" Target="../slideLayouts/slideLayout2.xml"/><Relationship Id="rId6" Type="http://schemas.openxmlformats.org/officeDocument/2006/relationships/hyperlink" Target="https://www.nhs.uk/social-care-and-support/care-services-equipment-and-care-homes/personal-alarms-security-systems-and-keysafes/" TargetMode="External"/><Relationship Id="rId5" Type="http://schemas.openxmlformats.org/officeDocument/2006/relationships/hyperlink" Target="https://ageing-better.org.uk/blogs/cultivating-resilience-community-gardening-can-benefit-all-ages" TargetMode="External"/><Relationship Id="rId4" Type="http://schemas.openxmlformats.org/officeDocument/2006/relationships/hyperlink" Target="https://ageing-better.org.uk/blogs/how-ensure-transport-age-friendly"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simplypsychology.org/disengagement-theory.html" TargetMode="External"/><Relationship Id="rId3" Type="http://schemas.openxmlformats.org/officeDocument/2006/relationships/hyperlink" Target="https://www.england.nhs.uk/integratedcare/the-journey-to-integrated-care-systems" TargetMode="External"/><Relationship Id="rId7" Type="http://schemas.openxmlformats.org/officeDocument/2006/relationships/hyperlink" Target="https://helpfulprofessor.com/activity-theory-of-aging/"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 Id="rId6" Type="http://schemas.openxmlformats.org/officeDocument/2006/relationships/hyperlink" Target="https://arc-sl.nihr.ac.uk/day-centre-resources-hub" TargetMode="External"/><Relationship Id="rId11" Type="http://schemas.openxmlformats.org/officeDocument/2006/relationships/hyperlink" Target="https://www.england.nhs.uk/long-read/health-inequalities-equality-legal-duties" TargetMode="External"/><Relationship Id="rId5" Type="http://schemas.openxmlformats.org/officeDocument/2006/relationships/hyperlink" Target="https://www.ageuk.org.uk/bp-assets/globalassets/gwyneddamon/keep-well-keep-warm/day_centres_for_op--evidence_briefing__for_commissioners.pdf" TargetMode="External"/><Relationship Id="rId10" Type="http://schemas.openxmlformats.org/officeDocument/2006/relationships/hyperlink" Target="https://psychology.town/developmental/successful-ageing-theories-later-life-navigation/" TargetMode="External"/><Relationship Id="rId4" Type="http://schemas.openxmlformats.org/officeDocument/2006/relationships/hyperlink" Target="https://www.theaccessgroup.com/en-gb/blog/hsc-what-are-the-barriers-to-good-domiciliary-care/" TargetMode="External"/><Relationship Id="rId9" Type="http://schemas.openxmlformats.org/officeDocument/2006/relationships/hyperlink" Target="https://helpfulprofessor.com/continuity-theory-of-aging/"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ageuk.org.uk/information-advice/care/housing-options/adapting-home/telecar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nice.org.uk/guidance/ng32/resources/older-people-independence-and-mental-wellbeing-pdf-1837389003973"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ageuk.org.uk/our-impact/programmes/digital-skills/" TargetMode="External"/><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31">
            <a:extLst>
              <a:ext uri="{FF2B5EF4-FFF2-40B4-BE49-F238E27FC236}">
                <a16:creationId xmlns:a16="http://schemas.microsoft.com/office/drawing/2014/main" id="{26EB5583-5423-737B-C06D-F84508CCC810}"/>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33">
            <a:extLst>
              <a:ext uri="{FF2B5EF4-FFF2-40B4-BE49-F238E27FC236}">
                <a16:creationId xmlns:a16="http://schemas.microsoft.com/office/drawing/2014/main" id="{3D16B90A-B903-BDEB-A702-FDE5CA13F7F2}"/>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012FC1FD-33C8-7285-9481-253FBA31AC96}"/>
              </a:ext>
            </a:extLst>
          </p:cNvPr>
          <p:cNvSpPr txBox="1">
            <a:spLocks noGrp="1"/>
          </p:cNvSpPr>
          <p:nvPr>
            <p:ph type="ctrTitle"/>
          </p:nvPr>
        </p:nvSpPr>
        <p:spPr>
          <a:xfrm>
            <a:off x="775466" y="2683242"/>
            <a:ext cx="10602065" cy="3763917"/>
          </a:xfrm>
        </p:spPr>
        <p:txBody>
          <a:bodyPr/>
          <a:lstStyle/>
          <a:p>
            <a:pPr lvl="0"/>
            <a:br>
              <a:rPr lang="en-GB" sz="4000">
                <a:solidFill>
                  <a:srgbClr val="0D0D0D"/>
                </a:solidFill>
              </a:rPr>
            </a:br>
            <a:r>
              <a:rPr lang="en-GB" sz="1800" b="1" u="sng">
                <a:solidFill>
                  <a:srgbClr val="0D0D0D"/>
                </a:solidFill>
              </a:rPr>
              <a:t>Name: Rubeka Kiran </a:t>
            </a:r>
            <a:br>
              <a:rPr lang="en-GB" sz="1800" b="1" u="sng">
                <a:solidFill>
                  <a:srgbClr val="0D0D0D"/>
                </a:solidFill>
              </a:rPr>
            </a:br>
            <a:r>
              <a:rPr lang="en-GB" sz="1800" b="1" u="sng">
                <a:solidFill>
                  <a:srgbClr val="0D0D0D"/>
                </a:solidFill>
              </a:rPr>
              <a:t>Student number:2242622</a:t>
            </a:r>
            <a:br>
              <a:rPr lang="en-GB" sz="1800" b="1" u="sng">
                <a:solidFill>
                  <a:srgbClr val="0D0D0D"/>
                </a:solidFill>
              </a:rPr>
            </a:br>
            <a:r>
              <a:rPr lang="en-GB" sz="1800" b="1" u="sng">
                <a:solidFill>
                  <a:srgbClr val="0D0D0D"/>
                </a:solidFill>
              </a:rPr>
              <a:t>Module name: Empowering the Older Person </a:t>
            </a:r>
            <a:br>
              <a:rPr lang="en-GB" sz="1800" b="1" u="sng">
                <a:solidFill>
                  <a:srgbClr val="0D0D0D"/>
                </a:solidFill>
              </a:rPr>
            </a:br>
            <a:r>
              <a:rPr lang="en-GB" sz="1800" b="1" u="sng">
                <a:solidFill>
                  <a:srgbClr val="0D0D0D"/>
                </a:solidFill>
              </a:rPr>
              <a:t>Module code: BMHP6027</a:t>
            </a:r>
            <a:br>
              <a:rPr lang="en-GB" sz="1800" b="1" u="sng">
                <a:solidFill>
                  <a:srgbClr val="0D0D0D"/>
                </a:solidFill>
              </a:rPr>
            </a:br>
            <a:r>
              <a:rPr lang="en-GB" sz="1800" b="1" u="sng">
                <a:solidFill>
                  <a:srgbClr val="0D0D0D"/>
                </a:solidFill>
              </a:rPr>
              <a:t>Component 1</a:t>
            </a:r>
            <a:br>
              <a:rPr lang="en-GB" sz="1800" b="1" u="sng">
                <a:solidFill>
                  <a:srgbClr val="0D0D0D"/>
                </a:solidFill>
              </a:rPr>
            </a:br>
            <a:r>
              <a:rPr lang="en-GB" sz="1800" b="1" u="sng">
                <a:solidFill>
                  <a:srgbClr val="0D0D0D"/>
                </a:solidFill>
              </a:rPr>
              <a:t>Lecturer name: Dr Kennedy  </a:t>
            </a:r>
            <a:br>
              <a:rPr lang="en-GB" sz="4000">
                <a:solidFill>
                  <a:srgbClr val="0E2841"/>
                </a:solidFill>
              </a:rPr>
            </a:br>
            <a:endParaRPr lang="en-GB" sz="4000">
              <a:solidFill>
                <a:srgbClr val="0E2841"/>
              </a:solidFill>
            </a:endParaRPr>
          </a:p>
        </p:txBody>
      </p:sp>
      <p:grpSp>
        <p:nvGrpSpPr>
          <p:cNvPr id="5" name="Group 35">
            <a:extLst>
              <a:ext uri="{FF2B5EF4-FFF2-40B4-BE49-F238E27FC236}">
                <a16:creationId xmlns:a16="http://schemas.microsoft.com/office/drawing/2014/main" id="{A0D31CC4-4D0B-3C3D-5754-3D1C230B7305}"/>
              </a:ext>
            </a:extLst>
          </p:cNvPr>
          <p:cNvGrpSpPr/>
          <p:nvPr/>
        </p:nvGrpSpPr>
        <p:grpSpPr>
          <a:xfrm>
            <a:off x="9676747" y="0"/>
            <a:ext cx="2514948" cy="2174333"/>
            <a:chOff x="9676747" y="0"/>
            <a:chExt cx="2514948" cy="2174333"/>
          </a:xfrm>
        </p:grpSpPr>
        <p:sp>
          <p:nvSpPr>
            <p:cNvPr id="6" name="Freeform: Shape 36">
              <a:extLst>
                <a:ext uri="{FF2B5EF4-FFF2-40B4-BE49-F238E27FC236}">
                  <a16:creationId xmlns:a16="http://schemas.microsoft.com/office/drawing/2014/main" id="{B56FE602-BDED-E3AC-691D-F042C72476EB}"/>
                </a:ext>
                <a:ext uri="{C183D7F6-B498-43B3-948B-1728B52AA6E4}">
                  <adec:decorative xmlns:adec="http://schemas.microsoft.com/office/drawing/2017/decorative" val="1"/>
                </a:ext>
              </a:extLst>
            </p:cNvPr>
            <p:cNvSpPr/>
            <p:nvPr/>
          </p:nvSpPr>
          <p:spPr>
            <a:xfrm flipH="1">
              <a:off x="9676747" y="4151"/>
              <a:ext cx="2514947" cy="2170182"/>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37">
              <a:extLst>
                <a:ext uri="{FF2B5EF4-FFF2-40B4-BE49-F238E27FC236}">
                  <a16:creationId xmlns:a16="http://schemas.microsoft.com/office/drawing/2014/main" id="{F6AB8D94-51ED-485F-3F2D-1978D170CD99}"/>
                </a:ext>
                <a:ext uri="{C183D7F6-B498-43B3-948B-1728B52AA6E4}">
                  <adec:decorative xmlns:adec="http://schemas.microsoft.com/office/drawing/2017/decorative" val="1"/>
                </a:ext>
              </a:extLst>
            </p:cNvPr>
            <p:cNvSpPr/>
            <p:nvPr/>
          </p:nvSpPr>
          <p:spPr>
            <a:xfrm flipH="1">
              <a:off x="9698629" y="0"/>
              <a:ext cx="2493065" cy="1947891"/>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8" name="Freeform: Shape 38">
              <a:extLst>
                <a:ext uri="{FF2B5EF4-FFF2-40B4-BE49-F238E27FC236}">
                  <a16:creationId xmlns:a16="http://schemas.microsoft.com/office/drawing/2014/main" id="{E1073173-228F-43DC-44C6-4EA4564BE66D}"/>
                </a:ext>
                <a:ext uri="{C183D7F6-B498-43B3-948B-1728B52AA6E4}">
                  <adec:decorative xmlns:adec="http://schemas.microsoft.com/office/drawing/2017/decorative" val="1"/>
                </a:ext>
              </a:extLst>
            </p:cNvPr>
            <p:cNvSpPr/>
            <p:nvPr/>
          </p:nvSpPr>
          <p:spPr>
            <a:xfrm flipH="1">
              <a:off x="9690610" y="4151"/>
              <a:ext cx="2501085" cy="1972699"/>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ptos"/>
              </a:endParaRPr>
            </a:p>
          </p:txBody>
        </p:sp>
        <p:sp>
          <p:nvSpPr>
            <p:cNvPr id="9" name="Freeform: Shape 39">
              <a:extLst>
                <a:ext uri="{FF2B5EF4-FFF2-40B4-BE49-F238E27FC236}">
                  <a16:creationId xmlns:a16="http://schemas.microsoft.com/office/drawing/2014/main" id="{A866074A-72C7-C839-FDE9-E1BE742CD347}"/>
                </a:ext>
                <a:ext uri="{C183D7F6-B498-43B3-948B-1728B52AA6E4}">
                  <adec:decorative xmlns:adec="http://schemas.microsoft.com/office/drawing/2017/decorative" val="1"/>
                </a:ext>
              </a:extLst>
            </p:cNvPr>
            <p:cNvSpPr/>
            <p:nvPr/>
          </p:nvSpPr>
          <p:spPr>
            <a:xfrm flipH="1">
              <a:off x="9699982" y="4160"/>
              <a:ext cx="2491109" cy="1943657"/>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10" name="Picture 26" descr="A close-up of a sign&#10;&#10;AI-generated content may be incorrect.">
            <a:extLst>
              <a:ext uri="{FF2B5EF4-FFF2-40B4-BE49-F238E27FC236}">
                <a16:creationId xmlns:a16="http://schemas.microsoft.com/office/drawing/2014/main" id="{30F52ED8-B3D8-C0C1-F1FF-098FA217092E}"/>
              </a:ext>
            </a:extLst>
          </p:cNvPr>
          <p:cNvPicPr>
            <a:picLocks noChangeAspect="1"/>
          </p:cNvPicPr>
          <p:nvPr/>
        </p:nvPicPr>
        <p:blipFill>
          <a:blip r:embed="rId5"/>
          <a:stretch>
            <a:fillRect/>
          </a:stretch>
        </p:blipFill>
        <p:spPr>
          <a:xfrm>
            <a:off x="2176217" y="410839"/>
            <a:ext cx="7514081" cy="2836569"/>
          </a:xfrm>
          <a:prstGeom prst="rect">
            <a:avLst/>
          </a:prstGeom>
          <a:noFill/>
          <a:ln cap="flat">
            <a:noFill/>
          </a:ln>
        </p:spPr>
      </p:pic>
      <p:grpSp>
        <p:nvGrpSpPr>
          <p:cNvPr id="11" name="Group 41">
            <a:extLst>
              <a:ext uri="{FF2B5EF4-FFF2-40B4-BE49-F238E27FC236}">
                <a16:creationId xmlns:a16="http://schemas.microsoft.com/office/drawing/2014/main" id="{D95089F9-7886-5911-FBF5-2A2116AC1D5C}"/>
              </a:ext>
            </a:extLst>
          </p:cNvPr>
          <p:cNvGrpSpPr/>
          <p:nvPr/>
        </p:nvGrpSpPr>
        <p:grpSpPr>
          <a:xfrm>
            <a:off x="-330" y="4322880"/>
            <a:ext cx="3378433" cy="2535119"/>
            <a:chOff x="-330" y="4322880"/>
            <a:chExt cx="3378433" cy="2535119"/>
          </a:xfrm>
        </p:grpSpPr>
        <p:sp>
          <p:nvSpPr>
            <p:cNvPr id="12" name="Freeform: Shape 42">
              <a:extLst>
                <a:ext uri="{FF2B5EF4-FFF2-40B4-BE49-F238E27FC236}">
                  <a16:creationId xmlns:a16="http://schemas.microsoft.com/office/drawing/2014/main" id="{21A6A9C9-FE31-4922-6040-983800F75351}"/>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 f7 0 f5"/>
                <a:gd name="f55" fmla="+- f6 0 f5"/>
                <a:gd name="f56" fmla="*/ f51 f0 1"/>
                <a:gd name="f57" fmla="*/ f55 1 3815424"/>
                <a:gd name="f58" fmla="*/ f54 1 2653659"/>
                <a:gd name="f59" fmla="*/ 3203055 f55 1"/>
                <a:gd name="f60" fmla="*/ 0 f54 1"/>
                <a:gd name="f61" fmla="*/ 3815424 f55 1"/>
                <a:gd name="f62" fmla="*/ 3801025 f55 1"/>
                <a:gd name="f63" fmla="*/ 214243 f54 1"/>
                <a:gd name="f64" fmla="*/ 587142 f55 1"/>
                <a:gd name="f65" fmla="*/ 2653659 f54 1"/>
                <a:gd name="f66" fmla="*/ 53389 f55 1"/>
                <a:gd name="f67" fmla="*/ 2605041 f54 1"/>
                <a:gd name="f68" fmla="*/ 0 f55 1"/>
                <a:gd name="f69" fmla="*/ 2593136 f54 1"/>
                <a:gd name="f70" fmla="*/ 1994836 f54 1"/>
                <a:gd name="f71" fmla="*/ 159710 f55 1"/>
                <a:gd name="f72" fmla="*/ 2035054 f54 1"/>
                <a:gd name="f73" fmla="*/ 2075152 f54 1"/>
                <a:gd name="f74" fmla="*/ 1549283 f55 1"/>
                <a:gd name="f75" fmla="*/ 1900153 f54 1"/>
                <a:gd name="f76" fmla="*/ 2406698 f55 1"/>
                <a:gd name="f77" fmla="*/ 1418450 f54 1"/>
                <a:gd name="f78" fmla="*/ 2996069 f55 1"/>
                <a:gd name="f79" fmla="*/ 728678 f54 1"/>
                <a:gd name="f80" fmla="*/ 3193967 f55 1"/>
                <a:gd name="f81" fmla="*/ 137719 f54 1"/>
                <a:gd name="f82" fmla="*/ f56 1 f2"/>
                <a:gd name="f83" fmla="*/ f59 1 3815424"/>
                <a:gd name="f84" fmla="*/ f60 1 2653659"/>
                <a:gd name="f85" fmla="*/ f61 1 3815424"/>
                <a:gd name="f86" fmla="*/ f62 1 3815424"/>
                <a:gd name="f87" fmla="*/ f63 1 2653659"/>
                <a:gd name="f88" fmla="*/ f64 1 3815424"/>
                <a:gd name="f89" fmla="*/ f65 1 2653659"/>
                <a:gd name="f90" fmla="*/ f66 1 3815424"/>
                <a:gd name="f91" fmla="*/ f67 1 2653659"/>
                <a:gd name="f92" fmla="*/ f68 1 3815424"/>
                <a:gd name="f93" fmla="*/ f69 1 2653659"/>
                <a:gd name="f94" fmla="*/ f70 1 2653659"/>
                <a:gd name="f95" fmla="*/ f71 1 3815424"/>
                <a:gd name="f96" fmla="*/ f72 1 2653659"/>
                <a:gd name="f97" fmla="*/ f73 1 2653659"/>
                <a:gd name="f98" fmla="*/ f74 1 3815424"/>
                <a:gd name="f99" fmla="*/ f75 1 2653659"/>
                <a:gd name="f100" fmla="*/ f76 1 3815424"/>
                <a:gd name="f101" fmla="*/ f77 1 2653659"/>
                <a:gd name="f102" fmla="*/ f78 1 3815424"/>
                <a:gd name="f103" fmla="*/ f79 1 2653659"/>
                <a:gd name="f104" fmla="*/ f80 1 3815424"/>
                <a:gd name="f105" fmla="*/ f81 1 2653659"/>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3" name="Freeform: Shape 43">
              <a:extLst>
                <a:ext uri="{FF2B5EF4-FFF2-40B4-BE49-F238E27FC236}">
                  <a16:creationId xmlns:a16="http://schemas.microsoft.com/office/drawing/2014/main" id="{961D2ECC-E12E-F8BD-CB8D-1B19428FB99D}"/>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 f7 0 f5"/>
                <a:gd name="f55" fmla="+- f6 0 f5"/>
                <a:gd name="f56" fmla="*/ f51 f0 1"/>
                <a:gd name="f57" fmla="*/ f55 1 3815424"/>
                <a:gd name="f58" fmla="*/ f54 1 2653660"/>
                <a:gd name="f59" fmla="*/ 3305038 f55 1"/>
                <a:gd name="f60" fmla="*/ 0 f54 1"/>
                <a:gd name="f61" fmla="*/ 3815424 f55 1"/>
                <a:gd name="f62" fmla="*/ 3801025 f55 1"/>
                <a:gd name="f63" fmla="*/ 214244 f54 1"/>
                <a:gd name="f64" fmla="*/ 587142 f55 1"/>
                <a:gd name="f65" fmla="*/ 2653660 f54 1"/>
                <a:gd name="f66" fmla="*/ 53389 f55 1"/>
                <a:gd name="f67" fmla="*/ 2605042 f54 1"/>
                <a:gd name="f68" fmla="*/ 0 f55 1"/>
                <a:gd name="f69" fmla="*/ 2593137 f54 1"/>
                <a:gd name="f70" fmla="*/ 2094444 f54 1"/>
                <a:gd name="f71" fmla="*/ 137675 f55 1"/>
                <a:gd name="f72" fmla="*/ 2129195 f54 1"/>
                <a:gd name="f73" fmla="*/ 2171571 f54 1"/>
                <a:gd name="f74" fmla="*/ 1585826 f55 1"/>
                <a:gd name="f75" fmla="*/ 1990112 f54 1"/>
                <a:gd name="f76" fmla="*/ 2473046 f55 1"/>
                <a:gd name="f77" fmla="*/ 1491633 f54 1"/>
                <a:gd name="f78" fmla="*/ 3086710 f55 1"/>
                <a:gd name="f79" fmla="*/ 772838 f54 1"/>
                <a:gd name="f80" fmla="*/ 3295217 f55 1"/>
                <a:gd name="f81" fmla="*/ 149229 f54 1"/>
                <a:gd name="f82" fmla="*/ f56 1 f2"/>
                <a:gd name="f83" fmla="*/ f59 1 3815424"/>
                <a:gd name="f84" fmla="*/ f60 1 2653660"/>
                <a:gd name="f85" fmla="*/ f61 1 3815424"/>
                <a:gd name="f86" fmla="*/ f62 1 3815424"/>
                <a:gd name="f87" fmla="*/ f63 1 2653660"/>
                <a:gd name="f88" fmla="*/ f64 1 3815424"/>
                <a:gd name="f89" fmla="*/ f65 1 2653660"/>
                <a:gd name="f90" fmla="*/ f66 1 3815424"/>
                <a:gd name="f91" fmla="*/ f67 1 2653660"/>
                <a:gd name="f92" fmla="*/ f68 1 3815424"/>
                <a:gd name="f93" fmla="*/ f69 1 2653660"/>
                <a:gd name="f94" fmla="*/ f70 1 2653660"/>
                <a:gd name="f95" fmla="*/ f71 1 3815424"/>
                <a:gd name="f96" fmla="*/ f72 1 2653660"/>
                <a:gd name="f97" fmla="*/ f73 1 2653660"/>
                <a:gd name="f98" fmla="*/ f74 1 3815424"/>
                <a:gd name="f99" fmla="*/ f75 1 2653660"/>
                <a:gd name="f100" fmla="*/ f76 1 3815424"/>
                <a:gd name="f101" fmla="*/ f77 1 2653660"/>
                <a:gd name="f102" fmla="*/ f78 1 3815424"/>
                <a:gd name="f103" fmla="*/ f79 1 2653660"/>
                <a:gd name="f104" fmla="*/ f80 1 3815424"/>
                <a:gd name="f105" fmla="*/ f81 1 2653660"/>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4" name="Freeform: Shape 44">
              <a:extLst>
                <a:ext uri="{FF2B5EF4-FFF2-40B4-BE49-F238E27FC236}">
                  <a16:creationId xmlns:a16="http://schemas.microsoft.com/office/drawing/2014/main" id="{5EB091CE-BC4D-2814-28F2-918B7D6E2218}"/>
                </a:ext>
                <a:ext uri="{C183D7F6-B498-43B3-948B-1728B52AA6E4}">
                  <adec:decorative xmlns:adec="http://schemas.microsoft.com/office/drawing/2017/decorative" val="1"/>
                </a:ext>
              </a:extLst>
            </p:cNvPr>
            <p:cNvSpPr/>
            <p:nvPr/>
          </p:nvSpPr>
          <p:spPr>
            <a:xfrm rot="10800009" flipH="1">
              <a:off x="-330" y="4499341"/>
              <a:ext cx="3363538" cy="2358658"/>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 f7 0 f5"/>
                <a:gd name="f127" fmla="+- f6 0 f5"/>
                <a:gd name="f128" fmla="*/ f123 f0 1"/>
                <a:gd name="f129" fmla="*/ f127 1 3815986"/>
                <a:gd name="f130" fmla="*/ f126 1 2675935"/>
                <a:gd name="f131" fmla="*/ 3648768 f127 1"/>
                <a:gd name="f132" fmla="*/ 0 f126 1"/>
                <a:gd name="f133" fmla="*/ 3815986 f127 1"/>
                <a:gd name="f134" fmla="*/ 3804695 f127 1"/>
                <a:gd name="f135" fmla="*/ 200084 f126 1"/>
                <a:gd name="f136" fmla="*/ 3762590 f127 1"/>
                <a:gd name="f137" fmla="*/ 455543 f126 1"/>
                <a:gd name="f138" fmla="*/ 3592332 f127 1"/>
                <a:gd name="f139" fmla="*/ 947274 f126 1"/>
                <a:gd name="f140" fmla="*/ 2953967 f127 1"/>
                <a:gd name="f141" fmla="*/ 1782349 f126 1"/>
                <a:gd name="f142" fmla="*/ 2530669 f127 1"/>
                <a:gd name="f143" fmla="*/ 2109494 f126 1"/>
                <a:gd name="f144" fmla="*/ 2057561 f127 1"/>
                <a:gd name="f145" fmla="*/ 2369245 f126 1"/>
                <a:gd name="f146" fmla="*/ 1007330 f127 1"/>
                <a:gd name="f147" fmla="*/ 2655701 f126 1"/>
                <a:gd name="f148" fmla="*/ 732765 f127 1"/>
                <a:gd name="f149" fmla="*/ 2674696 f126 1"/>
                <a:gd name="f150" fmla="*/ 457666 f127 1"/>
                <a:gd name="f151" fmla="*/ 2670839 f126 1"/>
                <a:gd name="f152" fmla="*/ 183574 f127 1"/>
                <a:gd name="f153" fmla="*/ 2643312 f126 1"/>
                <a:gd name="f154" fmla="*/ 0 f127 1"/>
                <a:gd name="f155" fmla="*/ 2607798 f126 1"/>
                <a:gd name="f156" fmla="*/ 2356652 f126 1"/>
                <a:gd name="f157" fmla="*/ 222195 f127 1"/>
                <a:gd name="f158" fmla="*/ 2396940 f126 1"/>
                <a:gd name="f159" fmla="*/ 472364 f127 1"/>
                <a:gd name="f160" fmla="*/ 2419092 f126 1"/>
                <a:gd name="f161" fmla="*/ 974972 f127 1"/>
                <a:gd name="f162" fmla="*/ 2402122 f126 1"/>
                <a:gd name="f163" fmla="*/ 1468292 f127 1"/>
                <a:gd name="f164" fmla="*/ 2304162 f126 1"/>
                <a:gd name="f165" fmla="*/ 1940176 f127 1"/>
                <a:gd name="f166" fmla="*/ 2133695 f126 1"/>
                <a:gd name="f167" fmla="*/ 2783403 f127 1"/>
                <a:gd name="f168" fmla="*/ 1609954 f126 1"/>
                <a:gd name="f169" fmla="*/ 3128104 f127 1"/>
                <a:gd name="f170" fmla="*/ 1260439 f126 1"/>
                <a:gd name="f171" fmla="*/ 3400639 f127 1"/>
                <a:gd name="f172" fmla="*/ 859052 f126 1"/>
                <a:gd name="f173" fmla="*/ 3585595 f127 1"/>
                <a:gd name="f174" fmla="*/ 415336 f126 1"/>
                <a:gd name="f175" fmla="*/ 3635918 f127 1"/>
                <a:gd name="f176" fmla="*/ 181137 f126 1"/>
                <a:gd name="f177" fmla="*/ f128 1 f2"/>
                <a:gd name="f178" fmla="*/ f131 1 3815986"/>
                <a:gd name="f179" fmla="*/ f132 1 2675935"/>
                <a:gd name="f180" fmla="*/ f133 1 3815986"/>
                <a:gd name="f181" fmla="*/ f134 1 3815986"/>
                <a:gd name="f182" fmla="*/ f135 1 2675935"/>
                <a:gd name="f183" fmla="*/ f136 1 3815986"/>
                <a:gd name="f184" fmla="*/ f137 1 2675935"/>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2675935"/>
                <a:gd name="f204" fmla="*/ f157 1 3815986"/>
                <a:gd name="f205" fmla="*/ f158 1 2675935"/>
                <a:gd name="f206" fmla="*/ f159 1 3815986"/>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5 1 f129"/>
                <a:gd name="f225" fmla="*/ f6 1 f129"/>
                <a:gd name="f226" fmla="*/ f5 1 f130"/>
                <a:gd name="f227" fmla="*/ f7 1 f130"/>
                <a:gd name="f228" fmla="+- f177 0 f1"/>
                <a:gd name="f229" fmla="*/ f178 1 f129"/>
                <a:gd name="f230" fmla="*/ f179 1 f130"/>
                <a:gd name="f231" fmla="*/ f180 1 f129"/>
                <a:gd name="f232" fmla="*/ f181 1 f129"/>
                <a:gd name="f233" fmla="*/ f182 1 f130"/>
                <a:gd name="f234" fmla="*/ f183 1 f129"/>
                <a:gd name="f235" fmla="*/ f184 1 f130"/>
                <a:gd name="f236" fmla="*/ f185 1 f129"/>
                <a:gd name="f237" fmla="*/ f186 1 f130"/>
                <a:gd name="f238" fmla="*/ f187 1 f129"/>
                <a:gd name="f239" fmla="*/ f188 1 f130"/>
                <a:gd name="f240" fmla="*/ f189 1 f129"/>
                <a:gd name="f241" fmla="*/ f190 1 f130"/>
                <a:gd name="f242" fmla="*/ f191 1 f129"/>
                <a:gd name="f243" fmla="*/ f192 1 f130"/>
                <a:gd name="f244" fmla="*/ f193 1 f129"/>
                <a:gd name="f245" fmla="*/ f194 1 f130"/>
                <a:gd name="f246" fmla="*/ f195 1 f129"/>
                <a:gd name="f247" fmla="*/ f196 1 f130"/>
                <a:gd name="f248" fmla="*/ f197 1 f129"/>
                <a:gd name="f249" fmla="*/ f198 1 f130"/>
                <a:gd name="f250" fmla="*/ f199 1 f129"/>
                <a:gd name="f251" fmla="*/ f200 1 f130"/>
                <a:gd name="f252" fmla="*/ f201 1 f129"/>
                <a:gd name="f253" fmla="*/ f202 1 f130"/>
                <a:gd name="f254" fmla="*/ f203 1 f130"/>
                <a:gd name="f255" fmla="*/ f204 1 f129"/>
                <a:gd name="f256" fmla="*/ f205 1 f130"/>
                <a:gd name="f257" fmla="*/ f206 1 f129"/>
                <a:gd name="f258" fmla="*/ f207 1 f130"/>
                <a:gd name="f259" fmla="*/ f208 1 f129"/>
                <a:gd name="f260" fmla="*/ f209 1 f130"/>
                <a:gd name="f261" fmla="*/ f210 1 f129"/>
                <a:gd name="f262" fmla="*/ f211 1 f130"/>
                <a:gd name="f263" fmla="*/ f212 1 f129"/>
                <a:gd name="f264" fmla="*/ f213 1 f130"/>
                <a:gd name="f265" fmla="*/ f214 1 f129"/>
                <a:gd name="f266" fmla="*/ f215 1 f130"/>
                <a:gd name="f267" fmla="*/ f216 1 f129"/>
                <a:gd name="f268" fmla="*/ f217 1 f130"/>
                <a:gd name="f269" fmla="*/ f218 1 f129"/>
                <a:gd name="f270" fmla="*/ f219 1 f130"/>
                <a:gd name="f271" fmla="*/ f220 1 f129"/>
                <a:gd name="f272" fmla="*/ f221 1 f130"/>
                <a:gd name="f273" fmla="*/ f222 1 f129"/>
                <a:gd name="f274" fmla="*/ f223 1 f130"/>
                <a:gd name="f275" fmla="*/ f224 f124 1"/>
                <a:gd name="f276" fmla="*/ f225 f124 1"/>
                <a:gd name="f277" fmla="*/ f227 f125 1"/>
                <a:gd name="f278" fmla="*/ f226 f125 1"/>
                <a:gd name="f279" fmla="*/ f229 f124 1"/>
                <a:gd name="f280" fmla="*/ f230 f125 1"/>
                <a:gd name="f281" fmla="*/ f231 f124 1"/>
                <a:gd name="f282" fmla="*/ f232 f124 1"/>
                <a:gd name="f283" fmla="*/ f233 f125 1"/>
                <a:gd name="f284" fmla="*/ f234 f124 1"/>
                <a:gd name="f285" fmla="*/ f235 f125 1"/>
                <a:gd name="f286" fmla="*/ f236 f124 1"/>
                <a:gd name="f287" fmla="*/ f237 f125 1"/>
                <a:gd name="f288" fmla="*/ f238 f124 1"/>
                <a:gd name="f289" fmla="*/ f239 f125 1"/>
                <a:gd name="f290" fmla="*/ f240 f124 1"/>
                <a:gd name="f291" fmla="*/ f241 f125 1"/>
                <a:gd name="f292" fmla="*/ f242 f124 1"/>
                <a:gd name="f293" fmla="*/ f243 f125 1"/>
                <a:gd name="f294" fmla="*/ f244 f124 1"/>
                <a:gd name="f295" fmla="*/ f245 f125 1"/>
                <a:gd name="f296" fmla="*/ f246 f124 1"/>
                <a:gd name="f297" fmla="*/ f247 f125 1"/>
                <a:gd name="f298" fmla="*/ f248 f124 1"/>
                <a:gd name="f299" fmla="*/ f249 f125 1"/>
                <a:gd name="f300" fmla="*/ f250 f124 1"/>
                <a:gd name="f301" fmla="*/ f251 f125 1"/>
                <a:gd name="f302" fmla="*/ f252 f124 1"/>
                <a:gd name="f303" fmla="*/ f253 f125 1"/>
                <a:gd name="f304" fmla="*/ f254 f125 1"/>
                <a:gd name="f305" fmla="*/ f255 f124 1"/>
                <a:gd name="f306" fmla="*/ f256 f125 1"/>
                <a:gd name="f307" fmla="*/ f257 f124 1"/>
                <a:gd name="f308" fmla="*/ f258 f125 1"/>
                <a:gd name="f309" fmla="*/ f259 f124 1"/>
                <a:gd name="f310" fmla="*/ f260 f125 1"/>
                <a:gd name="f311" fmla="*/ f261 f124 1"/>
                <a:gd name="f312" fmla="*/ f262 f125 1"/>
                <a:gd name="f313" fmla="*/ f263 f124 1"/>
                <a:gd name="f314" fmla="*/ f264 f125 1"/>
                <a:gd name="f315" fmla="*/ f265 f124 1"/>
                <a:gd name="f316" fmla="*/ f266 f125 1"/>
                <a:gd name="f317" fmla="*/ f267 f124 1"/>
                <a:gd name="f318" fmla="*/ f268 f125 1"/>
                <a:gd name="f319" fmla="*/ f269 f124 1"/>
                <a:gd name="f320" fmla="*/ f270 f125 1"/>
                <a:gd name="f321" fmla="*/ f271 f124 1"/>
                <a:gd name="f322" fmla="*/ f272 f125 1"/>
                <a:gd name="f323" fmla="*/ f273 f124 1"/>
                <a:gd name="f324" fmla="*/ f274 f125 1"/>
              </a:gdLst>
              <a:ahLst/>
              <a:cxnLst>
                <a:cxn ang="3cd4">
                  <a:pos x="hc" y="t"/>
                </a:cxn>
                <a:cxn ang="0">
                  <a:pos x="r" y="vc"/>
                </a:cxn>
                <a:cxn ang="cd4">
                  <a:pos x="hc" y="b"/>
                </a:cxn>
                <a:cxn ang="cd2">
                  <a:pos x="l" y="vc"/>
                </a:cxn>
                <a:cxn ang="f228">
                  <a:pos x="f279" y="f280"/>
                </a:cxn>
                <a:cxn ang="f228">
                  <a:pos x="f281" y="f280"/>
                </a:cxn>
                <a:cxn ang="f228">
                  <a:pos x="f282" y="f283"/>
                </a:cxn>
                <a:cxn ang="f228">
                  <a:pos x="f284" y="f285"/>
                </a:cxn>
                <a:cxn ang="f228">
                  <a:pos x="f286" y="f287"/>
                </a:cxn>
                <a:cxn ang="f228">
                  <a:pos x="f288" y="f289"/>
                </a:cxn>
                <a:cxn ang="f228">
                  <a:pos x="f290" y="f291"/>
                </a:cxn>
                <a:cxn ang="f228">
                  <a:pos x="f292" y="f293"/>
                </a:cxn>
                <a:cxn ang="f228">
                  <a:pos x="f294" y="f295"/>
                </a:cxn>
                <a:cxn ang="f228">
                  <a:pos x="f296" y="f297"/>
                </a:cxn>
                <a:cxn ang="f228">
                  <a:pos x="f298" y="f299"/>
                </a:cxn>
                <a:cxn ang="f228">
                  <a:pos x="f300" y="f301"/>
                </a:cxn>
                <a:cxn ang="f228">
                  <a:pos x="f302" y="f303"/>
                </a:cxn>
                <a:cxn ang="f228">
                  <a:pos x="f302" y="f304"/>
                </a:cxn>
                <a:cxn ang="f228">
                  <a:pos x="f305" y="f306"/>
                </a:cxn>
                <a:cxn ang="f228">
                  <a:pos x="f307" y="f308"/>
                </a:cxn>
                <a:cxn ang="f228">
                  <a:pos x="f309" y="f310"/>
                </a:cxn>
                <a:cxn ang="f228">
                  <a:pos x="f311" y="f312"/>
                </a:cxn>
                <a:cxn ang="f228">
                  <a:pos x="f313" y="f314"/>
                </a:cxn>
                <a:cxn ang="f228">
                  <a:pos x="f315" y="f316"/>
                </a:cxn>
                <a:cxn ang="f228">
                  <a:pos x="f317" y="f318"/>
                </a:cxn>
                <a:cxn ang="f228">
                  <a:pos x="f319" y="f320"/>
                </a:cxn>
                <a:cxn ang="f228">
                  <a:pos x="f321" y="f322"/>
                </a:cxn>
                <a:cxn ang="f228">
                  <a:pos x="f323" y="f324"/>
                </a:cxn>
              </a:cxnLst>
              <a:rect l="f275" t="f278" r="f276" b="f277"/>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5" name="Freeform: Shape 45">
              <a:extLst>
                <a:ext uri="{FF2B5EF4-FFF2-40B4-BE49-F238E27FC236}">
                  <a16:creationId xmlns:a16="http://schemas.microsoft.com/office/drawing/2014/main" id="{0EB544DB-8D59-E5F0-DC32-35E305150CF4}"/>
                </a:ext>
                <a:ext uri="{C183D7F6-B498-43B3-948B-1728B52AA6E4}">
                  <adec:decorative xmlns:adec="http://schemas.microsoft.com/office/drawing/2017/decorative" val="1"/>
                </a:ext>
              </a:extLst>
            </p:cNvPr>
            <p:cNvSpPr/>
            <p:nvPr/>
          </p:nvSpPr>
          <p:spPr>
            <a:xfrm rot="10800009" flipH="1">
              <a:off x="209" y="4322880"/>
              <a:ext cx="3377894" cy="2535119"/>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 f7 0 f5"/>
                <a:gd name="f215" fmla="+- f6 0 f5"/>
                <a:gd name="f216" fmla="*/ f211 f0 1"/>
                <a:gd name="f217" fmla="*/ f215 1 3832270"/>
                <a:gd name="f218" fmla="*/ f214 1 2876136"/>
                <a:gd name="f219" fmla="*/ 3800718 f215 1"/>
                <a:gd name="f220" fmla="*/ 0 f214 1"/>
                <a:gd name="f221" fmla="*/ 3832270 f215 1"/>
                <a:gd name="f222" fmla="*/ 3824562 f215 1"/>
                <a:gd name="f223" fmla="*/ 143769 f214 1"/>
                <a:gd name="f224" fmla="*/ 3628155 f215 1"/>
                <a:gd name="f225" fmla="*/ 922055 f214 1"/>
                <a:gd name="f226" fmla="*/ 3514853 f215 1"/>
                <a:gd name="f227" fmla="*/ 1169078 f214 1"/>
                <a:gd name="f228" fmla="*/ 3379198 f215 1"/>
                <a:gd name="f229" fmla="*/ 1407037 f214 1"/>
                <a:gd name="f230" fmla="*/ 3043787 f215 1"/>
                <a:gd name="f231" fmla="*/ 1848342 f214 1"/>
                <a:gd name="f232" fmla="*/ 2845661 f215 1"/>
                <a:gd name="f233" fmla="*/ 2047444 f214 1"/>
                <a:gd name="f234" fmla="*/ 2793197 f215 1"/>
                <a:gd name="f235" fmla="*/ 2094689 f214 1"/>
                <a:gd name="f236" fmla="*/ 2739710 f215 1"/>
                <a:gd name="f237" fmla="*/ 2140969 f214 1"/>
                <a:gd name="f238" fmla="*/ 2629166 f215 1"/>
                <a:gd name="f239" fmla="*/ 2229867 f214 1"/>
                <a:gd name="f240" fmla="*/ 2145952 f215 1"/>
                <a:gd name="f241" fmla="*/ 2535994 f214 1"/>
                <a:gd name="f242" fmla="*/ 1034987 f215 1"/>
                <a:gd name="f243" fmla="*/ 2863910 f214 1"/>
                <a:gd name="f244" fmla="*/ 741909 f215 1"/>
                <a:gd name="f245" fmla="*/ 2875939 f214 1"/>
                <a:gd name="f246" fmla="*/ 450208 f215 1"/>
                <a:gd name="f247" fmla="*/ 2857451 f214 1"/>
                <a:gd name="f248" fmla="*/ 22215 f215 1"/>
                <a:gd name="f249" fmla="*/ 2775923 f214 1"/>
                <a:gd name="f250" fmla="*/ 0 f215 1"/>
                <a:gd name="f251" fmla="*/ 2769256 f214 1"/>
                <a:gd name="f252" fmla="*/ 2590612 f214 1"/>
                <a:gd name="f253" fmla="*/ 199046 f215 1"/>
                <a:gd name="f254" fmla="*/ 2627410 f214 1"/>
                <a:gd name="f255" fmla="*/ 468174 f215 1"/>
                <a:gd name="f256" fmla="*/ 2649670 f214 1"/>
                <a:gd name="f257" fmla="*/ 1003650 f215 1"/>
                <a:gd name="f258" fmla="*/ 2622480 f214 1"/>
                <a:gd name="f259" fmla="*/ 1266489 f215 1"/>
                <a:gd name="f260" fmla="*/ 2573982 f214 1"/>
                <a:gd name="f261" fmla="*/ 1524223 f215 1"/>
                <a:gd name="f262" fmla="*/ 2504657 f214 1"/>
                <a:gd name="f263" fmla="*/ 1775731 f215 1"/>
                <a:gd name="f264" fmla="*/ 2416243 f214 1"/>
                <a:gd name="f265" fmla="*/ 2019789 f215 1"/>
                <a:gd name="f266" fmla="*/ 2309412 f214 1"/>
                <a:gd name="f267" fmla="*/ 2482486 f215 1"/>
                <a:gd name="f268" fmla="*/ 2046962 f214 1"/>
                <a:gd name="f269" fmla="*/ 2591908 f215 1"/>
                <a:gd name="f270" fmla="*/ 1971371 f214 1"/>
                <a:gd name="f271" fmla="*/ 2645702 f215 1"/>
                <a:gd name="f272" fmla="*/ 1932321 f214 1"/>
                <a:gd name="f273" fmla="*/ 2698779 f215 1"/>
                <a:gd name="f274" fmla="*/ 1892309 f214 1"/>
                <a:gd name="f275" fmla="*/ 2903537 f215 1"/>
                <a:gd name="f276" fmla="*/ 1722516 f214 1"/>
                <a:gd name="f277" fmla="*/ 3269061 f215 1"/>
                <a:gd name="f278" fmla="*/ 1337327 f214 1"/>
                <a:gd name="f279" fmla="*/ 3424928 f215 1"/>
                <a:gd name="f280" fmla="*/ 1122508 f214 1"/>
                <a:gd name="f281" fmla="*/ 3557622 f215 1"/>
                <a:gd name="f282" fmla="*/ 893226 f214 1"/>
                <a:gd name="f283" fmla="*/ 3587019 f215 1"/>
                <a:gd name="f284" fmla="*/ 833929 f214 1"/>
                <a:gd name="f285" fmla="*/ 3601310 f215 1"/>
                <a:gd name="f286" fmla="*/ 804040 f214 1"/>
                <a:gd name="f287" fmla="*/ 3614885 f215 1"/>
                <a:gd name="f288" fmla="*/ 773861 f214 1"/>
                <a:gd name="f289" fmla="*/ 3640812 f215 1"/>
                <a:gd name="f290" fmla="*/ 713022 f214 1"/>
                <a:gd name="f291" fmla="*/ 3665105 f215 1"/>
                <a:gd name="f292" fmla="*/ 651506 f214 1"/>
                <a:gd name="f293" fmla="*/ 3744110 f215 1"/>
                <a:gd name="f294" fmla="*/ 399567 f214 1"/>
                <a:gd name="f295" fmla="*/ 3792123 f215 1"/>
                <a:gd name="f296" fmla="*/ 140444 f214 1"/>
                <a:gd name="f297" fmla="*/ f216 1 f2"/>
                <a:gd name="f298" fmla="*/ f219 1 3832270"/>
                <a:gd name="f299" fmla="*/ f220 1 2876136"/>
                <a:gd name="f300" fmla="*/ f221 1 3832270"/>
                <a:gd name="f301" fmla="*/ f222 1 3832270"/>
                <a:gd name="f302" fmla="*/ f223 1 2876136"/>
                <a:gd name="f303" fmla="*/ f224 1 3832270"/>
                <a:gd name="f304" fmla="*/ f225 1 2876136"/>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2876136"/>
                <a:gd name="f332" fmla="*/ f253 1 3832270"/>
                <a:gd name="f333" fmla="*/ f254 1 2876136"/>
                <a:gd name="f334" fmla="*/ f255 1 3832270"/>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5 1 f217"/>
                <a:gd name="f377" fmla="*/ f6 1 f217"/>
                <a:gd name="f378" fmla="*/ f5 1 f218"/>
                <a:gd name="f379" fmla="*/ f7 1 f218"/>
                <a:gd name="f380" fmla="+- f297 0 f1"/>
                <a:gd name="f381" fmla="*/ f298 1 f217"/>
                <a:gd name="f382" fmla="*/ f299 1 f218"/>
                <a:gd name="f383" fmla="*/ f300 1 f217"/>
                <a:gd name="f384" fmla="*/ f301 1 f217"/>
                <a:gd name="f385" fmla="*/ f302 1 f218"/>
                <a:gd name="f386" fmla="*/ f303 1 f217"/>
                <a:gd name="f387" fmla="*/ f304 1 f218"/>
                <a:gd name="f388" fmla="*/ f305 1 f217"/>
                <a:gd name="f389" fmla="*/ f306 1 f218"/>
                <a:gd name="f390" fmla="*/ f307 1 f217"/>
                <a:gd name="f391" fmla="*/ f308 1 f218"/>
                <a:gd name="f392" fmla="*/ f309 1 f217"/>
                <a:gd name="f393" fmla="*/ f310 1 f218"/>
                <a:gd name="f394" fmla="*/ f311 1 f217"/>
                <a:gd name="f395" fmla="*/ f312 1 f218"/>
                <a:gd name="f396" fmla="*/ f313 1 f217"/>
                <a:gd name="f397" fmla="*/ f314 1 f218"/>
                <a:gd name="f398" fmla="*/ f315 1 f217"/>
                <a:gd name="f399" fmla="*/ f316 1 f218"/>
                <a:gd name="f400" fmla="*/ f317 1 f217"/>
                <a:gd name="f401" fmla="*/ f318 1 f218"/>
                <a:gd name="f402" fmla="*/ f319 1 f217"/>
                <a:gd name="f403" fmla="*/ f320 1 f218"/>
                <a:gd name="f404" fmla="*/ f321 1 f217"/>
                <a:gd name="f405" fmla="*/ f322 1 f218"/>
                <a:gd name="f406" fmla="*/ f323 1 f217"/>
                <a:gd name="f407" fmla="*/ f324 1 f218"/>
                <a:gd name="f408" fmla="*/ f325 1 f217"/>
                <a:gd name="f409" fmla="*/ f326 1 f218"/>
                <a:gd name="f410" fmla="*/ f327 1 f217"/>
                <a:gd name="f411" fmla="*/ f328 1 f218"/>
                <a:gd name="f412" fmla="*/ f329 1 f217"/>
                <a:gd name="f413" fmla="*/ f330 1 f218"/>
                <a:gd name="f414" fmla="*/ f331 1 f218"/>
                <a:gd name="f415" fmla="*/ f332 1 f217"/>
                <a:gd name="f416" fmla="*/ f333 1 f218"/>
                <a:gd name="f417" fmla="*/ f334 1 f217"/>
                <a:gd name="f418" fmla="*/ f335 1 f218"/>
                <a:gd name="f419" fmla="*/ f336 1 f217"/>
                <a:gd name="f420" fmla="*/ f337 1 f218"/>
                <a:gd name="f421" fmla="*/ f338 1 f217"/>
                <a:gd name="f422" fmla="*/ f339 1 f218"/>
                <a:gd name="f423" fmla="*/ f340 1 f217"/>
                <a:gd name="f424" fmla="*/ f341 1 f218"/>
                <a:gd name="f425" fmla="*/ f342 1 f217"/>
                <a:gd name="f426" fmla="*/ f343 1 f218"/>
                <a:gd name="f427" fmla="*/ f344 1 f217"/>
                <a:gd name="f428" fmla="*/ f345 1 f218"/>
                <a:gd name="f429" fmla="*/ f346 1 f217"/>
                <a:gd name="f430" fmla="*/ f347 1 f218"/>
                <a:gd name="f431" fmla="*/ f348 1 f217"/>
                <a:gd name="f432" fmla="*/ f349 1 f218"/>
                <a:gd name="f433" fmla="*/ f350 1 f217"/>
                <a:gd name="f434" fmla="*/ f351 1 f218"/>
                <a:gd name="f435" fmla="*/ f352 1 f217"/>
                <a:gd name="f436" fmla="*/ f353 1 f218"/>
                <a:gd name="f437" fmla="*/ f354 1 f217"/>
                <a:gd name="f438" fmla="*/ f355 1 f218"/>
                <a:gd name="f439" fmla="*/ f356 1 f217"/>
                <a:gd name="f440" fmla="*/ f357 1 f218"/>
                <a:gd name="f441" fmla="*/ f358 1 f217"/>
                <a:gd name="f442" fmla="*/ f359 1 f218"/>
                <a:gd name="f443" fmla="*/ f360 1 f217"/>
                <a:gd name="f444" fmla="*/ f361 1 f218"/>
                <a:gd name="f445" fmla="*/ f362 1 f217"/>
                <a:gd name="f446" fmla="*/ f363 1 f218"/>
                <a:gd name="f447" fmla="*/ f364 1 f217"/>
                <a:gd name="f448" fmla="*/ f365 1 f218"/>
                <a:gd name="f449" fmla="*/ f366 1 f217"/>
                <a:gd name="f450" fmla="*/ f367 1 f218"/>
                <a:gd name="f451" fmla="*/ f368 1 f217"/>
                <a:gd name="f452" fmla="*/ f369 1 f218"/>
                <a:gd name="f453" fmla="*/ f370 1 f217"/>
                <a:gd name="f454" fmla="*/ f371 1 f218"/>
                <a:gd name="f455" fmla="*/ f372 1 f217"/>
                <a:gd name="f456" fmla="*/ f373 1 f218"/>
                <a:gd name="f457" fmla="*/ f374 1 f217"/>
                <a:gd name="f458" fmla="*/ f375 1 f218"/>
                <a:gd name="f459" fmla="*/ f376 f212 1"/>
                <a:gd name="f460" fmla="*/ f377 f212 1"/>
                <a:gd name="f461" fmla="*/ f379 f213 1"/>
                <a:gd name="f462" fmla="*/ f378 f213 1"/>
                <a:gd name="f463" fmla="*/ f381 f212 1"/>
                <a:gd name="f464" fmla="*/ f382 f213 1"/>
                <a:gd name="f465" fmla="*/ f383 f212 1"/>
                <a:gd name="f466" fmla="*/ f384 f212 1"/>
                <a:gd name="f467" fmla="*/ f385 f213 1"/>
                <a:gd name="f468" fmla="*/ f386 f212 1"/>
                <a:gd name="f469" fmla="*/ f387 f213 1"/>
                <a:gd name="f470" fmla="*/ f388 f212 1"/>
                <a:gd name="f471" fmla="*/ f389 f213 1"/>
                <a:gd name="f472" fmla="*/ f390 f212 1"/>
                <a:gd name="f473" fmla="*/ f391 f213 1"/>
                <a:gd name="f474" fmla="*/ f392 f212 1"/>
                <a:gd name="f475" fmla="*/ f393 f213 1"/>
                <a:gd name="f476" fmla="*/ f394 f212 1"/>
                <a:gd name="f477" fmla="*/ f395 f213 1"/>
                <a:gd name="f478" fmla="*/ f396 f212 1"/>
                <a:gd name="f479" fmla="*/ f397 f213 1"/>
                <a:gd name="f480" fmla="*/ f398 f212 1"/>
                <a:gd name="f481" fmla="*/ f399 f213 1"/>
                <a:gd name="f482" fmla="*/ f400 f212 1"/>
                <a:gd name="f483" fmla="*/ f401 f213 1"/>
                <a:gd name="f484" fmla="*/ f402 f212 1"/>
                <a:gd name="f485" fmla="*/ f403 f213 1"/>
                <a:gd name="f486" fmla="*/ f404 f212 1"/>
                <a:gd name="f487" fmla="*/ f405 f213 1"/>
                <a:gd name="f488" fmla="*/ f406 f212 1"/>
                <a:gd name="f489" fmla="*/ f407 f213 1"/>
                <a:gd name="f490" fmla="*/ f408 f212 1"/>
                <a:gd name="f491" fmla="*/ f409 f213 1"/>
                <a:gd name="f492" fmla="*/ f410 f212 1"/>
                <a:gd name="f493" fmla="*/ f411 f213 1"/>
                <a:gd name="f494" fmla="*/ f412 f212 1"/>
                <a:gd name="f495" fmla="*/ f413 f213 1"/>
                <a:gd name="f496" fmla="*/ f414 f213 1"/>
                <a:gd name="f497" fmla="*/ f415 f212 1"/>
                <a:gd name="f498" fmla="*/ f416 f213 1"/>
                <a:gd name="f499" fmla="*/ f417 f212 1"/>
                <a:gd name="f500" fmla="*/ f418 f213 1"/>
                <a:gd name="f501" fmla="*/ f419 f212 1"/>
                <a:gd name="f502" fmla="*/ f420 f213 1"/>
                <a:gd name="f503" fmla="*/ f421 f212 1"/>
                <a:gd name="f504" fmla="*/ f422 f213 1"/>
                <a:gd name="f505" fmla="*/ f423 f212 1"/>
                <a:gd name="f506" fmla="*/ f424 f213 1"/>
                <a:gd name="f507" fmla="*/ f425 f212 1"/>
                <a:gd name="f508" fmla="*/ f426 f213 1"/>
                <a:gd name="f509" fmla="*/ f427 f212 1"/>
                <a:gd name="f510" fmla="*/ f428 f213 1"/>
                <a:gd name="f511" fmla="*/ f429 f212 1"/>
                <a:gd name="f512" fmla="*/ f430 f213 1"/>
                <a:gd name="f513" fmla="*/ f431 f212 1"/>
                <a:gd name="f514" fmla="*/ f432 f213 1"/>
                <a:gd name="f515" fmla="*/ f433 f212 1"/>
                <a:gd name="f516" fmla="*/ f434 f213 1"/>
                <a:gd name="f517" fmla="*/ f435 f212 1"/>
                <a:gd name="f518" fmla="*/ f436 f213 1"/>
                <a:gd name="f519" fmla="*/ f437 f212 1"/>
                <a:gd name="f520" fmla="*/ f438 f213 1"/>
                <a:gd name="f521" fmla="*/ f439 f212 1"/>
                <a:gd name="f522" fmla="*/ f440 f213 1"/>
                <a:gd name="f523" fmla="*/ f441 f212 1"/>
                <a:gd name="f524" fmla="*/ f442 f213 1"/>
                <a:gd name="f525" fmla="*/ f443 f212 1"/>
                <a:gd name="f526" fmla="*/ f444 f213 1"/>
                <a:gd name="f527" fmla="*/ f445 f212 1"/>
                <a:gd name="f528" fmla="*/ f446 f213 1"/>
                <a:gd name="f529" fmla="*/ f447 f212 1"/>
                <a:gd name="f530" fmla="*/ f448 f213 1"/>
                <a:gd name="f531" fmla="*/ f449 f212 1"/>
                <a:gd name="f532" fmla="*/ f450 f213 1"/>
                <a:gd name="f533" fmla="*/ f451 f212 1"/>
                <a:gd name="f534" fmla="*/ f452 f213 1"/>
                <a:gd name="f535" fmla="*/ f453 f212 1"/>
                <a:gd name="f536" fmla="*/ f454 f213 1"/>
                <a:gd name="f537" fmla="*/ f455 f212 1"/>
                <a:gd name="f538" fmla="*/ f456 f213 1"/>
                <a:gd name="f539" fmla="*/ f457 f212 1"/>
                <a:gd name="f540" fmla="*/ f458 f213 1"/>
              </a:gdLst>
              <a:ahLst/>
              <a:cxnLst>
                <a:cxn ang="3cd4">
                  <a:pos x="hc" y="t"/>
                </a:cxn>
                <a:cxn ang="0">
                  <a:pos x="r" y="vc"/>
                </a:cxn>
                <a:cxn ang="cd4">
                  <a:pos x="hc" y="b"/>
                </a:cxn>
                <a:cxn ang="cd2">
                  <a:pos x="l" y="vc"/>
                </a:cxn>
                <a:cxn ang="f380">
                  <a:pos x="f463" y="f464"/>
                </a:cxn>
                <a:cxn ang="f380">
                  <a:pos x="f465" y="f464"/>
                </a:cxn>
                <a:cxn ang="f380">
                  <a:pos x="f466" y="f467"/>
                </a:cxn>
                <a:cxn ang="f380">
                  <a:pos x="f468" y="f469"/>
                </a:cxn>
                <a:cxn ang="f380">
                  <a:pos x="f470" y="f471"/>
                </a:cxn>
                <a:cxn ang="f380">
                  <a:pos x="f472" y="f473"/>
                </a:cxn>
                <a:cxn ang="f380">
                  <a:pos x="f474" y="f475"/>
                </a:cxn>
                <a:cxn ang="f380">
                  <a:pos x="f476" y="f477"/>
                </a:cxn>
                <a:cxn ang="f380">
                  <a:pos x="f478" y="f479"/>
                </a:cxn>
                <a:cxn ang="f380">
                  <a:pos x="f480" y="f481"/>
                </a:cxn>
                <a:cxn ang="f380">
                  <a:pos x="f482" y="f483"/>
                </a:cxn>
                <a:cxn ang="f380">
                  <a:pos x="f484" y="f485"/>
                </a:cxn>
                <a:cxn ang="f380">
                  <a:pos x="f486" y="f487"/>
                </a:cxn>
                <a:cxn ang="f380">
                  <a:pos x="f488" y="f489"/>
                </a:cxn>
                <a:cxn ang="f380">
                  <a:pos x="f490" y="f491"/>
                </a:cxn>
                <a:cxn ang="f380">
                  <a:pos x="f492" y="f493"/>
                </a:cxn>
                <a:cxn ang="f380">
                  <a:pos x="f494" y="f495"/>
                </a:cxn>
                <a:cxn ang="f380">
                  <a:pos x="f494" y="f496"/>
                </a:cxn>
                <a:cxn ang="f380">
                  <a:pos x="f497" y="f498"/>
                </a:cxn>
                <a:cxn ang="f380">
                  <a:pos x="f499" y="f500"/>
                </a:cxn>
                <a:cxn ang="f380">
                  <a:pos x="f501" y="f502"/>
                </a:cxn>
                <a:cxn ang="f380">
                  <a:pos x="f503" y="f504"/>
                </a:cxn>
                <a:cxn ang="f380">
                  <a:pos x="f505" y="f506"/>
                </a:cxn>
                <a:cxn ang="f380">
                  <a:pos x="f507" y="f508"/>
                </a:cxn>
                <a:cxn ang="f380">
                  <a:pos x="f509" y="f510"/>
                </a:cxn>
                <a:cxn ang="f380">
                  <a:pos x="f511" y="f512"/>
                </a:cxn>
                <a:cxn ang="f380">
                  <a:pos x="f513" y="f514"/>
                </a:cxn>
                <a:cxn ang="f380">
                  <a:pos x="f515" y="f516"/>
                </a:cxn>
                <a:cxn ang="f380">
                  <a:pos x="f517" y="f518"/>
                </a:cxn>
                <a:cxn ang="f380">
                  <a:pos x="f519" y="f520"/>
                </a:cxn>
                <a:cxn ang="f380">
                  <a:pos x="f521" y="f522"/>
                </a:cxn>
                <a:cxn ang="f380">
                  <a:pos x="f523" y="f524"/>
                </a:cxn>
                <a:cxn ang="f380">
                  <a:pos x="f525" y="f526"/>
                </a:cxn>
                <a:cxn ang="f380">
                  <a:pos x="f527" y="f528"/>
                </a:cxn>
                <a:cxn ang="f380">
                  <a:pos x="f529" y="f530"/>
                </a:cxn>
                <a:cxn ang="f380">
                  <a:pos x="f531" y="f532"/>
                </a:cxn>
                <a:cxn ang="f380">
                  <a:pos x="f533" y="f534"/>
                </a:cxn>
                <a:cxn ang="f380">
                  <a:pos x="f535" y="f536"/>
                </a:cxn>
                <a:cxn ang="f380">
                  <a:pos x="f537" y="f538"/>
                </a:cxn>
                <a:cxn ang="f380">
                  <a:pos x="f539" y="f540"/>
                </a:cxn>
              </a:cxnLst>
              <a:rect l="f459" t="f462" r="f460" b="f461"/>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67" name="Audio 66">
            <a:hlinkClick r:id="" action="ppaction://media"/>
            <a:extLst>
              <a:ext uri="{FF2B5EF4-FFF2-40B4-BE49-F238E27FC236}">
                <a16:creationId xmlns:a16="http://schemas.microsoft.com/office/drawing/2014/main" id="{89EE4499-4050-866D-97FA-A1996009AD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64"/>
    </mc:Choice>
    <mc:Fallback>
      <p:transition spd="slow" advTm="5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gradFill>
          <a:gsLst>
            <a:gs pos="0">
              <a:srgbClr val="F0F8FD"/>
            </a:gs>
            <a:gs pos="100000">
              <a:srgbClr val="74C4E9"/>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B913-FC75-5E6C-E9CB-D40ADE194AC4}"/>
              </a:ext>
            </a:extLst>
          </p:cNvPr>
          <p:cNvSpPr txBox="1">
            <a:spLocks noGrp="1"/>
          </p:cNvSpPr>
          <p:nvPr>
            <p:ph type="ctrTitle"/>
          </p:nvPr>
        </p:nvSpPr>
        <p:spPr>
          <a:xfrm>
            <a:off x="329632" y="745757"/>
            <a:ext cx="4527029" cy="5126638"/>
          </a:xfrm>
        </p:spPr>
        <p:txBody>
          <a:bodyPr/>
          <a:lstStyle/>
          <a:p>
            <a:pPr lvl="0"/>
            <a:r>
              <a:rPr lang="en-GB" sz="6600" b="1" u="sng">
                <a:solidFill>
                  <a:srgbClr val="0E2841"/>
                </a:solidFill>
              </a:rPr>
              <a:t>Evaluating the care and support needs of the elderly</a:t>
            </a:r>
          </a:p>
        </p:txBody>
      </p:sp>
      <p:pic>
        <p:nvPicPr>
          <p:cNvPr id="3" name="Picture 4">
            <a:extLst>
              <a:ext uri="{FF2B5EF4-FFF2-40B4-BE49-F238E27FC236}">
                <a16:creationId xmlns:a16="http://schemas.microsoft.com/office/drawing/2014/main" id="{6577AC3B-9AAD-3B8E-1600-D609DB7C16C7}"/>
              </a:ext>
            </a:extLst>
          </p:cNvPr>
          <p:cNvPicPr>
            <a:picLocks noChangeAspect="1"/>
          </p:cNvPicPr>
          <p:nvPr/>
        </p:nvPicPr>
        <p:blipFill>
          <a:blip r:embed="rId4"/>
          <a:stretch>
            <a:fillRect/>
          </a:stretch>
        </p:blipFill>
        <p:spPr>
          <a:xfrm>
            <a:off x="8162364" y="0"/>
            <a:ext cx="4029632" cy="2619737"/>
          </a:xfrm>
          <a:prstGeom prst="rect">
            <a:avLst/>
          </a:prstGeom>
          <a:noFill/>
          <a:ln cap="flat">
            <a:noFill/>
          </a:ln>
        </p:spPr>
      </p:pic>
      <p:pic>
        <p:nvPicPr>
          <p:cNvPr id="4" name="Picture 6">
            <a:extLst>
              <a:ext uri="{FF2B5EF4-FFF2-40B4-BE49-F238E27FC236}">
                <a16:creationId xmlns:a16="http://schemas.microsoft.com/office/drawing/2014/main" id="{FD68F1CE-2E70-95DC-4742-E5285D8B2F25}"/>
              </a:ext>
            </a:extLst>
          </p:cNvPr>
          <p:cNvPicPr>
            <a:picLocks noChangeAspect="1"/>
          </p:cNvPicPr>
          <p:nvPr/>
        </p:nvPicPr>
        <p:blipFill>
          <a:blip r:embed="rId5"/>
          <a:stretch>
            <a:fillRect/>
          </a:stretch>
        </p:blipFill>
        <p:spPr>
          <a:xfrm>
            <a:off x="4909907" y="2619737"/>
            <a:ext cx="4678106" cy="2619737"/>
          </a:xfrm>
          <a:prstGeom prst="rect">
            <a:avLst/>
          </a:prstGeom>
          <a:noFill/>
          <a:ln cap="flat">
            <a:noFill/>
          </a:ln>
        </p:spPr>
      </p:pic>
      <p:pic>
        <p:nvPicPr>
          <p:cNvPr id="5" name="Picture 8">
            <a:extLst>
              <a:ext uri="{FF2B5EF4-FFF2-40B4-BE49-F238E27FC236}">
                <a16:creationId xmlns:a16="http://schemas.microsoft.com/office/drawing/2014/main" id="{BFFD2D41-54D3-A79A-3AB4-8C08838C2E42}"/>
              </a:ext>
            </a:extLst>
          </p:cNvPr>
          <p:cNvPicPr>
            <a:picLocks noChangeAspect="1"/>
          </p:cNvPicPr>
          <p:nvPr/>
        </p:nvPicPr>
        <p:blipFill>
          <a:blip r:embed="rId6"/>
          <a:stretch>
            <a:fillRect/>
          </a:stretch>
        </p:blipFill>
        <p:spPr>
          <a:xfrm>
            <a:off x="4918612" y="0"/>
            <a:ext cx="3181791" cy="2686424"/>
          </a:xfrm>
          <a:prstGeom prst="rect">
            <a:avLst/>
          </a:prstGeom>
          <a:noFill/>
          <a:ln cap="flat">
            <a:noFill/>
          </a:ln>
        </p:spPr>
      </p:pic>
      <p:pic>
        <p:nvPicPr>
          <p:cNvPr id="6" name="Picture 10">
            <a:extLst>
              <a:ext uri="{FF2B5EF4-FFF2-40B4-BE49-F238E27FC236}">
                <a16:creationId xmlns:a16="http://schemas.microsoft.com/office/drawing/2014/main" id="{65272413-6E9E-083F-6B2E-47BA0A608BD0}"/>
              </a:ext>
            </a:extLst>
          </p:cNvPr>
          <p:cNvPicPr>
            <a:picLocks noChangeAspect="1"/>
          </p:cNvPicPr>
          <p:nvPr/>
        </p:nvPicPr>
        <p:blipFill>
          <a:blip r:embed="rId7"/>
          <a:stretch>
            <a:fillRect/>
          </a:stretch>
        </p:blipFill>
        <p:spPr>
          <a:xfrm>
            <a:off x="9649964" y="2619737"/>
            <a:ext cx="2572106" cy="2695952"/>
          </a:xfrm>
          <a:prstGeom prst="rect">
            <a:avLst/>
          </a:prstGeom>
          <a:noFill/>
          <a:ln cap="flat">
            <a:noFill/>
          </a:ln>
        </p:spPr>
      </p:pic>
      <p:pic>
        <p:nvPicPr>
          <p:cNvPr id="56" name="Audio 55">
            <a:hlinkClick r:id="" action="ppaction://media"/>
            <a:extLst>
              <a:ext uri="{FF2B5EF4-FFF2-40B4-BE49-F238E27FC236}">
                <a16:creationId xmlns:a16="http://schemas.microsoft.com/office/drawing/2014/main" id="{19D78F2C-8A34-13A6-9626-A51C981306E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998"/>
    </mc:Choice>
    <mc:Fallback>
      <p:transition spd="slow" advTm="4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5AB0-8524-BA7A-8AA5-6F88557BB9FB}"/>
              </a:ext>
            </a:extLst>
          </p:cNvPr>
          <p:cNvSpPr txBox="1">
            <a:spLocks noGrp="1"/>
          </p:cNvSpPr>
          <p:nvPr>
            <p:ph type="title"/>
          </p:nvPr>
        </p:nvSpPr>
        <p:spPr>
          <a:xfrm>
            <a:off x="838203" y="365129"/>
            <a:ext cx="9609941" cy="669194"/>
          </a:xfrm>
        </p:spPr>
        <p:txBody>
          <a:bodyPr anchorCtr="1">
            <a:noAutofit/>
          </a:bodyPr>
          <a:lstStyle/>
          <a:p>
            <a:pPr lvl="0" algn="ctr"/>
            <a:r>
              <a:rPr lang="en-GB" sz="4800" b="1" u="sng">
                <a:solidFill>
                  <a:srgbClr val="13501B"/>
                </a:solidFill>
              </a:rPr>
              <a:t>Introduction </a:t>
            </a:r>
          </a:p>
        </p:txBody>
      </p:sp>
      <p:grpSp>
        <p:nvGrpSpPr>
          <p:cNvPr id="3" name="Diagram 6">
            <a:extLst>
              <a:ext uri="{FF2B5EF4-FFF2-40B4-BE49-F238E27FC236}">
                <a16:creationId xmlns:a16="http://schemas.microsoft.com/office/drawing/2014/main" id="{047B2672-3856-71B3-E237-29F13C12DF03}"/>
              </a:ext>
            </a:extLst>
          </p:cNvPr>
          <p:cNvGrpSpPr/>
          <p:nvPr/>
        </p:nvGrpSpPr>
        <p:grpSpPr>
          <a:xfrm>
            <a:off x="445898" y="1034323"/>
            <a:ext cx="11310195" cy="5578946"/>
            <a:chOff x="445898" y="1034323"/>
            <a:chExt cx="11310195" cy="5578946"/>
          </a:xfrm>
        </p:grpSpPr>
        <p:sp>
          <p:nvSpPr>
            <p:cNvPr id="4" name="Rectangle 3">
              <a:extLst>
                <a:ext uri="{FF2B5EF4-FFF2-40B4-BE49-F238E27FC236}">
                  <a16:creationId xmlns:a16="http://schemas.microsoft.com/office/drawing/2014/main" id="{FAEFA919-EFC6-A9B5-ACB4-9ADE03E811E9}"/>
                </a:ext>
              </a:extLst>
            </p:cNvPr>
            <p:cNvSpPr/>
            <p:nvPr/>
          </p:nvSpPr>
          <p:spPr>
            <a:xfrm>
              <a:off x="11486912" y="1631271"/>
              <a:ext cx="269181" cy="4981998"/>
            </a:xfrm>
            <a:prstGeom prst="rect">
              <a:avLst/>
            </a:prstGeom>
            <a:solidFill>
              <a:srgbClr val="BCC5CD">
                <a:alpha val="40000"/>
              </a:srgbClr>
            </a:solidFill>
            <a:ln cap="flat">
              <a:noFill/>
              <a:prstDash val="solid"/>
            </a:ln>
          </p:spPr>
          <p:txBody>
            <a:bodyPr lIns="0" tIns="0" rIns="0" bIns="0"/>
            <a:lstStyle/>
            <a:p>
              <a:endParaRPr lang="en-GB"/>
            </a:p>
          </p:txBody>
        </p:sp>
        <p:sp>
          <p:nvSpPr>
            <p:cNvPr id="5" name="Free-form: Shape 4">
              <a:extLst>
                <a:ext uri="{FF2B5EF4-FFF2-40B4-BE49-F238E27FC236}">
                  <a16:creationId xmlns:a16="http://schemas.microsoft.com/office/drawing/2014/main" id="{C0DE33B0-2E8A-DB38-9F35-F042D8621ED3}"/>
                </a:ext>
              </a:extLst>
            </p:cNvPr>
            <p:cNvSpPr/>
            <p:nvPr/>
          </p:nvSpPr>
          <p:spPr>
            <a:xfrm>
              <a:off x="715079" y="1631271"/>
              <a:ext cx="7001012" cy="4981998"/>
            </a:xfrm>
            <a:custGeom>
              <a:avLst>
                <a:gd name="f5" fmla="val 5450"/>
              </a:avLst>
              <a:gdLst>
                <a:gd name="f1" fmla="val w"/>
                <a:gd name="f2" fmla="val h"/>
                <a:gd name="f3" fmla="val ss"/>
                <a:gd name="f4" fmla="val 0"/>
                <a:gd name="f5" fmla="val 5450"/>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solidFill>
              <a:srgbClr val="BCC5CD">
                <a:alpha val="40000"/>
              </a:srgbClr>
            </a:solidFill>
            <a:ln cap="flat">
              <a:noFill/>
              <a:prstDash val="solid"/>
            </a:ln>
          </p:spPr>
          <p:txBody>
            <a:bodyPr lIns="0" tIns="0" rIns="0" bIns="0"/>
            <a:lstStyle/>
            <a:p>
              <a:endParaRPr lang="en-GB"/>
            </a:p>
          </p:txBody>
        </p:sp>
        <p:sp>
          <p:nvSpPr>
            <p:cNvPr id="6" name="Rectangle 5">
              <a:extLst>
                <a:ext uri="{FF2B5EF4-FFF2-40B4-BE49-F238E27FC236}">
                  <a16:creationId xmlns:a16="http://schemas.microsoft.com/office/drawing/2014/main" id="{00313A8A-4609-D6BF-6FFA-A3369B1858C3}"/>
                </a:ext>
              </a:extLst>
            </p:cNvPr>
            <p:cNvSpPr/>
            <p:nvPr/>
          </p:nvSpPr>
          <p:spPr>
            <a:xfrm>
              <a:off x="445898" y="1034323"/>
              <a:ext cx="6731831" cy="4712534"/>
            </a:xfrm>
            <a:prstGeom prst="rect">
              <a:avLst/>
            </a:prstGeom>
            <a:blipFill>
              <a:blip r:embed="rId5">
                <a:alphaModFix/>
              </a:blip>
              <a:stretch>
                <a:fillRect/>
              </a:stretch>
            </a:blip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0A86521D-1F9B-0C8D-CD77-11EBD89AEE99}"/>
                </a:ext>
              </a:extLst>
            </p:cNvPr>
            <p:cNvSpPr/>
            <p:nvPr/>
          </p:nvSpPr>
          <p:spPr>
            <a:xfrm>
              <a:off x="988786" y="5748531"/>
              <a:ext cx="6458123" cy="591369"/>
            </a:xfrm>
            <a:custGeom>
              <a:avLst/>
              <a:gdLst>
                <a:gd name="f0" fmla="val 10800000"/>
                <a:gd name="f1" fmla="val 5400000"/>
                <a:gd name="f2" fmla="val 180"/>
                <a:gd name="f3" fmla="val w"/>
                <a:gd name="f4" fmla="val h"/>
                <a:gd name="f5" fmla="val 0"/>
                <a:gd name="f6" fmla="val 6458126"/>
                <a:gd name="f7" fmla="val 591368"/>
                <a:gd name="f8" fmla="+- 0 0 -90"/>
                <a:gd name="f9" fmla="*/ f3 1 6458126"/>
                <a:gd name="f10" fmla="*/ f4 1 591368"/>
                <a:gd name="f11" fmla="val f5"/>
                <a:gd name="f12" fmla="val f6"/>
                <a:gd name="f13" fmla="val f7"/>
                <a:gd name="f14" fmla="*/ f8 f0 1"/>
                <a:gd name="f15" fmla="+- f13 0 f11"/>
                <a:gd name="f16" fmla="+- f12 0 f11"/>
                <a:gd name="f17" fmla="*/ f14 1 f2"/>
                <a:gd name="f18" fmla="*/ f16 1 6458126"/>
                <a:gd name="f19" fmla="*/ f15 1 591368"/>
                <a:gd name="f20" fmla="*/ 0 f16 1"/>
                <a:gd name="f21" fmla="*/ 0 f15 1"/>
                <a:gd name="f22" fmla="*/ 6458126 f16 1"/>
                <a:gd name="f23" fmla="*/ 591368 f15 1"/>
                <a:gd name="f24" fmla="+- f17 0 f1"/>
                <a:gd name="f25" fmla="*/ f20 1 6458126"/>
                <a:gd name="f26" fmla="*/ f21 1 591368"/>
                <a:gd name="f27" fmla="*/ f22 1 6458126"/>
                <a:gd name="f28" fmla="*/ f23 1 5913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6458126" h="591368">
                  <a:moveTo>
                    <a:pt x="f5" y="f5"/>
                  </a:moveTo>
                  <a:lnTo>
                    <a:pt x="f6" y="f5"/>
                  </a:lnTo>
                  <a:lnTo>
                    <a:pt x="f6" y="f7"/>
                  </a:lnTo>
                  <a:lnTo>
                    <a:pt x="f5" y="f7"/>
                  </a:lnTo>
                  <a:lnTo>
                    <a:pt x="f5" y="f5"/>
                  </a:lnTo>
                  <a:close/>
                </a:path>
              </a:pathLst>
            </a:custGeom>
            <a:noFill/>
            <a:ln cap="flat">
              <a:noFill/>
              <a:prstDash val="solid"/>
            </a:ln>
          </p:spPr>
          <p:txBody>
            <a:bodyPr vert="horz" wrap="square" lIns="274320" tIns="102870" rIns="274320" bIns="102870" anchor="ctr" anchorCtr="0" compatLnSpc="1">
              <a:noAutofit/>
            </a:bodyPr>
            <a:lstStyle/>
            <a:p>
              <a:pPr marL="0" marR="0" lvl="0" indent="0" algn="l"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A0F6F46E-0636-76D8-6C7D-E75EA613B92A}"/>
                </a:ext>
              </a:extLst>
            </p:cNvPr>
            <p:cNvSpPr/>
            <p:nvPr/>
          </p:nvSpPr>
          <p:spPr>
            <a:xfrm>
              <a:off x="8001109" y="1631271"/>
              <a:ext cx="3200784" cy="4981998"/>
            </a:xfrm>
            <a:custGeom>
              <a:avLst/>
              <a:gdLst>
                <a:gd name="f0" fmla="val 10800000"/>
                <a:gd name="f1" fmla="val 5400000"/>
                <a:gd name="f2" fmla="val 180"/>
                <a:gd name="f3" fmla="val w"/>
                <a:gd name="f4" fmla="val h"/>
                <a:gd name="f5" fmla="val 0"/>
                <a:gd name="f6" fmla="val 3200787"/>
                <a:gd name="f7" fmla="val 4982001"/>
                <a:gd name="f8" fmla="+- 0 0 -90"/>
                <a:gd name="f9" fmla="*/ f3 1 3200787"/>
                <a:gd name="f10" fmla="*/ f4 1 4982001"/>
                <a:gd name="f11" fmla="val f5"/>
                <a:gd name="f12" fmla="val f6"/>
                <a:gd name="f13" fmla="val f7"/>
                <a:gd name="f14" fmla="*/ f8 f0 1"/>
                <a:gd name="f15" fmla="+- f13 0 f11"/>
                <a:gd name="f16" fmla="+- f12 0 f11"/>
                <a:gd name="f17" fmla="*/ f14 1 f2"/>
                <a:gd name="f18" fmla="*/ f16 1 3200787"/>
                <a:gd name="f19" fmla="*/ f15 1 4982001"/>
                <a:gd name="f20" fmla="*/ 0 f16 1"/>
                <a:gd name="f21" fmla="*/ 0 f15 1"/>
                <a:gd name="f22" fmla="*/ 3200787 f16 1"/>
                <a:gd name="f23" fmla="*/ 4982001 f15 1"/>
                <a:gd name="f24" fmla="+- f17 0 f1"/>
                <a:gd name="f25" fmla="*/ f20 1 3200787"/>
                <a:gd name="f26" fmla="*/ f21 1 4982001"/>
                <a:gd name="f27" fmla="*/ f22 1 3200787"/>
                <a:gd name="f28" fmla="*/ f23 1 498200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00787" h="498200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000000"/>
                  </a:solidFill>
                  <a:uFillTx/>
                  <a:latin typeface="Aptos"/>
                </a:rPr>
                <a:t>As the UK’s population continues to age at a historically high rate, understanding and addressing the evolving care and support needs of older adults has become a national priority. Currently, </a:t>
              </a:r>
              <a:r>
                <a:rPr lang="en-GB" sz="1700" b="1" i="0" u="none" strike="noStrike" kern="1200" cap="none" spc="0" baseline="0" dirty="0">
                  <a:uFillTx/>
                  <a:latin typeface="Aptos"/>
                </a:rPr>
                <a:t>around 19% of the UK population is aged 65 or over and this figure is expected to rise to 27% by 2072</a:t>
              </a:r>
              <a:r>
                <a:rPr lang="en-GB" sz="1700" b="0" i="0" u="none" strike="noStrike" kern="1200" cap="none" spc="0" baseline="0" dirty="0">
                  <a:uFillTx/>
                  <a:latin typeface="Aptos"/>
                </a:rPr>
                <a:t> </a:t>
              </a:r>
              <a:r>
                <a:rPr lang="en-GB" sz="1700" b="0" i="0" u="none" strike="noStrike" kern="1200" cap="none" spc="0" baseline="0" dirty="0">
                  <a:solidFill>
                    <a:srgbClr val="000000"/>
                  </a:solidFill>
                  <a:uFillTx/>
                  <a:latin typeface="Aptos"/>
                </a:rPr>
                <a:t>(Barton, Sturge and Harker, 2024). The demographic shift towards an ageing population is accelerating. This is placing increasing pressure on health and social care systems to adapt and respond to the growing demands of the elderly needs (The Office for National Statistics, 2025).</a:t>
              </a:r>
            </a:p>
          </p:txBody>
        </p:sp>
      </p:grpSp>
      <p:pic>
        <p:nvPicPr>
          <p:cNvPr id="66" name="Audio 65">
            <a:hlinkClick r:id="" action="ppaction://media"/>
            <a:extLst>
              <a:ext uri="{FF2B5EF4-FFF2-40B4-BE49-F238E27FC236}">
                <a16:creationId xmlns:a16="http://schemas.microsoft.com/office/drawing/2014/main" id="{F4350842-E09C-36EB-CDEB-1150714A4B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378"/>
    </mc:Choice>
    <mc:Fallback>
      <p:transition spd="slow" advTm="39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4">
            <a:extLst>
              <a:ext uri="{FF2B5EF4-FFF2-40B4-BE49-F238E27FC236}">
                <a16:creationId xmlns:a16="http://schemas.microsoft.com/office/drawing/2014/main" id="{BBF73DD6-735E-3311-45CC-344FCC7EA7E1}"/>
              </a:ext>
            </a:extLst>
          </p:cNvPr>
          <p:cNvSpPr txBox="1"/>
          <p:nvPr/>
        </p:nvSpPr>
        <p:spPr>
          <a:xfrm>
            <a:off x="-313291" y="209470"/>
            <a:ext cx="12052093"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4E95D9"/>
                </a:solidFill>
                <a:uFillTx/>
                <a:latin typeface="Aptos"/>
              </a:rPr>
              <a:t>DEFINE AGEING</a:t>
            </a:r>
          </a:p>
        </p:txBody>
      </p:sp>
      <p:grpSp>
        <p:nvGrpSpPr>
          <p:cNvPr id="3" name="Diagram 17">
            <a:extLst>
              <a:ext uri="{FF2B5EF4-FFF2-40B4-BE49-F238E27FC236}">
                <a16:creationId xmlns:a16="http://schemas.microsoft.com/office/drawing/2014/main" id="{EC50DDCE-1C2A-E67D-B3D6-2BB0104169E3}"/>
              </a:ext>
            </a:extLst>
          </p:cNvPr>
          <p:cNvGrpSpPr/>
          <p:nvPr/>
        </p:nvGrpSpPr>
        <p:grpSpPr>
          <a:xfrm>
            <a:off x="1203960" y="1044527"/>
            <a:ext cx="9555957" cy="5731177"/>
            <a:chOff x="1264920" y="917353"/>
            <a:chExt cx="9555957" cy="5731177"/>
          </a:xfrm>
        </p:grpSpPr>
        <p:sp>
          <p:nvSpPr>
            <p:cNvPr id="4" name="Free-form: Shape 3">
              <a:extLst>
                <a:ext uri="{FF2B5EF4-FFF2-40B4-BE49-F238E27FC236}">
                  <a16:creationId xmlns:a16="http://schemas.microsoft.com/office/drawing/2014/main" id="{F0614FF0-BF1A-DC25-BE77-A7CCCB4887B0}"/>
                </a:ext>
              </a:extLst>
            </p:cNvPr>
            <p:cNvSpPr/>
            <p:nvPr/>
          </p:nvSpPr>
          <p:spPr>
            <a:xfrm>
              <a:off x="3740892" y="1092726"/>
              <a:ext cx="4398492" cy="3940752"/>
            </a:xfrm>
            <a:custGeom>
              <a:avLst/>
              <a:gdLst>
                <a:gd name="f0" fmla="val 10800000"/>
                <a:gd name="f1" fmla="val 5400000"/>
                <a:gd name="f2" fmla="val 180"/>
                <a:gd name="f3" fmla="val w"/>
                <a:gd name="f4" fmla="val h"/>
                <a:gd name="f5" fmla="val 0"/>
                <a:gd name="f6" fmla="val 3841395"/>
                <a:gd name="f7" fmla="val 3841603"/>
                <a:gd name="f8" fmla="val 1920802"/>
                <a:gd name="f9" fmla="val 859972"/>
                <a:gd name="f10" fmla="val 859926"/>
                <a:gd name="f11" fmla="val 1920698"/>
                <a:gd name="f12" fmla="val 2981470"/>
                <a:gd name="f13" fmla="val 3841396"/>
                <a:gd name="f14" fmla="val 2981632"/>
                <a:gd name="f15" fmla="val 3841604"/>
                <a:gd name="f16" fmla="+- 0 0 -90"/>
                <a:gd name="f17" fmla="*/ f3 1 3841395"/>
                <a:gd name="f18" fmla="*/ f4 1 3841603"/>
                <a:gd name="f19" fmla="val f5"/>
                <a:gd name="f20" fmla="val f6"/>
                <a:gd name="f21" fmla="val f7"/>
                <a:gd name="f22" fmla="*/ f16 f0 1"/>
                <a:gd name="f23" fmla="+- f21 0 f19"/>
                <a:gd name="f24" fmla="+- f20 0 f19"/>
                <a:gd name="f25" fmla="*/ f22 1 f2"/>
                <a:gd name="f26" fmla="*/ f24 1 3841395"/>
                <a:gd name="f27" fmla="*/ f23 1 3841603"/>
                <a:gd name="f28" fmla="*/ 0 f24 1"/>
                <a:gd name="f29" fmla="*/ 1920802 f23 1"/>
                <a:gd name="f30" fmla="*/ 1920698 f24 1"/>
                <a:gd name="f31" fmla="*/ 0 f23 1"/>
                <a:gd name="f32" fmla="*/ 3841396 f24 1"/>
                <a:gd name="f33" fmla="*/ 3841604 f23 1"/>
                <a:gd name="f34" fmla="+- f25 0 f1"/>
                <a:gd name="f35" fmla="*/ f28 1 3841395"/>
                <a:gd name="f36" fmla="*/ f29 1 3841603"/>
                <a:gd name="f37" fmla="*/ f30 1 3841395"/>
                <a:gd name="f38" fmla="*/ f31 1 3841603"/>
                <a:gd name="f39" fmla="*/ f32 1 3841395"/>
                <a:gd name="f40" fmla="*/ f33 1 384160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3841395" h="384160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0F9ED5"/>
            </a:solidFill>
            <a:ln w="19046" cap="flat">
              <a:solidFill>
                <a:srgbClr val="FFFFFF"/>
              </a:solidFill>
              <a:prstDash val="solid"/>
              <a:miter/>
            </a:ln>
          </p:spPr>
          <p:txBody>
            <a:bodyPr vert="horz" wrap="square" lIns="608277" tIns="608313" rIns="608277" bIns="608313"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Defining Ageing is a natural, complex process involving biological, psychological, and social changes over time (WHO, 2017; WHO, 2025). It is shaped by both genetic factors and environmental influences (</a:t>
              </a:r>
              <a:r>
                <a:rPr lang="en-GB" sz="1600" b="0" i="0" u="none" strike="noStrike" kern="1200" cap="none" spc="0" baseline="0" dirty="0" err="1">
                  <a:solidFill>
                    <a:srgbClr val="FFFFFF"/>
                  </a:solidFill>
                  <a:uFillTx/>
                  <a:latin typeface="Aptos"/>
                </a:rPr>
                <a:t>Gaviano</a:t>
              </a:r>
              <a:r>
                <a:rPr lang="en-GB" sz="1600" b="0" i="0" u="none" strike="noStrike" kern="1200" cap="none" spc="0" baseline="0" dirty="0">
                  <a:solidFill>
                    <a:srgbClr val="FFFFFF"/>
                  </a:solidFill>
                  <a:uFillTx/>
                  <a:latin typeface="Aptos"/>
                </a:rPr>
                <a:t> et al., 2024). Ageing theories help explain how older adults experience and adapt to later life.</a:t>
              </a:r>
            </a:p>
          </p:txBody>
        </p:sp>
        <p:sp>
          <p:nvSpPr>
            <p:cNvPr id="5" name="Free-form: Shape 4">
              <a:extLst>
                <a:ext uri="{FF2B5EF4-FFF2-40B4-BE49-F238E27FC236}">
                  <a16:creationId xmlns:a16="http://schemas.microsoft.com/office/drawing/2014/main" id="{C89CB20F-65AB-F817-E383-2F7680320CAF}"/>
                </a:ext>
              </a:extLst>
            </p:cNvPr>
            <p:cNvSpPr/>
            <p:nvPr/>
          </p:nvSpPr>
          <p:spPr>
            <a:xfrm>
              <a:off x="5933047" y="91735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02B93"/>
            </a:solidFill>
            <a:ln w="19046" cap="flat">
              <a:solidFill>
                <a:srgbClr val="FFFFFF"/>
              </a:solidFill>
              <a:prstDash val="solid"/>
              <a:miter/>
            </a:ln>
          </p:spPr>
          <p:txBody>
            <a:bodyPr lIns="0" tIns="0" rIns="0" bIns="0"/>
            <a:lstStyle/>
            <a:p>
              <a:endParaRPr lang="en-GB"/>
            </a:p>
          </p:txBody>
        </p:sp>
        <p:sp>
          <p:nvSpPr>
            <p:cNvPr id="6" name="Free-form: Shape 5">
              <a:extLst>
                <a:ext uri="{FF2B5EF4-FFF2-40B4-BE49-F238E27FC236}">
                  <a16:creationId xmlns:a16="http://schemas.microsoft.com/office/drawing/2014/main" id="{254777D6-AA7D-CADF-D677-EBF72DBC38A0}"/>
                </a:ext>
              </a:extLst>
            </p:cNvPr>
            <p:cNvSpPr/>
            <p:nvPr/>
          </p:nvSpPr>
          <p:spPr>
            <a:xfrm>
              <a:off x="4922078" y="4648919"/>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952BA0"/>
            </a:solid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534375A9-1009-B95C-3429-1CE6F8B722F7}"/>
                </a:ext>
              </a:extLst>
            </p:cNvPr>
            <p:cNvSpPr/>
            <p:nvPr/>
          </p:nvSpPr>
          <p:spPr>
            <a:xfrm>
              <a:off x="7829714" y="2651604"/>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C2BA1"/>
            </a:solidFill>
            <a:ln w="19046" cap="flat">
              <a:solidFill>
                <a:srgbClr val="FFFFFF"/>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98BDAEBD-E58F-DF6F-7516-0670F2B338DA}"/>
                </a:ext>
              </a:extLst>
            </p:cNvPr>
            <p:cNvSpPr/>
            <p:nvPr/>
          </p:nvSpPr>
          <p:spPr>
            <a:xfrm>
              <a:off x="6349895" y="497789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642CA1"/>
            </a:solidFill>
            <a:ln w="19046" cap="flat">
              <a:solidFill>
                <a:srgbClr val="FFFFFF"/>
              </a:solidFill>
              <a:prstDash val="solid"/>
              <a:miter/>
            </a:ln>
          </p:spPr>
          <p:txBody>
            <a:bodyPr lIns="0" tIns="0" rIns="0" bIns="0"/>
            <a:lstStyle/>
            <a:p>
              <a:endParaRPr lang="en-GB"/>
            </a:p>
          </p:txBody>
        </p:sp>
        <p:sp>
          <p:nvSpPr>
            <p:cNvPr id="9" name="Free-form: Shape 8">
              <a:extLst>
                <a:ext uri="{FF2B5EF4-FFF2-40B4-BE49-F238E27FC236}">
                  <a16:creationId xmlns:a16="http://schemas.microsoft.com/office/drawing/2014/main" id="{4754FAC1-9730-1F41-300C-5DD756C49D40}"/>
                </a:ext>
              </a:extLst>
            </p:cNvPr>
            <p:cNvSpPr/>
            <p:nvPr/>
          </p:nvSpPr>
          <p:spPr>
            <a:xfrm>
              <a:off x="4032696" y="1300413"/>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B2CA2"/>
            </a:solidFill>
            <a:ln w="19046" cap="flat">
              <a:solidFill>
                <a:srgbClr val="FFFFFF"/>
              </a:solidFill>
              <a:prstDash val="solid"/>
              <a:miter/>
            </a:ln>
          </p:spPr>
          <p:txBody>
            <a:bodyPr lIns="0" tIns="0" rIns="0" bIns="0"/>
            <a:lstStyle/>
            <a:p>
              <a:endParaRPr lang="en-GB"/>
            </a:p>
          </p:txBody>
        </p:sp>
        <p:sp>
          <p:nvSpPr>
            <p:cNvPr id="10" name="Free-form: Shape 9">
              <a:extLst>
                <a:ext uri="{FF2B5EF4-FFF2-40B4-BE49-F238E27FC236}">
                  <a16:creationId xmlns:a16="http://schemas.microsoft.com/office/drawing/2014/main" id="{7E7F178C-7D54-135F-7C4B-23ED8E86FE03}"/>
                </a:ext>
              </a:extLst>
            </p:cNvPr>
            <p:cNvSpPr/>
            <p:nvPr/>
          </p:nvSpPr>
          <p:spPr>
            <a:xfrm>
              <a:off x="4034021" y="3296366"/>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332CA2"/>
            </a:solidFill>
            <a:ln w="19046" cap="flat">
              <a:solidFill>
                <a:srgbClr val="FFFFFF"/>
              </a:solidFill>
              <a:prstDash val="solid"/>
              <a:miter/>
            </a:ln>
          </p:spPr>
          <p:txBody>
            <a:bodyPr lIns="0" tIns="0" rIns="0" bIns="0"/>
            <a:lstStyle/>
            <a:p>
              <a:endParaRPr lang="en-GB"/>
            </a:p>
          </p:txBody>
        </p:sp>
        <p:sp>
          <p:nvSpPr>
            <p:cNvPr id="11" name="Free-form: Shape 10">
              <a:extLst>
                <a:ext uri="{FF2B5EF4-FFF2-40B4-BE49-F238E27FC236}">
                  <a16:creationId xmlns:a16="http://schemas.microsoft.com/office/drawing/2014/main" id="{150CDD2F-063B-4190-282E-0FDE8DA4198D}"/>
                </a:ext>
              </a:extLst>
            </p:cNvPr>
            <p:cNvSpPr/>
            <p:nvPr/>
          </p:nvSpPr>
          <p:spPr>
            <a:xfrm>
              <a:off x="1264920" y="1231412"/>
              <a:ext cx="2063714" cy="1729669"/>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C3EA3"/>
            </a:solidFill>
            <a:ln w="19046" cap="flat">
              <a:solidFill>
                <a:srgbClr val="FFFFFF"/>
              </a:solidFill>
              <a:prstDash val="solid"/>
              <a:miter/>
            </a:ln>
          </p:spPr>
          <p:txBody>
            <a:bodyPr vert="horz" wrap="square" lIns="289672" tIns="289672" rIns="289672" bIns="28967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dirty="0">
                  <a:solidFill>
                    <a:srgbClr val="FFFFFF"/>
                  </a:solidFill>
                  <a:uFillTx/>
                  <a:latin typeface="Aptos"/>
                </a:rPr>
                <a:t>Wear and Tear Theory</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 (Care Learning, 2024).</a:t>
              </a:r>
            </a:p>
          </p:txBody>
        </p:sp>
        <p:sp>
          <p:nvSpPr>
            <p:cNvPr id="12" name="Free-form: Shape 11">
              <a:extLst>
                <a:ext uri="{FF2B5EF4-FFF2-40B4-BE49-F238E27FC236}">
                  <a16:creationId xmlns:a16="http://schemas.microsoft.com/office/drawing/2014/main" id="{1A7C5C30-30C9-E06C-A2FD-7910F93C61D8}"/>
                </a:ext>
              </a:extLst>
            </p:cNvPr>
            <p:cNvSpPr/>
            <p:nvPr/>
          </p:nvSpPr>
          <p:spPr>
            <a:xfrm>
              <a:off x="5415881" y="110290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C58A3"/>
            </a:solidFill>
            <a:ln w="19046" cap="flat">
              <a:solidFill>
                <a:srgbClr val="FFFFFF"/>
              </a:solidFill>
              <a:prstDash val="solid"/>
              <a:miter/>
            </a:ln>
          </p:spPr>
          <p:txBody>
            <a:bodyPr lIns="0" tIns="0" rIns="0" bIns="0"/>
            <a:lstStyle/>
            <a:p>
              <a:endParaRPr lang="en-GB"/>
            </a:p>
          </p:txBody>
        </p:sp>
        <p:sp>
          <p:nvSpPr>
            <p:cNvPr id="13" name="Free-form: Shape 12">
              <a:extLst>
                <a:ext uri="{FF2B5EF4-FFF2-40B4-BE49-F238E27FC236}">
                  <a16:creationId xmlns:a16="http://schemas.microsoft.com/office/drawing/2014/main" id="{AF220AA4-B6E6-A5FB-3A23-8727F9F54291}"/>
                </a:ext>
              </a:extLst>
            </p:cNvPr>
            <p:cNvSpPr/>
            <p:nvPr/>
          </p:nvSpPr>
          <p:spPr>
            <a:xfrm>
              <a:off x="2687366" y="3804717"/>
              <a:ext cx="772219" cy="7725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C71A4"/>
            </a:solidFill>
            <a:ln w="19046"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7DAE2E29-7269-3C29-BED8-BCAF8C779E66}"/>
                </a:ext>
              </a:extLst>
            </p:cNvPr>
            <p:cNvSpPr/>
            <p:nvPr/>
          </p:nvSpPr>
          <p:spPr>
            <a:xfrm>
              <a:off x="1264920" y="4648920"/>
              <a:ext cx="2590800" cy="1912906"/>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D8BA4"/>
            </a:solidFill>
            <a:ln w="19046" cap="flat">
              <a:solidFill>
                <a:srgbClr val="FFFFFF"/>
              </a:solidFill>
              <a:prstDash val="solid"/>
              <a:miter/>
            </a:ln>
          </p:spPr>
          <p:txBody>
            <a:bodyPr vert="horz" wrap="square" lIns="266812" tIns="266812" rIns="266812" bIns="266812"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ptos"/>
                </a:rPr>
                <a:t> </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Body gradually breaks down from long‑term use</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cellular damage </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less able to repair damage</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(Care Learning, 2024).</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1000" b="0" i="0" u="none" strike="noStrike" kern="1200" cap="none" spc="0" baseline="0" dirty="0">
                <a:solidFill>
                  <a:srgbClr val="FFFFFF"/>
                </a:solidFill>
                <a:uFillTx/>
                <a:latin typeface="Aptos"/>
              </a:endParaRPr>
            </a:p>
          </p:txBody>
        </p:sp>
        <p:sp>
          <p:nvSpPr>
            <p:cNvPr id="15" name="Free-form: Shape 14">
              <a:extLst>
                <a:ext uri="{FF2B5EF4-FFF2-40B4-BE49-F238E27FC236}">
                  <a16:creationId xmlns:a16="http://schemas.microsoft.com/office/drawing/2014/main" id="{0AF5A31C-A1B7-6832-E3B7-3ED5D924B8B1}"/>
                </a:ext>
              </a:extLst>
            </p:cNvPr>
            <p:cNvSpPr/>
            <p:nvPr/>
          </p:nvSpPr>
          <p:spPr>
            <a:xfrm>
              <a:off x="7279702" y="2129500"/>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4A4"/>
            </a:solidFill>
            <a:ln w="19046"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A041BBFC-03EB-9320-1FBB-9C1B4BC2E636}"/>
                </a:ext>
              </a:extLst>
            </p:cNvPr>
            <p:cNvSpPr/>
            <p:nvPr/>
          </p:nvSpPr>
          <p:spPr>
            <a:xfrm>
              <a:off x="2393451" y="4724000"/>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58C"/>
            </a:solidFill>
            <a:ln w="19046" cap="flat">
              <a:solidFill>
                <a:srgbClr val="FFFFFF"/>
              </a:solidFill>
              <a:prstDash val="solid"/>
              <a:miter/>
            </a:ln>
          </p:spPr>
          <p:txBody>
            <a:bodyPr lIns="0" tIns="0" rIns="0" bIns="0"/>
            <a:lstStyle/>
            <a:p>
              <a:endParaRPr lang="en-GB"/>
            </a:p>
          </p:txBody>
        </p:sp>
        <p:sp>
          <p:nvSpPr>
            <p:cNvPr id="17" name="Free-form: Shape 16">
              <a:extLst>
                <a:ext uri="{FF2B5EF4-FFF2-40B4-BE49-F238E27FC236}">
                  <a16:creationId xmlns:a16="http://schemas.microsoft.com/office/drawing/2014/main" id="{375BF165-6487-3FE9-BF50-5FA3FF18769F}"/>
                </a:ext>
              </a:extLst>
            </p:cNvPr>
            <p:cNvSpPr/>
            <p:nvPr/>
          </p:nvSpPr>
          <p:spPr>
            <a:xfrm>
              <a:off x="5479176" y="4283269"/>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573"/>
            </a:solidFill>
            <a:ln w="19046" cap="flat">
              <a:solidFill>
                <a:srgbClr val="FFFFFF"/>
              </a:solidFill>
              <a:prstDash val="solid"/>
              <a:miter/>
            </a:ln>
          </p:spPr>
          <p:txBody>
            <a:bodyPr lIns="0" tIns="0" rIns="0" bIns="0"/>
            <a:lstStyle/>
            <a:p>
              <a:endParaRPr lang="en-GB"/>
            </a:p>
          </p:txBody>
        </p:sp>
        <p:sp>
          <p:nvSpPr>
            <p:cNvPr id="18" name="Free-form: Shape 17">
              <a:extLst>
                <a:ext uri="{FF2B5EF4-FFF2-40B4-BE49-F238E27FC236}">
                  <a16:creationId xmlns:a16="http://schemas.microsoft.com/office/drawing/2014/main" id="{FF92E267-45F3-DAB2-7947-726EAABC76D0}"/>
                </a:ext>
              </a:extLst>
            </p:cNvPr>
            <p:cNvSpPr/>
            <p:nvPr/>
          </p:nvSpPr>
          <p:spPr>
            <a:xfrm>
              <a:off x="8230077" y="4577275"/>
              <a:ext cx="2590800" cy="2071255"/>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DA65A"/>
            </a:solidFill>
            <a:ln w="19046" cap="flat">
              <a:solidFill>
                <a:srgbClr val="FFFFFF"/>
              </a:solidFill>
              <a:prstDash val="solid"/>
              <a:miter/>
            </a:ln>
          </p:spPr>
          <p:txBody>
            <a:bodyPr vert="horz" wrap="square" lIns="274438" tIns="274429" rIns="274438" bIns="274429"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400" b="1" i="0" u="none" strike="noStrike" kern="1200" cap="none" spc="0" baseline="0" dirty="0">
                <a:solidFill>
                  <a:srgbClr val="FFFFFF"/>
                </a:solidFill>
                <a:uFillTx/>
                <a:latin typeface="Aptos"/>
              </a:endParaRP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Built-in Ageing Plan</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Cell Lifespan</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Telomere Shortening (Care Learning, 2024).</a:t>
              </a:r>
            </a:p>
          </p:txBody>
        </p:sp>
        <p:sp>
          <p:nvSpPr>
            <p:cNvPr id="19" name="Free-form: Shape 18">
              <a:extLst>
                <a:ext uri="{FF2B5EF4-FFF2-40B4-BE49-F238E27FC236}">
                  <a16:creationId xmlns:a16="http://schemas.microsoft.com/office/drawing/2014/main" id="{34AC95E4-C616-D479-A7F6-366C38B96A87}"/>
                </a:ext>
              </a:extLst>
            </p:cNvPr>
            <p:cNvSpPr/>
            <p:nvPr/>
          </p:nvSpPr>
          <p:spPr>
            <a:xfrm>
              <a:off x="8270985" y="3695831"/>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EA641"/>
            </a:solidFill>
            <a:ln w="19046" cap="flat">
              <a:solidFill>
                <a:srgbClr val="FFFFFF"/>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D1724EBE-C7CD-4181-BC1C-384FA8D963A3}"/>
                </a:ext>
              </a:extLst>
            </p:cNvPr>
            <p:cNvSpPr/>
            <p:nvPr/>
          </p:nvSpPr>
          <p:spPr>
            <a:xfrm>
              <a:off x="8506954" y="1102903"/>
              <a:ext cx="1941993" cy="1579964"/>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34A72E"/>
            </a:solidFill>
            <a:ln w="19046" cap="flat">
              <a:solidFill>
                <a:srgbClr val="FFFFFF"/>
              </a:solidFill>
              <a:prstDash val="solid"/>
              <a:miter/>
            </a:ln>
          </p:spPr>
          <p:txBody>
            <a:bodyPr vert="horz" wrap="square" lIns="282055" tIns="282055" rIns="282055" bIns="282055"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dirty="0">
                  <a:solidFill>
                    <a:srgbClr val="FFFFFF"/>
                  </a:solidFill>
                  <a:uFillTx/>
                  <a:latin typeface="Aptos"/>
                </a:rPr>
                <a:t>Genetic Programmed Theory </a:t>
              </a:r>
            </a:p>
          </p:txBody>
        </p:sp>
        <p:sp>
          <p:nvSpPr>
            <p:cNvPr id="21" name="Free-form: Shape 20">
              <a:extLst>
                <a:ext uri="{FF2B5EF4-FFF2-40B4-BE49-F238E27FC236}">
                  <a16:creationId xmlns:a16="http://schemas.microsoft.com/office/drawing/2014/main" id="{123E6AB4-A1D6-5484-B353-3C164A7DD6C4}"/>
                </a:ext>
              </a:extLst>
            </p:cNvPr>
            <p:cNvSpPr/>
            <p:nvPr/>
          </p:nvSpPr>
          <p:spPr>
            <a:xfrm>
              <a:off x="5623377" y="5034055"/>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EA72E"/>
            </a:solidFill>
            <a:ln w="19046" cap="flat">
              <a:solidFill>
                <a:srgbClr val="FFFFFF"/>
              </a:solidFill>
              <a:prstDash val="solid"/>
              <a:miter/>
            </a:ln>
          </p:spPr>
          <p:txBody>
            <a:bodyPr lIns="0" tIns="0" rIns="0" bIns="0"/>
            <a:lstStyle/>
            <a:p>
              <a:endParaRPr lang="en-GB"/>
            </a:p>
          </p:txBody>
        </p:sp>
      </p:grpSp>
      <p:pic>
        <p:nvPicPr>
          <p:cNvPr id="88" name="Audio 87">
            <a:hlinkClick r:id="" action="ppaction://media"/>
            <a:extLst>
              <a:ext uri="{FF2B5EF4-FFF2-40B4-BE49-F238E27FC236}">
                <a16:creationId xmlns:a16="http://schemas.microsoft.com/office/drawing/2014/main" id="{6921DE3C-9A65-307F-6A75-845422E3C2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9319"/>
    </mc:Choice>
    <mc:Fallback>
      <p:transition spd="slow" advTm="4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C830-2A52-1057-CA92-7586679F5E92}"/>
              </a:ext>
            </a:extLst>
          </p:cNvPr>
          <p:cNvSpPr txBox="1">
            <a:spLocks noGrp="1"/>
          </p:cNvSpPr>
          <p:nvPr>
            <p:ph type="title"/>
          </p:nvPr>
        </p:nvSpPr>
        <p:spPr>
          <a:xfrm>
            <a:off x="1637845" y="0"/>
            <a:ext cx="8765328" cy="823910"/>
          </a:xfrm>
        </p:spPr>
        <p:txBody>
          <a:bodyPr/>
          <a:lstStyle/>
          <a:p>
            <a:pPr lvl="0"/>
            <a:r>
              <a:rPr lang="en-GB" sz="3600" b="1" u="sng">
                <a:solidFill>
                  <a:srgbClr val="0E2841"/>
                </a:solidFill>
              </a:rPr>
              <a:t>The ageing population-setting the scene</a:t>
            </a:r>
          </a:p>
        </p:txBody>
      </p:sp>
      <p:sp>
        <p:nvSpPr>
          <p:cNvPr id="3" name="Text Placeholder 2">
            <a:extLst>
              <a:ext uri="{FF2B5EF4-FFF2-40B4-BE49-F238E27FC236}">
                <a16:creationId xmlns:a16="http://schemas.microsoft.com/office/drawing/2014/main" id="{CB4DD516-D48C-7960-66A2-19EB3A7208EA}"/>
              </a:ext>
            </a:extLst>
          </p:cNvPr>
          <p:cNvSpPr txBox="1">
            <a:spLocks noGrp="1"/>
          </p:cNvSpPr>
          <p:nvPr>
            <p:ph type="body" idx="1"/>
          </p:nvPr>
        </p:nvSpPr>
        <p:spPr>
          <a:xfrm>
            <a:off x="168807" y="687875"/>
            <a:ext cx="2938076" cy="629445"/>
          </a:xfrm>
        </p:spPr>
        <p:txBody>
          <a:bodyPr anchorCtr="1"/>
          <a:lstStyle/>
          <a:p>
            <a:pPr lvl="0" algn="ctr"/>
            <a:r>
              <a:rPr lang="en-GB"/>
              <a:t> </a:t>
            </a:r>
          </a:p>
        </p:txBody>
      </p:sp>
      <p:grpSp>
        <p:nvGrpSpPr>
          <p:cNvPr id="4" name="Diagram 6">
            <a:extLst>
              <a:ext uri="{FF2B5EF4-FFF2-40B4-BE49-F238E27FC236}">
                <a16:creationId xmlns:a16="http://schemas.microsoft.com/office/drawing/2014/main" id="{736F7B00-C830-A439-A202-E6FF866424EB}"/>
              </a:ext>
            </a:extLst>
          </p:cNvPr>
          <p:cNvGrpSpPr/>
          <p:nvPr/>
        </p:nvGrpSpPr>
        <p:grpSpPr>
          <a:xfrm>
            <a:off x="168807" y="1201649"/>
            <a:ext cx="4428759" cy="3561542"/>
            <a:chOff x="168807" y="1201649"/>
            <a:chExt cx="4428759" cy="3561542"/>
          </a:xfrm>
        </p:grpSpPr>
        <p:sp>
          <p:nvSpPr>
            <p:cNvPr id="5" name="Free-form: Shape 4">
              <a:extLst>
                <a:ext uri="{FF2B5EF4-FFF2-40B4-BE49-F238E27FC236}">
                  <a16:creationId xmlns:a16="http://schemas.microsoft.com/office/drawing/2014/main" id="{77765E3A-4154-B527-F40E-3C8BD6C2FA95}"/>
                </a:ext>
              </a:extLst>
            </p:cNvPr>
            <p:cNvSpPr/>
            <p:nvPr/>
          </p:nvSpPr>
          <p:spPr>
            <a:xfrm>
              <a:off x="168807" y="1201649"/>
              <a:ext cx="4428759" cy="1079257"/>
            </a:xfrm>
            <a:custGeom>
              <a:avLst/>
              <a:gdLst>
                <a:gd name="f0" fmla="val 10800000"/>
                <a:gd name="f1" fmla="val 5400000"/>
                <a:gd name="f2" fmla="val 180"/>
                <a:gd name="f3" fmla="val w"/>
                <a:gd name="f4" fmla="val h"/>
                <a:gd name="f5" fmla="val 0"/>
                <a:gd name="f6" fmla="val 4428761"/>
                <a:gd name="f7" fmla="val 1079256"/>
                <a:gd name="f8" fmla="val 107926"/>
                <a:gd name="f9" fmla="val 48320"/>
                <a:gd name="f10" fmla="val 4320835"/>
                <a:gd name="f11" fmla="val 4380441"/>
                <a:gd name="f12" fmla="val 971330"/>
                <a:gd name="f13" fmla="val 1030936"/>
                <a:gd name="f14" fmla="+- 0 0 -90"/>
                <a:gd name="f15" fmla="*/ f3 1 4428761"/>
                <a:gd name="f16" fmla="*/ f4 1 1079256"/>
                <a:gd name="f17" fmla="val f5"/>
                <a:gd name="f18" fmla="val f6"/>
                <a:gd name="f19" fmla="val f7"/>
                <a:gd name="f20" fmla="*/ f14 f0 1"/>
                <a:gd name="f21" fmla="+- f19 0 f17"/>
                <a:gd name="f22" fmla="+- f18 0 f17"/>
                <a:gd name="f23" fmla="*/ f20 1 f2"/>
                <a:gd name="f24" fmla="*/ f22 1 4428761"/>
                <a:gd name="f25" fmla="*/ f21 1 1079256"/>
                <a:gd name="f26" fmla="*/ 0 f22 1"/>
                <a:gd name="f27" fmla="*/ 107926 f21 1"/>
                <a:gd name="f28" fmla="*/ 107926 f22 1"/>
                <a:gd name="f29" fmla="*/ 0 f21 1"/>
                <a:gd name="f30" fmla="*/ 4320835 f22 1"/>
                <a:gd name="f31" fmla="*/ 4428761 f22 1"/>
                <a:gd name="f32" fmla="*/ 971330 f21 1"/>
                <a:gd name="f33" fmla="*/ 1079256 f21 1"/>
                <a:gd name="f34" fmla="+- f23 0 f1"/>
                <a:gd name="f35" fmla="*/ f26 1 4428761"/>
                <a:gd name="f36" fmla="*/ f27 1 1079256"/>
                <a:gd name="f37" fmla="*/ f28 1 4428761"/>
                <a:gd name="f38" fmla="*/ f29 1 1079256"/>
                <a:gd name="f39" fmla="*/ f30 1 4428761"/>
                <a:gd name="f40" fmla="*/ f31 1 4428761"/>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4428761"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94475" tIns="73517" rIns="94475" bIns="73517"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Growing older population </a:t>
              </a:r>
            </a:p>
          </p:txBody>
        </p:sp>
        <p:sp>
          <p:nvSpPr>
            <p:cNvPr id="6" name="Free-form: Shape 5">
              <a:extLst>
                <a:ext uri="{FF2B5EF4-FFF2-40B4-BE49-F238E27FC236}">
                  <a16:creationId xmlns:a16="http://schemas.microsoft.com/office/drawing/2014/main" id="{CACA5A89-7032-B06B-32DB-0378A4A2F02F}"/>
                </a:ext>
              </a:extLst>
            </p:cNvPr>
            <p:cNvSpPr/>
            <p:nvPr/>
          </p:nvSpPr>
          <p:spPr>
            <a:xfrm>
              <a:off x="168807" y="2475171"/>
              <a:ext cx="1079257" cy="1079257"/>
            </a:xfrm>
            <a:custGeom>
              <a:avLst>
                <a:gd name="f0" fmla="val 3601"/>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832C20A2-BD3A-985F-1691-A193155CE5DC}"/>
                </a:ext>
              </a:extLst>
            </p:cNvPr>
            <p:cNvSpPr/>
            <p:nvPr/>
          </p:nvSpPr>
          <p:spPr>
            <a:xfrm>
              <a:off x="1312822" y="2475171"/>
              <a:ext cx="3284744" cy="1079257"/>
            </a:xfrm>
            <a:custGeom>
              <a:avLst/>
              <a:gdLst>
                <a:gd name="f0" fmla="val 10800000"/>
                <a:gd name="f1" fmla="val 5400000"/>
                <a:gd name="f2" fmla="val 180"/>
                <a:gd name="f3" fmla="val w"/>
                <a:gd name="f4" fmla="val h"/>
                <a:gd name="f5" fmla="val 0"/>
                <a:gd name="f6" fmla="val 3284748"/>
                <a:gd name="f7" fmla="val 1079256"/>
                <a:gd name="f8" fmla="val 179912"/>
                <a:gd name="f9" fmla="val 80549"/>
                <a:gd name="f10" fmla="val 3104836"/>
                <a:gd name="f11" fmla="val 3204199"/>
                <a:gd name="f12" fmla="val 899344"/>
                <a:gd name="f13" fmla="val 998707"/>
                <a:gd name="f14" fmla="+- 0 0 -90"/>
                <a:gd name="f15" fmla="*/ f3 1 3284748"/>
                <a:gd name="f16" fmla="*/ f4 1 1079256"/>
                <a:gd name="f17" fmla="val f5"/>
                <a:gd name="f18" fmla="val f6"/>
                <a:gd name="f19" fmla="val f7"/>
                <a:gd name="f20" fmla="*/ f14 f0 1"/>
                <a:gd name="f21" fmla="+- f19 0 f17"/>
                <a:gd name="f22" fmla="+- f18 0 f17"/>
                <a:gd name="f23" fmla="*/ f20 1 f2"/>
                <a:gd name="f24" fmla="*/ f22 1 3284748"/>
                <a:gd name="f25" fmla="*/ f21 1 1079256"/>
                <a:gd name="f26" fmla="*/ 0 f22 1"/>
                <a:gd name="f27" fmla="*/ 179912 f21 1"/>
                <a:gd name="f28" fmla="*/ 179912 f22 1"/>
                <a:gd name="f29" fmla="*/ 0 f21 1"/>
                <a:gd name="f30" fmla="*/ 3104836 f22 1"/>
                <a:gd name="f31" fmla="*/ 3284748 f22 1"/>
                <a:gd name="f32" fmla="*/ 899344 f21 1"/>
                <a:gd name="f33" fmla="*/ 1079256 f21 1"/>
                <a:gd name="f34" fmla="+- f23 0 f1"/>
                <a:gd name="f35" fmla="*/ f26 1 3284748"/>
                <a:gd name="f36" fmla="*/ f27 1 1079256"/>
                <a:gd name="f37" fmla="*/ f28 1 3284748"/>
                <a:gd name="f38" fmla="*/ f29 1 1079256"/>
                <a:gd name="f39" fmla="*/ f30 1 3284748"/>
                <a:gd name="f40" fmla="*/ f31 1 3284748"/>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284748"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45151" tIns="145151" rIns="145151" bIns="145151"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ptos"/>
                </a:rPr>
                <a:t>People aged 65+ increased by 20% between 2011–2021, reaching 11 million (ONS, 2024).</a:t>
              </a:r>
            </a:p>
          </p:txBody>
        </p:sp>
        <p:sp>
          <p:nvSpPr>
            <p:cNvPr id="8" name="Free-form: Shape 7">
              <a:extLst>
                <a:ext uri="{FF2B5EF4-FFF2-40B4-BE49-F238E27FC236}">
                  <a16:creationId xmlns:a16="http://schemas.microsoft.com/office/drawing/2014/main" id="{EA85499C-5E91-6F93-9213-C23027A4198E}"/>
                </a:ext>
              </a:extLst>
            </p:cNvPr>
            <p:cNvSpPr/>
            <p:nvPr/>
          </p:nvSpPr>
          <p:spPr>
            <a:xfrm>
              <a:off x="168807" y="3683934"/>
              <a:ext cx="1079257" cy="1079257"/>
            </a:xfrm>
            <a:custGeom>
              <a:avLst>
                <a:gd name="f0" fmla="val 3601"/>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02B93"/>
            </a:solidFill>
            <a:ln w="19046" cap="flat">
              <a:solidFill>
                <a:srgbClr val="FFFFFF"/>
              </a:solidFill>
              <a:prstDash val="solid"/>
              <a:miter/>
            </a:ln>
          </p:spPr>
          <p:txBody>
            <a:bodyPr lIns="0" tIns="0" rIns="0" bIns="0"/>
            <a:lstStyle/>
            <a:p>
              <a:endParaRPr lang="en-GB"/>
            </a:p>
          </p:txBody>
        </p:sp>
        <p:sp>
          <p:nvSpPr>
            <p:cNvPr id="9" name="Free-form: Shape 8">
              <a:extLst>
                <a:ext uri="{FF2B5EF4-FFF2-40B4-BE49-F238E27FC236}">
                  <a16:creationId xmlns:a16="http://schemas.microsoft.com/office/drawing/2014/main" id="{19935B7A-6B59-C5D1-3676-40E74A88E85F}"/>
                </a:ext>
              </a:extLst>
            </p:cNvPr>
            <p:cNvSpPr/>
            <p:nvPr/>
          </p:nvSpPr>
          <p:spPr>
            <a:xfrm>
              <a:off x="1312822" y="3683934"/>
              <a:ext cx="3284744" cy="1079257"/>
            </a:xfrm>
            <a:custGeom>
              <a:avLst/>
              <a:gdLst>
                <a:gd name="f0" fmla="val 10800000"/>
                <a:gd name="f1" fmla="val 5400000"/>
                <a:gd name="f2" fmla="val 180"/>
                <a:gd name="f3" fmla="val w"/>
                <a:gd name="f4" fmla="val h"/>
                <a:gd name="f5" fmla="val 0"/>
                <a:gd name="f6" fmla="val 3284748"/>
                <a:gd name="f7" fmla="val 1079256"/>
                <a:gd name="f8" fmla="val 179912"/>
                <a:gd name="f9" fmla="val 80549"/>
                <a:gd name="f10" fmla="val 3104836"/>
                <a:gd name="f11" fmla="val 3204199"/>
                <a:gd name="f12" fmla="val 899344"/>
                <a:gd name="f13" fmla="val 998707"/>
                <a:gd name="f14" fmla="+- 0 0 -90"/>
                <a:gd name="f15" fmla="*/ f3 1 3284748"/>
                <a:gd name="f16" fmla="*/ f4 1 1079256"/>
                <a:gd name="f17" fmla="val f5"/>
                <a:gd name="f18" fmla="val f6"/>
                <a:gd name="f19" fmla="val f7"/>
                <a:gd name="f20" fmla="*/ f14 f0 1"/>
                <a:gd name="f21" fmla="+- f19 0 f17"/>
                <a:gd name="f22" fmla="+- f18 0 f17"/>
                <a:gd name="f23" fmla="*/ f20 1 f2"/>
                <a:gd name="f24" fmla="*/ f22 1 3284748"/>
                <a:gd name="f25" fmla="*/ f21 1 1079256"/>
                <a:gd name="f26" fmla="*/ 0 f22 1"/>
                <a:gd name="f27" fmla="*/ 179912 f21 1"/>
                <a:gd name="f28" fmla="*/ 179912 f22 1"/>
                <a:gd name="f29" fmla="*/ 0 f21 1"/>
                <a:gd name="f30" fmla="*/ 3104836 f22 1"/>
                <a:gd name="f31" fmla="*/ 3284748 f22 1"/>
                <a:gd name="f32" fmla="*/ 899344 f21 1"/>
                <a:gd name="f33" fmla="*/ 1079256 f21 1"/>
                <a:gd name="f34" fmla="+- f23 0 f1"/>
                <a:gd name="f35" fmla="*/ f26 1 3284748"/>
                <a:gd name="f36" fmla="*/ f27 1 1079256"/>
                <a:gd name="f37" fmla="*/ f28 1 3284748"/>
                <a:gd name="f38" fmla="*/ f29 1 1079256"/>
                <a:gd name="f39" fmla="*/ f30 1 3284748"/>
                <a:gd name="f40" fmla="*/ f31 1 3284748"/>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284748"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19046" cap="flat">
              <a:solidFill>
                <a:srgbClr val="FFFFFF"/>
              </a:solidFill>
              <a:prstDash val="solid"/>
              <a:miter/>
            </a:ln>
          </p:spPr>
          <p:txBody>
            <a:bodyPr vert="horz" wrap="square" lIns="145151" tIns="145151" rIns="145151" bIns="145151"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dirty="0">
                  <a:solidFill>
                    <a:srgbClr val="FFFFFF"/>
                  </a:solidFill>
                  <a:uFillTx/>
                  <a:latin typeface="Aptos"/>
                </a:rPr>
                <a:t>By 2041, this is expected to rise to 17.4 million, driven by longer life expectancy and declining birth rates (ONS, 2024).</a:t>
              </a:r>
            </a:p>
          </p:txBody>
        </p:sp>
      </p:grpSp>
      <p:grpSp>
        <p:nvGrpSpPr>
          <p:cNvPr id="10" name="Diagram 7">
            <a:extLst>
              <a:ext uri="{FF2B5EF4-FFF2-40B4-BE49-F238E27FC236}">
                <a16:creationId xmlns:a16="http://schemas.microsoft.com/office/drawing/2014/main" id="{54096645-10D9-BF5C-DECF-92F7F9DDBD50}"/>
              </a:ext>
            </a:extLst>
          </p:cNvPr>
          <p:cNvGrpSpPr/>
          <p:nvPr/>
        </p:nvGrpSpPr>
        <p:grpSpPr>
          <a:xfrm>
            <a:off x="4925512" y="1119664"/>
            <a:ext cx="6901730" cy="2251581"/>
            <a:chOff x="4925512" y="1119664"/>
            <a:chExt cx="6901730" cy="2251581"/>
          </a:xfrm>
        </p:grpSpPr>
        <p:sp>
          <p:nvSpPr>
            <p:cNvPr id="11" name="Free-form: Shape 10">
              <a:extLst>
                <a:ext uri="{FF2B5EF4-FFF2-40B4-BE49-F238E27FC236}">
                  <a16:creationId xmlns:a16="http://schemas.microsoft.com/office/drawing/2014/main" id="{2B4BCDE9-CF52-771B-A930-19B2DA828CD0}"/>
                </a:ext>
              </a:extLst>
            </p:cNvPr>
            <p:cNvSpPr/>
            <p:nvPr/>
          </p:nvSpPr>
          <p:spPr>
            <a:xfrm>
              <a:off x="9576081" y="1119664"/>
              <a:ext cx="2251161" cy="225158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196B24"/>
            </a:solidFill>
            <a:ln w="19046" cap="flat">
              <a:solidFill>
                <a:srgbClr val="FFFFFF"/>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E3032382-E3A0-1F28-AC87-097F9B4EE27A}"/>
                </a:ext>
              </a:extLst>
            </p:cNvPr>
            <p:cNvSpPr/>
            <p:nvPr/>
          </p:nvSpPr>
          <p:spPr>
            <a:xfrm>
              <a:off x="9650824"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196B24"/>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Older adults now make up 51.1% of all solo households (up from 45.5% in 2014).</a:t>
              </a:r>
            </a:p>
          </p:txBody>
        </p:sp>
        <p:sp>
          <p:nvSpPr>
            <p:cNvPr id="13" name="Free-form: Shape 12">
              <a:extLst>
                <a:ext uri="{FF2B5EF4-FFF2-40B4-BE49-F238E27FC236}">
                  <a16:creationId xmlns:a16="http://schemas.microsoft.com/office/drawing/2014/main" id="{A998511F-0783-4EAE-5FB5-8A60DE26D4B9}"/>
                </a:ext>
              </a:extLst>
            </p:cNvPr>
            <p:cNvSpPr/>
            <p:nvPr/>
          </p:nvSpPr>
          <p:spPr>
            <a:xfrm rot="2700006">
              <a:off x="7252148" y="1122378"/>
              <a:ext cx="2245738" cy="2245738"/>
            </a:xfrm>
            <a:custGeom>
              <a:avLst>
                <a:gd name="f10" fmla="val 100000"/>
              </a:avLst>
              <a:gdLst>
                <a:gd name="f1" fmla="val 10800000"/>
                <a:gd name="f2" fmla="val 5400000"/>
                <a:gd name="f3" fmla="val 180"/>
                <a:gd name="f4" fmla="val w"/>
                <a:gd name="f5" fmla="val h"/>
                <a:gd name="f6" fmla="val ss"/>
                <a:gd name="f7" fmla="val 0"/>
                <a:gd name="f8" fmla="*/ 5419351 1 1725033"/>
                <a:gd name="f9" fmla="sqrt 2"/>
                <a:gd name="f10" fmla="val 100000"/>
                <a:gd name="f11" fmla="+- 0 0 -180"/>
                <a:gd name="f12" fmla="+- 0 0 -360"/>
                <a:gd name="f13" fmla="abs f4"/>
                <a:gd name="f14" fmla="abs f5"/>
                <a:gd name="f15" fmla="abs f6"/>
                <a:gd name="f16" fmla="val f7"/>
                <a:gd name="f17" fmla="val f10"/>
                <a:gd name="f18" fmla="+- 2700000 f2 0"/>
                <a:gd name="f19" fmla="*/ f11 f1 1"/>
                <a:gd name="f20" fmla="*/ f12 f1 1"/>
                <a:gd name="f21" fmla="?: f13 f4 1"/>
                <a:gd name="f22" fmla="?: f14 f5 1"/>
                <a:gd name="f23" fmla="?: f15 f6 1"/>
                <a:gd name="f24" fmla="*/ f18 f8 1"/>
                <a:gd name="f25" fmla="*/ f19 1 f3"/>
                <a:gd name="f26" fmla="*/ f20 1 f3"/>
                <a:gd name="f27" fmla="*/ f21 1 21600"/>
                <a:gd name="f28" fmla="*/ f22 1 21600"/>
                <a:gd name="f29" fmla="*/ 21600 f21 1"/>
                <a:gd name="f30" fmla="*/ 21600 f22 1"/>
                <a:gd name="f31" fmla="*/ f24 1 f1"/>
                <a:gd name="f32" fmla="+- f25 0 f2"/>
                <a:gd name="f33" fmla="+- f26 0 f2"/>
                <a:gd name="f34" fmla="min f28 f27"/>
                <a:gd name="f35" fmla="*/ f29 1 f23"/>
                <a:gd name="f36" fmla="*/ f30 1 f23"/>
                <a:gd name="f37" fmla="+- 0 0 f31"/>
                <a:gd name="f38" fmla="val f35"/>
                <a:gd name="f39" fmla="val f36"/>
                <a:gd name="f40" fmla="+- 0 0 f37"/>
                <a:gd name="f41" fmla="*/ f16 f34 1"/>
                <a:gd name="f42" fmla="+- f39 0 f16"/>
                <a:gd name="f43" fmla="+- f38 0 f16"/>
                <a:gd name="f44" fmla="*/ f40 f1 1"/>
                <a:gd name="f45" fmla="*/ f38 f34 1"/>
                <a:gd name="f46" fmla="*/ f42 1 2"/>
                <a:gd name="f47" fmla="*/ f43 1 2"/>
                <a:gd name="f48" fmla="*/ f44 1 f8"/>
                <a:gd name="f49" fmla="+- f16 f46 0"/>
                <a:gd name="f50" fmla="+- f16 f47 0"/>
                <a:gd name="f51" fmla="*/ f47 f9 1"/>
                <a:gd name="f52" fmla="*/ f46 f9 1"/>
                <a:gd name="f53" fmla="+- f48 0 f2"/>
                <a:gd name="f54" fmla="*/ f47 f34 1"/>
                <a:gd name="f55" fmla="*/ f46 f34 1"/>
                <a:gd name="f56" fmla="*/ f51 f17 1"/>
                <a:gd name="f57" fmla="*/ f52 f17 1"/>
                <a:gd name="f58" fmla="cos 1 f53"/>
                <a:gd name="f59" fmla="sin 1 f53"/>
                <a:gd name="f60" fmla="*/ f49 f34 1"/>
                <a:gd name="f61" fmla="*/ f56 1 100000"/>
                <a:gd name="f62" fmla="*/ f57 1 100000"/>
                <a:gd name="f63" fmla="+- 0 0 f58"/>
                <a:gd name="f64" fmla="+- 0 0 f59"/>
                <a:gd name="f65" fmla="+- 0 0 f63"/>
                <a:gd name="f66" fmla="+- 0 0 f64"/>
                <a:gd name="f67" fmla="*/ f65 f61 1"/>
                <a:gd name="f68" fmla="*/ f66 f62 1"/>
                <a:gd name="f69" fmla="*/ f65 f47 1"/>
                <a:gd name="f70" fmla="*/ f66 f46 1"/>
                <a:gd name="f71" fmla="+- f50 f67 0"/>
                <a:gd name="f72" fmla="+- f49 0 f68"/>
                <a:gd name="f73" fmla="+- f50 0 f69"/>
                <a:gd name="f74" fmla="+- f50 f69 0"/>
                <a:gd name="f75" fmla="+- f49 0 f70"/>
                <a:gd name="f76" fmla="+- f49 f70 0"/>
                <a:gd name="f77" fmla="+- f50 f71 0"/>
                <a:gd name="f78" fmla="+- f49 f72 0"/>
                <a:gd name="f79" fmla="*/ f73 f34 1"/>
                <a:gd name="f80" fmla="*/ f75 f34 1"/>
                <a:gd name="f81" fmla="*/ f74 f34 1"/>
                <a:gd name="f82" fmla="*/ f76 f34 1"/>
                <a:gd name="f83" fmla="*/ f71 f34 1"/>
                <a:gd name="f84" fmla="*/ f72 f34 1"/>
                <a:gd name="f85" fmla="*/ f77 1 2"/>
                <a:gd name="f86" fmla="*/ f78 1 2"/>
                <a:gd name="f87" fmla="*/ f85 f34 1"/>
                <a:gd name="f88" fmla="*/ f86 f34 1"/>
              </a:gdLst>
              <a:ahLst/>
              <a:cxnLst>
                <a:cxn ang="3cd4">
                  <a:pos x="hc" y="t"/>
                </a:cxn>
                <a:cxn ang="0">
                  <a:pos x="r" y="vc"/>
                </a:cxn>
                <a:cxn ang="cd4">
                  <a:pos x="hc" y="b"/>
                </a:cxn>
                <a:cxn ang="cd2">
                  <a:pos x="l" y="vc"/>
                </a:cxn>
                <a:cxn ang="f32">
                  <a:pos x="f81" y="f82"/>
                </a:cxn>
                <a:cxn ang="f32">
                  <a:pos x="f79" y="f82"/>
                </a:cxn>
                <a:cxn ang="f33">
                  <a:pos x="f79" y="f80"/>
                </a:cxn>
                <a:cxn ang="f33">
                  <a:pos x="f83" y="f84"/>
                </a:cxn>
              </a:cxnLst>
              <a:rect l="f79" t="f80" r="f81" b="f82"/>
              <a:pathLst>
                <a:path>
                  <a:moveTo>
                    <a:pt x="f41" y="f60"/>
                  </a:moveTo>
                  <a:arcTo wR="f54" hR="f55" stAng="f1" swAng="f2"/>
                  <a:quadBezTo>
                    <a:pt x="f87" y="f41"/>
                    <a:pt x="f83" y="f84"/>
                  </a:quadBezTo>
                  <a:quadBezTo>
                    <a:pt x="f45" y="f88"/>
                    <a:pt x="f45" y="f60"/>
                  </a:quadBezTo>
                  <a:arcTo wR="f54" hR="f55" stAng="f7" swAng="f1"/>
                  <a:close/>
                </a:path>
              </a:pathLst>
            </a:custGeom>
            <a:solidFill>
              <a:srgbClr val="179D76"/>
            </a:solidFill>
            <a:ln w="19046"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2768E206-2754-CE54-45F3-AD73B6CAF76D}"/>
                </a:ext>
              </a:extLst>
            </p:cNvPr>
            <p:cNvSpPr/>
            <p:nvPr/>
          </p:nvSpPr>
          <p:spPr>
            <a:xfrm>
              <a:off x="7324188"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179D76"/>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 2024, 4.6 million older adults lived alone, up from 3.5 million in 2014 (ONS, 2024).</a:t>
              </a:r>
            </a:p>
          </p:txBody>
        </p:sp>
        <p:sp>
          <p:nvSpPr>
            <p:cNvPr id="15" name="Free-form: Shape 14">
              <a:extLst>
                <a:ext uri="{FF2B5EF4-FFF2-40B4-BE49-F238E27FC236}">
                  <a16:creationId xmlns:a16="http://schemas.microsoft.com/office/drawing/2014/main" id="{2B3A1AE3-72A4-C97F-14C3-7C187347AE50}"/>
                </a:ext>
              </a:extLst>
            </p:cNvPr>
            <p:cNvSpPr/>
            <p:nvPr/>
          </p:nvSpPr>
          <p:spPr>
            <a:xfrm rot="2700006">
              <a:off x="4925512" y="1122378"/>
              <a:ext cx="2245738" cy="2245738"/>
            </a:xfrm>
            <a:custGeom>
              <a:avLst>
                <a:gd name="f10" fmla="val 100000"/>
              </a:avLst>
              <a:gdLst>
                <a:gd name="f1" fmla="val 10800000"/>
                <a:gd name="f2" fmla="val 5400000"/>
                <a:gd name="f3" fmla="val 180"/>
                <a:gd name="f4" fmla="val w"/>
                <a:gd name="f5" fmla="val h"/>
                <a:gd name="f6" fmla="val ss"/>
                <a:gd name="f7" fmla="val 0"/>
                <a:gd name="f8" fmla="*/ 5419351 1 1725033"/>
                <a:gd name="f9" fmla="sqrt 2"/>
                <a:gd name="f10" fmla="val 100000"/>
                <a:gd name="f11" fmla="+- 0 0 -180"/>
                <a:gd name="f12" fmla="+- 0 0 -360"/>
                <a:gd name="f13" fmla="abs f4"/>
                <a:gd name="f14" fmla="abs f5"/>
                <a:gd name="f15" fmla="abs f6"/>
                <a:gd name="f16" fmla="val f7"/>
                <a:gd name="f17" fmla="val f10"/>
                <a:gd name="f18" fmla="+- 2700000 f2 0"/>
                <a:gd name="f19" fmla="*/ f11 f1 1"/>
                <a:gd name="f20" fmla="*/ f12 f1 1"/>
                <a:gd name="f21" fmla="?: f13 f4 1"/>
                <a:gd name="f22" fmla="?: f14 f5 1"/>
                <a:gd name="f23" fmla="?: f15 f6 1"/>
                <a:gd name="f24" fmla="*/ f18 f8 1"/>
                <a:gd name="f25" fmla="*/ f19 1 f3"/>
                <a:gd name="f26" fmla="*/ f20 1 f3"/>
                <a:gd name="f27" fmla="*/ f21 1 21600"/>
                <a:gd name="f28" fmla="*/ f22 1 21600"/>
                <a:gd name="f29" fmla="*/ 21600 f21 1"/>
                <a:gd name="f30" fmla="*/ 21600 f22 1"/>
                <a:gd name="f31" fmla="*/ f24 1 f1"/>
                <a:gd name="f32" fmla="+- f25 0 f2"/>
                <a:gd name="f33" fmla="+- f26 0 f2"/>
                <a:gd name="f34" fmla="min f28 f27"/>
                <a:gd name="f35" fmla="*/ f29 1 f23"/>
                <a:gd name="f36" fmla="*/ f30 1 f23"/>
                <a:gd name="f37" fmla="+- 0 0 f31"/>
                <a:gd name="f38" fmla="val f35"/>
                <a:gd name="f39" fmla="val f36"/>
                <a:gd name="f40" fmla="+- 0 0 f37"/>
                <a:gd name="f41" fmla="*/ f16 f34 1"/>
                <a:gd name="f42" fmla="+- f39 0 f16"/>
                <a:gd name="f43" fmla="+- f38 0 f16"/>
                <a:gd name="f44" fmla="*/ f40 f1 1"/>
                <a:gd name="f45" fmla="*/ f38 f34 1"/>
                <a:gd name="f46" fmla="*/ f42 1 2"/>
                <a:gd name="f47" fmla="*/ f43 1 2"/>
                <a:gd name="f48" fmla="*/ f44 1 f8"/>
                <a:gd name="f49" fmla="+- f16 f46 0"/>
                <a:gd name="f50" fmla="+- f16 f47 0"/>
                <a:gd name="f51" fmla="*/ f47 f9 1"/>
                <a:gd name="f52" fmla="*/ f46 f9 1"/>
                <a:gd name="f53" fmla="+- f48 0 f2"/>
                <a:gd name="f54" fmla="*/ f47 f34 1"/>
                <a:gd name="f55" fmla="*/ f46 f34 1"/>
                <a:gd name="f56" fmla="*/ f51 f17 1"/>
                <a:gd name="f57" fmla="*/ f52 f17 1"/>
                <a:gd name="f58" fmla="cos 1 f53"/>
                <a:gd name="f59" fmla="sin 1 f53"/>
                <a:gd name="f60" fmla="*/ f49 f34 1"/>
                <a:gd name="f61" fmla="*/ f56 1 100000"/>
                <a:gd name="f62" fmla="*/ f57 1 100000"/>
                <a:gd name="f63" fmla="+- 0 0 f58"/>
                <a:gd name="f64" fmla="+- 0 0 f59"/>
                <a:gd name="f65" fmla="+- 0 0 f63"/>
                <a:gd name="f66" fmla="+- 0 0 f64"/>
                <a:gd name="f67" fmla="*/ f65 f61 1"/>
                <a:gd name="f68" fmla="*/ f66 f62 1"/>
                <a:gd name="f69" fmla="*/ f65 f47 1"/>
                <a:gd name="f70" fmla="*/ f66 f46 1"/>
                <a:gd name="f71" fmla="+- f50 f67 0"/>
                <a:gd name="f72" fmla="+- f49 0 f68"/>
                <a:gd name="f73" fmla="+- f50 0 f69"/>
                <a:gd name="f74" fmla="+- f50 f69 0"/>
                <a:gd name="f75" fmla="+- f49 0 f70"/>
                <a:gd name="f76" fmla="+- f49 f70 0"/>
                <a:gd name="f77" fmla="+- f50 f71 0"/>
                <a:gd name="f78" fmla="+- f49 f72 0"/>
                <a:gd name="f79" fmla="*/ f73 f34 1"/>
                <a:gd name="f80" fmla="*/ f75 f34 1"/>
                <a:gd name="f81" fmla="*/ f74 f34 1"/>
                <a:gd name="f82" fmla="*/ f76 f34 1"/>
                <a:gd name="f83" fmla="*/ f71 f34 1"/>
                <a:gd name="f84" fmla="*/ f72 f34 1"/>
                <a:gd name="f85" fmla="*/ f77 1 2"/>
                <a:gd name="f86" fmla="*/ f78 1 2"/>
                <a:gd name="f87" fmla="*/ f85 f34 1"/>
                <a:gd name="f88" fmla="*/ f86 f34 1"/>
              </a:gdLst>
              <a:ahLst/>
              <a:cxnLst>
                <a:cxn ang="3cd4">
                  <a:pos x="hc" y="t"/>
                </a:cxn>
                <a:cxn ang="0">
                  <a:pos x="r" y="vc"/>
                </a:cxn>
                <a:cxn ang="cd4">
                  <a:pos x="hc" y="b"/>
                </a:cxn>
                <a:cxn ang="cd2">
                  <a:pos x="l" y="vc"/>
                </a:cxn>
                <a:cxn ang="f32">
                  <a:pos x="f81" y="f82"/>
                </a:cxn>
                <a:cxn ang="f32">
                  <a:pos x="f79" y="f82"/>
                </a:cxn>
                <a:cxn ang="f33">
                  <a:pos x="f79" y="f80"/>
                </a:cxn>
                <a:cxn ang="f33">
                  <a:pos x="f83" y="f84"/>
                </a:cxn>
              </a:cxnLst>
              <a:rect l="f79" t="f80" r="f81" b="f82"/>
              <a:pathLst>
                <a:path>
                  <a:moveTo>
                    <a:pt x="f41" y="f60"/>
                  </a:moveTo>
                  <a:arcTo wR="f54" hR="f55" stAng="f1" swAng="f2"/>
                  <a:quadBezTo>
                    <a:pt x="f87" y="f41"/>
                    <a:pt x="f83" y="f84"/>
                  </a:quadBezTo>
                  <a:quadBezTo>
                    <a:pt x="f45" y="f88"/>
                    <a:pt x="f45" y="f60"/>
                  </a:quadBezTo>
                  <a:arcTo wR="f54" hR="f55" stAng="f7" swAng="f1"/>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56418775-2B98-97A6-EA4C-E46D6694B55F}"/>
                </a:ext>
              </a:extLst>
            </p:cNvPr>
            <p:cNvSpPr/>
            <p:nvPr/>
          </p:nvSpPr>
          <p:spPr>
            <a:xfrm>
              <a:off x="4997543"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0F9ED5"/>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Increase in solo households is mainly due to growth in the 65+ age group</a:t>
              </a:r>
            </a:p>
          </p:txBody>
        </p:sp>
      </p:grpSp>
      <p:grpSp>
        <p:nvGrpSpPr>
          <p:cNvPr id="17" name="Diagram 8">
            <a:extLst>
              <a:ext uri="{FF2B5EF4-FFF2-40B4-BE49-F238E27FC236}">
                <a16:creationId xmlns:a16="http://schemas.microsoft.com/office/drawing/2014/main" id="{865890CC-9493-90E8-734A-83E25865EEA2}"/>
              </a:ext>
            </a:extLst>
          </p:cNvPr>
          <p:cNvGrpSpPr/>
          <p:nvPr/>
        </p:nvGrpSpPr>
        <p:grpSpPr>
          <a:xfrm>
            <a:off x="4747253" y="3724369"/>
            <a:ext cx="3690180" cy="2833130"/>
            <a:chOff x="4747253" y="3724369"/>
            <a:chExt cx="3690180" cy="2833130"/>
          </a:xfrm>
        </p:grpSpPr>
        <p:sp>
          <p:nvSpPr>
            <p:cNvPr id="18" name="Free-form: Shape 17">
              <a:extLst>
                <a:ext uri="{FF2B5EF4-FFF2-40B4-BE49-F238E27FC236}">
                  <a16:creationId xmlns:a16="http://schemas.microsoft.com/office/drawing/2014/main" id="{4E752A72-0313-C76C-BBA2-E83F47D7EFE3}"/>
                </a:ext>
              </a:extLst>
            </p:cNvPr>
            <p:cNvSpPr/>
            <p:nvPr/>
          </p:nvSpPr>
          <p:spPr>
            <a:xfrm>
              <a:off x="4747253" y="3724369"/>
              <a:ext cx="1219096" cy="1359904"/>
            </a:xfrm>
            <a:custGeom>
              <a:avLst>
                <a:gd name="f0" fmla="val 9682"/>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196B24"/>
            </a:solidFill>
            <a:ln w="19046" cap="flat">
              <a:solidFill>
                <a:srgbClr val="FFFFFF"/>
              </a:solidFill>
              <a:prstDash val="solid"/>
              <a:miter/>
            </a:ln>
          </p:spPr>
          <p:txBody>
            <a:bodyPr lIns="0" tIns="0" rIns="0" bIns="0"/>
            <a:lstStyle/>
            <a:p>
              <a:endParaRPr lang="en-GB"/>
            </a:p>
          </p:txBody>
        </p:sp>
        <p:sp>
          <p:nvSpPr>
            <p:cNvPr id="19" name="Free-form: Shape 18">
              <a:extLst>
                <a:ext uri="{FF2B5EF4-FFF2-40B4-BE49-F238E27FC236}">
                  <a16:creationId xmlns:a16="http://schemas.microsoft.com/office/drawing/2014/main" id="{8E6849A9-13B9-550D-6EBC-58C0A25A35A4}"/>
                </a:ext>
              </a:extLst>
            </p:cNvPr>
            <p:cNvSpPr/>
            <p:nvPr/>
          </p:nvSpPr>
          <p:spPr>
            <a:xfrm>
              <a:off x="6002926" y="3724369"/>
              <a:ext cx="2068775" cy="1359904"/>
            </a:xfrm>
            <a:custGeom>
              <a:avLst/>
              <a:gdLst>
                <a:gd name="f0" fmla="val 10800000"/>
                <a:gd name="f1" fmla="val 5400000"/>
                <a:gd name="f2" fmla="val 180"/>
                <a:gd name="f3" fmla="val w"/>
                <a:gd name="f4" fmla="val h"/>
                <a:gd name="f5" fmla="val 0"/>
                <a:gd name="f6" fmla="val 2068775"/>
                <a:gd name="f7" fmla="val 1359907"/>
                <a:gd name="f8" fmla="+- 0 0 -90"/>
                <a:gd name="f9" fmla="*/ f3 1 2068775"/>
                <a:gd name="f10" fmla="*/ f4 1 1359907"/>
                <a:gd name="f11" fmla="val f5"/>
                <a:gd name="f12" fmla="val f6"/>
                <a:gd name="f13" fmla="val f7"/>
                <a:gd name="f14" fmla="*/ f8 f0 1"/>
                <a:gd name="f15" fmla="+- f13 0 f11"/>
                <a:gd name="f16" fmla="+- f12 0 f11"/>
                <a:gd name="f17" fmla="*/ f14 1 f2"/>
                <a:gd name="f18" fmla="*/ f16 1 2068775"/>
                <a:gd name="f19" fmla="*/ f15 1 1359907"/>
                <a:gd name="f20" fmla="*/ 0 f16 1"/>
                <a:gd name="f21" fmla="*/ 0 f15 1"/>
                <a:gd name="f22" fmla="*/ 2068775 f16 1"/>
                <a:gd name="f23" fmla="*/ 1359907 f15 1"/>
                <a:gd name="f24" fmla="+- f17 0 f1"/>
                <a:gd name="f25" fmla="*/ f20 1 2068775"/>
                <a:gd name="f26" fmla="*/ f21 1 1359907"/>
                <a:gd name="f27" fmla="*/ f22 1 2068775"/>
                <a:gd name="f28" fmla="*/ f23 1 1359907"/>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068775" h="1359907">
                  <a:moveTo>
                    <a:pt x="f5" y="f5"/>
                  </a:moveTo>
                  <a:lnTo>
                    <a:pt x="f6" y="f5"/>
                  </a:lnTo>
                  <a:lnTo>
                    <a:pt x="f6" y="f7"/>
                  </a:lnTo>
                  <a:lnTo>
                    <a:pt x="f5" y="f7"/>
                  </a:lnTo>
                  <a:lnTo>
                    <a:pt x="f5" y="f5"/>
                  </a:lnTo>
                  <a:close/>
                </a:path>
              </a:pathLst>
            </a:custGeom>
            <a:noFill/>
            <a:ln cap="flat">
              <a:noFill/>
              <a:prstDash val="solid"/>
            </a:ln>
          </p:spPr>
          <p:txBody>
            <a:bodyPr vert="horz" wrap="square" lIns="149348" tIns="0" rIns="149348" bIns="149348"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000000"/>
                  </a:solidFill>
                  <a:uFillTx/>
                  <a:latin typeface="Aptos"/>
                </a:rPr>
                <a:t>41% of women aged 65+ live alone (ONS, 2024).</a:t>
              </a:r>
            </a:p>
          </p:txBody>
        </p:sp>
        <p:sp>
          <p:nvSpPr>
            <p:cNvPr id="20" name="Free-form: Shape 19">
              <a:extLst>
                <a:ext uri="{FF2B5EF4-FFF2-40B4-BE49-F238E27FC236}">
                  <a16:creationId xmlns:a16="http://schemas.microsoft.com/office/drawing/2014/main" id="{DDFD63EC-9A47-BE90-976B-6B686B1970E4}"/>
                </a:ext>
              </a:extLst>
            </p:cNvPr>
            <p:cNvSpPr/>
            <p:nvPr/>
          </p:nvSpPr>
          <p:spPr>
            <a:xfrm>
              <a:off x="5112986" y="5197595"/>
              <a:ext cx="1219096" cy="1359904"/>
            </a:xfrm>
            <a:custGeom>
              <a:avLst>
                <a:gd name="f0" fmla="val 1191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21" name="Free-form: Shape 20">
              <a:extLst>
                <a:ext uri="{FF2B5EF4-FFF2-40B4-BE49-F238E27FC236}">
                  <a16:creationId xmlns:a16="http://schemas.microsoft.com/office/drawing/2014/main" id="{6D455191-E35F-E92C-E52F-A3FB53645336}"/>
                </a:ext>
              </a:extLst>
            </p:cNvPr>
            <p:cNvSpPr/>
            <p:nvPr/>
          </p:nvSpPr>
          <p:spPr>
            <a:xfrm>
              <a:off x="6368658" y="5197595"/>
              <a:ext cx="2068775" cy="1359904"/>
            </a:xfrm>
            <a:custGeom>
              <a:avLst/>
              <a:gdLst>
                <a:gd name="f0" fmla="val 10800000"/>
                <a:gd name="f1" fmla="val 5400000"/>
                <a:gd name="f2" fmla="val 180"/>
                <a:gd name="f3" fmla="val w"/>
                <a:gd name="f4" fmla="val h"/>
                <a:gd name="f5" fmla="val 0"/>
                <a:gd name="f6" fmla="val 2068775"/>
                <a:gd name="f7" fmla="val 1359907"/>
                <a:gd name="f8" fmla="+- 0 0 -90"/>
                <a:gd name="f9" fmla="*/ f3 1 2068775"/>
                <a:gd name="f10" fmla="*/ f4 1 1359907"/>
                <a:gd name="f11" fmla="val f5"/>
                <a:gd name="f12" fmla="val f6"/>
                <a:gd name="f13" fmla="val f7"/>
                <a:gd name="f14" fmla="*/ f8 f0 1"/>
                <a:gd name="f15" fmla="+- f13 0 f11"/>
                <a:gd name="f16" fmla="+- f12 0 f11"/>
                <a:gd name="f17" fmla="*/ f14 1 f2"/>
                <a:gd name="f18" fmla="*/ f16 1 2068775"/>
                <a:gd name="f19" fmla="*/ f15 1 1359907"/>
                <a:gd name="f20" fmla="*/ 0 f16 1"/>
                <a:gd name="f21" fmla="*/ 0 f15 1"/>
                <a:gd name="f22" fmla="*/ 2068775 f16 1"/>
                <a:gd name="f23" fmla="*/ 1359907 f15 1"/>
                <a:gd name="f24" fmla="+- f17 0 f1"/>
                <a:gd name="f25" fmla="*/ f20 1 2068775"/>
                <a:gd name="f26" fmla="*/ f21 1 1359907"/>
                <a:gd name="f27" fmla="*/ f22 1 2068775"/>
                <a:gd name="f28" fmla="*/ f23 1 1359907"/>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068775" h="1359907">
                  <a:moveTo>
                    <a:pt x="f5" y="f5"/>
                  </a:moveTo>
                  <a:lnTo>
                    <a:pt x="f6" y="f5"/>
                  </a:lnTo>
                  <a:lnTo>
                    <a:pt x="f6" y="f7"/>
                  </a:lnTo>
                  <a:lnTo>
                    <a:pt x="f5" y="f7"/>
                  </a:lnTo>
                  <a:lnTo>
                    <a:pt x="f5" y="f5"/>
                  </a:lnTo>
                  <a:close/>
                </a:path>
              </a:pathLst>
            </a:custGeom>
            <a:noFill/>
            <a:ln cap="flat">
              <a:noFill/>
              <a:prstDash val="solid"/>
            </a:ln>
          </p:spPr>
          <p:txBody>
            <a:bodyPr vert="horz" wrap="square" lIns="149348" tIns="0" rIns="149348" bIns="149348"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27% of men aged 65+ live alone (ONS, 2024).</a:t>
              </a:r>
            </a:p>
          </p:txBody>
        </p:sp>
      </p:grpSp>
      <p:sp>
        <p:nvSpPr>
          <p:cNvPr id="22" name="Rectangle: Rounded Corners 9">
            <a:extLst>
              <a:ext uri="{FF2B5EF4-FFF2-40B4-BE49-F238E27FC236}">
                <a16:creationId xmlns:a16="http://schemas.microsoft.com/office/drawing/2014/main" id="{61B1FD59-5A38-C417-C8EA-E01632C0D0DC}"/>
              </a:ext>
            </a:extLst>
          </p:cNvPr>
          <p:cNvSpPr/>
          <p:nvPr/>
        </p:nvSpPr>
        <p:spPr>
          <a:xfrm>
            <a:off x="8664314" y="3724369"/>
            <a:ext cx="3355546" cy="283314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Ageing in Place Census 2021 shows many older adults continue to live independently despite disability or declining health (ONS, 2023). Demonstrate a strong preference for ageing in place rather than moving into residential care.</a:t>
            </a:r>
          </a:p>
        </p:txBody>
      </p:sp>
      <p:pic>
        <p:nvPicPr>
          <p:cNvPr id="119" name="Audio 118">
            <a:hlinkClick r:id="" action="ppaction://media"/>
            <a:extLst>
              <a:ext uri="{FF2B5EF4-FFF2-40B4-BE49-F238E27FC236}">
                <a16:creationId xmlns:a16="http://schemas.microsoft.com/office/drawing/2014/main" id="{4CDD723F-EDB7-A88E-8F61-4F58FF9FC5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817"/>
    </mc:Choice>
    <mc:Fallback>
      <p:transition spd="slow" advTm="74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AE4-328D-546F-C81D-4B4303597B1D}"/>
              </a:ext>
            </a:extLst>
          </p:cNvPr>
          <p:cNvSpPr txBox="1">
            <a:spLocks noGrp="1"/>
          </p:cNvSpPr>
          <p:nvPr>
            <p:ph type="title"/>
          </p:nvPr>
        </p:nvSpPr>
        <p:spPr>
          <a:xfrm>
            <a:off x="1012249" y="113769"/>
            <a:ext cx="10515600" cy="1325559"/>
          </a:xfrm>
        </p:spPr>
        <p:txBody>
          <a:bodyPr anchorCtr="1"/>
          <a:lstStyle/>
          <a:p>
            <a:pPr lvl="0" algn="ctr"/>
            <a:r>
              <a:rPr lang="en-GB" b="1" u="sng">
                <a:solidFill>
                  <a:srgbClr val="0B3041"/>
                </a:solidFill>
              </a:rPr>
              <a:t>Policy Support for Independent living </a:t>
            </a:r>
          </a:p>
        </p:txBody>
      </p:sp>
      <p:grpSp>
        <p:nvGrpSpPr>
          <p:cNvPr id="3" name="Diagram 11">
            <a:extLst>
              <a:ext uri="{FF2B5EF4-FFF2-40B4-BE49-F238E27FC236}">
                <a16:creationId xmlns:a16="http://schemas.microsoft.com/office/drawing/2014/main" id="{F37D885C-D961-3254-C5E6-D3586D1DC191}"/>
              </a:ext>
            </a:extLst>
          </p:cNvPr>
          <p:cNvGrpSpPr/>
          <p:nvPr/>
        </p:nvGrpSpPr>
        <p:grpSpPr>
          <a:xfrm>
            <a:off x="1747226" y="1496187"/>
            <a:ext cx="9045646" cy="5304963"/>
            <a:chOff x="1747226" y="1496187"/>
            <a:chExt cx="9045646" cy="5304963"/>
          </a:xfrm>
        </p:grpSpPr>
        <p:sp>
          <p:nvSpPr>
            <p:cNvPr id="4" name="Free-form: Shape 3">
              <a:extLst>
                <a:ext uri="{FF2B5EF4-FFF2-40B4-BE49-F238E27FC236}">
                  <a16:creationId xmlns:a16="http://schemas.microsoft.com/office/drawing/2014/main" id="{37BC8F1F-5574-B368-C088-F9CF931F7C29}"/>
                </a:ext>
              </a:extLst>
            </p:cNvPr>
            <p:cNvSpPr/>
            <p:nvPr/>
          </p:nvSpPr>
          <p:spPr>
            <a:xfrm>
              <a:off x="1747226" y="1496187"/>
              <a:ext cx="4226932" cy="1376866"/>
            </a:xfrm>
            <a:custGeom>
              <a:avLst/>
              <a:gdLst>
                <a:gd name="f0" fmla="val 10800000"/>
                <a:gd name="f1" fmla="val 5400000"/>
                <a:gd name="f2" fmla="val 180"/>
                <a:gd name="f3" fmla="val w"/>
                <a:gd name="f4" fmla="val h"/>
                <a:gd name="f5" fmla="val 0"/>
                <a:gd name="f6" fmla="val 4226935"/>
                <a:gd name="f7" fmla="val 1376870"/>
                <a:gd name="f8" fmla="+- 0 0 -90"/>
                <a:gd name="f9" fmla="*/ f3 1 4226935"/>
                <a:gd name="f10" fmla="*/ f4 1 1376870"/>
                <a:gd name="f11" fmla="val f5"/>
                <a:gd name="f12" fmla="val f6"/>
                <a:gd name="f13" fmla="val f7"/>
                <a:gd name="f14" fmla="*/ f8 f0 1"/>
                <a:gd name="f15" fmla="+- f13 0 f11"/>
                <a:gd name="f16" fmla="+- f12 0 f11"/>
                <a:gd name="f17" fmla="*/ f14 1 f2"/>
                <a:gd name="f18" fmla="*/ f16 1 4226935"/>
                <a:gd name="f19" fmla="*/ f15 1 1376870"/>
                <a:gd name="f20" fmla="*/ 0 f16 1"/>
                <a:gd name="f21" fmla="*/ 0 f15 1"/>
                <a:gd name="f22" fmla="*/ 4226935 f16 1"/>
                <a:gd name="f23" fmla="*/ 1376870 f15 1"/>
                <a:gd name="f24" fmla="+- f17 0 f1"/>
                <a:gd name="f25" fmla="*/ f20 1 4226935"/>
                <a:gd name="f26" fmla="*/ f21 1 1376870"/>
                <a:gd name="f27" fmla="*/ f22 1 4226935"/>
                <a:gd name="f28" fmla="*/ f23 1 137687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1376870">
                  <a:moveTo>
                    <a:pt x="f5" y="f5"/>
                  </a:moveTo>
                  <a:lnTo>
                    <a:pt x="f6" y="f5"/>
                  </a:lnTo>
                  <a:lnTo>
                    <a:pt x="f6" y="f7"/>
                  </a:lnTo>
                  <a:lnTo>
                    <a:pt x="f5" y="f7"/>
                  </a:lnTo>
                  <a:lnTo>
                    <a:pt x="f5" y="f5"/>
                  </a:lnTo>
                  <a:close/>
                </a:path>
              </a:pathLst>
            </a:custGeom>
            <a:solidFill>
              <a:srgbClr val="196B24"/>
            </a:solidFill>
            <a:ln w="19046" cap="flat">
              <a:solidFill>
                <a:srgbClr val="196B24"/>
              </a:solidFill>
              <a:prstDash val="solid"/>
              <a:miter/>
            </a:ln>
          </p:spPr>
          <p:txBody>
            <a:bodyPr vert="horz" wrap="square" lIns="192024" tIns="109728" rIns="192024" bIns="109728" anchor="ctr"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Aptos"/>
                </a:rPr>
                <a:t>Ageing in place</a:t>
              </a:r>
            </a:p>
          </p:txBody>
        </p:sp>
        <p:sp>
          <p:nvSpPr>
            <p:cNvPr id="5" name="Free-form: Shape 4">
              <a:extLst>
                <a:ext uri="{FF2B5EF4-FFF2-40B4-BE49-F238E27FC236}">
                  <a16:creationId xmlns:a16="http://schemas.microsoft.com/office/drawing/2014/main" id="{BDED5704-90E0-638D-4CD3-78C23413ABE3}"/>
                </a:ext>
              </a:extLst>
            </p:cNvPr>
            <p:cNvSpPr/>
            <p:nvPr/>
          </p:nvSpPr>
          <p:spPr>
            <a:xfrm>
              <a:off x="1747226" y="2738984"/>
              <a:ext cx="4226932" cy="3928097"/>
            </a:xfrm>
            <a:custGeom>
              <a:avLst/>
              <a:gdLst>
                <a:gd name="f0" fmla="val 10800000"/>
                <a:gd name="f1" fmla="val 5400000"/>
                <a:gd name="f2" fmla="val 180"/>
                <a:gd name="f3" fmla="val w"/>
                <a:gd name="f4" fmla="val h"/>
                <a:gd name="f5" fmla="val 0"/>
                <a:gd name="f6" fmla="val 4226935"/>
                <a:gd name="f7" fmla="val 3928094"/>
                <a:gd name="f8" fmla="+- 0 0 -90"/>
                <a:gd name="f9" fmla="*/ f3 1 4226935"/>
                <a:gd name="f10" fmla="*/ f4 1 3928094"/>
                <a:gd name="f11" fmla="val f5"/>
                <a:gd name="f12" fmla="val f6"/>
                <a:gd name="f13" fmla="val f7"/>
                <a:gd name="f14" fmla="*/ f8 f0 1"/>
                <a:gd name="f15" fmla="+- f13 0 f11"/>
                <a:gd name="f16" fmla="+- f12 0 f11"/>
                <a:gd name="f17" fmla="*/ f14 1 f2"/>
                <a:gd name="f18" fmla="*/ f16 1 4226935"/>
                <a:gd name="f19" fmla="*/ f15 1 3928094"/>
                <a:gd name="f20" fmla="*/ 0 f16 1"/>
                <a:gd name="f21" fmla="*/ 0 f15 1"/>
                <a:gd name="f22" fmla="*/ 4226935 f16 1"/>
                <a:gd name="f23" fmla="*/ 3928094 f15 1"/>
                <a:gd name="f24" fmla="+- f17 0 f1"/>
                <a:gd name="f25" fmla="*/ f20 1 4226935"/>
                <a:gd name="f26" fmla="*/ f21 1 3928094"/>
                <a:gd name="f27" fmla="*/ f22 1 4226935"/>
                <a:gd name="f28" fmla="*/ f23 1 392809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3928094">
                  <a:moveTo>
                    <a:pt x="f5" y="f5"/>
                  </a:moveTo>
                  <a:lnTo>
                    <a:pt x="f6" y="f5"/>
                  </a:lnTo>
                  <a:lnTo>
                    <a:pt x="f6" y="f7"/>
                  </a:lnTo>
                  <a:lnTo>
                    <a:pt x="f5" y="f7"/>
                  </a:lnTo>
                  <a:lnTo>
                    <a:pt x="f5" y="f5"/>
                  </a:lnTo>
                  <a:close/>
                </a:path>
              </a:pathLst>
            </a:custGeom>
            <a:solidFill>
              <a:srgbClr val="CCD4CC">
                <a:alpha val="90000"/>
              </a:srgbClr>
            </a:solidFill>
            <a:ln w="19046" cap="flat">
              <a:solidFill>
                <a:srgbClr val="CCD4CC">
                  <a:alpha val="90000"/>
                </a:srgbClr>
              </a:solidFill>
              <a:prstDash val="solid"/>
              <a:miter/>
            </a:ln>
          </p:spPr>
          <p:txBody>
            <a:bodyPr vert="horz" wrap="square" lIns="144018" tIns="144018" rIns="192024" bIns="216027" anchor="t" anchorCtr="0" compatLnSpc="1">
              <a:noAutofit/>
            </a:bodyPr>
            <a:lstStyle/>
            <a:p>
              <a:pPr marL="228600" marR="0" lvl="1" indent="-228600" algn="l" defTabSz="1200150"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700" b="0" i="0" u="none" strike="noStrike" kern="1200" cap="none" spc="0" baseline="0" dirty="0">
                  <a:solidFill>
                    <a:srgbClr val="000000"/>
                  </a:solidFill>
                  <a:uFillTx/>
                  <a:latin typeface="Aptos"/>
                </a:rPr>
                <a:t>Home adaptation,  Social care services Community‑based support (Age UK, n.d.; DHSC, 2025).</a:t>
              </a:r>
            </a:p>
          </p:txBody>
        </p:sp>
        <p:sp>
          <p:nvSpPr>
            <p:cNvPr id="6" name="Free-form: Shape 5">
              <a:extLst>
                <a:ext uri="{FF2B5EF4-FFF2-40B4-BE49-F238E27FC236}">
                  <a16:creationId xmlns:a16="http://schemas.microsoft.com/office/drawing/2014/main" id="{43F4A022-5D68-538B-EF45-BBDAD26629FE}"/>
                </a:ext>
              </a:extLst>
            </p:cNvPr>
            <p:cNvSpPr/>
            <p:nvPr/>
          </p:nvSpPr>
          <p:spPr>
            <a:xfrm>
              <a:off x="6565940" y="1496187"/>
              <a:ext cx="4226932" cy="1376866"/>
            </a:xfrm>
            <a:custGeom>
              <a:avLst/>
              <a:gdLst>
                <a:gd name="f0" fmla="val 10800000"/>
                <a:gd name="f1" fmla="val 5400000"/>
                <a:gd name="f2" fmla="val 180"/>
                <a:gd name="f3" fmla="val w"/>
                <a:gd name="f4" fmla="val h"/>
                <a:gd name="f5" fmla="val 0"/>
                <a:gd name="f6" fmla="val 4226935"/>
                <a:gd name="f7" fmla="val 1376870"/>
                <a:gd name="f8" fmla="+- 0 0 -90"/>
                <a:gd name="f9" fmla="*/ f3 1 4226935"/>
                <a:gd name="f10" fmla="*/ f4 1 1376870"/>
                <a:gd name="f11" fmla="val f5"/>
                <a:gd name="f12" fmla="val f6"/>
                <a:gd name="f13" fmla="val f7"/>
                <a:gd name="f14" fmla="*/ f8 f0 1"/>
                <a:gd name="f15" fmla="+- f13 0 f11"/>
                <a:gd name="f16" fmla="+- f12 0 f11"/>
                <a:gd name="f17" fmla="*/ f14 1 f2"/>
                <a:gd name="f18" fmla="*/ f16 1 4226935"/>
                <a:gd name="f19" fmla="*/ f15 1 1376870"/>
                <a:gd name="f20" fmla="*/ 0 f16 1"/>
                <a:gd name="f21" fmla="*/ 0 f15 1"/>
                <a:gd name="f22" fmla="*/ 4226935 f16 1"/>
                <a:gd name="f23" fmla="*/ 1376870 f15 1"/>
                <a:gd name="f24" fmla="+- f17 0 f1"/>
                <a:gd name="f25" fmla="*/ f20 1 4226935"/>
                <a:gd name="f26" fmla="*/ f21 1 1376870"/>
                <a:gd name="f27" fmla="*/ f22 1 4226935"/>
                <a:gd name="f28" fmla="*/ f23 1 137687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1376870">
                  <a:moveTo>
                    <a:pt x="f5" y="f5"/>
                  </a:moveTo>
                  <a:lnTo>
                    <a:pt x="f6" y="f5"/>
                  </a:lnTo>
                  <a:lnTo>
                    <a:pt x="f6" y="f7"/>
                  </a:lnTo>
                  <a:lnTo>
                    <a:pt x="f5" y="f7"/>
                  </a:lnTo>
                  <a:lnTo>
                    <a:pt x="f5" y="f5"/>
                  </a:lnTo>
                  <a:close/>
                </a:path>
              </a:pathLst>
            </a:custGeom>
            <a:solidFill>
              <a:srgbClr val="0F9ED5"/>
            </a:solidFill>
            <a:ln w="19046" cap="flat">
              <a:solidFill>
                <a:srgbClr val="0F9ED5"/>
              </a:solidFill>
              <a:prstDash val="solid"/>
              <a:miter/>
            </a:ln>
          </p:spPr>
          <p:txBody>
            <a:bodyPr vert="horz" wrap="square" lIns="192024" tIns="109728" rIns="192024" bIns="109728" anchor="ctr"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Aptos"/>
                </a:rPr>
                <a:t>Healthy Ageing: Applying All Our Health (OHID, 2022) </a:t>
              </a:r>
            </a:p>
          </p:txBody>
        </p:sp>
        <p:sp>
          <p:nvSpPr>
            <p:cNvPr id="7" name="Free-form: Shape 6">
              <a:extLst>
                <a:ext uri="{FF2B5EF4-FFF2-40B4-BE49-F238E27FC236}">
                  <a16:creationId xmlns:a16="http://schemas.microsoft.com/office/drawing/2014/main" id="{FE57855A-A35D-41CB-4090-9F9BF449681F}"/>
                </a:ext>
              </a:extLst>
            </p:cNvPr>
            <p:cNvSpPr/>
            <p:nvPr/>
          </p:nvSpPr>
          <p:spPr>
            <a:xfrm>
              <a:off x="6565940" y="2873053"/>
              <a:ext cx="4226932" cy="3928097"/>
            </a:xfrm>
            <a:custGeom>
              <a:avLst/>
              <a:gdLst>
                <a:gd name="f0" fmla="val 10800000"/>
                <a:gd name="f1" fmla="val 5400000"/>
                <a:gd name="f2" fmla="val 180"/>
                <a:gd name="f3" fmla="val w"/>
                <a:gd name="f4" fmla="val h"/>
                <a:gd name="f5" fmla="val 0"/>
                <a:gd name="f6" fmla="val 4226935"/>
                <a:gd name="f7" fmla="val 3928094"/>
                <a:gd name="f8" fmla="+- 0 0 -90"/>
                <a:gd name="f9" fmla="*/ f3 1 4226935"/>
                <a:gd name="f10" fmla="*/ f4 1 3928094"/>
                <a:gd name="f11" fmla="val f5"/>
                <a:gd name="f12" fmla="val f6"/>
                <a:gd name="f13" fmla="val f7"/>
                <a:gd name="f14" fmla="*/ f8 f0 1"/>
                <a:gd name="f15" fmla="+- f13 0 f11"/>
                <a:gd name="f16" fmla="+- f12 0 f11"/>
                <a:gd name="f17" fmla="*/ f14 1 f2"/>
                <a:gd name="f18" fmla="*/ f16 1 4226935"/>
                <a:gd name="f19" fmla="*/ f15 1 3928094"/>
                <a:gd name="f20" fmla="*/ 0 f16 1"/>
                <a:gd name="f21" fmla="*/ 0 f15 1"/>
                <a:gd name="f22" fmla="*/ 4226935 f16 1"/>
                <a:gd name="f23" fmla="*/ 3928094 f15 1"/>
                <a:gd name="f24" fmla="+- f17 0 f1"/>
                <a:gd name="f25" fmla="*/ f20 1 4226935"/>
                <a:gd name="f26" fmla="*/ f21 1 3928094"/>
                <a:gd name="f27" fmla="*/ f22 1 4226935"/>
                <a:gd name="f28" fmla="*/ f23 1 392809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3928094">
                  <a:moveTo>
                    <a:pt x="f5" y="f5"/>
                  </a:moveTo>
                  <a:lnTo>
                    <a:pt x="f6" y="f5"/>
                  </a:lnTo>
                  <a:lnTo>
                    <a:pt x="f6" y="f7"/>
                  </a:lnTo>
                  <a:lnTo>
                    <a:pt x="f5" y="f7"/>
                  </a:lnTo>
                  <a:lnTo>
                    <a:pt x="f5" y="f5"/>
                  </a:lnTo>
                  <a:close/>
                </a:path>
              </a:pathLst>
            </a:custGeom>
            <a:solidFill>
              <a:srgbClr val="CCDFEF">
                <a:alpha val="90000"/>
              </a:srgbClr>
            </a:solidFill>
            <a:ln w="19046" cap="flat">
              <a:solidFill>
                <a:srgbClr val="CCDFEF">
                  <a:alpha val="90000"/>
                </a:srgbClr>
              </a:solidFill>
              <a:prstDash val="solid"/>
              <a:miter/>
            </a:ln>
          </p:spPr>
          <p:txBody>
            <a:bodyPr vert="horz" wrap="square" lIns="144018" tIns="144018" rIns="192024" bIns="216027" anchor="t" anchorCtr="0" compatLnSpc="1">
              <a:noAutofit/>
            </a:bodyPr>
            <a:lstStyle/>
            <a:p>
              <a:pPr marL="228600" marR="0" lvl="1" indent="-228600" algn="l" defTabSz="1200150"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700" b="0" i="0" u="none" strike="noStrike" kern="1200" cap="none" spc="0" baseline="0" dirty="0">
                  <a:solidFill>
                    <a:srgbClr val="000000"/>
                  </a:solidFill>
                  <a:uFillTx/>
                  <a:latin typeface="Aptos"/>
                </a:rPr>
                <a:t>Strengthening community‑based care, Supporting social engagement, Reducing pressure on health and care systems (Office for Health Improvement and Disparities, 2022). </a:t>
              </a:r>
            </a:p>
          </p:txBody>
        </p:sp>
      </p:grpSp>
      <p:pic>
        <p:nvPicPr>
          <p:cNvPr id="69" name="Audio 68">
            <a:hlinkClick r:id="" action="ppaction://media"/>
            <a:extLst>
              <a:ext uri="{FF2B5EF4-FFF2-40B4-BE49-F238E27FC236}">
                <a16:creationId xmlns:a16="http://schemas.microsoft.com/office/drawing/2014/main" id="{C442505F-4AD1-70B6-4747-D05B7C8AAA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792"/>
    </mc:Choice>
    <mc:Fallback>
      <p:transition spd="slow" advTm="39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FDF57-D45A-B1C6-0648-0D0E183FF304}"/>
              </a:ext>
            </a:extLst>
          </p:cNvPr>
          <p:cNvSpPr txBox="1">
            <a:spLocks noGrp="1"/>
          </p:cNvSpPr>
          <p:nvPr>
            <p:ph type="title"/>
          </p:nvPr>
        </p:nvSpPr>
        <p:spPr>
          <a:xfrm>
            <a:off x="0" y="0"/>
            <a:ext cx="12191996" cy="749506"/>
          </a:xfrm>
        </p:spPr>
        <p:txBody>
          <a:bodyPr anchorCtr="1"/>
          <a:lstStyle/>
          <a:p>
            <a:pPr lvl="0" algn="ctr"/>
            <a:r>
              <a:rPr lang="en-GB" b="1" u="sng">
                <a:solidFill>
                  <a:srgbClr val="163E64"/>
                </a:solidFill>
              </a:rPr>
              <a:t>Current context on care needs of Older people living Independently </a:t>
            </a:r>
          </a:p>
        </p:txBody>
      </p:sp>
      <p:grpSp>
        <p:nvGrpSpPr>
          <p:cNvPr id="3" name="Diagram 5">
            <a:extLst>
              <a:ext uri="{FF2B5EF4-FFF2-40B4-BE49-F238E27FC236}">
                <a16:creationId xmlns:a16="http://schemas.microsoft.com/office/drawing/2014/main" id="{495049B7-B769-8038-6003-30F731A01A2D}"/>
              </a:ext>
            </a:extLst>
          </p:cNvPr>
          <p:cNvGrpSpPr/>
          <p:nvPr/>
        </p:nvGrpSpPr>
        <p:grpSpPr>
          <a:xfrm>
            <a:off x="0" y="2023164"/>
            <a:ext cx="12187059" cy="3561168"/>
            <a:chOff x="0" y="2023164"/>
            <a:chExt cx="12187059" cy="3561168"/>
          </a:xfrm>
        </p:grpSpPr>
        <p:sp>
          <p:nvSpPr>
            <p:cNvPr id="4" name="Free-form: Shape 3">
              <a:extLst>
                <a:ext uri="{FF2B5EF4-FFF2-40B4-BE49-F238E27FC236}">
                  <a16:creationId xmlns:a16="http://schemas.microsoft.com/office/drawing/2014/main" id="{BE1B88DC-3A5E-120D-A5CE-537B7F42C925}"/>
                </a:ext>
              </a:extLst>
            </p:cNvPr>
            <p:cNvSpPr/>
            <p:nvPr/>
          </p:nvSpPr>
          <p:spPr>
            <a:xfrm rot="16200004">
              <a:off x="-296764"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96B24"/>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Physical needs</a:t>
              </a:r>
            </a:p>
          </p:txBody>
        </p:sp>
        <p:sp>
          <p:nvSpPr>
            <p:cNvPr id="5" name="Free-form: Shape 4">
              <a:extLst>
                <a:ext uri="{FF2B5EF4-FFF2-40B4-BE49-F238E27FC236}">
                  <a16:creationId xmlns:a16="http://schemas.microsoft.com/office/drawing/2014/main" id="{55F49162-45E7-7578-92D9-615E9C1CC093}"/>
                </a:ext>
              </a:extLst>
            </p:cNvPr>
            <p:cNvSpPr/>
            <p:nvPr/>
          </p:nvSpPr>
          <p:spPr>
            <a:xfrm>
              <a:off x="593527"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Many experience reduced mobility, chronic conditions, or sensory impairments (Wu &amp; Grundy, 2025). Home adaptations such as grab rails, stairlifts</a:t>
              </a:r>
              <a:r>
                <a:rPr lang="en-GB" sz="1500" dirty="0">
                  <a:solidFill>
                    <a:srgbClr val="FFFFFF"/>
                  </a:solidFill>
                  <a:latin typeface="Aptos"/>
                </a:rPr>
                <a:t> </a:t>
              </a:r>
              <a:r>
                <a:rPr lang="en-GB" sz="1500" b="0" i="0" u="none" strike="noStrike" kern="1200" cap="none" spc="0" baseline="0" dirty="0">
                  <a:solidFill>
                    <a:srgbClr val="FFFFFF"/>
                  </a:solidFill>
                  <a:uFillTx/>
                  <a:latin typeface="Aptos"/>
                </a:rPr>
                <a:t>and accessible bathrooms support safety and independence (NHS, 2023). </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These reduce risks of falls and hospital admissions (Wu &amp; Grundy, 2025).</a:t>
              </a:r>
            </a:p>
          </p:txBody>
        </p:sp>
        <p:sp>
          <p:nvSpPr>
            <p:cNvPr id="6" name="Free-form: Shape 5">
              <a:extLst>
                <a:ext uri="{FF2B5EF4-FFF2-40B4-BE49-F238E27FC236}">
                  <a16:creationId xmlns:a16="http://schemas.microsoft.com/office/drawing/2014/main" id="{EC4A89FA-E289-BC3F-1A7E-659FED444144}"/>
                </a:ext>
              </a:extLst>
            </p:cNvPr>
            <p:cNvSpPr/>
            <p:nvPr/>
          </p:nvSpPr>
          <p:spPr>
            <a:xfrm rot="16200004">
              <a:off x="2779670"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88C54"/>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Emotional needs </a:t>
              </a:r>
            </a:p>
          </p:txBody>
        </p:sp>
        <p:sp>
          <p:nvSpPr>
            <p:cNvPr id="7" name="Free-form: Shape 6">
              <a:extLst>
                <a:ext uri="{FF2B5EF4-FFF2-40B4-BE49-F238E27FC236}">
                  <a16:creationId xmlns:a16="http://schemas.microsoft.com/office/drawing/2014/main" id="{BA767C8E-D8A7-0AD1-2681-CF04CFE56897}"/>
                </a:ext>
              </a:extLst>
            </p:cNvPr>
            <p:cNvSpPr/>
            <p:nvPr/>
          </p:nvSpPr>
          <p:spPr>
            <a:xfrm rot="5400013">
              <a:off x="2829661"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196B24"/>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1718FD69-8F6A-77AF-6A9E-FCD46C17E20C}"/>
                </a:ext>
              </a:extLst>
            </p:cNvPr>
            <p:cNvSpPr/>
            <p:nvPr/>
          </p:nvSpPr>
          <p:spPr>
            <a:xfrm>
              <a:off x="3669953"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Aptos"/>
                </a:rPr>
                <a:t>Loneliness and bereavement are common, especially for those living alone. Linked to poor mental health and reduced quality of life (Puyané et al., 2025). Maintaining social connections and meaningful activities supports emotional wellbeing (Li et al., 2024).</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a:solidFill>
                  <a:srgbClr val="FFFFFF"/>
                </a:solidFill>
                <a:uFillTx/>
                <a:latin typeface="Aptos"/>
              </a:endParaRPr>
            </a:p>
          </p:txBody>
        </p:sp>
        <p:sp>
          <p:nvSpPr>
            <p:cNvPr id="9" name="Free-form: Shape 8">
              <a:extLst>
                <a:ext uri="{FF2B5EF4-FFF2-40B4-BE49-F238E27FC236}">
                  <a16:creationId xmlns:a16="http://schemas.microsoft.com/office/drawing/2014/main" id="{900A3655-D44B-CDC1-EE8C-54E711A2F788}"/>
                </a:ext>
              </a:extLst>
            </p:cNvPr>
            <p:cNvSpPr/>
            <p:nvPr/>
          </p:nvSpPr>
          <p:spPr>
            <a:xfrm rot="16200004">
              <a:off x="5851167"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5AF9F"/>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Social needs</a:t>
              </a:r>
            </a:p>
          </p:txBody>
        </p:sp>
        <p:sp>
          <p:nvSpPr>
            <p:cNvPr id="10" name="Free-form: Shape 9">
              <a:extLst>
                <a:ext uri="{FF2B5EF4-FFF2-40B4-BE49-F238E27FC236}">
                  <a16:creationId xmlns:a16="http://schemas.microsoft.com/office/drawing/2014/main" id="{5B21A983-E867-AD19-8266-7CF213CE5DC6}"/>
                </a:ext>
              </a:extLst>
            </p:cNvPr>
            <p:cNvSpPr/>
            <p:nvPr/>
          </p:nvSpPr>
          <p:spPr>
            <a:xfrm rot="5400013">
              <a:off x="5901167"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179D76"/>
              </a:solidFill>
              <a:prstDash val="solid"/>
              <a:miter/>
            </a:ln>
          </p:spPr>
          <p:txBody>
            <a:bodyPr lIns="0" tIns="0" rIns="0" bIns="0"/>
            <a:lstStyle/>
            <a:p>
              <a:endParaRPr lang="en-GB"/>
            </a:p>
          </p:txBody>
        </p:sp>
        <p:sp>
          <p:nvSpPr>
            <p:cNvPr id="11" name="Free-form: Shape 10">
              <a:extLst>
                <a:ext uri="{FF2B5EF4-FFF2-40B4-BE49-F238E27FC236}">
                  <a16:creationId xmlns:a16="http://schemas.microsoft.com/office/drawing/2014/main" id="{D03F7F3B-76BE-3871-9D9E-86E09F925E25}"/>
                </a:ext>
              </a:extLst>
            </p:cNvPr>
            <p:cNvSpPr/>
            <p:nvPr/>
          </p:nvSpPr>
          <p:spPr>
            <a:xfrm>
              <a:off x="6741459"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Social isolation reduces quality of life (Age UK, 2023).</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 Initiatives include- Age UK Friendship Centres, Digital inclusion programmes. (Centre for Ageing Better, 2018).</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Accessible transport services (Centre for Ageing Better, 2022).</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p:txBody>
        </p:sp>
        <p:sp>
          <p:nvSpPr>
            <p:cNvPr id="12" name="Free-form: Shape 11">
              <a:extLst>
                <a:ext uri="{FF2B5EF4-FFF2-40B4-BE49-F238E27FC236}">
                  <a16:creationId xmlns:a16="http://schemas.microsoft.com/office/drawing/2014/main" id="{FC518F50-B033-F56F-543E-AD2ADAE8F691}"/>
                </a:ext>
              </a:extLst>
            </p:cNvPr>
            <p:cNvSpPr/>
            <p:nvPr/>
          </p:nvSpPr>
          <p:spPr>
            <a:xfrm rot="16200004">
              <a:off x="8922665"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0F9ED5"/>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Psychological needs</a:t>
              </a:r>
            </a:p>
          </p:txBody>
        </p:sp>
        <p:sp>
          <p:nvSpPr>
            <p:cNvPr id="13" name="Free-form: Shape 12">
              <a:extLst>
                <a:ext uri="{FF2B5EF4-FFF2-40B4-BE49-F238E27FC236}">
                  <a16:creationId xmlns:a16="http://schemas.microsoft.com/office/drawing/2014/main" id="{268F2CF8-3854-EC1C-F2E1-9E9F805A5BDB}"/>
                </a:ext>
              </a:extLst>
            </p:cNvPr>
            <p:cNvSpPr/>
            <p:nvPr/>
          </p:nvSpPr>
          <p:spPr>
            <a:xfrm rot="5400013">
              <a:off x="8972664"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0F9ED5"/>
              </a:solidFill>
              <a:prstDash val="solid"/>
              <a:miter/>
            </a:ln>
          </p:spPr>
          <p:txBody>
            <a:bodyPr lIns="0" tIns="0" rIns="0" bIns="0"/>
            <a:lstStyle/>
            <a:p>
              <a:endParaRPr lang="en-GB"/>
            </a:p>
          </p:txBody>
        </p:sp>
      </p:grpSp>
      <p:sp>
        <p:nvSpPr>
          <p:cNvPr id="14" name="TextBox 6">
            <a:extLst>
              <a:ext uri="{FF2B5EF4-FFF2-40B4-BE49-F238E27FC236}">
                <a16:creationId xmlns:a16="http://schemas.microsoft.com/office/drawing/2014/main" id="{021D5617-0FE8-18C9-12C3-391719CD98E6}"/>
              </a:ext>
            </a:extLst>
          </p:cNvPr>
          <p:cNvSpPr txBox="1"/>
          <p:nvPr/>
        </p:nvSpPr>
        <p:spPr>
          <a:xfrm>
            <a:off x="9841422" y="2216258"/>
            <a:ext cx="2185260" cy="310853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Aptos"/>
              </a:rPr>
              <a:t>Cognitive decline, anxiety and depression are increasingly common, but still  mental health access remains limited (Centre for Ageing Better,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dirty="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Aptos"/>
              </a:rPr>
              <a:t>Activities such as crosswords, memory games</a:t>
            </a:r>
            <a:r>
              <a:rPr lang="en-GB" sz="1400" dirty="0">
                <a:solidFill>
                  <a:srgbClr val="FFFFFF"/>
                </a:solidFill>
                <a:latin typeface="Aptos"/>
              </a:rPr>
              <a:t> </a:t>
            </a:r>
            <a:r>
              <a:rPr lang="en-GB" sz="1400" b="0" i="0" u="none" strike="noStrike" kern="1200" cap="none" spc="0" baseline="0" dirty="0">
                <a:solidFill>
                  <a:srgbClr val="FFFFFF"/>
                </a:solidFill>
                <a:uFillTx/>
                <a:latin typeface="Aptos"/>
              </a:rPr>
              <a:t>and gardening help maintain cognition and improve mood (Age UK, 2025; Centre for Ageing Better, 2023).</a:t>
            </a:r>
          </a:p>
        </p:txBody>
      </p:sp>
      <p:pic>
        <p:nvPicPr>
          <p:cNvPr id="78" name="Audio 77">
            <a:hlinkClick r:id="" action="ppaction://media"/>
            <a:extLst>
              <a:ext uri="{FF2B5EF4-FFF2-40B4-BE49-F238E27FC236}">
                <a16:creationId xmlns:a16="http://schemas.microsoft.com/office/drawing/2014/main" id="{2D39855D-9839-87C6-F521-79F50CEF31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037"/>
    </mc:Choice>
    <mc:Fallback>
      <p:transition spd="slow" advTm="92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FD0E-DFCE-74DF-7246-02B4D1202B18}"/>
              </a:ext>
            </a:extLst>
          </p:cNvPr>
          <p:cNvSpPr txBox="1">
            <a:spLocks noGrp="1"/>
          </p:cNvSpPr>
          <p:nvPr>
            <p:ph type="title"/>
          </p:nvPr>
        </p:nvSpPr>
        <p:spPr>
          <a:xfrm>
            <a:off x="2252587" y="138467"/>
            <a:ext cx="6850492" cy="569625"/>
          </a:xfrm>
        </p:spPr>
        <p:txBody>
          <a:bodyPr anchorCtr="1"/>
          <a:lstStyle/>
          <a:p>
            <a:pPr lvl="0" algn="ctr"/>
            <a:r>
              <a:rPr lang="en-GB" b="1" u="sng">
                <a:solidFill>
                  <a:srgbClr val="13501B"/>
                </a:solidFill>
              </a:rPr>
              <a:t>Innovation, Empowerment and Policy </a:t>
            </a:r>
          </a:p>
        </p:txBody>
      </p:sp>
      <p:grpSp>
        <p:nvGrpSpPr>
          <p:cNvPr id="3" name="Diagram 7">
            <a:extLst>
              <a:ext uri="{FF2B5EF4-FFF2-40B4-BE49-F238E27FC236}">
                <a16:creationId xmlns:a16="http://schemas.microsoft.com/office/drawing/2014/main" id="{5BC0CB88-82E3-F21F-1955-55459C20D98B}"/>
              </a:ext>
            </a:extLst>
          </p:cNvPr>
          <p:cNvGrpSpPr/>
          <p:nvPr/>
        </p:nvGrpSpPr>
        <p:grpSpPr>
          <a:xfrm>
            <a:off x="215825" y="929899"/>
            <a:ext cx="11760345" cy="5789633"/>
            <a:chOff x="215825" y="929899"/>
            <a:chExt cx="11760345" cy="5789633"/>
          </a:xfrm>
        </p:grpSpPr>
        <p:sp>
          <p:nvSpPr>
            <p:cNvPr id="4" name="Free-form: Shape 3">
              <a:extLst>
                <a:ext uri="{FF2B5EF4-FFF2-40B4-BE49-F238E27FC236}">
                  <a16:creationId xmlns:a16="http://schemas.microsoft.com/office/drawing/2014/main" id="{DB7C1D52-5FEB-0E26-4B1E-ABA72E9DE6DD}"/>
                </a:ext>
              </a:extLst>
            </p:cNvPr>
            <p:cNvSpPr/>
            <p:nvPr/>
          </p:nvSpPr>
          <p:spPr>
            <a:xfrm>
              <a:off x="215825"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13501B"/>
                  </a:solidFill>
                  <a:uFillTx/>
                  <a:latin typeface="Aptos"/>
                </a:rPr>
                <a:t>Innovation</a:t>
              </a:r>
              <a:r>
                <a:rPr lang="en-GB" sz="4000" b="0" i="0" u="none" strike="noStrike" kern="1200" cap="none" spc="0" baseline="0">
                  <a:solidFill>
                    <a:srgbClr val="000000"/>
                  </a:solidFill>
                  <a:uFillTx/>
                  <a:latin typeface="Aptos"/>
                </a:rPr>
                <a:t> </a:t>
              </a:r>
            </a:p>
          </p:txBody>
        </p:sp>
        <p:sp>
          <p:nvSpPr>
            <p:cNvPr id="5" name="Free-form: Shape 4">
              <a:extLst>
                <a:ext uri="{FF2B5EF4-FFF2-40B4-BE49-F238E27FC236}">
                  <a16:creationId xmlns:a16="http://schemas.microsoft.com/office/drawing/2014/main" id="{C177E185-C4D9-BAC8-6D23-40F25FEAE5A1}"/>
                </a:ext>
              </a:extLst>
            </p:cNvPr>
            <p:cNvSpPr/>
            <p:nvPr/>
          </p:nvSpPr>
          <p:spPr>
            <a:xfrm>
              <a:off x="589175" y="266727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Technology such as telecare, smart home devices, fall detectors, remote monitoring and automated medication dispensers can support safe independent living (NHS, 2023; UWTSD, 2025).</a:t>
              </a:r>
            </a:p>
          </p:txBody>
        </p:sp>
        <p:sp>
          <p:nvSpPr>
            <p:cNvPr id="6" name="Free-form: Shape 5">
              <a:extLst>
                <a:ext uri="{FF2B5EF4-FFF2-40B4-BE49-F238E27FC236}">
                  <a16:creationId xmlns:a16="http://schemas.microsoft.com/office/drawing/2014/main" id="{DF2842F0-4568-5EDD-1669-F2D5B2968563}"/>
                </a:ext>
              </a:extLst>
            </p:cNvPr>
            <p:cNvSpPr/>
            <p:nvPr/>
          </p:nvSpPr>
          <p:spPr>
            <a:xfrm>
              <a:off x="589175" y="397969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7631"/>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2.4 million older adults in the UK are digitally excluded due to cost, lack of skills, and poor internet access (Age UK, 2025).</a:t>
              </a:r>
            </a:p>
          </p:txBody>
        </p:sp>
        <p:sp>
          <p:nvSpPr>
            <p:cNvPr id="7" name="Free-form: Shape 6">
              <a:extLst>
                <a:ext uri="{FF2B5EF4-FFF2-40B4-BE49-F238E27FC236}">
                  <a16:creationId xmlns:a16="http://schemas.microsoft.com/office/drawing/2014/main" id="{4C26240F-3831-BB0A-4971-31EF8DE480AB}"/>
                </a:ext>
              </a:extLst>
            </p:cNvPr>
            <p:cNvSpPr/>
            <p:nvPr/>
          </p:nvSpPr>
          <p:spPr>
            <a:xfrm>
              <a:off x="589175" y="529211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8141"/>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Digital exclusion increases the risk of older adults being left out of essential services as more support is moving online.</a:t>
              </a:r>
            </a:p>
          </p:txBody>
        </p:sp>
        <p:sp>
          <p:nvSpPr>
            <p:cNvPr id="8" name="Free-form: Shape 7">
              <a:extLst>
                <a:ext uri="{FF2B5EF4-FFF2-40B4-BE49-F238E27FC236}">
                  <a16:creationId xmlns:a16="http://schemas.microsoft.com/office/drawing/2014/main" id="{FC4B9905-6A8F-DC18-A517-C902C118C38C}"/>
                </a:ext>
              </a:extLst>
            </p:cNvPr>
            <p:cNvSpPr/>
            <p:nvPr/>
          </p:nvSpPr>
          <p:spPr>
            <a:xfrm>
              <a:off x="4229282"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215F9A"/>
                  </a:solidFill>
                  <a:uFillTx/>
                  <a:latin typeface="Aptos"/>
                </a:rPr>
                <a:t>Empowerment</a:t>
              </a:r>
            </a:p>
          </p:txBody>
        </p:sp>
        <p:sp>
          <p:nvSpPr>
            <p:cNvPr id="9" name="Free-form: Shape 8">
              <a:extLst>
                <a:ext uri="{FF2B5EF4-FFF2-40B4-BE49-F238E27FC236}">
                  <a16:creationId xmlns:a16="http://schemas.microsoft.com/office/drawing/2014/main" id="{35A5A18B-0AFE-8347-F6BA-033253E72709}"/>
                </a:ext>
              </a:extLst>
            </p:cNvPr>
            <p:cNvSpPr/>
            <p:nvPr/>
          </p:nvSpPr>
          <p:spPr>
            <a:xfrm>
              <a:off x="4602623" y="266727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88C54"/>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Empowerment promotes dignity, independence and active involvement in care decisions (SCIE, n.d.).</a:t>
              </a:r>
            </a:p>
          </p:txBody>
        </p:sp>
        <p:sp>
          <p:nvSpPr>
            <p:cNvPr id="10" name="Free-form: Shape 9">
              <a:extLst>
                <a:ext uri="{FF2B5EF4-FFF2-40B4-BE49-F238E27FC236}">
                  <a16:creationId xmlns:a16="http://schemas.microsoft.com/office/drawing/2014/main" id="{BE57DA66-1B65-B325-D9C6-2E9F2983F8E2}"/>
                </a:ext>
              </a:extLst>
            </p:cNvPr>
            <p:cNvSpPr/>
            <p:nvPr/>
          </p:nvSpPr>
          <p:spPr>
            <a:xfrm>
              <a:off x="4602623" y="397969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7976A"/>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When older adults’ preferences and goals guide care, they feel more in control (Bowers et al., n.d.)</a:t>
              </a:r>
            </a:p>
          </p:txBody>
        </p:sp>
        <p:sp>
          <p:nvSpPr>
            <p:cNvPr id="11" name="Free-form: Shape 10">
              <a:extLst>
                <a:ext uri="{FF2B5EF4-FFF2-40B4-BE49-F238E27FC236}">
                  <a16:creationId xmlns:a16="http://schemas.microsoft.com/office/drawing/2014/main" id="{3576CB33-3C6E-C87D-3716-D3CFE2141B91}"/>
                </a:ext>
              </a:extLst>
            </p:cNvPr>
            <p:cNvSpPr/>
            <p:nvPr/>
          </p:nvSpPr>
          <p:spPr>
            <a:xfrm>
              <a:off x="4602623" y="529211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6A383"/>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Active ageing strategies such as staying physically, socially and mentally engaged helps maintain independence and improves wellbeing (Bowers et al., n.d.).</a:t>
              </a:r>
            </a:p>
          </p:txBody>
        </p:sp>
        <p:sp>
          <p:nvSpPr>
            <p:cNvPr id="12" name="Free-form: Shape 11">
              <a:extLst>
                <a:ext uri="{FF2B5EF4-FFF2-40B4-BE49-F238E27FC236}">
                  <a16:creationId xmlns:a16="http://schemas.microsoft.com/office/drawing/2014/main" id="{0457A4FD-7C4E-1CEA-6946-49835F9EB7BD}"/>
                </a:ext>
              </a:extLst>
            </p:cNvPr>
            <p:cNvSpPr/>
            <p:nvPr/>
          </p:nvSpPr>
          <p:spPr>
            <a:xfrm>
              <a:off x="8242730"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61CBF4"/>
                  </a:solidFill>
                  <a:uFillTx/>
                  <a:latin typeface="Aptos"/>
                </a:rPr>
                <a:t>Policy</a:t>
              </a:r>
              <a:r>
                <a:rPr lang="en-GB" sz="4000" b="0" i="0" u="none" strike="noStrike" kern="1200" cap="none" spc="0" baseline="0">
                  <a:solidFill>
                    <a:srgbClr val="000000"/>
                  </a:solidFill>
                  <a:uFillTx/>
                  <a:latin typeface="Aptos"/>
                </a:rPr>
                <a:t> </a:t>
              </a:r>
            </a:p>
          </p:txBody>
        </p:sp>
        <p:sp>
          <p:nvSpPr>
            <p:cNvPr id="13" name="Free-form: Shape 12">
              <a:extLst>
                <a:ext uri="{FF2B5EF4-FFF2-40B4-BE49-F238E27FC236}">
                  <a16:creationId xmlns:a16="http://schemas.microsoft.com/office/drawing/2014/main" id="{76C6F4C7-758B-4E1A-0A69-C17F3E2E7FC7}"/>
                </a:ext>
              </a:extLst>
            </p:cNvPr>
            <p:cNvSpPr/>
            <p:nvPr/>
          </p:nvSpPr>
          <p:spPr>
            <a:xfrm>
              <a:off x="8616071" y="2666929"/>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AF9F"/>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Care Act 2014: Local authorities must promote wellbeing and support independent living (DHSC, 2014).</a:t>
              </a:r>
            </a:p>
          </p:txBody>
        </p:sp>
        <p:sp>
          <p:nvSpPr>
            <p:cNvPr id="14" name="Free-form: Shape 13">
              <a:extLst>
                <a:ext uri="{FF2B5EF4-FFF2-40B4-BE49-F238E27FC236}">
                  <a16:creationId xmlns:a16="http://schemas.microsoft.com/office/drawing/2014/main" id="{F9093BCF-D5E1-05CA-2E4E-E0CC5EE11FE5}"/>
                </a:ext>
              </a:extLst>
            </p:cNvPr>
            <p:cNvSpPr/>
            <p:nvPr/>
          </p:nvSpPr>
          <p:spPr>
            <a:xfrm>
              <a:off x="8616071" y="3640107"/>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7BB"/>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NHS Long Term Plan (2019): Prioritises integrated, community‑based care to help older adults remain at home.</a:t>
              </a:r>
            </a:p>
          </p:txBody>
        </p:sp>
        <p:sp>
          <p:nvSpPr>
            <p:cNvPr id="15" name="Free-form: Shape 14">
              <a:extLst>
                <a:ext uri="{FF2B5EF4-FFF2-40B4-BE49-F238E27FC236}">
                  <a16:creationId xmlns:a16="http://schemas.microsoft.com/office/drawing/2014/main" id="{CB977C76-9383-BE26-132F-A81A9AB8E21B}"/>
                </a:ext>
              </a:extLst>
            </p:cNvPr>
            <p:cNvSpPr/>
            <p:nvPr/>
          </p:nvSpPr>
          <p:spPr>
            <a:xfrm>
              <a:off x="8616071" y="4613294"/>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1ADC8"/>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a:solidFill>
                    <a:srgbClr val="FFFFFF"/>
                  </a:solidFill>
                  <a:uFillTx/>
                  <a:latin typeface="Aptos"/>
                </a:rPr>
                <a:t>Adult Social Care Reform White Paper (2021): Supports “ageing in place” through funding for home adaptations, integrated care systems  and for unpaid carers (DHSC, 2021).</a:t>
              </a:r>
            </a:p>
          </p:txBody>
        </p:sp>
        <p:sp>
          <p:nvSpPr>
            <p:cNvPr id="16" name="Free-form: Shape 15">
              <a:extLst>
                <a:ext uri="{FF2B5EF4-FFF2-40B4-BE49-F238E27FC236}">
                  <a16:creationId xmlns:a16="http://schemas.microsoft.com/office/drawing/2014/main" id="{DF2218AF-677E-2558-D4AD-FB8001B5B4E0}"/>
                </a:ext>
              </a:extLst>
            </p:cNvPr>
            <p:cNvSpPr/>
            <p:nvPr/>
          </p:nvSpPr>
          <p:spPr>
            <a:xfrm>
              <a:off x="8616071" y="5586481"/>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a:solidFill>
                    <a:srgbClr val="FFFFFF"/>
                  </a:solidFill>
                  <a:uFillTx/>
                  <a:latin typeface="Aptos"/>
                </a:rPr>
                <a:t>Integrated Care Systems (ICS) coordinate health and social care to promote autonomy, dignity and continuity of care (NHS England, n.d.).</a:t>
              </a:r>
            </a:p>
          </p:txBody>
        </p:sp>
      </p:grpSp>
      <p:pic>
        <p:nvPicPr>
          <p:cNvPr id="62" name="Audio 61">
            <a:hlinkClick r:id="" action="ppaction://media"/>
            <a:extLst>
              <a:ext uri="{FF2B5EF4-FFF2-40B4-BE49-F238E27FC236}">
                <a16:creationId xmlns:a16="http://schemas.microsoft.com/office/drawing/2014/main" id="{B822D5B7-1735-84EC-9D9E-97E54A782E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7347"/>
    </mc:Choice>
    <mc:Fallback>
      <p:transition spd="slow" advTm="107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graphicFrame>
        <p:nvGraphicFramePr>
          <p:cNvPr id="2" name="Content Placeholder 5">
            <a:extLst>
              <a:ext uri="{FF2B5EF4-FFF2-40B4-BE49-F238E27FC236}">
                <a16:creationId xmlns:a16="http://schemas.microsoft.com/office/drawing/2014/main" id="{455AAF52-544F-716B-F612-DBFB901E5C46}"/>
              </a:ext>
            </a:extLst>
          </p:cNvPr>
          <p:cNvGraphicFramePr>
            <a:graphicFrameLocks noGrp="1"/>
          </p:cNvGraphicFramePr>
          <p:nvPr>
            <p:ph idx="1"/>
          </p:nvPr>
        </p:nvGraphicFramePr>
        <p:xfrm>
          <a:off x="838203" y="540328"/>
          <a:ext cx="10522530" cy="4987640"/>
        </p:xfrm>
        <a:graphic>
          <a:graphicData uri="http://schemas.openxmlformats.org/drawingml/2006/table">
            <a:tbl>
              <a:tblPr firstRow="1" bandRow="1">
                <a:effectLst/>
                <a:tableStyleId>{93296810-A885-4BE3-A3E7-6D5BEEA58F35}</a:tableStyleId>
              </a:tblPr>
              <a:tblGrid>
                <a:gridCol w="3507510">
                  <a:extLst>
                    <a:ext uri="{9D8B030D-6E8A-4147-A177-3AD203B41FA5}">
                      <a16:colId xmlns:a16="http://schemas.microsoft.com/office/drawing/2014/main" val="183912058"/>
                    </a:ext>
                  </a:extLst>
                </a:gridCol>
                <a:gridCol w="3507510">
                  <a:extLst>
                    <a:ext uri="{9D8B030D-6E8A-4147-A177-3AD203B41FA5}">
                      <a16:colId xmlns:a16="http://schemas.microsoft.com/office/drawing/2014/main" val="632293128"/>
                    </a:ext>
                  </a:extLst>
                </a:gridCol>
                <a:gridCol w="3507510">
                  <a:extLst>
                    <a:ext uri="{9D8B030D-6E8A-4147-A177-3AD203B41FA5}">
                      <a16:colId xmlns:a16="http://schemas.microsoft.com/office/drawing/2014/main" val="341126355"/>
                    </a:ext>
                  </a:extLst>
                </a:gridCol>
              </a:tblGrid>
              <a:tr h="997528">
                <a:tc>
                  <a:txBody>
                    <a:bodyPr/>
                    <a:lstStyle/>
                    <a:p>
                      <a:pPr lvl="0"/>
                      <a:r>
                        <a:rPr lang="en-GB"/>
                        <a:t>THEORY </a:t>
                      </a:r>
                    </a:p>
                  </a:txBody>
                  <a:tcPr/>
                </a:tc>
                <a:tc>
                  <a:txBody>
                    <a:bodyPr/>
                    <a:lstStyle/>
                    <a:p>
                      <a:pPr lvl="0"/>
                      <a:r>
                        <a:rPr lang="en-GB"/>
                        <a:t>Strengths</a:t>
                      </a:r>
                    </a:p>
                  </a:txBody>
                  <a:tcPr/>
                </a:tc>
                <a:tc>
                  <a:txBody>
                    <a:bodyPr/>
                    <a:lstStyle/>
                    <a:p>
                      <a:pPr lvl="0"/>
                      <a:r>
                        <a:rPr lang="en-GB"/>
                        <a:t>Limitations </a:t>
                      </a:r>
                    </a:p>
                  </a:txBody>
                  <a:tcPr/>
                </a:tc>
                <a:extLst>
                  <a:ext uri="{0D108BD9-81ED-4DB2-BD59-A6C34878D82A}">
                    <a16:rowId xmlns:a16="http://schemas.microsoft.com/office/drawing/2014/main" val="901037400"/>
                  </a:ext>
                </a:extLst>
              </a:tr>
              <a:tr h="997528">
                <a:tc>
                  <a:txBody>
                    <a:bodyPr/>
                    <a:lstStyle/>
                    <a:p>
                      <a:pPr lvl="0"/>
                      <a:r>
                        <a:rPr lang="en-GB"/>
                        <a:t>Activity Theory </a:t>
                      </a:r>
                    </a:p>
                  </a:txBody>
                  <a:tcPr/>
                </a:tc>
                <a:tc>
                  <a:txBody>
                    <a:bodyPr/>
                    <a:lstStyle/>
                    <a:p>
                      <a:pPr lvl="0"/>
                      <a:r>
                        <a:rPr lang="en-GB"/>
                        <a:t>Encourages engagement and supports well-being through active lifestyles (Drew,2023). </a:t>
                      </a:r>
                    </a:p>
                  </a:txBody>
                  <a:tcPr/>
                </a:tc>
                <a:tc>
                  <a:txBody>
                    <a:bodyPr/>
                    <a:lstStyle/>
                    <a:p>
                      <a:pPr lvl="0"/>
                      <a:r>
                        <a:rPr lang="en-GB"/>
                        <a:t>May overlook those with limited mobility or different social preferences (Drew,2023). </a:t>
                      </a:r>
                    </a:p>
                  </a:txBody>
                  <a:tcPr/>
                </a:tc>
                <a:extLst>
                  <a:ext uri="{0D108BD9-81ED-4DB2-BD59-A6C34878D82A}">
                    <a16:rowId xmlns:a16="http://schemas.microsoft.com/office/drawing/2014/main" val="1135196579"/>
                  </a:ext>
                </a:extLst>
              </a:tr>
              <a:tr h="997528">
                <a:tc>
                  <a:txBody>
                    <a:bodyPr/>
                    <a:lstStyle/>
                    <a:p>
                      <a:pPr lvl="0"/>
                      <a:r>
                        <a:rPr lang="en-GB"/>
                        <a:t>Continuity Theory </a:t>
                      </a:r>
                    </a:p>
                  </a:txBody>
                  <a:tcPr/>
                </a:tc>
                <a:tc>
                  <a:txBody>
                    <a:bodyPr/>
                    <a:lstStyle/>
                    <a:p>
                      <a:pPr lvl="0"/>
                      <a:r>
                        <a:rPr lang="en-GB"/>
                        <a:t>Promotes stability and identity by valuing lifelong habits and routines (Drew,2023). </a:t>
                      </a:r>
                    </a:p>
                  </a:txBody>
                  <a:tcPr/>
                </a:tc>
                <a:tc>
                  <a:txBody>
                    <a:bodyPr/>
                    <a:lstStyle/>
                    <a:p>
                      <a:pPr lvl="0"/>
                      <a:r>
                        <a:rPr lang="en-GB"/>
                        <a:t>Can resist necessary change or adaptation in later life (Drew , 2023). </a:t>
                      </a:r>
                    </a:p>
                  </a:txBody>
                  <a:tcPr/>
                </a:tc>
                <a:extLst>
                  <a:ext uri="{0D108BD9-81ED-4DB2-BD59-A6C34878D82A}">
                    <a16:rowId xmlns:a16="http://schemas.microsoft.com/office/drawing/2014/main" val="3908493634"/>
                  </a:ext>
                </a:extLst>
              </a:tr>
              <a:tr h="997528">
                <a:tc>
                  <a:txBody>
                    <a:bodyPr/>
                    <a:lstStyle/>
                    <a:p>
                      <a:pPr lvl="0"/>
                      <a:r>
                        <a:rPr lang="en-GB"/>
                        <a:t>Disengagement Theory </a:t>
                      </a:r>
                    </a:p>
                  </a:txBody>
                  <a:tcPr/>
                </a:tc>
                <a:tc>
                  <a:txBody>
                    <a:bodyPr/>
                    <a:lstStyle/>
                    <a:p>
                      <a:pPr lvl="0"/>
                      <a:r>
                        <a:rPr lang="en-GB"/>
                        <a:t>Recognises voluntary withdrawal and role transition in aging (Passuth and Lynott, n.d.). </a:t>
                      </a:r>
                    </a:p>
                  </a:txBody>
                  <a:tcPr/>
                </a:tc>
                <a:tc>
                  <a:txBody>
                    <a:bodyPr/>
                    <a:lstStyle/>
                    <a:p>
                      <a:pPr lvl="0"/>
                      <a:r>
                        <a:rPr lang="en-GB"/>
                        <a:t>Overlooks the benefits of engagement (Passuth and Lynott, n.d.)</a:t>
                      </a:r>
                    </a:p>
                  </a:txBody>
                  <a:tcPr/>
                </a:tc>
                <a:extLst>
                  <a:ext uri="{0D108BD9-81ED-4DB2-BD59-A6C34878D82A}">
                    <a16:rowId xmlns:a16="http://schemas.microsoft.com/office/drawing/2014/main" val="1706644406"/>
                  </a:ext>
                </a:extLst>
              </a:tr>
              <a:tr h="997528">
                <a:tc>
                  <a:txBody>
                    <a:bodyPr/>
                    <a:lstStyle/>
                    <a:p>
                      <a:pPr lvl="0"/>
                      <a:r>
                        <a:rPr lang="en-GB"/>
                        <a:t>Life Course Theory </a:t>
                      </a:r>
                    </a:p>
                  </a:txBody>
                  <a:tcPr/>
                </a:tc>
                <a:tc>
                  <a:txBody>
                    <a:bodyPr/>
                    <a:lstStyle/>
                    <a:p>
                      <a:pPr lvl="0"/>
                      <a:r>
                        <a:rPr lang="en-GB"/>
                        <a:t>Emphasises the impact of life experiences and social context on aging (Socio.Health, 2024)</a:t>
                      </a:r>
                    </a:p>
                  </a:txBody>
                  <a:tcPr/>
                </a:tc>
                <a:tc>
                  <a:txBody>
                    <a:bodyPr/>
                    <a:lstStyle/>
                    <a:p>
                      <a:pPr lvl="0"/>
                      <a:r>
                        <a:rPr lang="en-GB"/>
                        <a:t>Difficult to apply without detailed personal histories (Socio.Health, 2024). </a:t>
                      </a:r>
                    </a:p>
                  </a:txBody>
                  <a:tcPr/>
                </a:tc>
                <a:extLst>
                  <a:ext uri="{0D108BD9-81ED-4DB2-BD59-A6C34878D82A}">
                    <a16:rowId xmlns:a16="http://schemas.microsoft.com/office/drawing/2014/main" val="2555274712"/>
                  </a:ext>
                </a:extLst>
              </a:tr>
            </a:tbl>
          </a:graphicData>
        </a:graphic>
      </p:graphicFrame>
      <p:pic>
        <p:nvPicPr>
          <p:cNvPr id="54" name="Audio 53">
            <a:hlinkClick r:id="" action="ppaction://media"/>
            <a:extLst>
              <a:ext uri="{FF2B5EF4-FFF2-40B4-BE49-F238E27FC236}">
                <a16:creationId xmlns:a16="http://schemas.microsoft.com/office/drawing/2014/main" id="{0758CE82-5481-23C5-2222-3E9EF9F07E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344"/>
    </mc:Choice>
    <mc:Fallback>
      <p:transition spd="slow" advTm="72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DC7C-D60B-6130-64CF-81061F2467F5}"/>
              </a:ext>
            </a:extLst>
          </p:cNvPr>
          <p:cNvSpPr txBox="1">
            <a:spLocks noGrp="1"/>
          </p:cNvSpPr>
          <p:nvPr>
            <p:ph type="title"/>
          </p:nvPr>
        </p:nvSpPr>
        <p:spPr/>
        <p:txBody>
          <a:bodyPr/>
          <a:lstStyle/>
          <a:p>
            <a:pPr lvl="0"/>
            <a:r>
              <a:rPr lang="en-GB" b="1" u="sng" dirty="0"/>
              <a:t>Policy and legislation </a:t>
            </a:r>
          </a:p>
        </p:txBody>
      </p:sp>
      <p:grpSp>
        <p:nvGrpSpPr>
          <p:cNvPr id="3" name="Diagram 5">
            <a:extLst>
              <a:ext uri="{FF2B5EF4-FFF2-40B4-BE49-F238E27FC236}">
                <a16:creationId xmlns:a16="http://schemas.microsoft.com/office/drawing/2014/main" id="{D48BF479-6E00-FC0F-A745-B6751F3B87B5}"/>
              </a:ext>
            </a:extLst>
          </p:cNvPr>
          <p:cNvGrpSpPr/>
          <p:nvPr/>
        </p:nvGrpSpPr>
        <p:grpSpPr>
          <a:xfrm>
            <a:off x="110834" y="1774100"/>
            <a:ext cx="5680362" cy="4461220"/>
            <a:chOff x="110834" y="1774100"/>
            <a:chExt cx="5680362" cy="4461220"/>
          </a:xfrm>
        </p:grpSpPr>
        <p:sp>
          <p:nvSpPr>
            <p:cNvPr id="4" name="Rectangle 3">
              <a:extLst>
                <a:ext uri="{FF2B5EF4-FFF2-40B4-BE49-F238E27FC236}">
                  <a16:creationId xmlns:a16="http://schemas.microsoft.com/office/drawing/2014/main" id="{6619D9CB-650E-575F-CB53-A35B492E5C28}"/>
                </a:ext>
              </a:extLst>
            </p:cNvPr>
            <p:cNvSpPr/>
            <p:nvPr/>
          </p:nvSpPr>
          <p:spPr>
            <a:xfrm>
              <a:off x="110834" y="2128348"/>
              <a:ext cx="5680362" cy="604802"/>
            </a:xfrm>
            <a:prstGeom prst="rect">
              <a:avLst/>
            </a:prstGeom>
            <a:solidFill>
              <a:srgbClr val="FFFFFF">
                <a:alpha val="90000"/>
              </a:srgbClr>
            </a:solid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67A6CB9C-0FCB-6FF3-AC05-B16290ADEAC3}"/>
                </a:ext>
              </a:extLst>
            </p:cNvPr>
            <p:cNvSpPr/>
            <p:nvPr/>
          </p:nvSpPr>
          <p:spPr>
            <a:xfrm>
              <a:off x="394856" y="1774100"/>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Care Act (2014)</a:t>
              </a:r>
            </a:p>
          </p:txBody>
        </p:sp>
        <p:sp>
          <p:nvSpPr>
            <p:cNvPr id="6" name="Rectangle 5">
              <a:extLst>
                <a:ext uri="{FF2B5EF4-FFF2-40B4-BE49-F238E27FC236}">
                  <a16:creationId xmlns:a16="http://schemas.microsoft.com/office/drawing/2014/main" id="{1918E407-117E-1552-B23C-97A6C188DD29}"/>
                </a:ext>
              </a:extLst>
            </p:cNvPr>
            <p:cNvSpPr/>
            <p:nvPr/>
          </p:nvSpPr>
          <p:spPr>
            <a:xfrm>
              <a:off x="110834" y="3216987"/>
              <a:ext cx="5680362" cy="604802"/>
            </a:xfrm>
            <a:prstGeom prst="rect">
              <a:avLst/>
            </a:prstGeom>
            <a:solidFill>
              <a:srgbClr val="FFFFFF">
                <a:alpha val="90000"/>
              </a:srgbClr>
            </a:solidFill>
            <a:ln w="19046" cap="flat">
              <a:solidFill>
                <a:srgbClr val="188C5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D6D621F0-A391-AD1F-0DAD-8FA28462A771}"/>
                </a:ext>
              </a:extLst>
            </p:cNvPr>
            <p:cNvSpPr/>
            <p:nvPr/>
          </p:nvSpPr>
          <p:spPr>
            <a:xfrm>
              <a:off x="367140" y="2914485"/>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88C54"/>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Equality Act (2010)</a:t>
              </a:r>
            </a:p>
          </p:txBody>
        </p:sp>
        <p:sp>
          <p:nvSpPr>
            <p:cNvPr id="8" name="Rectangle 7">
              <a:extLst>
                <a:ext uri="{FF2B5EF4-FFF2-40B4-BE49-F238E27FC236}">
                  <a16:creationId xmlns:a16="http://schemas.microsoft.com/office/drawing/2014/main" id="{FE8A5465-A083-D369-7745-E856A44AA71B}"/>
                </a:ext>
              </a:extLst>
            </p:cNvPr>
            <p:cNvSpPr/>
            <p:nvPr/>
          </p:nvSpPr>
          <p:spPr>
            <a:xfrm>
              <a:off x="110834" y="4305626"/>
              <a:ext cx="5680362" cy="604802"/>
            </a:xfrm>
            <a:prstGeom prst="rect">
              <a:avLst/>
            </a:prstGeom>
            <a:solidFill>
              <a:srgbClr val="FFFFFF">
                <a:alpha val="90000"/>
              </a:srgbClr>
            </a:solidFill>
            <a:ln w="19046" cap="flat">
              <a:solidFill>
                <a:srgbClr val="15AF9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B6525469-B968-37ED-9AFE-DB5CE26E0D00}"/>
                </a:ext>
              </a:extLst>
            </p:cNvPr>
            <p:cNvSpPr/>
            <p:nvPr/>
          </p:nvSpPr>
          <p:spPr>
            <a:xfrm>
              <a:off x="394856" y="3951387"/>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AF9F"/>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Human Rights Act (1998)</a:t>
              </a:r>
            </a:p>
          </p:txBody>
        </p:sp>
        <p:sp>
          <p:nvSpPr>
            <p:cNvPr id="10" name="Rectangle 9">
              <a:extLst>
                <a:ext uri="{FF2B5EF4-FFF2-40B4-BE49-F238E27FC236}">
                  <a16:creationId xmlns:a16="http://schemas.microsoft.com/office/drawing/2014/main" id="{21053035-3E0B-BDD4-90CA-3B1B8617A8C3}"/>
                </a:ext>
              </a:extLst>
            </p:cNvPr>
            <p:cNvSpPr/>
            <p:nvPr/>
          </p:nvSpPr>
          <p:spPr>
            <a:xfrm>
              <a:off x="110834" y="5630518"/>
              <a:ext cx="5680362" cy="604802"/>
            </a:xfrm>
            <a:prstGeom prst="rect">
              <a:avLst/>
            </a:prstGeom>
            <a:solidFill>
              <a:srgbClr val="FFFFFF">
                <a:alpha val="90000"/>
              </a:srgbClr>
            </a:solidFill>
            <a:ln w="19046" cap="flat">
              <a:solidFill>
                <a:srgbClr val="0F9ED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A1023772-DD8A-4550-AE58-EC7639476BAA}"/>
                </a:ext>
              </a:extLst>
            </p:cNvPr>
            <p:cNvSpPr/>
            <p:nvPr/>
          </p:nvSpPr>
          <p:spPr>
            <a:xfrm>
              <a:off x="394856" y="5040026"/>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NHS Long term plan (2019)</a:t>
              </a:r>
            </a:p>
          </p:txBody>
        </p:sp>
      </p:grpSp>
      <p:grpSp>
        <p:nvGrpSpPr>
          <p:cNvPr id="12" name="Diagram 11">
            <a:extLst>
              <a:ext uri="{FF2B5EF4-FFF2-40B4-BE49-F238E27FC236}">
                <a16:creationId xmlns:a16="http://schemas.microsoft.com/office/drawing/2014/main" id="{BEBDDCE2-D848-9D8D-9E33-56B54260B67B}"/>
              </a:ext>
            </a:extLst>
          </p:cNvPr>
          <p:cNvGrpSpPr/>
          <p:nvPr/>
        </p:nvGrpSpPr>
        <p:grpSpPr>
          <a:xfrm>
            <a:off x="6400790" y="707910"/>
            <a:ext cx="5680371" cy="5498359"/>
            <a:chOff x="6400790" y="707910"/>
            <a:chExt cx="5680371" cy="5498359"/>
          </a:xfrm>
        </p:grpSpPr>
        <p:sp>
          <p:nvSpPr>
            <p:cNvPr id="13" name="Free-form: Shape 12">
              <a:extLst>
                <a:ext uri="{FF2B5EF4-FFF2-40B4-BE49-F238E27FC236}">
                  <a16:creationId xmlns:a16="http://schemas.microsoft.com/office/drawing/2014/main" id="{CBCAD4C0-5E6A-660D-9728-582B78CE1848}"/>
                </a:ext>
              </a:extLst>
            </p:cNvPr>
            <p:cNvSpPr/>
            <p:nvPr/>
          </p:nvSpPr>
          <p:spPr>
            <a:xfrm>
              <a:off x="6503020" y="707910"/>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7C2D6C47-BED9-D950-D5A7-ACDDC71E6984}"/>
                </a:ext>
              </a:extLst>
            </p:cNvPr>
            <p:cNvSpPr/>
            <p:nvPr/>
          </p:nvSpPr>
          <p:spPr>
            <a:xfrm rot="10799991">
              <a:off x="6518565"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6B24"/>
            </a:solid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Free-form: Shape 14">
              <a:extLst>
                <a:ext uri="{FF2B5EF4-FFF2-40B4-BE49-F238E27FC236}">
                  <a16:creationId xmlns:a16="http://schemas.microsoft.com/office/drawing/2014/main" id="{09CD3E56-3EFE-D6EF-FB88-A476DA15DDBF}"/>
                </a:ext>
              </a:extLst>
            </p:cNvPr>
            <p:cNvSpPr/>
            <p:nvPr/>
          </p:nvSpPr>
          <p:spPr>
            <a:xfrm rot="10799991">
              <a:off x="7180563"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6F28"/>
            </a:solidFill>
            <a:ln w="19046" cap="flat">
              <a:solidFill>
                <a:srgbClr val="196F2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7A9F2281-3575-BD03-3593-EBE02B613758}"/>
                </a:ext>
              </a:extLst>
            </p:cNvPr>
            <p:cNvSpPr/>
            <p:nvPr/>
          </p:nvSpPr>
          <p:spPr>
            <a:xfrm rot="10799991">
              <a:off x="7930591" y="1565992"/>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22D"/>
            </a:solidFill>
            <a:ln w="19046" cap="flat">
              <a:solidFill>
                <a:srgbClr val="19722D"/>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Shape 16">
              <a:extLst>
                <a:ext uri="{FF2B5EF4-FFF2-40B4-BE49-F238E27FC236}">
                  <a16:creationId xmlns:a16="http://schemas.microsoft.com/office/drawing/2014/main" id="{02A49FA4-7432-C14C-D160-F788B66784EC}"/>
                </a:ext>
              </a:extLst>
            </p:cNvPr>
            <p:cNvSpPr/>
            <p:nvPr/>
          </p:nvSpPr>
          <p:spPr>
            <a:xfrm rot="10799991">
              <a:off x="8668347" y="1552148"/>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631"/>
            </a:solidFill>
            <a:ln w="19046" cap="flat">
              <a:solidFill>
                <a:srgbClr val="19763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Shape 17">
              <a:extLst>
                <a:ext uri="{FF2B5EF4-FFF2-40B4-BE49-F238E27FC236}">
                  <a16:creationId xmlns:a16="http://schemas.microsoft.com/office/drawing/2014/main" id="{E06E1D10-77E1-0631-424A-9E71748782EB}"/>
                </a:ext>
              </a:extLst>
            </p:cNvPr>
            <p:cNvSpPr/>
            <p:nvPr/>
          </p:nvSpPr>
          <p:spPr>
            <a:xfrm rot="10799991">
              <a:off x="9365677"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936"/>
            </a:solidFill>
            <a:ln w="19046" cap="flat">
              <a:solidFill>
                <a:srgbClr val="19793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Shape 18">
              <a:extLst>
                <a:ext uri="{FF2B5EF4-FFF2-40B4-BE49-F238E27FC236}">
                  <a16:creationId xmlns:a16="http://schemas.microsoft.com/office/drawing/2014/main" id="{3A4350F7-3559-E607-04CA-342AA41D5992}"/>
                </a:ext>
              </a:extLst>
            </p:cNvPr>
            <p:cNvSpPr/>
            <p:nvPr/>
          </p:nvSpPr>
          <p:spPr>
            <a:xfrm rot="10799991">
              <a:off x="9947702"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D3B"/>
            </a:solidFill>
            <a:ln w="19046" cap="flat">
              <a:solidFill>
                <a:srgbClr val="197D3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Shape 19">
              <a:extLst>
                <a:ext uri="{FF2B5EF4-FFF2-40B4-BE49-F238E27FC236}">
                  <a16:creationId xmlns:a16="http://schemas.microsoft.com/office/drawing/2014/main" id="{20882DB8-2FB6-5C78-5E11-2264A582FFB3}"/>
                </a:ext>
              </a:extLst>
            </p:cNvPr>
            <p:cNvSpPr/>
            <p:nvPr/>
          </p:nvSpPr>
          <p:spPr>
            <a:xfrm rot="10799991">
              <a:off x="10797344"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141"/>
            </a:solidFill>
            <a:ln w="19046" cap="flat">
              <a:solidFill>
                <a:srgbClr val="19814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Shape 20">
              <a:extLst>
                <a:ext uri="{FF2B5EF4-FFF2-40B4-BE49-F238E27FC236}">
                  <a16:creationId xmlns:a16="http://schemas.microsoft.com/office/drawing/2014/main" id="{CEFB050D-79D0-4D4B-0673-76F8876A227B}"/>
                </a:ext>
              </a:extLst>
            </p:cNvPr>
            <p:cNvSpPr/>
            <p:nvPr/>
          </p:nvSpPr>
          <p:spPr>
            <a:xfrm>
              <a:off x="6420578" y="1787679"/>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196B24"/>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Emphasises wellbeing, prevention, and personalised care.</a:t>
              </a: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Promotes independent living by ensuring access to services like home adaptations, personal care and community support (Care Act 2014).</a:t>
              </a:r>
            </a:p>
          </p:txBody>
        </p:sp>
        <p:sp>
          <p:nvSpPr>
            <p:cNvPr id="22" name="Free-form: Shape 21">
              <a:extLst>
                <a:ext uri="{FF2B5EF4-FFF2-40B4-BE49-F238E27FC236}">
                  <a16:creationId xmlns:a16="http://schemas.microsoft.com/office/drawing/2014/main" id="{8BF7E27D-314C-7231-E445-5B65C5CEFE0B}"/>
                </a:ext>
              </a:extLst>
            </p:cNvPr>
            <p:cNvSpPr/>
            <p:nvPr/>
          </p:nvSpPr>
          <p:spPr>
            <a:xfrm>
              <a:off x="6503020" y="2333804"/>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23" name="Free-form: Shape 22">
              <a:extLst>
                <a:ext uri="{FF2B5EF4-FFF2-40B4-BE49-F238E27FC236}">
                  <a16:creationId xmlns:a16="http://schemas.microsoft.com/office/drawing/2014/main" id="{F0B1A935-6996-135E-46D4-C609CC6634E9}"/>
                </a:ext>
              </a:extLst>
            </p:cNvPr>
            <p:cNvSpPr/>
            <p:nvPr/>
          </p:nvSpPr>
          <p:spPr>
            <a:xfrm rot="10799991">
              <a:off x="6400799" y="2870585"/>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447"/>
            </a:solidFill>
            <a:ln w="19046" cap="flat">
              <a:solidFill>
                <a:srgbClr val="198447"/>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Shape 23">
              <a:extLst>
                <a:ext uri="{FF2B5EF4-FFF2-40B4-BE49-F238E27FC236}">
                  <a16:creationId xmlns:a16="http://schemas.microsoft.com/office/drawing/2014/main" id="{87882ECE-A4F4-3523-2CC7-1CF38F62411E}"/>
                </a:ext>
              </a:extLst>
            </p:cNvPr>
            <p:cNvSpPr/>
            <p:nvPr/>
          </p:nvSpPr>
          <p:spPr>
            <a:xfrm rot="10799991">
              <a:off x="6903472" y="2870585"/>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84D"/>
            </a:solidFill>
            <a:ln w="19046" cap="flat">
              <a:solidFill>
                <a:srgbClr val="19884D"/>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Shape 24">
              <a:extLst>
                <a:ext uri="{FF2B5EF4-FFF2-40B4-BE49-F238E27FC236}">
                  <a16:creationId xmlns:a16="http://schemas.microsoft.com/office/drawing/2014/main" id="{CFE1E19B-9A8F-77B5-186D-42E515B904D7}"/>
                </a:ext>
              </a:extLst>
            </p:cNvPr>
            <p:cNvSpPr/>
            <p:nvPr/>
          </p:nvSpPr>
          <p:spPr>
            <a:xfrm rot="10799991">
              <a:off x="7619804"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8C54"/>
            </a:solidFill>
            <a:ln w="19046" cap="flat">
              <a:solidFill>
                <a:srgbClr val="188C5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Shape 25">
              <a:extLst>
                <a:ext uri="{FF2B5EF4-FFF2-40B4-BE49-F238E27FC236}">
                  <a16:creationId xmlns:a16="http://schemas.microsoft.com/office/drawing/2014/main" id="{25138A97-E4E4-3DBD-A1AC-DFC13CA68C23}"/>
                </a:ext>
              </a:extLst>
            </p:cNvPr>
            <p:cNvSpPr/>
            <p:nvPr/>
          </p:nvSpPr>
          <p:spPr>
            <a:xfrm rot="10799991">
              <a:off x="8390945"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8F5B"/>
            </a:solidFill>
            <a:ln w="19046" cap="flat">
              <a:solidFill>
                <a:srgbClr val="188F5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Shape 26">
              <a:extLst>
                <a:ext uri="{FF2B5EF4-FFF2-40B4-BE49-F238E27FC236}">
                  <a16:creationId xmlns:a16="http://schemas.microsoft.com/office/drawing/2014/main" id="{F5234F5F-E47C-EF65-C3DF-0E8D28472887}"/>
                </a:ext>
              </a:extLst>
            </p:cNvPr>
            <p:cNvSpPr/>
            <p:nvPr/>
          </p:nvSpPr>
          <p:spPr>
            <a:xfrm rot="10799991">
              <a:off x="9162699"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9362"/>
            </a:solidFill>
            <a:ln w="19046" cap="flat">
              <a:solidFill>
                <a:srgbClr val="18936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8" name="Free-form: Shape 27">
              <a:extLst>
                <a:ext uri="{FF2B5EF4-FFF2-40B4-BE49-F238E27FC236}">
                  <a16:creationId xmlns:a16="http://schemas.microsoft.com/office/drawing/2014/main" id="{80CCF268-D967-D5AC-6B33-2044863B443B}"/>
                </a:ext>
              </a:extLst>
            </p:cNvPr>
            <p:cNvSpPr/>
            <p:nvPr/>
          </p:nvSpPr>
          <p:spPr>
            <a:xfrm rot="10799991">
              <a:off x="9933849"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76A"/>
            </a:solidFill>
            <a:ln w="19046" cap="flat">
              <a:solidFill>
                <a:srgbClr val="17976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Free-form: Shape 28">
              <a:extLst>
                <a:ext uri="{FF2B5EF4-FFF2-40B4-BE49-F238E27FC236}">
                  <a16:creationId xmlns:a16="http://schemas.microsoft.com/office/drawing/2014/main" id="{30261FEC-D2EC-9AFA-27E5-2357459BD44A}"/>
                </a:ext>
              </a:extLst>
            </p:cNvPr>
            <p:cNvSpPr/>
            <p:nvPr/>
          </p:nvSpPr>
          <p:spPr>
            <a:xfrm rot="10799991">
              <a:off x="10705602"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B71"/>
            </a:solidFill>
            <a:ln w="19046" cap="flat">
              <a:solidFill>
                <a:srgbClr val="179B7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0" name="Free-form: Shape 29">
              <a:extLst>
                <a:ext uri="{FF2B5EF4-FFF2-40B4-BE49-F238E27FC236}">
                  <a16:creationId xmlns:a16="http://schemas.microsoft.com/office/drawing/2014/main" id="{024483CE-DD58-FDB7-6264-9220C609B7DC}"/>
                </a:ext>
              </a:extLst>
            </p:cNvPr>
            <p:cNvSpPr/>
            <p:nvPr/>
          </p:nvSpPr>
          <p:spPr>
            <a:xfrm>
              <a:off x="6400790" y="3022604"/>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179D76"/>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a:endParaRP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 Protects older adults from age discrimination in services, employment  and healthcare while ensuring equal access to housing, transport and public services (NHS England, n.d.).</a:t>
              </a:r>
            </a:p>
          </p:txBody>
        </p:sp>
        <p:sp>
          <p:nvSpPr>
            <p:cNvPr id="31" name="Free-form: Shape 30">
              <a:extLst>
                <a:ext uri="{FF2B5EF4-FFF2-40B4-BE49-F238E27FC236}">
                  <a16:creationId xmlns:a16="http://schemas.microsoft.com/office/drawing/2014/main" id="{41F39128-FE5B-EA3D-76DB-305FEAA94EF8}"/>
                </a:ext>
              </a:extLst>
            </p:cNvPr>
            <p:cNvSpPr/>
            <p:nvPr/>
          </p:nvSpPr>
          <p:spPr>
            <a:xfrm>
              <a:off x="6503020" y="3959699"/>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32" name="Free-form: Shape 31">
              <a:extLst>
                <a:ext uri="{FF2B5EF4-FFF2-40B4-BE49-F238E27FC236}">
                  <a16:creationId xmlns:a16="http://schemas.microsoft.com/office/drawing/2014/main" id="{DCB1231F-B8FB-45BB-BD85-E7EE81898140}"/>
                </a:ext>
              </a:extLst>
            </p:cNvPr>
            <p:cNvSpPr/>
            <p:nvPr/>
          </p:nvSpPr>
          <p:spPr>
            <a:xfrm rot="10799991">
              <a:off x="6400799" y="425063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F7A"/>
            </a:solidFill>
            <a:ln w="19046" cap="flat">
              <a:solidFill>
                <a:srgbClr val="179F7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3" name="Free-form: Shape 32">
              <a:extLst>
                <a:ext uri="{FF2B5EF4-FFF2-40B4-BE49-F238E27FC236}">
                  <a16:creationId xmlns:a16="http://schemas.microsoft.com/office/drawing/2014/main" id="{BB0EDB66-7587-4412-72F9-7991096885AD}"/>
                </a:ext>
              </a:extLst>
            </p:cNvPr>
            <p:cNvSpPr/>
            <p:nvPr/>
          </p:nvSpPr>
          <p:spPr>
            <a:xfrm rot="10799991">
              <a:off x="7083582" y="4236790"/>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6A383"/>
            </a:solidFill>
            <a:ln w="19046" cap="flat">
              <a:solidFill>
                <a:srgbClr val="16A38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4" name="Free-form: Shape 33">
              <a:extLst>
                <a:ext uri="{FF2B5EF4-FFF2-40B4-BE49-F238E27FC236}">
                  <a16:creationId xmlns:a16="http://schemas.microsoft.com/office/drawing/2014/main" id="{C44A864E-1C57-BFA6-95FD-A69FD9A3DD85}"/>
                </a:ext>
              </a:extLst>
            </p:cNvPr>
            <p:cNvSpPr/>
            <p:nvPr/>
          </p:nvSpPr>
          <p:spPr>
            <a:xfrm rot="10799991">
              <a:off x="7799914" y="425063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6A78C"/>
            </a:solidFill>
            <a:ln w="19046" cap="flat">
              <a:solidFill>
                <a:srgbClr val="16A78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5" name="Free-form: Shape 34">
              <a:extLst>
                <a:ext uri="{FF2B5EF4-FFF2-40B4-BE49-F238E27FC236}">
                  <a16:creationId xmlns:a16="http://schemas.microsoft.com/office/drawing/2014/main" id="{63AB7ABD-44FF-CFDA-1450-3D224D3DCB2A}"/>
                </a:ext>
              </a:extLst>
            </p:cNvPr>
            <p:cNvSpPr/>
            <p:nvPr/>
          </p:nvSpPr>
          <p:spPr>
            <a:xfrm rot="10799991">
              <a:off x="8487926" y="4236790"/>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AB95"/>
            </a:solidFill>
            <a:ln w="19046" cap="flat">
              <a:solidFill>
                <a:srgbClr val="15AB9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6" name="Free-form: Shape 35">
              <a:extLst>
                <a:ext uri="{FF2B5EF4-FFF2-40B4-BE49-F238E27FC236}">
                  <a16:creationId xmlns:a16="http://schemas.microsoft.com/office/drawing/2014/main" id="{33B5C064-9BD4-77FD-88BB-68B93182B03D}"/>
                </a:ext>
              </a:extLst>
            </p:cNvPr>
            <p:cNvSpPr/>
            <p:nvPr/>
          </p:nvSpPr>
          <p:spPr>
            <a:xfrm rot="10799991">
              <a:off x="9190405"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AF9F"/>
            </a:solidFill>
            <a:ln w="19046" cap="flat">
              <a:solidFill>
                <a:srgbClr val="15AF9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7" name="Free-form: Shape 36">
              <a:extLst>
                <a:ext uri="{FF2B5EF4-FFF2-40B4-BE49-F238E27FC236}">
                  <a16:creationId xmlns:a16="http://schemas.microsoft.com/office/drawing/2014/main" id="{941A2F91-1F59-67F7-06A0-EE17728F5997}"/>
                </a:ext>
              </a:extLst>
            </p:cNvPr>
            <p:cNvSpPr/>
            <p:nvPr/>
          </p:nvSpPr>
          <p:spPr>
            <a:xfrm rot="10799991">
              <a:off x="9933849"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4B3A9"/>
            </a:solidFill>
            <a:ln w="19046" cap="flat">
              <a:solidFill>
                <a:srgbClr val="14B3A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8" name="Free-form: Shape 37">
              <a:extLst>
                <a:ext uri="{FF2B5EF4-FFF2-40B4-BE49-F238E27FC236}">
                  <a16:creationId xmlns:a16="http://schemas.microsoft.com/office/drawing/2014/main" id="{26DA219D-C60E-27E8-3DB4-1F4A34D8C122}"/>
                </a:ext>
              </a:extLst>
            </p:cNvPr>
            <p:cNvSpPr/>
            <p:nvPr/>
          </p:nvSpPr>
          <p:spPr>
            <a:xfrm rot="10799991">
              <a:off x="10711894"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4B7B4"/>
            </a:solidFill>
            <a:ln w="19046" cap="flat">
              <a:solidFill>
                <a:srgbClr val="14B7B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9" name="Free-form: Shape 38">
              <a:extLst>
                <a:ext uri="{FF2B5EF4-FFF2-40B4-BE49-F238E27FC236}">
                  <a16:creationId xmlns:a16="http://schemas.microsoft.com/office/drawing/2014/main" id="{205ABF7E-39F6-2781-AEBF-2FA8628F2B07}"/>
                </a:ext>
              </a:extLst>
            </p:cNvPr>
            <p:cNvSpPr/>
            <p:nvPr/>
          </p:nvSpPr>
          <p:spPr>
            <a:xfrm>
              <a:off x="6400790" y="4282967"/>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0F9ED5"/>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ptos"/>
              </a:endParaRP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ptos"/>
                </a:rPr>
                <a:t> Upholds older adult's rights to dignity, privacy and family life while influencing care practices to ensure respectful, non-intrusive support within their own homes (Joint Committee on Human Rights, 2023). </a:t>
              </a:r>
            </a:p>
          </p:txBody>
        </p:sp>
        <p:sp>
          <p:nvSpPr>
            <p:cNvPr id="40" name="Free-form: Shape 39">
              <a:extLst>
                <a:ext uri="{FF2B5EF4-FFF2-40B4-BE49-F238E27FC236}">
                  <a16:creationId xmlns:a16="http://schemas.microsoft.com/office/drawing/2014/main" id="{32FDFDA3-9B61-CF1A-1155-2C989202CA25}"/>
                </a:ext>
              </a:extLst>
            </p:cNvPr>
            <p:cNvSpPr/>
            <p:nvPr/>
          </p:nvSpPr>
          <p:spPr>
            <a:xfrm>
              <a:off x="6503020" y="5585594"/>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41" name="Free-form: Shape 40">
              <a:extLst>
                <a:ext uri="{FF2B5EF4-FFF2-40B4-BE49-F238E27FC236}">
                  <a16:creationId xmlns:a16="http://schemas.microsoft.com/office/drawing/2014/main" id="{614CCD7A-26C3-A7FA-764A-55B766BEF9F0}"/>
                </a:ext>
              </a:extLst>
            </p:cNvPr>
            <p:cNvSpPr/>
            <p:nvPr/>
          </p:nvSpPr>
          <p:spPr>
            <a:xfrm>
              <a:off x="6612748"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3B7BB"/>
            </a:solidFill>
            <a:ln w="19046" cap="flat">
              <a:solidFill>
                <a:srgbClr val="13B7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2" name="Free-form: Shape 41">
              <a:extLst>
                <a:ext uri="{FF2B5EF4-FFF2-40B4-BE49-F238E27FC236}">
                  <a16:creationId xmlns:a16="http://schemas.microsoft.com/office/drawing/2014/main" id="{4759FE3D-FF05-5C01-F316-9A2BE4D21E04}"/>
                </a:ext>
              </a:extLst>
            </p:cNvPr>
            <p:cNvSpPr/>
            <p:nvPr/>
          </p:nvSpPr>
          <p:spPr>
            <a:xfrm>
              <a:off x="7386934"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3B4C0"/>
            </a:solidFill>
            <a:ln w="19046" cap="flat">
              <a:solidFill>
                <a:srgbClr val="13B4C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3" name="Free-form: Shape 42">
              <a:extLst>
                <a:ext uri="{FF2B5EF4-FFF2-40B4-BE49-F238E27FC236}">
                  <a16:creationId xmlns:a16="http://schemas.microsoft.com/office/drawing/2014/main" id="{785F070E-AC08-A711-02BF-9BA982F7E420}"/>
                </a:ext>
              </a:extLst>
            </p:cNvPr>
            <p:cNvSpPr/>
            <p:nvPr/>
          </p:nvSpPr>
          <p:spPr>
            <a:xfrm>
              <a:off x="8161129"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2B1C4"/>
            </a:solidFill>
            <a:ln w="19046" cap="flat">
              <a:solidFill>
                <a:srgbClr val="12B1C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4" name="Free-form: Shape 43">
              <a:extLst>
                <a:ext uri="{FF2B5EF4-FFF2-40B4-BE49-F238E27FC236}">
                  <a16:creationId xmlns:a16="http://schemas.microsoft.com/office/drawing/2014/main" id="{55149BD6-63D0-55FD-CCF1-9577CAEB311F}"/>
                </a:ext>
              </a:extLst>
            </p:cNvPr>
            <p:cNvSpPr/>
            <p:nvPr/>
          </p:nvSpPr>
          <p:spPr>
            <a:xfrm>
              <a:off x="8935324"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1ADC8"/>
            </a:solidFill>
            <a:ln w="19046" cap="flat">
              <a:solidFill>
                <a:srgbClr val="11ADC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5" name="Free-form: Shape 44">
              <a:extLst>
                <a:ext uri="{FF2B5EF4-FFF2-40B4-BE49-F238E27FC236}">
                  <a16:creationId xmlns:a16="http://schemas.microsoft.com/office/drawing/2014/main" id="{A29CAF18-503C-56F5-8A66-EAEF8A85778B}"/>
                </a:ext>
              </a:extLst>
            </p:cNvPr>
            <p:cNvSpPr/>
            <p:nvPr/>
          </p:nvSpPr>
          <p:spPr>
            <a:xfrm>
              <a:off x="9709510"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1A8CC"/>
            </a:solidFill>
            <a:ln w="19046" cap="flat">
              <a:solidFill>
                <a:srgbClr val="11A8C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6" name="Free-form: Shape 45">
              <a:extLst>
                <a:ext uri="{FF2B5EF4-FFF2-40B4-BE49-F238E27FC236}">
                  <a16:creationId xmlns:a16="http://schemas.microsoft.com/office/drawing/2014/main" id="{C9A48DA1-CB12-6F1C-03C0-5098EB6272ED}"/>
                </a:ext>
              </a:extLst>
            </p:cNvPr>
            <p:cNvSpPr/>
            <p:nvPr/>
          </p:nvSpPr>
          <p:spPr>
            <a:xfrm>
              <a:off x="10483705"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0A3D1"/>
            </a:solidFill>
            <a:ln w="19046" cap="flat">
              <a:solidFill>
                <a:srgbClr val="10A3D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7" name="Free-form: Shape 46">
              <a:extLst>
                <a:ext uri="{FF2B5EF4-FFF2-40B4-BE49-F238E27FC236}">
                  <a16:creationId xmlns:a16="http://schemas.microsoft.com/office/drawing/2014/main" id="{7B9F5881-FD50-87CD-50BE-EBA34580A399}"/>
                </a:ext>
              </a:extLst>
            </p:cNvPr>
            <p:cNvSpPr/>
            <p:nvPr/>
          </p:nvSpPr>
          <p:spPr>
            <a:xfrm>
              <a:off x="11257900"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0F9ED5"/>
            </a:solidFill>
            <a:ln w="19046" cap="flat">
              <a:solidFill>
                <a:srgbClr val="0F9ED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48" name="TextBox 15">
            <a:extLst>
              <a:ext uri="{FF2B5EF4-FFF2-40B4-BE49-F238E27FC236}">
                <a16:creationId xmlns:a16="http://schemas.microsoft.com/office/drawing/2014/main" id="{8371AA96-25C4-FD7E-08DC-3C8B2EB83D95}"/>
              </a:ext>
            </a:extLst>
          </p:cNvPr>
          <p:cNvSpPr txBox="1"/>
          <p:nvPr/>
        </p:nvSpPr>
        <p:spPr>
          <a:xfrm>
            <a:off x="6345378" y="5417125"/>
            <a:ext cx="5708068" cy="646334"/>
          </a:xfrm>
          <a:prstGeom prst="rect">
            <a:avLst/>
          </a:prstGeom>
          <a:noFill/>
          <a:ln w="9528" cap="flat">
            <a:solidFill>
              <a:srgbClr val="0F9ED5"/>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Focuses on integrated care, community-based services and personalised health support, while expanding initiatives like home-based care to reduce hospital admissions and support ageing in place (NHS England, 2023).</a:t>
            </a:r>
          </a:p>
        </p:txBody>
      </p:sp>
      <p:pic>
        <p:nvPicPr>
          <p:cNvPr id="68" name="Audio 67">
            <a:hlinkClick r:id="" action="ppaction://media"/>
            <a:extLst>
              <a:ext uri="{FF2B5EF4-FFF2-40B4-BE49-F238E27FC236}">
                <a16:creationId xmlns:a16="http://schemas.microsoft.com/office/drawing/2014/main" id="{0F23B673-C140-C0E7-E3E1-8E021C2730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152"/>
    </mc:Choice>
    <mc:Fallback>
      <p:transition spd="slow" advTm="60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grpSp>
        <p:nvGrpSpPr>
          <p:cNvPr id="2" name="Diagram 6">
            <a:extLst>
              <a:ext uri="{FF2B5EF4-FFF2-40B4-BE49-F238E27FC236}">
                <a16:creationId xmlns:a16="http://schemas.microsoft.com/office/drawing/2014/main" id="{0B00A371-D693-8E55-9159-46B73B3C07BF}"/>
              </a:ext>
            </a:extLst>
          </p:cNvPr>
          <p:cNvGrpSpPr/>
          <p:nvPr/>
        </p:nvGrpSpPr>
        <p:grpSpPr>
          <a:xfrm>
            <a:off x="3017145" y="96981"/>
            <a:ext cx="6448659" cy="6761018"/>
            <a:chOff x="3017145" y="96981"/>
            <a:chExt cx="6448659" cy="6761018"/>
          </a:xfrm>
        </p:grpSpPr>
        <p:sp>
          <p:nvSpPr>
            <p:cNvPr id="3" name="Free-form: Shape 2">
              <a:extLst>
                <a:ext uri="{FF2B5EF4-FFF2-40B4-BE49-F238E27FC236}">
                  <a16:creationId xmlns:a16="http://schemas.microsoft.com/office/drawing/2014/main" id="{E7E9F75A-C8B7-2A87-5811-4E1CAE6E71E3}"/>
                </a:ext>
              </a:extLst>
            </p:cNvPr>
            <p:cNvSpPr/>
            <p:nvPr/>
          </p:nvSpPr>
          <p:spPr>
            <a:xfrm>
              <a:off x="4855006" y="2278090"/>
              <a:ext cx="2772277" cy="2398132"/>
            </a:xfrm>
            <a:custGeom>
              <a:avLst/>
              <a:gdLst>
                <a:gd name="f0" fmla="val 10800000"/>
                <a:gd name="f1" fmla="val 5400000"/>
                <a:gd name="f2" fmla="val 180"/>
                <a:gd name="f3" fmla="val w"/>
                <a:gd name="f4" fmla="val h"/>
                <a:gd name="f5" fmla="val 0"/>
                <a:gd name="f6" fmla="val 2772278"/>
                <a:gd name="f7" fmla="val 2398133"/>
                <a:gd name="f8" fmla="val 1199067"/>
                <a:gd name="f9" fmla="val 685147"/>
                <a:gd name="f10" fmla="val 1"/>
                <a:gd name="f11" fmla="val 2087131"/>
                <a:gd name="f12" fmla="val 2398132"/>
                <a:gd name="f13" fmla="+- 0 0 -90"/>
                <a:gd name="f14" fmla="*/ f3 1 2772278"/>
                <a:gd name="f15" fmla="*/ f4 1 2398133"/>
                <a:gd name="f16" fmla="+- f7 0 f5"/>
                <a:gd name="f17" fmla="+- f6 0 f5"/>
                <a:gd name="f18" fmla="*/ f13 f0 1"/>
                <a:gd name="f19" fmla="*/ f17 1 2772278"/>
                <a:gd name="f20" fmla="*/ f16 1 2398133"/>
                <a:gd name="f21" fmla="*/ 0 f17 1"/>
                <a:gd name="f22" fmla="*/ 1199067 f16 1"/>
                <a:gd name="f23" fmla="*/ 685147 f17 1"/>
                <a:gd name="f24" fmla="*/ 1 f16 1"/>
                <a:gd name="f25" fmla="*/ 2087131 f17 1"/>
                <a:gd name="f26" fmla="*/ 2772278 f17 1"/>
                <a:gd name="f27" fmla="*/ 2398132 f16 1"/>
                <a:gd name="f28" fmla="*/ f18 1 f2"/>
                <a:gd name="f29" fmla="*/ f21 1 2772278"/>
                <a:gd name="f30" fmla="*/ f22 1 2398133"/>
                <a:gd name="f31" fmla="*/ f23 1 2772278"/>
                <a:gd name="f32" fmla="*/ f24 1 2398133"/>
                <a:gd name="f33" fmla="*/ f25 1 2772278"/>
                <a:gd name="f34" fmla="*/ f26 1 2772278"/>
                <a:gd name="f35" fmla="*/ f27 1 239813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772278" h="2398133">
                  <a:moveTo>
                    <a:pt x="f5" y="f8"/>
                  </a:moveTo>
                  <a:lnTo>
                    <a:pt x="f9" y="f10"/>
                  </a:lnTo>
                  <a:lnTo>
                    <a:pt x="f11" y="f10"/>
                  </a:lnTo>
                  <a:lnTo>
                    <a:pt x="f6" y="f8"/>
                  </a:lnTo>
                  <a:lnTo>
                    <a:pt x="f11" y="f12"/>
                  </a:lnTo>
                  <a:lnTo>
                    <a:pt x="f9" y="f12"/>
                  </a:lnTo>
                  <a:lnTo>
                    <a:pt x="f5" y="f8"/>
                  </a:lnTo>
                  <a:close/>
                </a:path>
              </a:pathLst>
            </a:custGeom>
            <a:solidFill>
              <a:srgbClr val="E97132"/>
            </a:solidFill>
            <a:ln w="19046" cap="flat">
              <a:solidFill>
                <a:srgbClr val="FFFFFF"/>
              </a:solidFill>
              <a:prstDash val="solid"/>
              <a:miter/>
            </a:ln>
          </p:spPr>
          <p:txBody>
            <a:bodyPr vert="horz" wrap="square" lIns="489880" tIns="427884" rIns="489880" bIns="427884"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ptos"/>
                </a:rPr>
                <a:t>Evaluation of Care Provisions </a:t>
              </a:r>
            </a:p>
          </p:txBody>
        </p:sp>
        <p:sp>
          <p:nvSpPr>
            <p:cNvPr id="4" name="Free-form: Shape 3">
              <a:extLst>
                <a:ext uri="{FF2B5EF4-FFF2-40B4-BE49-F238E27FC236}">
                  <a16:creationId xmlns:a16="http://schemas.microsoft.com/office/drawing/2014/main" id="{777686BD-2422-AAFA-AF4A-141B25CBBE51}"/>
                </a:ext>
              </a:extLst>
            </p:cNvPr>
            <p:cNvSpPr/>
            <p:nvPr/>
          </p:nvSpPr>
          <p:spPr>
            <a:xfrm>
              <a:off x="6590986" y="1130737"/>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2D8A58C5-2E25-4ED0-FF9C-E6AEA39DF3A5}"/>
                </a:ext>
              </a:extLst>
            </p:cNvPr>
            <p:cNvSpPr/>
            <p:nvPr/>
          </p:nvSpPr>
          <p:spPr>
            <a:xfrm>
              <a:off x="5110380" y="96981"/>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96B24"/>
            </a:solidFill>
            <a:ln w="19046" cap="flat">
              <a:solidFill>
                <a:srgbClr val="FFFFFF"/>
              </a:solidFill>
              <a:prstDash val="solid"/>
              <a:miter/>
            </a:ln>
          </p:spPr>
          <p:txBody>
            <a:bodyPr vert="horz" wrap="square" lIns="391738" tIns="340952" rIns="391738" bIns="340952"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sng" strike="noStrike" kern="1200" cap="none" spc="0" baseline="0">
                  <a:solidFill>
                    <a:srgbClr val="FFFFFF"/>
                  </a:solidFill>
                  <a:uFillTx/>
                  <a:latin typeface="Aptos"/>
                </a:rPr>
                <a:t> Domicilary care/Home caresevices </a:t>
              </a:r>
              <a:r>
                <a:rPr lang="en-GB" sz="1000" b="0" i="0" u="none" strike="noStrike" kern="1200" cap="none" spc="0" baseline="0">
                  <a:solidFill>
                    <a:srgbClr val="FFFFFF"/>
                  </a:solidFill>
                  <a:uFillTx/>
                  <a:latin typeface="Aptos"/>
                </a:rPr>
                <a:t>Assistance with Personal care, meal preparation, and medication with scheduled times or provide 24-hour care depending on the individual's needs(Age UK, n.d.).</a:t>
              </a:r>
            </a:p>
          </p:txBody>
        </p:sp>
        <p:sp>
          <p:nvSpPr>
            <p:cNvPr id="6" name="Free-form: Shape 5">
              <a:extLst>
                <a:ext uri="{FF2B5EF4-FFF2-40B4-BE49-F238E27FC236}">
                  <a16:creationId xmlns:a16="http://schemas.microsoft.com/office/drawing/2014/main" id="{1504EA1C-FF37-2AC6-6C40-5758ED81BA88}"/>
                </a:ext>
              </a:extLst>
            </p:cNvPr>
            <p:cNvSpPr/>
            <p:nvPr/>
          </p:nvSpPr>
          <p:spPr>
            <a:xfrm>
              <a:off x="7811719" y="2815583"/>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23297796-670C-AC45-0CBD-F04D09A11776}"/>
                </a:ext>
              </a:extLst>
            </p:cNvPr>
            <p:cNvSpPr/>
            <p:nvPr/>
          </p:nvSpPr>
          <p:spPr>
            <a:xfrm>
              <a:off x="7193941" y="1305854"/>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97E3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Day Centres </a:t>
              </a:r>
              <a:r>
                <a:rPr lang="en-GB" sz="1100" b="0" i="0" u="none" strike="noStrike" kern="1200" cap="none" spc="0" baseline="0">
                  <a:solidFill>
                    <a:srgbClr val="FFFFFF"/>
                  </a:solidFill>
                  <a:uFillTx/>
                  <a:latin typeface="Aptos"/>
                </a:rPr>
                <a:t>Community-based facilities offering social interaction, meals, and activities (Age UK, n.d.). </a:t>
              </a:r>
            </a:p>
          </p:txBody>
        </p:sp>
        <p:sp>
          <p:nvSpPr>
            <p:cNvPr id="8" name="Free-form: Shape 7">
              <a:extLst>
                <a:ext uri="{FF2B5EF4-FFF2-40B4-BE49-F238E27FC236}">
                  <a16:creationId xmlns:a16="http://schemas.microsoft.com/office/drawing/2014/main" id="{CCAD1446-7E52-60B6-51F6-D0E791D86216}"/>
                </a:ext>
              </a:extLst>
            </p:cNvPr>
            <p:cNvSpPr/>
            <p:nvPr/>
          </p:nvSpPr>
          <p:spPr>
            <a:xfrm>
              <a:off x="6963722" y="4717462"/>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18DFD1D2-271D-C947-F387-468ADBE6122B}"/>
                </a:ext>
              </a:extLst>
            </p:cNvPr>
            <p:cNvSpPr/>
            <p:nvPr/>
          </p:nvSpPr>
          <p:spPr>
            <a:xfrm>
              <a:off x="7193941" y="3682352"/>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89360"/>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Technology</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Personal alarms, fall detectors and telehealth systems (Age UK, n.d.). </a:t>
              </a:r>
            </a:p>
          </p:txBody>
        </p:sp>
        <p:sp>
          <p:nvSpPr>
            <p:cNvPr id="10" name="Free-form: Shape 9">
              <a:extLst>
                <a:ext uri="{FF2B5EF4-FFF2-40B4-BE49-F238E27FC236}">
                  <a16:creationId xmlns:a16="http://schemas.microsoft.com/office/drawing/2014/main" id="{8B0D2EFD-9328-8A97-EC9D-2989F3C89A52}"/>
                </a:ext>
              </a:extLst>
            </p:cNvPr>
            <p:cNvSpPr/>
            <p:nvPr/>
          </p:nvSpPr>
          <p:spPr>
            <a:xfrm>
              <a:off x="4860173" y="4914881"/>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D7CDEE90-C373-629A-9A15-78DD7F361225}"/>
                </a:ext>
              </a:extLst>
            </p:cNvPr>
            <p:cNvSpPr/>
            <p:nvPr/>
          </p:nvSpPr>
          <p:spPr>
            <a:xfrm>
              <a:off x="5110380" y="4892570"/>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6A88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Integrated Care Systems</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NHS , local council and voluntary organisations to provide a co ordinated care delivery (NHS England, n.d.).</a:t>
              </a:r>
            </a:p>
          </p:txBody>
        </p:sp>
        <p:sp>
          <p:nvSpPr>
            <p:cNvPr id="12" name="Free-form: Shape 11">
              <a:extLst>
                <a:ext uri="{FF2B5EF4-FFF2-40B4-BE49-F238E27FC236}">
                  <a16:creationId xmlns:a16="http://schemas.microsoft.com/office/drawing/2014/main" id="{04F64606-7913-9151-0AB7-A901DFB68CA8}"/>
                </a:ext>
              </a:extLst>
            </p:cNvPr>
            <p:cNvSpPr/>
            <p:nvPr/>
          </p:nvSpPr>
          <p:spPr>
            <a:xfrm>
              <a:off x="3619451" y="3230712"/>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B1817C23-61F0-3DDD-849A-B33EFAFB4D9C}"/>
                </a:ext>
              </a:extLst>
            </p:cNvPr>
            <p:cNvSpPr/>
            <p:nvPr/>
          </p:nvSpPr>
          <p:spPr>
            <a:xfrm>
              <a:off x="3017145" y="3683706"/>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3B6B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Reablement Services</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Support to help individuals regain independence after illness or hospital discharge (Age UK, n.d.).</a:t>
              </a:r>
            </a:p>
          </p:txBody>
        </p:sp>
        <p:sp>
          <p:nvSpPr>
            <p:cNvPr id="14" name="Free-form: Shape 13">
              <a:extLst>
                <a:ext uri="{FF2B5EF4-FFF2-40B4-BE49-F238E27FC236}">
                  <a16:creationId xmlns:a16="http://schemas.microsoft.com/office/drawing/2014/main" id="{37B72742-D897-AA19-CAFC-35AD46980901}"/>
                </a:ext>
              </a:extLst>
            </p:cNvPr>
            <p:cNvSpPr/>
            <p:nvPr/>
          </p:nvSpPr>
          <p:spPr>
            <a:xfrm>
              <a:off x="3017145" y="1303148"/>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0F9ED5"/>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Carer Support </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Care, training, well being support for unpaid carers (Age UK, n.d.).</a:t>
              </a:r>
            </a:p>
          </p:txBody>
        </p:sp>
      </p:grpSp>
      <p:pic>
        <p:nvPicPr>
          <p:cNvPr id="49" name="Audio 48">
            <a:hlinkClick r:id="" action="ppaction://media"/>
            <a:extLst>
              <a:ext uri="{FF2B5EF4-FFF2-40B4-BE49-F238E27FC236}">
                <a16:creationId xmlns:a16="http://schemas.microsoft.com/office/drawing/2014/main" id="{A622ECA8-F841-1799-25DE-7B8AB36CF4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367"/>
    </mc:Choice>
    <mc:Fallback>
      <p:transition spd="slow" advTm="18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graphicFrame>
        <p:nvGraphicFramePr>
          <p:cNvPr id="2" name="Content Placeholder 5">
            <a:extLst>
              <a:ext uri="{FF2B5EF4-FFF2-40B4-BE49-F238E27FC236}">
                <a16:creationId xmlns:a16="http://schemas.microsoft.com/office/drawing/2014/main" id="{43DF75D3-DF6F-CAB9-C4F4-58F534F62E99}"/>
              </a:ext>
            </a:extLst>
          </p:cNvPr>
          <p:cNvGraphicFramePr>
            <a:graphicFrameLocks noGrp="1"/>
          </p:cNvGraphicFramePr>
          <p:nvPr>
            <p:ph idx="1"/>
            <p:extLst>
              <p:ext uri="{D42A27DB-BD31-4B8C-83A1-F6EECF244321}">
                <p14:modId xmlns:p14="http://schemas.microsoft.com/office/powerpoint/2010/main" val="3989123027"/>
              </p:ext>
            </p:extLst>
          </p:nvPr>
        </p:nvGraphicFramePr>
        <p:xfrm>
          <a:off x="166256" y="96981"/>
          <a:ext cx="12025749" cy="6658486"/>
        </p:xfrm>
        <a:graphic>
          <a:graphicData uri="http://schemas.openxmlformats.org/drawingml/2006/table">
            <a:tbl>
              <a:tblPr firstRow="1" bandRow="1">
                <a:effectLst/>
                <a:tableStyleId>{00A15C55-8517-42AA-B614-E9B94910E393}</a:tableStyleId>
              </a:tblPr>
              <a:tblGrid>
                <a:gridCol w="4008583">
                  <a:extLst>
                    <a:ext uri="{9D8B030D-6E8A-4147-A177-3AD203B41FA5}">
                      <a16:colId xmlns:a16="http://schemas.microsoft.com/office/drawing/2014/main" val="1192987179"/>
                    </a:ext>
                  </a:extLst>
                </a:gridCol>
                <a:gridCol w="4008583">
                  <a:extLst>
                    <a:ext uri="{9D8B030D-6E8A-4147-A177-3AD203B41FA5}">
                      <a16:colId xmlns:a16="http://schemas.microsoft.com/office/drawing/2014/main" val="787520436"/>
                    </a:ext>
                  </a:extLst>
                </a:gridCol>
                <a:gridCol w="4008583">
                  <a:extLst>
                    <a:ext uri="{9D8B030D-6E8A-4147-A177-3AD203B41FA5}">
                      <a16:colId xmlns:a16="http://schemas.microsoft.com/office/drawing/2014/main" val="2576341689"/>
                    </a:ext>
                  </a:extLst>
                </a:gridCol>
              </a:tblGrid>
              <a:tr h="571692">
                <a:tc>
                  <a:txBody>
                    <a:bodyPr/>
                    <a:lstStyle/>
                    <a:p>
                      <a:pPr lvl="0"/>
                      <a:r>
                        <a:rPr lang="en-GB" sz="1400"/>
                        <a:t>Provisions or Care Services</a:t>
                      </a:r>
                    </a:p>
                    <a:p>
                      <a:pPr lvl="0"/>
                      <a:r>
                        <a:rPr lang="en-GB" sz="1400"/>
                        <a:t> </a:t>
                      </a:r>
                    </a:p>
                  </a:txBody>
                  <a:tcPr/>
                </a:tc>
                <a:tc>
                  <a:txBody>
                    <a:bodyPr/>
                    <a:lstStyle/>
                    <a:p>
                      <a:pPr lvl="0"/>
                      <a:r>
                        <a:rPr lang="en-GB" sz="1400"/>
                        <a:t>Strengths </a:t>
                      </a:r>
                    </a:p>
                  </a:txBody>
                  <a:tcPr/>
                </a:tc>
                <a:tc>
                  <a:txBody>
                    <a:bodyPr/>
                    <a:lstStyle/>
                    <a:p>
                      <a:pPr lvl="0"/>
                      <a:r>
                        <a:rPr lang="en-GB" sz="1400"/>
                        <a:t>Limitations</a:t>
                      </a:r>
                    </a:p>
                  </a:txBody>
                  <a:tcPr/>
                </a:tc>
                <a:extLst>
                  <a:ext uri="{0D108BD9-81ED-4DB2-BD59-A6C34878D82A}">
                    <a16:rowId xmlns:a16="http://schemas.microsoft.com/office/drawing/2014/main" val="1060120632"/>
                  </a:ext>
                </a:extLst>
              </a:tr>
              <a:tr h="1446032">
                <a:tc>
                  <a:txBody>
                    <a:bodyPr/>
                    <a:lstStyle/>
                    <a:p>
                      <a:pPr lvl="0"/>
                      <a:r>
                        <a:rPr lang="en-GB" sz="1400"/>
                        <a:t>Domiciliary Care/ Home care services </a:t>
                      </a:r>
                    </a:p>
                    <a:p>
                      <a:pPr lvl="0"/>
                      <a:endParaRPr lang="en-GB" sz="1400"/>
                    </a:p>
                  </a:txBody>
                  <a:tcPr/>
                </a:tc>
                <a:tc>
                  <a:txBody>
                    <a:bodyPr/>
                    <a:lstStyle/>
                    <a:p>
                      <a:pPr marL="285750" lvl="0" indent="-285750">
                        <a:buSzPct val="100000"/>
                        <a:buChar char="-"/>
                      </a:pPr>
                      <a:r>
                        <a:rPr lang="en-GB" sz="1400"/>
                        <a:t>Promotes independence and comfort in familiar surroundings  </a:t>
                      </a:r>
                    </a:p>
                    <a:p>
                      <a:pPr marL="285750" lvl="0" indent="-285750">
                        <a:buSzPct val="100000"/>
                        <a:buChar char="-"/>
                      </a:pPr>
                      <a:r>
                        <a:rPr lang="en-GB" sz="1400"/>
                        <a:t> Flexible, tailored to individual needs</a:t>
                      </a:r>
                    </a:p>
                    <a:p>
                      <a:pPr marL="285750" lvl="0" indent="-285750">
                        <a:buSzPct val="100000"/>
                        <a:buChar char="-"/>
                      </a:pPr>
                      <a:r>
                        <a:rPr lang="en-GB" sz="1400"/>
                        <a:t> Reduces need for residential care (Wardle, 2024). </a:t>
                      </a:r>
                    </a:p>
                  </a:txBody>
                  <a:tcPr/>
                </a:tc>
                <a:tc>
                  <a:txBody>
                    <a:bodyPr/>
                    <a:lstStyle/>
                    <a:p>
                      <a:pPr marL="285750" lvl="0" indent="-285750">
                        <a:buSzPct val="100000"/>
                        <a:buChar char="-"/>
                      </a:pPr>
                      <a:r>
                        <a:rPr lang="en-GB" sz="1400"/>
                        <a:t>Staff shortages affect consistency and quality</a:t>
                      </a:r>
                    </a:p>
                    <a:p>
                      <a:pPr marL="285750" lvl="0" indent="-285750">
                        <a:buSzPct val="100000"/>
                        <a:buChar char="-"/>
                      </a:pPr>
                      <a:r>
                        <a:rPr lang="en-GB" sz="1400"/>
                        <a:t>  Not suitable for complex needs (Wardle, 2024). </a:t>
                      </a:r>
                    </a:p>
                  </a:txBody>
                  <a:tcPr/>
                </a:tc>
                <a:extLst>
                  <a:ext uri="{0D108BD9-81ED-4DB2-BD59-A6C34878D82A}">
                    <a16:rowId xmlns:a16="http://schemas.microsoft.com/office/drawing/2014/main" val="292434557"/>
                  </a:ext>
                </a:extLst>
              </a:tr>
              <a:tr h="1042489">
                <a:tc>
                  <a:txBody>
                    <a:bodyPr/>
                    <a:lstStyle/>
                    <a:p>
                      <a:pPr lvl="0"/>
                      <a:r>
                        <a:rPr lang="en-GB" sz="1400"/>
                        <a:t>Day Centres </a:t>
                      </a:r>
                    </a:p>
                  </a:txBody>
                  <a:tcPr/>
                </a:tc>
                <a:tc>
                  <a:txBody>
                    <a:bodyPr/>
                    <a:lstStyle/>
                    <a:p>
                      <a:pPr marL="285750" lvl="0" indent="-285750">
                        <a:buSzPct val="100000"/>
                        <a:buChar char="-"/>
                      </a:pPr>
                      <a:r>
                        <a:rPr lang="en-GB" sz="1400" dirty="0"/>
                        <a:t>Social interaction and structured activities</a:t>
                      </a:r>
                    </a:p>
                    <a:p>
                      <a:pPr marL="285750" lvl="0" indent="-285750">
                        <a:buSzPct val="100000"/>
                        <a:buChar char="-"/>
                      </a:pPr>
                      <a:r>
                        <a:rPr lang="en-GB" sz="1400" dirty="0"/>
                        <a:t>Provides respite for family carers</a:t>
                      </a:r>
                    </a:p>
                    <a:p>
                      <a:pPr marL="0" lvl="0" indent="0">
                        <a:buNone/>
                      </a:pPr>
                      <a:r>
                        <a:rPr lang="en-GB" sz="1400" dirty="0"/>
                        <a:t>-       Supports mental well-being health (Age UK, </a:t>
                      </a:r>
                      <a:r>
                        <a:rPr lang="en-GB" sz="1400" dirty="0" err="1"/>
                        <a:t>n.d</a:t>
                      </a:r>
                      <a:r>
                        <a:rPr lang="en-GB" sz="1400" dirty="0"/>
                        <a:t>).</a:t>
                      </a:r>
                    </a:p>
                  </a:txBody>
                  <a:tcPr/>
                </a:tc>
                <a:tc>
                  <a:txBody>
                    <a:bodyPr/>
                    <a:lstStyle/>
                    <a:p>
                      <a:pPr marL="0" lvl="0" indent="0">
                        <a:buNone/>
                      </a:pPr>
                      <a:r>
                        <a:rPr lang="en-GB" sz="1400" dirty="0"/>
                        <a:t>- May not meet all individual needs</a:t>
                      </a:r>
                    </a:p>
                    <a:p>
                      <a:pPr marL="0" lvl="0" indent="0">
                        <a:buNone/>
                      </a:pPr>
                      <a:r>
                        <a:rPr lang="en-GB" sz="1400" dirty="0"/>
                        <a:t>-  Stigma and feel reluctant to attend (Age UK, </a:t>
                      </a:r>
                      <a:r>
                        <a:rPr lang="en-GB" sz="1400" dirty="0" err="1"/>
                        <a:t>n.d</a:t>
                      </a:r>
                      <a:r>
                        <a:rPr lang="en-GB" sz="1400" dirty="0"/>
                        <a:t>).</a:t>
                      </a:r>
                    </a:p>
                  </a:txBody>
                  <a:tcPr/>
                </a:tc>
                <a:extLst>
                  <a:ext uri="{0D108BD9-81ED-4DB2-BD59-A6C34878D82A}">
                    <a16:rowId xmlns:a16="http://schemas.microsoft.com/office/drawing/2014/main" val="518609925"/>
                  </a:ext>
                </a:extLst>
              </a:tr>
              <a:tr h="1042489">
                <a:tc>
                  <a:txBody>
                    <a:bodyPr/>
                    <a:lstStyle/>
                    <a:p>
                      <a:pPr lvl="0"/>
                      <a:r>
                        <a:rPr lang="en-GB" sz="1400"/>
                        <a:t>Technology </a:t>
                      </a:r>
                    </a:p>
                  </a:txBody>
                  <a:tcPr/>
                </a:tc>
                <a:tc>
                  <a:txBody>
                    <a:bodyPr/>
                    <a:lstStyle/>
                    <a:p>
                      <a:pPr marL="285750" lvl="0" indent="-285750">
                        <a:buSzPct val="100000"/>
                        <a:buChar char="-"/>
                      </a:pPr>
                      <a:r>
                        <a:rPr lang="en-GB" sz="1400" dirty="0"/>
                        <a:t>Promotes independence and safety at home</a:t>
                      </a:r>
                    </a:p>
                    <a:p>
                      <a:pPr marL="0" lvl="0" indent="0">
                        <a:buNone/>
                      </a:pPr>
                      <a:r>
                        <a:rPr lang="en-GB" sz="1400" dirty="0"/>
                        <a:t>-      remote health monitoring</a:t>
                      </a:r>
                    </a:p>
                    <a:p>
                      <a:pPr marL="285750" lvl="0" indent="-285750">
                        <a:buSzPct val="100000"/>
                        <a:buChar char="-"/>
                      </a:pPr>
                      <a:r>
                        <a:rPr lang="en-GB" sz="1400" dirty="0"/>
                        <a:t> Reduction in hospital admissions (Age UK, </a:t>
                      </a:r>
                      <a:r>
                        <a:rPr lang="en-GB" sz="1400" dirty="0" err="1"/>
                        <a:t>n.d</a:t>
                      </a:r>
                      <a:r>
                        <a:rPr lang="en-GB" sz="1400" dirty="0"/>
                        <a:t>).</a:t>
                      </a:r>
                    </a:p>
                  </a:txBody>
                  <a:tcPr/>
                </a:tc>
                <a:tc>
                  <a:txBody>
                    <a:bodyPr/>
                    <a:lstStyle/>
                    <a:p>
                      <a:pPr lvl="0"/>
                      <a:r>
                        <a:rPr lang="en-GB" sz="1400" dirty="0"/>
                        <a:t>-Digital exclusion for those unfamiliar with technology (Age UK, </a:t>
                      </a:r>
                      <a:r>
                        <a:rPr lang="en-GB" sz="1400" dirty="0" err="1"/>
                        <a:t>n.d</a:t>
                      </a:r>
                      <a:r>
                        <a:rPr lang="en-GB" sz="1400" dirty="0"/>
                        <a:t>).</a:t>
                      </a:r>
                    </a:p>
                  </a:txBody>
                  <a:tcPr/>
                </a:tc>
                <a:extLst>
                  <a:ext uri="{0D108BD9-81ED-4DB2-BD59-A6C34878D82A}">
                    <a16:rowId xmlns:a16="http://schemas.microsoft.com/office/drawing/2014/main" val="1466895645"/>
                  </a:ext>
                </a:extLst>
              </a:tr>
              <a:tr h="1277892">
                <a:tc>
                  <a:txBody>
                    <a:bodyPr/>
                    <a:lstStyle/>
                    <a:p>
                      <a:pPr lvl="0"/>
                      <a:r>
                        <a:rPr lang="en-GB" sz="1400"/>
                        <a:t>Integrated care </a:t>
                      </a:r>
                    </a:p>
                  </a:txBody>
                  <a:tcPr/>
                </a:tc>
                <a:tc>
                  <a:txBody>
                    <a:bodyPr/>
                    <a:lstStyle/>
                    <a:p>
                      <a:pPr marL="285750" lvl="0" indent="-285750">
                        <a:buSzPct val="100000"/>
                        <a:buChar char="-"/>
                      </a:pPr>
                      <a:r>
                        <a:rPr lang="en-GB" sz="1400" dirty="0"/>
                        <a:t>Holistic approach to health and social care</a:t>
                      </a:r>
                    </a:p>
                    <a:p>
                      <a:pPr marL="285750" lvl="0" indent="-285750">
                        <a:buSzPct val="100000"/>
                        <a:buChar char="-"/>
                      </a:pPr>
                      <a:r>
                        <a:rPr lang="en-GB" sz="1400" dirty="0"/>
                        <a:t>Reduces duplication of services</a:t>
                      </a:r>
                    </a:p>
                    <a:p>
                      <a:pPr marL="0" lvl="0" indent="0">
                        <a:buNone/>
                      </a:pPr>
                      <a:r>
                        <a:rPr lang="en-GB" sz="1400" dirty="0"/>
                        <a:t>- Improves communication between professionals (NHS England, n.d.).</a:t>
                      </a:r>
                    </a:p>
                  </a:txBody>
                  <a:tcPr/>
                </a:tc>
                <a:tc>
                  <a:txBody>
                    <a:bodyPr/>
                    <a:lstStyle/>
                    <a:p>
                      <a:pPr lvl="0"/>
                      <a:r>
                        <a:rPr lang="en-GB" sz="1400"/>
                        <a:t>-requires funding </a:t>
                      </a:r>
                    </a:p>
                    <a:p>
                      <a:pPr lvl="0"/>
                      <a:r>
                        <a:rPr lang="en-GB" sz="1400"/>
                        <a:t>- Implementation can be inconsistent</a:t>
                      </a:r>
                    </a:p>
                  </a:txBody>
                  <a:tcPr/>
                </a:tc>
                <a:extLst>
                  <a:ext uri="{0D108BD9-81ED-4DB2-BD59-A6C34878D82A}">
                    <a16:rowId xmlns:a16="http://schemas.microsoft.com/office/drawing/2014/main" val="261849424"/>
                  </a:ext>
                </a:extLst>
              </a:tr>
              <a:tr h="1277892">
                <a:tc>
                  <a:txBody>
                    <a:bodyPr/>
                    <a:lstStyle/>
                    <a:p>
                      <a:pPr lvl="0"/>
                      <a:r>
                        <a:rPr lang="en-GB" sz="1400"/>
                        <a:t>Reablement services </a:t>
                      </a:r>
                    </a:p>
                  </a:txBody>
                  <a:tcPr/>
                </a:tc>
                <a:tc>
                  <a:txBody>
                    <a:bodyPr/>
                    <a:lstStyle/>
                    <a:p>
                      <a:pPr marL="285750" lvl="0" indent="-285750">
                        <a:buSzPct val="100000"/>
                        <a:buChar char="-"/>
                      </a:pPr>
                      <a:r>
                        <a:rPr lang="en-GB" sz="1400" dirty="0"/>
                        <a:t>Focus on regaining independence after illness or injury</a:t>
                      </a:r>
                    </a:p>
                    <a:p>
                      <a:pPr marL="285750" lvl="0" indent="-285750">
                        <a:buSzPct val="100000"/>
                        <a:buChar char="-"/>
                      </a:pPr>
                      <a:r>
                        <a:rPr lang="en-GB" sz="1400" dirty="0"/>
                        <a:t>Reduces long-term care dependency</a:t>
                      </a:r>
                    </a:p>
                    <a:p>
                      <a:pPr marL="0" lvl="0" indent="0">
                        <a:buNone/>
                      </a:pPr>
                      <a:r>
                        <a:rPr lang="en-GB" sz="1400" dirty="0"/>
                        <a:t>-     Cost effective for health systems (Age UK, </a:t>
                      </a:r>
                      <a:r>
                        <a:rPr lang="en-GB" sz="1400" dirty="0" err="1"/>
                        <a:t>n.d</a:t>
                      </a:r>
                      <a:r>
                        <a:rPr lang="en-GB" sz="1400" dirty="0"/>
                        <a:t>).</a:t>
                      </a:r>
                    </a:p>
                  </a:txBody>
                  <a:tcPr/>
                </a:tc>
                <a:tc>
                  <a:txBody>
                    <a:bodyPr/>
                    <a:lstStyle/>
                    <a:p>
                      <a:pPr marL="285750" lvl="0" indent="-285750">
                        <a:buSzPct val="100000"/>
                        <a:buChar char="-"/>
                      </a:pPr>
                      <a:r>
                        <a:rPr lang="en-GB" sz="1400" dirty="0"/>
                        <a:t>Limited to short term care </a:t>
                      </a:r>
                    </a:p>
                    <a:p>
                      <a:pPr marL="0" lvl="0" indent="0">
                        <a:buNone/>
                      </a:pPr>
                      <a:r>
                        <a:rPr lang="en-GB" sz="1400" dirty="0"/>
                        <a:t>- Not suitable for all conditions</a:t>
                      </a:r>
                    </a:p>
                  </a:txBody>
                  <a:tcPr/>
                </a:tc>
                <a:extLst>
                  <a:ext uri="{0D108BD9-81ED-4DB2-BD59-A6C34878D82A}">
                    <a16:rowId xmlns:a16="http://schemas.microsoft.com/office/drawing/2014/main" val="192869239"/>
                  </a:ext>
                </a:extLst>
              </a:tr>
            </a:tbl>
          </a:graphicData>
        </a:graphic>
      </p:graphicFrame>
      <p:pic>
        <p:nvPicPr>
          <p:cNvPr id="42" name="Audio 41">
            <a:hlinkClick r:id="" action="ppaction://media"/>
            <a:extLst>
              <a:ext uri="{FF2B5EF4-FFF2-40B4-BE49-F238E27FC236}">
                <a16:creationId xmlns:a16="http://schemas.microsoft.com/office/drawing/2014/main" id="{B9CDA936-DE63-9087-A54A-FEAA117C49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355"/>
    </mc:Choice>
    <mc:Fallback>
      <p:transition spd="slow" advTm="80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D7DD6F3B-03D1-A42E-7100-A32129F3178B}"/>
              </a:ext>
            </a:extLst>
          </p:cNvPr>
          <p:cNvSpPr txBox="1"/>
          <p:nvPr/>
        </p:nvSpPr>
        <p:spPr>
          <a:xfrm>
            <a:off x="226771" y="1675619"/>
            <a:ext cx="5636297" cy="2308320"/>
          </a:xfrm>
          <a:prstGeom prst="rect">
            <a:avLst/>
          </a:prstGeom>
          <a:solidFill>
            <a:srgbClr val="4EA72E"/>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Domiciliary care, also known as home care, involves professional support workers assisting older adults with daily tasks in their own homes (Care Learning, 2024).This approach promotes independence by allowing individuals to remain in familiar surroundings whilst supporting emotional wellbeing and personal autonomy(Care Learning, 2024). It is also a flexible and cost-effective, offering tailored assistance with personal hygiene, medication, and household activities (Care Learning, 2024). </a:t>
            </a:r>
          </a:p>
        </p:txBody>
      </p:sp>
      <p:sp>
        <p:nvSpPr>
          <p:cNvPr id="3" name="TextBox 6">
            <a:extLst>
              <a:ext uri="{FF2B5EF4-FFF2-40B4-BE49-F238E27FC236}">
                <a16:creationId xmlns:a16="http://schemas.microsoft.com/office/drawing/2014/main" id="{1F517D48-C311-6E42-B960-EB3451F204CA}"/>
              </a:ext>
            </a:extLst>
          </p:cNvPr>
          <p:cNvSpPr txBox="1"/>
          <p:nvPr/>
        </p:nvSpPr>
        <p:spPr>
          <a:xfrm>
            <a:off x="1484747" y="1214935"/>
            <a:ext cx="2488493"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EA72E"/>
                </a:solidFill>
                <a:uFillTx/>
                <a:latin typeface="Aptos"/>
              </a:rPr>
              <a:t>Domiciliary care </a:t>
            </a:r>
          </a:p>
        </p:txBody>
      </p:sp>
      <p:sp>
        <p:nvSpPr>
          <p:cNvPr id="4" name="TextBox 7">
            <a:extLst>
              <a:ext uri="{FF2B5EF4-FFF2-40B4-BE49-F238E27FC236}">
                <a16:creationId xmlns:a16="http://schemas.microsoft.com/office/drawing/2014/main" id="{A4D68818-5BB6-25F9-AE3C-BA560EEE6913}"/>
              </a:ext>
            </a:extLst>
          </p:cNvPr>
          <p:cNvSpPr txBox="1"/>
          <p:nvPr/>
        </p:nvSpPr>
        <p:spPr>
          <a:xfrm>
            <a:off x="442990" y="4110465"/>
            <a:ext cx="4572000"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EA72E"/>
                </a:solidFill>
                <a:uFillTx/>
                <a:latin typeface="Aptos"/>
              </a:rPr>
              <a:t>Limitations</a:t>
            </a:r>
            <a:r>
              <a:rPr lang="en-GB" sz="1600" b="1" i="0" u="sng" strike="noStrike" kern="1200" cap="none" spc="0" baseline="0">
                <a:solidFill>
                  <a:srgbClr val="000000"/>
                </a:solidFill>
                <a:uFillTx/>
                <a:latin typeface="Aptos"/>
              </a:rPr>
              <a:t> </a:t>
            </a:r>
          </a:p>
        </p:txBody>
      </p:sp>
      <p:sp>
        <p:nvSpPr>
          <p:cNvPr id="5" name="TextBox 9">
            <a:extLst>
              <a:ext uri="{FF2B5EF4-FFF2-40B4-BE49-F238E27FC236}">
                <a16:creationId xmlns:a16="http://schemas.microsoft.com/office/drawing/2014/main" id="{1C88FFA8-85AF-35EF-8851-57C7E3057C86}"/>
              </a:ext>
            </a:extLst>
          </p:cNvPr>
          <p:cNvSpPr txBox="1"/>
          <p:nvPr/>
        </p:nvSpPr>
        <p:spPr>
          <a:xfrm>
            <a:off x="251752" y="4575538"/>
            <a:ext cx="5636297" cy="1815879"/>
          </a:xfrm>
          <a:prstGeom prst="rect">
            <a:avLst/>
          </a:prstGeom>
          <a:solidFill>
            <a:srgbClr val="4EA72E"/>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Domiciliary care can sometimes be unreliable because different care providers have different standards and not enough staff (Wardle, 2024). This can lead to inconsistent care. Also, visits are often short and focused only on tasks, which means older people may not get much chance to talk or connect with others(Wardle, 2024).  This can make them feel lonely or emotionally isolated(Wardle, 2024). </a:t>
            </a:r>
          </a:p>
        </p:txBody>
      </p:sp>
      <p:sp>
        <p:nvSpPr>
          <p:cNvPr id="6" name="TextBox 11">
            <a:extLst>
              <a:ext uri="{FF2B5EF4-FFF2-40B4-BE49-F238E27FC236}">
                <a16:creationId xmlns:a16="http://schemas.microsoft.com/office/drawing/2014/main" id="{22BF75B8-843A-42A3-F38F-2718A7188D4A}"/>
              </a:ext>
            </a:extLst>
          </p:cNvPr>
          <p:cNvSpPr txBox="1"/>
          <p:nvPr/>
        </p:nvSpPr>
        <p:spPr>
          <a:xfrm>
            <a:off x="6328928" y="1689326"/>
            <a:ext cx="5636297" cy="2554540"/>
          </a:xfrm>
          <a:prstGeom prst="rect">
            <a:avLst/>
          </a:prstGeom>
          <a:solidFill>
            <a:srgbClr val="61CBF4"/>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Day centres can empower older adults by offering structured social opportunities that help reduce loneliness and foster a sense of belonging (Age UK, 2018). They provide access to practical support, health services and referrals, which can enhance independence and well-being(Orellana, Manthorpe and Tinker, 2018). Additionally, when older people are involved in planning activities, it promotes their autonomy and self-worth. However, the extent of empowerment varies depending on how much centres prioritise user involvement and tailor services to individual needs (Samsi and Orellana, 2025).</a:t>
            </a:r>
          </a:p>
        </p:txBody>
      </p:sp>
      <p:sp>
        <p:nvSpPr>
          <p:cNvPr id="7" name="Text Placeholder 14">
            <a:extLst>
              <a:ext uri="{FF2B5EF4-FFF2-40B4-BE49-F238E27FC236}">
                <a16:creationId xmlns:a16="http://schemas.microsoft.com/office/drawing/2014/main" id="{0D7DCD08-68E9-4EFF-81F6-2BDF14B55640}"/>
              </a:ext>
            </a:extLst>
          </p:cNvPr>
          <p:cNvSpPr txBox="1">
            <a:spLocks noGrp="1"/>
          </p:cNvSpPr>
          <p:nvPr>
            <p:ph type="body" idx="2"/>
          </p:nvPr>
        </p:nvSpPr>
        <p:spPr>
          <a:xfrm>
            <a:off x="8340992" y="1215575"/>
            <a:ext cx="1662141" cy="473759"/>
          </a:xfrm>
        </p:spPr>
        <p:txBody>
          <a:bodyPr anchorCtr="1"/>
          <a:lstStyle/>
          <a:p>
            <a:pPr lvl="0" algn="ctr"/>
            <a:r>
              <a:rPr lang="en-GB" b="1" u="sng">
                <a:solidFill>
                  <a:srgbClr val="61CBF4"/>
                </a:solidFill>
              </a:rPr>
              <a:t>Day Centres </a:t>
            </a:r>
          </a:p>
        </p:txBody>
      </p:sp>
      <p:sp>
        <p:nvSpPr>
          <p:cNvPr id="8" name="TextBox 15">
            <a:extLst>
              <a:ext uri="{FF2B5EF4-FFF2-40B4-BE49-F238E27FC236}">
                <a16:creationId xmlns:a16="http://schemas.microsoft.com/office/drawing/2014/main" id="{2D83D3C5-1647-D32E-8D89-0474B2BAAAA3}"/>
              </a:ext>
            </a:extLst>
          </p:cNvPr>
          <p:cNvSpPr txBox="1"/>
          <p:nvPr/>
        </p:nvSpPr>
        <p:spPr>
          <a:xfrm>
            <a:off x="6328928" y="4256001"/>
            <a:ext cx="5611316"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6B1E1"/>
                </a:solidFill>
                <a:uFillTx/>
                <a:latin typeface="Aptos"/>
              </a:rPr>
              <a:t>Limitations </a:t>
            </a:r>
          </a:p>
        </p:txBody>
      </p:sp>
      <p:sp>
        <p:nvSpPr>
          <p:cNvPr id="9" name="TextBox 17">
            <a:extLst>
              <a:ext uri="{FF2B5EF4-FFF2-40B4-BE49-F238E27FC236}">
                <a16:creationId xmlns:a16="http://schemas.microsoft.com/office/drawing/2014/main" id="{1AF6EA9F-4AF8-A431-22FA-4340593EFADB}"/>
              </a:ext>
            </a:extLst>
          </p:cNvPr>
          <p:cNvSpPr txBox="1"/>
          <p:nvPr/>
        </p:nvSpPr>
        <p:spPr>
          <a:xfrm>
            <a:off x="6431359" y="4734479"/>
            <a:ext cx="5686269" cy="1815879"/>
          </a:xfrm>
          <a:prstGeom prst="rect">
            <a:avLst/>
          </a:prstGeom>
          <a:solidFill>
            <a:srgbClr val="61CBF4"/>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Day centres can have some drawbacks when it comes to empowering older adults. Some people may see them as old-fashioned or feel embarrassed to attend, which can reduce their impact (Orellana, Manthorpe and Tinker, 2018). Also, limited staff and funding can make it hard to offer personalised activities that truly support independence and choice (NIHR, 2023; Samsi and Orellana, 2025).</a:t>
            </a:r>
          </a:p>
        </p:txBody>
      </p:sp>
      <p:sp>
        <p:nvSpPr>
          <p:cNvPr id="10" name="TextBox 18">
            <a:extLst>
              <a:ext uri="{FF2B5EF4-FFF2-40B4-BE49-F238E27FC236}">
                <a16:creationId xmlns:a16="http://schemas.microsoft.com/office/drawing/2014/main" id="{2D393F9C-2859-5015-A3CE-0F19DA747714}"/>
              </a:ext>
            </a:extLst>
          </p:cNvPr>
          <p:cNvSpPr txBox="1"/>
          <p:nvPr/>
        </p:nvSpPr>
        <p:spPr>
          <a:xfrm>
            <a:off x="886693" y="146285"/>
            <a:ext cx="10196940" cy="95410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156082"/>
                </a:solidFill>
                <a:uFillTx/>
                <a:latin typeface="Aptos"/>
              </a:rPr>
              <a:t>Focus on Independent living </a:t>
            </a:r>
            <a:br>
              <a:rPr lang="en-GB" sz="2800" b="1" i="0" u="sng" strike="noStrike" kern="1200" cap="none" spc="0" baseline="0">
                <a:solidFill>
                  <a:srgbClr val="156082"/>
                </a:solidFill>
                <a:uFillTx/>
                <a:latin typeface="Aptos"/>
              </a:rPr>
            </a:br>
            <a:r>
              <a:rPr lang="en-GB" sz="2800" b="1" i="0" u="sng" strike="noStrike" kern="1200" cap="none" spc="0" baseline="0">
                <a:solidFill>
                  <a:srgbClr val="156082"/>
                </a:solidFill>
                <a:uFillTx/>
                <a:latin typeface="Aptos"/>
              </a:rPr>
              <a:t>Domiciliary care and Day Centres </a:t>
            </a:r>
          </a:p>
        </p:txBody>
      </p:sp>
      <p:pic>
        <p:nvPicPr>
          <p:cNvPr id="52" name="Audio 51">
            <a:hlinkClick r:id="" action="ppaction://media"/>
            <a:extLst>
              <a:ext uri="{FF2B5EF4-FFF2-40B4-BE49-F238E27FC236}">
                <a16:creationId xmlns:a16="http://schemas.microsoft.com/office/drawing/2014/main" id="{A430F28E-A748-AEAF-3A04-8C2480A393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054"/>
    </mc:Choice>
    <mc:Fallback>
      <p:transition spd="slow" advTm="50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54E6-6EC6-05EE-7A24-502AFA866203}"/>
              </a:ext>
            </a:extLst>
          </p:cNvPr>
          <p:cNvSpPr txBox="1">
            <a:spLocks noGrp="1"/>
          </p:cNvSpPr>
          <p:nvPr>
            <p:ph type="title"/>
          </p:nvPr>
        </p:nvSpPr>
        <p:spPr>
          <a:xfrm>
            <a:off x="1129146" y="18260"/>
            <a:ext cx="10515600" cy="1325559"/>
          </a:xfrm>
        </p:spPr>
        <p:txBody>
          <a:bodyPr anchorCtr="1"/>
          <a:lstStyle/>
          <a:p>
            <a:pPr lvl="0" algn="ctr"/>
            <a:r>
              <a:rPr lang="en-GB" b="1" u="sng">
                <a:solidFill>
                  <a:srgbClr val="4E95D9"/>
                </a:solidFill>
              </a:rPr>
              <a:t>Key innovations supporting Independent living</a:t>
            </a:r>
          </a:p>
        </p:txBody>
      </p:sp>
      <p:grpSp>
        <p:nvGrpSpPr>
          <p:cNvPr id="3" name="Diagram 5">
            <a:extLst>
              <a:ext uri="{FF2B5EF4-FFF2-40B4-BE49-F238E27FC236}">
                <a16:creationId xmlns:a16="http://schemas.microsoft.com/office/drawing/2014/main" id="{A03FBD90-4B85-69C4-CC0C-F8D428B7A11F}"/>
              </a:ext>
            </a:extLst>
          </p:cNvPr>
          <p:cNvGrpSpPr/>
          <p:nvPr/>
        </p:nvGrpSpPr>
        <p:grpSpPr>
          <a:xfrm>
            <a:off x="3430444" y="1346463"/>
            <a:ext cx="5684039" cy="5413375"/>
            <a:chOff x="3430444" y="1346463"/>
            <a:chExt cx="5684039" cy="5413375"/>
          </a:xfrm>
        </p:grpSpPr>
        <p:sp>
          <p:nvSpPr>
            <p:cNvPr id="4" name="Free-form: Shape 3">
              <a:extLst>
                <a:ext uri="{FF2B5EF4-FFF2-40B4-BE49-F238E27FC236}">
                  <a16:creationId xmlns:a16="http://schemas.microsoft.com/office/drawing/2014/main" id="{7E136367-9435-7516-0E8A-7C9B71B70607}"/>
                </a:ext>
              </a:extLst>
            </p:cNvPr>
            <p:cNvSpPr/>
            <p:nvPr/>
          </p:nvSpPr>
          <p:spPr>
            <a:xfrm>
              <a:off x="3430444" y="1346463"/>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Wearable Devices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Tracking heart rate, mobility patterns, sleep quality and fall detection.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(NHS, 2023)</a:t>
              </a:r>
            </a:p>
          </p:txBody>
        </p:sp>
        <p:sp>
          <p:nvSpPr>
            <p:cNvPr id="5" name="Free-form: Shape 4">
              <a:extLst>
                <a:ext uri="{FF2B5EF4-FFF2-40B4-BE49-F238E27FC236}">
                  <a16:creationId xmlns:a16="http://schemas.microsoft.com/office/drawing/2014/main" id="{C7B23E54-9091-298A-4ACE-E4CA0082D7F0}"/>
                </a:ext>
              </a:extLst>
            </p:cNvPr>
            <p:cNvSpPr/>
            <p:nvPr/>
          </p:nvSpPr>
          <p:spPr>
            <a:xfrm>
              <a:off x="6407795" y="1346463"/>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98345"/>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Smart Home Technologies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Smart motion sensors, smart flooring with pressure sensors, motion activated lighting and AI  enabled Monitoring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(Aging in Place,2025 ; Choi et al, 2025 ; Nooruddin et al. 2022 )</a:t>
              </a:r>
            </a:p>
          </p:txBody>
        </p:sp>
        <p:sp>
          <p:nvSpPr>
            <p:cNvPr id="6" name="Free-form: Shape 5">
              <a:extLst>
                <a:ext uri="{FF2B5EF4-FFF2-40B4-BE49-F238E27FC236}">
                  <a16:creationId xmlns:a16="http://schemas.microsoft.com/office/drawing/2014/main" id="{7430965F-696C-F6AC-590E-57DB8C4FE29A}"/>
                </a:ext>
              </a:extLst>
            </p:cNvPr>
            <p:cNvSpPr/>
            <p:nvPr/>
          </p:nvSpPr>
          <p:spPr>
            <a:xfrm>
              <a:off x="3430444" y="3241145"/>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79D76"/>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Telehealth &amp; Telemedicine</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Video or Phone GP consultations, Remote Monitoring Devices and Telehealth Apps (Age UK, 2019)</a:t>
              </a:r>
            </a:p>
          </p:txBody>
        </p:sp>
        <p:sp>
          <p:nvSpPr>
            <p:cNvPr id="7" name="Free-form: Shape 6">
              <a:extLst>
                <a:ext uri="{FF2B5EF4-FFF2-40B4-BE49-F238E27FC236}">
                  <a16:creationId xmlns:a16="http://schemas.microsoft.com/office/drawing/2014/main" id="{1C4F559A-46B1-AF04-B2D7-7BEA221DF068}"/>
                </a:ext>
              </a:extLst>
            </p:cNvPr>
            <p:cNvSpPr/>
            <p:nvPr/>
          </p:nvSpPr>
          <p:spPr>
            <a:xfrm>
              <a:off x="6407795" y="3241145"/>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4B8B7"/>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Apps and Digital platforms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Medication‑reminder apps, Communication tools for carers and Cognitive‑stimulation apps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(Salmensuu et al., 2026; (Al‑Haddad et al., 2022)</a:t>
              </a:r>
            </a:p>
          </p:txBody>
        </p:sp>
        <p:sp>
          <p:nvSpPr>
            <p:cNvPr id="8" name="Free-form: Shape 7">
              <a:extLst>
                <a:ext uri="{FF2B5EF4-FFF2-40B4-BE49-F238E27FC236}">
                  <a16:creationId xmlns:a16="http://schemas.microsoft.com/office/drawing/2014/main" id="{673853D8-C665-4E6B-E4E0-B202BBB299E1}"/>
                </a:ext>
              </a:extLst>
            </p:cNvPr>
            <p:cNvSpPr/>
            <p:nvPr/>
          </p:nvSpPr>
          <p:spPr>
            <a:xfrm>
              <a:off x="4919124" y="5135828"/>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0F9ED5"/>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Technologies specific for Dementia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GPS tracking and remote monitoring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(Hammond, 2025)</a:t>
              </a:r>
            </a:p>
          </p:txBody>
        </p:sp>
      </p:grpSp>
      <p:pic>
        <p:nvPicPr>
          <p:cNvPr id="40" name="Audio 39">
            <a:hlinkClick r:id="" action="ppaction://media"/>
            <a:extLst>
              <a:ext uri="{FF2B5EF4-FFF2-40B4-BE49-F238E27FC236}">
                <a16:creationId xmlns:a16="http://schemas.microsoft.com/office/drawing/2014/main" id="{47FDC4AF-D8C6-D8CA-AA5D-5ADF203066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678"/>
    </mc:Choice>
    <mc:Fallback>
      <p:transition spd="slow" advTm="12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2252-D632-597E-F8FF-BCBB0491BAE4}"/>
              </a:ext>
            </a:extLst>
          </p:cNvPr>
          <p:cNvSpPr txBox="1">
            <a:spLocks noGrp="1"/>
          </p:cNvSpPr>
          <p:nvPr>
            <p:ph type="title"/>
          </p:nvPr>
        </p:nvSpPr>
        <p:spPr/>
        <p:txBody>
          <a:bodyPr anchorCtr="1"/>
          <a:lstStyle/>
          <a:p>
            <a:pPr lvl="0" algn="ctr"/>
            <a:r>
              <a:rPr lang="en-GB" b="1" u="sng">
                <a:solidFill>
                  <a:srgbClr val="4E95D9"/>
                </a:solidFill>
              </a:rPr>
              <a:t>Critical Analysis</a:t>
            </a:r>
          </a:p>
        </p:txBody>
      </p:sp>
      <p:grpSp>
        <p:nvGrpSpPr>
          <p:cNvPr id="3" name="Diagram 3">
            <a:extLst>
              <a:ext uri="{FF2B5EF4-FFF2-40B4-BE49-F238E27FC236}">
                <a16:creationId xmlns:a16="http://schemas.microsoft.com/office/drawing/2014/main" id="{433734A7-ABC1-9513-A4AB-27A92EA425EE}"/>
              </a:ext>
            </a:extLst>
          </p:cNvPr>
          <p:cNvGrpSpPr/>
          <p:nvPr/>
        </p:nvGrpSpPr>
        <p:grpSpPr>
          <a:xfrm>
            <a:off x="4837" y="1803891"/>
            <a:ext cx="12187168" cy="4174235"/>
            <a:chOff x="4837" y="1803891"/>
            <a:chExt cx="12187168" cy="4174235"/>
          </a:xfrm>
        </p:grpSpPr>
        <p:sp>
          <p:nvSpPr>
            <p:cNvPr id="4" name="Free-form: Shape 3">
              <a:extLst>
                <a:ext uri="{FF2B5EF4-FFF2-40B4-BE49-F238E27FC236}">
                  <a16:creationId xmlns:a16="http://schemas.microsoft.com/office/drawing/2014/main" id="{E7E986AE-C6F0-E2E3-520E-6D2CFE901961}"/>
                </a:ext>
              </a:extLst>
            </p:cNvPr>
            <p:cNvSpPr/>
            <p:nvPr/>
          </p:nvSpPr>
          <p:spPr>
            <a:xfrm>
              <a:off x="3587877" y="3652077"/>
              <a:ext cx="2508126" cy="238932"/>
            </a:xfrm>
            <a:custGeom>
              <a:avLst/>
              <a:gdLst>
                <a:gd name="f0" fmla="val w"/>
                <a:gd name="f1" fmla="val h"/>
                <a:gd name="f2" fmla="val 0"/>
                <a:gd name="f3" fmla="val 2508125"/>
                <a:gd name="f4" fmla="val 238933"/>
                <a:gd name="f5" fmla="*/ f0 1 2508125"/>
                <a:gd name="f6" fmla="*/ f1 1 238933"/>
                <a:gd name="f7" fmla="+- f4 0 f2"/>
                <a:gd name="f8" fmla="+- f3 0 f2"/>
                <a:gd name="f9" fmla="*/ f8 1 2508125"/>
                <a:gd name="f10" fmla="*/ f7 1 238933"/>
                <a:gd name="f11" fmla="*/ 0 1 f9"/>
                <a:gd name="f12" fmla="*/ 2508125 1 f9"/>
                <a:gd name="f13" fmla="*/ 0 1 f10"/>
                <a:gd name="f14" fmla="*/ 238933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508125" h="238933">
                  <a:moveTo>
                    <a:pt x="f2" y="f4"/>
                  </a:moveTo>
                  <a:lnTo>
                    <a:pt x="f3" y="f4"/>
                  </a:lnTo>
                  <a:lnTo>
                    <a:pt x="f3" y="f2"/>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6477CE08-D785-1EAB-5CEA-086E26B1C444}"/>
                </a:ext>
              </a:extLst>
            </p:cNvPr>
            <p:cNvSpPr/>
            <p:nvPr/>
          </p:nvSpPr>
          <p:spPr>
            <a:xfrm>
              <a:off x="3587877" y="3891009"/>
              <a:ext cx="5016252" cy="1540709"/>
            </a:xfrm>
            <a:custGeom>
              <a:avLst/>
              <a:gdLst>
                <a:gd name="f0" fmla="val w"/>
                <a:gd name="f1" fmla="val h"/>
                <a:gd name="f2" fmla="val 0"/>
                <a:gd name="f3" fmla="val 5016251"/>
                <a:gd name="f4" fmla="val 1540705"/>
                <a:gd name="f5" fmla="val 4657947"/>
                <a:gd name="f6" fmla="*/ f0 1 5016251"/>
                <a:gd name="f7" fmla="*/ f1 1 1540705"/>
                <a:gd name="f8" fmla="+- f4 0 f2"/>
                <a:gd name="f9" fmla="+- f3 0 f2"/>
                <a:gd name="f10" fmla="*/ f9 1 5016251"/>
                <a:gd name="f11" fmla="*/ f8 1 1540705"/>
                <a:gd name="f12" fmla="*/ 0 1 f10"/>
                <a:gd name="f13" fmla="*/ 5016251 1 f10"/>
                <a:gd name="f14" fmla="*/ 0 1 f11"/>
                <a:gd name="f15" fmla="*/ 154070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016251" h="1540705">
                  <a:moveTo>
                    <a:pt x="f2" y="f2"/>
                  </a:moveTo>
                  <a:lnTo>
                    <a:pt x="f5" y="f2"/>
                  </a:lnTo>
                  <a:lnTo>
                    <a:pt x="f5" y="f4"/>
                  </a:lnTo>
                  <a:lnTo>
                    <a:pt x="f3" y="f4"/>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01E8D469-EB3E-B0AB-98B0-80832197107A}"/>
                </a:ext>
              </a:extLst>
            </p:cNvPr>
            <p:cNvSpPr/>
            <p:nvPr/>
          </p:nvSpPr>
          <p:spPr>
            <a:xfrm>
              <a:off x="3587877" y="3815315"/>
              <a:ext cx="5021089" cy="91440"/>
            </a:xfrm>
            <a:custGeom>
              <a:avLst/>
              <a:gdLst>
                <a:gd name="f0" fmla="val w"/>
                <a:gd name="f1" fmla="val h"/>
                <a:gd name="f2" fmla="val 0"/>
                <a:gd name="f3" fmla="val 5021088"/>
                <a:gd name="f4" fmla="val 91440"/>
                <a:gd name="f5" fmla="val 75696"/>
                <a:gd name="f6" fmla="val 4662784"/>
                <a:gd name="f7" fmla="val 45720"/>
                <a:gd name="f8" fmla="*/ f0 1 5021088"/>
                <a:gd name="f9" fmla="*/ f1 1 91440"/>
                <a:gd name="f10" fmla="+- f4 0 f2"/>
                <a:gd name="f11" fmla="+- f3 0 f2"/>
                <a:gd name="f12" fmla="*/ f11 1 5021088"/>
                <a:gd name="f13" fmla="*/ f10 1 91440"/>
                <a:gd name="f14" fmla="*/ 0 1 f12"/>
                <a:gd name="f15" fmla="*/ 5021088 1 f12"/>
                <a:gd name="f16" fmla="*/ 0 1 f13"/>
                <a:gd name="f17" fmla="*/ 91440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5021088" h="91440">
                  <a:moveTo>
                    <a:pt x="f2" y="f5"/>
                  </a:moveTo>
                  <a:lnTo>
                    <a:pt x="f6" y="f5"/>
                  </a:lnTo>
                  <a:lnTo>
                    <a:pt x="f6" y="f7"/>
                  </a:lnTo>
                  <a:lnTo>
                    <a:pt x="f3" y="f7"/>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1D19296C-3B81-AB27-D7CA-B814430A792C}"/>
                </a:ext>
              </a:extLst>
            </p:cNvPr>
            <p:cNvSpPr/>
            <p:nvPr/>
          </p:nvSpPr>
          <p:spPr>
            <a:xfrm>
              <a:off x="3587877" y="2350309"/>
              <a:ext cx="5016252" cy="1540709"/>
            </a:xfrm>
            <a:custGeom>
              <a:avLst/>
              <a:gdLst>
                <a:gd name="f0" fmla="val w"/>
                <a:gd name="f1" fmla="val h"/>
                <a:gd name="f2" fmla="val 0"/>
                <a:gd name="f3" fmla="val 5016251"/>
                <a:gd name="f4" fmla="val 1540705"/>
                <a:gd name="f5" fmla="val 4657947"/>
                <a:gd name="f6" fmla="*/ f0 1 5016251"/>
                <a:gd name="f7" fmla="*/ f1 1 1540705"/>
                <a:gd name="f8" fmla="+- f4 0 f2"/>
                <a:gd name="f9" fmla="+- f3 0 f2"/>
                <a:gd name="f10" fmla="*/ f9 1 5016251"/>
                <a:gd name="f11" fmla="*/ f8 1 1540705"/>
                <a:gd name="f12" fmla="*/ 0 1 f10"/>
                <a:gd name="f13" fmla="*/ 5016251 1 f10"/>
                <a:gd name="f14" fmla="*/ 0 1 f11"/>
                <a:gd name="f15" fmla="*/ 154070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016251" h="1540705">
                  <a:moveTo>
                    <a:pt x="f2" y="f4"/>
                  </a:moveTo>
                  <a:lnTo>
                    <a:pt x="f5" y="f4"/>
                  </a:lnTo>
                  <a:lnTo>
                    <a:pt x="f5" y="f2"/>
                  </a:lnTo>
                  <a:lnTo>
                    <a:pt x="f3" y="f2"/>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83B886BB-5F0E-1B41-C612-9630B5F7A935}"/>
                </a:ext>
              </a:extLst>
            </p:cNvPr>
            <p:cNvSpPr/>
            <p:nvPr/>
          </p:nvSpPr>
          <p:spPr>
            <a:xfrm>
              <a:off x="4837" y="334460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1 in 6 </a:t>
              </a:r>
              <a:r>
                <a:rPr lang="en-GB" sz="1600" b="0" i="0" u="none" strike="noStrike" kern="1200" cap="none" spc="0" baseline="0">
                  <a:solidFill>
                    <a:srgbClr val="FFFFFF"/>
                  </a:solidFill>
                  <a:uFillTx/>
                  <a:latin typeface="Aptos"/>
                </a:rPr>
                <a:t>people which is </a:t>
              </a:r>
              <a:r>
                <a:rPr lang="en-GB" sz="2000" b="1" i="0" u="none" strike="noStrike" kern="1200" cap="none" spc="0" baseline="0">
                  <a:solidFill>
                    <a:srgbClr val="FFFFFF"/>
                  </a:solidFill>
                  <a:uFillTx/>
                  <a:latin typeface="Aptos"/>
                </a:rPr>
                <a:t>2.3 million </a:t>
              </a:r>
              <a:r>
                <a:rPr lang="en-GB" sz="1600" b="0" i="0" u="none" strike="noStrike" kern="1200" cap="none" spc="0" baseline="0">
                  <a:solidFill>
                    <a:srgbClr val="FFFFFF"/>
                  </a:solidFill>
                  <a:uFillTx/>
                  <a:latin typeface="Aptos"/>
                </a:rPr>
                <a:t>older people do not use internet at all (AGE, 2024). </a:t>
              </a:r>
            </a:p>
          </p:txBody>
        </p:sp>
        <p:sp>
          <p:nvSpPr>
            <p:cNvPr id="9" name="Free-form: Shape 8">
              <a:extLst>
                <a:ext uri="{FF2B5EF4-FFF2-40B4-BE49-F238E27FC236}">
                  <a16:creationId xmlns:a16="http://schemas.microsoft.com/office/drawing/2014/main" id="{D87CBCCB-6FC8-68F2-98BB-AEBBBB13F04C}"/>
                </a:ext>
              </a:extLst>
            </p:cNvPr>
            <p:cNvSpPr/>
            <p:nvPr/>
          </p:nvSpPr>
          <p:spPr>
            <a:xfrm>
              <a:off x="8604129" y="1803891"/>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1430" tIns="11430" rIns="11430" bIns="1143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HIGH COSTS</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Many older people can't afford it  (AGE, 2025).</a:t>
              </a:r>
            </a:p>
          </p:txBody>
        </p:sp>
        <p:sp>
          <p:nvSpPr>
            <p:cNvPr id="10" name="Free-form: Shape 9">
              <a:extLst>
                <a:ext uri="{FF2B5EF4-FFF2-40B4-BE49-F238E27FC236}">
                  <a16:creationId xmlns:a16="http://schemas.microsoft.com/office/drawing/2014/main" id="{6A3E9A2E-D941-AB2D-9C78-F92B2E31410F}"/>
                </a:ext>
              </a:extLst>
            </p:cNvPr>
            <p:cNvSpPr/>
            <p:nvPr/>
          </p:nvSpPr>
          <p:spPr>
            <a:xfrm>
              <a:off x="8608966" y="3314626"/>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2000" b="1" i="0" u="sng" strike="noStrike" kern="1200" cap="none" spc="0" baseline="0" dirty="0">
                <a:solidFill>
                  <a:srgbClr val="FFFFFF"/>
                </a:solidFill>
                <a:uFillTx/>
                <a:latin typeface="Aptos"/>
              </a:endParaRP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sng" strike="noStrike" kern="1200" cap="none" spc="0" baseline="0" dirty="0">
                  <a:solidFill>
                    <a:srgbClr val="FFFFFF"/>
                  </a:solidFill>
                  <a:uFillTx/>
                  <a:latin typeface="Aptos"/>
                </a:rPr>
                <a:t>PRIVACY </a:t>
              </a:r>
            </a:p>
            <a:p>
              <a:pPr marL="0" marR="0" lvl="0" indent="0" algn="ctr" defTabSz="888997"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Many people feel unsure about how their data is being used (AGE, 2025).</a:t>
              </a: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11" name="Free-form: Shape 10">
              <a:extLst>
                <a:ext uri="{FF2B5EF4-FFF2-40B4-BE49-F238E27FC236}">
                  <a16:creationId xmlns:a16="http://schemas.microsoft.com/office/drawing/2014/main" id="{1E87BD8E-C00F-F288-2609-79EB1D00A639}"/>
                </a:ext>
              </a:extLst>
            </p:cNvPr>
            <p:cNvSpPr/>
            <p:nvPr/>
          </p:nvSpPr>
          <p:spPr>
            <a:xfrm>
              <a:off x="8604129" y="488530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2000" b="1" i="0" u="sng" strike="noStrike" kern="1200" cap="none" spc="0" baseline="0">
                <a:solidFill>
                  <a:srgbClr val="FFFFFF"/>
                </a:solidFill>
                <a:uFillTx/>
                <a:latin typeface="Aptos"/>
              </a:endParaRP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sng" strike="noStrike" kern="1200" cap="none" spc="0" baseline="0">
                  <a:solidFill>
                    <a:srgbClr val="FFFFFF"/>
                  </a:solidFill>
                  <a:uFillTx/>
                  <a:latin typeface="Aptos"/>
                </a:rPr>
                <a:t>Uneven Rollout</a:t>
              </a:r>
            </a:p>
            <a:p>
              <a:pPr marL="0" marR="0" lvl="0" indent="0" algn="ctr" defTabSz="888997"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Some older people live in areas where digital services are not fully available(AGE, 2025).</a:t>
              </a:r>
            </a:p>
            <a:p>
              <a:pPr marL="0" marR="0" lvl="0" indent="0" algn="ctr" defTabSz="888997"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Aptos"/>
              </a:endParaRPr>
            </a:p>
          </p:txBody>
        </p:sp>
        <p:sp>
          <p:nvSpPr>
            <p:cNvPr id="12" name="Free-form: Shape 11">
              <a:extLst>
                <a:ext uri="{FF2B5EF4-FFF2-40B4-BE49-F238E27FC236}">
                  <a16:creationId xmlns:a16="http://schemas.microsoft.com/office/drawing/2014/main" id="{55625C21-4901-1DE6-BB0E-7CBB151FA909}"/>
                </a:ext>
              </a:extLst>
            </p:cNvPr>
            <p:cNvSpPr/>
            <p:nvPr/>
          </p:nvSpPr>
          <p:spPr>
            <a:xfrm>
              <a:off x="4304483" y="255925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E7E7E7"/>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1 IN 3 </a:t>
              </a:r>
              <a:r>
                <a:rPr lang="en-GB" sz="1600" b="0" i="0" u="none" strike="noStrike" kern="1200" cap="none" spc="0" baseline="0">
                  <a:solidFill>
                    <a:srgbClr val="FFFFFF"/>
                  </a:solidFill>
                  <a:uFillTx/>
                  <a:latin typeface="Aptos"/>
                </a:rPr>
                <a:t>people</a:t>
              </a:r>
              <a:r>
                <a:rPr lang="en-GB" sz="1600" b="1" i="0" u="none" strike="noStrike" kern="1200" cap="none" spc="0" baseline="0">
                  <a:solidFill>
                    <a:srgbClr val="FFFFFF"/>
                  </a:solidFill>
                  <a:uFillTx/>
                  <a:latin typeface="Aptos"/>
                </a:rPr>
                <a:t> </a:t>
              </a:r>
              <a:r>
                <a:rPr lang="en-GB" sz="2000" b="1" i="0" u="none" strike="noStrike" kern="1200" cap="none" spc="0" baseline="0">
                  <a:solidFill>
                    <a:srgbClr val="FFFFFF"/>
                  </a:solidFill>
                  <a:uFillTx/>
                  <a:latin typeface="Aptos"/>
                </a:rPr>
                <a:t>over 65 </a:t>
              </a: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 </a:t>
              </a:r>
              <a:r>
                <a:rPr lang="en-GB" sz="1600" b="0" i="0" u="none" strike="noStrike" kern="1200" cap="none" spc="0" baseline="0">
                  <a:solidFill>
                    <a:srgbClr val="FFFFFF"/>
                  </a:solidFill>
                  <a:uFillTx/>
                  <a:latin typeface="Aptos"/>
                </a:rPr>
                <a:t>lack digital skills  (AGE, 2024). </a:t>
              </a:r>
            </a:p>
          </p:txBody>
        </p:sp>
      </p:grpSp>
      <p:pic>
        <p:nvPicPr>
          <p:cNvPr id="44" name="Audio 43">
            <a:hlinkClick r:id="" action="ppaction://media"/>
            <a:extLst>
              <a:ext uri="{FF2B5EF4-FFF2-40B4-BE49-F238E27FC236}">
                <a16:creationId xmlns:a16="http://schemas.microsoft.com/office/drawing/2014/main" id="{0DCFC0D2-3615-672B-4387-F3812BAB53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157"/>
    </mc:Choice>
    <mc:Fallback>
      <p:transition spd="slow" advTm="62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D250-6944-FE4C-4C44-75AA35332FDF}"/>
              </a:ext>
            </a:extLst>
          </p:cNvPr>
          <p:cNvSpPr txBox="1">
            <a:spLocks noGrp="1"/>
          </p:cNvSpPr>
          <p:nvPr>
            <p:ph type="title"/>
          </p:nvPr>
        </p:nvSpPr>
        <p:spPr/>
        <p:txBody>
          <a:bodyPr anchorCtr="1"/>
          <a:lstStyle/>
          <a:p>
            <a:pPr lvl="0" algn="ctr"/>
            <a:r>
              <a:rPr lang="en-GB" sz="4000" b="1" u="sng">
                <a:solidFill>
                  <a:srgbClr val="3B7D23"/>
                </a:solidFill>
              </a:rPr>
              <a:t>Case Study: Miss X – Supporting Independent Living Through Community-Based Care</a:t>
            </a:r>
          </a:p>
        </p:txBody>
      </p:sp>
      <p:sp>
        <p:nvSpPr>
          <p:cNvPr id="3" name="TextBox 5">
            <a:extLst>
              <a:ext uri="{FF2B5EF4-FFF2-40B4-BE49-F238E27FC236}">
                <a16:creationId xmlns:a16="http://schemas.microsoft.com/office/drawing/2014/main" id="{02F9B42E-2554-E9E5-FB06-5273EB8721A1}"/>
              </a:ext>
            </a:extLst>
          </p:cNvPr>
          <p:cNvSpPr txBox="1"/>
          <p:nvPr/>
        </p:nvSpPr>
        <p:spPr>
          <a:xfrm>
            <a:off x="329787" y="2133450"/>
            <a:ext cx="3702570" cy="4524314"/>
          </a:xfrm>
          <a:prstGeom prst="rect">
            <a:avLst/>
          </a:prstGeom>
          <a:solidFill>
            <a:srgbClr val="4E95D9"/>
          </a:solidFill>
          <a:ln w="9528" cap="flat">
            <a:solidFill>
              <a:srgbClr val="4E95D9"/>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Miss X 90‑year‑old woman living alone in a two‑storey house with no downstairs bathroom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She is able to move around but at high risk of falls.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She has one relative far away so she receives only three short personal‑care visits each week.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Age UK identified cognitive and emotional concerns and provided with interventions such as Age UK’s Sharing Time befriending service to help her.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4" name="Picture 8" descr="A person smiling in a blue sweater&#10;&#10;AI-generated content may be incorrect.">
            <a:extLst>
              <a:ext uri="{FF2B5EF4-FFF2-40B4-BE49-F238E27FC236}">
                <a16:creationId xmlns:a16="http://schemas.microsoft.com/office/drawing/2014/main" id="{B8742EB6-FDA9-78FE-4442-035B24D5CD3D}"/>
              </a:ext>
            </a:extLst>
          </p:cNvPr>
          <p:cNvPicPr>
            <a:picLocks noChangeAspect="1"/>
          </p:cNvPicPr>
          <p:nvPr/>
        </p:nvPicPr>
        <p:blipFill>
          <a:blip r:embed="rId5"/>
          <a:stretch>
            <a:fillRect/>
          </a:stretch>
        </p:blipFill>
        <p:spPr>
          <a:xfrm>
            <a:off x="4032357" y="2133450"/>
            <a:ext cx="4392119" cy="4524314"/>
          </a:xfrm>
          <a:prstGeom prst="rect">
            <a:avLst/>
          </a:prstGeom>
          <a:noFill/>
          <a:ln cap="flat">
            <a:noFill/>
          </a:ln>
        </p:spPr>
      </p:pic>
      <p:grpSp>
        <p:nvGrpSpPr>
          <p:cNvPr id="5" name="Diagram 10">
            <a:extLst>
              <a:ext uri="{FF2B5EF4-FFF2-40B4-BE49-F238E27FC236}">
                <a16:creationId xmlns:a16="http://schemas.microsoft.com/office/drawing/2014/main" id="{4B36EB21-2C34-DD1F-1D3B-6EB4D19A125C}"/>
              </a:ext>
            </a:extLst>
          </p:cNvPr>
          <p:cNvGrpSpPr/>
          <p:nvPr/>
        </p:nvGrpSpPr>
        <p:grpSpPr>
          <a:xfrm>
            <a:off x="8508235" y="1993748"/>
            <a:ext cx="3600001" cy="4661739"/>
            <a:chOff x="8508235" y="1993748"/>
            <a:chExt cx="3600001" cy="4661739"/>
          </a:xfrm>
        </p:grpSpPr>
        <p:sp>
          <p:nvSpPr>
            <p:cNvPr id="6" name="Free-form: Shape 5">
              <a:extLst>
                <a:ext uri="{FF2B5EF4-FFF2-40B4-BE49-F238E27FC236}">
                  <a16:creationId xmlns:a16="http://schemas.microsoft.com/office/drawing/2014/main" id="{31F7E6D8-266B-E1A8-B42A-059B8128E86F}"/>
                </a:ext>
              </a:extLst>
            </p:cNvPr>
            <p:cNvSpPr/>
            <p:nvPr/>
          </p:nvSpPr>
          <p:spPr>
            <a:xfrm>
              <a:off x="9606942" y="1993748"/>
              <a:ext cx="1530001" cy="1503072"/>
            </a:xfrm>
            <a:custGeom>
              <a:avLst/>
              <a:gdLst>
                <a:gd name="f0" fmla="val 10800000"/>
                <a:gd name="f1" fmla="val 5400000"/>
                <a:gd name="f2" fmla="val 180"/>
                <a:gd name="f3" fmla="val w"/>
                <a:gd name="f4" fmla="val h"/>
                <a:gd name="f5" fmla="val 0"/>
                <a:gd name="f6" fmla="val 1530000"/>
                <a:gd name="f7" fmla="val 1503070"/>
                <a:gd name="f8" fmla="+- 0 0 -90"/>
                <a:gd name="f9" fmla="*/ f3 1 1530000"/>
                <a:gd name="f10" fmla="*/ f4 1 1503070"/>
                <a:gd name="f11" fmla="+- f7 0 f5"/>
                <a:gd name="f12" fmla="+- f6 0 f5"/>
                <a:gd name="f13" fmla="*/ f8 f0 1"/>
                <a:gd name="f14" fmla="*/ f12 1 1530000"/>
                <a:gd name="f15" fmla="*/ f11 1 1503070"/>
                <a:gd name="f16" fmla="*/ 0 f12 1"/>
                <a:gd name="f17" fmla="*/ 0 f11 1"/>
                <a:gd name="f18" fmla="*/ 1530000 f12 1"/>
                <a:gd name="f19" fmla="*/ 1503070 f11 1"/>
                <a:gd name="f20" fmla="*/ f13 1 f2"/>
                <a:gd name="f21" fmla="*/ f16 1 1530000"/>
                <a:gd name="f22" fmla="*/ f17 1 1503070"/>
                <a:gd name="f23" fmla="*/ f18 1 153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30000" h="1503070">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Person centered care </a:t>
              </a:r>
            </a:p>
          </p:txBody>
        </p:sp>
        <p:sp>
          <p:nvSpPr>
            <p:cNvPr id="7" name="Free-form: Shape 6">
              <a:extLst>
                <a:ext uri="{FF2B5EF4-FFF2-40B4-BE49-F238E27FC236}">
                  <a16:creationId xmlns:a16="http://schemas.microsoft.com/office/drawing/2014/main" id="{9A4AE792-AA36-FA98-0CE7-14148F62A3B5}"/>
                </a:ext>
              </a:extLst>
            </p:cNvPr>
            <p:cNvSpPr/>
            <p:nvPr/>
          </p:nvSpPr>
          <p:spPr>
            <a:xfrm>
              <a:off x="8688235" y="3574188"/>
              <a:ext cx="3240002" cy="1503072"/>
            </a:xfrm>
            <a:custGeom>
              <a:avLst/>
              <a:gdLst>
                <a:gd name="f0" fmla="val 10800000"/>
                <a:gd name="f1" fmla="val 5400000"/>
                <a:gd name="f2" fmla="val 180"/>
                <a:gd name="f3" fmla="val w"/>
                <a:gd name="f4" fmla="val h"/>
                <a:gd name="f5" fmla="val 0"/>
                <a:gd name="f6" fmla="val 3240000"/>
                <a:gd name="f7" fmla="val 1503070"/>
                <a:gd name="f8" fmla="+- 0 0 -90"/>
                <a:gd name="f9" fmla="*/ f3 1 3240000"/>
                <a:gd name="f10" fmla="*/ f4 1 1503070"/>
                <a:gd name="f11" fmla="+- f7 0 f5"/>
                <a:gd name="f12" fmla="+- f6 0 f5"/>
                <a:gd name="f13" fmla="*/ f8 f0 1"/>
                <a:gd name="f14" fmla="*/ f12 1 3240000"/>
                <a:gd name="f15" fmla="*/ f11 1 1503070"/>
                <a:gd name="f16" fmla="*/ 0 f12 1"/>
                <a:gd name="f17" fmla="*/ 0 f11 1"/>
                <a:gd name="f18" fmla="*/ 3240000 f12 1"/>
                <a:gd name="f19" fmla="*/ 1503070 f11 1"/>
                <a:gd name="f20" fmla="*/ f13 1 f2"/>
                <a:gd name="f21" fmla="*/ f16 1 3240000"/>
                <a:gd name="f22" fmla="*/ f17 1 1503070"/>
                <a:gd name="f23" fmla="*/ f18 1 324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40000" h="1503070">
                  <a:moveTo>
                    <a:pt x="f5" y="f5"/>
                  </a:moveTo>
                  <a:lnTo>
                    <a:pt x="f6" y="f5"/>
                  </a:lnTo>
                  <a:lnTo>
                    <a:pt x="f6" y="f7"/>
                  </a:lnTo>
                  <a:lnTo>
                    <a:pt x="f5" y="f7"/>
                  </a:lnTo>
                  <a:lnTo>
                    <a:pt x="f5" y="f5"/>
                  </a:lnTo>
                  <a:close/>
                </a:path>
              </a:pathLst>
            </a:custGeom>
            <a:solidFill>
              <a:srgbClr val="179D76"/>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Community services such as befriending services and preventative care (Age, uk 2019). </a:t>
              </a:r>
            </a:p>
          </p:txBody>
        </p:sp>
        <p:sp>
          <p:nvSpPr>
            <p:cNvPr id="8" name="Free-form: Shape 7">
              <a:extLst>
                <a:ext uri="{FF2B5EF4-FFF2-40B4-BE49-F238E27FC236}">
                  <a16:creationId xmlns:a16="http://schemas.microsoft.com/office/drawing/2014/main" id="{8C7BF52C-2882-A7EB-A031-FA927100C820}"/>
                </a:ext>
              </a:extLst>
            </p:cNvPr>
            <p:cNvSpPr/>
            <p:nvPr/>
          </p:nvSpPr>
          <p:spPr>
            <a:xfrm>
              <a:off x="8508235" y="5152415"/>
              <a:ext cx="3600001" cy="1503072"/>
            </a:xfrm>
            <a:custGeom>
              <a:avLst/>
              <a:gdLst>
                <a:gd name="f0" fmla="val 10800000"/>
                <a:gd name="f1" fmla="val 5400000"/>
                <a:gd name="f2" fmla="val 180"/>
                <a:gd name="f3" fmla="val w"/>
                <a:gd name="f4" fmla="val h"/>
                <a:gd name="f5" fmla="val 0"/>
                <a:gd name="f6" fmla="val 3600000"/>
                <a:gd name="f7" fmla="val 1503070"/>
                <a:gd name="f8" fmla="+- 0 0 -90"/>
                <a:gd name="f9" fmla="*/ f3 1 3600000"/>
                <a:gd name="f10" fmla="*/ f4 1 1503070"/>
                <a:gd name="f11" fmla="+- f7 0 f5"/>
                <a:gd name="f12" fmla="+- f6 0 f5"/>
                <a:gd name="f13" fmla="*/ f8 f0 1"/>
                <a:gd name="f14" fmla="*/ f12 1 3600000"/>
                <a:gd name="f15" fmla="*/ f11 1 1503070"/>
                <a:gd name="f16" fmla="*/ 0 f12 1"/>
                <a:gd name="f17" fmla="*/ 0 f11 1"/>
                <a:gd name="f18" fmla="*/ 3600000 f12 1"/>
                <a:gd name="f19" fmla="*/ 1503070 f11 1"/>
                <a:gd name="f20" fmla="*/ f13 1 f2"/>
                <a:gd name="f21" fmla="*/ f16 1 3600000"/>
                <a:gd name="f22" fmla="*/ f17 1 1503070"/>
                <a:gd name="f23" fmla="*/ f18 1 360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600000" h="1503070">
                  <a:moveTo>
                    <a:pt x="f5" y="f5"/>
                  </a:moveTo>
                  <a:lnTo>
                    <a:pt x="f6" y="f5"/>
                  </a:lnTo>
                  <a:lnTo>
                    <a:pt x="f6" y="f7"/>
                  </a:lnTo>
                  <a:lnTo>
                    <a:pt x="f5" y="f7"/>
                  </a:lnTo>
                  <a:lnTo>
                    <a:pt x="f5" y="f5"/>
                  </a:lnTo>
                  <a:close/>
                </a:path>
              </a:pathLst>
            </a:custGeom>
            <a:solidFill>
              <a:srgbClr val="0F9ED5"/>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NICE (2015)Promoting Mental wellbeing and Independence  </a:t>
              </a:r>
            </a:p>
          </p:txBody>
        </p:sp>
      </p:grpSp>
      <p:pic>
        <p:nvPicPr>
          <p:cNvPr id="42" name="Audio 41">
            <a:hlinkClick r:id="" action="ppaction://media"/>
            <a:extLst>
              <a:ext uri="{FF2B5EF4-FFF2-40B4-BE49-F238E27FC236}">
                <a16:creationId xmlns:a16="http://schemas.microsoft.com/office/drawing/2014/main" id="{7C3F5370-2BC6-3D3D-1EB3-36320D759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728"/>
    </mc:Choice>
    <mc:Fallback>
      <p:transition spd="slow" advTm="97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5BF8-D4C1-145C-23EA-B44BB1FD21F5}"/>
              </a:ext>
            </a:extLst>
          </p:cNvPr>
          <p:cNvSpPr txBox="1">
            <a:spLocks noGrp="1"/>
          </p:cNvSpPr>
          <p:nvPr>
            <p:ph type="title"/>
          </p:nvPr>
        </p:nvSpPr>
        <p:spPr>
          <a:solidFill>
            <a:srgbClr val="47D45A"/>
          </a:solidFill>
        </p:spPr>
        <p:txBody>
          <a:bodyPr anchorCtr="1"/>
          <a:lstStyle/>
          <a:p>
            <a:pPr lvl="0" algn="ctr"/>
            <a:r>
              <a:rPr lang="en-GB" b="1" u="sng">
                <a:solidFill>
                  <a:srgbClr val="0E2841"/>
                </a:solidFill>
              </a:rPr>
              <a:t>Improving Support for Ageing Populations living Independently </a:t>
            </a:r>
          </a:p>
        </p:txBody>
      </p:sp>
      <p:grpSp>
        <p:nvGrpSpPr>
          <p:cNvPr id="3" name="Diagram 2">
            <a:extLst>
              <a:ext uri="{FF2B5EF4-FFF2-40B4-BE49-F238E27FC236}">
                <a16:creationId xmlns:a16="http://schemas.microsoft.com/office/drawing/2014/main" id="{AB247D0C-592F-7145-E5EA-43D06945FDCE}"/>
              </a:ext>
            </a:extLst>
          </p:cNvPr>
          <p:cNvGrpSpPr/>
          <p:nvPr/>
        </p:nvGrpSpPr>
        <p:grpSpPr>
          <a:xfrm>
            <a:off x="312258" y="1705063"/>
            <a:ext cx="4431470" cy="4944782"/>
            <a:chOff x="312258" y="1705063"/>
            <a:chExt cx="4431470" cy="4944782"/>
          </a:xfrm>
        </p:grpSpPr>
        <p:sp>
          <p:nvSpPr>
            <p:cNvPr id="4" name="Free-form: Shape 3">
              <a:extLst>
                <a:ext uri="{FF2B5EF4-FFF2-40B4-BE49-F238E27FC236}">
                  <a16:creationId xmlns:a16="http://schemas.microsoft.com/office/drawing/2014/main" id="{5D8D3955-E33B-1D0C-23A3-F2F82BF31D57}"/>
                </a:ext>
              </a:extLst>
            </p:cNvPr>
            <p:cNvSpPr/>
            <p:nvPr/>
          </p:nvSpPr>
          <p:spPr>
            <a:xfrm>
              <a:off x="312258" y="1705063"/>
              <a:ext cx="1934312" cy="967160"/>
            </a:xfrm>
            <a:custGeom>
              <a:avLst/>
              <a:gdLst>
                <a:gd name="f0" fmla="val 10800000"/>
                <a:gd name="f1" fmla="val 5400000"/>
                <a:gd name="f2" fmla="val 180"/>
                <a:gd name="f3" fmla="val w"/>
                <a:gd name="f4" fmla="val h"/>
                <a:gd name="f5" fmla="val 0"/>
                <a:gd name="f6" fmla="val 1934316"/>
                <a:gd name="f7" fmla="val 967158"/>
                <a:gd name="f8" fmla="val 96716"/>
                <a:gd name="f9" fmla="val 43301"/>
                <a:gd name="f10" fmla="val 1837600"/>
                <a:gd name="f11" fmla="val 1891015"/>
                <a:gd name="f12" fmla="val 870442"/>
                <a:gd name="f13" fmla="val 923857"/>
                <a:gd name="f14" fmla="+- 0 0 -90"/>
                <a:gd name="f15" fmla="*/ f3 1 1934316"/>
                <a:gd name="f16" fmla="*/ f4 1 967158"/>
                <a:gd name="f17" fmla="val f5"/>
                <a:gd name="f18" fmla="val f6"/>
                <a:gd name="f19" fmla="val f7"/>
                <a:gd name="f20" fmla="*/ f14 f0 1"/>
                <a:gd name="f21" fmla="+- f19 0 f17"/>
                <a:gd name="f22" fmla="+- f18 0 f17"/>
                <a:gd name="f23" fmla="*/ f20 1 f2"/>
                <a:gd name="f24" fmla="*/ f22 1 1934316"/>
                <a:gd name="f25" fmla="*/ f21 1 967158"/>
                <a:gd name="f26" fmla="*/ 0 f22 1"/>
                <a:gd name="f27" fmla="*/ 96716 f21 1"/>
                <a:gd name="f28" fmla="*/ 96716 f22 1"/>
                <a:gd name="f29" fmla="*/ 0 f21 1"/>
                <a:gd name="f30" fmla="*/ 1837600 f22 1"/>
                <a:gd name="f31" fmla="*/ 1934316 f22 1"/>
                <a:gd name="f32" fmla="*/ 870442 f21 1"/>
                <a:gd name="f33" fmla="*/ 967158 f21 1"/>
                <a:gd name="f34" fmla="+- f23 0 f1"/>
                <a:gd name="f35" fmla="*/ f26 1 1934316"/>
                <a:gd name="f36" fmla="*/ f27 1 967158"/>
                <a:gd name="f37" fmla="*/ f28 1 1934316"/>
                <a:gd name="f38" fmla="*/ f29 1 967158"/>
                <a:gd name="f39" fmla="*/ f30 1 1934316"/>
                <a:gd name="f40" fmla="*/ f31 1 1934316"/>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934316"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62618" tIns="51188" rIns="62618" bIns="5118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Early community support (AGE, 2019).</a:t>
              </a:r>
            </a:p>
          </p:txBody>
        </p:sp>
        <p:sp>
          <p:nvSpPr>
            <p:cNvPr id="5" name="Free-form: Shape 4">
              <a:extLst>
                <a:ext uri="{FF2B5EF4-FFF2-40B4-BE49-F238E27FC236}">
                  <a16:creationId xmlns:a16="http://schemas.microsoft.com/office/drawing/2014/main" id="{7F4F9335-B8E3-992C-9D85-9D3E66057D89}"/>
                </a:ext>
              </a:extLst>
            </p:cNvPr>
            <p:cNvSpPr/>
            <p:nvPr/>
          </p:nvSpPr>
          <p:spPr>
            <a:xfrm>
              <a:off x="505690" y="2672215"/>
              <a:ext cx="193432" cy="790763"/>
            </a:xfrm>
            <a:custGeom>
              <a:avLst/>
              <a:gdLst>
                <a:gd name="f0" fmla="val w"/>
                <a:gd name="f1" fmla="val h"/>
                <a:gd name="f2" fmla="val 0"/>
                <a:gd name="f3" fmla="val 193431"/>
                <a:gd name="f4" fmla="val 790763"/>
                <a:gd name="f5" fmla="*/ f0 1 193431"/>
                <a:gd name="f6" fmla="*/ f1 1 790763"/>
                <a:gd name="f7" fmla="val f2"/>
                <a:gd name="f8" fmla="val f3"/>
                <a:gd name="f9" fmla="val f4"/>
                <a:gd name="f10" fmla="+- f9 0 f7"/>
                <a:gd name="f11" fmla="+- f8 0 f7"/>
                <a:gd name="f12" fmla="*/ f11 1 193431"/>
                <a:gd name="f13" fmla="*/ f10 1 790763"/>
                <a:gd name="f14" fmla="*/ 0 1 f12"/>
                <a:gd name="f15" fmla="*/ 193431 1 f12"/>
                <a:gd name="f16" fmla="*/ 0 1 f13"/>
                <a:gd name="f17" fmla="*/ 790763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790763">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6" name="Free-form: Shape 5">
              <a:extLst>
                <a:ext uri="{FF2B5EF4-FFF2-40B4-BE49-F238E27FC236}">
                  <a16:creationId xmlns:a16="http://schemas.microsoft.com/office/drawing/2014/main" id="{E2AD3F94-1A7C-E62D-54CA-E9714A927ACC}"/>
                </a:ext>
              </a:extLst>
            </p:cNvPr>
            <p:cNvSpPr/>
            <p:nvPr/>
          </p:nvSpPr>
          <p:spPr>
            <a:xfrm>
              <a:off x="699122" y="2914009"/>
              <a:ext cx="1817580" cy="1097947"/>
            </a:xfrm>
            <a:custGeom>
              <a:avLst/>
              <a:gdLst>
                <a:gd name="f0" fmla="val 10800000"/>
                <a:gd name="f1" fmla="val 5400000"/>
                <a:gd name="f2" fmla="val 180"/>
                <a:gd name="f3" fmla="val w"/>
                <a:gd name="f4" fmla="val h"/>
                <a:gd name="f5" fmla="val 0"/>
                <a:gd name="f6" fmla="val 1817576"/>
                <a:gd name="f7" fmla="val 1097947"/>
                <a:gd name="f8" fmla="val 109795"/>
                <a:gd name="f9" fmla="val 49157"/>
                <a:gd name="f10" fmla="val 1707781"/>
                <a:gd name="f11" fmla="val 1768419"/>
                <a:gd name="f12" fmla="val 988152"/>
                <a:gd name="f13" fmla="val 1048790"/>
                <a:gd name="f14" fmla="+- 0 0 -90"/>
                <a:gd name="f15" fmla="*/ f3 1 1817576"/>
                <a:gd name="f16" fmla="*/ f4 1 1097947"/>
                <a:gd name="f17" fmla="val f5"/>
                <a:gd name="f18" fmla="val f6"/>
                <a:gd name="f19" fmla="val f7"/>
                <a:gd name="f20" fmla="*/ f14 f0 1"/>
                <a:gd name="f21" fmla="+- f19 0 f17"/>
                <a:gd name="f22" fmla="+- f18 0 f17"/>
                <a:gd name="f23" fmla="*/ f20 1 f2"/>
                <a:gd name="f24" fmla="*/ f22 1 1817576"/>
                <a:gd name="f25" fmla="*/ f21 1 1097947"/>
                <a:gd name="f26" fmla="*/ 0 f22 1"/>
                <a:gd name="f27" fmla="*/ 109795 f21 1"/>
                <a:gd name="f28" fmla="*/ 109795 f22 1"/>
                <a:gd name="f29" fmla="*/ 0 f21 1"/>
                <a:gd name="f30" fmla="*/ 1707781 f22 1"/>
                <a:gd name="f31" fmla="*/ 1817576 f22 1"/>
                <a:gd name="f32" fmla="*/ 988152 f21 1"/>
                <a:gd name="f33" fmla="*/ 1097947 f21 1"/>
                <a:gd name="f34" fmla="+- f23 0 f1"/>
                <a:gd name="f35" fmla="*/ f26 1 1817576"/>
                <a:gd name="f36" fmla="*/ f27 1 1097947"/>
                <a:gd name="f37" fmla="*/ f28 1 1817576"/>
                <a:gd name="f38" fmla="*/ f29 1 1097947"/>
                <a:gd name="f39" fmla="*/ f30 1 1817576"/>
                <a:gd name="f40" fmla="*/ f31 1 1817576"/>
                <a:gd name="f41" fmla="*/ f32 1 1097947"/>
                <a:gd name="f42" fmla="*/ f33 1 109794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17576" h="109794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96B24"/>
              </a:solidFill>
              <a:prstDash val="solid"/>
              <a:miter/>
            </a:ln>
          </p:spPr>
          <p:txBody>
            <a:bodyPr vert="horz" wrap="square" lIns="53117" tIns="46131" rIns="53117" bIns="46131" anchor="ctr"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ptos"/>
                </a:rPr>
                <a:t>helps identify isolation, memory issues, poor health, and unmet needs before they escalate (AGE, 2019).</a:t>
              </a:r>
            </a:p>
          </p:txBody>
        </p:sp>
        <p:sp>
          <p:nvSpPr>
            <p:cNvPr id="7" name="Free-form: Shape 6">
              <a:extLst>
                <a:ext uri="{FF2B5EF4-FFF2-40B4-BE49-F238E27FC236}">
                  <a16:creationId xmlns:a16="http://schemas.microsoft.com/office/drawing/2014/main" id="{AC729F0C-B360-BB8D-1117-0281044A5BB0}"/>
                </a:ext>
              </a:extLst>
            </p:cNvPr>
            <p:cNvSpPr/>
            <p:nvPr/>
          </p:nvSpPr>
          <p:spPr>
            <a:xfrm>
              <a:off x="505690" y="2672215"/>
              <a:ext cx="193432" cy="2266395"/>
            </a:xfrm>
            <a:custGeom>
              <a:avLst/>
              <a:gdLst>
                <a:gd name="f0" fmla="val w"/>
                <a:gd name="f1" fmla="val h"/>
                <a:gd name="f2" fmla="val 0"/>
                <a:gd name="f3" fmla="val 193431"/>
                <a:gd name="f4" fmla="val 2266399"/>
                <a:gd name="f5" fmla="*/ f0 1 193431"/>
                <a:gd name="f6" fmla="*/ f1 1 2266399"/>
                <a:gd name="f7" fmla="val f2"/>
                <a:gd name="f8" fmla="val f3"/>
                <a:gd name="f9" fmla="val f4"/>
                <a:gd name="f10" fmla="+- f9 0 f7"/>
                <a:gd name="f11" fmla="+- f8 0 f7"/>
                <a:gd name="f12" fmla="*/ f11 1 193431"/>
                <a:gd name="f13" fmla="*/ f10 1 2266399"/>
                <a:gd name="f14" fmla="*/ 0 1 f12"/>
                <a:gd name="f15" fmla="*/ 193431 1 f12"/>
                <a:gd name="f16" fmla="*/ 0 1 f13"/>
                <a:gd name="f17" fmla="*/ 2266399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2266399">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DDB1A65D-C79E-56AF-7168-E3E947D4AC08}"/>
                </a:ext>
              </a:extLst>
            </p:cNvPr>
            <p:cNvSpPr/>
            <p:nvPr/>
          </p:nvSpPr>
          <p:spPr>
            <a:xfrm>
              <a:off x="699122" y="4253743"/>
              <a:ext cx="1849063" cy="1369743"/>
            </a:xfrm>
            <a:custGeom>
              <a:avLst/>
              <a:gdLst>
                <a:gd name="f0" fmla="val 10800000"/>
                <a:gd name="f1" fmla="val 5400000"/>
                <a:gd name="f2" fmla="val 180"/>
                <a:gd name="f3" fmla="val w"/>
                <a:gd name="f4" fmla="val h"/>
                <a:gd name="f5" fmla="val 0"/>
                <a:gd name="f6" fmla="val 1849067"/>
                <a:gd name="f7" fmla="val 1369747"/>
                <a:gd name="f8" fmla="val 136975"/>
                <a:gd name="f9" fmla="val 61326"/>
                <a:gd name="f10" fmla="val 1712092"/>
                <a:gd name="f11" fmla="val 1787741"/>
                <a:gd name="f12" fmla="val 1232772"/>
                <a:gd name="f13" fmla="val 1308421"/>
                <a:gd name="f14" fmla="+- 0 0 -90"/>
                <a:gd name="f15" fmla="*/ f3 1 1849067"/>
                <a:gd name="f16" fmla="*/ f4 1 1369747"/>
                <a:gd name="f17" fmla="val f5"/>
                <a:gd name="f18" fmla="val f6"/>
                <a:gd name="f19" fmla="val f7"/>
                <a:gd name="f20" fmla="*/ f14 f0 1"/>
                <a:gd name="f21" fmla="+- f19 0 f17"/>
                <a:gd name="f22" fmla="+- f18 0 f17"/>
                <a:gd name="f23" fmla="*/ f20 1 f2"/>
                <a:gd name="f24" fmla="*/ f22 1 1849067"/>
                <a:gd name="f25" fmla="*/ f21 1 1369747"/>
                <a:gd name="f26" fmla="*/ 0 f22 1"/>
                <a:gd name="f27" fmla="*/ 136975 f21 1"/>
                <a:gd name="f28" fmla="*/ 136975 f22 1"/>
                <a:gd name="f29" fmla="*/ 0 f21 1"/>
                <a:gd name="f30" fmla="*/ 1712092 f22 1"/>
                <a:gd name="f31" fmla="*/ 1849067 f22 1"/>
                <a:gd name="f32" fmla="*/ 1232772 f21 1"/>
                <a:gd name="f33" fmla="*/ 1369747 f21 1"/>
                <a:gd name="f34" fmla="+- f23 0 f1"/>
                <a:gd name="f35" fmla="*/ f26 1 1849067"/>
                <a:gd name="f36" fmla="*/ f27 1 1369747"/>
                <a:gd name="f37" fmla="*/ f28 1 1849067"/>
                <a:gd name="f38" fmla="*/ f29 1 1369747"/>
                <a:gd name="f39" fmla="*/ f30 1 1849067"/>
                <a:gd name="f40" fmla="*/ f31 1 1849067"/>
                <a:gd name="f41" fmla="*/ f32 1 1369747"/>
                <a:gd name="f42" fmla="*/ f33 1 136974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9067" h="136974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98345"/>
              </a:solidFill>
              <a:prstDash val="solid"/>
              <a:miter/>
            </a:ln>
          </p:spPr>
          <p:txBody>
            <a:bodyPr vert="horz" wrap="square" lIns="57259" tIns="51544" rIns="57259" bIns="51544"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Regular check‑ins, home visits, home visits, and safety checks reduce loneliness and enable  early intervention (AGE, 2019).</a:t>
              </a:r>
            </a:p>
          </p:txBody>
        </p:sp>
        <p:sp>
          <p:nvSpPr>
            <p:cNvPr id="9" name="Free-form: Shape 8">
              <a:extLst>
                <a:ext uri="{FF2B5EF4-FFF2-40B4-BE49-F238E27FC236}">
                  <a16:creationId xmlns:a16="http://schemas.microsoft.com/office/drawing/2014/main" id="{1D5A1A9D-1B6A-8B42-0687-7C328F25B56B}"/>
                </a:ext>
              </a:extLst>
            </p:cNvPr>
            <p:cNvSpPr/>
            <p:nvPr/>
          </p:nvSpPr>
          <p:spPr>
            <a:xfrm>
              <a:off x="505690" y="2672215"/>
              <a:ext cx="193432" cy="3585344"/>
            </a:xfrm>
            <a:custGeom>
              <a:avLst/>
              <a:gdLst>
                <a:gd name="f0" fmla="val w"/>
                <a:gd name="f1" fmla="val h"/>
                <a:gd name="f2" fmla="val 0"/>
                <a:gd name="f3" fmla="val 193431"/>
                <a:gd name="f4" fmla="val 3585347"/>
                <a:gd name="f5" fmla="*/ f0 1 193431"/>
                <a:gd name="f6" fmla="*/ f1 1 3585347"/>
                <a:gd name="f7" fmla="val f2"/>
                <a:gd name="f8" fmla="val f3"/>
                <a:gd name="f9" fmla="val f4"/>
                <a:gd name="f10" fmla="+- f9 0 f7"/>
                <a:gd name="f11" fmla="+- f8 0 f7"/>
                <a:gd name="f12" fmla="*/ f11 1 193431"/>
                <a:gd name="f13" fmla="*/ f10 1 3585347"/>
                <a:gd name="f14" fmla="*/ 0 1 f12"/>
                <a:gd name="f15" fmla="*/ 193431 1 f12"/>
                <a:gd name="f16" fmla="*/ 0 1 f13"/>
                <a:gd name="f17" fmla="*/ 3585347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3585347">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0" name="Free-form: Shape 9">
              <a:extLst>
                <a:ext uri="{FF2B5EF4-FFF2-40B4-BE49-F238E27FC236}">
                  <a16:creationId xmlns:a16="http://schemas.microsoft.com/office/drawing/2014/main" id="{55DA1049-F241-F30F-14D0-315E7472337D}"/>
                </a:ext>
              </a:extLst>
            </p:cNvPr>
            <p:cNvSpPr/>
            <p:nvPr/>
          </p:nvSpPr>
          <p:spPr>
            <a:xfrm>
              <a:off x="699122" y="5758370"/>
              <a:ext cx="1849063" cy="891475"/>
            </a:xfrm>
            <a:custGeom>
              <a:avLst/>
              <a:gdLst>
                <a:gd name="f0" fmla="val 10800000"/>
                <a:gd name="f1" fmla="val 5400000"/>
                <a:gd name="f2" fmla="val 180"/>
                <a:gd name="f3" fmla="val w"/>
                <a:gd name="f4" fmla="val h"/>
                <a:gd name="f5" fmla="val 0"/>
                <a:gd name="f6" fmla="val 1822590"/>
                <a:gd name="f7" fmla="val 784568"/>
                <a:gd name="f8" fmla="val 78457"/>
                <a:gd name="f9" fmla="val 35126"/>
                <a:gd name="f10" fmla="val 1744133"/>
                <a:gd name="f11" fmla="val 1787464"/>
                <a:gd name="f12" fmla="val 706111"/>
                <a:gd name="f13" fmla="val 749442"/>
                <a:gd name="f14" fmla="+- 0 0 -90"/>
                <a:gd name="f15" fmla="*/ f3 1 1822590"/>
                <a:gd name="f16" fmla="*/ f4 1 784568"/>
                <a:gd name="f17" fmla="val f5"/>
                <a:gd name="f18" fmla="val f6"/>
                <a:gd name="f19" fmla="val f7"/>
                <a:gd name="f20" fmla="*/ f14 f0 1"/>
                <a:gd name="f21" fmla="+- f19 0 f17"/>
                <a:gd name="f22" fmla="+- f18 0 f17"/>
                <a:gd name="f23" fmla="*/ f20 1 f2"/>
                <a:gd name="f24" fmla="*/ f22 1 1822590"/>
                <a:gd name="f25" fmla="*/ f21 1 784568"/>
                <a:gd name="f26" fmla="*/ 0 f22 1"/>
                <a:gd name="f27" fmla="*/ 78457 f21 1"/>
                <a:gd name="f28" fmla="*/ 78457 f22 1"/>
                <a:gd name="f29" fmla="*/ 0 f21 1"/>
                <a:gd name="f30" fmla="*/ 1744133 f22 1"/>
                <a:gd name="f31" fmla="*/ 1822590 f22 1"/>
                <a:gd name="f32" fmla="*/ 706111 f21 1"/>
                <a:gd name="f33" fmla="*/ 784568 f21 1"/>
                <a:gd name="f34" fmla="+- f23 0 f1"/>
                <a:gd name="f35" fmla="*/ f26 1 1822590"/>
                <a:gd name="f36" fmla="*/ f27 1 784568"/>
                <a:gd name="f37" fmla="*/ f28 1 1822590"/>
                <a:gd name="f38" fmla="*/ f29 1 784568"/>
                <a:gd name="f39" fmla="*/ f30 1 1822590"/>
                <a:gd name="f40" fmla="*/ f31 1 1822590"/>
                <a:gd name="f41" fmla="*/ f32 1 784568"/>
                <a:gd name="f42" fmla="*/ f33 1 78456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22590" h="78456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79D76"/>
              </a:solidFill>
              <a:prstDash val="solid"/>
              <a:miter/>
            </a:ln>
          </p:spPr>
          <p:txBody>
            <a:bodyPr vert="horz" wrap="square" lIns="40123" tIns="34408" rIns="40123" bIns="34408"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1000" b="1" i="0" u="none" strike="noStrike" kern="1200" cap="none" spc="0" baseline="0" dirty="0">
                <a:solidFill>
                  <a:srgbClr val="000000"/>
                </a:solidFill>
                <a:uFillTx/>
                <a:latin typeface="Aptos"/>
              </a:endParaRPr>
            </a:p>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1" i="0" u="none" strike="noStrike" kern="1200" cap="none" spc="0" baseline="0" dirty="0">
                  <a:solidFill>
                    <a:srgbClr val="000000"/>
                  </a:solidFill>
                  <a:uFillTx/>
                  <a:latin typeface="Aptos"/>
                </a:rPr>
                <a:t>Preventative support strengthens system resilience and reduces long‑term costs by preventing avoidable health decline (Health Foundation, 2025).</a:t>
              </a:r>
            </a:p>
            <a:p>
              <a:pPr marL="0" marR="0" lvl="0" indent="0" algn="ctr" defTabSz="400050" rtl="0" fontAlgn="auto" hangingPunct="1">
                <a:lnSpc>
                  <a:spcPct val="90000"/>
                </a:lnSpc>
                <a:spcBef>
                  <a:spcPts val="0"/>
                </a:spcBef>
                <a:spcAft>
                  <a:spcPts val="300"/>
                </a:spcAft>
                <a:buNone/>
                <a:tabLst/>
                <a:defRPr sz="1800" b="0" i="0" u="none" strike="noStrike" kern="0" cap="none" spc="0" baseline="0">
                  <a:solidFill>
                    <a:srgbClr val="000000"/>
                  </a:solidFill>
                  <a:uFillTx/>
                </a:defRPr>
              </a:pPr>
              <a:endParaRPr lang="en-GB" sz="800" b="1" i="0" u="none" strike="noStrike" kern="1200" cap="none" spc="0" baseline="0" dirty="0">
                <a:solidFill>
                  <a:srgbClr val="000000"/>
                </a:solidFill>
                <a:uFillTx/>
                <a:latin typeface="Aptos"/>
              </a:endParaRPr>
            </a:p>
          </p:txBody>
        </p:sp>
        <p:sp>
          <p:nvSpPr>
            <p:cNvPr id="11" name="Free-form: Shape 10">
              <a:extLst>
                <a:ext uri="{FF2B5EF4-FFF2-40B4-BE49-F238E27FC236}">
                  <a16:creationId xmlns:a16="http://schemas.microsoft.com/office/drawing/2014/main" id="{1DC45B6F-3C74-4C36-4020-009D506F2A37}"/>
                </a:ext>
              </a:extLst>
            </p:cNvPr>
            <p:cNvSpPr/>
            <p:nvPr/>
          </p:nvSpPr>
          <p:spPr>
            <a:xfrm>
              <a:off x="2730151" y="1705063"/>
              <a:ext cx="1934312" cy="967160"/>
            </a:xfrm>
            <a:custGeom>
              <a:avLst/>
              <a:gdLst>
                <a:gd name="f0" fmla="val 10800000"/>
                <a:gd name="f1" fmla="val 5400000"/>
                <a:gd name="f2" fmla="val 180"/>
                <a:gd name="f3" fmla="val w"/>
                <a:gd name="f4" fmla="val h"/>
                <a:gd name="f5" fmla="val 0"/>
                <a:gd name="f6" fmla="val 1934316"/>
                <a:gd name="f7" fmla="val 967158"/>
                <a:gd name="f8" fmla="val 96716"/>
                <a:gd name="f9" fmla="val 43301"/>
                <a:gd name="f10" fmla="val 1837600"/>
                <a:gd name="f11" fmla="val 1891015"/>
                <a:gd name="f12" fmla="val 870442"/>
                <a:gd name="f13" fmla="val 923857"/>
                <a:gd name="f14" fmla="+- 0 0 -90"/>
                <a:gd name="f15" fmla="*/ f3 1 1934316"/>
                <a:gd name="f16" fmla="*/ f4 1 967158"/>
                <a:gd name="f17" fmla="val f5"/>
                <a:gd name="f18" fmla="val f6"/>
                <a:gd name="f19" fmla="val f7"/>
                <a:gd name="f20" fmla="*/ f14 f0 1"/>
                <a:gd name="f21" fmla="+- f19 0 f17"/>
                <a:gd name="f22" fmla="+- f18 0 f17"/>
                <a:gd name="f23" fmla="*/ f20 1 f2"/>
                <a:gd name="f24" fmla="*/ f22 1 1934316"/>
                <a:gd name="f25" fmla="*/ f21 1 967158"/>
                <a:gd name="f26" fmla="*/ 0 f22 1"/>
                <a:gd name="f27" fmla="*/ 96716 f21 1"/>
                <a:gd name="f28" fmla="*/ 96716 f22 1"/>
                <a:gd name="f29" fmla="*/ 0 f21 1"/>
                <a:gd name="f30" fmla="*/ 1837600 f22 1"/>
                <a:gd name="f31" fmla="*/ 1934316 f22 1"/>
                <a:gd name="f32" fmla="*/ 870442 f21 1"/>
                <a:gd name="f33" fmla="*/ 967158 f21 1"/>
                <a:gd name="f34" fmla="+- f23 0 f1"/>
                <a:gd name="f35" fmla="*/ f26 1 1934316"/>
                <a:gd name="f36" fmla="*/ f27 1 967158"/>
                <a:gd name="f37" fmla="*/ f28 1 1934316"/>
                <a:gd name="f38" fmla="*/ f29 1 967158"/>
                <a:gd name="f39" fmla="*/ f30 1 1934316"/>
                <a:gd name="f40" fmla="*/ f31 1 1934316"/>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934316"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62618" tIns="51188" rIns="62618" bIns="5118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Technology adoption remains uneven:</a:t>
              </a:r>
            </a:p>
          </p:txBody>
        </p:sp>
        <p:sp>
          <p:nvSpPr>
            <p:cNvPr id="12" name="Free-form: Shape 11">
              <a:extLst>
                <a:ext uri="{FF2B5EF4-FFF2-40B4-BE49-F238E27FC236}">
                  <a16:creationId xmlns:a16="http://schemas.microsoft.com/office/drawing/2014/main" id="{71586874-B38D-CD00-54FB-9D20B03F25AB}"/>
                </a:ext>
              </a:extLst>
            </p:cNvPr>
            <p:cNvSpPr/>
            <p:nvPr/>
          </p:nvSpPr>
          <p:spPr>
            <a:xfrm>
              <a:off x="2923583" y="2672215"/>
              <a:ext cx="193432" cy="725366"/>
            </a:xfrm>
            <a:custGeom>
              <a:avLst/>
              <a:gdLst>
                <a:gd name="f0" fmla="val w"/>
                <a:gd name="f1" fmla="val h"/>
                <a:gd name="f2" fmla="val 0"/>
                <a:gd name="f3" fmla="val 193431"/>
                <a:gd name="f4" fmla="val 725368"/>
                <a:gd name="f5" fmla="*/ f0 1 193431"/>
                <a:gd name="f6" fmla="*/ f1 1 725368"/>
                <a:gd name="f7" fmla="val f2"/>
                <a:gd name="f8" fmla="val f3"/>
                <a:gd name="f9" fmla="val f4"/>
                <a:gd name="f10" fmla="+- f9 0 f7"/>
                <a:gd name="f11" fmla="+- f8 0 f7"/>
                <a:gd name="f12" fmla="*/ f11 1 193431"/>
                <a:gd name="f13" fmla="*/ f10 1 725368"/>
                <a:gd name="f14" fmla="*/ 0 1 f12"/>
                <a:gd name="f15" fmla="*/ 193431 1 f12"/>
                <a:gd name="f16" fmla="*/ 0 1 f13"/>
                <a:gd name="f17" fmla="*/ 725368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725368">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3" name="Free-form: Shape 12">
              <a:extLst>
                <a:ext uri="{FF2B5EF4-FFF2-40B4-BE49-F238E27FC236}">
                  <a16:creationId xmlns:a16="http://schemas.microsoft.com/office/drawing/2014/main" id="{085D2FC7-ABE5-0C5E-1846-E6431C173B76}"/>
                </a:ext>
              </a:extLst>
            </p:cNvPr>
            <p:cNvSpPr/>
            <p:nvPr/>
          </p:nvSpPr>
          <p:spPr>
            <a:xfrm>
              <a:off x="3117016" y="2914008"/>
              <a:ext cx="1521508" cy="1097947"/>
            </a:xfrm>
            <a:custGeom>
              <a:avLst/>
              <a:gdLst>
                <a:gd name="f0" fmla="val 10800000"/>
                <a:gd name="f1" fmla="val 5400000"/>
                <a:gd name="f2" fmla="val 180"/>
                <a:gd name="f3" fmla="val w"/>
                <a:gd name="f4" fmla="val h"/>
                <a:gd name="f5" fmla="val 0"/>
                <a:gd name="f6" fmla="val 1547453"/>
                <a:gd name="f7" fmla="val 967158"/>
                <a:gd name="f8" fmla="val 96716"/>
                <a:gd name="f9" fmla="val 43301"/>
                <a:gd name="f10" fmla="val 1450737"/>
                <a:gd name="f11" fmla="val 1504152"/>
                <a:gd name="f12" fmla="val 870442"/>
                <a:gd name="f13" fmla="val 923857"/>
                <a:gd name="f14" fmla="+- 0 0 -90"/>
                <a:gd name="f15" fmla="*/ f3 1 1547453"/>
                <a:gd name="f16" fmla="*/ f4 1 967158"/>
                <a:gd name="f17" fmla="val f5"/>
                <a:gd name="f18" fmla="val f6"/>
                <a:gd name="f19" fmla="val f7"/>
                <a:gd name="f20" fmla="*/ f14 f0 1"/>
                <a:gd name="f21" fmla="+- f19 0 f17"/>
                <a:gd name="f22" fmla="+- f18 0 f17"/>
                <a:gd name="f23" fmla="*/ f20 1 f2"/>
                <a:gd name="f24" fmla="*/ f22 1 1547453"/>
                <a:gd name="f25" fmla="*/ f21 1 967158"/>
                <a:gd name="f26" fmla="*/ 0 f22 1"/>
                <a:gd name="f27" fmla="*/ 96716 f21 1"/>
                <a:gd name="f28" fmla="*/ 96716 f22 1"/>
                <a:gd name="f29" fmla="*/ 0 f21 1"/>
                <a:gd name="f30" fmla="*/ 1450737 f22 1"/>
                <a:gd name="f31" fmla="*/ 1547453 f22 1"/>
                <a:gd name="f32" fmla="*/ 870442 f21 1"/>
                <a:gd name="f33" fmla="*/ 967158 f21 1"/>
                <a:gd name="f34" fmla="+- f23 0 f1"/>
                <a:gd name="f35" fmla="*/ f26 1 1547453"/>
                <a:gd name="f36" fmla="*/ f27 1 967158"/>
                <a:gd name="f37" fmla="*/ f28 1 1547453"/>
                <a:gd name="f38" fmla="*/ f29 1 967158"/>
                <a:gd name="f39" fmla="*/ f30 1 1547453"/>
                <a:gd name="f40" fmla="*/ f31 1 1547453"/>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547453"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4B8B7"/>
              </a:solidFill>
              <a:prstDash val="solid"/>
              <a:miter/>
            </a:ln>
          </p:spPr>
          <p:txBody>
            <a:bodyPr vert="horz" wrap="square" lIns="47375" tIns="41029" rIns="47375" bIns="41029"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43% of providers use sensor‑based monitoring; over a quarter use no digital care tech (DHSC, 2026</a:t>
              </a:r>
              <a:r>
                <a:rPr lang="en-GB" sz="1000" b="1" i="0" u="none" strike="noStrike" kern="1200" cap="none" spc="0" baseline="0" dirty="0">
                  <a:solidFill>
                    <a:srgbClr val="000000"/>
                  </a:solidFill>
                  <a:uFillTx/>
                  <a:latin typeface="Aptos"/>
                </a:rPr>
                <a:t>).</a:t>
              </a:r>
            </a:p>
          </p:txBody>
        </p:sp>
        <p:sp>
          <p:nvSpPr>
            <p:cNvPr id="14" name="Free-form: Shape 13">
              <a:extLst>
                <a:ext uri="{FF2B5EF4-FFF2-40B4-BE49-F238E27FC236}">
                  <a16:creationId xmlns:a16="http://schemas.microsoft.com/office/drawing/2014/main" id="{03B3F5EF-3F64-CECA-68B0-DAD977E48BD1}"/>
                </a:ext>
              </a:extLst>
            </p:cNvPr>
            <p:cNvSpPr/>
            <p:nvPr/>
          </p:nvSpPr>
          <p:spPr>
            <a:xfrm>
              <a:off x="2923583" y="2672215"/>
              <a:ext cx="193432" cy="1934312"/>
            </a:xfrm>
            <a:custGeom>
              <a:avLst/>
              <a:gdLst>
                <a:gd name="f0" fmla="val w"/>
                <a:gd name="f1" fmla="val h"/>
                <a:gd name="f2" fmla="val 0"/>
                <a:gd name="f3" fmla="val 193431"/>
                <a:gd name="f4" fmla="val 1934316"/>
                <a:gd name="f5" fmla="*/ f0 1 193431"/>
                <a:gd name="f6" fmla="*/ f1 1 1934316"/>
                <a:gd name="f7" fmla="val f2"/>
                <a:gd name="f8" fmla="val f3"/>
                <a:gd name="f9" fmla="val f4"/>
                <a:gd name="f10" fmla="+- f9 0 f7"/>
                <a:gd name="f11" fmla="+- f8 0 f7"/>
                <a:gd name="f12" fmla="*/ f11 1 193431"/>
                <a:gd name="f13" fmla="*/ f10 1 1934316"/>
                <a:gd name="f14" fmla="*/ 0 1 f12"/>
                <a:gd name="f15" fmla="*/ 193431 1 f12"/>
                <a:gd name="f16" fmla="*/ 0 1 f13"/>
                <a:gd name="f17" fmla="*/ 193431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193431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5" name="Free-form: Shape 14">
              <a:extLst>
                <a:ext uri="{FF2B5EF4-FFF2-40B4-BE49-F238E27FC236}">
                  <a16:creationId xmlns:a16="http://schemas.microsoft.com/office/drawing/2014/main" id="{33D184CC-274D-B7A8-1F63-E00BA69112CA}"/>
                </a:ext>
              </a:extLst>
            </p:cNvPr>
            <p:cNvSpPr/>
            <p:nvPr/>
          </p:nvSpPr>
          <p:spPr>
            <a:xfrm>
              <a:off x="3117015" y="4122956"/>
              <a:ext cx="1626713" cy="1097946"/>
            </a:xfrm>
            <a:custGeom>
              <a:avLst/>
              <a:gdLst>
                <a:gd name="f0" fmla="val 10800000"/>
                <a:gd name="f1" fmla="val 5400000"/>
                <a:gd name="f2" fmla="val 180"/>
                <a:gd name="f3" fmla="val w"/>
                <a:gd name="f4" fmla="val h"/>
                <a:gd name="f5" fmla="val 0"/>
                <a:gd name="f6" fmla="val 1547453"/>
                <a:gd name="f7" fmla="val 967158"/>
                <a:gd name="f8" fmla="val 96716"/>
                <a:gd name="f9" fmla="val 43301"/>
                <a:gd name="f10" fmla="val 1450737"/>
                <a:gd name="f11" fmla="val 1504152"/>
                <a:gd name="f12" fmla="val 870442"/>
                <a:gd name="f13" fmla="val 923857"/>
                <a:gd name="f14" fmla="+- 0 0 -90"/>
                <a:gd name="f15" fmla="*/ f3 1 1547453"/>
                <a:gd name="f16" fmla="*/ f4 1 967158"/>
                <a:gd name="f17" fmla="val f5"/>
                <a:gd name="f18" fmla="val f6"/>
                <a:gd name="f19" fmla="val f7"/>
                <a:gd name="f20" fmla="*/ f14 f0 1"/>
                <a:gd name="f21" fmla="+- f19 0 f17"/>
                <a:gd name="f22" fmla="+- f18 0 f17"/>
                <a:gd name="f23" fmla="*/ f20 1 f2"/>
                <a:gd name="f24" fmla="*/ f22 1 1547453"/>
                <a:gd name="f25" fmla="*/ f21 1 967158"/>
                <a:gd name="f26" fmla="*/ 0 f22 1"/>
                <a:gd name="f27" fmla="*/ 96716 f21 1"/>
                <a:gd name="f28" fmla="*/ 96716 f22 1"/>
                <a:gd name="f29" fmla="*/ 0 f21 1"/>
                <a:gd name="f30" fmla="*/ 1450737 f22 1"/>
                <a:gd name="f31" fmla="*/ 1547453 f22 1"/>
                <a:gd name="f32" fmla="*/ 870442 f21 1"/>
                <a:gd name="f33" fmla="*/ 967158 f21 1"/>
                <a:gd name="f34" fmla="+- f23 0 f1"/>
                <a:gd name="f35" fmla="*/ f26 1 1547453"/>
                <a:gd name="f36" fmla="*/ f27 1 967158"/>
                <a:gd name="f37" fmla="*/ f28 1 1547453"/>
                <a:gd name="f38" fmla="*/ f29 1 967158"/>
                <a:gd name="f39" fmla="*/ f30 1 1547453"/>
                <a:gd name="f40" fmla="*/ f31 1 1547453"/>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547453"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0F9ED5"/>
              </a:solidFill>
              <a:prstDash val="solid"/>
              <a:miter/>
            </a:ln>
          </p:spPr>
          <p:txBody>
            <a:bodyPr vert="horz" wrap="square" lIns="47375" tIns="41029" rIns="47375" bIns="41029"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More funding is required for consistent digital transformation</a:t>
              </a:r>
              <a:r>
                <a:rPr lang="en-GB" sz="1000" b="1" i="0" u="none" strike="noStrike" kern="1200" cap="none" spc="0" baseline="0" dirty="0">
                  <a:solidFill>
                    <a:srgbClr val="000000"/>
                  </a:solidFill>
                  <a:uFillTx/>
                  <a:latin typeface="Aptos"/>
                </a:rPr>
                <a:t>.</a:t>
              </a:r>
            </a:p>
          </p:txBody>
        </p:sp>
      </p:grpSp>
      <p:sp>
        <p:nvSpPr>
          <p:cNvPr id="16" name="Arrow: Right 3">
            <a:extLst>
              <a:ext uri="{FF2B5EF4-FFF2-40B4-BE49-F238E27FC236}">
                <a16:creationId xmlns:a16="http://schemas.microsoft.com/office/drawing/2014/main" id="{384A5DE7-8DCD-4181-014D-ADC265264BA8}"/>
              </a:ext>
            </a:extLst>
          </p:cNvPr>
          <p:cNvSpPr/>
          <p:nvPr/>
        </p:nvSpPr>
        <p:spPr>
          <a:xfrm>
            <a:off x="4671934" y="1888757"/>
            <a:ext cx="978408" cy="484632"/>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grpSp>
        <p:nvGrpSpPr>
          <p:cNvPr id="17" name="Diagram 4">
            <a:extLst>
              <a:ext uri="{FF2B5EF4-FFF2-40B4-BE49-F238E27FC236}">
                <a16:creationId xmlns:a16="http://schemas.microsoft.com/office/drawing/2014/main" id="{7C7E8441-69AC-4FDE-225D-C5C82ED73A91}"/>
              </a:ext>
            </a:extLst>
          </p:cNvPr>
          <p:cNvGrpSpPr/>
          <p:nvPr/>
        </p:nvGrpSpPr>
        <p:grpSpPr>
          <a:xfrm>
            <a:off x="5651101" y="1734689"/>
            <a:ext cx="6240331" cy="4377688"/>
            <a:chOff x="5651101" y="1734689"/>
            <a:chExt cx="6240331" cy="4377688"/>
          </a:xfrm>
        </p:grpSpPr>
        <p:sp>
          <p:nvSpPr>
            <p:cNvPr id="18" name="Free-form: Shape 17">
              <a:extLst>
                <a:ext uri="{FF2B5EF4-FFF2-40B4-BE49-F238E27FC236}">
                  <a16:creationId xmlns:a16="http://schemas.microsoft.com/office/drawing/2014/main" id="{EB6F4394-33E4-7738-0A12-60242BE8BBF3}"/>
                </a:ext>
              </a:extLst>
            </p:cNvPr>
            <p:cNvSpPr/>
            <p:nvPr/>
          </p:nvSpPr>
          <p:spPr>
            <a:xfrm>
              <a:off x="5651101"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196B24"/>
            </a:solidFill>
            <a:ln w="19046" cap="flat">
              <a:solidFill>
                <a:srgbClr val="FFFFFF"/>
              </a:solidFill>
              <a:prstDash val="solid"/>
              <a:miter/>
            </a:ln>
          </p:spPr>
          <p:txBody>
            <a:bodyPr vert="horz" wrap="square" lIns="52779" tIns="43891" rIns="52779" bIns="4389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Accessible, user‑friendly technology needed</a:t>
              </a:r>
              <a:r>
                <a:rPr lang="en-GB" sz="1200" b="1" i="0" u="sng" strike="noStrike" kern="1200" cap="none" spc="0" baseline="0">
                  <a:solidFill>
                    <a:srgbClr val="FFFFFF"/>
                  </a:solidFill>
                  <a:uFillTx/>
                  <a:latin typeface="Aptos"/>
                </a:rPr>
                <a:t>:</a:t>
              </a:r>
            </a:p>
          </p:txBody>
        </p:sp>
        <p:sp>
          <p:nvSpPr>
            <p:cNvPr id="19" name="Free-form: Shape 18">
              <a:extLst>
                <a:ext uri="{FF2B5EF4-FFF2-40B4-BE49-F238E27FC236}">
                  <a16:creationId xmlns:a16="http://schemas.microsoft.com/office/drawing/2014/main" id="{742AFB52-EE95-1670-7DD0-458F9618F44F}"/>
                </a:ext>
              </a:extLst>
            </p:cNvPr>
            <p:cNvSpPr/>
            <p:nvPr/>
          </p:nvSpPr>
          <p:spPr>
            <a:xfrm>
              <a:off x="5829400" y="2626165"/>
              <a:ext cx="178298" cy="668609"/>
            </a:xfrm>
            <a:custGeom>
              <a:avLst/>
              <a:gdLst>
                <a:gd name="f0" fmla="val w"/>
                <a:gd name="f1" fmla="val h"/>
                <a:gd name="f2" fmla="val 0"/>
                <a:gd name="f3" fmla="val 178295"/>
                <a:gd name="f4" fmla="val 668606"/>
                <a:gd name="f5" fmla="*/ f0 1 178295"/>
                <a:gd name="f6" fmla="*/ f1 1 668606"/>
                <a:gd name="f7" fmla="val f2"/>
                <a:gd name="f8" fmla="val f3"/>
                <a:gd name="f9" fmla="val f4"/>
                <a:gd name="f10" fmla="+- f9 0 f7"/>
                <a:gd name="f11" fmla="+- f8 0 f7"/>
                <a:gd name="f12" fmla="*/ f11 1 178295"/>
                <a:gd name="f13" fmla="*/ f10 1 668606"/>
                <a:gd name="f14" fmla="*/ 0 1 f12"/>
                <a:gd name="f15" fmla="*/ 178295 1 f12"/>
                <a:gd name="f16" fmla="*/ 0 1 f13"/>
                <a:gd name="f17" fmla="*/ 66860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66860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EF2D6024-EDA2-9F98-496C-0B0FABFCE8A3}"/>
                </a:ext>
              </a:extLst>
            </p:cNvPr>
            <p:cNvSpPr/>
            <p:nvPr/>
          </p:nvSpPr>
          <p:spPr>
            <a:xfrm>
              <a:off x="6007690" y="2849032"/>
              <a:ext cx="1659700" cy="1114342"/>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96B24"/>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Large‑screen devices, voice‑activated tools, motion sensors, fall detection, night‑time lighting.</a:t>
              </a:r>
            </a:p>
          </p:txBody>
        </p:sp>
        <p:sp>
          <p:nvSpPr>
            <p:cNvPr id="21" name="Free-form: Shape 20">
              <a:extLst>
                <a:ext uri="{FF2B5EF4-FFF2-40B4-BE49-F238E27FC236}">
                  <a16:creationId xmlns:a16="http://schemas.microsoft.com/office/drawing/2014/main" id="{CA79EA9E-FB37-6652-13A4-B6B536750416}"/>
                </a:ext>
              </a:extLst>
            </p:cNvPr>
            <p:cNvSpPr/>
            <p:nvPr/>
          </p:nvSpPr>
          <p:spPr>
            <a:xfrm>
              <a:off x="5829400" y="2626165"/>
              <a:ext cx="178298" cy="1782951"/>
            </a:xfrm>
            <a:custGeom>
              <a:avLst/>
              <a:gdLst>
                <a:gd name="f0" fmla="val w"/>
                <a:gd name="f1" fmla="val h"/>
                <a:gd name="f2" fmla="val 0"/>
                <a:gd name="f3" fmla="val 178295"/>
                <a:gd name="f4" fmla="val 1782951"/>
                <a:gd name="f5" fmla="*/ f0 1 178295"/>
                <a:gd name="f6" fmla="*/ f1 1 1782951"/>
                <a:gd name="f7" fmla="val f2"/>
                <a:gd name="f8" fmla="val f3"/>
                <a:gd name="f9" fmla="val f4"/>
                <a:gd name="f10" fmla="+- f9 0 f7"/>
                <a:gd name="f11" fmla="+- f8 0 f7"/>
                <a:gd name="f12" fmla="*/ f11 1 178295"/>
                <a:gd name="f13" fmla="*/ f10 1 1782951"/>
                <a:gd name="f14" fmla="*/ 0 1 f12"/>
                <a:gd name="f15" fmla="*/ 178295 1 f12"/>
                <a:gd name="f16" fmla="*/ 0 1 f13"/>
                <a:gd name="f17" fmla="*/ 1782951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1782951">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2" name="Free-form: Shape 21">
              <a:extLst>
                <a:ext uri="{FF2B5EF4-FFF2-40B4-BE49-F238E27FC236}">
                  <a16:creationId xmlns:a16="http://schemas.microsoft.com/office/drawing/2014/main" id="{E19CEDE8-5727-43B6-62EB-157D921E62B5}"/>
                </a:ext>
              </a:extLst>
            </p:cNvPr>
            <p:cNvSpPr/>
            <p:nvPr/>
          </p:nvSpPr>
          <p:spPr>
            <a:xfrm>
              <a:off x="6024179" y="4028169"/>
              <a:ext cx="1626721" cy="975235"/>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88C54"/>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AI monitoring can detect subtle routine changes (Yui et al., 2025).</a:t>
              </a:r>
            </a:p>
          </p:txBody>
        </p:sp>
        <p:sp>
          <p:nvSpPr>
            <p:cNvPr id="23" name="Free-form: Shape 22">
              <a:extLst>
                <a:ext uri="{FF2B5EF4-FFF2-40B4-BE49-F238E27FC236}">
                  <a16:creationId xmlns:a16="http://schemas.microsoft.com/office/drawing/2014/main" id="{EDC2970D-3E39-379B-52D8-554C63D0FACE}"/>
                </a:ext>
              </a:extLst>
            </p:cNvPr>
            <p:cNvSpPr/>
            <p:nvPr/>
          </p:nvSpPr>
          <p:spPr>
            <a:xfrm>
              <a:off x="5829399" y="2626164"/>
              <a:ext cx="220055" cy="2997321"/>
            </a:xfrm>
            <a:custGeom>
              <a:avLst/>
              <a:gdLst>
                <a:gd name="f0" fmla="val w"/>
                <a:gd name="f1" fmla="val h"/>
                <a:gd name="f2" fmla="val 0"/>
                <a:gd name="f3" fmla="val 178295"/>
                <a:gd name="f4" fmla="val 2897296"/>
                <a:gd name="f5" fmla="*/ f0 1 178295"/>
                <a:gd name="f6" fmla="*/ f1 1 2897296"/>
                <a:gd name="f7" fmla="val f2"/>
                <a:gd name="f8" fmla="val f3"/>
                <a:gd name="f9" fmla="val f4"/>
                <a:gd name="f10" fmla="+- f9 0 f7"/>
                <a:gd name="f11" fmla="+- f8 0 f7"/>
                <a:gd name="f12" fmla="*/ f11 1 178295"/>
                <a:gd name="f13" fmla="*/ f10 1 2897296"/>
                <a:gd name="f14" fmla="*/ 0 1 f12"/>
                <a:gd name="f15" fmla="*/ 178295 1 f12"/>
                <a:gd name="f16" fmla="*/ 0 1 f13"/>
                <a:gd name="f17" fmla="*/ 289729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289729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4" name="Free-form: Shape 23">
              <a:extLst>
                <a:ext uri="{FF2B5EF4-FFF2-40B4-BE49-F238E27FC236}">
                  <a16:creationId xmlns:a16="http://schemas.microsoft.com/office/drawing/2014/main" id="{101E15EA-0565-7738-28DA-68DA20A46132}"/>
                </a:ext>
              </a:extLst>
            </p:cNvPr>
            <p:cNvSpPr/>
            <p:nvPr/>
          </p:nvSpPr>
          <p:spPr>
            <a:xfrm>
              <a:off x="6080938" y="5220902"/>
              <a:ext cx="1426363" cy="891475"/>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5AF9F"/>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Consent‑led, privacy‑respecting approaches are essential (CQC, 2024).</a:t>
              </a:r>
            </a:p>
          </p:txBody>
        </p:sp>
        <p:sp>
          <p:nvSpPr>
            <p:cNvPr id="25" name="Free-form: Shape 24">
              <a:extLst>
                <a:ext uri="{FF2B5EF4-FFF2-40B4-BE49-F238E27FC236}">
                  <a16:creationId xmlns:a16="http://schemas.microsoft.com/office/drawing/2014/main" id="{2CF1D808-55AA-5D65-A70C-65EE413BDDF4}"/>
                </a:ext>
              </a:extLst>
            </p:cNvPr>
            <p:cNvSpPr/>
            <p:nvPr/>
          </p:nvSpPr>
          <p:spPr>
            <a:xfrm>
              <a:off x="7879796"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179D76"/>
            </a:solidFill>
            <a:ln w="19046" cap="flat">
              <a:solidFill>
                <a:srgbClr val="FFFFFF"/>
              </a:solidFill>
              <a:prstDash val="solid"/>
              <a:miter/>
            </a:ln>
          </p:spPr>
          <p:txBody>
            <a:bodyPr vert="horz" wrap="square" lIns="56592" tIns="46433" rIns="56592" bIns="46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a:solidFill>
                    <a:srgbClr val="FFFFFF"/>
                  </a:solidFill>
                  <a:uFillTx/>
                  <a:latin typeface="Aptos"/>
                </a:rPr>
                <a:t>Digital literacy support</a:t>
              </a:r>
            </a:p>
          </p:txBody>
        </p:sp>
        <p:sp>
          <p:nvSpPr>
            <p:cNvPr id="26" name="Free-form: Shape 25">
              <a:extLst>
                <a:ext uri="{FF2B5EF4-FFF2-40B4-BE49-F238E27FC236}">
                  <a16:creationId xmlns:a16="http://schemas.microsoft.com/office/drawing/2014/main" id="{5974C5BE-9688-225B-E656-954468F6AAF3}"/>
                </a:ext>
              </a:extLst>
            </p:cNvPr>
            <p:cNvSpPr/>
            <p:nvPr/>
          </p:nvSpPr>
          <p:spPr>
            <a:xfrm>
              <a:off x="8058085" y="2626165"/>
              <a:ext cx="178298" cy="668609"/>
            </a:xfrm>
            <a:custGeom>
              <a:avLst/>
              <a:gdLst>
                <a:gd name="f0" fmla="val w"/>
                <a:gd name="f1" fmla="val h"/>
                <a:gd name="f2" fmla="val 0"/>
                <a:gd name="f3" fmla="val 178295"/>
                <a:gd name="f4" fmla="val 668606"/>
                <a:gd name="f5" fmla="*/ f0 1 178295"/>
                <a:gd name="f6" fmla="*/ f1 1 668606"/>
                <a:gd name="f7" fmla="val f2"/>
                <a:gd name="f8" fmla="val f3"/>
                <a:gd name="f9" fmla="val f4"/>
                <a:gd name="f10" fmla="+- f9 0 f7"/>
                <a:gd name="f11" fmla="+- f8 0 f7"/>
                <a:gd name="f12" fmla="*/ f11 1 178295"/>
                <a:gd name="f13" fmla="*/ f10 1 668606"/>
                <a:gd name="f14" fmla="*/ 0 1 f12"/>
                <a:gd name="f15" fmla="*/ 178295 1 f12"/>
                <a:gd name="f16" fmla="*/ 0 1 f13"/>
                <a:gd name="f17" fmla="*/ 66860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66860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7" name="Free-form: Shape 26">
              <a:extLst>
                <a:ext uri="{FF2B5EF4-FFF2-40B4-BE49-F238E27FC236}">
                  <a16:creationId xmlns:a16="http://schemas.microsoft.com/office/drawing/2014/main" id="{C9A23513-177B-708C-6553-3FEABD225464}"/>
                </a:ext>
              </a:extLst>
            </p:cNvPr>
            <p:cNvSpPr/>
            <p:nvPr/>
          </p:nvSpPr>
          <p:spPr>
            <a:xfrm>
              <a:off x="8236384" y="2849032"/>
              <a:ext cx="1439633" cy="1114340"/>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0F9ED5"/>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ptos"/>
                </a:rPr>
                <a:t> </a:t>
              </a:r>
              <a:r>
                <a:rPr lang="en-GB" sz="1200" b="1" i="0" u="none" strike="noStrike" kern="1200" cap="none" spc="0" baseline="0" dirty="0">
                  <a:solidFill>
                    <a:srgbClr val="000000"/>
                  </a:solidFill>
                  <a:uFillTx/>
                  <a:latin typeface="Aptos"/>
                </a:rPr>
                <a:t>helping older adults use telehealth and online services confidently (Age UK, 2024).</a:t>
              </a:r>
            </a:p>
          </p:txBody>
        </p:sp>
        <p:sp>
          <p:nvSpPr>
            <p:cNvPr id="28" name="Free-form: Shape 27">
              <a:extLst>
                <a:ext uri="{FF2B5EF4-FFF2-40B4-BE49-F238E27FC236}">
                  <a16:creationId xmlns:a16="http://schemas.microsoft.com/office/drawing/2014/main" id="{B3A6EA89-A9A7-72EF-01CE-B18972A18610}"/>
                </a:ext>
              </a:extLst>
            </p:cNvPr>
            <p:cNvSpPr/>
            <p:nvPr/>
          </p:nvSpPr>
          <p:spPr>
            <a:xfrm>
              <a:off x="10108481"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0F9ED5"/>
            </a:solidFill>
            <a:ln w="19046" cap="flat">
              <a:solidFill>
                <a:srgbClr val="FFFFFF"/>
              </a:solidFill>
              <a:prstDash val="solid"/>
              <a:miter/>
            </a:ln>
          </p:spPr>
          <p:txBody>
            <a:bodyPr vert="horz" wrap="square" lIns="56592" tIns="46433" rIns="56592" bIns="46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1" i="0" u="sng" strike="noStrike" kern="1200" cap="none" spc="0" baseline="0">
                <a:solidFill>
                  <a:srgbClr val="FFFFFF"/>
                </a:solidFill>
                <a:uFillTx/>
                <a:latin typeface="Aptos"/>
              </a:endParaRP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a:solidFill>
                    <a:srgbClr val="FFFFFF"/>
                  </a:solidFill>
                  <a:uFillTx/>
                  <a:latin typeface="Aptos"/>
                </a:rPr>
                <a:t>Digital social care records</a:t>
              </a:r>
              <a:endParaRPr lang="en-GB" sz="1200" b="0" i="0" u="none" strike="noStrike" kern="1200" cap="none" spc="0" baseline="0">
                <a:solidFill>
                  <a:srgbClr val="FFFFFF"/>
                </a:solidFill>
                <a:uFillTx/>
                <a:latin typeface="Aptos"/>
              </a:endParaRPr>
            </a:p>
          </p:txBody>
        </p:sp>
      </p:grpSp>
      <p:cxnSp>
        <p:nvCxnSpPr>
          <p:cNvPr id="29" name="Straight Connector 6">
            <a:extLst>
              <a:ext uri="{FF2B5EF4-FFF2-40B4-BE49-F238E27FC236}">
                <a16:creationId xmlns:a16="http://schemas.microsoft.com/office/drawing/2014/main" id="{3B51BA40-89F7-1B7B-53DA-8C086D61951F}"/>
              </a:ext>
            </a:extLst>
          </p:cNvPr>
          <p:cNvCxnSpPr/>
          <p:nvPr/>
        </p:nvCxnSpPr>
        <p:spPr>
          <a:xfrm>
            <a:off x="10358204" y="2623276"/>
            <a:ext cx="0" cy="805724"/>
          </a:xfrm>
          <a:prstGeom prst="straightConnector1">
            <a:avLst/>
          </a:prstGeom>
          <a:noFill/>
          <a:ln w="19046" cap="flat">
            <a:solidFill>
              <a:srgbClr val="156082"/>
            </a:solidFill>
            <a:prstDash val="solid"/>
            <a:miter/>
          </a:ln>
        </p:spPr>
      </p:cxnSp>
      <p:cxnSp>
        <p:nvCxnSpPr>
          <p:cNvPr id="30" name="Straight Connector 10">
            <a:extLst>
              <a:ext uri="{FF2B5EF4-FFF2-40B4-BE49-F238E27FC236}">
                <a16:creationId xmlns:a16="http://schemas.microsoft.com/office/drawing/2014/main" id="{2F80BDBD-1F2A-15A6-DE9E-AE6363E7CAD7}"/>
              </a:ext>
            </a:extLst>
          </p:cNvPr>
          <p:cNvCxnSpPr/>
          <p:nvPr/>
        </p:nvCxnSpPr>
        <p:spPr>
          <a:xfrm>
            <a:off x="10358204" y="3429000"/>
            <a:ext cx="194868" cy="0"/>
          </a:xfrm>
          <a:prstGeom prst="straightConnector1">
            <a:avLst/>
          </a:prstGeom>
          <a:noFill/>
          <a:ln w="19046" cap="flat">
            <a:solidFill>
              <a:srgbClr val="156082"/>
            </a:solidFill>
            <a:prstDash val="solid"/>
            <a:miter/>
          </a:ln>
        </p:spPr>
      </p:cxnSp>
      <p:sp>
        <p:nvSpPr>
          <p:cNvPr id="31" name="Rectangle: Rounded Corners 11">
            <a:extLst>
              <a:ext uri="{FF2B5EF4-FFF2-40B4-BE49-F238E27FC236}">
                <a16:creationId xmlns:a16="http://schemas.microsoft.com/office/drawing/2014/main" id="{EA691274-F922-0BAC-9D4C-B1B9803F6149}"/>
              </a:ext>
            </a:extLst>
          </p:cNvPr>
          <p:cNvSpPr/>
          <p:nvPr/>
        </p:nvSpPr>
        <p:spPr>
          <a:xfrm>
            <a:off x="10558073" y="2893096"/>
            <a:ext cx="1551629" cy="1713415"/>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46B1E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effectLst>
                  <a:outerShdw dist="25402" dir="5400000">
                    <a:srgbClr val="6E747A"/>
                  </a:outerShdw>
                </a:effectLst>
                <a:uFillTx/>
                <a:latin typeface="Aptos"/>
              </a:rPr>
              <a:t> </a:t>
            </a:r>
            <a:r>
              <a:rPr lang="en-GB" sz="1200" b="1" i="0" u="none" strike="noStrike" kern="1200" cap="none" spc="0" baseline="0" dirty="0">
                <a:solidFill>
                  <a:srgbClr val="000000"/>
                </a:solidFill>
                <a:effectLst>
                  <a:outerShdw dist="25402" dir="5400000">
                    <a:srgbClr val="6E747A"/>
                  </a:outerShdw>
                </a:effectLst>
                <a:uFillTx/>
                <a:latin typeface="Aptos"/>
              </a:rPr>
              <a:t>Improves continuity, reduce missed risks and supports safer information sharing (CQC, 2024; DHSC, 2025).</a:t>
            </a:r>
          </a:p>
        </p:txBody>
      </p:sp>
      <p:pic>
        <p:nvPicPr>
          <p:cNvPr id="57" name="Audio 56">
            <a:hlinkClick r:id="" action="ppaction://media"/>
            <a:extLst>
              <a:ext uri="{FF2B5EF4-FFF2-40B4-BE49-F238E27FC236}">
                <a16:creationId xmlns:a16="http://schemas.microsoft.com/office/drawing/2014/main" id="{FC76FC86-6A40-5FAA-3A41-2C700E7BCD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0114"/>
    </mc:Choice>
    <mc:Fallback>
      <p:transition spd="slow" advTm="110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B290-1423-8D61-135A-1E15677774C4}"/>
              </a:ext>
            </a:extLst>
          </p:cNvPr>
          <p:cNvSpPr txBox="1">
            <a:spLocks noGrp="1"/>
          </p:cNvSpPr>
          <p:nvPr>
            <p:ph type="title"/>
          </p:nvPr>
        </p:nvSpPr>
        <p:spPr/>
        <p:txBody>
          <a:bodyPr anchorCtr="1"/>
          <a:lstStyle/>
          <a:p>
            <a:pPr lvl="0" algn="ctr"/>
            <a:r>
              <a:rPr lang="en-GB" b="1" u="sng">
                <a:solidFill>
                  <a:srgbClr val="13501B"/>
                </a:solidFill>
              </a:rPr>
              <a:t>Improving Digital Support in Social Care for Independent living Older People </a:t>
            </a:r>
          </a:p>
        </p:txBody>
      </p:sp>
      <p:grpSp>
        <p:nvGrpSpPr>
          <p:cNvPr id="3" name="Content Placeholder 4">
            <a:extLst>
              <a:ext uri="{FF2B5EF4-FFF2-40B4-BE49-F238E27FC236}">
                <a16:creationId xmlns:a16="http://schemas.microsoft.com/office/drawing/2014/main" id="{4B4B228F-1A8B-8BD7-644A-8DAFEFB1C215}"/>
              </a:ext>
            </a:extLst>
          </p:cNvPr>
          <p:cNvGrpSpPr/>
          <p:nvPr/>
        </p:nvGrpSpPr>
        <p:grpSpPr>
          <a:xfrm>
            <a:off x="838203" y="1825681"/>
            <a:ext cx="10515599" cy="4351227"/>
            <a:chOff x="838203" y="1825681"/>
            <a:chExt cx="10515599" cy="4351227"/>
          </a:xfrm>
        </p:grpSpPr>
        <p:sp>
          <p:nvSpPr>
            <p:cNvPr id="4" name="Free-form: Shape 3">
              <a:extLst>
                <a:ext uri="{FF2B5EF4-FFF2-40B4-BE49-F238E27FC236}">
                  <a16:creationId xmlns:a16="http://schemas.microsoft.com/office/drawing/2014/main" id="{8FBBB38E-74D2-275D-D78E-CEDD384947E4}"/>
                </a:ext>
              </a:extLst>
            </p:cNvPr>
            <p:cNvSpPr/>
            <p:nvPr/>
          </p:nvSpPr>
          <p:spPr>
            <a:xfrm>
              <a:off x="4623819" y="2037932"/>
              <a:ext cx="6729983" cy="1698040"/>
            </a:xfrm>
            <a:custGeom>
              <a:avLst/>
              <a:gdLst>
                <a:gd name="f0" fmla="val 10800000"/>
                <a:gd name="f1" fmla="val 5400000"/>
                <a:gd name="f2" fmla="val 180"/>
                <a:gd name="f3" fmla="val w"/>
                <a:gd name="f4" fmla="val h"/>
                <a:gd name="f5" fmla="val 0"/>
                <a:gd name="f6" fmla="val 1698041"/>
                <a:gd name="f7" fmla="val 6729984"/>
                <a:gd name="f8" fmla="val 1121686"/>
                <a:gd name="f9" fmla="val 5608298"/>
                <a:gd name="f10" fmla="val 6227786"/>
                <a:gd name="f11" fmla="val 1666071"/>
                <a:gd name="f12" fmla="val 6729982"/>
                <a:gd name="f13" fmla="val 1626634"/>
                <a:gd name="f14" fmla="val 2"/>
                <a:gd name="f15" fmla="val 502198"/>
                <a:gd name="f16" fmla="+- 0 0 -90"/>
                <a:gd name="f17" fmla="*/ f3 1 1698041"/>
                <a:gd name="f18" fmla="*/ f4 1 6729984"/>
                <a:gd name="f19" fmla="val f5"/>
                <a:gd name="f20" fmla="val f6"/>
                <a:gd name="f21" fmla="val f7"/>
                <a:gd name="f22" fmla="*/ f16 f0 1"/>
                <a:gd name="f23" fmla="+- f21 0 f19"/>
                <a:gd name="f24" fmla="+- f20 0 f19"/>
                <a:gd name="f25" fmla="*/ f22 1 f2"/>
                <a:gd name="f26" fmla="*/ f24 1 1698041"/>
                <a:gd name="f27" fmla="*/ f23 1 6729984"/>
                <a:gd name="f28" fmla="*/ 283012 f24 1"/>
                <a:gd name="f29" fmla="*/ 0 f23 1"/>
                <a:gd name="f30" fmla="*/ 1415029 f24 1"/>
                <a:gd name="f31" fmla="*/ 1698041 f24 1"/>
                <a:gd name="f32" fmla="*/ 283012 f23 1"/>
                <a:gd name="f33" fmla="*/ 6729984 f23 1"/>
                <a:gd name="f34" fmla="*/ 0 f24 1"/>
                <a:gd name="f35" fmla="+- f25 0 f1"/>
                <a:gd name="f36" fmla="*/ f28 1 1698041"/>
                <a:gd name="f37" fmla="*/ f29 1 6729984"/>
                <a:gd name="f38" fmla="*/ f30 1 1698041"/>
                <a:gd name="f39" fmla="*/ f31 1 1698041"/>
                <a:gd name="f40" fmla="*/ f32 1 6729984"/>
                <a:gd name="f41" fmla="*/ f33 1 6729984"/>
                <a:gd name="f42" fmla="*/ f34 1 1698041"/>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1698041" h="6729984">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CCD4CC">
                <a:alpha val="90000"/>
              </a:srgbClr>
            </a:solidFill>
            <a:ln w="19046" cap="flat">
              <a:solidFill>
                <a:srgbClr val="CCD4CC">
                  <a:alpha val="90000"/>
                </a:srgbClr>
              </a:solidFill>
              <a:prstDash val="solid"/>
              <a:miter/>
            </a:ln>
          </p:spPr>
          <p:txBody>
            <a:bodyPr vert="horz" wrap="square" lIns="53336" tIns="109563" rIns="136236" bIns="109563" anchor="ctr" anchorCtr="0" compatLnSpc="1">
              <a:noAutofit/>
            </a:bodyPr>
            <a:lstStyle/>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Digital technology is encouraged nationally, but use is inconsistent across providers (Department of Health and Social Care ,2026).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National guidance states digital tools must be used safely and consistently (Department of Health and Social Care ,2026).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Clearer standards, stronger oversight and increased funding are needed to support providers struggling to keep up (Department of Health and Social Care ,2026). </a:t>
              </a:r>
            </a:p>
          </p:txBody>
        </p:sp>
        <p:sp>
          <p:nvSpPr>
            <p:cNvPr id="5" name="Free-form: Shape 4">
              <a:extLst>
                <a:ext uri="{FF2B5EF4-FFF2-40B4-BE49-F238E27FC236}">
                  <a16:creationId xmlns:a16="http://schemas.microsoft.com/office/drawing/2014/main" id="{DD9789D0-C64C-800D-3471-4B1A80B7C441}"/>
                </a:ext>
              </a:extLst>
            </p:cNvPr>
            <p:cNvSpPr/>
            <p:nvPr/>
          </p:nvSpPr>
          <p:spPr>
            <a:xfrm>
              <a:off x="838203" y="1825681"/>
              <a:ext cx="3785615" cy="2122550"/>
            </a:xfrm>
            <a:custGeom>
              <a:avLst/>
              <a:gdLst>
                <a:gd name="f0" fmla="val 10800000"/>
                <a:gd name="f1" fmla="val 5400000"/>
                <a:gd name="f2" fmla="val 180"/>
                <a:gd name="f3" fmla="val w"/>
                <a:gd name="f4" fmla="val h"/>
                <a:gd name="f5" fmla="val 0"/>
                <a:gd name="f6" fmla="val 3785616"/>
                <a:gd name="f7" fmla="val 2122552"/>
                <a:gd name="f8" fmla="val 353766"/>
                <a:gd name="f9" fmla="val 158386"/>
                <a:gd name="f10" fmla="val 3431850"/>
                <a:gd name="f11" fmla="val 3627230"/>
                <a:gd name="f12" fmla="val 1768786"/>
                <a:gd name="f13" fmla="val 1964166"/>
                <a:gd name="f14" fmla="+- 0 0 -90"/>
                <a:gd name="f15" fmla="*/ f3 1 3785616"/>
                <a:gd name="f16" fmla="*/ f4 1 2122552"/>
                <a:gd name="f17" fmla="val f5"/>
                <a:gd name="f18" fmla="val f6"/>
                <a:gd name="f19" fmla="val f7"/>
                <a:gd name="f20" fmla="*/ f14 f0 1"/>
                <a:gd name="f21" fmla="+- f19 0 f17"/>
                <a:gd name="f22" fmla="+- f18 0 f17"/>
                <a:gd name="f23" fmla="*/ f20 1 f2"/>
                <a:gd name="f24" fmla="*/ f22 1 3785616"/>
                <a:gd name="f25" fmla="*/ f21 1 2122552"/>
                <a:gd name="f26" fmla="*/ 0 f22 1"/>
                <a:gd name="f27" fmla="*/ 353766 f21 1"/>
                <a:gd name="f28" fmla="*/ 353766 f22 1"/>
                <a:gd name="f29" fmla="*/ 0 f21 1"/>
                <a:gd name="f30" fmla="*/ 3431850 f22 1"/>
                <a:gd name="f31" fmla="*/ 3785616 f22 1"/>
                <a:gd name="f32" fmla="*/ 1768786 f21 1"/>
                <a:gd name="f33" fmla="*/ 2122552 f21 1"/>
                <a:gd name="f34" fmla="+- f23 0 f1"/>
                <a:gd name="f35" fmla="*/ f26 1 3785616"/>
                <a:gd name="f36" fmla="*/ f27 1 2122552"/>
                <a:gd name="f37" fmla="*/ f28 1 3785616"/>
                <a:gd name="f38" fmla="*/ f29 1 2122552"/>
                <a:gd name="f39" fmla="*/ f30 1 3785616"/>
                <a:gd name="f40" fmla="*/ f31 1 3785616"/>
                <a:gd name="f41" fmla="*/ f32 1 2122552"/>
                <a:gd name="f42" fmla="*/ f33 1 212255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85616" h="212255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229340" tIns="166475" rIns="229340" bIns="166475"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Better Digital Standards</a:t>
              </a:r>
            </a:p>
          </p:txBody>
        </p:sp>
        <p:sp>
          <p:nvSpPr>
            <p:cNvPr id="6" name="Free-form: Shape 5">
              <a:extLst>
                <a:ext uri="{FF2B5EF4-FFF2-40B4-BE49-F238E27FC236}">
                  <a16:creationId xmlns:a16="http://schemas.microsoft.com/office/drawing/2014/main" id="{47F5A46D-5BF4-7A81-2D2D-E123E9B9B9F8}"/>
                </a:ext>
              </a:extLst>
            </p:cNvPr>
            <p:cNvSpPr/>
            <p:nvPr/>
          </p:nvSpPr>
          <p:spPr>
            <a:xfrm>
              <a:off x="4623819" y="4266608"/>
              <a:ext cx="6729983" cy="1698040"/>
            </a:xfrm>
            <a:custGeom>
              <a:avLst/>
              <a:gdLst>
                <a:gd name="f0" fmla="val 10800000"/>
                <a:gd name="f1" fmla="val 5400000"/>
                <a:gd name="f2" fmla="val 180"/>
                <a:gd name="f3" fmla="val w"/>
                <a:gd name="f4" fmla="val h"/>
                <a:gd name="f5" fmla="val 0"/>
                <a:gd name="f6" fmla="val 1698041"/>
                <a:gd name="f7" fmla="val 6729984"/>
                <a:gd name="f8" fmla="val 1121686"/>
                <a:gd name="f9" fmla="val 5608298"/>
                <a:gd name="f10" fmla="val 6227786"/>
                <a:gd name="f11" fmla="val 1666071"/>
                <a:gd name="f12" fmla="val 6729982"/>
                <a:gd name="f13" fmla="val 1626634"/>
                <a:gd name="f14" fmla="val 2"/>
                <a:gd name="f15" fmla="val 502198"/>
                <a:gd name="f16" fmla="+- 0 0 -90"/>
                <a:gd name="f17" fmla="*/ f3 1 1698041"/>
                <a:gd name="f18" fmla="*/ f4 1 6729984"/>
                <a:gd name="f19" fmla="val f5"/>
                <a:gd name="f20" fmla="val f6"/>
                <a:gd name="f21" fmla="val f7"/>
                <a:gd name="f22" fmla="*/ f16 f0 1"/>
                <a:gd name="f23" fmla="+- f21 0 f19"/>
                <a:gd name="f24" fmla="+- f20 0 f19"/>
                <a:gd name="f25" fmla="*/ f22 1 f2"/>
                <a:gd name="f26" fmla="*/ f24 1 1698041"/>
                <a:gd name="f27" fmla="*/ f23 1 6729984"/>
                <a:gd name="f28" fmla="*/ 283012 f24 1"/>
                <a:gd name="f29" fmla="*/ 0 f23 1"/>
                <a:gd name="f30" fmla="*/ 1415029 f24 1"/>
                <a:gd name="f31" fmla="*/ 1698041 f24 1"/>
                <a:gd name="f32" fmla="*/ 283012 f23 1"/>
                <a:gd name="f33" fmla="*/ 6729984 f23 1"/>
                <a:gd name="f34" fmla="*/ 0 f24 1"/>
                <a:gd name="f35" fmla="+- f25 0 f1"/>
                <a:gd name="f36" fmla="*/ f28 1 1698041"/>
                <a:gd name="f37" fmla="*/ f29 1 6729984"/>
                <a:gd name="f38" fmla="*/ f30 1 1698041"/>
                <a:gd name="f39" fmla="*/ f31 1 1698041"/>
                <a:gd name="f40" fmla="*/ f32 1 6729984"/>
                <a:gd name="f41" fmla="*/ f33 1 6729984"/>
                <a:gd name="f42" fmla="*/ f34 1 1698041"/>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1698041" h="6729984">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CCDFEF">
                <a:alpha val="90000"/>
              </a:srgbClr>
            </a:solidFill>
            <a:ln w="19046" cap="flat">
              <a:solidFill>
                <a:srgbClr val="CCDFEF">
                  <a:alpha val="90000"/>
                </a:srgbClr>
              </a:solidFill>
              <a:prstDash val="solid"/>
              <a:miter/>
            </a:ln>
          </p:spPr>
          <p:txBody>
            <a:bodyPr vert="horz" wrap="square" lIns="53336" tIns="109563" rIns="136236" bIns="109563" anchor="ctr" anchorCtr="0" compatLnSpc="1">
              <a:noAutofit/>
            </a:bodyPr>
            <a:lstStyle/>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Many older adults face barriers such as low confidence, cost, and lack of trust in digital systems Age UK (2024)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Age UK (2024) recommends focusing on digital skills, accessible design, and community support.</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Investment is needed in training, local support programmes and user‑friendly devices to prevent older adults from being excluded (Department of Health and Social Care ,2026). </a:t>
              </a:r>
            </a:p>
          </p:txBody>
        </p:sp>
        <p:sp>
          <p:nvSpPr>
            <p:cNvPr id="7" name="Free-form: Shape 6">
              <a:extLst>
                <a:ext uri="{FF2B5EF4-FFF2-40B4-BE49-F238E27FC236}">
                  <a16:creationId xmlns:a16="http://schemas.microsoft.com/office/drawing/2014/main" id="{5DBC5466-0BE9-5911-F7FC-0C41A1CEB55D}"/>
                </a:ext>
              </a:extLst>
            </p:cNvPr>
            <p:cNvSpPr/>
            <p:nvPr/>
          </p:nvSpPr>
          <p:spPr>
            <a:xfrm>
              <a:off x="838203" y="4054358"/>
              <a:ext cx="3785615" cy="2122550"/>
            </a:xfrm>
            <a:custGeom>
              <a:avLst/>
              <a:gdLst>
                <a:gd name="f0" fmla="val 10800000"/>
                <a:gd name="f1" fmla="val 5400000"/>
                <a:gd name="f2" fmla="val 180"/>
                <a:gd name="f3" fmla="val w"/>
                <a:gd name="f4" fmla="val h"/>
                <a:gd name="f5" fmla="val 0"/>
                <a:gd name="f6" fmla="val 3785616"/>
                <a:gd name="f7" fmla="val 2122552"/>
                <a:gd name="f8" fmla="val 353766"/>
                <a:gd name="f9" fmla="val 158386"/>
                <a:gd name="f10" fmla="val 3431850"/>
                <a:gd name="f11" fmla="val 3627230"/>
                <a:gd name="f12" fmla="val 1768786"/>
                <a:gd name="f13" fmla="val 1964166"/>
                <a:gd name="f14" fmla="+- 0 0 -90"/>
                <a:gd name="f15" fmla="*/ f3 1 3785616"/>
                <a:gd name="f16" fmla="*/ f4 1 2122552"/>
                <a:gd name="f17" fmla="val f5"/>
                <a:gd name="f18" fmla="val f6"/>
                <a:gd name="f19" fmla="val f7"/>
                <a:gd name="f20" fmla="*/ f14 f0 1"/>
                <a:gd name="f21" fmla="+- f19 0 f17"/>
                <a:gd name="f22" fmla="+- f18 0 f17"/>
                <a:gd name="f23" fmla="*/ f20 1 f2"/>
                <a:gd name="f24" fmla="*/ f22 1 3785616"/>
                <a:gd name="f25" fmla="*/ f21 1 2122552"/>
                <a:gd name="f26" fmla="*/ 0 f22 1"/>
                <a:gd name="f27" fmla="*/ 353766 f21 1"/>
                <a:gd name="f28" fmla="*/ 353766 f22 1"/>
                <a:gd name="f29" fmla="*/ 0 f21 1"/>
                <a:gd name="f30" fmla="*/ 3431850 f22 1"/>
                <a:gd name="f31" fmla="*/ 3785616 f22 1"/>
                <a:gd name="f32" fmla="*/ 1768786 f21 1"/>
                <a:gd name="f33" fmla="*/ 2122552 f21 1"/>
                <a:gd name="f34" fmla="+- f23 0 f1"/>
                <a:gd name="f35" fmla="*/ f26 1 3785616"/>
                <a:gd name="f36" fmla="*/ f27 1 2122552"/>
                <a:gd name="f37" fmla="*/ f28 1 3785616"/>
                <a:gd name="f38" fmla="*/ f29 1 2122552"/>
                <a:gd name="f39" fmla="*/ f30 1 3785616"/>
                <a:gd name="f40" fmla="*/ f31 1 3785616"/>
                <a:gd name="f41" fmla="*/ f32 1 2122552"/>
                <a:gd name="f42" fmla="*/ f33 1 212255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85616" h="212255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229340" tIns="166475" rIns="229340" bIns="166475"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Addressing Digital Inequalities for Older Adults</a:t>
              </a:r>
            </a:p>
          </p:txBody>
        </p:sp>
      </p:grpSp>
      <p:pic>
        <p:nvPicPr>
          <p:cNvPr id="33" name="Audio 32">
            <a:hlinkClick r:id="" action="ppaction://media"/>
            <a:extLst>
              <a:ext uri="{FF2B5EF4-FFF2-40B4-BE49-F238E27FC236}">
                <a16:creationId xmlns:a16="http://schemas.microsoft.com/office/drawing/2014/main" id="{D252E667-D012-3A82-A955-E89388F293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037"/>
    </mc:Choice>
    <mc:Fallback>
      <p:transition spd="slow" advTm="56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9B55-115E-C436-ECDF-95419A01F2C5}"/>
              </a:ext>
            </a:extLst>
          </p:cNvPr>
          <p:cNvSpPr txBox="1">
            <a:spLocks noGrp="1"/>
          </p:cNvSpPr>
          <p:nvPr>
            <p:ph type="title"/>
          </p:nvPr>
        </p:nvSpPr>
        <p:spPr/>
        <p:txBody>
          <a:bodyPr/>
          <a:lstStyle/>
          <a:p>
            <a:pPr lvl="0"/>
            <a:r>
              <a:rPr lang="en-GB"/>
              <a:t> </a:t>
            </a:r>
          </a:p>
        </p:txBody>
      </p:sp>
      <p:grpSp>
        <p:nvGrpSpPr>
          <p:cNvPr id="3" name="Content Placeholder 3">
            <a:extLst>
              <a:ext uri="{FF2B5EF4-FFF2-40B4-BE49-F238E27FC236}">
                <a16:creationId xmlns:a16="http://schemas.microsoft.com/office/drawing/2014/main" id="{39AE8173-5273-E0D2-C326-2357F94A5B1A}"/>
              </a:ext>
            </a:extLst>
          </p:cNvPr>
          <p:cNvGrpSpPr/>
          <p:nvPr/>
        </p:nvGrpSpPr>
        <p:grpSpPr>
          <a:xfrm>
            <a:off x="839483" y="1825627"/>
            <a:ext cx="10513030" cy="4351336"/>
            <a:chOff x="839483" y="1825627"/>
            <a:chExt cx="10513030" cy="4351336"/>
          </a:xfrm>
        </p:grpSpPr>
        <p:sp>
          <p:nvSpPr>
            <p:cNvPr id="4" name="Free-form: Shape 3">
              <a:extLst>
                <a:ext uri="{FF2B5EF4-FFF2-40B4-BE49-F238E27FC236}">
                  <a16:creationId xmlns:a16="http://schemas.microsoft.com/office/drawing/2014/main" id="{2863FD7B-0CC8-1CDB-236C-9047CEB554AA}"/>
                </a:ext>
              </a:extLst>
            </p:cNvPr>
            <p:cNvSpPr/>
            <p:nvPr/>
          </p:nvSpPr>
          <p:spPr>
            <a:xfrm>
              <a:off x="839483"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196B24"/>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Improving support for older adults living independently requires addressing key gaps such as digital exclusion, uneven access to care technology and limited preventative support (Age UK,2024).</a:t>
              </a:r>
            </a:p>
          </p:txBody>
        </p:sp>
        <p:sp>
          <p:nvSpPr>
            <p:cNvPr id="5" name="Free-form: Shape 4">
              <a:extLst>
                <a:ext uri="{FF2B5EF4-FFF2-40B4-BE49-F238E27FC236}">
                  <a16:creationId xmlns:a16="http://schemas.microsoft.com/office/drawing/2014/main" id="{F9D8F890-108B-E268-4A39-EEB908DA8F35}"/>
                </a:ext>
              </a:extLst>
            </p:cNvPr>
            <p:cNvSpPr/>
            <p:nvPr/>
          </p:nvSpPr>
          <p:spPr>
            <a:xfrm>
              <a:off x="4427259"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179D76"/>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Practical improvements such as digital skills training, ethical and user‑friendly monitoring tools and better information sharing  can make care safer and more responsive (Wale,2023). </a:t>
              </a:r>
            </a:p>
          </p:txBody>
        </p:sp>
        <p:sp>
          <p:nvSpPr>
            <p:cNvPr id="6" name="Free-form: Shape 5">
              <a:extLst>
                <a:ext uri="{FF2B5EF4-FFF2-40B4-BE49-F238E27FC236}">
                  <a16:creationId xmlns:a16="http://schemas.microsoft.com/office/drawing/2014/main" id="{B703DE94-C53A-04C9-E67C-DE9B4A9C0772}"/>
                </a:ext>
              </a:extLst>
            </p:cNvPr>
            <p:cNvSpPr/>
            <p:nvPr/>
          </p:nvSpPr>
          <p:spPr>
            <a:xfrm>
              <a:off x="8015045"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0F9ED5"/>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By aligning person‑centred practice with stronger policy, funding and digital inclusion measures, services can provide safety, independence and wellbeing for older adults in an increasingly digital care system (Department of Health and Social Care, 2023).</a:t>
              </a:r>
            </a:p>
          </p:txBody>
        </p:sp>
      </p:grpSp>
      <p:sp>
        <p:nvSpPr>
          <p:cNvPr id="7" name="TextBox 4">
            <a:extLst>
              <a:ext uri="{FF2B5EF4-FFF2-40B4-BE49-F238E27FC236}">
                <a16:creationId xmlns:a16="http://schemas.microsoft.com/office/drawing/2014/main" id="{1DBBD3D0-4FB4-1B62-8D07-9432DA8AB162}"/>
              </a:ext>
            </a:extLst>
          </p:cNvPr>
          <p:cNvSpPr txBox="1"/>
          <p:nvPr/>
        </p:nvSpPr>
        <p:spPr>
          <a:xfrm>
            <a:off x="838203" y="365129"/>
            <a:ext cx="9759848"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E2841"/>
                </a:solidFill>
                <a:uFillTx/>
                <a:latin typeface="Aptos"/>
              </a:rPr>
              <a:t>Conclusion</a:t>
            </a:r>
            <a:r>
              <a:rPr lang="en-GB" sz="1800" b="0" i="0" u="none" strike="noStrike" kern="1200" cap="none" spc="0" baseline="0">
                <a:solidFill>
                  <a:srgbClr val="000000"/>
                </a:solidFill>
                <a:uFillTx/>
                <a:latin typeface="Aptos"/>
              </a:rPr>
              <a:t> </a:t>
            </a:r>
          </a:p>
        </p:txBody>
      </p:sp>
      <p:pic>
        <p:nvPicPr>
          <p:cNvPr id="34" name="Audio 33">
            <a:hlinkClick r:id="" action="ppaction://media"/>
            <a:extLst>
              <a:ext uri="{FF2B5EF4-FFF2-40B4-BE49-F238E27FC236}">
                <a16:creationId xmlns:a16="http://schemas.microsoft.com/office/drawing/2014/main" id="{FDCB1D67-CB18-30F8-B979-09095F598A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328"/>
    </mc:Choice>
    <mc:Fallback>
      <p:transition spd="slow" advTm="35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826A-F596-7D05-166A-A3AD542078FB}"/>
              </a:ext>
            </a:extLst>
          </p:cNvPr>
          <p:cNvSpPr txBox="1">
            <a:spLocks noGrp="1"/>
          </p:cNvSpPr>
          <p:nvPr>
            <p:ph type="title"/>
          </p:nvPr>
        </p:nvSpPr>
        <p:spPr/>
        <p:txBody>
          <a:bodyPr/>
          <a:lstStyle/>
          <a:p>
            <a:pPr lvl="0"/>
            <a:r>
              <a:rPr lang="en-GB"/>
              <a:t> </a:t>
            </a:r>
          </a:p>
        </p:txBody>
      </p:sp>
      <p:sp>
        <p:nvSpPr>
          <p:cNvPr id="3" name="Content Placeholder 2">
            <a:extLst>
              <a:ext uri="{FF2B5EF4-FFF2-40B4-BE49-F238E27FC236}">
                <a16:creationId xmlns:a16="http://schemas.microsoft.com/office/drawing/2014/main" id="{0BABC8F8-3632-E580-3D31-31224649BBA5}"/>
              </a:ext>
            </a:extLst>
          </p:cNvPr>
          <p:cNvSpPr txBox="1">
            <a:spLocks noGrp="1"/>
          </p:cNvSpPr>
          <p:nvPr>
            <p:ph idx="1"/>
          </p:nvPr>
        </p:nvSpPr>
        <p:spPr>
          <a:xfrm>
            <a:off x="549444" y="179880"/>
            <a:ext cx="11161294" cy="6678119"/>
          </a:xfrm>
        </p:spPr>
        <p:txBody>
          <a:bodyPr/>
          <a:lstStyle/>
          <a:p>
            <a:pPr marL="0" lvl="0" indent="0">
              <a:lnSpc>
                <a:spcPct val="60000"/>
              </a:lnSpc>
              <a:buNone/>
            </a:pPr>
            <a:r>
              <a:rPr lang="en-GB" sz="1300" dirty="0"/>
              <a:t>World Health Organisation (2025) Ageing and health. Available at: </a:t>
            </a:r>
            <a:r>
              <a:rPr lang="en-GB" sz="1300" dirty="0">
                <a:hlinkClick r:id="rId2">
                  <a:extLst>
                    <a:ext uri="{A12FA001-AC4F-418D-AE19-62706E023703}">
                      <ahyp:hlinkClr xmlns:ahyp="http://schemas.microsoft.com/office/drawing/2018/hyperlinkcolor" val="tx"/>
                    </a:ext>
                  </a:extLst>
                </a:hlinkClick>
              </a:rPr>
              <a:t>https://www.who.int/news-room/fact-sheets/detail/ageing-and-health</a:t>
            </a:r>
            <a:r>
              <a:rPr lang="en-GB" sz="1300" dirty="0"/>
              <a:t>  (Accessed: 24 February 2026)</a:t>
            </a:r>
          </a:p>
          <a:p>
            <a:pPr marL="0" lvl="0" indent="0">
              <a:lnSpc>
                <a:spcPct val="60000"/>
              </a:lnSpc>
              <a:buNone/>
            </a:pPr>
            <a:r>
              <a:rPr lang="en-GB" sz="1300" dirty="0"/>
              <a:t>World Health Organisation (2017) 10 facts on ageing and health. Available at: </a:t>
            </a:r>
            <a:r>
              <a:rPr lang="en-GB" sz="1300" dirty="0">
                <a:hlinkClick r:id="rId3">
                  <a:extLst>
                    <a:ext uri="{A12FA001-AC4F-418D-AE19-62706E023703}">
                      <ahyp:hlinkClr xmlns:ahyp="http://schemas.microsoft.com/office/drawing/2018/hyperlinkcolor" val="tx"/>
                    </a:ext>
                  </a:extLst>
                </a:hlinkClick>
              </a:rPr>
              <a:t>https://who-dev5.prgsdev.com/m/news-room/fact-sheets/detail/10-facts-on-ageing-and-health</a:t>
            </a:r>
            <a:r>
              <a:rPr lang="en-GB" sz="1300" dirty="0"/>
              <a:t> (Accessed: 24 February 2026) </a:t>
            </a:r>
          </a:p>
          <a:p>
            <a:pPr marL="0" lvl="0" indent="0">
              <a:lnSpc>
                <a:spcPct val="60000"/>
              </a:lnSpc>
              <a:buNone/>
            </a:pPr>
            <a:r>
              <a:rPr lang="en-GB" sz="1300" dirty="0"/>
              <a:t>Care Learning. (2024). 1.1. Compare And Contrast Theories Of Ageing - Care </a:t>
            </a:r>
            <a:r>
              <a:rPr lang="en-GB" sz="1300" dirty="0" err="1"/>
              <a:t>Learning.Available</a:t>
            </a:r>
            <a:r>
              <a:rPr lang="en-GB" sz="1300" dirty="0"/>
              <a:t> at: </a:t>
            </a:r>
            <a:r>
              <a:rPr lang="en-GB" sz="1300" dirty="0">
                <a:hlinkClick r:id="rId4">
                  <a:extLst>
                    <a:ext uri="{A12FA001-AC4F-418D-AE19-62706E023703}">
                      <ahyp:hlinkClr xmlns:ahyp="http://schemas.microsoft.com/office/drawing/2018/hyperlinkcolor" val="tx"/>
                    </a:ext>
                  </a:extLst>
                </a:hlinkClick>
              </a:rPr>
              <a:t>https://carelearning.org.uk/qualifications/level-3-extended-hsc/hsc-dmo10/1-1-compare-and-contrast-theories-of-ageing/</a:t>
            </a:r>
            <a:endParaRPr lang="en-GB" sz="1300" dirty="0"/>
          </a:p>
          <a:p>
            <a:pPr marL="0" lvl="0" indent="0">
              <a:lnSpc>
                <a:spcPct val="60000"/>
              </a:lnSpc>
              <a:buNone/>
            </a:pPr>
            <a:r>
              <a:rPr lang="en-GB" sz="1300" dirty="0"/>
              <a:t> Barton, C., Sturge, G. and Harker, R. (2024). The UK’s changing population. House of Commons Library. Available at: </a:t>
            </a:r>
            <a:r>
              <a:rPr lang="en-GB" sz="1300" dirty="0">
                <a:hlinkClick r:id="rId5">
                  <a:extLst>
                    <a:ext uri="{A12FA001-AC4F-418D-AE19-62706E023703}">
                      <ahyp:hlinkClr xmlns:ahyp="http://schemas.microsoft.com/office/drawing/2018/hyperlinkcolor" val="tx"/>
                    </a:ext>
                  </a:extLst>
                </a:hlinkClick>
              </a:rPr>
              <a:t>https://commonslibrary.parliament.uk/the-uks-changing-population/</a:t>
            </a:r>
            <a:r>
              <a:rPr lang="en-GB" sz="1300" dirty="0"/>
              <a:t>.</a:t>
            </a:r>
          </a:p>
          <a:p>
            <a:pPr marL="0" lvl="0" indent="0">
              <a:lnSpc>
                <a:spcPct val="60000"/>
              </a:lnSpc>
              <a:buNone/>
            </a:pPr>
            <a:r>
              <a:rPr lang="en-GB" sz="1300" dirty="0" err="1"/>
              <a:t>Gaviano</a:t>
            </a:r>
            <a:r>
              <a:rPr lang="en-GB" sz="1300" dirty="0"/>
              <a:t>, L., et al. (2024) ‘Ageing and the Interplay of Biological and Psychosocial Theories’, Geriatrics, 9(5), p. 107. Available at: https://doi.org/10.3390/geriatrics9050107 (Accessed: 25 February 2026).</a:t>
            </a:r>
          </a:p>
          <a:p>
            <a:pPr marL="0" lvl="0" indent="0">
              <a:lnSpc>
                <a:spcPct val="60000"/>
              </a:lnSpc>
              <a:buNone/>
            </a:pPr>
            <a:r>
              <a:rPr lang="en-GB" sz="1300" dirty="0"/>
              <a:t>Office for National Statistics (2025) Families and households in the UK: 2024. [Online]. Available at: https://www.ons.gov.uk/peoplepopulationandcommunity/birthsdeathsandmarriages/families/bulletins/familiesandhouseholds/2024  (Accessed: 25 February 2026).</a:t>
            </a:r>
          </a:p>
          <a:p>
            <a:pPr marL="0" lvl="0" indent="0">
              <a:lnSpc>
                <a:spcPct val="60000"/>
              </a:lnSpc>
              <a:buNone/>
            </a:pPr>
            <a:r>
              <a:rPr lang="en-GB" sz="1300" dirty="0"/>
              <a:t>Office for National Statistics (2023) Profile of the older population living in England and Wales in 2021 and changes since 2011. Available at: https://www.ons.gov.uk/peoplepopulationandcommunity/birthsdeathsandmarriages/ageing/articles/profileoftheolderpopulationlivinginenglandandwalesin2021andchangessince2011/2023-04-03  (Accessed: 25 February 2026).</a:t>
            </a:r>
          </a:p>
          <a:p>
            <a:pPr marL="0" lvl="0" indent="0">
              <a:lnSpc>
                <a:spcPct val="60000"/>
              </a:lnSpc>
              <a:buNone/>
            </a:pPr>
            <a:r>
              <a:rPr lang="en-GB" sz="1300" dirty="0"/>
              <a:t>Age UK (n.d.) Making your home comfortable. Available at: https://www.ageuk.org.uk/information-advice/care/housing-options/adapting-home/making-home-comfortable/ (Accessed: 25 February 2026). </a:t>
            </a:r>
          </a:p>
          <a:p>
            <a:pPr marL="0" lvl="0" indent="0">
              <a:lnSpc>
                <a:spcPct val="60000"/>
              </a:lnSpc>
              <a:buNone/>
            </a:pPr>
            <a:r>
              <a:rPr lang="en-GB" sz="1300" dirty="0"/>
              <a:t>Department of Health and Social Care (2025). New reforms and independent commission to transform social care. [online] GOV.UK. Available at: </a:t>
            </a:r>
            <a:r>
              <a:rPr lang="en-GB" sz="1300" dirty="0">
                <a:hlinkClick r:id="rId6">
                  <a:extLst>
                    <a:ext uri="{A12FA001-AC4F-418D-AE19-62706E023703}">
                      <ahyp:hlinkClr xmlns:ahyp="http://schemas.microsoft.com/office/drawing/2018/hyperlinkcolor" val="tx"/>
                    </a:ext>
                  </a:extLst>
                </a:hlinkClick>
              </a:rPr>
              <a:t>https://www.gov.uk/government/news/new-reforms-and-independent-commission-to-transform-social-care</a:t>
            </a:r>
            <a:r>
              <a:rPr lang="en-GB" sz="1300" dirty="0"/>
              <a:t>.</a:t>
            </a:r>
          </a:p>
          <a:p>
            <a:pPr marL="0" lvl="0" indent="0">
              <a:lnSpc>
                <a:spcPct val="60000"/>
              </a:lnSpc>
              <a:buNone/>
            </a:pPr>
            <a:r>
              <a:rPr lang="en-GB" sz="1300" dirty="0"/>
              <a:t>Office for Health Improvement and Disparities (2022) Healthy ageing: applying All Our Health. Available at: </a:t>
            </a:r>
            <a:r>
              <a:rPr lang="en-GB" sz="1300" dirty="0">
                <a:hlinkClick r:id="rId7">
                  <a:extLst>
                    <a:ext uri="{A12FA001-AC4F-418D-AE19-62706E023703}">
                      <ahyp:hlinkClr xmlns:ahyp="http://schemas.microsoft.com/office/drawing/2018/hyperlinkcolor" val="tx"/>
                    </a:ext>
                  </a:extLst>
                </a:hlinkClick>
              </a:rPr>
              <a:t>https://www.gov.uk/government/publications/healthy-ageing/healthy-ageing-applying-all-our-health</a:t>
            </a:r>
            <a:r>
              <a:rPr lang="en-GB" sz="1300" dirty="0"/>
              <a:t>  (Accessed: 26 February 2026). </a:t>
            </a:r>
          </a:p>
          <a:p>
            <a:pPr marL="0" lvl="0" indent="0">
              <a:lnSpc>
                <a:spcPct val="60000"/>
              </a:lnSpc>
              <a:buNone/>
            </a:pPr>
            <a:r>
              <a:rPr lang="en-GB" sz="1300" dirty="0"/>
              <a:t>Choi, Y.K., </a:t>
            </a:r>
            <a:r>
              <a:rPr lang="en-GB" sz="1300" dirty="0" err="1"/>
              <a:t>Osal</a:t>
            </a:r>
            <a:r>
              <a:rPr lang="en-GB" sz="1300" dirty="0"/>
              <a:t>, R., Long, A., Hu, H. and Handler, S. (2025) ‘Fall detection and prevention technologies for older adults: A scoping review’, Innovation in Aging, 9(Supplement_2), igaf122.2627. Available at: </a:t>
            </a:r>
            <a:r>
              <a:rPr lang="en-GB" sz="1300" dirty="0">
                <a:hlinkClick r:id="rId8">
                  <a:extLst>
                    <a:ext uri="{A12FA001-AC4F-418D-AE19-62706E023703}">
                      <ahyp:hlinkClr xmlns:ahyp="http://schemas.microsoft.com/office/drawing/2018/hyperlinkcolor" val="tx"/>
                    </a:ext>
                  </a:extLst>
                </a:hlinkClick>
              </a:rPr>
              <a:t>https://doi.org/10.1093/geroni/igaf122.2627</a:t>
            </a:r>
            <a:endParaRPr lang="en-GB" sz="1300" dirty="0"/>
          </a:p>
          <a:p>
            <a:pPr marL="0" lvl="0" indent="0">
              <a:lnSpc>
                <a:spcPct val="60000"/>
              </a:lnSpc>
              <a:buNone/>
            </a:pPr>
            <a:r>
              <a:rPr lang="en-GB" sz="1300" dirty="0"/>
              <a:t>Age in Place (2025) Home automation for aging in place. Available at: https://ageinplace.com/at-home/home-automation-for-aging-in-place  (Accessed: 5 March 2026). </a:t>
            </a:r>
          </a:p>
          <a:p>
            <a:pPr marL="0" lvl="0" indent="0">
              <a:lnSpc>
                <a:spcPct val="60000"/>
              </a:lnSpc>
              <a:buNone/>
            </a:pPr>
            <a:r>
              <a:rPr lang="en-GB" sz="1300" dirty="0"/>
              <a:t>Frost, H., Tooman, T.R., Aujla, N., Guthrie, B., Hanratty, B., Kaner, E., O’Donnell, A., Ogden, M.E., Pain, H.G., </a:t>
            </a:r>
            <a:r>
              <a:rPr lang="en-GB" sz="1300" dirty="0" err="1"/>
              <a:t>Shenkin</a:t>
            </a:r>
            <a:r>
              <a:rPr lang="en-GB" sz="1300" dirty="0"/>
              <a:t>, S.D. and Mercer, S.W. (2024). New models of health and social care for people in later life: mapping of innovation in services in two regions of the United Kingdom using a mixed method approach. BMC health services research, 24(1). </a:t>
            </a:r>
            <a:r>
              <a:rPr lang="en-GB" sz="1300" dirty="0" err="1"/>
              <a:t>doi:https</a:t>
            </a:r>
            <a:r>
              <a:rPr lang="en-GB" sz="1300" dirty="0"/>
              <a:t>://doi.org/10.1186/s12913-024-11274-8.</a:t>
            </a:r>
          </a:p>
          <a:p>
            <a:pPr marL="0" lvl="0" indent="0">
              <a:lnSpc>
                <a:spcPct val="60000"/>
              </a:lnSpc>
              <a:buNone/>
            </a:pPr>
            <a:r>
              <a:rPr lang="en-GB" sz="1300" dirty="0"/>
              <a:t>The Health Foundation (2025) The preventative shift: how can we embed prevention and achieve long‑term missions. Available at: </a:t>
            </a:r>
            <a:r>
              <a:rPr lang="en-GB" sz="1300" dirty="0">
                <a:hlinkClick r:id="rId9">
                  <a:extLst>
                    <a:ext uri="{A12FA001-AC4F-418D-AE19-62706E023703}">
                      <ahyp:hlinkClr xmlns:ahyp="http://schemas.microsoft.com/office/drawing/2018/hyperlinkcolor" val="tx"/>
                    </a:ext>
                  </a:extLst>
                </a:hlinkClick>
              </a:rPr>
              <a:t>https://www.health.org.uk/publications/long-reads/the-preventative-shift</a:t>
            </a:r>
            <a:endParaRPr lang="en-GB" sz="1300" dirty="0"/>
          </a:p>
          <a:p>
            <a:pPr marL="0" lvl="0" indent="0">
              <a:lnSpc>
                <a:spcPct val="60000"/>
              </a:lnSpc>
              <a:buNone/>
            </a:pPr>
            <a:endParaRPr lang="en-GB" sz="1300" dirty="0"/>
          </a:p>
          <a:p>
            <a:pPr marL="0" lvl="0" indent="0">
              <a:lnSpc>
                <a:spcPct val="60000"/>
              </a:lnSpc>
              <a:buNone/>
            </a:pPr>
            <a:r>
              <a:rPr lang="en-GB" sz="1300" dirty="0"/>
              <a:t>Department of Health and Social Care (2026) Technology use in adult social care: 2025 survey results. Available at: https://www.gov.uk/government/statistics/technology-use-in-adult-social-care-2025-survey-results/findings-from-the-2025-adult-social-care-provider-technology-survey  (Accessed: 6 March 2026).</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37C853C-49A8-4010-46DB-55A37781C068}"/>
              </a:ext>
            </a:extLst>
          </p:cNvPr>
          <p:cNvSpPr txBox="1">
            <a:spLocks noGrp="1"/>
          </p:cNvSpPr>
          <p:nvPr>
            <p:ph idx="1"/>
          </p:nvPr>
        </p:nvSpPr>
        <p:spPr>
          <a:xfrm>
            <a:off x="838203" y="329787"/>
            <a:ext cx="10494358" cy="5847176"/>
          </a:xfrm>
        </p:spPr>
        <p:txBody>
          <a:bodyPr/>
          <a:lstStyle/>
          <a:p>
            <a:pPr marL="0" lvl="0" indent="0">
              <a:lnSpc>
                <a:spcPct val="70000"/>
              </a:lnSpc>
              <a:buNone/>
            </a:pPr>
            <a:r>
              <a:rPr lang="en-GB" sz="700" dirty="0"/>
              <a:t>Wu, J. and Grundy, E.M. (2025). Housing adaptations and older adults’ health trajectories by level of initial health: evidence from the English Longitudinal Study of Ageing. Age and ageing, [online] 54(2), p.afaf023. </a:t>
            </a:r>
            <a:r>
              <a:rPr lang="en-GB" sz="700" dirty="0" err="1"/>
              <a:t>doi:https</a:t>
            </a:r>
            <a:r>
              <a:rPr lang="en-GB" sz="700" dirty="0"/>
              <a:t>://doi.org/10.1093/ageing/afaf023. </a:t>
            </a:r>
          </a:p>
          <a:p>
            <a:pPr marL="0" lvl="0" indent="0">
              <a:lnSpc>
                <a:spcPct val="70000"/>
              </a:lnSpc>
              <a:buNone/>
            </a:pPr>
            <a:r>
              <a:rPr lang="en-GB" sz="700" dirty="0"/>
              <a:t>NHS (2023). Home Adaptations - Social Care and Support Guide. [online] nhs.uk. Available at: </a:t>
            </a:r>
            <a:r>
              <a:rPr lang="en-GB" sz="700" dirty="0">
                <a:hlinkClick r:id="rId2">
                  <a:extLst>
                    <a:ext uri="{A12FA001-AC4F-418D-AE19-62706E023703}">
                      <ahyp:hlinkClr xmlns:ahyp="http://schemas.microsoft.com/office/drawing/2018/hyperlinkcolor" val="tx"/>
                    </a:ext>
                  </a:extLst>
                </a:hlinkClick>
              </a:rPr>
              <a:t>https://www.nhs.uk/social-care-and-support/care-services-equipment-and-care-homes/home-adaptations/</a:t>
            </a:r>
            <a:r>
              <a:rPr lang="en-GB" sz="700" dirty="0"/>
              <a:t>. </a:t>
            </a:r>
          </a:p>
          <a:p>
            <a:pPr marL="0" lvl="0" indent="0">
              <a:lnSpc>
                <a:spcPct val="70000"/>
              </a:lnSpc>
              <a:buNone/>
            </a:pPr>
            <a:r>
              <a:rPr lang="en-GB" sz="700" dirty="0"/>
              <a:t>Li, K., Tang, F., Albert, S.M., </a:t>
            </a:r>
            <a:r>
              <a:rPr lang="en-GB" sz="700" dirty="0" err="1"/>
              <a:t>Rauktis</a:t>
            </a:r>
            <a:r>
              <a:rPr lang="en-GB" sz="700" dirty="0"/>
              <a:t>, M.E. and Ohmer, M.L. (2024). Social Isolation, Loneliness, and Depressive Symptoms among Older Adults: The Moderating Effect of Resilience. The Gerontologist, 64(7). </a:t>
            </a:r>
            <a:r>
              <a:rPr lang="en-GB" sz="700" dirty="0" err="1"/>
              <a:t>doi:https</a:t>
            </a:r>
            <a:r>
              <a:rPr lang="en-GB" sz="700" dirty="0"/>
              <a:t>://doi.org/10.1093/</a:t>
            </a:r>
            <a:r>
              <a:rPr lang="en-GB" sz="700" dirty="0" err="1"/>
              <a:t>geront</a:t>
            </a:r>
            <a:r>
              <a:rPr lang="en-GB" sz="700" dirty="0"/>
              <a:t>/gnae056 </a:t>
            </a:r>
          </a:p>
          <a:p>
            <a:pPr marL="0" lvl="0" indent="0">
              <a:lnSpc>
                <a:spcPct val="70000"/>
              </a:lnSpc>
              <a:buNone/>
            </a:pPr>
            <a:r>
              <a:rPr lang="en-GB" sz="700" dirty="0" err="1"/>
              <a:t>Puyané</a:t>
            </a:r>
            <a:r>
              <a:rPr lang="en-GB" sz="700" dirty="0"/>
              <a:t>, M., </a:t>
            </a:r>
            <a:r>
              <a:rPr lang="en-GB" sz="700" dirty="0" err="1"/>
              <a:t>Chabrera</a:t>
            </a:r>
            <a:r>
              <a:rPr lang="en-GB" sz="700" dirty="0"/>
              <a:t>, C., </a:t>
            </a:r>
            <a:r>
              <a:rPr lang="en-GB" sz="700" dirty="0" err="1"/>
              <a:t>Camón</a:t>
            </a:r>
            <a:r>
              <a:rPr lang="en-GB" sz="700" dirty="0"/>
              <a:t>, E. and Cabrera, E. (2025). Uncovering the impact of loneliness in ageing populations: a comprehensive scoping review. BMC Geriatrics, 25(1). </a:t>
            </a:r>
            <a:r>
              <a:rPr lang="en-GB" sz="700" dirty="0" err="1"/>
              <a:t>doi:https</a:t>
            </a:r>
            <a:r>
              <a:rPr lang="en-GB" sz="700" dirty="0"/>
              <a:t>://doi.org/10.1186/s12877-025-05846-4.</a:t>
            </a:r>
          </a:p>
          <a:p>
            <a:pPr marL="0" lvl="0" indent="0">
              <a:lnSpc>
                <a:spcPct val="70000"/>
              </a:lnSpc>
              <a:buNone/>
            </a:pPr>
            <a:r>
              <a:rPr lang="en-GB" sz="700" dirty="0"/>
              <a:t>Centre for Ageing Better. (2018). The digital age: New approaches to supporting people in later life get online. [online] Available at: </a:t>
            </a:r>
            <a:r>
              <a:rPr lang="en-GB" sz="700" dirty="0">
                <a:hlinkClick r:id="rId3">
                  <a:extLst>
                    <a:ext uri="{A12FA001-AC4F-418D-AE19-62706E023703}">
                      <ahyp:hlinkClr xmlns:ahyp="http://schemas.microsoft.com/office/drawing/2018/hyperlinkcolor" val="tx"/>
                    </a:ext>
                  </a:extLst>
                </a:hlinkClick>
              </a:rPr>
              <a:t>https://ageing-better.org.uk/resources/digital-age</a:t>
            </a:r>
            <a:r>
              <a:rPr lang="en-GB" sz="700" dirty="0"/>
              <a:t>.</a:t>
            </a:r>
          </a:p>
          <a:p>
            <a:pPr marL="0" lvl="0" indent="0">
              <a:lnSpc>
                <a:spcPct val="70000"/>
              </a:lnSpc>
              <a:buNone/>
            </a:pPr>
            <a:r>
              <a:rPr lang="en-GB" sz="700" dirty="0"/>
              <a:t>Centre for Ageing Better. (2025). How to ensure that transport is age-friendly. [online] Available at: </a:t>
            </a:r>
            <a:r>
              <a:rPr lang="en-GB" sz="700" dirty="0">
                <a:hlinkClick r:id="rId4">
                  <a:extLst>
                    <a:ext uri="{A12FA001-AC4F-418D-AE19-62706E023703}">
                      <ahyp:hlinkClr xmlns:ahyp="http://schemas.microsoft.com/office/drawing/2018/hyperlinkcolor" val="tx"/>
                    </a:ext>
                  </a:extLst>
                </a:hlinkClick>
              </a:rPr>
              <a:t>https://ageing-better.org.uk/blogs/how-ensure-transport-age-friendly</a:t>
            </a:r>
            <a:r>
              <a:rPr lang="en-GB" sz="700" dirty="0"/>
              <a:t>. </a:t>
            </a:r>
          </a:p>
          <a:p>
            <a:pPr marL="0" lvl="0" indent="0">
              <a:lnSpc>
                <a:spcPct val="70000"/>
              </a:lnSpc>
              <a:buNone/>
            </a:pPr>
            <a:r>
              <a:rPr lang="en-GB" sz="700" dirty="0"/>
              <a:t>Age UK. (2025). Available at: https://www.ageuk.org.uk/information-advice/health-wellbeing/mind-body/staying-sharp/looking-after-your-thinking-skills [Accessed 26 Feb. 2026].</a:t>
            </a:r>
          </a:p>
          <a:p>
            <a:pPr marL="0" lvl="0" indent="0">
              <a:lnSpc>
                <a:spcPct val="70000"/>
              </a:lnSpc>
              <a:buNone/>
            </a:pPr>
            <a:r>
              <a:rPr lang="en-GB" sz="700" dirty="0"/>
              <a:t>Centre for Ageing Better. (2023). Cultivating resilience: community gardening can benefit all ages. [online] Available at: </a:t>
            </a:r>
            <a:r>
              <a:rPr lang="en-GB" sz="700" dirty="0">
                <a:hlinkClick r:id="rId5">
                  <a:extLst>
                    <a:ext uri="{A12FA001-AC4F-418D-AE19-62706E023703}">
                      <ahyp:hlinkClr xmlns:ahyp="http://schemas.microsoft.com/office/drawing/2018/hyperlinkcolor" val="tx"/>
                    </a:ext>
                  </a:extLst>
                </a:hlinkClick>
              </a:rPr>
              <a:t>https://ageing-better.org.uk/blogs/cultivating-resilience-community-gardening-can-benefit-all-ages</a:t>
            </a:r>
            <a:r>
              <a:rPr lang="en-GB" sz="700" dirty="0"/>
              <a:t>.</a:t>
            </a:r>
          </a:p>
          <a:p>
            <a:pPr marL="0" lvl="0" indent="0">
              <a:lnSpc>
                <a:spcPct val="70000"/>
              </a:lnSpc>
              <a:buNone/>
            </a:pPr>
            <a:r>
              <a:rPr lang="en-GB" sz="700" dirty="0"/>
              <a:t>NHS (2023). Personal alarms, monitoring systems (telecare) and key safes - Social care and support guide. [online] nhs.uk. Available at: </a:t>
            </a:r>
            <a:r>
              <a:rPr lang="en-GB" sz="700" dirty="0">
                <a:hlinkClick r:id="rId6">
                  <a:extLst>
                    <a:ext uri="{A12FA001-AC4F-418D-AE19-62706E023703}">
                      <ahyp:hlinkClr xmlns:ahyp="http://schemas.microsoft.com/office/drawing/2018/hyperlinkcolor" val="tx"/>
                    </a:ext>
                  </a:extLst>
                </a:hlinkClick>
              </a:rPr>
              <a:t>https://www.nhs.uk/social-care-and-support/care-services-equipment-and-care-homes/personal-alarms-security-systems-and-keysafes/</a:t>
            </a:r>
            <a:r>
              <a:rPr lang="en-GB" sz="700" dirty="0"/>
              <a:t>. </a:t>
            </a:r>
          </a:p>
          <a:p>
            <a:pPr marL="0" lvl="0" indent="0">
              <a:lnSpc>
                <a:spcPct val="70000"/>
              </a:lnSpc>
              <a:buNone/>
            </a:pPr>
            <a:r>
              <a:rPr lang="en-GB" sz="700" dirty="0"/>
              <a:t>Age UK. (2025). Available at: </a:t>
            </a:r>
            <a:r>
              <a:rPr lang="en-GB" sz="700" dirty="0">
                <a:hlinkClick r:id="rId7">
                  <a:extLst>
                    <a:ext uri="{A12FA001-AC4F-418D-AE19-62706E023703}">
                      <ahyp:hlinkClr xmlns:ahyp="http://schemas.microsoft.com/office/drawing/2018/hyperlinkcolor" val="tx"/>
                    </a:ext>
                  </a:extLst>
                </a:hlinkClick>
              </a:rPr>
              <a:t>https://www.ageuk.org.uk/latest-press/articles/age-uk-warns-22.4-million-digitally-excluded-older-people-are-at-risk-of-being-left-behind-in-an-increasingly-digital-world</a:t>
            </a:r>
            <a:r>
              <a:rPr lang="en-GB" sz="700" dirty="0"/>
              <a:t>. </a:t>
            </a:r>
          </a:p>
          <a:p>
            <a:pPr marL="0" lvl="0" indent="0">
              <a:lnSpc>
                <a:spcPct val="70000"/>
              </a:lnSpc>
              <a:buNone/>
            </a:pPr>
            <a:r>
              <a:rPr lang="en-GB" sz="700" dirty="0"/>
              <a:t>Social Care Institute for Excellence (no date) Involvement and inclusion promoting dignity in care. Available at: https://www.scie.org.uk/providing-care/dignity-in-care/involvement/ (Accessed: 26 February 2026). </a:t>
            </a:r>
          </a:p>
          <a:p>
            <a:pPr marL="0" lvl="0" indent="0">
              <a:lnSpc>
                <a:spcPct val="70000"/>
              </a:lnSpc>
              <a:buNone/>
            </a:pPr>
            <a:r>
              <a:rPr lang="en-GB" sz="700" dirty="0"/>
              <a:t>Department of Health and Social Care (2014) Care Act 2014. Available at: https://www.legislation.gov.uk/ukpga/2014/23/contents/enacted (Accessed: 26 February 2026).</a:t>
            </a:r>
          </a:p>
          <a:p>
            <a:pPr marL="0" lvl="0" indent="0">
              <a:lnSpc>
                <a:spcPct val="70000"/>
              </a:lnSpc>
              <a:buNone/>
            </a:pPr>
            <a:r>
              <a:rPr lang="en-GB" sz="700" dirty="0" err="1"/>
              <a:t>DeLiema</a:t>
            </a:r>
            <a:r>
              <a:rPr lang="en-GB" sz="700" dirty="0"/>
              <a:t>, M. and Bengtson, V.L. (2015). Activity Theory, Disengagement Theory, and Successful Aging. </a:t>
            </a:r>
            <a:r>
              <a:rPr lang="en-GB" sz="700" dirty="0" err="1"/>
              <a:t>Encyclopedia</a:t>
            </a:r>
            <a:r>
              <a:rPr lang="en-GB" sz="700" dirty="0"/>
              <a:t> of </a:t>
            </a:r>
            <a:r>
              <a:rPr lang="en-GB" sz="700" dirty="0" err="1"/>
              <a:t>Geropsychology</a:t>
            </a:r>
            <a:r>
              <a:rPr lang="en-GB" sz="700" dirty="0"/>
              <a:t>, [online] pp.1–6. </a:t>
            </a:r>
            <a:r>
              <a:rPr lang="en-GB" sz="700" dirty="0" err="1"/>
              <a:t>doi:https</a:t>
            </a:r>
            <a:r>
              <a:rPr lang="en-GB" sz="700" dirty="0"/>
              <a:t>://doi.org/10.1007/978-981-287-080-3_102-1. </a:t>
            </a:r>
          </a:p>
          <a:p>
            <a:pPr marL="0" lvl="0" indent="0">
              <a:lnSpc>
                <a:spcPct val="70000"/>
              </a:lnSpc>
              <a:buNone/>
            </a:pPr>
            <a:endParaRPr lang="en-GB" sz="700" dirty="0"/>
          </a:p>
          <a:p>
            <a:pPr marL="0" lvl="0" indent="0">
              <a:lnSpc>
                <a:spcPct val="70000"/>
              </a:lnSpc>
              <a:buNone/>
            </a:pPr>
            <a:r>
              <a:rPr lang="en-GB" sz="700" dirty="0"/>
              <a:t>Age UK (n.d.-e) Help finding and arranging social care for the elderly. Available at: https://www.ageuk.org.uk/information-advice/care-and-support/finding-and-arranging-social-care/ (ageuk.org.uk in Bing) (Accessed: 3 March 2026). </a:t>
            </a:r>
          </a:p>
          <a:p>
            <a:pPr marL="0" lvl="0" indent="0">
              <a:lnSpc>
                <a:spcPct val="70000"/>
              </a:lnSpc>
              <a:buNone/>
            </a:pPr>
            <a:r>
              <a:rPr lang="en-GB" sz="700" dirty="0"/>
              <a:t>Bauer, A., Boaz, A., Breuer, E., </a:t>
            </a:r>
            <a:r>
              <a:rPr lang="en-GB" sz="700" dirty="0" err="1"/>
              <a:t>Hoomans</a:t>
            </a:r>
            <a:r>
              <a:rPr lang="en-GB" sz="700" dirty="0"/>
              <a:t>, T., Jasim, S., Knapp, M., Camus, J.M. and Malley, J. (2024). Implementing National Care Guidelines in Local Authorities in England and Wales: a theory-of-change. BMC Health Services Research, [online] 24(1). </a:t>
            </a:r>
            <a:r>
              <a:rPr lang="en-GB" sz="700" dirty="0" err="1"/>
              <a:t>doi:https</a:t>
            </a:r>
            <a:r>
              <a:rPr lang="en-GB" sz="700" dirty="0"/>
              <a:t>://doi.org/10.1186/s12913-024-11707-4. </a:t>
            </a:r>
          </a:p>
          <a:p>
            <a:pPr marL="0" lvl="0" indent="0">
              <a:lnSpc>
                <a:spcPct val="70000"/>
              </a:lnSpc>
              <a:buNone/>
            </a:pPr>
            <a:endParaRPr lang="en-GB" sz="700" dirty="0"/>
          </a:p>
          <a:p>
            <a:pPr marL="0" lvl="0" indent="0">
              <a:lnSpc>
                <a:spcPct val="70000"/>
              </a:lnSpc>
              <a:buNone/>
            </a:pPr>
            <a:r>
              <a:rPr lang="en-GB" sz="700" dirty="0"/>
              <a:t>The King’s Fund. (2024). Integrated care systems and person-centred care: Progress and challenges. Retrieved from </a:t>
            </a:r>
            <a:r>
              <a:rPr lang="en-GB" sz="700" dirty="0">
                <a:hlinkClick r:id="rId8">
                  <a:extLst>
                    <a:ext uri="{A12FA001-AC4F-418D-AE19-62706E023703}">
                      <ahyp:hlinkClr xmlns:ahyp="http://schemas.microsoft.com/office/drawing/2018/hyperlinkcolor" val="tx"/>
                    </a:ext>
                  </a:extLst>
                </a:hlinkClick>
              </a:rPr>
              <a:t>https://www.kingsfund.org.uk</a:t>
            </a:r>
            <a:endParaRPr lang="en-GB" sz="700" dirty="0"/>
          </a:p>
          <a:p>
            <a:pPr marL="0" lvl="0" indent="0">
              <a:lnSpc>
                <a:spcPct val="70000"/>
              </a:lnSpc>
              <a:buNone/>
            </a:pPr>
            <a:r>
              <a:rPr lang="en-GB" sz="700" dirty="0"/>
              <a:t>Stephen, J., et al. (2025) AI‑Based Fall Prevention and Monitoring Systems for Aged Adults in Residential Care Facilities. ResearchGate. Available at: https://www.researchgate.net/publication/392262386_AI-Based_Fall_Prevention_and_Monitoring_Systems_for_Aged_Adults_in_Residential_Care_Facilities  (Accessed: 6 March 2026). </a:t>
            </a:r>
          </a:p>
          <a:p>
            <a:pPr marL="0" lvl="0" indent="0">
              <a:lnSpc>
                <a:spcPct val="70000"/>
              </a:lnSpc>
              <a:buNone/>
            </a:pPr>
            <a:r>
              <a:rPr lang="en-GB" sz="700" dirty="0"/>
              <a:t>Yui, R., Hei, C., Man, K., Chigozie, J. and </a:t>
            </a:r>
            <a:r>
              <a:rPr lang="en-GB" sz="700" dirty="0" err="1"/>
              <a:t>Montayre</a:t>
            </a:r>
            <a:r>
              <a:rPr lang="en-GB" sz="700" dirty="0"/>
              <a:t>, J. (2025). Technology-enabled interventions promoting healthy ageing: an umbrella review. Discover Public Health, 22(1). </a:t>
            </a:r>
            <a:r>
              <a:rPr lang="en-GB" sz="700" dirty="0" err="1"/>
              <a:t>doi:https</a:t>
            </a:r>
            <a:r>
              <a:rPr lang="en-GB" sz="700" dirty="0"/>
              <a:t>://doi.org/10.1186/s12982-025-01066-8.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3C07CB-EF0B-9939-7A8A-DFC760F723E0}"/>
              </a:ext>
            </a:extLst>
          </p:cNvPr>
          <p:cNvSpPr txBox="1">
            <a:spLocks noGrp="1"/>
          </p:cNvSpPr>
          <p:nvPr>
            <p:ph idx="1"/>
          </p:nvPr>
        </p:nvSpPr>
        <p:spPr/>
        <p:txBody>
          <a:bodyPr/>
          <a:lstStyle/>
          <a:p>
            <a:pPr marL="0" lvl="0" indent="0">
              <a:lnSpc>
                <a:spcPct val="60000"/>
              </a:lnSpc>
              <a:buNone/>
            </a:pPr>
            <a:r>
              <a:rPr lang="en-GB" sz="700" dirty="0"/>
              <a:t>NHS England (2019) The NHS Long Term Plan. Available at: </a:t>
            </a:r>
            <a:r>
              <a:rPr lang="en-GB" sz="700" dirty="0">
                <a:hlinkClick r:id="rId2">
                  <a:extLst>
                    <a:ext uri="{A12FA001-AC4F-418D-AE19-62706E023703}">
                      <ahyp:hlinkClr xmlns:ahyp="http://schemas.microsoft.com/office/drawing/2018/hyperlinkcolor" val="tx"/>
                    </a:ext>
                  </a:extLst>
                </a:hlinkClick>
              </a:rPr>
              <a:t>https://www.longtermplan.nhs.uk/</a:t>
            </a:r>
            <a:r>
              <a:rPr lang="en-GB" sz="700" dirty="0"/>
              <a:t>  (Accessed: 26 February 2026).</a:t>
            </a:r>
          </a:p>
          <a:p>
            <a:pPr marL="0" lvl="0" indent="0">
              <a:lnSpc>
                <a:spcPct val="60000"/>
              </a:lnSpc>
              <a:buNone/>
            </a:pPr>
            <a:r>
              <a:rPr lang="en-GB" sz="700" dirty="0"/>
              <a:t>NHS England (n.d.) The journey to integrated care systems (ICS). Available at: </a:t>
            </a:r>
            <a:r>
              <a:rPr lang="en-GB" sz="700" dirty="0">
                <a:hlinkClick r:id="rId3">
                  <a:extLst>
                    <a:ext uri="{A12FA001-AC4F-418D-AE19-62706E023703}">
                      <ahyp:hlinkClr xmlns:ahyp="http://schemas.microsoft.com/office/drawing/2018/hyperlinkcolor" val="tx"/>
                    </a:ext>
                  </a:extLst>
                </a:hlinkClick>
              </a:rPr>
              <a:t>https://www.england.nhs.uk/integratedcare/the-journey-to-integrated-care-systems</a:t>
            </a:r>
            <a:r>
              <a:rPr lang="en-GB" sz="700" dirty="0"/>
              <a:t> </a:t>
            </a:r>
          </a:p>
          <a:p>
            <a:pPr marL="0" lvl="0" indent="0">
              <a:lnSpc>
                <a:spcPct val="60000"/>
              </a:lnSpc>
              <a:buNone/>
            </a:pPr>
            <a:r>
              <a:rPr lang="en-GB" sz="700" dirty="0"/>
              <a:t>The Access Group (n.d.) What are the barriers to good domiciliary care? Available at: </a:t>
            </a:r>
            <a:r>
              <a:rPr lang="en-GB" sz="700" dirty="0">
                <a:hlinkClick r:id="rId4">
                  <a:extLst>
                    <a:ext uri="{A12FA001-AC4F-418D-AE19-62706E023703}">
                      <ahyp:hlinkClr xmlns:ahyp="http://schemas.microsoft.com/office/drawing/2018/hyperlinkcolor" val="tx"/>
                    </a:ext>
                  </a:extLst>
                </a:hlinkClick>
              </a:rPr>
              <a:t>https://www.theaccessgroup.com/en-gb/blog/hsc-what-are-the-barriers-to-good-domiciliary-care/</a:t>
            </a:r>
            <a:r>
              <a:rPr lang="en-GB" sz="700" dirty="0"/>
              <a:t> </a:t>
            </a:r>
          </a:p>
          <a:p>
            <a:pPr marL="0" lvl="0" indent="0">
              <a:lnSpc>
                <a:spcPct val="60000"/>
              </a:lnSpc>
              <a:buNone/>
            </a:pPr>
            <a:r>
              <a:rPr lang="en-GB" sz="700" dirty="0"/>
              <a:t>Age UK (2018) Evidence briefing for commissioners: day centres for older people. Available at: </a:t>
            </a:r>
            <a:r>
              <a:rPr lang="en-GB" sz="700" dirty="0">
                <a:hlinkClick r:id="rId5">
                  <a:extLst>
                    <a:ext uri="{A12FA001-AC4F-418D-AE19-62706E023703}">
                      <ahyp:hlinkClr xmlns:ahyp="http://schemas.microsoft.com/office/drawing/2018/hyperlinkcolor" val="tx"/>
                    </a:ext>
                  </a:extLst>
                </a:hlinkClick>
              </a:rPr>
              <a:t>https://www.ageuk.org.uk/bp-assets/globalassets/gwyneddamon/keep-well-keep-warm/day_centres_for_op--evidence_briefing__for_commissioners.pdf</a:t>
            </a:r>
            <a:r>
              <a:rPr lang="en-GB" sz="700" dirty="0"/>
              <a:t> (Accessed: 2 March 2026).</a:t>
            </a:r>
          </a:p>
          <a:p>
            <a:pPr marL="0" lvl="0" indent="0">
              <a:lnSpc>
                <a:spcPct val="60000"/>
              </a:lnSpc>
              <a:buNone/>
            </a:pPr>
            <a:r>
              <a:rPr lang="en-GB" sz="700" dirty="0"/>
              <a:t>Orellana, K., Manthorpe, J. and Tinker, A. (2018) ‘Day centres for older people: a systematically conducted scoping review of literature about their benefits, purposes and how they are perceived’, Ageing &amp; Society, 40(1), pp. 73–104. doi:10.1017/S0144686X18000843 </a:t>
            </a:r>
          </a:p>
          <a:p>
            <a:pPr marL="0" lvl="0" indent="0">
              <a:lnSpc>
                <a:spcPct val="60000"/>
              </a:lnSpc>
              <a:buNone/>
            </a:pPr>
            <a:r>
              <a:rPr lang="en-GB" sz="700" dirty="0"/>
              <a:t>Samsi, K. and Orellana, K. (2025) ‘Older people’s day centres’ preventive work: views of day centre providers and their stakeholders’, International Journal of Qualitative Studies on Health and Well-being, 20(1), 2500852. doi:10.1080/17482631.2025.2500852.</a:t>
            </a:r>
          </a:p>
          <a:p>
            <a:pPr marL="0" lvl="0" indent="0">
              <a:lnSpc>
                <a:spcPct val="60000"/>
              </a:lnSpc>
              <a:buNone/>
            </a:pPr>
            <a:r>
              <a:rPr lang="en-GB" sz="700" dirty="0"/>
              <a:t>National Institute for Health and Care Research (NIHR) (2023) Research evidence on day centres for older people. Available at: </a:t>
            </a:r>
            <a:r>
              <a:rPr lang="en-GB" sz="700" dirty="0">
                <a:hlinkClick r:id="rId6">
                  <a:extLst>
                    <a:ext uri="{A12FA001-AC4F-418D-AE19-62706E023703}">
                      <ahyp:hlinkClr xmlns:ahyp="http://schemas.microsoft.com/office/drawing/2018/hyperlinkcolor" val="tx"/>
                    </a:ext>
                  </a:extLst>
                </a:hlinkClick>
              </a:rPr>
              <a:t>https://arc-sl.nihr.ac.uk/day-centre-resources-hub</a:t>
            </a:r>
            <a:r>
              <a:rPr lang="en-GB" sz="700" dirty="0"/>
              <a:t>  (Accessed: 2 March 2026).</a:t>
            </a:r>
          </a:p>
          <a:p>
            <a:pPr marL="0" lvl="0" indent="0">
              <a:lnSpc>
                <a:spcPct val="60000"/>
              </a:lnSpc>
              <a:buNone/>
            </a:pPr>
            <a:r>
              <a:rPr lang="en-GB" sz="700" dirty="0"/>
              <a:t>Drew, C. (2023) Activity theory of aging: definition, examples &amp; criticisms. Available at: </a:t>
            </a:r>
            <a:r>
              <a:rPr lang="en-GB" sz="700" dirty="0">
                <a:hlinkClick r:id="rId7">
                  <a:extLst>
                    <a:ext uri="{A12FA001-AC4F-418D-AE19-62706E023703}">
                      <ahyp:hlinkClr xmlns:ahyp="http://schemas.microsoft.com/office/drawing/2018/hyperlinkcolor" val="tx"/>
                    </a:ext>
                  </a:extLst>
                </a:hlinkClick>
              </a:rPr>
              <a:t>https://helpfulprofessor.com/activity-theory-of-aging/</a:t>
            </a:r>
            <a:r>
              <a:rPr lang="en-GB" sz="700" dirty="0"/>
              <a:t> </a:t>
            </a:r>
          </a:p>
          <a:p>
            <a:pPr marL="0" lvl="0" indent="0">
              <a:lnSpc>
                <a:spcPct val="60000"/>
              </a:lnSpc>
              <a:buNone/>
            </a:pPr>
            <a:r>
              <a:rPr lang="en-GB" sz="700" dirty="0"/>
              <a:t>Nickerson, C. (2023) Disengagement theory of aging. Simply Psychology. Available at: </a:t>
            </a:r>
            <a:r>
              <a:rPr lang="en-GB" sz="700" dirty="0">
                <a:hlinkClick r:id="rId8">
                  <a:extLst>
                    <a:ext uri="{A12FA001-AC4F-418D-AE19-62706E023703}">
                      <ahyp:hlinkClr xmlns:ahyp="http://schemas.microsoft.com/office/drawing/2018/hyperlinkcolor" val="tx"/>
                    </a:ext>
                  </a:extLst>
                </a:hlinkClick>
              </a:rPr>
              <a:t>https://www.simplypsychology.org/diseNickerson, C. (2023) Disengagement theory of aging. Simply Psychology. Available at: https://www.simplypsychology.org/disengagement-theory.htmlngagement-theory.html</a:t>
            </a:r>
            <a:r>
              <a:rPr lang="en-GB" sz="700" dirty="0"/>
              <a:t> </a:t>
            </a:r>
          </a:p>
          <a:p>
            <a:pPr marL="0" lvl="0" indent="0">
              <a:lnSpc>
                <a:spcPct val="60000"/>
              </a:lnSpc>
              <a:buNone/>
            </a:pPr>
            <a:r>
              <a:rPr lang="en-GB" sz="700" dirty="0"/>
              <a:t>Drew , C. (2023). Continuity theory of aging: Definition, Examples &amp; Criticism (2023). [online] helpfulprofessor.com. Available at: </a:t>
            </a:r>
            <a:r>
              <a:rPr lang="en-GB" sz="700" dirty="0">
                <a:hlinkClick r:id="rId9">
                  <a:extLst>
                    <a:ext uri="{A12FA001-AC4F-418D-AE19-62706E023703}">
                      <ahyp:hlinkClr xmlns:ahyp="http://schemas.microsoft.com/office/drawing/2018/hyperlinkcolor" val="tx"/>
                    </a:ext>
                  </a:extLst>
                </a:hlinkClick>
              </a:rPr>
              <a:t>https://helpfulprofessor.com/continuity-theory-of-aging/</a:t>
            </a:r>
            <a:r>
              <a:rPr lang="en-GB" sz="700" dirty="0"/>
              <a:t>. </a:t>
            </a:r>
          </a:p>
          <a:p>
            <a:pPr marL="0" lvl="0" indent="0">
              <a:lnSpc>
                <a:spcPct val="60000"/>
              </a:lnSpc>
              <a:buNone/>
            </a:pPr>
            <a:r>
              <a:rPr lang="en-GB" sz="700" dirty="0"/>
              <a:t>Psychology Town. (2024). Navigating Later Life: Theories of Successful Ageing • Psychology Town. [online] Available at: </a:t>
            </a:r>
            <a:r>
              <a:rPr lang="en-GB" sz="700" dirty="0">
                <a:hlinkClick r:id="rId10">
                  <a:extLst>
                    <a:ext uri="{A12FA001-AC4F-418D-AE19-62706E023703}">
                      <ahyp:hlinkClr xmlns:ahyp="http://schemas.microsoft.com/office/drawing/2018/hyperlinkcolor" val="tx"/>
                    </a:ext>
                  </a:extLst>
                </a:hlinkClick>
              </a:rPr>
              <a:t>https://psychology.town/developmental/successful-ageing-theories-later-life-navigation/</a:t>
            </a:r>
            <a:r>
              <a:rPr lang="en-GB" sz="700" dirty="0"/>
              <a:t>.</a:t>
            </a:r>
          </a:p>
          <a:p>
            <a:pPr marL="0" lvl="0" indent="0">
              <a:lnSpc>
                <a:spcPct val="60000"/>
              </a:lnSpc>
              <a:buNone/>
            </a:pPr>
            <a:r>
              <a:rPr lang="en-GB" sz="700" dirty="0"/>
              <a:t>Passuth, P.P. and Lynott, R.J., n.d. Critical assessment of disengagement theory. [online] Medicine.jrank.org. . Available at: &lt;https://medicine.jrank.org/pages/483/Disengagement.html&gt; [Accessed 3 Mar. 2026].</a:t>
            </a:r>
          </a:p>
          <a:p>
            <a:pPr marL="0" lvl="0" indent="0">
              <a:lnSpc>
                <a:spcPct val="60000"/>
              </a:lnSpc>
              <a:buNone/>
            </a:pPr>
            <a:r>
              <a:rPr lang="en-GB" sz="700" dirty="0" err="1"/>
              <a:t>Socio.Health</a:t>
            </a:r>
            <a:r>
              <a:rPr lang="en-GB" sz="700" dirty="0"/>
              <a:t>, 2024. Theories of Ageing: From Disengagement to Activity. [online] Available at: &lt;https://socio.health/social-groups-and-family-health/theories-of-ageing-disengagement-to-activity&gt; [Accessed 3 Mar. 2026]. </a:t>
            </a:r>
          </a:p>
          <a:p>
            <a:pPr marL="0" lvl="0" indent="0">
              <a:lnSpc>
                <a:spcPct val="60000"/>
              </a:lnSpc>
              <a:buNone/>
            </a:pPr>
            <a:r>
              <a:rPr lang="en-GB" sz="700" dirty="0"/>
              <a:t>Care Act 2014. HM </a:t>
            </a:r>
            <a:r>
              <a:rPr lang="en-GB" sz="700" dirty="0" err="1"/>
              <a:t>goverment</a:t>
            </a:r>
            <a:r>
              <a:rPr lang="en-GB" sz="700" dirty="0"/>
              <a:t> Available at: https://www.legislation.gov.uk/ukpga/2014/23/ </a:t>
            </a:r>
          </a:p>
          <a:p>
            <a:pPr marL="0" lvl="0" indent="0">
              <a:lnSpc>
                <a:spcPct val="60000"/>
              </a:lnSpc>
              <a:buNone/>
            </a:pPr>
            <a:r>
              <a:rPr lang="en-GB" sz="700" dirty="0"/>
              <a:t>NHS England (n.d.) Health inequalities and equality legal duties: A reference document for NHS commissioners and providers. Available at: </a:t>
            </a:r>
            <a:r>
              <a:rPr lang="en-GB" sz="700" dirty="0">
                <a:hlinkClick r:id="rId11">
                  <a:extLst>
                    <a:ext uri="{A12FA001-AC4F-418D-AE19-62706E023703}">
                      <ahyp:hlinkClr xmlns:ahyp="http://schemas.microsoft.com/office/drawing/2018/hyperlinkcolor" val="tx"/>
                    </a:ext>
                  </a:extLst>
                </a:hlinkClick>
              </a:rPr>
              <a:t>https://www.england.nhs.uk/long-read/health-inequalities-equality-legal-duties</a:t>
            </a:r>
            <a:r>
              <a:rPr lang="en-GB" sz="700" dirty="0"/>
              <a:t> (Accessed: 3 March 2026). </a:t>
            </a:r>
          </a:p>
          <a:p>
            <a:pPr marL="0" lvl="0" indent="0">
              <a:lnSpc>
                <a:spcPct val="60000"/>
              </a:lnSpc>
              <a:buNone/>
            </a:pPr>
            <a:r>
              <a:rPr lang="en-GB" sz="700" dirty="0"/>
              <a:t>Joint Committee on Human Rights (2023) Protecting human rights in care settings. House of Lords and House of Commons. Available at: https://publications.parliament.uk/pa/jt5803/jtselect/jtrights/216/report  (Accessed: 3 March 2026). </a:t>
            </a:r>
          </a:p>
          <a:p>
            <a:pPr marL="0" lvl="0" indent="0">
              <a:lnSpc>
                <a:spcPct val="60000"/>
              </a:lnSpc>
              <a:buNone/>
            </a:pPr>
            <a:r>
              <a:rPr lang="en-GB" sz="700" dirty="0"/>
              <a:t>NHS England (2023) Health inequalities and equality legal duties: A reference document for NHS commissioners and providers. Available at: https://www.england.nhs.uk/long-read/health-inequalities-equality-legal-duties/  (Accessed: 3 March 2026). </a:t>
            </a:r>
          </a:p>
          <a:p>
            <a:pPr marL="0" lvl="0" indent="0">
              <a:lnSpc>
                <a:spcPct val="60000"/>
              </a:lnSpc>
              <a:buNone/>
            </a:pPr>
            <a:r>
              <a:rPr lang="en-GB" sz="700" dirty="0"/>
              <a:t>Department of Health and Social Care (2014) Care Act 2014. Available at: https://www.legislation.gov.uk/ukpga/2014/23/contents/enacted (Accessed: 3 March 2026). </a:t>
            </a:r>
          </a:p>
          <a:p>
            <a:pPr marL="0" lvl="0" indent="0">
              <a:lnSpc>
                <a:spcPct val="60000"/>
              </a:lnSpc>
              <a:buNone/>
            </a:pPr>
            <a:r>
              <a:rPr lang="en-GB" sz="700" dirty="0"/>
              <a:t>Care Quality Commission (2023) The state of health care and adult social care in England 2022/23. Available at: https://www.cqc.org.uk/publications (cqc.org.uk in Bing) (Accessed: 3 March 2026). </a:t>
            </a:r>
          </a:p>
          <a:p>
            <a:pPr marL="0" lvl="0" indent="0">
              <a:lnSpc>
                <a:spcPct val="60000"/>
              </a:lnSpc>
              <a:buNone/>
            </a:pPr>
            <a:r>
              <a:rPr lang="en-GB" sz="700" dirty="0"/>
              <a:t>Department of Health and Social Care (2021) People at the Heart of Care: Adult Social Care Reform White Paper. Available at: https://www.gov.uk/government/publications/people-at-the-heart-of-care-adult-social-care-reform-white-paper (gov.uk in Bing) (Accessed: 3 March 2026). </a:t>
            </a:r>
          </a:p>
          <a:p>
            <a:pPr marL="0" lvl="0" indent="0">
              <a:lnSpc>
                <a:spcPct val="60000"/>
              </a:lnSpc>
              <a:buNone/>
            </a:pPr>
            <a:r>
              <a:rPr lang="en-GB" sz="700" dirty="0"/>
              <a:t>NHS England (n.d.) The journey to integrated care systems (ICS). Available at: https://www.england.nhs.uk/integratedcare/the-journey-to-integrated-care-systems/ (england.nhs.uk in Bing) (Accessed: 3 March 2026). </a:t>
            </a:r>
          </a:p>
          <a:p>
            <a:pPr marL="0" lvl="0" indent="0">
              <a:lnSpc>
                <a:spcPct val="60000"/>
              </a:lnSpc>
              <a:buNone/>
            </a:pPr>
            <a:endParaRPr lang="en-GB" sz="700" dirty="0"/>
          </a:p>
          <a:p>
            <a:pPr marL="0" lvl="0" indent="0">
              <a:lnSpc>
                <a:spcPct val="60000"/>
              </a:lnSpc>
              <a:buNone/>
            </a:pPr>
            <a:endParaRPr lang="en-GB" sz="7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A99EB0-7398-3B91-FAB2-B8F8F49AC481}"/>
              </a:ext>
            </a:extLst>
          </p:cNvPr>
          <p:cNvSpPr txBox="1">
            <a:spLocks noGrp="1"/>
          </p:cNvSpPr>
          <p:nvPr>
            <p:ph idx="1"/>
          </p:nvPr>
        </p:nvSpPr>
        <p:spPr/>
        <p:txBody>
          <a:bodyPr/>
          <a:lstStyle/>
          <a:p>
            <a:pPr marL="0" lvl="0" indent="0">
              <a:lnSpc>
                <a:spcPct val="70000"/>
              </a:lnSpc>
              <a:buNone/>
            </a:pPr>
            <a:r>
              <a:rPr lang="en-GB" sz="2400" dirty="0"/>
              <a:t>Age UK (2019). Telecare services: Using Technology for Independence | Age UK. [online] Ageuk.org.uk. Available at: </a:t>
            </a:r>
            <a:r>
              <a:rPr lang="en-GB" sz="2400" dirty="0">
                <a:hlinkClick r:id="rId2">
                  <a:extLst>
                    <a:ext uri="{A12FA001-AC4F-418D-AE19-62706E023703}">
                      <ahyp:hlinkClr xmlns:ahyp="http://schemas.microsoft.com/office/drawing/2018/hyperlinkcolor" val="tx"/>
                    </a:ext>
                  </a:extLst>
                </a:hlinkClick>
              </a:rPr>
              <a:t>https://www.ageuk.org.uk/information-advice/care/housing-options/adapting-home/telecare/</a:t>
            </a:r>
            <a:r>
              <a:rPr lang="en-GB" sz="2400" dirty="0"/>
              <a:t>. </a:t>
            </a:r>
          </a:p>
          <a:p>
            <a:pPr marL="0" lvl="0" indent="0">
              <a:lnSpc>
                <a:spcPct val="70000"/>
              </a:lnSpc>
              <a:buNone/>
            </a:pPr>
            <a:r>
              <a:rPr lang="en-GB" sz="2400" dirty="0" err="1"/>
              <a:t>Salmensuu</a:t>
            </a:r>
            <a:r>
              <a:rPr lang="en-GB" sz="2400" dirty="0"/>
              <a:t>, O., Isotalo, J., </a:t>
            </a:r>
            <a:r>
              <a:rPr lang="en-GB" sz="2400" dirty="0" err="1"/>
              <a:t>Rijken</a:t>
            </a:r>
            <a:r>
              <a:rPr lang="en-GB" sz="2400" dirty="0"/>
              <a:t>, M., Hyttinen‑Huotari, V., </a:t>
            </a:r>
            <a:r>
              <a:rPr lang="en-GB" sz="2400" dirty="0" err="1"/>
              <a:t>Kaarakainen</a:t>
            </a:r>
            <a:r>
              <a:rPr lang="en-GB" sz="2400" dirty="0"/>
              <a:t>, M. and </a:t>
            </a:r>
            <a:r>
              <a:rPr lang="en-GB" sz="2400" dirty="0" err="1"/>
              <a:t>Linnosmaa</a:t>
            </a:r>
            <a:r>
              <a:rPr lang="en-GB" sz="2400" dirty="0"/>
              <a:t>, I. (2026) ‘Effects of using medication reminder technologies by home‑dwelling older citizens: a systematic review’, Age and Ageing, 55(2), afag007. Available at: https://doi.org/10.1093/ageing/afag007 (doi.org in Bing) (Accessed: 6 March 2026).</a:t>
            </a:r>
          </a:p>
          <a:p>
            <a:pPr marL="0" lvl="0" indent="0">
              <a:lnSpc>
                <a:spcPct val="70000"/>
              </a:lnSpc>
              <a:buNone/>
            </a:pPr>
            <a:r>
              <a:rPr lang="en-GB" sz="2400" dirty="0"/>
              <a:t>Al‑Haddad, S.A.R., Al‑Haddad, S.A.R., Al‑Haddad, S.A.R., Al‑Haddad, S.A.R. and Al‑Haddad, S.A.R. (2022) ‘AI‑Based Fall Prevention and Monitoring Systems for Aged Adults in Residential Care Facilities’, Proceedings of the 2022 International Conference on Computing and Information Technology. ACM. Available at: https://dl.acm.org/doi/fullHtml/10.1145/3517428.3544830  (Accessed: 6 March 2026).</a:t>
            </a:r>
          </a:p>
          <a:p>
            <a:pPr marL="0" lvl="0" indent="0">
              <a:lnSpc>
                <a:spcPct val="70000"/>
              </a:lnSpc>
              <a:buNone/>
            </a:pP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3667821-1D89-2350-DDDE-04EBF1AA881A}"/>
              </a:ext>
            </a:extLst>
          </p:cNvPr>
          <p:cNvSpPr txBox="1">
            <a:spLocks noGrp="1"/>
          </p:cNvSpPr>
          <p:nvPr>
            <p:ph idx="1"/>
          </p:nvPr>
        </p:nvSpPr>
        <p:spPr>
          <a:xfrm>
            <a:off x="838203" y="0"/>
            <a:ext cx="10524341" cy="6176964"/>
          </a:xfrm>
        </p:spPr>
        <p:txBody>
          <a:bodyPr/>
          <a:lstStyle/>
          <a:p>
            <a:pPr lvl="0">
              <a:lnSpc>
                <a:spcPct val="60000"/>
              </a:lnSpc>
            </a:pPr>
            <a:r>
              <a:rPr lang="en-GB" sz="1800"/>
              <a:t>Department of Health and Social Care (2026) Adult social care priorities for local authorities: 2026 to 2027. GOV.UK. Available at: https://www.gov.uk/government/publications/adult-social-care-priorities-for-local-authorities/adult-social-care-priorities-for-local-authorities-2026-to-2027  (Accessed 4 March 2026).</a:t>
            </a:r>
          </a:p>
          <a:p>
            <a:pPr lvl="0">
              <a:lnSpc>
                <a:spcPct val="60000"/>
              </a:lnSpc>
            </a:pPr>
            <a:r>
              <a:rPr lang="en-GB" sz="1800"/>
              <a:t>Care England (2023) Care for our future: the roadmap to a sustainable future for adult social care. Care England. Available at: https://www.careengland.org.uk/care-for-our-future-the-roadmap-to-a-sustainable-future-for-adult-social-care/  (Accessed 4 March 2026).</a:t>
            </a:r>
          </a:p>
          <a:p>
            <a:pPr lvl="0">
              <a:lnSpc>
                <a:spcPct val="60000"/>
              </a:lnSpc>
            </a:pPr>
            <a:r>
              <a:rPr lang="en-GB" sz="1800"/>
              <a:t>Local Government and Social Care Ombudsman (2023) Fifteen‑minute care calls criticised by Ombudsman as “rarely enough”. Available at: https://www.lgo.org.uk/information-centre/news/2023/jan/fifteen-minute-care-calls-criticised-by-ombudsman-as-rarely-enough  (Accessed 4 March 2026). Department for Levelling Up, Housing and Communities &amp; </a:t>
            </a:r>
          </a:p>
          <a:p>
            <a:pPr lvl="0">
              <a:lnSpc>
                <a:spcPct val="60000"/>
              </a:lnSpc>
            </a:pPr>
            <a:r>
              <a:rPr lang="en-GB" sz="1800"/>
              <a:t>Department of Health and Social Care (2024) Our future homes: housing that promotes wellbeing and community for an ageing population. Older People’s Housing Taskforce Report. Available at: https://www.gov.uk/government/publications/the-older-peoples-housing-taskforce-report/our-future-homes-housing-that-promotes-wellbeing-and-community-for-an-ageing-population  (Accessed 4 March 2026).</a:t>
            </a:r>
          </a:p>
          <a:p>
            <a:pPr lvl="0">
              <a:lnSpc>
                <a:spcPct val="60000"/>
              </a:lnSpc>
            </a:pPr>
            <a:r>
              <a:rPr lang="en-GB" sz="1800"/>
              <a:t>Samsi, K. and Orellana, K. (2025) Older people’s day centres’ preventive work: views of day centre providers and their stakeholders. International Journal of Qualitative Studies on Health and Well‑Being, 20, 2500852. Available at: https://doi.org/10.1080/17482631.2025.2500852  (Accessed 5 March 2026)</a:t>
            </a:r>
          </a:p>
          <a:p>
            <a:pPr lvl="0">
              <a:lnSpc>
                <a:spcPct val="60000"/>
              </a:lnSpc>
            </a:pPr>
            <a:r>
              <a:rPr lang="en-GB" sz="1800"/>
              <a:t>Xu, H., Benge, J.F., Mikula, C.M. et al. (2024) ‘Empowering the care of older adults through the use of technology’, Work, Aging and Retirement, 10(1), pp. 1–5. Available at: https://academic.oup.com/workar/article/10/1/1/7479617  (Accessed: 6 March 2026).</a:t>
            </a:r>
          </a:p>
          <a:p>
            <a:pPr lvl="0">
              <a:lnSpc>
                <a:spcPct val="60000"/>
              </a:lnSpc>
            </a:pPr>
            <a:r>
              <a:rPr lang="en-GB" sz="1800"/>
              <a:t>Age UK (2024) Offline and Overlooked: Digital exclusion among older people. Age UK. Available at: https://www.ageuk.org.uk  (Accessed 6 March 2026).</a:t>
            </a:r>
          </a:p>
          <a:p>
            <a:pPr lvl="0">
              <a:lnSpc>
                <a:spcPct val="60000"/>
              </a:lnSpc>
            </a:pPr>
            <a:endParaRPr lang="en-GB" sz="1800"/>
          </a:p>
          <a:p>
            <a:pPr lvl="0">
              <a:lnSpc>
                <a:spcPct val="60000"/>
              </a:lnSpc>
            </a:pPr>
            <a:r>
              <a:rPr lang="en-GB" sz="1800"/>
              <a:t>NICE (2015). Older people: Independence and Mental Older people: Independence and Mental Wellbeing Wellbeing NICE Guideline. [online] Available at: </a:t>
            </a:r>
            <a:r>
              <a:rPr lang="en-GB" sz="1800">
                <a:hlinkClick r:id="rId2">
                  <a:extLst>
                    <a:ext uri="{A12FA001-AC4F-418D-AE19-62706E023703}">
                      <ahyp:hlinkClr xmlns:ahyp="http://schemas.microsoft.com/office/drawing/2018/hyperlinkcolor" val="tx"/>
                    </a:ext>
                  </a:extLst>
                </a:hlinkClick>
              </a:rPr>
              <a:t>https://www.nice.org.uk/guidance/ng32/resources/older-people-independence-and-mental-wellbeing-pdf-1837389003973</a:t>
            </a:r>
            <a:r>
              <a:rPr lang="en-GB" sz="1800"/>
              <a:t>.</a:t>
            </a:r>
          </a:p>
          <a:p>
            <a:pPr lvl="0">
              <a:lnSpc>
                <a:spcPct val="60000"/>
              </a:lnSpc>
            </a:pPr>
            <a:endParaRPr lang="en-GB" sz="1800"/>
          </a:p>
          <a:p>
            <a:pPr lvl="0">
              <a:lnSpc>
                <a:spcPct val="60000"/>
              </a:lnSpc>
            </a:pPr>
            <a:endParaRPr lang="en-GB" sz="1800"/>
          </a:p>
          <a:p>
            <a:pPr lvl="0">
              <a:lnSpc>
                <a:spcPct val="60000"/>
              </a:lnSpc>
            </a:pPr>
            <a:endParaRPr lang="en-GB" sz="1800"/>
          </a:p>
          <a:p>
            <a:pPr lvl="0">
              <a:lnSpc>
                <a:spcPct val="60000"/>
              </a:lnSpc>
            </a:pPr>
            <a:endParaRPr lang="en-GB" sz="1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189CF-356C-FD84-7BCD-512A6C457181}"/>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223383-70E1-260E-5EBD-4300D31224F7}"/>
              </a:ext>
            </a:extLst>
          </p:cNvPr>
          <p:cNvSpPr txBox="1">
            <a:spLocks noGrp="1"/>
          </p:cNvSpPr>
          <p:nvPr>
            <p:ph idx="1"/>
          </p:nvPr>
        </p:nvSpPr>
        <p:spPr/>
        <p:txBody>
          <a:bodyPr/>
          <a:lstStyle/>
          <a:p>
            <a:pPr marL="0" lvl="0" indent="0">
              <a:lnSpc>
                <a:spcPct val="80000"/>
              </a:lnSpc>
              <a:buNone/>
            </a:pPr>
            <a:r>
              <a:rPr lang="en-GB" sz="2600"/>
              <a:t>Care Quality Commission (2024). Digital Record systems: Achieving Good Outcomes for People Using Adult Social Care Services - Care Quality Commission. [online] www.cqc.org.uk. Available at: </a:t>
            </a:r>
            <a:r>
              <a:rPr lang="en-GB" sz="2600">
                <a:hlinkClick r:id="rId2">
                  <a:extLst>
                    <a:ext uri="{A12FA001-AC4F-418D-AE19-62706E023703}">
                      <ahyp:hlinkClr xmlns:ahyp="http://schemas.microsoft.com/office/drawing/2018/hyperlinkcolor" val="tx"/>
                    </a:ext>
                  </a:extLst>
                </a:hlinkClick>
              </a:rPr>
              <a:t>https://www.cqc.org.uk/guidance-providers/adult-social-care/digital-record-systems-adult-social-care-services</a:t>
            </a:r>
            <a:r>
              <a:rPr lang="en-GB" sz="2600"/>
              <a:t>.</a:t>
            </a:r>
          </a:p>
          <a:p>
            <a:pPr marL="0" lvl="0" indent="0">
              <a:lnSpc>
                <a:spcPct val="80000"/>
              </a:lnSpc>
              <a:buNone/>
            </a:pPr>
            <a:r>
              <a:rPr lang="en-GB" sz="2600"/>
              <a:t>Age UK (2023). Helping Older People Improve Their Digital Skills. [online] Age UK. Available at: </a:t>
            </a:r>
            <a:r>
              <a:rPr lang="en-GB" sz="2600">
                <a:hlinkClick r:id="rId3">
                  <a:extLst>
                    <a:ext uri="{A12FA001-AC4F-418D-AE19-62706E023703}">
                      <ahyp:hlinkClr xmlns:ahyp="http://schemas.microsoft.com/office/drawing/2018/hyperlinkcolor" val="tx"/>
                    </a:ext>
                  </a:extLst>
                </a:hlinkClick>
              </a:rPr>
              <a:t>https://www.ageuk.org.uk/our-impact/programmes/digital-skills/</a:t>
            </a:r>
            <a:r>
              <a:rPr lang="en-GB" sz="2600"/>
              <a:t>. </a:t>
            </a:r>
          </a:p>
          <a:p>
            <a:pPr marL="0" lvl="0" indent="0">
              <a:lnSpc>
                <a:spcPct val="80000"/>
              </a:lnSpc>
              <a:buNone/>
            </a:pPr>
            <a:r>
              <a:rPr lang="en-GB" sz="2600"/>
              <a:t>Department of Health (2025). Digital revolution in care saves millions of admin hours. [online] GOV.UK. Available at: https://www.gov.uk/government/news/digital-revolution-in-care-saves-millions-of-admin-hours.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17339</TotalTime>
  <Words>6093</Words>
  <Application>Microsoft Office PowerPoint</Application>
  <PresentationFormat>Widescreen</PresentationFormat>
  <Paragraphs>307</Paragraphs>
  <Slides>25</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Aptos</vt:lpstr>
      <vt:lpstr>Aptos Display</vt:lpstr>
      <vt:lpstr>Arial</vt:lpstr>
      <vt:lpstr>Office Theme</vt:lpstr>
      <vt:lpstr> Name: Rubeka Kiran  Student number:2242622 Module name: Empowering the Older Person  Module code: BMHP6027 Component 1 Lecturer name: Dr Kennedy   </vt:lpstr>
      <vt:lpstr>Evaluating the care and support needs of the elderly</vt:lpstr>
      <vt:lpstr>Introduction </vt:lpstr>
      <vt:lpstr>PowerPoint Presentation</vt:lpstr>
      <vt:lpstr>The ageing population-setting the scene</vt:lpstr>
      <vt:lpstr>Policy Support for Independent living </vt:lpstr>
      <vt:lpstr>Current context on care needs of Older people living Independently </vt:lpstr>
      <vt:lpstr>Innovation, Empowerment and Policy </vt:lpstr>
      <vt:lpstr>PowerPoint Presentation</vt:lpstr>
      <vt:lpstr>Policy and legislation </vt:lpstr>
      <vt:lpstr>PowerPoint Presentation</vt:lpstr>
      <vt:lpstr>PowerPoint Presentation</vt:lpstr>
      <vt:lpstr>PowerPoint Presentation</vt:lpstr>
      <vt:lpstr>Key innovations supporting Independent living</vt:lpstr>
      <vt:lpstr>Critical Analysis</vt:lpstr>
      <vt:lpstr>Case Study: Miss X – Supporting Independent Living Through Community-Based Care</vt:lpstr>
      <vt:lpstr>Improving Support for Ageing Populations living Independently </vt:lpstr>
      <vt:lpstr>Improving Digital Support in Social Care for Independent living Older People </vt:lpstr>
      <vt:lpstr> </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Rubeka Kiran (2242622)</dc:creator>
  <cp:lastModifiedBy>Rubeka Kiran (2242622)</cp:lastModifiedBy>
  <cp:revision>142</cp:revision>
  <dcterms:created xsi:type="dcterms:W3CDTF">2026-02-22T11:59:10Z</dcterms:created>
  <dcterms:modified xsi:type="dcterms:W3CDTF">2026-03-08T12:58:55Z</dcterms:modified>
</cp:coreProperties>
</file>