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7"/>
  </p:notesMasterIdLst>
  <p:sldIdLst>
    <p:sldId id="256" r:id="rId2"/>
    <p:sldId id="259" r:id="rId3"/>
    <p:sldId id="257" r:id="rId4"/>
    <p:sldId id="258" r:id="rId5"/>
    <p:sldId id="260"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67685" autoAdjust="0"/>
  </p:normalViewPr>
  <p:slideViewPr>
    <p:cSldViewPr snapToGrid="0">
      <p:cViewPr varScale="1">
        <p:scale>
          <a:sx n="77" d="100"/>
          <a:sy n="77" d="100"/>
        </p:scale>
        <p:origin x="185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notesMaster" Target="notesMasters/notesMaster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08803FE-EA33-4F80-A8F8-1AC7C47CCF69}" type="datetimeFigureOut">
              <a:rPr lang="en-GB" smtClean="0"/>
              <a:t>30/11/2017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87325CA-BFF4-44AA-A03D-8098CD61DEBF}" type="slidenum">
              <a:rPr lang="en-GB" smtClean="0"/>
              <a:t>‹#›</a:t>
            </a:fld>
            <a:endParaRPr lang="en-GB"/>
          </a:p>
        </p:txBody>
      </p:sp>
    </p:spTree>
    <p:extLst>
      <p:ext uri="{BB962C8B-B14F-4D97-AF65-F5344CB8AC3E}">
        <p14:creationId xmlns:p14="http://schemas.microsoft.com/office/powerpoint/2010/main" val="32734292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Brexit/globalisation</a:t>
            </a:r>
          </a:p>
          <a:p>
            <a:r>
              <a:rPr lang="en-GB" dirty="0"/>
              <a:t>Productivity</a:t>
            </a:r>
          </a:p>
          <a:p>
            <a:r>
              <a:rPr lang="en-GB" dirty="0"/>
              <a:t>Gender pay gap</a:t>
            </a:r>
          </a:p>
          <a:p>
            <a:r>
              <a:rPr lang="en-GB" dirty="0"/>
              <a:t>Retention</a:t>
            </a:r>
          </a:p>
          <a:p>
            <a:r>
              <a:rPr lang="en-GB" dirty="0"/>
              <a:t>Employee happiness – engagement</a:t>
            </a:r>
          </a:p>
          <a:p>
            <a:r>
              <a:rPr lang="en-GB" dirty="0"/>
              <a:t>Unemployment stats</a:t>
            </a:r>
          </a:p>
          <a:p>
            <a:endParaRPr lang="en-GB" dirty="0"/>
          </a:p>
          <a:p>
            <a:r>
              <a:rPr lang="en-GB" dirty="0"/>
              <a:t>Think about how your organisation is being affected (or will be affected by these factors) in terms of HR strategy.</a:t>
            </a:r>
          </a:p>
        </p:txBody>
      </p:sp>
      <p:sp>
        <p:nvSpPr>
          <p:cNvPr id="4" name="Slide Number Placeholder 3"/>
          <p:cNvSpPr>
            <a:spLocks noGrp="1"/>
          </p:cNvSpPr>
          <p:nvPr>
            <p:ph type="sldNum" sz="quarter" idx="10"/>
          </p:nvPr>
        </p:nvSpPr>
        <p:spPr/>
        <p:txBody>
          <a:bodyPr/>
          <a:lstStyle/>
          <a:p>
            <a:fld id="{887325CA-BFF4-44AA-A03D-8098CD61DEBF}" type="slidenum">
              <a:rPr lang="en-GB" smtClean="0"/>
              <a:t>3</a:t>
            </a:fld>
            <a:endParaRPr lang="en-GB"/>
          </a:p>
        </p:txBody>
      </p:sp>
    </p:spTree>
    <p:extLst>
      <p:ext uri="{BB962C8B-B14F-4D97-AF65-F5344CB8AC3E}">
        <p14:creationId xmlns:p14="http://schemas.microsoft.com/office/powerpoint/2010/main" val="18628942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AutoNum type="arabicPeriod"/>
            </a:pPr>
            <a:r>
              <a:rPr lang="en-GB" dirty="0"/>
              <a:t>Use the CIPD factsheets to find out the advantages/disadvantages. Compare and contrast.</a:t>
            </a:r>
          </a:p>
          <a:p>
            <a:pPr marL="228600" indent="-228600">
              <a:buAutoNum type="arabicPeriod"/>
            </a:pPr>
            <a:r>
              <a:rPr lang="en-GB" dirty="0"/>
              <a:t>Discuss the evolution of HR (from Personnel to SHRM, impact of globalisation, competition, search for sustained organisational performance). Need to add value. Aligned to business strategy. Link between HR and performance. Stakeholder perspective. Will need to embrace technology and continue to show it can add value. People Analytics. Best fit strategies. Read the </a:t>
            </a:r>
            <a:r>
              <a:rPr lang="en-GB" dirty="0" err="1"/>
              <a:t>Capelli</a:t>
            </a:r>
            <a:r>
              <a:rPr lang="en-GB" dirty="0"/>
              <a:t> and other Harvard Business Review articles again. </a:t>
            </a:r>
          </a:p>
          <a:p>
            <a:pPr marL="228600" indent="-228600">
              <a:buAutoNum type="arabicPeriod"/>
            </a:pPr>
            <a:r>
              <a:rPr lang="en-GB" dirty="0"/>
              <a:t>It’s a reality. Tight labour market, especially because of Brexit. People having to work longer. Need to offer flexible working. Think about job design. Harness skills. Retrain. </a:t>
            </a:r>
          </a:p>
          <a:p>
            <a:pPr marL="228600" indent="-228600">
              <a:buAutoNum type="arabicPeriod"/>
            </a:pPr>
            <a:r>
              <a:rPr lang="en-GB" dirty="0"/>
              <a:t>Think about how these factors have influenced your organisation (and organisations generally) in the past and how they will influence them in the future.  </a:t>
            </a:r>
          </a:p>
        </p:txBody>
      </p:sp>
      <p:sp>
        <p:nvSpPr>
          <p:cNvPr id="4" name="Slide Number Placeholder 3"/>
          <p:cNvSpPr>
            <a:spLocks noGrp="1"/>
          </p:cNvSpPr>
          <p:nvPr>
            <p:ph type="sldNum" sz="quarter" idx="10"/>
          </p:nvPr>
        </p:nvSpPr>
        <p:spPr/>
        <p:txBody>
          <a:bodyPr/>
          <a:lstStyle/>
          <a:p>
            <a:fld id="{887325CA-BFF4-44AA-A03D-8098CD61DEBF}" type="slidenum">
              <a:rPr lang="en-GB" smtClean="0"/>
              <a:t>5</a:t>
            </a:fld>
            <a:endParaRPr lang="en-GB"/>
          </a:p>
        </p:txBody>
      </p:sp>
    </p:spTree>
    <p:extLst>
      <p:ext uri="{BB962C8B-B14F-4D97-AF65-F5344CB8AC3E}">
        <p14:creationId xmlns:p14="http://schemas.microsoft.com/office/powerpoint/2010/main" val="62723145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F0AA65B1-D3B5-4EFB-BCAC-0CA7EA219A9C}" type="datetimeFigureOut">
              <a:rPr lang="en-GB" smtClean="0"/>
              <a:t>30/11/2017</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42848353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30/11/2017</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529623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0AA65B1-D3B5-4EFB-BCAC-0CA7EA219A9C}" type="datetimeFigureOut">
              <a:rPr lang="en-GB" smtClean="0"/>
              <a:t>30/11/2017</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2394618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0AA65B1-D3B5-4EFB-BCAC-0CA7EA219A9C}" type="datetimeFigureOut">
              <a:rPr lang="en-GB" smtClean="0"/>
              <a:t>30/11/2017</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9855074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0AA65B1-D3B5-4EFB-BCAC-0CA7EA219A9C}" type="datetimeFigureOut">
              <a:rPr lang="en-GB" smtClean="0"/>
              <a:t>30/11/2017</a:t>
            </a:fld>
            <a:endParaRPr lang="en-GB"/>
          </a:p>
        </p:txBody>
      </p:sp>
      <p:sp>
        <p:nvSpPr>
          <p:cNvPr id="9" name="Slide Number Placeholder 8"/>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39301150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0AA65B1-D3B5-4EFB-BCAC-0CA7EA219A9C}" type="datetimeFigureOut">
              <a:rPr lang="en-GB" smtClean="0"/>
              <a:t>30/11/2017</a:t>
            </a:fld>
            <a:endParaRPr lang="en-GB"/>
          </a:p>
        </p:txBody>
      </p:sp>
      <p:sp>
        <p:nvSpPr>
          <p:cNvPr id="5" name="Slide Number Placeholder 4"/>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05509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0AA65B1-D3B5-4EFB-BCAC-0CA7EA219A9C}" type="datetimeFigureOut">
              <a:rPr lang="en-GB" smtClean="0"/>
              <a:t>30/11/2017</a:t>
            </a:fld>
            <a:endParaRPr lang="en-GB"/>
          </a:p>
        </p:txBody>
      </p:sp>
      <p:sp>
        <p:nvSpPr>
          <p:cNvPr id="4" name="Slide Number Placeholder 3"/>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7980099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30/11/2017</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24840423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0AA65B1-D3B5-4EFB-BCAC-0CA7EA219A9C}" type="datetimeFigureOut">
              <a:rPr lang="en-GB" smtClean="0"/>
              <a:t>30/11/2017</a:t>
            </a:fld>
            <a:endParaRPr lang="en-GB"/>
          </a:p>
        </p:txBody>
      </p:sp>
      <p:sp>
        <p:nvSpPr>
          <p:cNvPr id="7" name="Slide Number Placeholder 6"/>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5510479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30/11/2017</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3956697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0AA65B1-D3B5-4EFB-BCAC-0CA7EA219A9C}" type="datetimeFigureOut">
              <a:rPr lang="en-GB" smtClean="0"/>
              <a:t>30/11/2017</a:t>
            </a:fld>
            <a:endParaRPr lang="en-GB"/>
          </a:p>
        </p:txBody>
      </p:sp>
      <p:sp>
        <p:nvSpPr>
          <p:cNvPr id="6" name="Slide Number Placeholder 5"/>
          <p:cNvSpPr>
            <a:spLocks noGrp="1"/>
          </p:cNvSpPr>
          <p:nvPr>
            <p:ph type="sldNum" sz="quarter" idx="12"/>
          </p:nvPr>
        </p:nvSpPr>
        <p:spPr/>
        <p:txBody>
          <a:bodyPr/>
          <a:lstStyle/>
          <a:p>
            <a:fld id="{1F08FD25-54A5-485A-B45E-B3B04AA423E6}" type="slidenum">
              <a:rPr lang="en-GB" smtClean="0"/>
              <a:t>‹#›</a:t>
            </a:fld>
            <a:endParaRPr lang="en-GB"/>
          </a:p>
        </p:txBody>
      </p:sp>
    </p:spTree>
    <p:extLst>
      <p:ext uri="{BB962C8B-B14F-4D97-AF65-F5344CB8AC3E}">
        <p14:creationId xmlns:p14="http://schemas.microsoft.com/office/powerpoint/2010/main" val="18650383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F0AA65B1-D3B5-4EFB-BCAC-0CA7EA219A9C}" type="datetimeFigureOut">
              <a:rPr lang="en-GB" smtClean="0"/>
              <a:t>30/11/2017</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F08FD25-54A5-485A-B45E-B3B04AA423E6}" type="slidenum">
              <a:rPr lang="en-GB" smtClean="0"/>
              <a:t>‹#›</a:t>
            </a:fld>
            <a:endParaRPr lang="en-GB"/>
          </a:p>
        </p:txBody>
      </p:sp>
    </p:spTree>
    <p:extLst>
      <p:ext uri="{BB962C8B-B14F-4D97-AF65-F5344CB8AC3E}">
        <p14:creationId xmlns:p14="http://schemas.microsoft.com/office/powerpoint/2010/main" val="148353058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CBA4EA-BF86-49F1-8D4A-D908466D69DA}"/>
              </a:ext>
            </a:extLst>
          </p:cNvPr>
          <p:cNvSpPr>
            <a:spLocks noGrp="1"/>
          </p:cNvSpPr>
          <p:nvPr>
            <p:ph type="ctrTitle"/>
          </p:nvPr>
        </p:nvSpPr>
        <p:spPr/>
        <p:txBody>
          <a:bodyPr/>
          <a:lstStyle/>
          <a:p>
            <a:r>
              <a:rPr lang="en-GB" dirty="0"/>
              <a:t>Exam Preparation</a:t>
            </a:r>
          </a:p>
        </p:txBody>
      </p:sp>
      <p:sp>
        <p:nvSpPr>
          <p:cNvPr id="3" name="Subtitle 2">
            <a:extLst>
              <a:ext uri="{FF2B5EF4-FFF2-40B4-BE49-F238E27FC236}">
                <a16:creationId xmlns:a16="http://schemas.microsoft.com/office/drawing/2014/main" id="{1A1A1CA7-8F9E-4537-926B-A224DE07E55E}"/>
              </a:ext>
            </a:extLst>
          </p:cNvPr>
          <p:cNvSpPr>
            <a:spLocks noGrp="1"/>
          </p:cNvSpPr>
          <p:nvPr>
            <p:ph type="subTitle" idx="1"/>
          </p:nvPr>
        </p:nvSpPr>
        <p:spPr/>
        <p:txBody>
          <a:bodyPr/>
          <a:lstStyle/>
          <a:p>
            <a:r>
              <a:rPr lang="en-GB" b="1" dirty="0">
                <a:solidFill>
                  <a:schemeClr val="tx1"/>
                </a:solidFill>
              </a:rPr>
              <a:t>Julie Thomas</a:t>
            </a:r>
          </a:p>
        </p:txBody>
      </p:sp>
    </p:spTree>
    <p:extLst>
      <p:ext uri="{BB962C8B-B14F-4D97-AF65-F5344CB8AC3E}">
        <p14:creationId xmlns:p14="http://schemas.microsoft.com/office/powerpoint/2010/main" val="21409464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0D7D7-2C1D-4CE9-906B-5F2B6E3F35F0}"/>
              </a:ext>
            </a:extLst>
          </p:cNvPr>
          <p:cNvSpPr>
            <a:spLocks noGrp="1"/>
          </p:cNvSpPr>
          <p:nvPr>
            <p:ph type="title"/>
          </p:nvPr>
        </p:nvSpPr>
        <p:spPr>
          <a:xfrm>
            <a:off x="609600" y="124325"/>
            <a:ext cx="10972800" cy="602184"/>
          </a:xfrm>
        </p:spPr>
        <p:txBody>
          <a:bodyPr>
            <a:normAutofit fontScale="90000"/>
          </a:bodyPr>
          <a:lstStyle/>
          <a:p>
            <a:r>
              <a:rPr lang="en-GB" dirty="0"/>
              <a:t>Exam</a:t>
            </a:r>
          </a:p>
        </p:txBody>
      </p:sp>
      <p:sp>
        <p:nvSpPr>
          <p:cNvPr id="3" name="Content Placeholder 2">
            <a:extLst>
              <a:ext uri="{FF2B5EF4-FFF2-40B4-BE49-F238E27FC236}">
                <a16:creationId xmlns:a16="http://schemas.microsoft.com/office/drawing/2014/main" id="{D40F921B-02BA-4708-AF18-4680D4D36A06}"/>
              </a:ext>
            </a:extLst>
          </p:cNvPr>
          <p:cNvSpPr>
            <a:spLocks noGrp="1"/>
          </p:cNvSpPr>
          <p:nvPr>
            <p:ph idx="1"/>
          </p:nvPr>
        </p:nvSpPr>
        <p:spPr>
          <a:xfrm>
            <a:off x="609600" y="898744"/>
            <a:ext cx="10972800" cy="4700390"/>
          </a:xfrm>
        </p:spPr>
        <p:txBody>
          <a:bodyPr>
            <a:normAutofit fontScale="62500" lnSpcReduction="20000"/>
          </a:bodyPr>
          <a:lstStyle/>
          <a:p>
            <a:pPr marL="0" indent="0">
              <a:buNone/>
            </a:pPr>
            <a:r>
              <a:rPr lang="en-GB" dirty="0">
                <a:latin typeface="Arial" panose="020B0604020202020204" pitchFamily="34" charset="0"/>
                <a:cs typeface="Arial" panose="020B0604020202020204" pitchFamily="34" charset="0"/>
              </a:rPr>
              <a:t>2 hours long – Two sections</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Read the article and answer all questions in section 1.</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Answer either question A or B for each question in section 2.</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You should answer a total of 6 questions, 3 in section 1 and 3 in section 2. You must answer all 6 questions in order to achieve a pass. </a:t>
            </a: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The questions in section 1 carry a weight of 40 marks, all questions in section 2 carry an equal weighting of 20 marks, so you should plan your time to reflect</a:t>
            </a:r>
            <a:r>
              <a:rPr lang="en-GB" dirty="0">
                <a:latin typeface="Arial" panose="020B0604020202020204" pitchFamily="34" charset="0"/>
                <a:cs typeface="Arial" panose="020B0604020202020204" pitchFamily="34" charset="0"/>
              </a:rPr>
              <a:t> </a:t>
            </a:r>
            <a:r>
              <a:rPr lang="en-GB" b="1" dirty="0">
                <a:latin typeface="Arial" panose="020B0604020202020204" pitchFamily="34" charset="0"/>
                <a:cs typeface="Arial" panose="020B0604020202020204" pitchFamily="34" charset="0"/>
              </a:rPr>
              <a:t>this.</a:t>
            </a: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t>All answers should be justified as far as possible using appropriate theory and evidence.</a:t>
            </a:r>
            <a:endParaRPr lang="en-GB" dirty="0"/>
          </a:p>
          <a:p>
            <a:pPr marL="0" indent="0">
              <a:buNone/>
            </a:pPr>
            <a:r>
              <a:rPr lang="en-GB" b="1" dirty="0"/>
              <a:t>To communicate your answers more clearly you may use whatever methods you wish, for example diagrams, flowcharts, bullet points; you need to provide an explanation of each. </a:t>
            </a:r>
            <a:endParaRPr lang="en-GB" dirty="0"/>
          </a:p>
          <a:p>
            <a:pPr marL="0" indent="0">
              <a:buNone/>
            </a:pPr>
            <a:endParaRPr lang="en-GB" dirty="0">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10788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22DD74-5635-4F88-9AC8-2B430BB0EE4C}"/>
              </a:ext>
            </a:extLst>
          </p:cNvPr>
          <p:cNvSpPr>
            <a:spLocks noGrp="1"/>
          </p:cNvSpPr>
          <p:nvPr>
            <p:ph type="title"/>
          </p:nvPr>
        </p:nvSpPr>
        <p:spPr/>
        <p:txBody>
          <a:bodyPr/>
          <a:lstStyle/>
          <a:p>
            <a:r>
              <a:rPr lang="en-GB" dirty="0"/>
              <a:t>Article</a:t>
            </a:r>
          </a:p>
        </p:txBody>
      </p:sp>
      <p:sp>
        <p:nvSpPr>
          <p:cNvPr id="3" name="Content Placeholder 2">
            <a:extLst>
              <a:ext uri="{FF2B5EF4-FFF2-40B4-BE49-F238E27FC236}">
                <a16:creationId xmlns:a16="http://schemas.microsoft.com/office/drawing/2014/main" id="{817ECFF6-9466-4390-8C7B-43CE0EB4A3B3}"/>
              </a:ext>
            </a:extLst>
          </p:cNvPr>
          <p:cNvSpPr>
            <a:spLocks noGrp="1"/>
          </p:cNvSpPr>
          <p:nvPr>
            <p:ph idx="1"/>
          </p:nvPr>
        </p:nvSpPr>
        <p:spPr/>
        <p:txBody>
          <a:bodyPr/>
          <a:lstStyle/>
          <a:p>
            <a:r>
              <a:rPr lang="en-GB" dirty="0"/>
              <a:t>Read the article for the 2018 exam.</a:t>
            </a:r>
          </a:p>
          <a:p>
            <a:pPr marL="0" indent="0">
              <a:buNone/>
            </a:pPr>
            <a:endParaRPr lang="en-GB" dirty="0"/>
          </a:p>
          <a:p>
            <a:r>
              <a:rPr lang="en-GB" dirty="0"/>
              <a:t>What topics do you think you need to research as preparation?</a:t>
            </a:r>
          </a:p>
        </p:txBody>
      </p:sp>
    </p:spTree>
    <p:extLst>
      <p:ext uri="{BB962C8B-B14F-4D97-AF65-F5344CB8AC3E}">
        <p14:creationId xmlns:p14="http://schemas.microsoft.com/office/powerpoint/2010/main" val="2605743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4FBAF-4B3B-41C5-8887-925F91771A42}"/>
              </a:ext>
            </a:extLst>
          </p:cNvPr>
          <p:cNvSpPr>
            <a:spLocks noGrp="1"/>
          </p:cNvSpPr>
          <p:nvPr>
            <p:ph type="title"/>
          </p:nvPr>
        </p:nvSpPr>
        <p:spPr/>
        <p:txBody>
          <a:bodyPr/>
          <a:lstStyle/>
          <a:p>
            <a:r>
              <a:rPr lang="en-GB" dirty="0"/>
              <a:t>Structuring answers</a:t>
            </a:r>
          </a:p>
        </p:txBody>
      </p:sp>
      <p:sp>
        <p:nvSpPr>
          <p:cNvPr id="3" name="Content Placeholder 2">
            <a:extLst>
              <a:ext uri="{FF2B5EF4-FFF2-40B4-BE49-F238E27FC236}">
                <a16:creationId xmlns:a16="http://schemas.microsoft.com/office/drawing/2014/main" id="{E06F8A14-4E4D-42B8-BBF0-9A4514C1FCAE}"/>
              </a:ext>
            </a:extLst>
          </p:cNvPr>
          <p:cNvSpPr>
            <a:spLocks noGrp="1"/>
          </p:cNvSpPr>
          <p:nvPr>
            <p:ph idx="1"/>
          </p:nvPr>
        </p:nvSpPr>
        <p:spPr/>
        <p:txBody>
          <a:bodyPr/>
          <a:lstStyle/>
          <a:p>
            <a:r>
              <a:rPr lang="en-GB" dirty="0"/>
              <a:t>Make sure you answer the question!</a:t>
            </a:r>
          </a:p>
          <a:p>
            <a:r>
              <a:rPr lang="en-GB" dirty="0"/>
              <a:t>Include models, theories, best practice, organisational examples and employment law.</a:t>
            </a:r>
          </a:p>
          <a:p>
            <a:r>
              <a:rPr lang="en-GB" dirty="0"/>
              <a:t>Reference core text, other CIPD texts, CIPD factsheets, CIPD Reports, peer reviewed articles, Harvard Business Review articles, People Management, ONS statistics.</a:t>
            </a:r>
          </a:p>
        </p:txBody>
      </p:sp>
    </p:spTree>
    <p:extLst>
      <p:ext uri="{BB962C8B-B14F-4D97-AF65-F5344CB8AC3E}">
        <p14:creationId xmlns:p14="http://schemas.microsoft.com/office/powerpoint/2010/main" val="33318856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F487AF-3105-4508-94FF-8D451CBA91D4}"/>
              </a:ext>
            </a:extLst>
          </p:cNvPr>
          <p:cNvSpPr>
            <a:spLocks noGrp="1"/>
          </p:cNvSpPr>
          <p:nvPr>
            <p:ph type="title"/>
          </p:nvPr>
        </p:nvSpPr>
        <p:spPr/>
        <p:txBody>
          <a:bodyPr/>
          <a:lstStyle/>
          <a:p>
            <a:r>
              <a:rPr lang="en-GB" dirty="0"/>
              <a:t>Example Questions</a:t>
            </a:r>
          </a:p>
        </p:txBody>
      </p:sp>
      <p:sp>
        <p:nvSpPr>
          <p:cNvPr id="3" name="Content Placeholder 2">
            <a:extLst>
              <a:ext uri="{FF2B5EF4-FFF2-40B4-BE49-F238E27FC236}">
                <a16:creationId xmlns:a16="http://schemas.microsoft.com/office/drawing/2014/main" id="{E36BFA78-EF5E-43E6-A849-C2F502017C11}"/>
              </a:ext>
            </a:extLst>
          </p:cNvPr>
          <p:cNvSpPr>
            <a:spLocks noGrp="1"/>
          </p:cNvSpPr>
          <p:nvPr>
            <p:ph idx="1"/>
          </p:nvPr>
        </p:nvSpPr>
        <p:spPr/>
        <p:txBody>
          <a:bodyPr>
            <a:normAutofit fontScale="85000" lnSpcReduction="20000"/>
          </a:bodyPr>
          <a:lstStyle/>
          <a:p>
            <a:pPr marL="514350" indent="-514350">
              <a:buFont typeface="+mj-lt"/>
              <a:buAutoNum type="arabicPeriod"/>
            </a:pPr>
            <a:r>
              <a:rPr lang="en-GB" dirty="0"/>
              <a:t>Your director would like to undertake an environmental analysis of the business environment in order to inform future strategy. Which tools would you recommend and why?</a:t>
            </a:r>
          </a:p>
          <a:p>
            <a:pPr marL="514350" indent="-514350">
              <a:buFont typeface="+mj-lt"/>
              <a:buAutoNum type="arabicPeriod"/>
            </a:pPr>
            <a:r>
              <a:rPr lang="en-GB" dirty="0"/>
              <a:t>How will external factors impact on the HR function in the future? How does it need to adapt to survive as a function?</a:t>
            </a:r>
          </a:p>
          <a:p>
            <a:pPr marL="514350" indent="-514350">
              <a:buFont typeface="+mj-lt"/>
              <a:buAutoNum type="arabicPeriod"/>
            </a:pPr>
            <a:r>
              <a:rPr lang="en-GB" dirty="0"/>
              <a:t>Why should organisations be concerned about the ageing population? </a:t>
            </a:r>
          </a:p>
          <a:p>
            <a:pPr marL="514350" indent="-514350">
              <a:buFont typeface="+mj-lt"/>
              <a:buAutoNum type="arabicPeriod"/>
            </a:pPr>
            <a:r>
              <a:rPr lang="en-GB" dirty="0"/>
              <a:t>How have the following factors influenced your organisation and its HR strategy – government economic policy, advances in technology, Brexit, globalisation, general population trends?</a:t>
            </a:r>
          </a:p>
        </p:txBody>
      </p:sp>
    </p:spTree>
    <p:extLst>
      <p:ext uri="{BB962C8B-B14F-4D97-AF65-F5344CB8AC3E}">
        <p14:creationId xmlns:p14="http://schemas.microsoft.com/office/powerpoint/2010/main" val="2884782933"/>
      </p:ext>
    </p:extLst>
  </p:cSld>
  <p:clrMapOvr>
    <a:masterClrMapping/>
  </p:clrMapOvr>
</p:sld>
</file>

<file path=ppt/theme/theme1.xml><?xml version="1.0" encoding="utf-8"?>
<a:theme xmlns:a="http://schemas.openxmlformats.org/drawingml/2006/main" name="The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UWTSD" id="{F21EE35A-C65B-4304-A6CB-CDA628125EC2}" vid="{AD4FE309-27E3-4943-B06C-08E55F433F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ThemeUWTSD</Template>
  <TotalTime>144</TotalTime>
  <Words>507</Words>
  <Application>Microsoft Office PowerPoint</Application>
  <PresentationFormat>Widescreen</PresentationFormat>
  <Paragraphs>42</Paragraphs>
  <Slides>5</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Myriad Pro</vt:lpstr>
      <vt:lpstr>ThemeUWTSD</vt:lpstr>
      <vt:lpstr>Exam Preparation</vt:lpstr>
      <vt:lpstr>Exam</vt:lpstr>
      <vt:lpstr>Article</vt:lpstr>
      <vt:lpstr>Structuring answers</vt:lpstr>
      <vt:lpstr>Example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Julie Thomas</dc:creator>
  <cp:lastModifiedBy>Julie Thomas</cp:lastModifiedBy>
  <cp:revision>6</cp:revision>
  <dcterms:created xsi:type="dcterms:W3CDTF">2017-11-30T17:31:08Z</dcterms:created>
  <dcterms:modified xsi:type="dcterms:W3CDTF">2017-11-30T19:55:09Z</dcterms:modified>
</cp:coreProperties>
</file>