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15CB586D-0292-44AF-B34D-845F95FEEA10}" type="datetimeFigureOut">
              <a:rPr lang="en-IN" smtClean="0"/>
              <a:t>16-07-2025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3394493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5CB586D-0292-44AF-B34D-845F95FEEA10}" type="datetimeFigureOut">
              <a:rPr lang="en-IN" smtClean="0"/>
              <a:t>16-07-2025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3922621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CB586D-0292-44AF-B34D-845F95FEEA10}" type="datetimeFigureOut">
              <a:rPr lang="en-IN" smtClean="0"/>
              <a:t>16-07-2025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449855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15CB586D-0292-44AF-B34D-845F95FEEA10}" type="datetimeFigureOut">
              <a:rPr lang="en-IN" smtClean="0"/>
              <a:t>16-07-2025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1458860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15CB586D-0292-44AF-B34D-845F95FEEA10}" type="datetimeFigureOut">
              <a:rPr lang="en-IN" smtClean="0"/>
              <a:t>16-07-2025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229162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15CB586D-0292-44AF-B34D-845F95FEEA10}" type="datetimeFigureOut">
              <a:rPr lang="en-IN" smtClean="0"/>
              <a:t>16-07-2025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2035306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CB586D-0292-44AF-B34D-845F95FEEA10}" type="datetimeFigureOut">
              <a:rPr lang="en-IN" smtClean="0"/>
              <a:t>16-07-2025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3930517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CB586D-0292-44AF-B34D-845F95FEEA10}" type="datetimeFigureOut">
              <a:rPr lang="en-IN" smtClean="0"/>
              <a:t>16-07-2025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477128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5CB586D-0292-44AF-B34D-845F95FEEA10}" type="datetimeFigureOut">
              <a:rPr lang="en-IN" smtClean="0"/>
              <a:t>16-07-2025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53902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5CB586D-0292-44AF-B34D-845F95FEEA10}" type="datetimeFigureOut">
              <a:rPr lang="en-IN" smtClean="0"/>
              <a:t>16-07-2025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1370465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5CB586D-0292-44AF-B34D-845F95FEEA10}" type="datetimeFigureOut">
              <a:rPr lang="en-IN" smtClean="0"/>
              <a:t>16-07-2025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6F2726B-BE88-41D2-9B6B-17DF22C65FD4}" type="slidenum">
              <a:rPr lang="en-IN" smtClean="0"/>
              <a:t>‹#›</a:t>
            </a:fld>
            <a:endParaRPr lang="en-IN"/>
          </a:p>
        </p:txBody>
      </p:sp>
    </p:spTree>
    <p:extLst>
      <p:ext uri="{BB962C8B-B14F-4D97-AF65-F5344CB8AC3E}">
        <p14:creationId xmlns:p14="http://schemas.microsoft.com/office/powerpoint/2010/main" val="382127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CB586D-0292-44AF-B34D-845F95FEEA10}" type="datetimeFigureOut">
              <a:rPr lang="en-IN" smtClean="0"/>
              <a:t>16-07-2025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F2726B-BE88-41D2-9B6B-17DF22C65FD4}" type="slidenum">
              <a:rPr lang="en-IN" smtClean="0"/>
              <a:t>‹#›</a:t>
            </a:fld>
            <a:endParaRPr lang="en-IN"/>
          </a:p>
        </p:txBody>
      </p:sp>
    </p:spTree>
    <p:extLst>
      <p:ext uri="{BB962C8B-B14F-4D97-AF65-F5344CB8AC3E}">
        <p14:creationId xmlns:p14="http://schemas.microsoft.com/office/powerpoint/2010/main" val="36716425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821888" y="121151"/>
            <a:ext cx="8487195" cy="584775"/>
          </a:xfrm>
          <a:prstGeom prst="rect">
            <a:avLst/>
          </a:prstGeom>
          <a:solidFill>
            <a:schemeClr val="accent2">
              <a:lumMod val="20000"/>
              <a:lumOff val="80000"/>
            </a:schemeClr>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bodyPr>
          <a:lstStyle/>
          <a:p>
            <a:pPr algn="ctr"/>
            <a:r>
              <a:rPr lang="en-US"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How to create a chart in a Word document </a:t>
            </a:r>
          </a:p>
        </p:txBody>
      </p:sp>
      <p:sp>
        <p:nvSpPr>
          <p:cNvPr id="3" name="TextBox 2"/>
          <p:cNvSpPr txBox="1"/>
          <p:nvPr/>
        </p:nvSpPr>
        <p:spPr>
          <a:xfrm>
            <a:off x="74938" y="850741"/>
            <a:ext cx="11785638" cy="395558"/>
          </a:xfrm>
          <a:prstGeom prst="rect">
            <a:avLst/>
          </a:prstGeom>
          <a:noFill/>
          <a:ln>
            <a:noFill/>
          </a:ln>
          <a:effectLst/>
          <a:scene3d>
            <a:camera prst="orthographicFront">
              <a:rot lat="0" lon="0" rev="0"/>
            </a:camera>
            <a:lightRig rig="chilly" dir="t">
              <a:rot lat="0" lon="0" rev="18480000"/>
            </a:lightRig>
          </a:scene3d>
          <a:sp3d prstMaterial="clear">
            <a:bevelT h="63500"/>
          </a:sp3d>
        </p:spPr>
        <p:txBody>
          <a:bodyPr wrap="square" rtlCol="0" anchor="ctr">
            <a:spAutoFit/>
          </a:bodyPr>
          <a:lstStyle/>
          <a:p>
            <a:pPr algn="just">
              <a:lnSpc>
                <a:spcPct val="150000"/>
              </a:lnSpc>
            </a:pPr>
            <a:r>
              <a:rPr lang="en-IN" sz="700" dirty="0">
                <a:latin typeface="Arial" panose="020B0604020202020204" pitchFamily="34" charset="0"/>
                <a:cs typeface="Arial" panose="020B0604020202020204" pitchFamily="34" charset="0"/>
              </a:rPr>
              <a:t>The current research is going to demonstrate how a chart will be inserted within the Word document. The findings of this research will help both the learners and educators to get insights into the comprehensive process which is used for creating different types of charts within the Word Document, similar to PowerPoint.  </a:t>
            </a:r>
          </a:p>
        </p:txBody>
      </p:sp>
      <p:sp>
        <p:nvSpPr>
          <p:cNvPr id="4" name="TextBox 3"/>
          <p:cNvSpPr txBox="1"/>
          <p:nvPr/>
        </p:nvSpPr>
        <p:spPr>
          <a:xfrm>
            <a:off x="126569" y="1476582"/>
            <a:ext cx="2205694" cy="1223412"/>
          </a:xfrm>
          <a:prstGeom prst="rect">
            <a:avLst/>
          </a:prstGeom>
          <a:solidFill>
            <a:schemeClr val="accent6">
              <a:lumMod val="20000"/>
              <a:lumOff val="80000"/>
            </a:schemeClr>
          </a:solidFill>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pPr>
            <a:r>
              <a:rPr lang="en-IN" sz="700" b="1" dirty="0">
                <a:latin typeface="Arial" panose="020B0604020202020204" pitchFamily="34" charset="0"/>
                <a:cs typeface="Arial" panose="020B0604020202020204" pitchFamily="34" charset="0"/>
              </a:rPr>
              <a:t>Step 1: Create a Dataset </a:t>
            </a: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 first step is to open a Word document.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Design a dataset through which the chart will be inserted within the Word page.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Do not forget to save the file in any accessible folder to secure the availability of the data whenever required.</a:t>
            </a:r>
          </a:p>
        </p:txBody>
      </p:sp>
      <p:sp>
        <p:nvSpPr>
          <p:cNvPr id="5" name="TextBox 4"/>
          <p:cNvSpPr txBox="1"/>
          <p:nvPr/>
        </p:nvSpPr>
        <p:spPr>
          <a:xfrm>
            <a:off x="74938" y="2848559"/>
            <a:ext cx="2428347" cy="3000821"/>
          </a:xfrm>
          <a:prstGeom prst="rect">
            <a:avLst/>
          </a:prstGeom>
          <a:solidFill>
            <a:schemeClr val="accent1">
              <a:lumMod val="20000"/>
              <a:lumOff val="80000"/>
            </a:schemeClr>
          </a:solidFill>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pPr>
            <a:r>
              <a:rPr lang="en-IN" sz="700" b="1" dirty="0">
                <a:latin typeface="Arial" panose="020B0604020202020204" pitchFamily="34" charset="0"/>
                <a:cs typeface="Arial" panose="020B0604020202020204" pitchFamily="34" charset="0"/>
              </a:rPr>
              <a:t>Step 2: Open Chart Option </a:t>
            </a: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Place the cursor in the selected area within the Word Document where the chart will be inserted.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Then go to the ‘</a:t>
            </a:r>
            <a:r>
              <a:rPr lang="en-IN" sz="700" b="1" dirty="0">
                <a:latin typeface="Arial" panose="020B0604020202020204" pitchFamily="34" charset="0"/>
                <a:cs typeface="Arial" panose="020B0604020202020204" pitchFamily="34" charset="0"/>
              </a:rPr>
              <a:t>Ribbon</a:t>
            </a:r>
            <a:r>
              <a:rPr lang="en-IN" sz="700" dirty="0">
                <a:latin typeface="Arial" panose="020B0604020202020204" pitchFamily="34" charset="0"/>
                <a:cs typeface="Arial" panose="020B0604020202020204" pitchFamily="34" charset="0"/>
              </a:rPr>
              <a:t>’ bar at the top of the worksheet.</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Click on the ‘</a:t>
            </a:r>
            <a:r>
              <a:rPr lang="en-IN" sz="700" b="1" dirty="0">
                <a:latin typeface="Arial" panose="020B0604020202020204" pitchFamily="34" charset="0"/>
                <a:cs typeface="Arial" panose="020B0604020202020204" pitchFamily="34" charset="0"/>
              </a:rPr>
              <a:t>Insert</a:t>
            </a:r>
            <a:r>
              <a:rPr lang="en-IN" sz="700" dirty="0">
                <a:latin typeface="Arial" panose="020B0604020202020204" pitchFamily="34" charset="0"/>
                <a:cs typeface="Arial" panose="020B0604020202020204" pitchFamily="34" charset="0"/>
              </a:rPr>
              <a:t>’ tab from the Ribbon bar.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 illustration section will be opened, showcasing a variety of illustrative options such as shape, picture, SmartArt, and charts.</a:t>
            </a:r>
          </a:p>
          <a:p>
            <a:pPr marL="17145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From the Installation section, select the ‘</a:t>
            </a:r>
            <a:r>
              <a:rPr lang="en-IN" sz="700" b="1" dirty="0">
                <a:latin typeface="Arial" panose="020B0604020202020204" pitchFamily="34" charset="0"/>
                <a:cs typeface="Arial" panose="020B0604020202020204" pitchFamily="34" charset="0"/>
              </a:rPr>
              <a:t>Chart</a:t>
            </a:r>
            <a:r>
              <a:rPr lang="en-IN" sz="700" dirty="0">
                <a:latin typeface="Arial" panose="020B0604020202020204" pitchFamily="34" charset="0"/>
                <a:cs typeface="Arial" panose="020B0604020202020204" pitchFamily="34" charset="0"/>
              </a:rPr>
              <a:t>’ option. </a:t>
            </a: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a:p>
            <a:pPr algn="just">
              <a:lnSpc>
                <a:spcPct val="150000"/>
              </a:lnSpc>
            </a:pPr>
            <a:endParaRPr lang="en-US" sz="700" dirty="0">
              <a:latin typeface="Arial" panose="020B0604020202020204" pitchFamily="34" charset="0"/>
              <a:cs typeface="Arial" panose="020B0604020202020204" pitchFamily="34" charset="0"/>
            </a:endParaRPr>
          </a:p>
        </p:txBody>
      </p:sp>
      <p:sp>
        <p:nvSpPr>
          <p:cNvPr id="8" name="TextBox 7"/>
          <p:cNvSpPr txBox="1"/>
          <p:nvPr/>
        </p:nvSpPr>
        <p:spPr>
          <a:xfrm>
            <a:off x="2572698" y="1464687"/>
            <a:ext cx="3075995" cy="4616648"/>
          </a:xfrm>
          <a:prstGeom prst="rect">
            <a:avLst/>
          </a:prstGeom>
          <a:solidFill>
            <a:schemeClr val="accent2">
              <a:lumMod val="20000"/>
              <a:lumOff val="80000"/>
            </a:schemeClr>
          </a:solidFill>
          <a:ln w="28575">
            <a:solidFill>
              <a:schemeClr val="bg2">
                <a:lumMod val="10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pPr>
            <a:r>
              <a:rPr lang="en-IN" sz="700" b="1" dirty="0">
                <a:latin typeface="Arial" panose="020B0604020202020204" pitchFamily="34" charset="0"/>
                <a:cs typeface="Arial" panose="020B0604020202020204" pitchFamily="34" charset="0"/>
              </a:rPr>
              <a:t>Step 3: Insert a Chart </a:t>
            </a:r>
            <a:endParaRPr lang="en-IN" sz="700" dirty="0">
              <a:latin typeface="Arial" panose="020B0604020202020204" pitchFamily="34" charset="0"/>
              <a:cs typeface="Arial" panose="020B0604020202020204" pitchFamily="34" charset="0"/>
            </a:endParaRPr>
          </a:p>
          <a:p>
            <a:pPr lvl="0" algn="just">
              <a:lnSpc>
                <a:spcPct val="150000"/>
              </a:lnSpc>
            </a:pPr>
            <a:r>
              <a:rPr lang="en-IN" sz="700" dirty="0">
                <a:latin typeface="Arial" panose="020B0604020202020204" pitchFamily="34" charset="0"/>
                <a:cs typeface="Arial" panose="020B0604020202020204" pitchFamily="34" charset="0"/>
              </a:rPr>
              <a:t>After clicking on the chart option, an ‘</a:t>
            </a:r>
            <a:r>
              <a:rPr lang="en-IN" sz="700" b="1" dirty="0">
                <a:latin typeface="Arial" panose="020B0604020202020204" pitchFamily="34" charset="0"/>
                <a:cs typeface="Arial" panose="020B0604020202020204" pitchFamily="34" charset="0"/>
              </a:rPr>
              <a:t>Insert Chart</a:t>
            </a:r>
            <a:r>
              <a:rPr lang="en-IN" sz="700" dirty="0">
                <a:latin typeface="Arial" panose="020B0604020202020204" pitchFamily="34" charset="0"/>
                <a:cs typeface="Arial" panose="020B0604020202020204" pitchFamily="34" charset="0"/>
              </a:rPr>
              <a:t>’ will be opened. Select the chart style or design of the chart as per the choice from the options highlighted on the left side. There exist various types of chat options, such as </a:t>
            </a:r>
            <a:r>
              <a:rPr lang="en-IN" sz="700" i="1" dirty="0">
                <a:latin typeface="Arial" panose="020B0604020202020204" pitchFamily="34" charset="0"/>
                <a:cs typeface="Arial" panose="020B0604020202020204" pitchFamily="34" charset="0"/>
              </a:rPr>
              <a:t>column, bar, line, and pie chart</a:t>
            </a:r>
            <a:r>
              <a:rPr lang="en-IN" sz="700" dirty="0">
                <a:latin typeface="Arial" panose="020B0604020202020204" pitchFamily="34" charset="0"/>
                <a:cs typeface="Arial" panose="020B0604020202020204" pitchFamily="34" charset="0"/>
              </a:rPr>
              <a:t>. </a:t>
            </a:r>
          </a:p>
          <a:p>
            <a:pPr lvl="0" algn="just">
              <a:lnSpc>
                <a:spcPct val="150000"/>
              </a:lnSpc>
            </a:pPr>
            <a:endParaRPr lang="en-US" sz="700" dirty="0">
              <a:latin typeface="Arial" panose="020B0604020202020204" pitchFamily="34" charset="0"/>
              <a:cs typeface="Arial" panose="020B0604020202020204" pitchFamily="34" charset="0"/>
            </a:endParaRPr>
          </a:p>
          <a:p>
            <a:pPr lvl="0" algn="just">
              <a:lnSpc>
                <a:spcPct val="150000"/>
              </a:lnSpc>
            </a:pPr>
            <a:endParaRPr lang="en-US" sz="700" dirty="0">
              <a:latin typeface="Arial" panose="020B0604020202020204" pitchFamily="34" charset="0"/>
              <a:cs typeface="Arial" panose="020B0604020202020204" pitchFamily="34" charset="0"/>
            </a:endParaRPr>
          </a:p>
          <a:p>
            <a:pPr lvl="0" algn="just">
              <a:lnSpc>
                <a:spcPct val="150000"/>
              </a:lnSpc>
            </a:pPr>
            <a:endParaRPr lang="en-US" sz="700" dirty="0">
              <a:latin typeface="Arial" panose="020B0604020202020204" pitchFamily="34" charset="0"/>
              <a:cs typeface="Arial" panose="020B0604020202020204" pitchFamily="34" charset="0"/>
            </a:endParaRPr>
          </a:p>
          <a:p>
            <a:pPr lvl="0" algn="just">
              <a:lnSpc>
                <a:spcPct val="150000"/>
              </a:lnSpc>
            </a:pPr>
            <a:endParaRPr lang="en-US" sz="700" dirty="0">
              <a:latin typeface="Arial" panose="020B0604020202020204" pitchFamily="34" charset="0"/>
              <a:cs typeface="Arial" panose="020B0604020202020204" pitchFamily="34" charset="0"/>
            </a:endParaRPr>
          </a:p>
          <a:p>
            <a:pPr lvl="0" algn="just">
              <a:lnSpc>
                <a:spcPct val="150000"/>
              </a:lnSpc>
            </a:pPr>
            <a:endParaRPr lang="en-US"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In order to insert the selected chart type, click on the likeable option and then click the 'OK' button.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After clicking the OK button, an </a:t>
            </a:r>
            <a:r>
              <a:rPr lang="en-IN" sz="700" i="1" dirty="0">
                <a:latin typeface="Arial" panose="020B0604020202020204" pitchFamily="34" charset="0"/>
                <a:cs typeface="Arial" panose="020B0604020202020204" pitchFamily="34" charset="0"/>
              </a:rPr>
              <a:t>Excel Spreadsheet </a:t>
            </a:r>
            <a:r>
              <a:rPr lang="en-IN" sz="700" dirty="0">
                <a:latin typeface="Arial" panose="020B0604020202020204" pitchFamily="34" charset="0"/>
                <a:cs typeface="Arial" panose="020B0604020202020204" pitchFamily="34" charset="0"/>
              </a:rPr>
              <a:t>will be opened on the Word document along with inserting the chart. This Excel spreadsheet is the basic design of Excel, which is presented without any Ribbon or Tab. This Excel sheet showcases the sample data, which is inserted first (Microsoft, 2025).  </a:t>
            </a:r>
          </a:p>
          <a:p>
            <a:pPr marL="171450" lvl="0" indent="-171450" algn="just">
              <a:lnSpc>
                <a:spcPct val="150000"/>
              </a:lnSpc>
              <a:buFont typeface="Arial" panose="020B0604020202020204" pitchFamily="34" charset="0"/>
              <a:buChar char="•"/>
            </a:pPr>
            <a:endParaRPr lang="en-IN"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a:p>
            <a:pPr lvl="0">
              <a:lnSpc>
                <a:spcPct val="150000"/>
              </a:lnSpc>
            </a:pPr>
            <a:endParaRPr lang="en-US" sz="700" dirty="0">
              <a:latin typeface="Arial" panose="020B0604020202020204" pitchFamily="34" charset="0"/>
              <a:cs typeface="Arial" panose="020B0604020202020204" pitchFamily="34" charset="0"/>
            </a:endParaRPr>
          </a:p>
        </p:txBody>
      </p:sp>
      <p:pic>
        <p:nvPicPr>
          <p:cNvPr id="9" name="image7.png"/>
          <p:cNvPicPr/>
          <p:nvPr/>
        </p:nvPicPr>
        <p:blipFill>
          <a:blip r:embed="rId3"/>
          <a:stretch>
            <a:fillRect/>
          </a:stretch>
        </p:blipFill>
        <p:spPr>
          <a:xfrm>
            <a:off x="2805269" y="5040772"/>
            <a:ext cx="2735803" cy="7877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p:cNvSpPr txBox="1"/>
          <p:nvPr/>
        </p:nvSpPr>
        <p:spPr>
          <a:xfrm>
            <a:off x="5840310" y="1476386"/>
            <a:ext cx="6231488" cy="1223412"/>
          </a:xfrm>
          <a:prstGeom prst="rect">
            <a:avLst/>
          </a:prstGeom>
          <a:solidFill>
            <a:schemeClr val="accent4">
              <a:lumMod val="40000"/>
              <a:lumOff val="60000"/>
            </a:schemeClr>
          </a:solidFill>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pPr>
            <a:r>
              <a:rPr lang="en-IN" sz="700" b="1" dirty="0">
                <a:latin typeface="Arial" panose="020B0604020202020204" pitchFamily="34" charset="0"/>
                <a:cs typeface="Arial" panose="020B0604020202020204" pitchFamily="34" charset="0"/>
              </a:rPr>
              <a:t>Step 4: Modify the Chart </a:t>
            </a: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 data or information in this spreadsheet can be modified as per the choice. In order to modify the data, it is required to copy the data from another source and paste it into the Excel sheet. The data on the chart in the Word document will be updated automatically with the change in the data in the Excel sheet (Indeed, 2025).</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 chart style can be modified as per the choice; in order to change the chart style, close the spreadsheet window first, and then click on the chart.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After clicking on the chart, a menu chart will be opened on the right side of the chart, including four options such as </a:t>
            </a:r>
            <a:r>
              <a:rPr lang="en-IN" sz="700" i="1" dirty="0">
                <a:latin typeface="Arial" panose="020B0604020202020204" pitchFamily="34" charset="0"/>
                <a:cs typeface="Arial" panose="020B0604020202020204" pitchFamily="34" charset="0"/>
              </a:rPr>
              <a:t>layout options, chart elements, style and colour </a:t>
            </a:r>
            <a:r>
              <a:rPr lang="en-IN" sz="700" dirty="0">
                <a:latin typeface="Arial" panose="020B0604020202020204" pitchFamily="34" charset="0"/>
                <a:cs typeface="Arial" panose="020B0604020202020204" pitchFamily="34" charset="0"/>
              </a:rPr>
              <a:t>and</a:t>
            </a:r>
            <a:r>
              <a:rPr lang="en-IN" sz="700" i="1" dirty="0">
                <a:latin typeface="Arial" panose="020B0604020202020204" pitchFamily="34" charset="0"/>
                <a:cs typeface="Arial" panose="020B0604020202020204" pitchFamily="34" charset="0"/>
              </a:rPr>
              <a:t> values and names. </a:t>
            </a:r>
            <a:endParaRPr lang="en-IN" sz="700" dirty="0">
              <a:latin typeface="Arial" panose="020B0604020202020204" pitchFamily="34" charset="0"/>
              <a:cs typeface="Arial" panose="020B0604020202020204" pitchFamily="34" charset="0"/>
            </a:endParaRPr>
          </a:p>
        </p:txBody>
      </p:sp>
      <p:graphicFrame>
        <p:nvGraphicFramePr>
          <p:cNvPr id="13" name="Table 12"/>
          <p:cNvGraphicFramePr>
            <a:graphicFrameLocks noGrp="1"/>
          </p:cNvGraphicFramePr>
          <p:nvPr>
            <p:extLst>
              <p:ext uri="{D42A27DB-BD31-4B8C-83A1-F6EECF244321}">
                <p14:modId xmlns:p14="http://schemas.microsoft.com/office/powerpoint/2010/main" val="3058146131"/>
              </p:ext>
            </p:extLst>
          </p:nvPr>
        </p:nvGraphicFramePr>
        <p:xfrm>
          <a:off x="5840310" y="2766060"/>
          <a:ext cx="3385110" cy="1736121"/>
        </p:xfrm>
        <a:graphic>
          <a:graphicData uri="http://schemas.openxmlformats.org/drawingml/2006/table">
            <a:tbl>
              <a:tblPr firstRow="1" bandRow="1">
                <a:tableStyleId>{5C22544A-7EE6-4342-B048-85BDC9FD1C3A}</a:tableStyleId>
              </a:tblPr>
              <a:tblGrid>
                <a:gridCol w="1692555">
                  <a:extLst>
                    <a:ext uri="{9D8B030D-6E8A-4147-A177-3AD203B41FA5}">
                      <a16:colId xmlns:a16="http://schemas.microsoft.com/office/drawing/2014/main" val="20000"/>
                    </a:ext>
                  </a:extLst>
                </a:gridCol>
                <a:gridCol w="1692555">
                  <a:extLst>
                    <a:ext uri="{9D8B030D-6E8A-4147-A177-3AD203B41FA5}">
                      <a16:colId xmlns:a16="http://schemas.microsoft.com/office/drawing/2014/main" val="20001"/>
                    </a:ext>
                  </a:extLst>
                </a:gridCol>
              </a:tblGrid>
              <a:tr h="884052">
                <a:tc>
                  <a:txBody>
                    <a:bodyPr/>
                    <a:lstStyle/>
                    <a:p>
                      <a:endParaRPr lang="en-IN" dirty="0"/>
                    </a:p>
                  </a:txBody>
                  <a:tcPr/>
                </a:tc>
                <a:tc>
                  <a:txBody>
                    <a:bodyPr/>
                    <a:lstStyle/>
                    <a:p>
                      <a:endParaRPr lang="en-IN" dirty="0"/>
                    </a:p>
                  </a:txBody>
                  <a:tcPr/>
                </a:tc>
                <a:extLst>
                  <a:ext uri="{0D108BD9-81ED-4DB2-BD59-A6C34878D82A}">
                    <a16:rowId xmlns:a16="http://schemas.microsoft.com/office/drawing/2014/main" val="10000"/>
                  </a:ext>
                </a:extLst>
              </a:tr>
              <a:tr h="852069">
                <a:tc>
                  <a:txBody>
                    <a:bodyPr/>
                    <a:lstStyle/>
                    <a:p>
                      <a:endParaRPr lang="en-IN" dirty="0"/>
                    </a:p>
                  </a:txBody>
                  <a:tcPr/>
                </a:tc>
                <a:tc>
                  <a:txBody>
                    <a:bodyPr/>
                    <a:lstStyle/>
                    <a:p>
                      <a:endParaRPr lang="en-IN" dirty="0"/>
                    </a:p>
                  </a:txBody>
                  <a:tcPr/>
                </a:tc>
                <a:extLst>
                  <a:ext uri="{0D108BD9-81ED-4DB2-BD59-A6C34878D82A}">
                    <a16:rowId xmlns:a16="http://schemas.microsoft.com/office/drawing/2014/main" val="10001"/>
                  </a:ext>
                </a:extLst>
              </a:tr>
            </a:tbl>
          </a:graphicData>
        </a:graphic>
      </p:graphicFrame>
      <p:pic>
        <p:nvPicPr>
          <p:cNvPr id="18" name="image2.png"/>
          <p:cNvPicPr/>
          <p:nvPr/>
        </p:nvPicPr>
        <p:blipFill>
          <a:blip r:embed="rId4"/>
          <a:stretch>
            <a:fillRect/>
          </a:stretch>
        </p:blipFill>
        <p:spPr>
          <a:xfrm>
            <a:off x="5952391" y="2849836"/>
            <a:ext cx="1377714" cy="6935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9" name="image3.png"/>
          <p:cNvPicPr/>
          <p:nvPr/>
        </p:nvPicPr>
        <p:blipFill>
          <a:blip r:embed="rId5"/>
          <a:stretch>
            <a:fillRect/>
          </a:stretch>
        </p:blipFill>
        <p:spPr>
          <a:xfrm>
            <a:off x="7651959" y="2848559"/>
            <a:ext cx="1445106" cy="6660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image5.png"/>
          <p:cNvPicPr/>
          <p:nvPr/>
        </p:nvPicPr>
        <p:blipFill>
          <a:blip r:embed="rId6"/>
          <a:stretch>
            <a:fillRect/>
          </a:stretch>
        </p:blipFill>
        <p:spPr>
          <a:xfrm>
            <a:off x="5952392" y="3744065"/>
            <a:ext cx="1377714" cy="6476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image6.png"/>
          <p:cNvPicPr/>
          <p:nvPr/>
        </p:nvPicPr>
        <p:blipFill>
          <a:blip r:embed="rId7"/>
          <a:stretch>
            <a:fillRect/>
          </a:stretch>
        </p:blipFill>
        <p:spPr>
          <a:xfrm>
            <a:off x="7651959" y="3723197"/>
            <a:ext cx="1445106" cy="6684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p:cNvSpPr txBox="1"/>
          <p:nvPr/>
        </p:nvSpPr>
        <p:spPr>
          <a:xfrm>
            <a:off x="9337501" y="2798043"/>
            <a:ext cx="2734297" cy="1223412"/>
          </a:xfrm>
          <a:prstGeom prst="rect">
            <a:avLst/>
          </a:prstGeom>
          <a:solidFill>
            <a:schemeClr val="accent1">
              <a:lumMod val="40000"/>
              <a:lumOff val="60000"/>
            </a:schemeClr>
          </a:solidFill>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The ‘chart element’ option comprises various options for the chart modification, such as </a:t>
            </a:r>
            <a:r>
              <a:rPr lang="en-IN" sz="700" i="1" dirty="0">
                <a:latin typeface="Arial" panose="020B0604020202020204" pitchFamily="34" charset="0"/>
                <a:cs typeface="Arial" panose="020B0604020202020204" pitchFamily="34" charset="0"/>
              </a:rPr>
              <a:t>chart title, axis title, data level, gridline, trend line</a:t>
            </a:r>
            <a:r>
              <a:rPr lang="en-IN" sz="700" dirty="0">
                <a:latin typeface="Arial" panose="020B0604020202020204" pitchFamily="34" charset="0"/>
                <a:cs typeface="Arial" panose="020B0604020202020204" pitchFamily="34" charset="0"/>
              </a:rPr>
              <a:t> and others. Click on the ‘chart element’ option to add different chart elements.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Double-clicking on the chart can also open up the design bar from which the chart design, colour and style can be modified according to the choice.   </a:t>
            </a:r>
          </a:p>
        </p:txBody>
      </p:sp>
      <p:sp>
        <p:nvSpPr>
          <p:cNvPr id="15" name="TextBox 14"/>
          <p:cNvSpPr txBox="1"/>
          <p:nvPr/>
        </p:nvSpPr>
        <p:spPr>
          <a:xfrm>
            <a:off x="5881264" y="4534758"/>
            <a:ext cx="2710047" cy="1546577"/>
          </a:xfrm>
          <a:prstGeom prst="rect">
            <a:avLst/>
          </a:prstGeom>
          <a:solidFill>
            <a:schemeClr val="accent6">
              <a:lumMod val="40000"/>
              <a:lumOff val="60000"/>
            </a:schemeClr>
          </a:solidFill>
          <a:ln w="28575">
            <a:solidFill>
              <a:schemeClr val="tx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just">
              <a:lnSpc>
                <a:spcPct val="150000"/>
              </a:lnSpc>
            </a:pPr>
            <a:r>
              <a:rPr lang="en-IN" sz="700" b="1" dirty="0">
                <a:latin typeface="Arial" panose="020B0604020202020204" pitchFamily="34" charset="0"/>
                <a:cs typeface="Arial" panose="020B0604020202020204" pitchFamily="34" charset="0"/>
              </a:rPr>
              <a:t>Step 5: Change the Chart </a:t>
            </a:r>
            <a:endParaRPr lang="en-IN" sz="7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Here, the ‘Column’ chart is inserted to graphically showcase the overall data. Similar to the column chart, a bar chart and a line chart can also be inserted. </a:t>
            </a:r>
          </a:p>
          <a:p>
            <a:pPr marL="171450" lvl="0" indent="-171450" algn="just">
              <a:lnSpc>
                <a:spcPct val="150000"/>
              </a:lnSpc>
              <a:buFont typeface="Arial" panose="020B0604020202020204" pitchFamily="34" charset="0"/>
              <a:buChar char="•"/>
            </a:pPr>
            <a:r>
              <a:rPr lang="en-IN" sz="700" dirty="0">
                <a:latin typeface="Arial" panose="020B0604020202020204" pitchFamily="34" charset="0"/>
                <a:cs typeface="Arial" panose="020B0604020202020204" pitchFamily="34" charset="0"/>
              </a:rPr>
              <a:t>In order to change the chart style, double-click the chart, go to the 'Insert' tab and click on the chart option. A 'change chart type' page will be opened with different chart options. Select the chart type as per the choice and then click the 'OK' button to change the chart type. </a:t>
            </a:r>
          </a:p>
        </p:txBody>
      </p:sp>
      <p:sp>
        <p:nvSpPr>
          <p:cNvPr id="6" name="TextBox 5"/>
          <p:cNvSpPr txBox="1"/>
          <p:nvPr/>
        </p:nvSpPr>
        <p:spPr>
          <a:xfrm>
            <a:off x="0" y="6146814"/>
            <a:ext cx="12192000" cy="715581"/>
          </a:xfrm>
          <a:prstGeom prst="rect">
            <a:avLst/>
          </a:prstGeom>
          <a:solidFill>
            <a:schemeClr val="accent5">
              <a:lumMod val="40000"/>
              <a:lumOff val="60000"/>
            </a:schemeClr>
          </a:solidFill>
        </p:spPr>
        <p:txBody>
          <a:bodyPr wrap="square" rtlCol="0">
            <a:spAutoFit/>
          </a:bodyPr>
          <a:lstStyle/>
          <a:p>
            <a:pPr>
              <a:lnSpc>
                <a:spcPct val="150000"/>
              </a:lnSpc>
            </a:pPr>
            <a:r>
              <a:rPr lang="en-US" sz="900" b="1" dirty="0">
                <a:latin typeface="Arial" panose="020B0604020202020204" pitchFamily="34" charset="0"/>
                <a:cs typeface="Arial" panose="020B0604020202020204" pitchFamily="34" charset="0"/>
              </a:rPr>
              <a:t>References</a:t>
            </a:r>
          </a:p>
          <a:p>
            <a:pPr>
              <a:lnSpc>
                <a:spcPct val="150000"/>
              </a:lnSpc>
            </a:pPr>
            <a:r>
              <a:rPr lang="en-US" sz="900" dirty="0">
                <a:latin typeface="Arial" panose="020B0604020202020204" pitchFamily="34" charset="0"/>
                <a:cs typeface="Arial" panose="020B0604020202020204" pitchFamily="34" charset="0"/>
              </a:rPr>
              <a:t>Indeed (2025) </a:t>
            </a:r>
            <a:r>
              <a:rPr lang="en-US" sz="900" i="1" dirty="0">
                <a:latin typeface="Arial" panose="020B0604020202020204" pitchFamily="34" charset="0"/>
                <a:cs typeface="Arial" panose="020B0604020202020204" pitchFamily="34" charset="0"/>
              </a:rPr>
              <a:t>How to make a graph in Word and why it's a useful tool.</a:t>
            </a:r>
            <a:r>
              <a:rPr lang="en-US" sz="900" dirty="0">
                <a:latin typeface="Arial" panose="020B0604020202020204" pitchFamily="34" charset="0"/>
                <a:cs typeface="Arial" panose="020B0604020202020204" pitchFamily="34" charset="0"/>
              </a:rPr>
              <a:t> Available at: https://uk.indeed.com/career-advice/career-development/how-to-make-graph-in-word [Accessed on: 14</a:t>
            </a:r>
            <a:r>
              <a:rPr lang="en-US" sz="900" baseline="30000" dirty="0">
                <a:latin typeface="Arial" panose="020B0604020202020204" pitchFamily="34" charset="0"/>
                <a:cs typeface="Arial" panose="020B0604020202020204" pitchFamily="34" charset="0"/>
              </a:rPr>
              <a:t>th</a:t>
            </a:r>
            <a:r>
              <a:rPr lang="en-US" sz="900" dirty="0">
                <a:latin typeface="Arial" panose="020B0604020202020204" pitchFamily="34" charset="0"/>
                <a:cs typeface="Arial" panose="020B0604020202020204" pitchFamily="34" charset="0"/>
              </a:rPr>
              <a:t> July, 2025]</a:t>
            </a:r>
            <a:endParaRPr lang="en-IN" sz="900" dirty="0">
              <a:latin typeface="Arial" panose="020B0604020202020204" pitchFamily="34" charset="0"/>
              <a:cs typeface="Arial" panose="020B0604020202020204" pitchFamily="34" charset="0"/>
            </a:endParaRPr>
          </a:p>
          <a:p>
            <a:pPr>
              <a:lnSpc>
                <a:spcPct val="150000"/>
              </a:lnSpc>
            </a:pPr>
            <a:r>
              <a:rPr lang="en-US" sz="900" dirty="0">
                <a:latin typeface="Arial" panose="020B0604020202020204" pitchFamily="34" charset="0"/>
                <a:cs typeface="Arial" panose="020B0604020202020204" pitchFamily="34" charset="0"/>
              </a:rPr>
              <a:t>Microsoft (2025) </a:t>
            </a:r>
            <a:r>
              <a:rPr lang="en-US" sz="900" i="1" dirty="0">
                <a:latin typeface="Arial" panose="020B0604020202020204" pitchFamily="34" charset="0"/>
                <a:cs typeface="Arial" panose="020B0604020202020204" pitchFamily="34" charset="0"/>
              </a:rPr>
              <a:t>Create a chart from start to finish.</a:t>
            </a:r>
            <a:r>
              <a:rPr lang="en-US" sz="900" dirty="0">
                <a:latin typeface="Arial" panose="020B0604020202020204" pitchFamily="34" charset="0"/>
                <a:cs typeface="Arial" panose="020B0604020202020204" pitchFamily="34" charset="0"/>
              </a:rPr>
              <a:t> Available at: https://support.microsoft.com/en-us/office/create-a-chart-from-start-to-finish-0baf399e-dd61-4e18-8a73-b3fd5d5680c2 [Accessed on: 14</a:t>
            </a:r>
            <a:r>
              <a:rPr lang="en-US" sz="900" baseline="30000" dirty="0">
                <a:latin typeface="Arial" panose="020B0604020202020204" pitchFamily="34" charset="0"/>
                <a:cs typeface="Arial" panose="020B0604020202020204" pitchFamily="34" charset="0"/>
              </a:rPr>
              <a:t>th</a:t>
            </a:r>
            <a:r>
              <a:rPr lang="en-US" sz="900" dirty="0">
                <a:latin typeface="Arial" panose="020B0604020202020204" pitchFamily="34" charset="0"/>
                <a:cs typeface="Arial" panose="020B0604020202020204" pitchFamily="34" charset="0"/>
              </a:rPr>
              <a:t> July, 2025]</a:t>
            </a:r>
            <a:endParaRPr lang="en-IN" sz="900" dirty="0">
              <a:latin typeface="Arial" panose="020B0604020202020204" pitchFamily="34" charset="0"/>
              <a:cs typeface="Arial" panose="020B0604020202020204" pitchFamily="34" charset="0"/>
            </a:endParaRPr>
          </a:p>
        </p:txBody>
      </p:sp>
      <p:pic>
        <p:nvPicPr>
          <p:cNvPr id="22" name="Picture 21"/>
          <p:cNvPicPr/>
          <p:nvPr/>
        </p:nvPicPr>
        <p:blipFill>
          <a:blip r:embed="rId8"/>
          <a:stretch>
            <a:fillRect/>
          </a:stretch>
        </p:blipFill>
        <p:spPr>
          <a:xfrm>
            <a:off x="2758132" y="2499725"/>
            <a:ext cx="2771560" cy="10149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3" name="Picture 22"/>
          <p:cNvPicPr/>
          <p:nvPr/>
        </p:nvPicPr>
        <p:blipFill>
          <a:blip r:embed="rId9"/>
          <a:stretch>
            <a:fillRect/>
          </a:stretch>
        </p:blipFill>
        <p:spPr>
          <a:xfrm>
            <a:off x="171449" y="4807770"/>
            <a:ext cx="2168678" cy="8340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6" name="Picture 25"/>
          <p:cNvPicPr/>
          <p:nvPr/>
        </p:nvPicPr>
        <p:blipFill>
          <a:blip r:embed="rId10"/>
          <a:stretch>
            <a:fillRect/>
          </a:stretch>
        </p:blipFill>
        <p:spPr>
          <a:xfrm>
            <a:off x="9225420" y="4191549"/>
            <a:ext cx="2891068" cy="8492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7" name="Picture 26"/>
          <p:cNvPicPr/>
          <p:nvPr/>
        </p:nvPicPr>
        <p:blipFill>
          <a:blip r:embed="rId11"/>
          <a:stretch>
            <a:fillRect/>
          </a:stretch>
        </p:blipFill>
        <p:spPr>
          <a:xfrm>
            <a:off x="8743016" y="5198520"/>
            <a:ext cx="3297278" cy="8640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6467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747</Words>
  <Application>Microsoft Office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Mihaela Bordianu</cp:lastModifiedBy>
  <cp:revision>10</cp:revision>
  <dcterms:created xsi:type="dcterms:W3CDTF">2025-07-14T07:06:42Z</dcterms:created>
  <dcterms:modified xsi:type="dcterms:W3CDTF">2025-07-16T11:15:20Z</dcterms:modified>
</cp:coreProperties>
</file>