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30"/>
  </p:notesMasterIdLst>
  <p:sldIdLst>
    <p:sldId id="256" r:id="rId2"/>
    <p:sldId id="284" r:id="rId3"/>
    <p:sldId id="269" r:id="rId4"/>
    <p:sldId id="391" r:id="rId5"/>
    <p:sldId id="387" r:id="rId6"/>
    <p:sldId id="352" r:id="rId7"/>
    <p:sldId id="366" r:id="rId8"/>
    <p:sldId id="315" r:id="rId9"/>
    <p:sldId id="367" r:id="rId10"/>
    <p:sldId id="368" r:id="rId11"/>
    <p:sldId id="369" r:id="rId12"/>
    <p:sldId id="374" r:id="rId13"/>
    <p:sldId id="375" r:id="rId14"/>
    <p:sldId id="371" r:id="rId15"/>
    <p:sldId id="372" r:id="rId16"/>
    <p:sldId id="373" r:id="rId17"/>
    <p:sldId id="389" r:id="rId18"/>
    <p:sldId id="377" r:id="rId19"/>
    <p:sldId id="378" r:id="rId20"/>
    <p:sldId id="370" r:id="rId21"/>
    <p:sldId id="379" r:id="rId22"/>
    <p:sldId id="380" r:id="rId23"/>
    <p:sldId id="388" r:id="rId24"/>
    <p:sldId id="381" r:id="rId25"/>
    <p:sldId id="390" r:id="rId26"/>
    <p:sldId id="364" r:id="rId27"/>
    <p:sldId id="264" r:id="rId28"/>
    <p:sldId id="265" r:id="rId29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2333E8-85F4-4795-93E5-B531A18B19E7}" v="5" dt="2026-01-29T18:10:25.22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79" autoAdjust="0"/>
    <p:restoredTop sz="94660"/>
  </p:normalViewPr>
  <p:slideViewPr>
    <p:cSldViewPr snapToGrid="0">
      <p:cViewPr varScale="1">
        <p:scale>
          <a:sx n="64" d="100"/>
          <a:sy n="64" d="100"/>
        </p:scale>
        <p:origin x="60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2954CD-890D-49CC-B04A-DB96DDEA33CB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09E7A64-C4B3-42FB-815E-DF98C21AD893}">
      <dgm:prSet/>
      <dgm:spPr/>
      <dgm:t>
        <a:bodyPr/>
        <a:lstStyle/>
        <a:p>
          <a:r>
            <a:rPr lang="en-GB"/>
            <a:t>Purpose of today isn’t to tell you how to write!</a:t>
          </a:r>
          <a:endParaRPr lang="en-US"/>
        </a:p>
      </dgm:t>
    </dgm:pt>
    <dgm:pt modelId="{79187465-547B-4851-B1BC-07519061EEAA}" type="parTrans" cxnId="{E375D948-2925-4396-BBBF-30EC33545C3B}">
      <dgm:prSet/>
      <dgm:spPr/>
      <dgm:t>
        <a:bodyPr/>
        <a:lstStyle/>
        <a:p>
          <a:endParaRPr lang="en-US"/>
        </a:p>
      </dgm:t>
    </dgm:pt>
    <dgm:pt modelId="{10CFC2DB-D66F-41C5-8AC6-36811F7E455E}" type="sibTrans" cxnId="{E375D948-2925-4396-BBBF-30EC33545C3B}">
      <dgm:prSet/>
      <dgm:spPr/>
      <dgm:t>
        <a:bodyPr/>
        <a:lstStyle/>
        <a:p>
          <a:endParaRPr lang="en-US"/>
        </a:p>
      </dgm:t>
    </dgm:pt>
    <dgm:pt modelId="{0E467B06-4FCF-47F7-9B10-BC11412FB5D3}">
      <dgm:prSet/>
      <dgm:spPr/>
      <dgm:t>
        <a:bodyPr/>
        <a:lstStyle/>
        <a:p>
          <a:r>
            <a:rPr lang="en-GB" dirty="0"/>
            <a:t>Giving you things to think about, tips, and tools to build your confidence</a:t>
          </a:r>
          <a:endParaRPr lang="en-US" dirty="0"/>
        </a:p>
      </dgm:t>
    </dgm:pt>
    <dgm:pt modelId="{51FC20CB-76DA-4408-9CA8-1C2E54DAF7E2}" type="parTrans" cxnId="{9FA15432-8CCD-4EA8-AA25-3951821A676B}">
      <dgm:prSet/>
      <dgm:spPr/>
      <dgm:t>
        <a:bodyPr/>
        <a:lstStyle/>
        <a:p>
          <a:endParaRPr lang="en-US"/>
        </a:p>
      </dgm:t>
    </dgm:pt>
    <dgm:pt modelId="{DA610987-D0D4-4F54-B6D9-2132C5C6DEDF}" type="sibTrans" cxnId="{9FA15432-8CCD-4EA8-AA25-3951821A676B}">
      <dgm:prSet/>
      <dgm:spPr/>
      <dgm:t>
        <a:bodyPr/>
        <a:lstStyle/>
        <a:p>
          <a:endParaRPr lang="en-US"/>
        </a:p>
      </dgm:t>
    </dgm:pt>
    <dgm:pt modelId="{6FA83FDF-B867-43C3-8782-2EB3D4DCF8BC}" type="pres">
      <dgm:prSet presAssocID="{8D2954CD-890D-49CC-B04A-DB96DDEA33CB}" presName="vert0" presStyleCnt="0">
        <dgm:presLayoutVars>
          <dgm:dir/>
          <dgm:animOne val="branch"/>
          <dgm:animLvl val="lvl"/>
        </dgm:presLayoutVars>
      </dgm:prSet>
      <dgm:spPr/>
    </dgm:pt>
    <dgm:pt modelId="{B66ACC7B-51C3-48BD-965F-05E2560B05C4}" type="pres">
      <dgm:prSet presAssocID="{B09E7A64-C4B3-42FB-815E-DF98C21AD893}" presName="thickLine" presStyleLbl="alignNode1" presStyleIdx="0" presStyleCnt="2"/>
      <dgm:spPr/>
    </dgm:pt>
    <dgm:pt modelId="{62B7307A-1148-4F14-ACEE-B44B2135CD01}" type="pres">
      <dgm:prSet presAssocID="{B09E7A64-C4B3-42FB-815E-DF98C21AD893}" presName="horz1" presStyleCnt="0"/>
      <dgm:spPr/>
    </dgm:pt>
    <dgm:pt modelId="{AE5EEF3C-6415-42F7-B73A-894A8D3DEE63}" type="pres">
      <dgm:prSet presAssocID="{B09E7A64-C4B3-42FB-815E-DF98C21AD893}" presName="tx1" presStyleLbl="revTx" presStyleIdx="0" presStyleCnt="2"/>
      <dgm:spPr/>
    </dgm:pt>
    <dgm:pt modelId="{54203069-33F5-4875-BA28-ADF29C9BD53D}" type="pres">
      <dgm:prSet presAssocID="{B09E7A64-C4B3-42FB-815E-DF98C21AD893}" presName="vert1" presStyleCnt="0"/>
      <dgm:spPr/>
    </dgm:pt>
    <dgm:pt modelId="{A9187086-8691-4871-80D9-D08C42D4C513}" type="pres">
      <dgm:prSet presAssocID="{0E467B06-4FCF-47F7-9B10-BC11412FB5D3}" presName="thickLine" presStyleLbl="alignNode1" presStyleIdx="1" presStyleCnt="2"/>
      <dgm:spPr/>
    </dgm:pt>
    <dgm:pt modelId="{EE2275FE-FF9C-4859-8F98-F0B0B6E93583}" type="pres">
      <dgm:prSet presAssocID="{0E467B06-4FCF-47F7-9B10-BC11412FB5D3}" presName="horz1" presStyleCnt="0"/>
      <dgm:spPr/>
    </dgm:pt>
    <dgm:pt modelId="{6E1BF86D-0108-4CC0-AE0F-4747E2EC87F0}" type="pres">
      <dgm:prSet presAssocID="{0E467B06-4FCF-47F7-9B10-BC11412FB5D3}" presName="tx1" presStyleLbl="revTx" presStyleIdx="1" presStyleCnt="2"/>
      <dgm:spPr/>
    </dgm:pt>
    <dgm:pt modelId="{46AFC83E-767E-4A52-9429-414FCD6D0336}" type="pres">
      <dgm:prSet presAssocID="{0E467B06-4FCF-47F7-9B10-BC11412FB5D3}" presName="vert1" presStyleCnt="0"/>
      <dgm:spPr/>
    </dgm:pt>
  </dgm:ptLst>
  <dgm:cxnLst>
    <dgm:cxn modelId="{CC547420-FD4D-4F8D-890C-C1714D5965D4}" type="presOf" srcId="{8D2954CD-890D-49CC-B04A-DB96DDEA33CB}" destId="{6FA83FDF-B867-43C3-8782-2EB3D4DCF8BC}" srcOrd="0" destOrd="0" presId="urn:microsoft.com/office/officeart/2008/layout/LinedList"/>
    <dgm:cxn modelId="{9FA15432-8CCD-4EA8-AA25-3951821A676B}" srcId="{8D2954CD-890D-49CC-B04A-DB96DDEA33CB}" destId="{0E467B06-4FCF-47F7-9B10-BC11412FB5D3}" srcOrd="1" destOrd="0" parTransId="{51FC20CB-76DA-4408-9CA8-1C2E54DAF7E2}" sibTransId="{DA610987-D0D4-4F54-B6D9-2132C5C6DEDF}"/>
    <dgm:cxn modelId="{E375D948-2925-4396-BBBF-30EC33545C3B}" srcId="{8D2954CD-890D-49CC-B04A-DB96DDEA33CB}" destId="{B09E7A64-C4B3-42FB-815E-DF98C21AD893}" srcOrd="0" destOrd="0" parTransId="{79187465-547B-4851-B1BC-07519061EEAA}" sibTransId="{10CFC2DB-D66F-41C5-8AC6-36811F7E455E}"/>
    <dgm:cxn modelId="{63EB266E-7728-4A4E-9C8A-BFCE58045623}" type="presOf" srcId="{0E467B06-4FCF-47F7-9B10-BC11412FB5D3}" destId="{6E1BF86D-0108-4CC0-AE0F-4747E2EC87F0}" srcOrd="0" destOrd="0" presId="urn:microsoft.com/office/officeart/2008/layout/LinedList"/>
    <dgm:cxn modelId="{6C6A4894-35DA-4CBA-8790-F583B0B7A6A5}" type="presOf" srcId="{B09E7A64-C4B3-42FB-815E-DF98C21AD893}" destId="{AE5EEF3C-6415-42F7-B73A-894A8D3DEE63}" srcOrd="0" destOrd="0" presId="urn:microsoft.com/office/officeart/2008/layout/LinedList"/>
    <dgm:cxn modelId="{E4158272-BD12-429F-AE14-24F37D860903}" type="presParOf" srcId="{6FA83FDF-B867-43C3-8782-2EB3D4DCF8BC}" destId="{B66ACC7B-51C3-48BD-965F-05E2560B05C4}" srcOrd="0" destOrd="0" presId="urn:microsoft.com/office/officeart/2008/layout/LinedList"/>
    <dgm:cxn modelId="{3690292D-2EC0-4DCD-8AB3-2CE3946B4779}" type="presParOf" srcId="{6FA83FDF-B867-43C3-8782-2EB3D4DCF8BC}" destId="{62B7307A-1148-4F14-ACEE-B44B2135CD01}" srcOrd="1" destOrd="0" presId="urn:microsoft.com/office/officeart/2008/layout/LinedList"/>
    <dgm:cxn modelId="{BB8DFEA2-D6D8-49AF-ACB6-586F18033C8A}" type="presParOf" srcId="{62B7307A-1148-4F14-ACEE-B44B2135CD01}" destId="{AE5EEF3C-6415-42F7-B73A-894A8D3DEE63}" srcOrd="0" destOrd="0" presId="urn:microsoft.com/office/officeart/2008/layout/LinedList"/>
    <dgm:cxn modelId="{F77C1619-216B-4C55-8B91-8CBB33115BE1}" type="presParOf" srcId="{62B7307A-1148-4F14-ACEE-B44B2135CD01}" destId="{54203069-33F5-4875-BA28-ADF29C9BD53D}" srcOrd="1" destOrd="0" presId="urn:microsoft.com/office/officeart/2008/layout/LinedList"/>
    <dgm:cxn modelId="{B76A26EA-DD48-4FE3-B17D-4F1501683C9F}" type="presParOf" srcId="{6FA83FDF-B867-43C3-8782-2EB3D4DCF8BC}" destId="{A9187086-8691-4871-80D9-D08C42D4C513}" srcOrd="2" destOrd="0" presId="urn:microsoft.com/office/officeart/2008/layout/LinedList"/>
    <dgm:cxn modelId="{17B9FD26-50C3-4CA9-9E14-17E0427DE1D4}" type="presParOf" srcId="{6FA83FDF-B867-43C3-8782-2EB3D4DCF8BC}" destId="{EE2275FE-FF9C-4859-8F98-F0B0B6E93583}" srcOrd="3" destOrd="0" presId="urn:microsoft.com/office/officeart/2008/layout/LinedList"/>
    <dgm:cxn modelId="{F9279482-55AB-45E8-A73A-6E349CE3CA15}" type="presParOf" srcId="{EE2275FE-FF9C-4859-8F98-F0B0B6E93583}" destId="{6E1BF86D-0108-4CC0-AE0F-4747E2EC87F0}" srcOrd="0" destOrd="0" presId="urn:microsoft.com/office/officeart/2008/layout/LinedList"/>
    <dgm:cxn modelId="{1E46B640-3CEE-4855-B749-35D83D817C3D}" type="presParOf" srcId="{EE2275FE-FF9C-4859-8F98-F0B0B6E93583}" destId="{46AFC83E-767E-4A52-9429-414FCD6D033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743A560-F548-45AD-80B3-967F9C979C7C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56CE017-080E-4F18-B4DB-EC47ED6FD37D}">
      <dgm:prSet/>
      <dgm:spPr/>
      <dgm:t>
        <a:bodyPr/>
        <a:lstStyle/>
        <a:p>
          <a:r>
            <a:rPr lang="en-GB"/>
            <a:t>Often described as:</a:t>
          </a:r>
          <a:endParaRPr lang="en-US"/>
        </a:p>
      </dgm:t>
    </dgm:pt>
    <dgm:pt modelId="{981BB006-1D9A-40AC-B02B-017E45664CBB}" type="parTrans" cxnId="{F6FBAE15-98B3-43A4-A9AF-3D53F63123BF}">
      <dgm:prSet/>
      <dgm:spPr/>
      <dgm:t>
        <a:bodyPr/>
        <a:lstStyle/>
        <a:p>
          <a:endParaRPr lang="en-US"/>
        </a:p>
      </dgm:t>
    </dgm:pt>
    <dgm:pt modelId="{F6D16250-F8A7-4ED1-92ED-AFA99523C287}" type="sibTrans" cxnId="{F6FBAE15-98B3-43A4-A9AF-3D53F63123BF}">
      <dgm:prSet/>
      <dgm:spPr/>
      <dgm:t>
        <a:bodyPr/>
        <a:lstStyle/>
        <a:p>
          <a:endParaRPr lang="en-US"/>
        </a:p>
      </dgm:t>
    </dgm:pt>
    <dgm:pt modelId="{1333566B-F6C6-4859-BB94-61251F9DCE54}">
      <dgm:prSet/>
      <dgm:spPr/>
      <dgm:t>
        <a:bodyPr/>
        <a:lstStyle/>
        <a:p>
          <a:r>
            <a:rPr lang="en-GB"/>
            <a:t>Formal</a:t>
          </a:r>
          <a:endParaRPr lang="en-US"/>
        </a:p>
      </dgm:t>
    </dgm:pt>
    <dgm:pt modelId="{F11867F8-7C88-4C92-B96E-A67E8265C7D6}" type="parTrans" cxnId="{EAEEBE71-53D8-4327-800E-31820159EB1B}">
      <dgm:prSet/>
      <dgm:spPr/>
      <dgm:t>
        <a:bodyPr/>
        <a:lstStyle/>
        <a:p>
          <a:endParaRPr lang="en-US"/>
        </a:p>
      </dgm:t>
    </dgm:pt>
    <dgm:pt modelId="{267FAB62-3D21-47FB-BF43-BD19D844F442}" type="sibTrans" cxnId="{EAEEBE71-53D8-4327-800E-31820159EB1B}">
      <dgm:prSet/>
      <dgm:spPr/>
      <dgm:t>
        <a:bodyPr/>
        <a:lstStyle/>
        <a:p>
          <a:endParaRPr lang="en-US"/>
        </a:p>
      </dgm:t>
    </dgm:pt>
    <dgm:pt modelId="{CAB3ABD4-83AC-4C96-AB73-719F09C596F1}">
      <dgm:prSet/>
      <dgm:spPr/>
      <dgm:t>
        <a:bodyPr/>
        <a:lstStyle/>
        <a:p>
          <a:r>
            <a:rPr lang="en-GB"/>
            <a:t>Cautious</a:t>
          </a:r>
          <a:endParaRPr lang="en-US"/>
        </a:p>
      </dgm:t>
    </dgm:pt>
    <dgm:pt modelId="{0E019F28-C99A-439D-819D-1076AA4975B5}" type="parTrans" cxnId="{40F198C2-E91A-4AD4-93C1-07FC162EAE3F}">
      <dgm:prSet/>
      <dgm:spPr/>
      <dgm:t>
        <a:bodyPr/>
        <a:lstStyle/>
        <a:p>
          <a:endParaRPr lang="en-US"/>
        </a:p>
      </dgm:t>
    </dgm:pt>
    <dgm:pt modelId="{2C3A6AE4-F814-476F-9DD1-F2F2590D2ACF}" type="sibTrans" cxnId="{40F198C2-E91A-4AD4-93C1-07FC162EAE3F}">
      <dgm:prSet/>
      <dgm:spPr/>
      <dgm:t>
        <a:bodyPr/>
        <a:lstStyle/>
        <a:p>
          <a:endParaRPr lang="en-US"/>
        </a:p>
      </dgm:t>
    </dgm:pt>
    <dgm:pt modelId="{2A0CD2D7-5733-40C9-9D14-A1AF9C44C509}">
      <dgm:prSet/>
      <dgm:spPr/>
      <dgm:t>
        <a:bodyPr/>
        <a:lstStyle/>
        <a:p>
          <a:r>
            <a:rPr lang="en-GB"/>
            <a:t>Objective</a:t>
          </a:r>
          <a:endParaRPr lang="en-US"/>
        </a:p>
      </dgm:t>
    </dgm:pt>
    <dgm:pt modelId="{C6160135-FC8A-463E-98BD-4F39870DE22D}" type="parTrans" cxnId="{061163E0-9206-45E0-88DB-49EECBB1E5A2}">
      <dgm:prSet/>
      <dgm:spPr/>
      <dgm:t>
        <a:bodyPr/>
        <a:lstStyle/>
        <a:p>
          <a:endParaRPr lang="en-US"/>
        </a:p>
      </dgm:t>
    </dgm:pt>
    <dgm:pt modelId="{62D69E51-4E0D-46D7-A07C-3D42F25593C1}" type="sibTrans" cxnId="{061163E0-9206-45E0-88DB-49EECBB1E5A2}">
      <dgm:prSet/>
      <dgm:spPr/>
      <dgm:t>
        <a:bodyPr/>
        <a:lstStyle/>
        <a:p>
          <a:endParaRPr lang="en-US"/>
        </a:p>
      </dgm:t>
    </dgm:pt>
    <dgm:pt modelId="{03360A09-7E6E-4AF4-B8DE-F1CE1A270681}">
      <dgm:prSet/>
      <dgm:spPr/>
      <dgm:t>
        <a:bodyPr/>
        <a:lstStyle/>
        <a:p>
          <a:r>
            <a:rPr lang="en-GB"/>
            <a:t>Impersonal</a:t>
          </a:r>
          <a:endParaRPr lang="en-US"/>
        </a:p>
      </dgm:t>
    </dgm:pt>
    <dgm:pt modelId="{00089B35-5770-415A-81D6-4BBA83B05AB4}" type="parTrans" cxnId="{938D4ED0-B4B1-425E-9DBF-0004FC8B3337}">
      <dgm:prSet/>
      <dgm:spPr/>
      <dgm:t>
        <a:bodyPr/>
        <a:lstStyle/>
        <a:p>
          <a:endParaRPr lang="en-US"/>
        </a:p>
      </dgm:t>
    </dgm:pt>
    <dgm:pt modelId="{5B82EC73-ECDC-4ADE-8A77-10FEC84E8711}" type="sibTrans" cxnId="{938D4ED0-B4B1-425E-9DBF-0004FC8B3337}">
      <dgm:prSet/>
      <dgm:spPr/>
      <dgm:t>
        <a:bodyPr/>
        <a:lstStyle/>
        <a:p>
          <a:endParaRPr lang="en-US"/>
        </a:p>
      </dgm:t>
    </dgm:pt>
    <dgm:pt modelId="{49432B20-23D9-4F0C-BDE4-C760CC2B702A}">
      <dgm:prSet/>
      <dgm:spPr/>
      <dgm:t>
        <a:bodyPr/>
        <a:lstStyle/>
        <a:p>
          <a:r>
            <a:rPr lang="en-GB"/>
            <a:t>But…</a:t>
          </a:r>
          <a:endParaRPr lang="en-US"/>
        </a:p>
      </dgm:t>
    </dgm:pt>
    <dgm:pt modelId="{7D215E6A-3738-48D5-A826-EECE906160E6}" type="parTrans" cxnId="{A0E7C693-C48D-469B-92D3-71BAE089F213}">
      <dgm:prSet/>
      <dgm:spPr/>
      <dgm:t>
        <a:bodyPr/>
        <a:lstStyle/>
        <a:p>
          <a:endParaRPr lang="en-US"/>
        </a:p>
      </dgm:t>
    </dgm:pt>
    <dgm:pt modelId="{87B6A54B-684C-40BC-9202-E04E23DF01DA}" type="sibTrans" cxnId="{A0E7C693-C48D-469B-92D3-71BAE089F213}">
      <dgm:prSet/>
      <dgm:spPr/>
      <dgm:t>
        <a:bodyPr/>
        <a:lstStyle/>
        <a:p>
          <a:endParaRPr lang="en-US"/>
        </a:p>
      </dgm:t>
    </dgm:pt>
    <dgm:pt modelId="{534921DC-8EBC-4D27-8111-F3834C6FF403}">
      <dgm:prSet/>
      <dgm:spPr/>
      <dgm:t>
        <a:bodyPr/>
        <a:lstStyle/>
        <a:p>
          <a:r>
            <a:rPr lang="en-GB"/>
            <a:t>Depends on discipline/assignment</a:t>
          </a:r>
          <a:endParaRPr lang="en-US"/>
        </a:p>
      </dgm:t>
    </dgm:pt>
    <dgm:pt modelId="{A3D19599-5594-4779-BB41-2464CC49B81E}" type="parTrans" cxnId="{AA302637-042C-4B37-ABF6-8183E7179114}">
      <dgm:prSet/>
      <dgm:spPr/>
      <dgm:t>
        <a:bodyPr/>
        <a:lstStyle/>
        <a:p>
          <a:endParaRPr lang="en-US"/>
        </a:p>
      </dgm:t>
    </dgm:pt>
    <dgm:pt modelId="{F67E9A9C-7005-4294-BFF2-C315FCF22D73}" type="sibTrans" cxnId="{AA302637-042C-4B37-ABF6-8183E7179114}">
      <dgm:prSet/>
      <dgm:spPr/>
      <dgm:t>
        <a:bodyPr/>
        <a:lstStyle/>
        <a:p>
          <a:endParaRPr lang="en-US"/>
        </a:p>
      </dgm:t>
    </dgm:pt>
    <dgm:pt modelId="{F452A436-8A65-4DB3-9702-ACE7D580FD61}">
      <dgm:prSet/>
      <dgm:spPr/>
      <dgm:t>
        <a:bodyPr/>
        <a:lstStyle/>
        <a:p>
          <a:r>
            <a:rPr lang="en-GB"/>
            <a:t>“Objectivity” is contested</a:t>
          </a:r>
          <a:endParaRPr lang="en-US"/>
        </a:p>
      </dgm:t>
    </dgm:pt>
    <dgm:pt modelId="{1E8EA7D5-19A7-4DBA-ABF8-F4ECDE8F85B3}" type="parTrans" cxnId="{6184AF07-762A-4504-9670-E050C8182BC6}">
      <dgm:prSet/>
      <dgm:spPr/>
      <dgm:t>
        <a:bodyPr/>
        <a:lstStyle/>
        <a:p>
          <a:endParaRPr lang="en-US"/>
        </a:p>
      </dgm:t>
    </dgm:pt>
    <dgm:pt modelId="{F6308A20-CB8E-4459-9A86-E17D0FE971F9}" type="sibTrans" cxnId="{6184AF07-762A-4504-9670-E050C8182BC6}">
      <dgm:prSet/>
      <dgm:spPr/>
      <dgm:t>
        <a:bodyPr/>
        <a:lstStyle/>
        <a:p>
          <a:endParaRPr lang="en-US"/>
        </a:p>
      </dgm:t>
    </dgm:pt>
    <dgm:pt modelId="{67915FB7-D252-43D3-9D3B-CBC652D7F172}">
      <dgm:prSet/>
      <dgm:spPr/>
      <dgm:t>
        <a:bodyPr/>
        <a:lstStyle/>
        <a:p>
          <a:r>
            <a:rPr lang="en-GB"/>
            <a:t>Best to check with your lecturer!</a:t>
          </a:r>
          <a:endParaRPr lang="en-US"/>
        </a:p>
      </dgm:t>
    </dgm:pt>
    <dgm:pt modelId="{61996F99-900C-4100-BC1C-3B4E678DF2E3}" type="parTrans" cxnId="{87605320-7747-4859-ACA4-97F267DDF237}">
      <dgm:prSet/>
      <dgm:spPr/>
      <dgm:t>
        <a:bodyPr/>
        <a:lstStyle/>
        <a:p>
          <a:endParaRPr lang="en-US"/>
        </a:p>
      </dgm:t>
    </dgm:pt>
    <dgm:pt modelId="{98A0DA74-1964-4949-9DE8-37C80702EB29}" type="sibTrans" cxnId="{87605320-7747-4859-ACA4-97F267DDF237}">
      <dgm:prSet/>
      <dgm:spPr/>
      <dgm:t>
        <a:bodyPr/>
        <a:lstStyle/>
        <a:p>
          <a:endParaRPr lang="en-US"/>
        </a:p>
      </dgm:t>
    </dgm:pt>
    <dgm:pt modelId="{2495E754-92FB-4B41-AB3F-06A7C8939E0B}" type="pres">
      <dgm:prSet presAssocID="{9743A560-F548-45AD-80B3-967F9C979C7C}" presName="diagram" presStyleCnt="0">
        <dgm:presLayoutVars>
          <dgm:dir/>
          <dgm:resizeHandles val="exact"/>
        </dgm:presLayoutVars>
      </dgm:prSet>
      <dgm:spPr/>
    </dgm:pt>
    <dgm:pt modelId="{1A5BE0A4-73C5-4DC4-8DDA-78EE223C9086}" type="pres">
      <dgm:prSet presAssocID="{B56CE017-080E-4F18-B4DB-EC47ED6FD37D}" presName="node" presStyleLbl="node1" presStyleIdx="0" presStyleCnt="2">
        <dgm:presLayoutVars>
          <dgm:bulletEnabled val="1"/>
        </dgm:presLayoutVars>
      </dgm:prSet>
      <dgm:spPr/>
    </dgm:pt>
    <dgm:pt modelId="{2D7155FA-0454-4E1A-9D0E-A512A32C4BE4}" type="pres">
      <dgm:prSet presAssocID="{F6D16250-F8A7-4ED1-92ED-AFA99523C287}" presName="sibTrans" presStyleCnt="0"/>
      <dgm:spPr/>
    </dgm:pt>
    <dgm:pt modelId="{5B344BBB-420C-4FDC-940F-743A85BE2DC9}" type="pres">
      <dgm:prSet presAssocID="{49432B20-23D9-4F0C-BDE4-C760CC2B702A}" presName="node" presStyleLbl="node1" presStyleIdx="1" presStyleCnt="2">
        <dgm:presLayoutVars>
          <dgm:bulletEnabled val="1"/>
        </dgm:presLayoutVars>
      </dgm:prSet>
      <dgm:spPr/>
    </dgm:pt>
  </dgm:ptLst>
  <dgm:cxnLst>
    <dgm:cxn modelId="{6184AF07-762A-4504-9670-E050C8182BC6}" srcId="{49432B20-23D9-4F0C-BDE4-C760CC2B702A}" destId="{F452A436-8A65-4DB3-9702-ACE7D580FD61}" srcOrd="1" destOrd="0" parTransId="{1E8EA7D5-19A7-4DBA-ABF8-F4ECDE8F85B3}" sibTransId="{F6308A20-CB8E-4459-9A86-E17D0FE971F9}"/>
    <dgm:cxn modelId="{F6FBAE15-98B3-43A4-A9AF-3D53F63123BF}" srcId="{9743A560-F548-45AD-80B3-967F9C979C7C}" destId="{B56CE017-080E-4F18-B4DB-EC47ED6FD37D}" srcOrd="0" destOrd="0" parTransId="{981BB006-1D9A-40AC-B02B-017E45664CBB}" sibTransId="{F6D16250-F8A7-4ED1-92ED-AFA99523C287}"/>
    <dgm:cxn modelId="{87605320-7747-4859-ACA4-97F267DDF237}" srcId="{49432B20-23D9-4F0C-BDE4-C760CC2B702A}" destId="{67915FB7-D252-43D3-9D3B-CBC652D7F172}" srcOrd="2" destOrd="0" parTransId="{61996F99-900C-4100-BC1C-3B4E678DF2E3}" sibTransId="{98A0DA74-1964-4949-9DE8-37C80702EB29}"/>
    <dgm:cxn modelId="{58BF242D-C9BE-481A-A821-F0E50C4AC2AC}" type="presOf" srcId="{03360A09-7E6E-4AF4-B8DE-F1CE1A270681}" destId="{1A5BE0A4-73C5-4DC4-8DDA-78EE223C9086}" srcOrd="0" destOrd="4" presId="urn:microsoft.com/office/officeart/2005/8/layout/default"/>
    <dgm:cxn modelId="{AA302637-042C-4B37-ABF6-8183E7179114}" srcId="{49432B20-23D9-4F0C-BDE4-C760CC2B702A}" destId="{534921DC-8EBC-4D27-8111-F3834C6FF403}" srcOrd="0" destOrd="0" parTransId="{A3D19599-5594-4779-BB41-2464CC49B81E}" sibTransId="{F67E9A9C-7005-4294-BFF2-C315FCF22D73}"/>
    <dgm:cxn modelId="{E54BFB39-8E21-442E-AD17-9E2C4E3817F0}" type="presOf" srcId="{67915FB7-D252-43D3-9D3B-CBC652D7F172}" destId="{5B344BBB-420C-4FDC-940F-743A85BE2DC9}" srcOrd="0" destOrd="3" presId="urn:microsoft.com/office/officeart/2005/8/layout/default"/>
    <dgm:cxn modelId="{3A3DEC6E-E303-4A20-8F88-211C8E7A826D}" type="presOf" srcId="{49432B20-23D9-4F0C-BDE4-C760CC2B702A}" destId="{5B344BBB-420C-4FDC-940F-743A85BE2DC9}" srcOrd="0" destOrd="0" presId="urn:microsoft.com/office/officeart/2005/8/layout/default"/>
    <dgm:cxn modelId="{EAEEBE71-53D8-4327-800E-31820159EB1B}" srcId="{B56CE017-080E-4F18-B4DB-EC47ED6FD37D}" destId="{1333566B-F6C6-4859-BB94-61251F9DCE54}" srcOrd="0" destOrd="0" parTransId="{F11867F8-7C88-4C92-B96E-A67E8265C7D6}" sibTransId="{267FAB62-3D21-47FB-BF43-BD19D844F442}"/>
    <dgm:cxn modelId="{B859EC59-0143-4903-8C60-D3BA0E8A6B7D}" type="presOf" srcId="{F452A436-8A65-4DB3-9702-ACE7D580FD61}" destId="{5B344BBB-420C-4FDC-940F-743A85BE2DC9}" srcOrd="0" destOrd="2" presId="urn:microsoft.com/office/officeart/2005/8/layout/default"/>
    <dgm:cxn modelId="{A0E7C693-C48D-469B-92D3-71BAE089F213}" srcId="{9743A560-F548-45AD-80B3-967F9C979C7C}" destId="{49432B20-23D9-4F0C-BDE4-C760CC2B702A}" srcOrd="1" destOrd="0" parTransId="{7D215E6A-3738-48D5-A826-EECE906160E6}" sibTransId="{87B6A54B-684C-40BC-9202-E04E23DF01DA}"/>
    <dgm:cxn modelId="{5F0430B2-D9AA-4355-A395-067322F47035}" type="presOf" srcId="{534921DC-8EBC-4D27-8111-F3834C6FF403}" destId="{5B344BBB-420C-4FDC-940F-743A85BE2DC9}" srcOrd="0" destOrd="1" presId="urn:microsoft.com/office/officeart/2005/8/layout/default"/>
    <dgm:cxn modelId="{D738ECB4-68EC-49B9-96AA-72CA78C05EDD}" type="presOf" srcId="{9743A560-F548-45AD-80B3-967F9C979C7C}" destId="{2495E754-92FB-4B41-AB3F-06A7C8939E0B}" srcOrd="0" destOrd="0" presId="urn:microsoft.com/office/officeart/2005/8/layout/default"/>
    <dgm:cxn modelId="{B81B2FBF-93BD-446B-B5C1-9139FB65A3D4}" type="presOf" srcId="{B56CE017-080E-4F18-B4DB-EC47ED6FD37D}" destId="{1A5BE0A4-73C5-4DC4-8DDA-78EE223C9086}" srcOrd="0" destOrd="0" presId="urn:microsoft.com/office/officeart/2005/8/layout/default"/>
    <dgm:cxn modelId="{40F198C2-E91A-4AD4-93C1-07FC162EAE3F}" srcId="{B56CE017-080E-4F18-B4DB-EC47ED6FD37D}" destId="{CAB3ABD4-83AC-4C96-AB73-719F09C596F1}" srcOrd="1" destOrd="0" parTransId="{0E019F28-C99A-439D-819D-1076AA4975B5}" sibTransId="{2C3A6AE4-F814-476F-9DD1-F2F2590D2ACF}"/>
    <dgm:cxn modelId="{938D4ED0-B4B1-425E-9DBF-0004FC8B3337}" srcId="{B56CE017-080E-4F18-B4DB-EC47ED6FD37D}" destId="{03360A09-7E6E-4AF4-B8DE-F1CE1A270681}" srcOrd="3" destOrd="0" parTransId="{00089B35-5770-415A-81D6-4BBA83B05AB4}" sibTransId="{5B82EC73-ECDC-4ADE-8A77-10FEC84E8711}"/>
    <dgm:cxn modelId="{2838BCDC-44CB-4B0F-B001-028E28784940}" type="presOf" srcId="{1333566B-F6C6-4859-BB94-61251F9DCE54}" destId="{1A5BE0A4-73C5-4DC4-8DDA-78EE223C9086}" srcOrd="0" destOrd="1" presId="urn:microsoft.com/office/officeart/2005/8/layout/default"/>
    <dgm:cxn modelId="{B8EB52DE-7B9E-4A12-8D55-CBE39D373C30}" type="presOf" srcId="{CAB3ABD4-83AC-4C96-AB73-719F09C596F1}" destId="{1A5BE0A4-73C5-4DC4-8DDA-78EE223C9086}" srcOrd="0" destOrd="2" presId="urn:microsoft.com/office/officeart/2005/8/layout/default"/>
    <dgm:cxn modelId="{061163E0-9206-45E0-88DB-49EECBB1E5A2}" srcId="{B56CE017-080E-4F18-B4DB-EC47ED6FD37D}" destId="{2A0CD2D7-5733-40C9-9D14-A1AF9C44C509}" srcOrd="2" destOrd="0" parTransId="{C6160135-FC8A-463E-98BD-4F39870DE22D}" sibTransId="{62D69E51-4E0D-46D7-A07C-3D42F25593C1}"/>
    <dgm:cxn modelId="{310A65E8-46CC-46FD-ADEF-1D6D277880C6}" type="presOf" srcId="{2A0CD2D7-5733-40C9-9D14-A1AF9C44C509}" destId="{1A5BE0A4-73C5-4DC4-8DDA-78EE223C9086}" srcOrd="0" destOrd="3" presId="urn:microsoft.com/office/officeart/2005/8/layout/default"/>
    <dgm:cxn modelId="{C5AB0CED-A30D-4AEC-B591-D297B665AEC3}" type="presParOf" srcId="{2495E754-92FB-4B41-AB3F-06A7C8939E0B}" destId="{1A5BE0A4-73C5-4DC4-8DDA-78EE223C9086}" srcOrd="0" destOrd="0" presId="urn:microsoft.com/office/officeart/2005/8/layout/default"/>
    <dgm:cxn modelId="{2C1592BB-BD4F-44FC-A735-175F62B25729}" type="presParOf" srcId="{2495E754-92FB-4B41-AB3F-06A7C8939E0B}" destId="{2D7155FA-0454-4E1A-9D0E-A512A32C4BE4}" srcOrd="1" destOrd="0" presId="urn:microsoft.com/office/officeart/2005/8/layout/default"/>
    <dgm:cxn modelId="{82E6240F-119D-476A-BD58-54F1D200F50B}" type="presParOf" srcId="{2495E754-92FB-4B41-AB3F-06A7C8939E0B}" destId="{5B344BBB-420C-4FDC-940F-743A85BE2DC9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958F541-D3BC-4529-9318-F63E1C82CC4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F446D23-BA20-4F8D-859F-383FFA93BD79}">
      <dgm:prSet/>
      <dgm:spPr/>
      <dgm:t>
        <a:bodyPr/>
        <a:lstStyle/>
        <a:p>
          <a:r>
            <a:rPr lang="en-GB"/>
            <a:t>Be careful of using words like “definitely” or “proves”.</a:t>
          </a:r>
          <a:endParaRPr lang="en-US"/>
        </a:p>
      </dgm:t>
    </dgm:pt>
    <dgm:pt modelId="{B303848B-75C0-46B1-A4E8-84D21C76BD2B}" type="parTrans" cxnId="{4DCF99B1-A6A8-4CC1-BB84-3CAF0BC141E1}">
      <dgm:prSet/>
      <dgm:spPr/>
      <dgm:t>
        <a:bodyPr/>
        <a:lstStyle/>
        <a:p>
          <a:endParaRPr lang="en-US"/>
        </a:p>
      </dgm:t>
    </dgm:pt>
    <dgm:pt modelId="{5E52DDDF-AE3D-4570-B9B6-57879615A151}" type="sibTrans" cxnId="{4DCF99B1-A6A8-4CC1-BB84-3CAF0BC141E1}">
      <dgm:prSet/>
      <dgm:spPr/>
      <dgm:t>
        <a:bodyPr/>
        <a:lstStyle/>
        <a:p>
          <a:endParaRPr lang="en-US"/>
        </a:p>
      </dgm:t>
    </dgm:pt>
    <dgm:pt modelId="{AA218B03-E584-4B22-9C39-2D8C25B870D9}">
      <dgm:prSet/>
      <dgm:spPr/>
      <dgm:t>
        <a:bodyPr/>
        <a:lstStyle/>
        <a:p>
          <a:r>
            <a:rPr lang="en-GB"/>
            <a:t>Ask yourself whether your statement is a fact or an interpretation – might there be doubt either now or in the future?</a:t>
          </a:r>
          <a:endParaRPr lang="en-US"/>
        </a:p>
      </dgm:t>
    </dgm:pt>
    <dgm:pt modelId="{B34BA8B4-22B5-4A64-B771-BE14CE57A5E1}" type="parTrans" cxnId="{5F8523AD-84CA-43D5-B4CB-17669BB57107}">
      <dgm:prSet/>
      <dgm:spPr/>
      <dgm:t>
        <a:bodyPr/>
        <a:lstStyle/>
        <a:p>
          <a:endParaRPr lang="en-US"/>
        </a:p>
      </dgm:t>
    </dgm:pt>
    <dgm:pt modelId="{3BAFB686-C002-43D6-87C4-A51935FFC812}" type="sibTrans" cxnId="{5F8523AD-84CA-43D5-B4CB-17669BB57107}">
      <dgm:prSet/>
      <dgm:spPr/>
      <dgm:t>
        <a:bodyPr/>
        <a:lstStyle/>
        <a:p>
          <a:endParaRPr lang="en-US"/>
        </a:p>
      </dgm:t>
    </dgm:pt>
    <dgm:pt modelId="{E11097F6-5E6B-40DC-88AB-0C31EF5DD3FA}" type="pres">
      <dgm:prSet presAssocID="{5958F541-D3BC-4529-9318-F63E1C82CC42}" presName="linear" presStyleCnt="0">
        <dgm:presLayoutVars>
          <dgm:animLvl val="lvl"/>
          <dgm:resizeHandles val="exact"/>
        </dgm:presLayoutVars>
      </dgm:prSet>
      <dgm:spPr/>
    </dgm:pt>
    <dgm:pt modelId="{2C9C7586-59C5-414E-9C98-DD07B7A5ECC1}" type="pres">
      <dgm:prSet presAssocID="{8F446D23-BA20-4F8D-859F-383FFA93BD7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E8E0BAA-52E0-4E98-91A4-E113EA62568E}" type="pres">
      <dgm:prSet presAssocID="{5E52DDDF-AE3D-4570-B9B6-57879615A151}" presName="spacer" presStyleCnt="0"/>
      <dgm:spPr/>
    </dgm:pt>
    <dgm:pt modelId="{6FA69BE2-20D9-407E-A33C-C541863D8DB5}" type="pres">
      <dgm:prSet presAssocID="{AA218B03-E584-4B22-9C39-2D8C25B870D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FE16A67-0D26-4B8D-AA50-2BDC6B37B9D6}" type="presOf" srcId="{AA218B03-E584-4B22-9C39-2D8C25B870D9}" destId="{6FA69BE2-20D9-407E-A33C-C541863D8DB5}" srcOrd="0" destOrd="0" presId="urn:microsoft.com/office/officeart/2005/8/layout/vList2"/>
    <dgm:cxn modelId="{F5EF6B9D-8AFF-4C3F-9BE3-D45BD465386C}" type="presOf" srcId="{5958F541-D3BC-4529-9318-F63E1C82CC42}" destId="{E11097F6-5E6B-40DC-88AB-0C31EF5DD3FA}" srcOrd="0" destOrd="0" presId="urn:microsoft.com/office/officeart/2005/8/layout/vList2"/>
    <dgm:cxn modelId="{5F8523AD-84CA-43D5-B4CB-17669BB57107}" srcId="{5958F541-D3BC-4529-9318-F63E1C82CC42}" destId="{AA218B03-E584-4B22-9C39-2D8C25B870D9}" srcOrd="1" destOrd="0" parTransId="{B34BA8B4-22B5-4A64-B771-BE14CE57A5E1}" sibTransId="{3BAFB686-C002-43D6-87C4-A51935FFC812}"/>
    <dgm:cxn modelId="{4DCF99B1-A6A8-4CC1-BB84-3CAF0BC141E1}" srcId="{5958F541-D3BC-4529-9318-F63E1C82CC42}" destId="{8F446D23-BA20-4F8D-859F-383FFA93BD79}" srcOrd="0" destOrd="0" parTransId="{B303848B-75C0-46B1-A4E8-84D21C76BD2B}" sibTransId="{5E52DDDF-AE3D-4570-B9B6-57879615A151}"/>
    <dgm:cxn modelId="{EE7633CC-2309-43A9-8DB7-E5093F3370CB}" type="presOf" srcId="{8F446D23-BA20-4F8D-859F-383FFA93BD79}" destId="{2C9C7586-59C5-414E-9C98-DD07B7A5ECC1}" srcOrd="0" destOrd="0" presId="urn:microsoft.com/office/officeart/2005/8/layout/vList2"/>
    <dgm:cxn modelId="{CFF5006F-F1B8-4890-B352-D185BD225F99}" type="presParOf" srcId="{E11097F6-5E6B-40DC-88AB-0C31EF5DD3FA}" destId="{2C9C7586-59C5-414E-9C98-DD07B7A5ECC1}" srcOrd="0" destOrd="0" presId="urn:microsoft.com/office/officeart/2005/8/layout/vList2"/>
    <dgm:cxn modelId="{DC1A2F0F-7F9B-4FB3-BA7B-6A746D98CD36}" type="presParOf" srcId="{E11097F6-5E6B-40DC-88AB-0C31EF5DD3FA}" destId="{4E8E0BAA-52E0-4E98-91A4-E113EA62568E}" srcOrd="1" destOrd="0" presId="urn:microsoft.com/office/officeart/2005/8/layout/vList2"/>
    <dgm:cxn modelId="{3967B716-B8F1-411F-BEAD-4FCF0B4E56F9}" type="presParOf" srcId="{E11097F6-5E6B-40DC-88AB-0C31EF5DD3FA}" destId="{6FA69BE2-20D9-407E-A33C-C541863D8DB5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6ACC7B-51C3-48BD-965F-05E2560B05C4}">
      <dsp:nvSpPr>
        <dsp:cNvPr id="0" name=""/>
        <dsp:cNvSpPr/>
      </dsp:nvSpPr>
      <dsp:spPr>
        <a:xfrm>
          <a:off x="0" y="0"/>
          <a:ext cx="547354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5EEF3C-6415-42F7-B73A-894A8D3DEE63}">
      <dsp:nvSpPr>
        <dsp:cNvPr id="0" name=""/>
        <dsp:cNvSpPr/>
      </dsp:nvSpPr>
      <dsp:spPr>
        <a:xfrm>
          <a:off x="0" y="0"/>
          <a:ext cx="5473546" cy="24890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Purpose of today isn’t to tell you how to write!</a:t>
          </a:r>
          <a:endParaRPr lang="en-US" sz="3900" kern="1200"/>
        </a:p>
      </dsp:txBody>
      <dsp:txXfrm>
        <a:off x="0" y="0"/>
        <a:ext cx="5473546" cy="2489028"/>
      </dsp:txXfrm>
    </dsp:sp>
    <dsp:sp modelId="{A9187086-8691-4871-80D9-D08C42D4C513}">
      <dsp:nvSpPr>
        <dsp:cNvPr id="0" name=""/>
        <dsp:cNvSpPr/>
      </dsp:nvSpPr>
      <dsp:spPr>
        <a:xfrm>
          <a:off x="0" y="2489028"/>
          <a:ext cx="5473546" cy="0"/>
        </a:xfrm>
        <a:prstGeom prst="line">
          <a:avLst/>
        </a:prstGeom>
        <a:solidFill>
          <a:schemeClr val="accent2">
            <a:hueOff val="10288398"/>
            <a:satOff val="-6286"/>
            <a:lumOff val="-34702"/>
            <a:alphaOff val="0"/>
          </a:schemeClr>
        </a:solidFill>
        <a:ln w="12700" cap="flat" cmpd="sng" algn="ctr">
          <a:solidFill>
            <a:schemeClr val="accent2">
              <a:hueOff val="10288398"/>
              <a:satOff val="-6286"/>
              <a:lumOff val="-347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1BF86D-0108-4CC0-AE0F-4747E2EC87F0}">
      <dsp:nvSpPr>
        <dsp:cNvPr id="0" name=""/>
        <dsp:cNvSpPr/>
      </dsp:nvSpPr>
      <dsp:spPr>
        <a:xfrm>
          <a:off x="0" y="2489028"/>
          <a:ext cx="5473546" cy="24890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Giving you things to think about, tips, and tools to build your confidence</a:t>
          </a:r>
          <a:endParaRPr lang="en-US" sz="3900" kern="1200" dirty="0"/>
        </a:p>
      </dsp:txBody>
      <dsp:txXfrm>
        <a:off x="0" y="2489028"/>
        <a:ext cx="5473546" cy="24890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5BE0A4-73C5-4DC4-8DDA-78EE223C9086}">
      <dsp:nvSpPr>
        <dsp:cNvPr id="0" name=""/>
        <dsp:cNvSpPr/>
      </dsp:nvSpPr>
      <dsp:spPr>
        <a:xfrm>
          <a:off x="1339" y="450552"/>
          <a:ext cx="5223867" cy="313432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Often described as:</a:t>
          </a:r>
          <a:endParaRPr lang="en-US" sz="36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Formal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Cautious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Objective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Impersonal</a:t>
          </a:r>
          <a:endParaRPr lang="en-US" sz="2800" kern="1200"/>
        </a:p>
      </dsp:txBody>
      <dsp:txXfrm>
        <a:off x="1339" y="450552"/>
        <a:ext cx="5223867" cy="3134320"/>
      </dsp:txXfrm>
    </dsp:sp>
    <dsp:sp modelId="{5B344BBB-420C-4FDC-940F-743A85BE2DC9}">
      <dsp:nvSpPr>
        <dsp:cNvPr id="0" name=""/>
        <dsp:cNvSpPr/>
      </dsp:nvSpPr>
      <dsp:spPr>
        <a:xfrm>
          <a:off x="5747593" y="450552"/>
          <a:ext cx="5223867" cy="313432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But…</a:t>
          </a:r>
          <a:endParaRPr lang="en-US" sz="36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Depends on discipline/assignment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“Objectivity” is contested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Best to check with your lecturer!</a:t>
          </a:r>
          <a:endParaRPr lang="en-US" sz="2800" kern="1200"/>
        </a:p>
      </dsp:txBody>
      <dsp:txXfrm>
        <a:off x="5747593" y="450552"/>
        <a:ext cx="5223867" cy="31343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9C7586-59C5-414E-9C98-DD07B7A5ECC1}">
      <dsp:nvSpPr>
        <dsp:cNvPr id="0" name=""/>
        <dsp:cNvSpPr/>
      </dsp:nvSpPr>
      <dsp:spPr>
        <a:xfrm>
          <a:off x="0" y="12182"/>
          <a:ext cx="5473546" cy="24365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Be careful of using words like “definitely” or “proves”.</a:t>
          </a:r>
          <a:endParaRPr lang="en-US" sz="2800" kern="1200"/>
        </a:p>
      </dsp:txBody>
      <dsp:txXfrm>
        <a:off x="118941" y="131123"/>
        <a:ext cx="5235664" cy="2198643"/>
      </dsp:txXfrm>
    </dsp:sp>
    <dsp:sp modelId="{6FA69BE2-20D9-407E-A33C-C541863D8DB5}">
      <dsp:nvSpPr>
        <dsp:cNvPr id="0" name=""/>
        <dsp:cNvSpPr/>
      </dsp:nvSpPr>
      <dsp:spPr>
        <a:xfrm>
          <a:off x="0" y="2529347"/>
          <a:ext cx="5473546" cy="2436525"/>
        </a:xfrm>
        <a:prstGeom prst="roundRect">
          <a:avLst/>
        </a:prstGeom>
        <a:solidFill>
          <a:schemeClr val="accent2">
            <a:hueOff val="10288398"/>
            <a:satOff val="-6286"/>
            <a:lumOff val="-347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Ask yourself whether your statement is a fact or an interpretation – might there be doubt either now or in the future?</a:t>
          </a:r>
          <a:endParaRPr lang="en-US" sz="2800" kern="1200"/>
        </a:p>
      </dsp:txBody>
      <dsp:txXfrm>
        <a:off x="118941" y="2648288"/>
        <a:ext cx="5235664" cy="21986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F33FCB1-E239-4912-44E9-445BB7B809C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99EBEA-9954-C17E-4846-49C0EA990417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1AD7006-5BFA-4242-8AA4-D5634EFB7A09}" type="datetimeFigureOut">
              <a:rPr lang="en-GB"/>
              <a:pPr>
                <a:defRPr/>
              </a:pPr>
              <a:t>29/01/2026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0AB5A200-DA39-AF91-10D7-B559E6CE2FB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8E3A5962-1B74-8355-4A1B-C59A54CA94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D3776A-83C4-B8F0-3A26-92A18A5BDE3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AF2F71-8592-C417-F1E9-B1DE4EAD2D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5A24961-AB59-43DD-A8E7-A7B97D002D6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125969-1E8B-AD6B-231C-969B82C571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8A1311-AC0F-4815-8027-0BD2BD86F9E0}" type="datetime1">
              <a:rPr lang="en-US"/>
              <a:pPr>
                <a:defRPr/>
              </a:pPr>
              <a:t>1/29/2026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D5913D-34CA-F381-204D-EFA0F439D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CF4C9B-81AB-E5EF-437C-7512A3597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FF1FFD-679C-4E95-8532-92D02EA56E2E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057881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70C5E-C089-4F5C-A4A6-8266C74B4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24B84B-C8DC-4753-BCF9-A1ADFE7F03B7}" type="datetime1">
              <a:rPr lang="en-US"/>
              <a:pPr>
                <a:defRPr/>
              </a:pPr>
              <a:t>1/29/2026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A8FF67-C213-9D08-1ABF-295EBBE8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271A07-C320-0464-A7EB-FF25C70B1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24B3A-0792-42D0-98F1-F1D9C4DF58CC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05573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F1CF08-05A3-D5E3-4393-712A367181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525E3E-EED6-421D-85F5-D1C33088868C}" type="datetime1">
              <a:rPr lang="en-US"/>
              <a:pPr>
                <a:defRPr/>
              </a:pPr>
              <a:t>1/29/2026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AAB88C-4917-F947-999F-3B7F1957FB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88D535-CF1F-6A33-4411-623E464190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39849F-B23B-424F-A250-012D85BBA622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795838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DEB2848-BF60-3E44-97FC-04B1F55377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25DD0-0050-4CAB-9596-71F122DB9FF1}" type="datetime1">
              <a:rPr lang="en-US"/>
              <a:pPr>
                <a:defRPr/>
              </a:pPr>
              <a:t>1/29/2026</a:t>
            </a:fld>
            <a:endParaRPr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EB5FA13-64A9-4A85-EF59-7A1A7CE95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227A917-052E-AC51-48CC-6C812DF48C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C62520-D391-4EFD-B555-6282D1EF85AE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01722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15288E5-A9E8-E912-4A3B-F5DA118A4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88C4A4-A948-4C4C-B863-165E525341BC}" type="datetime1">
              <a:rPr lang="en-US"/>
              <a:pPr>
                <a:defRPr/>
              </a:pPr>
              <a:t>1/29/2026</a:t>
            </a:fld>
            <a:endParaRPr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06FF3BB-DEF5-F697-9E52-48E7AED321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65F42B1-58F7-CC8E-E32E-7BAE0BFA0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ABDDD2-FD65-437E-BFC9-988958314C20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393853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5F1CB2D-4AF0-88F9-EAB7-964C7F24E0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067FED-97A1-4F60-8550-7427B8484182}" type="datetime1">
              <a:rPr lang="en-US"/>
              <a:pPr>
                <a:defRPr/>
              </a:pPr>
              <a:t>1/29/2026</a:t>
            </a:fld>
            <a:endParaRPr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926677F-46EB-B071-46C5-B587FC34B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9B74F8C-7FC3-D932-2DF5-03116799E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4C975-CD7A-4B18-AE41-F37F5E334B34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681750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5D5C1F6-0F96-ACA9-23C9-1809424939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81661D-4648-4C38-81A3-5714E2EC05CF}" type="datetime1">
              <a:rPr lang="en-US"/>
              <a:pPr>
                <a:defRPr/>
              </a:pPr>
              <a:t>1/29/2026</a:t>
            </a:fld>
            <a:endParaRPr dirty="0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F70B8585-4D49-85F7-793F-02341990E8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8FB319E-0650-874B-E5DE-F55121C871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CD9F9B-72DE-4B50-906D-66B21EDC5C0B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301944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36FC226-100E-BC2E-3684-6B05B80965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4F96CA-A3CC-4DAC-B01B-3F4C251B8351}" type="datetime1">
              <a:rPr lang="en-US"/>
              <a:pPr>
                <a:defRPr/>
              </a:pPr>
              <a:t>1/29/2026</a:t>
            </a:fld>
            <a:endParaRPr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984C1D4-2371-9A85-8CE5-445D087A99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362B8B9-DEDA-8EC6-0968-7BA708C0FB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30E355-53DA-46B1-A886-0470CC7F9C3B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559145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526C5F3-EA87-B1FA-4076-B1462DB27D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103223-E7D3-458F-8BC5-960A3F5C6840}" type="datetime1">
              <a:rPr lang="en-US"/>
              <a:pPr>
                <a:defRPr/>
              </a:pPr>
              <a:t>1/29/2026</a:t>
            </a:fld>
            <a:endParaRPr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5D257BE-D07C-C146-12D7-A235D78462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7D9494A-964C-2824-3614-17249AFB7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4742BB-A3A3-4B05-826D-CF530068E021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38710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31ED0B-EF3D-5002-E3FB-379EA5279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8BE6AF-B6B3-493E-9186-FFEA4C1AAA41}" type="datetime1">
              <a:rPr lang="en-US"/>
              <a:pPr>
                <a:defRPr/>
              </a:pPr>
              <a:t>1/29/2026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FE180-2CE7-A4C6-2E1C-D1242F861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93B508-94B3-4083-DE64-BC4EC19CC3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11390E-ABC3-4548-A5CC-09E0034D05A9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679081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C5FB8C-F9CC-B1A6-77DD-42F16A91E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2DD75-6CC8-4E67-A7D5-701141050925}" type="datetime1">
              <a:rPr lang="en-US"/>
              <a:pPr>
                <a:defRPr/>
              </a:pPr>
              <a:t>1/29/2026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4A18DD-05AB-7D14-D682-28AD872CE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3B1A1C-0E6A-536E-8F3D-097BAAE036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7ED88-207E-4C7E-BAC4-78089CABC873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89260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C0D397C-D804-8961-694D-5C3CAEEF7B3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Freeform: Shape 7" descr="&quot;&quot;">
            <a:extLst>
              <a:ext uri="{FF2B5EF4-FFF2-40B4-BE49-F238E27FC236}">
                <a16:creationId xmlns:a16="http://schemas.microsoft.com/office/drawing/2014/main" id="{9ABE63F2-368F-0C43-5331-BE519D70D727}"/>
              </a:ext>
            </a:extLst>
          </p:cNvPr>
          <p:cNvSpPr/>
          <p:nvPr/>
        </p:nvSpPr>
        <p:spPr>
          <a:xfrm>
            <a:off x="0" y="233363"/>
            <a:ext cx="9559925" cy="6624637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Title Placeholder 1">
            <a:extLst>
              <a:ext uri="{FF2B5EF4-FFF2-40B4-BE49-F238E27FC236}">
                <a16:creationId xmlns:a16="http://schemas.microsoft.com/office/drawing/2014/main" id="{068B05B5-C130-A65A-1D81-898DE862B09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557213"/>
            <a:ext cx="10972800" cy="1325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9" name="Text Placeholder 2">
            <a:extLst>
              <a:ext uri="{FF2B5EF4-FFF2-40B4-BE49-F238E27FC236}">
                <a16:creationId xmlns:a16="http://schemas.microsoft.com/office/drawing/2014/main" id="{23FA09A9-8162-8CD9-9998-FB9676AECCF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2106613"/>
            <a:ext cx="10972800" cy="403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73E156-41B3-C17C-9B9D-F449519A19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lang="en-US" sz="800" kern="1200" cap="all" spc="20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pPr>
              <a:defRPr/>
            </a:pPr>
            <a:fld id="{1D507857-69F9-4CF6-AF00-2EC180E2F656}" type="datetime1">
              <a:rPr lang="en-US"/>
              <a:pPr>
                <a:defRPr/>
              </a:pPr>
              <a:t>1/29/2026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E4155D-2D8B-EB64-2622-989680B1D8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lang="en-US" sz="800" kern="1200" cap="all" spc="20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FAC89D-A8F7-74EF-6056-547359CEB9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lang="en-US" sz="800" kern="1200" cap="all" spc="20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pPr>
              <a:defRPr/>
            </a:pPr>
            <a:fld id="{EE8C99A6-9A6F-4A4F-B5EB-85CF9D517534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</p:sldLayoutIdLst>
  <p:hf sldNum="0"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9pPr>
    </p:titleStyle>
    <p:bodyStyle>
      <a:lvl1pPr algn="l" rtl="0" eaLnBrk="0" fontAlgn="base" hangingPunct="0">
        <a:lnSpc>
          <a:spcPct val="110000"/>
        </a:lnSpc>
        <a:spcBef>
          <a:spcPts val="10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notepad-pen-paper-writing-business-926046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blog.ongig.com/diversity-and-inclusion/discriminatory-language-in-job-descriptions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Background Fill" descr="&quot;&quot;">
            <a:extLst>
              <a:ext uri="{FF2B5EF4-FFF2-40B4-BE49-F238E27FC236}">
                <a16:creationId xmlns:a16="http://schemas.microsoft.com/office/drawing/2014/main" id="{4CA93A1A-AC0B-ED28-6E8A-569C2826467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40" name="Rectangle 1039" descr="&quot;&quot;">
            <a:extLst>
              <a:ext uri="{FF2B5EF4-FFF2-40B4-BE49-F238E27FC236}">
                <a16:creationId xmlns:a16="http://schemas.microsoft.com/office/drawing/2014/main" id="{C24AA267-4066-4EF7-2F9A-C48E90F4C1A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A7435-9C69-A574-8094-79D9BB2277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868363"/>
            <a:ext cx="5597525" cy="282098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3800" dirty="0"/>
              <a:t>HPFY3010: Academic Skills (Distance Learning)</a:t>
            </a:r>
            <a:br>
              <a:rPr lang="en-GB" sz="3800" dirty="0"/>
            </a:br>
            <a:br>
              <a:rPr lang="en-GB" sz="3800" dirty="0"/>
            </a:br>
            <a:r>
              <a:rPr lang="en-GB" sz="3800" dirty="0"/>
              <a:t>Session 5: Academic language and tone</a:t>
            </a:r>
          </a:p>
        </p:txBody>
      </p:sp>
      <p:sp>
        <p:nvSpPr>
          <p:cNvPr id="3077" name="Subtitle 2">
            <a:extLst>
              <a:ext uri="{FF2B5EF4-FFF2-40B4-BE49-F238E27FC236}">
                <a16:creationId xmlns:a16="http://schemas.microsoft.com/office/drawing/2014/main" id="{6EC174A4-DCF2-09D4-D522-379CDA0FA20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609600" y="3902075"/>
            <a:ext cx="5597525" cy="2239963"/>
          </a:xfrm>
        </p:spPr>
        <p:txBody>
          <a:bodyPr/>
          <a:lstStyle/>
          <a:p>
            <a:pPr eaLnBrk="1" hangingPunct="1"/>
            <a:r>
              <a:rPr lang="en-GB" altLang="en-US"/>
              <a:t>Dr Rhian Elinor Keyse</a:t>
            </a:r>
          </a:p>
          <a:p>
            <a:pPr eaLnBrk="1" hangingPunct="1"/>
            <a:r>
              <a:rPr lang="en-GB" altLang="en-US"/>
              <a:t>Lecturer in Global Historical Studies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1778DC-7E20-C70D-4E8E-0FFD5E4BE1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92" r="26878"/>
          <a:stretch/>
        </p:blipFill>
        <p:spPr>
          <a:xfrm>
            <a:off x="648031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</p:cSld>
  <p:clrMapOvr>
    <a:masterClrMapping/>
  </p:clrMapOvr>
  <p:transition spd="slow" advTm="37753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4098" name="Title 1">
            <a:extLst>
              <a:ext uri="{FF2B5EF4-FFF2-40B4-BE49-F238E27FC236}">
                <a16:creationId xmlns:a16="http://schemas.microsoft.com/office/drawing/2014/main" id="{647F4641-6C86-EB68-DB3B-B265E36AE8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1" y="552782"/>
            <a:ext cx="4606456" cy="1154711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3700"/>
              <a:t>Last session -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3F481-A477-757C-D223-F6A4B341A0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4594537" cy="3174788"/>
          </a:xfrm>
        </p:spPr>
        <p:txBody>
          <a:bodyPr rtlCol="0" anchor="t">
            <a:normAutofit/>
          </a:bodyPr>
          <a:lstStyle/>
          <a:p>
            <a:pPr marL="571500" indent="-5715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sz="4000" dirty="0"/>
              <a:t>Essay structure</a:t>
            </a:r>
          </a:p>
          <a:p>
            <a:pPr marL="571500" indent="-5715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endParaRPr lang="en-GB" dirty="0"/>
          </a:p>
        </p:txBody>
      </p:sp>
      <p:pic>
        <p:nvPicPr>
          <p:cNvPr id="4" name="Picture 3" descr="A pen on a notebook&#10;&#10;Description automatically generated">
            <a:extLst>
              <a:ext uri="{FF2B5EF4-FFF2-40B4-BE49-F238E27FC236}">
                <a16:creationId xmlns:a16="http://schemas.microsoft.com/office/drawing/2014/main" id="{DA12F838-7830-B88C-39CB-6C07988805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531" r="19294" b="-1"/>
          <a:stretch/>
        </p:blipFill>
        <p:spPr>
          <a:xfrm>
            <a:off x="5879198" y="490264"/>
            <a:ext cx="6312802" cy="6367736"/>
          </a:xfrm>
          <a:custGeom>
            <a:avLst/>
            <a:gdLst/>
            <a:ahLst/>
            <a:cxnLst/>
            <a:rect l="l" t="t" r="r" b="b"/>
            <a:pathLst>
              <a:path w="6312802" h="6367736">
                <a:moveTo>
                  <a:pt x="789715" y="708127"/>
                </a:moveTo>
                <a:cubicBezTo>
                  <a:pt x="845978" y="711650"/>
                  <a:pt x="901296" y="724302"/>
                  <a:pt x="953475" y="745602"/>
                </a:cubicBezTo>
                <a:cubicBezTo>
                  <a:pt x="1173612" y="834890"/>
                  <a:pt x="1309905" y="1073925"/>
                  <a:pt x="1278834" y="1315681"/>
                </a:cubicBezTo>
                <a:cubicBezTo>
                  <a:pt x="1233750" y="1669869"/>
                  <a:pt x="880524" y="1881517"/>
                  <a:pt x="560369" y="1747304"/>
                </a:cubicBezTo>
                <a:cubicBezTo>
                  <a:pt x="338151" y="1654256"/>
                  <a:pt x="204742" y="1408974"/>
                  <a:pt x="242538" y="1164574"/>
                </a:cubicBezTo>
                <a:cubicBezTo>
                  <a:pt x="286421" y="880774"/>
                  <a:pt x="529219" y="692590"/>
                  <a:pt x="789715" y="708127"/>
                </a:cubicBezTo>
                <a:close/>
                <a:moveTo>
                  <a:pt x="2877121" y="364348"/>
                </a:moveTo>
                <a:cubicBezTo>
                  <a:pt x="2901561" y="365790"/>
                  <a:pt x="2925601" y="371235"/>
                  <a:pt x="2948310" y="380363"/>
                </a:cubicBezTo>
                <a:cubicBezTo>
                  <a:pt x="3044405" y="419202"/>
                  <a:pt x="3103503" y="523063"/>
                  <a:pt x="3089970" y="628607"/>
                </a:cubicBezTo>
                <a:cubicBezTo>
                  <a:pt x="3070190" y="782758"/>
                  <a:pt x="2916600" y="874848"/>
                  <a:pt x="2777343" y="816472"/>
                </a:cubicBezTo>
                <a:cubicBezTo>
                  <a:pt x="2680608" y="775952"/>
                  <a:pt x="2622552" y="669287"/>
                  <a:pt x="2639048" y="562863"/>
                </a:cubicBezTo>
                <a:cubicBezTo>
                  <a:pt x="2658106" y="439382"/>
                  <a:pt x="2763810" y="357542"/>
                  <a:pt x="2877121" y="364348"/>
                </a:cubicBezTo>
                <a:close/>
                <a:moveTo>
                  <a:pt x="5725514" y="29060"/>
                </a:moveTo>
                <a:lnTo>
                  <a:pt x="5748657" y="29701"/>
                </a:lnTo>
                <a:cubicBezTo>
                  <a:pt x="5935681" y="36387"/>
                  <a:pt x="6081789" y="65616"/>
                  <a:pt x="6194082" y="113315"/>
                </a:cubicBezTo>
                <a:lnTo>
                  <a:pt x="6312802" y="183322"/>
                </a:lnTo>
                <a:lnTo>
                  <a:pt x="6312802" y="6367736"/>
                </a:lnTo>
                <a:lnTo>
                  <a:pt x="3171877" y="6367736"/>
                </a:lnTo>
                <a:lnTo>
                  <a:pt x="3171635" y="6367591"/>
                </a:lnTo>
                <a:lnTo>
                  <a:pt x="2683232" y="6367591"/>
                </a:lnTo>
                <a:lnTo>
                  <a:pt x="2683031" y="6367736"/>
                </a:lnTo>
                <a:lnTo>
                  <a:pt x="1006759" y="6367736"/>
                </a:lnTo>
                <a:lnTo>
                  <a:pt x="1017798" y="6253705"/>
                </a:lnTo>
                <a:cubicBezTo>
                  <a:pt x="1043303" y="6019815"/>
                  <a:pt x="1065826" y="5776617"/>
                  <a:pt x="897420" y="5565130"/>
                </a:cubicBezTo>
                <a:cubicBezTo>
                  <a:pt x="700507" y="5318087"/>
                  <a:pt x="491822" y="5428997"/>
                  <a:pt x="271526" y="5130943"/>
                </a:cubicBezTo>
                <a:cubicBezTo>
                  <a:pt x="108646" y="4910648"/>
                  <a:pt x="-26366" y="4708290"/>
                  <a:pt x="39940" y="4415201"/>
                </a:cubicBezTo>
                <a:cubicBezTo>
                  <a:pt x="128666" y="4023216"/>
                  <a:pt x="467878" y="3870268"/>
                  <a:pt x="464356" y="3587268"/>
                </a:cubicBezTo>
                <a:cubicBezTo>
                  <a:pt x="460351" y="3247094"/>
                  <a:pt x="43943" y="3178950"/>
                  <a:pt x="3183" y="2791128"/>
                </a:cubicBezTo>
                <a:cubicBezTo>
                  <a:pt x="-23403" y="2538162"/>
                  <a:pt x="118896" y="2235225"/>
                  <a:pt x="343758" y="2095087"/>
                </a:cubicBezTo>
                <a:cubicBezTo>
                  <a:pt x="758163" y="1836512"/>
                  <a:pt x="1225342" y="2272862"/>
                  <a:pt x="1543093" y="2013487"/>
                </a:cubicBezTo>
                <a:cubicBezTo>
                  <a:pt x="1732879" y="1858534"/>
                  <a:pt x="1763790" y="1542064"/>
                  <a:pt x="1726873" y="1342749"/>
                </a:cubicBezTo>
                <a:cubicBezTo>
                  <a:pt x="1656484" y="963255"/>
                  <a:pt x="1345299" y="901114"/>
                  <a:pt x="1356831" y="612032"/>
                </a:cubicBezTo>
                <a:cubicBezTo>
                  <a:pt x="1365319" y="397180"/>
                  <a:pt x="1547578" y="171600"/>
                  <a:pt x="1773239" y="121551"/>
                </a:cubicBezTo>
                <a:cubicBezTo>
                  <a:pt x="1804789" y="114503"/>
                  <a:pt x="1837013" y="110980"/>
                  <a:pt x="1869333" y="110980"/>
                </a:cubicBezTo>
                <a:cubicBezTo>
                  <a:pt x="2087466" y="110980"/>
                  <a:pt x="2259155" y="271137"/>
                  <a:pt x="2312167" y="320866"/>
                </a:cubicBezTo>
                <a:cubicBezTo>
                  <a:pt x="2563133" y="555255"/>
                  <a:pt x="2364538" y="842498"/>
                  <a:pt x="2568899" y="1194363"/>
                </a:cubicBezTo>
                <a:cubicBezTo>
                  <a:pt x="2600650" y="1246494"/>
                  <a:pt x="2637078" y="1295662"/>
                  <a:pt x="2677726" y="1341226"/>
                </a:cubicBezTo>
                <a:cubicBezTo>
                  <a:pt x="2757804" y="1432276"/>
                  <a:pt x="2906990" y="1416261"/>
                  <a:pt x="2964327" y="1310316"/>
                </a:cubicBezTo>
                <a:cubicBezTo>
                  <a:pt x="3059059" y="1135183"/>
                  <a:pt x="3149628" y="938831"/>
                  <a:pt x="3333248" y="887741"/>
                </a:cubicBezTo>
                <a:cubicBezTo>
                  <a:pt x="3690239" y="788365"/>
                  <a:pt x="3902767" y="1378543"/>
                  <a:pt x="4272730" y="1307994"/>
                </a:cubicBezTo>
                <a:cubicBezTo>
                  <a:pt x="4426320" y="1278686"/>
                  <a:pt x="4515368" y="1152802"/>
                  <a:pt x="4596327" y="996810"/>
                </a:cubicBezTo>
                <a:cubicBezTo>
                  <a:pt x="4618829" y="953326"/>
                  <a:pt x="4640770" y="907521"/>
                  <a:pt x="4663272" y="860676"/>
                </a:cubicBezTo>
                <a:cubicBezTo>
                  <a:pt x="4732781" y="613153"/>
                  <a:pt x="4835282" y="115946"/>
                  <a:pt x="5572324" y="40189"/>
                </a:cubicBezTo>
                <a:cubicBezTo>
                  <a:pt x="5622910" y="31543"/>
                  <a:pt x="5674208" y="27859"/>
                  <a:pt x="5725514" y="29060"/>
                </a:cubicBezTo>
                <a:close/>
                <a:moveTo>
                  <a:pt x="4169348" y="793"/>
                </a:moveTo>
                <a:cubicBezTo>
                  <a:pt x="4219966" y="3995"/>
                  <a:pt x="4269734" y="15368"/>
                  <a:pt x="4316693" y="34505"/>
                </a:cubicBezTo>
                <a:cubicBezTo>
                  <a:pt x="4514808" y="114584"/>
                  <a:pt x="4637488" y="329676"/>
                  <a:pt x="4609540" y="547569"/>
                </a:cubicBezTo>
                <a:cubicBezTo>
                  <a:pt x="4568620" y="865801"/>
                  <a:pt x="4251108" y="1055907"/>
                  <a:pt x="3962986" y="935790"/>
                </a:cubicBezTo>
                <a:cubicBezTo>
                  <a:pt x="3762790" y="852028"/>
                  <a:pt x="3642672" y="631491"/>
                  <a:pt x="3676946" y="411355"/>
                </a:cubicBezTo>
                <a:cubicBezTo>
                  <a:pt x="3716424" y="155985"/>
                  <a:pt x="3934959" y="-13061"/>
                  <a:pt x="4169348" y="793"/>
                </a:cubicBezTo>
                <a:close/>
              </a:path>
            </a:pathLst>
          </a:custGeom>
        </p:spPr>
      </p:pic>
    </p:spTree>
  </p:cSld>
  <p:clrMapOvr>
    <a:masterClrMapping/>
  </p:clrMapOvr>
  <p:transition spd="slow" advTm="2390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9" name="Rectangle 5128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5122" name="Title 1">
            <a:extLst>
              <a:ext uri="{FF2B5EF4-FFF2-40B4-BE49-F238E27FC236}">
                <a16:creationId xmlns:a16="http://schemas.microsoft.com/office/drawing/2014/main" id="{E931CE46-3798-31DF-7EC0-8E99678F8E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In this session: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F37D5-2CAF-DAE0-E88D-9C374F3506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rtlCol="0" anchor="t">
            <a:normAutofit lnSpcReduction="10000"/>
          </a:bodyPr>
          <a:lstStyle/>
          <a:p>
            <a:pPr marL="342900" indent="-3429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sz="2800" dirty="0"/>
              <a:t>Plan for this block</a:t>
            </a:r>
          </a:p>
          <a:p>
            <a:pPr marL="342900" indent="-3429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sz="2800" dirty="0"/>
              <a:t>Academic language and tone:</a:t>
            </a:r>
          </a:p>
          <a:p>
            <a:pPr marL="571500" lvl="1" indent="-3429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Formal writing</a:t>
            </a:r>
          </a:p>
          <a:p>
            <a:pPr marL="571500" lvl="1" indent="-3429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Being clear and concise</a:t>
            </a:r>
          </a:p>
          <a:p>
            <a:pPr marL="571500" lvl="1" indent="-3429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Accurate and non-discriminatory language</a:t>
            </a:r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endParaRPr lang="en-GB" dirty="0"/>
          </a:p>
        </p:txBody>
      </p:sp>
      <p:pic>
        <p:nvPicPr>
          <p:cNvPr id="4" name="Picture 3" descr="Person writing on notebook">
            <a:extLst>
              <a:ext uri="{FF2B5EF4-FFF2-40B4-BE49-F238E27FC236}">
                <a16:creationId xmlns:a16="http://schemas.microsoft.com/office/drawing/2014/main" id="{D3EE1042-6E6F-94F8-AA89-A1FE7F3F86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106" r="19796" b="1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</p:cSld>
  <p:clrMapOvr>
    <a:masterClrMapping/>
  </p:clrMapOvr>
  <p:transition spd="slow" advTm="24197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FF975DA-2F73-4697-B7A9-A2E834712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7B7130-722B-622C-87D1-1F07DE7F9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</p:spPr>
        <p:txBody>
          <a:bodyPr>
            <a:normAutofit/>
          </a:bodyPr>
          <a:lstStyle/>
          <a:p>
            <a:r>
              <a:rPr lang="cy-GB" dirty="0"/>
              <a:t>Plan </a:t>
            </a:r>
            <a:r>
              <a:rPr lang="cy-GB" dirty="0" err="1"/>
              <a:t>for</a:t>
            </a:r>
            <a:r>
              <a:rPr lang="cy-GB" dirty="0"/>
              <a:t> </a:t>
            </a:r>
            <a:r>
              <a:rPr lang="cy-GB" dirty="0" err="1"/>
              <a:t>this</a:t>
            </a:r>
            <a:r>
              <a:rPr lang="cy-GB" dirty="0"/>
              <a:t> </a:t>
            </a:r>
            <a:r>
              <a:rPr lang="cy-GB" dirty="0" err="1"/>
              <a:t>block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5BBF14B-31EB-F07E-D801-AE2B884F9B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5959147"/>
              </p:ext>
            </p:extLst>
          </p:nvPr>
        </p:nvGraphicFramePr>
        <p:xfrm>
          <a:off x="1235555" y="2106613"/>
          <a:ext cx="9720891" cy="44619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32409">
                  <a:extLst>
                    <a:ext uri="{9D8B030D-6E8A-4147-A177-3AD203B41FA5}">
                      <a16:colId xmlns:a16="http://schemas.microsoft.com/office/drawing/2014/main" val="1951423130"/>
                    </a:ext>
                  </a:extLst>
                </a:gridCol>
                <a:gridCol w="6788482">
                  <a:extLst>
                    <a:ext uri="{9D8B030D-6E8A-4147-A177-3AD203B41FA5}">
                      <a16:colId xmlns:a16="http://schemas.microsoft.com/office/drawing/2014/main" val="2695672548"/>
                    </a:ext>
                  </a:extLst>
                </a:gridCol>
              </a:tblGrid>
              <a:tr h="710235">
                <a:tc>
                  <a:txBody>
                    <a:bodyPr/>
                    <a:lstStyle/>
                    <a:p>
                      <a:r>
                        <a:rPr lang="cy-GB" sz="3200"/>
                        <a:t>Block 4 week</a:t>
                      </a:r>
                      <a:endParaRPr lang="en-GB" sz="3200"/>
                    </a:p>
                  </a:txBody>
                  <a:tcPr marL="161417" marR="161417" marT="80708" marB="80708"/>
                </a:tc>
                <a:tc>
                  <a:txBody>
                    <a:bodyPr/>
                    <a:lstStyle/>
                    <a:p>
                      <a:r>
                        <a:rPr lang="cy-GB" sz="3200"/>
                        <a:t>Topic</a:t>
                      </a:r>
                      <a:endParaRPr lang="en-GB" sz="3200"/>
                    </a:p>
                  </a:txBody>
                  <a:tcPr marL="161417" marR="161417" marT="80708" marB="80708"/>
                </a:tc>
                <a:extLst>
                  <a:ext uri="{0D108BD9-81ED-4DB2-BD59-A6C34878D82A}">
                    <a16:rowId xmlns:a16="http://schemas.microsoft.com/office/drawing/2014/main" val="1044567286"/>
                  </a:ext>
                </a:extLst>
              </a:tr>
              <a:tr h="710235">
                <a:tc>
                  <a:txBody>
                    <a:bodyPr/>
                    <a:lstStyle/>
                    <a:p>
                      <a:r>
                        <a:rPr lang="cy-GB" sz="3200"/>
                        <a:t>1</a:t>
                      </a:r>
                      <a:endParaRPr lang="en-GB" sz="3200"/>
                    </a:p>
                  </a:txBody>
                  <a:tcPr marL="161417" marR="161417" marT="80708" marB="80708"/>
                </a:tc>
                <a:tc>
                  <a:txBody>
                    <a:bodyPr/>
                    <a:lstStyle/>
                    <a:p>
                      <a:r>
                        <a:rPr lang="cy-GB" sz="3200"/>
                        <a:t>Academic Language and Tone</a:t>
                      </a:r>
                      <a:endParaRPr lang="en-GB" sz="3200"/>
                    </a:p>
                  </a:txBody>
                  <a:tcPr marL="161417" marR="161417" marT="80708" marB="80708"/>
                </a:tc>
                <a:extLst>
                  <a:ext uri="{0D108BD9-81ED-4DB2-BD59-A6C34878D82A}">
                    <a16:rowId xmlns:a16="http://schemas.microsoft.com/office/drawing/2014/main" val="4238406967"/>
                  </a:ext>
                </a:extLst>
              </a:tr>
              <a:tr h="710235">
                <a:tc>
                  <a:txBody>
                    <a:bodyPr/>
                    <a:lstStyle/>
                    <a:p>
                      <a:r>
                        <a:rPr lang="cy-GB" sz="3200"/>
                        <a:t>2</a:t>
                      </a:r>
                      <a:endParaRPr lang="en-GB" sz="3200"/>
                    </a:p>
                  </a:txBody>
                  <a:tcPr marL="161417" marR="161417" marT="80708" marB="80708"/>
                </a:tc>
                <a:tc>
                  <a:txBody>
                    <a:bodyPr/>
                    <a:lstStyle/>
                    <a:p>
                      <a:r>
                        <a:rPr lang="cy-GB" sz="3200"/>
                        <a:t>AI and Academic Misconduct</a:t>
                      </a:r>
                      <a:endParaRPr lang="en-GB" sz="3200"/>
                    </a:p>
                  </a:txBody>
                  <a:tcPr marL="161417" marR="161417" marT="80708" marB="80708"/>
                </a:tc>
                <a:extLst>
                  <a:ext uri="{0D108BD9-81ED-4DB2-BD59-A6C34878D82A}">
                    <a16:rowId xmlns:a16="http://schemas.microsoft.com/office/drawing/2014/main" val="576868579"/>
                  </a:ext>
                </a:extLst>
              </a:tr>
              <a:tr h="1194486">
                <a:tc>
                  <a:txBody>
                    <a:bodyPr/>
                    <a:lstStyle/>
                    <a:p>
                      <a:r>
                        <a:rPr lang="cy-GB" sz="3200"/>
                        <a:t>3</a:t>
                      </a:r>
                      <a:endParaRPr lang="en-GB" sz="3200"/>
                    </a:p>
                  </a:txBody>
                  <a:tcPr marL="161417" marR="161417" marT="80708" marB="80708"/>
                </a:tc>
                <a:tc>
                  <a:txBody>
                    <a:bodyPr/>
                    <a:lstStyle/>
                    <a:p>
                      <a:r>
                        <a:rPr lang="cy-GB" sz="3200"/>
                        <a:t>Discussion/Debate session: AI and University</a:t>
                      </a:r>
                      <a:endParaRPr lang="en-GB" sz="3200"/>
                    </a:p>
                  </a:txBody>
                  <a:tcPr marL="161417" marR="161417" marT="80708" marB="80708"/>
                </a:tc>
                <a:extLst>
                  <a:ext uri="{0D108BD9-81ED-4DB2-BD59-A6C34878D82A}">
                    <a16:rowId xmlns:a16="http://schemas.microsoft.com/office/drawing/2014/main" val="973175959"/>
                  </a:ext>
                </a:extLst>
              </a:tr>
              <a:tr h="710235">
                <a:tc>
                  <a:txBody>
                    <a:bodyPr/>
                    <a:lstStyle/>
                    <a:p>
                      <a:r>
                        <a:rPr lang="cy-GB" sz="3200"/>
                        <a:t>4</a:t>
                      </a:r>
                      <a:endParaRPr lang="en-GB" sz="3200"/>
                    </a:p>
                  </a:txBody>
                  <a:tcPr marL="161417" marR="161417" marT="80708" marB="80708"/>
                </a:tc>
                <a:tc>
                  <a:txBody>
                    <a:bodyPr/>
                    <a:lstStyle/>
                    <a:p>
                      <a:r>
                        <a:rPr lang="cy-GB" sz="3200" dirty="0" err="1"/>
                        <a:t>Responding</a:t>
                      </a:r>
                      <a:r>
                        <a:rPr lang="cy-GB" sz="3200" dirty="0"/>
                        <a:t> to </a:t>
                      </a:r>
                      <a:r>
                        <a:rPr lang="cy-GB" sz="3200" dirty="0" err="1"/>
                        <a:t>Feedback</a:t>
                      </a:r>
                      <a:endParaRPr lang="en-GB" sz="3200" dirty="0"/>
                    </a:p>
                  </a:txBody>
                  <a:tcPr marL="161417" marR="161417" marT="80708" marB="80708"/>
                </a:tc>
                <a:extLst>
                  <a:ext uri="{0D108BD9-81ED-4DB2-BD59-A6C34878D82A}">
                    <a16:rowId xmlns:a16="http://schemas.microsoft.com/office/drawing/2014/main" val="33460097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77110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D9E6557-0E93-4B4F-8AD1-1A7E3870C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6B84358-2894-45F1-8753-B1EC1E593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8517" y="-2"/>
            <a:ext cx="7742945" cy="6858001"/>
          </a:xfrm>
          <a:custGeom>
            <a:avLst/>
            <a:gdLst>
              <a:gd name="connsiteX0" fmla="*/ 615190 w 7742945"/>
              <a:gd name="connsiteY0" fmla="*/ 3536636 h 6858001"/>
              <a:gd name="connsiteX1" fmla="*/ 1124778 w 7742945"/>
              <a:gd name="connsiteY1" fmla="*/ 4046224 h 6858001"/>
              <a:gd name="connsiteX2" fmla="*/ 615190 w 7742945"/>
              <a:gd name="connsiteY2" fmla="*/ 4555812 h 6858001"/>
              <a:gd name="connsiteX3" fmla="*/ 105602 w 7742945"/>
              <a:gd name="connsiteY3" fmla="*/ 4046224 h 6858001"/>
              <a:gd name="connsiteX4" fmla="*/ 615190 w 7742945"/>
              <a:gd name="connsiteY4" fmla="*/ 3536636 h 6858001"/>
              <a:gd name="connsiteX5" fmla="*/ 14543 w 7742945"/>
              <a:gd name="connsiteY5" fmla="*/ 1 h 6858001"/>
              <a:gd name="connsiteX6" fmla="*/ 879351 w 7742945"/>
              <a:gd name="connsiteY6" fmla="*/ 1 h 6858001"/>
              <a:gd name="connsiteX7" fmla="*/ 892053 w 7742945"/>
              <a:gd name="connsiteY7" fmla="*/ 78053 h 6858001"/>
              <a:gd name="connsiteX8" fmla="*/ 561940 w 7742945"/>
              <a:gd name="connsiteY8" fmla="*/ 535444 h 6858001"/>
              <a:gd name="connsiteX9" fmla="*/ 15319 w 7742945"/>
              <a:gd name="connsiteY9" fmla="*/ 219853 h 6858001"/>
              <a:gd name="connsiteX10" fmla="*/ 4234 w 7742945"/>
              <a:gd name="connsiteY10" fmla="*/ 42970 h 6858001"/>
              <a:gd name="connsiteX11" fmla="*/ 2617781 w 7742945"/>
              <a:gd name="connsiteY11" fmla="*/ 0 h 6858001"/>
              <a:gd name="connsiteX12" fmla="*/ 7742945 w 7742945"/>
              <a:gd name="connsiteY12" fmla="*/ 0 h 6858001"/>
              <a:gd name="connsiteX13" fmla="*/ 7742945 w 7742945"/>
              <a:gd name="connsiteY13" fmla="*/ 6858000 h 6858001"/>
              <a:gd name="connsiteX14" fmla="*/ 5726653 w 7742945"/>
              <a:gd name="connsiteY14" fmla="*/ 6858000 h 6858001"/>
              <a:gd name="connsiteX15" fmla="*/ 5726653 w 7742945"/>
              <a:gd name="connsiteY15" fmla="*/ 6858001 h 6858001"/>
              <a:gd name="connsiteX16" fmla="*/ 311757 w 7742945"/>
              <a:gd name="connsiteY16" fmla="*/ 6858001 h 6858001"/>
              <a:gd name="connsiteX17" fmla="*/ 314130 w 7742945"/>
              <a:gd name="connsiteY17" fmla="*/ 6707671 h 6858001"/>
              <a:gd name="connsiteX18" fmla="*/ 599702 w 7742945"/>
              <a:gd name="connsiteY18" fmla="*/ 5670859 h 6858001"/>
              <a:gd name="connsiteX19" fmla="*/ 1211433 w 7742945"/>
              <a:gd name="connsiteY19" fmla="*/ 4641256 h 6858001"/>
              <a:gd name="connsiteX20" fmla="*/ 1053041 w 7742945"/>
              <a:gd name="connsiteY20" fmla="*/ 3164270 h 6858001"/>
              <a:gd name="connsiteX21" fmla="*/ 607048 w 7742945"/>
              <a:gd name="connsiteY21" fmla="*/ 2589406 h 6858001"/>
              <a:gd name="connsiteX22" fmla="*/ 1054915 w 7742945"/>
              <a:gd name="connsiteY22" fmla="*/ 1068100 h 6858001"/>
              <a:gd name="connsiteX23" fmla="*/ 1502877 w 7742945"/>
              <a:gd name="connsiteY23" fmla="*/ 419996 h 6858001"/>
              <a:gd name="connsiteX24" fmla="*/ 1505904 w 7742945"/>
              <a:gd name="connsiteY24" fmla="*/ 184997 h 6858001"/>
              <a:gd name="connsiteX25" fmla="*/ 1497780 w 7742945"/>
              <a:gd name="connsiteY25" fmla="*/ 1 h 6858001"/>
              <a:gd name="connsiteX26" fmla="*/ 2617781 w 7742945"/>
              <a:gd name="connsiteY26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742945" h="6858001">
                <a:moveTo>
                  <a:pt x="615190" y="3536636"/>
                </a:moveTo>
                <a:cubicBezTo>
                  <a:pt x="896628" y="3536636"/>
                  <a:pt x="1124778" y="3764786"/>
                  <a:pt x="1124778" y="4046224"/>
                </a:cubicBezTo>
                <a:cubicBezTo>
                  <a:pt x="1124778" y="4327662"/>
                  <a:pt x="896628" y="4555812"/>
                  <a:pt x="615190" y="4555812"/>
                </a:cubicBezTo>
                <a:cubicBezTo>
                  <a:pt x="333752" y="4555812"/>
                  <a:pt x="105602" y="4327662"/>
                  <a:pt x="105602" y="4046224"/>
                </a:cubicBezTo>
                <a:cubicBezTo>
                  <a:pt x="105602" y="3764786"/>
                  <a:pt x="333752" y="3536636"/>
                  <a:pt x="615190" y="3536636"/>
                </a:cubicBezTo>
                <a:close/>
                <a:moveTo>
                  <a:pt x="14543" y="1"/>
                </a:moveTo>
                <a:lnTo>
                  <a:pt x="879351" y="1"/>
                </a:lnTo>
                <a:lnTo>
                  <a:pt x="892053" y="78053"/>
                </a:lnTo>
                <a:cubicBezTo>
                  <a:pt x="904492" y="285272"/>
                  <a:pt x="770271" y="479622"/>
                  <a:pt x="561940" y="535444"/>
                </a:cubicBezTo>
                <a:cubicBezTo>
                  <a:pt x="323846" y="599241"/>
                  <a:pt x="79116" y="457946"/>
                  <a:pt x="15319" y="219853"/>
                </a:cubicBezTo>
                <a:cubicBezTo>
                  <a:pt x="-631" y="160330"/>
                  <a:pt x="-3762" y="100392"/>
                  <a:pt x="4234" y="42970"/>
                </a:cubicBezTo>
                <a:close/>
                <a:moveTo>
                  <a:pt x="2617781" y="0"/>
                </a:moveTo>
                <a:lnTo>
                  <a:pt x="7742945" y="0"/>
                </a:lnTo>
                <a:lnTo>
                  <a:pt x="7742945" y="6858000"/>
                </a:lnTo>
                <a:lnTo>
                  <a:pt x="5726653" y="6858000"/>
                </a:lnTo>
                <a:lnTo>
                  <a:pt x="5726653" y="6858001"/>
                </a:lnTo>
                <a:lnTo>
                  <a:pt x="311757" y="6858001"/>
                </a:lnTo>
                <a:lnTo>
                  <a:pt x="314130" y="6707671"/>
                </a:lnTo>
                <a:cubicBezTo>
                  <a:pt x="335132" y="6366410"/>
                  <a:pt x="433651" y="6019043"/>
                  <a:pt x="599702" y="5670859"/>
                </a:cubicBezTo>
                <a:cubicBezTo>
                  <a:pt x="770257" y="5311557"/>
                  <a:pt x="1010813" y="4986833"/>
                  <a:pt x="1211433" y="4641256"/>
                </a:cubicBezTo>
                <a:cubicBezTo>
                  <a:pt x="1493036" y="4154457"/>
                  <a:pt x="1511835" y="3622745"/>
                  <a:pt x="1053041" y="3164270"/>
                </a:cubicBezTo>
                <a:cubicBezTo>
                  <a:pt x="881977" y="2993265"/>
                  <a:pt x="700422" y="2805524"/>
                  <a:pt x="607048" y="2589406"/>
                </a:cubicBezTo>
                <a:cubicBezTo>
                  <a:pt x="366279" y="2032159"/>
                  <a:pt x="541125" y="1508062"/>
                  <a:pt x="1054915" y="1068100"/>
                </a:cubicBezTo>
                <a:cubicBezTo>
                  <a:pt x="1261027" y="891536"/>
                  <a:pt x="1489688" y="709489"/>
                  <a:pt x="1502877" y="419996"/>
                </a:cubicBezTo>
                <a:cubicBezTo>
                  <a:pt x="1506389" y="341911"/>
                  <a:pt x="1507262" y="263521"/>
                  <a:pt x="1505904" y="184997"/>
                </a:cubicBezTo>
                <a:lnTo>
                  <a:pt x="1497780" y="1"/>
                </a:lnTo>
                <a:lnTo>
                  <a:pt x="2617781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A18E7A-8C14-806C-E03A-840A289C0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71" y="810563"/>
            <a:ext cx="3705572" cy="5409262"/>
          </a:xfrm>
        </p:spPr>
        <p:txBody>
          <a:bodyPr anchor="t">
            <a:normAutofit/>
          </a:bodyPr>
          <a:lstStyle/>
          <a:p>
            <a:r>
              <a:rPr lang="en-GB" dirty="0"/>
              <a:t>In this session: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A882DD-FCC1-C34D-5DE0-14833A260D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2680893"/>
              </p:ext>
            </p:extLst>
          </p:nvPr>
        </p:nvGraphicFramePr>
        <p:xfrm>
          <a:off x="6156183" y="594069"/>
          <a:ext cx="5473546" cy="4978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8235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343"/>
    </mc:Choice>
    <mc:Fallback xmlns="">
      <p:transition spd="slow" advTm="83343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3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5" name="Rectangle 6154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6146" name="Title 1">
            <a:extLst>
              <a:ext uri="{FF2B5EF4-FFF2-40B4-BE49-F238E27FC236}">
                <a16:creationId xmlns:a16="http://schemas.microsoft.com/office/drawing/2014/main" id="{56868F6D-B2D8-4E22-1A37-69D58E6D71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1" y="552782"/>
            <a:ext cx="4606456" cy="1154711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3400" dirty="0"/>
              <a:t>What do we mean by ‘academic language’?</a:t>
            </a:r>
          </a:p>
        </p:txBody>
      </p:sp>
      <p:pic>
        <p:nvPicPr>
          <p:cNvPr id="3" name="Content Placeholder 2" descr="Question mark on green pastel background">
            <a:extLst>
              <a:ext uri="{FF2B5EF4-FFF2-40B4-BE49-F238E27FC236}">
                <a16:creationId xmlns:a16="http://schemas.microsoft.com/office/drawing/2014/main" id="{7C663DCF-D014-3E59-1E21-8EA1B17425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47" r="1" b="1"/>
          <a:stretch/>
        </p:blipFill>
        <p:spPr>
          <a:xfrm>
            <a:off x="5879198" y="490264"/>
            <a:ext cx="6312802" cy="6367736"/>
          </a:xfrm>
          <a:custGeom>
            <a:avLst/>
            <a:gdLst/>
            <a:ahLst/>
            <a:cxnLst/>
            <a:rect l="l" t="t" r="r" b="b"/>
            <a:pathLst>
              <a:path w="6312802" h="6367736">
                <a:moveTo>
                  <a:pt x="789715" y="708127"/>
                </a:moveTo>
                <a:cubicBezTo>
                  <a:pt x="845978" y="711650"/>
                  <a:pt x="901296" y="724302"/>
                  <a:pt x="953475" y="745602"/>
                </a:cubicBezTo>
                <a:cubicBezTo>
                  <a:pt x="1173612" y="834890"/>
                  <a:pt x="1309905" y="1073925"/>
                  <a:pt x="1278834" y="1315681"/>
                </a:cubicBezTo>
                <a:cubicBezTo>
                  <a:pt x="1233750" y="1669869"/>
                  <a:pt x="880524" y="1881517"/>
                  <a:pt x="560369" y="1747304"/>
                </a:cubicBezTo>
                <a:cubicBezTo>
                  <a:pt x="338151" y="1654256"/>
                  <a:pt x="204742" y="1408974"/>
                  <a:pt x="242538" y="1164574"/>
                </a:cubicBezTo>
                <a:cubicBezTo>
                  <a:pt x="286421" y="880774"/>
                  <a:pt x="529219" y="692590"/>
                  <a:pt x="789715" y="708127"/>
                </a:cubicBezTo>
                <a:close/>
                <a:moveTo>
                  <a:pt x="2877121" y="364348"/>
                </a:moveTo>
                <a:cubicBezTo>
                  <a:pt x="2901561" y="365790"/>
                  <a:pt x="2925601" y="371235"/>
                  <a:pt x="2948310" y="380363"/>
                </a:cubicBezTo>
                <a:cubicBezTo>
                  <a:pt x="3044405" y="419202"/>
                  <a:pt x="3103503" y="523063"/>
                  <a:pt x="3089970" y="628607"/>
                </a:cubicBezTo>
                <a:cubicBezTo>
                  <a:pt x="3070190" y="782758"/>
                  <a:pt x="2916600" y="874848"/>
                  <a:pt x="2777343" y="816472"/>
                </a:cubicBezTo>
                <a:cubicBezTo>
                  <a:pt x="2680608" y="775952"/>
                  <a:pt x="2622552" y="669287"/>
                  <a:pt x="2639048" y="562863"/>
                </a:cubicBezTo>
                <a:cubicBezTo>
                  <a:pt x="2658106" y="439382"/>
                  <a:pt x="2763810" y="357542"/>
                  <a:pt x="2877121" y="364348"/>
                </a:cubicBezTo>
                <a:close/>
                <a:moveTo>
                  <a:pt x="5725514" y="29060"/>
                </a:moveTo>
                <a:lnTo>
                  <a:pt x="5748657" y="29701"/>
                </a:lnTo>
                <a:cubicBezTo>
                  <a:pt x="5935681" y="36387"/>
                  <a:pt x="6081789" y="65616"/>
                  <a:pt x="6194082" y="113315"/>
                </a:cubicBezTo>
                <a:lnTo>
                  <a:pt x="6312802" y="183322"/>
                </a:lnTo>
                <a:lnTo>
                  <a:pt x="6312802" y="6367736"/>
                </a:lnTo>
                <a:lnTo>
                  <a:pt x="3171877" y="6367736"/>
                </a:lnTo>
                <a:lnTo>
                  <a:pt x="3171635" y="6367591"/>
                </a:lnTo>
                <a:lnTo>
                  <a:pt x="2683232" y="6367591"/>
                </a:lnTo>
                <a:lnTo>
                  <a:pt x="2683031" y="6367736"/>
                </a:lnTo>
                <a:lnTo>
                  <a:pt x="1006759" y="6367736"/>
                </a:lnTo>
                <a:lnTo>
                  <a:pt x="1017798" y="6253705"/>
                </a:lnTo>
                <a:cubicBezTo>
                  <a:pt x="1043303" y="6019815"/>
                  <a:pt x="1065826" y="5776617"/>
                  <a:pt x="897420" y="5565130"/>
                </a:cubicBezTo>
                <a:cubicBezTo>
                  <a:pt x="700507" y="5318087"/>
                  <a:pt x="491822" y="5428997"/>
                  <a:pt x="271526" y="5130943"/>
                </a:cubicBezTo>
                <a:cubicBezTo>
                  <a:pt x="108646" y="4910648"/>
                  <a:pt x="-26366" y="4708290"/>
                  <a:pt x="39940" y="4415201"/>
                </a:cubicBezTo>
                <a:cubicBezTo>
                  <a:pt x="128666" y="4023216"/>
                  <a:pt x="467878" y="3870268"/>
                  <a:pt x="464356" y="3587268"/>
                </a:cubicBezTo>
                <a:cubicBezTo>
                  <a:pt x="460351" y="3247094"/>
                  <a:pt x="43943" y="3178950"/>
                  <a:pt x="3183" y="2791128"/>
                </a:cubicBezTo>
                <a:cubicBezTo>
                  <a:pt x="-23403" y="2538162"/>
                  <a:pt x="118896" y="2235225"/>
                  <a:pt x="343758" y="2095087"/>
                </a:cubicBezTo>
                <a:cubicBezTo>
                  <a:pt x="758163" y="1836512"/>
                  <a:pt x="1225342" y="2272862"/>
                  <a:pt x="1543093" y="2013487"/>
                </a:cubicBezTo>
                <a:cubicBezTo>
                  <a:pt x="1732879" y="1858534"/>
                  <a:pt x="1763790" y="1542064"/>
                  <a:pt x="1726873" y="1342749"/>
                </a:cubicBezTo>
                <a:cubicBezTo>
                  <a:pt x="1656484" y="963255"/>
                  <a:pt x="1345299" y="901114"/>
                  <a:pt x="1356831" y="612032"/>
                </a:cubicBezTo>
                <a:cubicBezTo>
                  <a:pt x="1365319" y="397180"/>
                  <a:pt x="1547578" y="171600"/>
                  <a:pt x="1773239" y="121551"/>
                </a:cubicBezTo>
                <a:cubicBezTo>
                  <a:pt x="1804789" y="114503"/>
                  <a:pt x="1837013" y="110980"/>
                  <a:pt x="1869333" y="110980"/>
                </a:cubicBezTo>
                <a:cubicBezTo>
                  <a:pt x="2087466" y="110980"/>
                  <a:pt x="2259155" y="271137"/>
                  <a:pt x="2312167" y="320866"/>
                </a:cubicBezTo>
                <a:cubicBezTo>
                  <a:pt x="2563133" y="555255"/>
                  <a:pt x="2364538" y="842498"/>
                  <a:pt x="2568899" y="1194363"/>
                </a:cubicBezTo>
                <a:cubicBezTo>
                  <a:pt x="2600650" y="1246494"/>
                  <a:pt x="2637078" y="1295662"/>
                  <a:pt x="2677726" y="1341226"/>
                </a:cubicBezTo>
                <a:cubicBezTo>
                  <a:pt x="2757804" y="1432276"/>
                  <a:pt x="2906990" y="1416261"/>
                  <a:pt x="2964327" y="1310316"/>
                </a:cubicBezTo>
                <a:cubicBezTo>
                  <a:pt x="3059059" y="1135183"/>
                  <a:pt x="3149628" y="938831"/>
                  <a:pt x="3333248" y="887741"/>
                </a:cubicBezTo>
                <a:cubicBezTo>
                  <a:pt x="3690239" y="788365"/>
                  <a:pt x="3902767" y="1378543"/>
                  <a:pt x="4272730" y="1307994"/>
                </a:cubicBezTo>
                <a:cubicBezTo>
                  <a:pt x="4426320" y="1278686"/>
                  <a:pt x="4515368" y="1152802"/>
                  <a:pt x="4596327" y="996810"/>
                </a:cubicBezTo>
                <a:cubicBezTo>
                  <a:pt x="4618829" y="953326"/>
                  <a:pt x="4640770" y="907521"/>
                  <a:pt x="4663272" y="860676"/>
                </a:cubicBezTo>
                <a:cubicBezTo>
                  <a:pt x="4732781" y="613153"/>
                  <a:pt x="4835282" y="115946"/>
                  <a:pt x="5572324" y="40189"/>
                </a:cubicBezTo>
                <a:cubicBezTo>
                  <a:pt x="5622910" y="31543"/>
                  <a:pt x="5674208" y="27859"/>
                  <a:pt x="5725514" y="29060"/>
                </a:cubicBezTo>
                <a:close/>
                <a:moveTo>
                  <a:pt x="4169348" y="793"/>
                </a:moveTo>
                <a:cubicBezTo>
                  <a:pt x="4219966" y="3995"/>
                  <a:pt x="4269734" y="15368"/>
                  <a:pt x="4316693" y="34505"/>
                </a:cubicBezTo>
                <a:cubicBezTo>
                  <a:pt x="4514808" y="114584"/>
                  <a:pt x="4637488" y="329676"/>
                  <a:pt x="4609540" y="547569"/>
                </a:cubicBezTo>
                <a:cubicBezTo>
                  <a:pt x="4568620" y="865801"/>
                  <a:pt x="4251108" y="1055907"/>
                  <a:pt x="3962986" y="935790"/>
                </a:cubicBezTo>
                <a:cubicBezTo>
                  <a:pt x="3762790" y="852028"/>
                  <a:pt x="3642672" y="631491"/>
                  <a:pt x="3676946" y="411355"/>
                </a:cubicBezTo>
                <a:cubicBezTo>
                  <a:pt x="3716424" y="155985"/>
                  <a:pt x="3934959" y="-13061"/>
                  <a:pt x="4169348" y="793"/>
                </a:cubicBezTo>
                <a:close/>
              </a:path>
            </a:pathLst>
          </a:cu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05"/>
    </mc:Choice>
    <mc:Fallback xmlns="">
      <p:transition spd="slow" advTm="9905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7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9" name="Rectangle 7178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7170" name="Title 1">
            <a:extLst>
              <a:ext uri="{FF2B5EF4-FFF2-40B4-BE49-F238E27FC236}">
                <a16:creationId xmlns:a16="http://schemas.microsoft.com/office/drawing/2014/main" id="{DF6CDF0B-E185-9BC8-4872-C3AAF0F619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100"/>
              <a:t>What do we mean by ‘academic language’?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A23ABD59-DAE1-E10B-487B-90FB0365561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0198" y="2391994"/>
            <a:ext cx="5355276" cy="4198719"/>
          </a:xfrm>
        </p:spPr>
        <p:txBody>
          <a:bodyPr anchor="t">
            <a:normAutofit lnSpcReduction="10000"/>
          </a:bodyPr>
          <a:lstStyle/>
          <a:p>
            <a:pPr eaLnBrk="1" hangingPunct="1"/>
            <a:r>
              <a:rPr lang="en-GB" altLang="en-US" sz="2600" dirty="0"/>
              <a:t>Different to conversation/how we speak</a:t>
            </a:r>
          </a:p>
          <a:p>
            <a:pPr eaLnBrk="1" hangingPunct="1"/>
            <a:r>
              <a:rPr lang="en-GB" altLang="en-US" sz="2600" dirty="0"/>
              <a:t>Tends to be more formal</a:t>
            </a:r>
          </a:p>
          <a:p>
            <a:pPr eaLnBrk="1" hangingPunct="1"/>
            <a:r>
              <a:rPr lang="en-GB" altLang="en-US" sz="2600" dirty="0"/>
              <a:t>NB: Differences between disciplines</a:t>
            </a:r>
          </a:p>
          <a:p>
            <a:pPr eaLnBrk="1" hangingPunct="1"/>
            <a:r>
              <a:rPr lang="en-GB" altLang="en-US" sz="2600" dirty="0"/>
              <a:t>Changing over time</a:t>
            </a:r>
          </a:p>
          <a:p>
            <a:pPr eaLnBrk="1" hangingPunct="1"/>
            <a:r>
              <a:rPr lang="en-GB" altLang="en-US" sz="2600" dirty="0"/>
              <a:t>Note: It doesn’t mean you have to use overcomplicated sentence structures and big words!</a:t>
            </a:r>
          </a:p>
          <a:p>
            <a:pPr eaLnBrk="1" hangingPunct="1"/>
            <a:endParaRPr lang="en-GB" altLang="en-US" dirty="0"/>
          </a:p>
        </p:txBody>
      </p:sp>
      <p:pic>
        <p:nvPicPr>
          <p:cNvPr id="7173" name="Picture 7172" descr="Different colored question marks">
            <a:extLst>
              <a:ext uri="{FF2B5EF4-FFF2-40B4-BE49-F238E27FC236}">
                <a16:creationId xmlns:a16="http://schemas.microsoft.com/office/drawing/2014/main" id="{8955C89C-E762-E4F0-ECD7-CE7ABF4445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408" r="27794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145"/>
    </mc:Choice>
    <mc:Fallback xmlns="">
      <p:transition spd="slow" advTm="60145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2" name="Rectangle 8201">
            <a:extLst>
              <a:ext uri="{FF2B5EF4-FFF2-40B4-BE49-F238E27FC236}">
                <a16:creationId xmlns:a16="http://schemas.microsoft.com/office/drawing/2014/main" id="{6A13B2A7-A44E-4940-9367-4788F2807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04" name="Freeform: Shape 8203">
            <a:extLst>
              <a:ext uri="{FF2B5EF4-FFF2-40B4-BE49-F238E27FC236}">
                <a16:creationId xmlns:a16="http://schemas.microsoft.com/office/drawing/2014/main" id="{ADBF9A7D-DF04-4422-981B-76DFC7208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759370" y="0"/>
            <a:ext cx="2432630" cy="2848482"/>
          </a:xfrm>
          <a:custGeom>
            <a:avLst/>
            <a:gdLst>
              <a:gd name="connsiteX0" fmla="*/ 1193013 w 2432630"/>
              <a:gd name="connsiteY0" fmla="*/ 1609830 h 2848482"/>
              <a:gd name="connsiteX1" fmla="*/ 1452520 w 2432630"/>
              <a:gd name="connsiteY1" fmla="*/ 1771993 h 2848482"/>
              <a:gd name="connsiteX2" fmla="*/ 1333256 w 2432630"/>
              <a:gd name="connsiteY2" fmla="*/ 2217094 h 2848482"/>
              <a:gd name="connsiteX3" fmla="*/ 888154 w 2432630"/>
              <a:gd name="connsiteY3" fmla="*/ 2097829 h 2848482"/>
              <a:gd name="connsiteX4" fmla="*/ 1007419 w 2432630"/>
              <a:gd name="connsiteY4" fmla="*/ 1652728 h 2848482"/>
              <a:gd name="connsiteX5" fmla="*/ 1193013 w 2432630"/>
              <a:gd name="connsiteY5" fmla="*/ 1609830 h 2848482"/>
              <a:gd name="connsiteX6" fmla="*/ 1721013 w 2432630"/>
              <a:gd name="connsiteY6" fmla="*/ 1345937 h 2848482"/>
              <a:gd name="connsiteX7" fmla="*/ 1880524 w 2432630"/>
              <a:gd name="connsiteY7" fmla="*/ 1425334 h 2848482"/>
              <a:gd name="connsiteX8" fmla="*/ 1821528 w 2432630"/>
              <a:gd name="connsiteY8" fmla="*/ 1645511 h 2848482"/>
              <a:gd name="connsiteX9" fmla="*/ 1601350 w 2432630"/>
              <a:gd name="connsiteY9" fmla="*/ 1586514 h 2848482"/>
              <a:gd name="connsiteX10" fmla="*/ 1660347 w 2432630"/>
              <a:gd name="connsiteY10" fmla="*/ 1366337 h 2848482"/>
              <a:gd name="connsiteX11" fmla="*/ 1721013 w 2432630"/>
              <a:gd name="connsiteY11" fmla="*/ 1345937 h 2848482"/>
              <a:gd name="connsiteX12" fmla="*/ 0 w 2432630"/>
              <a:gd name="connsiteY12" fmla="*/ 0 h 2848482"/>
              <a:gd name="connsiteX13" fmla="*/ 2420476 w 2432630"/>
              <a:gd name="connsiteY13" fmla="*/ 0 h 2848482"/>
              <a:gd name="connsiteX14" fmla="*/ 2431096 w 2432630"/>
              <a:gd name="connsiteY14" fmla="*/ 94052 h 2848482"/>
              <a:gd name="connsiteX15" fmla="*/ 2426545 w 2432630"/>
              <a:gd name="connsiteY15" fmla="*/ 261706 h 2848482"/>
              <a:gd name="connsiteX16" fmla="*/ 1347411 w 2432630"/>
              <a:gd name="connsiteY16" fmla="*/ 1289202 h 2848482"/>
              <a:gd name="connsiteX17" fmla="*/ 678423 w 2432630"/>
              <a:gd name="connsiteY17" fmla="*/ 1606118 h 2848482"/>
              <a:gd name="connsiteX18" fmla="*/ 284014 w 2432630"/>
              <a:gd name="connsiteY18" fmla="*/ 2398976 h 2848482"/>
              <a:gd name="connsiteX19" fmla="*/ 97407 w 2432630"/>
              <a:gd name="connsiteY19" fmla="*/ 2742323 h 2848482"/>
              <a:gd name="connsiteX20" fmla="*/ 0 w 2432630"/>
              <a:gd name="connsiteY20" fmla="*/ 2848482 h 28484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32630" h="2848482">
                <a:moveTo>
                  <a:pt x="1193013" y="1609830"/>
                </a:moveTo>
                <a:cubicBezTo>
                  <a:pt x="1297352" y="1617205"/>
                  <a:pt x="1396284" y="1674588"/>
                  <a:pt x="1452520" y="1771993"/>
                </a:cubicBezTo>
                <a:cubicBezTo>
                  <a:pt x="1542498" y="1927838"/>
                  <a:pt x="1489101" y="2127117"/>
                  <a:pt x="1333256" y="2217094"/>
                </a:cubicBezTo>
                <a:cubicBezTo>
                  <a:pt x="1177410" y="2307071"/>
                  <a:pt x="978131" y="2253675"/>
                  <a:pt x="888154" y="2097829"/>
                </a:cubicBezTo>
                <a:cubicBezTo>
                  <a:pt x="798176" y="1941984"/>
                  <a:pt x="851572" y="1742705"/>
                  <a:pt x="1007419" y="1652728"/>
                </a:cubicBezTo>
                <a:cubicBezTo>
                  <a:pt x="1065861" y="1618986"/>
                  <a:pt x="1130410" y="1605406"/>
                  <a:pt x="1193013" y="1609830"/>
                </a:cubicBezTo>
                <a:close/>
                <a:moveTo>
                  <a:pt x="1721013" y="1345937"/>
                </a:moveTo>
                <a:cubicBezTo>
                  <a:pt x="1783347" y="1338202"/>
                  <a:pt x="1847142" y="1367515"/>
                  <a:pt x="1880524" y="1425334"/>
                </a:cubicBezTo>
                <a:cubicBezTo>
                  <a:pt x="1925033" y="1502425"/>
                  <a:pt x="1898619" y="1601002"/>
                  <a:pt x="1821528" y="1645511"/>
                </a:cubicBezTo>
                <a:cubicBezTo>
                  <a:pt x="1744436" y="1690020"/>
                  <a:pt x="1645859" y="1663606"/>
                  <a:pt x="1601350" y="1586514"/>
                </a:cubicBezTo>
                <a:cubicBezTo>
                  <a:pt x="1556841" y="1509423"/>
                  <a:pt x="1583254" y="1410846"/>
                  <a:pt x="1660347" y="1366337"/>
                </a:cubicBezTo>
                <a:cubicBezTo>
                  <a:pt x="1679620" y="1355210"/>
                  <a:pt x="1700235" y="1348515"/>
                  <a:pt x="1721013" y="1345937"/>
                </a:cubicBezTo>
                <a:close/>
                <a:moveTo>
                  <a:pt x="0" y="0"/>
                </a:moveTo>
                <a:lnTo>
                  <a:pt x="2420476" y="0"/>
                </a:lnTo>
                <a:lnTo>
                  <a:pt x="2431096" y="94052"/>
                </a:lnTo>
                <a:cubicBezTo>
                  <a:pt x="2434004" y="150699"/>
                  <a:pt x="2432933" y="206775"/>
                  <a:pt x="2426545" y="261706"/>
                </a:cubicBezTo>
                <a:cubicBezTo>
                  <a:pt x="2360669" y="828256"/>
                  <a:pt x="1972176" y="1172577"/>
                  <a:pt x="1347411" y="1289202"/>
                </a:cubicBezTo>
                <a:cubicBezTo>
                  <a:pt x="1096744" y="1336043"/>
                  <a:pt x="825156" y="1376752"/>
                  <a:pt x="678423" y="1606118"/>
                </a:cubicBezTo>
                <a:cubicBezTo>
                  <a:pt x="520257" y="1853673"/>
                  <a:pt x="394149" y="2125038"/>
                  <a:pt x="284014" y="2398976"/>
                </a:cubicBezTo>
                <a:cubicBezTo>
                  <a:pt x="233465" y="2524954"/>
                  <a:pt x="173906" y="2641107"/>
                  <a:pt x="97407" y="2742323"/>
                </a:cubicBezTo>
                <a:lnTo>
                  <a:pt x="0" y="284848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194" name="Title 1">
            <a:extLst>
              <a:ext uri="{FF2B5EF4-FFF2-40B4-BE49-F238E27FC236}">
                <a16:creationId xmlns:a16="http://schemas.microsoft.com/office/drawing/2014/main" id="{CB8A499C-9E57-7BE1-6694-2826844C7F9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557784"/>
            <a:ext cx="109728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Features of academic language</a:t>
            </a:r>
          </a:p>
        </p:txBody>
      </p:sp>
      <p:graphicFrame>
        <p:nvGraphicFramePr>
          <p:cNvPr id="8196" name="Content Placeholder 2">
            <a:extLst>
              <a:ext uri="{FF2B5EF4-FFF2-40B4-BE49-F238E27FC236}">
                <a16:creationId xmlns:a16="http://schemas.microsoft.com/office/drawing/2014/main" id="{42B09DC7-7976-D9C4-EE83-6BDA8412EB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5256579"/>
              </p:ext>
            </p:extLst>
          </p:nvPr>
        </p:nvGraphicFramePr>
        <p:xfrm>
          <a:off x="609600" y="2106613"/>
          <a:ext cx="10972800" cy="4035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 advTm="14136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5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27" name="Rectangle 9226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9218" name="Title 1">
            <a:extLst>
              <a:ext uri="{FF2B5EF4-FFF2-40B4-BE49-F238E27FC236}">
                <a16:creationId xmlns:a16="http://schemas.microsoft.com/office/drawing/2014/main" id="{B0D23F42-2C3F-E0A5-A8DF-B0754598C6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r>
              <a:rPr lang="en-GB" altLang="en-US"/>
              <a:t>“Formal” writing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38B42D78-105C-F9C7-F2CD-2A18E82133B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anchor="t">
            <a:normAutofit/>
          </a:bodyPr>
          <a:lstStyle/>
          <a:p>
            <a:r>
              <a:rPr lang="en-GB" altLang="en-US" sz="3200" dirty="0"/>
              <a:t>Not chatty/casual</a:t>
            </a:r>
          </a:p>
          <a:p>
            <a:r>
              <a:rPr lang="en-GB" altLang="en-US" sz="3200" dirty="0"/>
              <a:t>Avoid colloquialisms</a:t>
            </a:r>
          </a:p>
          <a:p>
            <a:r>
              <a:rPr lang="en-GB" altLang="en-US" sz="3200" dirty="0"/>
              <a:t>Precise</a:t>
            </a:r>
          </a:p>
          <a:p>
            <a:r>
              <a:rPr lang="en-GB" altLang="en-US" sz="3200" dirty="0"/>
              <a:t>Avoid terms that could be easily misinterpreted</a:t>
            </a:r>
          </a:p>
        </p:txBody>
      </p:sp>
      <p:pic>
        <p:nvPicPr>
          <p:cNvPr id="9221" name="Picture 9220" descr="Pen placed on top of a signature line">
            <a:extLst>
              <a:ext uri="{FF2B5EF4-FFF2-40B4-BE49-F238E27FC236}">
                <a16:creationId xmlns:a16="http://schemas.microsoft.com/office/drawing/2014/main" id="{23247586-CF22-6E9C-E575-29003F8666D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280" r="-1" b="-1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945"/>
    </mc:Choice>
    <mc:Fallback xmlns="">
      <p:transition spd="slow" advTm="33945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1" name="Rectangle 1025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10242" name="Title 1">
            <a:extLst>
              <a:ext uri="{FF2B5EF4-FFF2-40B4-BE49-F238E27FC236}">
                <a16:creationId xmlns:a16="http://schemas.microsoft.com/office/drawing/2014/main" id="{7C582327-9172-2597-1D71-5D48DC30A92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r>
              <a:rPr lang="en-GB" altLang="en-US" dirty="0"/>
              <a:t>Colloquialisms – what do we mean?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9F983CAF-7B47-1BDC-63CB-DE34558F408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anchor="t">
            <a:normAutofit/>
          </a:bodyPr>
          <a:lstStyle/>
          <a:p>
            <a:endParaRPr lang="en-GB" altLang="en-US"/>
          </a:p>
        </p:txBody>
      </p:sp>
      <p:pic>
        <p:nvPicPr>
          <p:cNvPr id="10245" name="Picture 10244" descr="Wood human figure">
            <a:extLst>
              <a:ext uri="{FF2B5EF4-FFF2-40B4-BE49-F238E27FC236}">
                <a16:creationId xmlns:a16="http://schemas.microsoft.com/office/drawing/2014/main" id="{1FA0F98E-91FC-4CC0-973E-595B0278C3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3279" b="-1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23"/>
    </mc:Choice>
    <mc:Fallback xmlns="">
      <p:transition spd="slow" advTm="9323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A72E5390-93D5-73AA-FE25-27AFB37897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Colloquialisms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EC505590-6C17-6134-F07C-CA3D7623DA4C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3200" dirty="0"/>
              <a:t>Informal words/phrases often used in casual communication</a:t>
            </a:r>
          </a:p>
          <a:p>
            <a:r>
              <a:rPr lang="en-GB" altLang="en-US" sz="3200" dirty="0"/>
              <a:t>Slang</a:t>
            </a:r>
          </a:p>
          <a:p>
            <a:r>
              <a:rPr lang="en-GB" altLang="en-US" sz="3200" dirty="0"/>
              <a:t>Contractions – shortening words instead of writing them out fully e.g. “don’t” instead of “do not”.</a:t>
            </a:r>
          </a:p>
          <a:p>
            <a:r>
              <a:rPr lang="en-GB" altLang="en-US" sz="3200" dirty="0"/>
              <a:t>Common turns of phrase e.g. ‘political heavyweights’ rather than ‘leading political figures’.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246"/>
    </mc:Choice>
    <mc:Fallback xmlns="">
      <p:transition spd="slow" advTm="66246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7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9" name="Rectangle 12298">
            <a:extLst>
              <a:ext uri="{FF2B5EF4-FFF2-40B4-BE49-F238E27FC236}">
                <a16:creationId xmlns:a16="http://schemas.microsoft.com/office/drawing/2014/main" id="{61C9C484-2C12-4B1B-98D1-84696D246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301" name="Freeform: Shape 12300">
            <a:extLst>
              <a:ext uri="{FF2B5EF4-FFF2-40B4-BE49-F238E27FC236}">
                <a16:creationId xmlns:a16="http://schemas.microsoft.com/office/drawing/2014/main" id="{29DC2263-C92B-446E-9CFA-02329CD8EF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9475" y="1934904"/>
            <a:ext cx="7930101" cy="4923095"/>
          </a:xfrm>
          <a:custGeom>
            <a:avLst/>
            <a:gdLst>
              <a:gd name="connsiteX0" fmla="*/ 1412408 w 8831334"/>
              <a:gd name="connsiteY0" fmla="*/ 4231273 h 4923095"/>
              <a:gd name="connsiteX1" fmla="*/ 1480115 w 8831334"/>
              <a:gd name="connsiteY1" fmla="*/ 4255873 h 4923095"/>
              <a:gd name="connsiteX2" fmla="*/ 1555026 w 8831334"/>
              <a:gd name="connsiteY2" fmla="*/ 4493895 h 4923095"/>
              <a:gd name="connsiteX3" fmla="*/ 1315323 w 8831334"/>
              <a:gd name="connsiteY3" fmla="*/ 4546785 h 4923095"/>
              <a:gd name="connsiteX4" fmla="*/ 1240411 w 8831334"/>
              <a:gd name="connsiteY4" fmla="*/ 4308763 h 4923095"/>
              <a:gd name="connsiteX5" fmla="*/ 1344748 w 8831334"/>
              <a:gd name="connsiteY5" fmla="*/ 4233023 h 4923095"/>
              <a:gd name="connsiteX6" fmla="*/ 1412408 w 8831334"/>
              <a:gd name="connsiteY6" fmla="*/ 4231273 h 4923095"/>
              <a:gd name="connsiteX7" fmla="*/ 622613 w 8831334"/>
              <a:gd name="connsiteY7" fmla="*/ 3711323 h 4923095"/>
              <a:gd name="connsiteX8" fmla="*/ 726058 w 8831334"/>
              <a:gd name="connsiteY8" fmla="*/ 3713477 h 4923095"/>
              <a:gd name="connsiteX9" fmla="*/ 862930 w 8831334"/>
              <a:gd name="connsiteY9" fmla="*/ 3763207 h 4923095"/>
              <a:gd name="connsiteX10" fmla="*/ 1014368 w 8831334"/>
              <a:gd name="connsiteY10" fmla="*/ 4244384 h 4923095"/>
              <a:gd name="connsiteX11" fmla="*/ 529792 w 8831334"/>
              <a:gd name="connsiteY11" fmla="*/ 4351304 h 4923095"/>
              <a:gd name="connsiteX12" fmla="*/ 378355 w 8831334"/>
              <a:gd name="connsiteY12" fmla="*/ 3870127 h 4923095"/>
              <a:gd name="connsiteX13" fmla="*/ 622613 w 8831334"/>
              <a:gd name="connsiteY13" fmla="*/ 3711323 h 4923095"/>
              <a:gd name="connsiteX14" fmla="*/ 0 w 8831334"/>
              <a:gd name="connsiteY14" fmla="*/ 0 h 4923095"/>
              <a:gd name="connsiteX15" fmla="*/ 7345477 w 8831334"/>
              <a:gd name="connsiteY15" fmla="*/ 0 h 4923095"/>
              <a:gd name="connsiteX16" fmla="*/ 7330937 w 8831334"/>
              <a:gd name="connsiteY16" fmla="*/ 57909 h 4923095"/>
              <a:gd name="connsiteX17" fmla="*/ 7204045 w 8831334"/>
              <a:gd name="connsiteY17" fmla="*/ 525057 h 4923095"/>
              <a:gd name="connsiteX18" fmla="*/ 7423939 w 8831334"/>
              <a:gd name="connsiteY18" fmla="*/ 1259431 h 4923095"/>
              <a:gd name="connsiteX19" fmla="*/ 8123848 w 8831334"/>
              <a:gd name="connsiteY19" fmla="*/ 1829863 h 4923095"/>
              <a:gd name="connsiteX20" fmla="*/ 8304560 w 8831334"/>
              <a:gd name="connsiteY20" fmla="*/ 4410617 h 4923095"/>
              <a:gd name="connsiteX21" fmla="*/ 5824906 w 8831334"/>
              <a:gd name="connsiteY21" fmla="*/ 4582246 h 4923095"/>
              <a:gd name="connsiteX22" fmla="*/ 4814027 w 8831334"/>
              <a:gd name="connsiteY22" fmla="*/ 3900391 h 4923095"/>
              <a:gd name="connsiteX23" fmla="*/ 3389336 w 8831334"/>
              <a:gd name="connsiteY23" fmla="*/ 4033298 h 4923095"/>
              <a:gd name="connsiteX24" fmla="*/ 2844266 w 8831334"/>
              <a:gd name="connsiteY24" fmla="*/ 4497245 h 4923095"/>
              <a:gd name="connsiteX25" fmla="*/ 1361823 w 8831334"/>
              <a:gd name="connsiteY25" fmla="*/ 3978831 h 4923095"/>
              <a:gd name="connsiteX26" fmla="*/ 723961 w 8831334"/>
              <a:gd name="connsiteY26" fmla="*/ 3482165 h 4923095"/>
              <a:gd name="connsiteX27" fmla="*/ 41451 w 8831334"/>
              <a:gd name="connsiteY27" fmla="*/ 3495177 h 4923095"/>
              <a:gd name="connsiteX28" fmla="*/ 0 w 8831334"/>
              <a:gd name="connsiteY28" fmla="*/ 3499960 h 4923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8831334" h="4923095">
                <a:moveTo>
                  <a:pt x="1412408" y="4231273"/>
                </a:moveTo>
                <a:cubicBezTo>
                  <a:pt x="1435398" y="4234988"/>
                  <a:pt x="1458395" y="4243092"/>
                  <a:pt x="1480115" y="4255873"/>
                </a:cubicBezTo>
                <a:cubicBezTo>
                  <a:pt x="1566994" y="4306997"/>
                  <a:pt x="1600533" y="4413563"/>
                  <a:pt x="1555026" y="4493895"/>
                </a:cubicBezTo>
                <a:cubicBezTo>
                  <a:pt x="1509520" y="4574228"/>
                  <a:pt x="1402201" y="4597907"/>
                  <a:pt x="1315323" y="4546785"/>
                </a:cubicBezTo>
                <a:cubicBezTo>
                  <a:pt x="1228444" y="4495662"/>
                  <a:pt x="1194905" y="4389095"/>
                  <a:pt x="1240411" y="4308763"/>
                </a:cubicBezTo>
                <a:cubicBezTo>
                  <a:pt x="1263164" y="4268597"/>
                  <a:pt x="1301371" y="4242593"/>
                  <a:pt x="1344748" y="4233023"/>
                </a:cubicBezTo>
                <a:cubicBezTo>
                  <a:pt x="1366437" y="4228237"/>
                  <a:pt x="1389419" y="4227559"/>
                  <a:pt x="1412408" y="4231273"/>
                </a:cubicBezTo>
                <a:close/>
                <a:moveTo>
                  <a:pt x="622613" y="3711323"/>
                </a:moveTo>
                <a:cubicBezTo>
                  <a:pt x="656354" y="3707209"/>
                  <a:pt x="691202" y="3707845"/>
                  <a:pt x="726058" y="3713477"/>
                </a:cubicBezTo>
                <a:cubicBezTo>
                  <a:pt x="772533" y="3720984"/>
                  <a:pt x="819023" y="3737370"/>
                  <a:pt x="862930" y="3763207"/>
                </a:cubicBezTo>
                <a:cubicBezTo>
                  <a:pt x="1038560" y="3866555"/>
                  <a:pt x="1106361" y="4081986"/>
                  <a:pt x="1014368" y="4244384"/>
                </a:cubicBezTo>
                <a:cubicBezTo>
                  <a:pt x="922373" y="4406782"/>
                  <a:pt x="705422" y="4454653"/>
                  <a:pt x="529792" y="4351304"/>
                </a:cubicBezTo>
                <a:cubicBezTo>
                  <a:pt x="354162" y="4247957"/>
                  <a:pt x="286361" y="4032525"/>
                  <a:pt x="378355" y="3870127"/>
                </a:cubicBezTo>
                <a:cubicBezTo>
                  <a:pt x="430102" y="3778778"/>
                  <a:pt x="521385" y="3723667"/>
                  <a:pt x="622613" y="3711323"/>
                </a:cubicBezTo>
                <a:close/>
                <a:moveTo>
                  <a:pt x="0" y="0"/>
                </a:moveTo>
                <a:lnTo>
                  <a:pt x="7345477" y="0"/>
                </a:lnTo>
                <a:lnTo>
                  <a:pt x="7330937" y="57909"/>
                </a:lnTo>
                <a:cubicBezTo>
                  <a:pt x="7288864" y="213626"/>
                  <a:pt x="7242961" y="368487"/>
                  <a:pt x="7204045" y="525057"/>
                </a:cubicBezTo>
                <a:cubicBezTo>
                  <a:pt x="7133676" y="809936"/>
                  <a:pt x="7207545" y="1073056"/>
                  <a:pt x="7423939" y="1259431"/>
                </a:cubicBezTo>
                <a:cubicBezTo>
                  <a:pt x="7652783" y="1456418"/>
                  <a:pt x="7881464" y="1655861"/>
                  <a:pt x="8123848" y="1829863"/>
                </a:cubicBezTo>
                <a:cubicBezTo>
                  <a:pt x="9170527" y="2581053"/>
                  <a:pt x="8902406" y="3889765"/>
                  <a:pt x="8304560" y="4410617"/>
                </a:cubicBezTo>
                <a:cubicBezTo>
                  <a:pt x="7554009" y="5063887"/>
                  <a:pt x="6697479" y="5060469"/>
                  <a:pt x="5824906" y="4582246"/>
                </a:cubicBezTo>
                <a:cubicBezTo>
                  <a:pt x="5473190" y="4390333"/>
                  <a:pt x="5153204" y="4124206"/>
                  <a:pt x="4814027" y="3900391"/>
                </a:cubicBezTo>
                <a:cubicBezTo>
                  <a:pt x="4336267" y="3586184"/>
                  <a:pt x="3821519" y="3552717"/>
                  <a:pt x="3389336" y="4033298"/>
                </a:cubicBezTo>
                <a:cubicBezTo>
                  <a:pt x="3228138" y="4212489"/>
                  <a:pt x="3051008" y="4402509"/>
                  <a:pt x="2844266" y="4497245"/>
                </a:cubicBezTo>
                <a:cubicBezTo>
                  <a:pt x="2311195" y="4741524"/>
                  <a:pt x="1799982" y="4540883"/>
                  <a:pt x="1361823" y="3978831"/>
                </a:cubicBezTo>
                <a:cubicBezTo>
                  <a:pt x="1185983" y="3753353"/>
                  <a:pt x="1004288" y="3503556"/>
                  <a:pt x="723961" y="3482165"/>
                </a:cubicBezTo>
                <a:cubicBezTo>
                  <a:pt x="497125" y="3465003"/>
                  <a:pt x="268214" y="3473242"/>
                  <a:pt x="41451" y="3495177"/>
                </a:cubicBezTo>
                <a:lnTo>
                  <a:pt x="0" y="349996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290" name="Title 1">
            <a:extLst>
              <a:ext uri="{FF2B5EF4-FFF2-40B4-BE49-F238E27FC236}">
                <a16:creationId xmlns:a16="http://schemas.microsoft.com/office/drawing/2014/main" id="{ACBCD171-63D9-A9E5-CBA9-C65C7F11CDE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00949" y="0"/>
            <a:ext cx="10387054" cy="1625875"/>
          </a:xfrm>
        </p:spPr>
        <p:txBody>
          <a:bodyPr>
            <a:normAutofit/>
          </a:bodyPr>
          <a:lstStyle/>
          <a:p>
            <a:r>
              <a:rPr lang="en-GB" altLang="en-US" dirty="0"/>
              <a:t>Clarity and concision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65784D-DF9D-C9DD-D364-419375B3D5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0195" y="1723505"/>
            <a:ext cx="6456458" cy="4496320"/>
          </a:xfrm>
        </p:spPr>
        <p:txBody>
          <a:bodyPr anchor="t">
            <a:normAutofit lnSpcReduction="10000"/>
          </a:bodyPr>
          <a:lstStyle/>
          <a:p>
            <a:pPr>
              <a:defRPr/>
            </a:pPr>
            <a:r>
              <a:rPr lang="en-GB" sz="2400" dirty="0"/>
              <a:t>Good academic writing is clear and concise</a:t>
            </a:r>
          </a:p>
          <a:p>
            <a:pPr>
              <a:defRPr/>
            </a:pPr>
            <a:r>
              <a:rPr lang="en-GB" sz="2400" dirty="0"/>
              <a:t>It helps your reader to quickly understand your points</a:t>
            </a:r>
          </a:p>
          <a:p>
            <a:pPr>
              <a:defRPr/>
            </a:pPr>
            <a:r>
              <a:rPr lang="en-GB" sz="2400" dirty="0"/>
              <a:t>Tips for concise writing: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Keep sentences to a reasonable length – long, complex sentences can be difficult to understand and detract from your point.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Avoid repeating the same idea – reading your work aloud might help you identify repetition</a:t>
            </a:r>
          </a:p>
        </p:txBody>
      </p:sp>
      <p:pic>
        <p:nvPicPr>
          <p:cNvPr id="12294" name="Graphic 12293" descr="Pencil">
            <a:extLst>
              <a:ext uri="{FF2B5EF4-FFF2-40B4-BE49-F238E27FC236}">
                <a16:creationId xmlns:a16="http://schemas.microsoft.com/office/drawing/2014/main" id="{8255BBE0-1809-C48C-5DBC-09C04E0464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6456" y="2796587"/>
            <a:ext cx="3322144" cy="332214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980"/>
    </mc:Choice>
    <mc:Fallback xmlns="">
      <p:transition spd="slow" advTm="72980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F1A3793C-251B-8A48-B562-4F24189996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Clarity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B90B7BC4-DBAB-8072-94E8-2DDD2E802CA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3200" dirty="0"/>
              <a:t>Use specific and precise language</a:t>
            </a:r>
          </a:p>
          <a:p>
            <a:r>
              <a:rPr lang="en-GB" altLang="en-US" sz="3200" dirty="0"/>
              <a:t>Use specialist terminology where appropriate – but explain it.</a:t>
            </a:r>
          </a:p>
          <a:p>
            <a:r>
              <a:rPr lang="en-GB" altLang="en-US" sz="3200" dirty="0"/>
              <a:t>Use punctuation accurately</a:t>
            </a:r>
          </a:p>
          <a:p>
            <a:endParaRPr lang="en-GB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668"/>
    </mc:Choice>
    <mc:Fallback xmlns="">
      <p:transition spd="slow" advTm="22668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2D8B73B4-3552-B401-57C0-FB410071525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“Objectivity”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E82758D2-C3FA-D5A5-5287-3C5329D99162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/>
              <a:t>Avoiding beliefs, ideology or emotion – implies what you are writing is based on evidence and facts</a:t>
            </a:r>
          </a:p>
          <a:p>
            <a:r>
              <a:rPr lang="en-GB" altLang="en-US" sz="2800" dirty="0"/>
              <a:t>Sometimes subjective detail is needed – e.g. in fieldwork diaries, reflective writing, opinion pieces</a:t>
            </a:r>
          </a:p>
          <a:p>
            <a:r>
              <a:rPr lang="en-GB" altLang="en-US" sz="2800" dirty="0"/>
              <a:t>Are we ever objective?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693"/>
    </mc:Choice>
    <mc:Fallback xmlns="">
      <p:transition spd="slow" advTm="71693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FBDBEAC7-096A-B017-7CC8-77715B3B77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“Impersonal” writing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A7D6B643-B9FD-40BA-9AA2-0B6A6C7F210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altLang="en-US" sz="3600" dirty="0"/>
              <a:t>“Third person”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altLang="en-US" sz="3600" dirty="0"/>
              <a:t>Instead of e.g. “We found out”, write “This research indicates”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altLang="en-US" sz="3600" dirty="0"/>
              <a:t>Instead of “I think”, write “this essay will suggest”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400"/>
    </mc:Choice>
    <mc:Fallback xmlns="">
      <p:transition spd="slow" advTm="38400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977F6FF8-ED0F-3C9F-97D8-4883AE6424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Accuracy, inclusivity, non-discriminatory language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B1839378-6BCF-B01C-313B-569E98FBA953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3600" b="1" dirty="0"/>
              <a:t>“The West”?</a:t>
            </a:r>
          </a:p>
          <a:p>
            <a:r>
              <a:rPr lang="en-GB" altLang="en-US" sz="3600" b="1" dirty="0"/>
              <a:t>“The modern world”</a:t>
            </a:r>
          </a:p>
          <a:p>
            <a:r>
              <a:rPr lang="en-GB" altLang="en-US" sz="3600" b="1" dirty="0"/>
              <a:t>“Mankind”</a:t>
            </a:r>
          </a:p>
          <a:p>
            <a:r>
              <a:rPr lang="en-GB" altLang="en-US" sz="3600" b="1" dirty="0"/>
              <a:t>‘The elderly’</a:t>
            </a:r>
          </a:p>
          <a:p>
            <a:r>
              <a:rPr lang="en-GB" altLang="en-US" sz="3600" dirty="0"/>
              <a:t>What do you think the issues are with these phrases?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382"/>
    </mc:Choice>
    <mc:Fallback xmlns="">
      <p:transition spd="slow" advTm="114382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3545DF-EE4A-DA0B-9C8B-4B47B0AF2E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E959B9F8-5E91-62B1-A1AC-6F9EC796FBC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Accuracy, inclusivity, non-discriminatory language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BF310830-E89A-62B3-AB6E-743189FF9AC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b="1" dirty="0"/>
              <a:t>“The West”?</a:t>
            </a:r>
          </a:p>
          <a:p>
            <a:r>
              <a:rPr lang="en-GB" altLang="en-US" dirty="0"/>
              <a:t>Lots of nations, different ways of being. Better to be more precise and refer to the country/countries, culture, practices you’re referring to e.g. “France”, “industrialised nations” etc.</a:t>
            </a:r>
          </a:p>
          <a:p>
            <a:r>
              <a:rPr lang="en-GB" altLang="en-US" b="1" dirty="0"/>
              <a:t>“Mankind”</a:t>
            </a:r>
          </a:p>
          <a:p>
            <a:r>
              <a:rPr lang="en-GB" altLang="en-US" dirty="0"/>
              <a:t>Ignores half of the population – use ‘people’ or ‘humanity’</a:t>
            </a:r>
          </a:p>
          <a:p>
            <a:r>
              <a:rPr lang="en-GB" altLang="en-US" b="1" dirty="0"/>
              <a:t>‘The elderly’</a:t>
            </a:r>
          </a:p>
          <a:p>
            <a:r>
              <a:rPr lang="en-GB" altLang="en-US" dirty="0"/>
              <a:t>Defines people by  one characteristic alone – use ‘people first’ language like ‘older people’</a:t>
            </a:r>
          </a:p>
          <a:p>
            <a:r>
              <a:rPr lang="en-GB" altLang="en-US" dirty="0">
                <a:hlinkClick r:id="rId2"/>
              </a:rPr>
              <a:t>8 Best Practices to Avoid Discriminatory Language | </a:t>
            </a:r>
            <a:r>
              <a:rPr lang="en-GB" altLang="en-US" dirty="0" err="1">
                <a:hlinkClick r:id="rId2"/>
              </a:rPr>
              <a:t>Ongig</a:t>
            </a:r>
            <a:r>
              <a:rPr lang="en-GB" altLang="en-US" dirty="0">
                <a:hlinkClick r:id="rId2"/>
              </a:rPr>
              <a:t> Blog</a:t>
            </a:r>
            <a:r>
              <a:rPr lang="en-GB" altLang="en-US" dirty="0"/>
              <a:t> – more information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2691071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4382"/>
    </mc:Choice>
    <mc:Fallback>
      <p:transition spd="slow" advTm="114382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42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4" name="Rectangle 18443">
            <a:extLst>
              <a:ext uri="{FF2B5EF4-FFF2-40B4-BE49-F238E27FC236}">
                <a16:creationId xmlns:a16="http://schemas.microsoft.com/office/drawing/2014/main" id="{68988800-4054-4E60-A352-60CF604AB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446" name="Freeform: Shape 18445">
            <a:extLst>
              <a:ext uri="{FF2B5EF4-FFF2-40B4-BE49-F238E27FC236}">
                <a16:creationId xmlns:a16="http://schemas.microsoft.com/office/drawing/2014/main" id="{01FB661E-0D75-43BF-813D-0FBD5093E9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317625" cy="6840668"/>
          </a:xfrm>
          <a:custGeom>
            <a:avLst/>
            <a:gdLst>
              <a:gd name="connsiteX0" fmla="*/ 4958378 w 6317625"/>
              <a:gd name="connsiteY0" fmla="*/ 6031137 h 6840668"/>
              <a:gd name="connsiteX1" fmla="*/ 5305315 w 6317625"/>
              <a:gd name="connsiteY1" fmla="*/ 6282257 h 6840668"/>
              <a:gd name="connsiteX2" fmla="*/ 5065129 w 6317625"/>
              <a:gd name="connsiteY2" fmla="*/ 6696958 h 6840668"/>
              <a:gd name="connsiteX3" fmla="*/ 4650427 w 6317625"/>
              <a:gd name="connsiteY3" fmla="*/ 6456771 h 6840668"/>
              <a:gd name="connsiteX4" fmla="*/ 4890615 w 6317625"/>
              <a:gd name="connsiteY4" fmla="*/ 6042071 h 6840668"/>
              <a:gd name="connsiteX5" fmla="*/ 4958378 w 6317625"/>
              <a:gd name="connsiteY5" fmla="*/ 6031137 h 6840668"/>
              <a:gd name="connsiteX6" fmla="*/ 892226 w 6317625"/>
              <a:gd name="connsiteY6" fmla="*/ 3293470 h 6840668"/>
              <a:gd name="connsiteX7" fmla="*/ 1475080 w 6317625"/>
              <a:gd name="connsiteY7" fmla="*/ 3715351 h 6840668"/>
              <a:gd name="connsiteX8" fmla="*/ 1071567 w 6317625"/>
              <a:gd name="connsiteY8" fmla="*/ 4412048 h 6840668"/>
              <a:gd name="connsiteX9" fmla="*/ 374869 w 6317625"/>
              <a:gd name="connsiteY9" fmla="*/ 4008535 h 6840668"/>
              <a:gd name="connsiteX10" fmla="*/ 778382 w 6317625"/>
              <a:gd name="connsiteY10" fmla="*/ 3311837 h 6840668"/>
              <a:gd name="connsiteX11" fmla="*/ 892226 w 6317625"/>
              <a:gd name="connsiteY11" fmla="*/ 3293470 h 6840668"/>
              <a:gd name="connsiteX12" fmla="*/ 1515375 w 6317625"/>
              <a:gd name="connsiteY12" fmla="*/ 663501 h 6840668"/>
              <a:gd name="connsiteX13" fmla="*/ 1862311 w 6317625"/>
              <a:gd name="connsiteY13" fmla="*/ 914620 h 6840668"/>
              <a:gd name="connsiteX14" fmla="*/ 1622124 w 6317625"/>
              <a:gd name="connsiteY14" fmla="*/ 1329322 h 6840668"/>
              <a:gd name="connsiteX15" fmla="*/ 1207424 w 6317625"/>
              <a:gd name="connsiteY15" fmla="*/ 1089135 h 6840668"/>
              <a:gd name="connsiteX16" fmla="*/ 1447610 w 6317625"/>
              <a:gd name="connsiteY16" fmla="*/ 674434 h 6840668"/>
              <a:gd name="connsiteX17" fmla="*/ 1515375 w 6317625"/>
              <a:gd name="connsiteY17" fmla="*/ 663501 h 6840668"/>
              <a:gd name="connsiteX18" fmla="*/ 2542954 w 6317625"/>
              <a:gd name="connsiteY18" fmla="*/ 0 h 6840668"/>
              <a:gd name="connsiteX19" fmla="*/ 6317625 w 6317625"/>
              <a:gd name="connsiteY19" fmla="*/ 0 h 6840668"/>
              <a:gd name="connsiteX20" fmla="*/ 6317625 w 6317625"/>
              <a:gd name="connsiteY20" fmla="*/ 6840668 h 6840668"/>
              <a:gd name="connsiteX21" fmla="*/ 6230037 w 6317625"/>
              <a:gd name="connsiteY21" fmla="*/ 6814791 h 6840668"/>
              <a:gd name="connsiteX22" fmla="*/ 5013461 w 6317625"/>
              <a:gd name="connsiteY22" fmla="*/ 5538903 h 6840668"/>
              <a:gd name="connsiteX23" fmla="*/ 3720873 w 6317625"/>
              <a:gd name="connsiteY23" fmla="*/ 6063409 h 6840668"/>
              <a:gd name="connsiteX24" fmla="*/ 2775987 w 6317625"/>
              <a:gd name="connsiteY24" fmla="*/ 5162980 h 6840668"/>
              <a:gd name="connsiteX25" fmla="*/ 2210002 w 6317625"/>
              <a:gd name="connsiteY25" fmla="*/ 5455137 h 6840668"/>
              <a:gd name="connsiteX26" fmla="*/ 1437015 w 6317625"/>
              <a:gd name="connsiteY26" fmla="*/ 6401298 h 6840668"/>
              <a:gd name="connsiteX27" fmla="*/ 75055 w 6317625"/>
              <a:gd name="connsiteY27" fmla="*/ 6031719 h 6840668"/>
              <a:gd name="connsiteX28" fmla="*/ 406869 w 6317625"/>
              <a:gd name="connsiteY28" fmla="*/ 4883188 h 6840668"/>
              <a:gd name="connsiteX29" fmla="*/ 1425737 w 6317625"/>
              <a:gd name="connsiteY29" fmla="*/ 4614510 h 6840668"/>
              <a:gd name="connsiteX30" fmla="*/ 2401798 w 6317625"/>
              <a:gd name="connsiteY30" fmla="*/ 3834988 h 6840668"/>
              <a:gd name="connsiteX31" fmla="*/ 1823833 w 6317625"/>
              <a:gd name="connsiteY31" fmla="*/ 3299773 h 6840668"/>
              <a:gd name="connsiteX32" fmla="*/ 964802 w 6317625"/>
              <a:gd name="connsiteY32" fmla="*/ 2659918 h 6840668"/>
              <a:gd name="connsiteX33" fmla="*/ 1218949 w 6317625"/>
              <a:gd name="connsiteY33" fmla="*/ 1977364 h 6840668"/>
              <a:gd name="connsiteX34" fmla="*/ 2387241 w 6317625"/>
              <a:gd name="connsiteY34" fmla="*/ 1909455 h 6840668"/>
              <a:gd name="connsiteX35" fmla="*/ 2947668 w 6317625"/>
              <a:gd name="connsiteY35" fmla="*/ 1386658 h 6840668"/>
              <a:gd name="connsiteX36" fmla="*/ 2498714 w 6317625"/>
              <a:gd name="connsiteY36" fmla="*/ 259434 h 6840668"/>
              <a:gd name="connsiteX37" fmla="*/ 2511421 w 6317625"/>
              <a:gd name="connsiteY37" fmla="*/ 121590 h 68406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6317625" h="6840668">
                <a:moveTo>
                  <a:pt x="4958378" y="6031137"/>
                </a:moveTo>
                <a:cubicBezTo>
                  <a:pt x="5115727" y="6021909"/>
                  <a:pt x="5263149" y="6124019"/>
                  <a:pt x="5305315" y="6282257"/>
                </a:cubicBezTo>
                <a:cubicBezTo>
                  <a:pt x="5353507" y="6463099"/>
                  <a:pt x="5245971" y="6648768"/>
                  <a:pt x="5065129" y="6696958"/>
                </a:cubicBezTo>
                <a:cubicBezTo>
                  <a:pt x="4884289" y="6745149"/>
                  <a:pt x="4698617" y="6637614"/>
                  <a:pt x="4650427" y="6456771"/>
                </a:cubicBezTo>
                <a:cubicBezTo>
                  <a:pt x="4602235" y="6275928"/>
                  <a:pt x="4709771" y="6090262"/>
                  <a:pt x="4890615" y="6042071"/>
                </a:cubicBezTo>
                <a:cubicBezTo>
                  <a:pt x="4913219" y="6036047"/>
                  <a:pt x="4935901" y="6032455"/>
                  <a:pt x="4958378" y="6031137"/>
                </a:cubicBezTo>
                <a:close/>
                <a:moveTo>
                  <a:pt x="892226" y="3293470"/>
                </a:moveTo>
                <a:cubicBezTo>
                  <a:pt x="1156570" y="3277966"/>
                  <a:pt x="1404240" y="3449513"/>
                  <a:pt x="1475080" y="3715351"/>
                </a:cubicBezTo>
                <a:cubicBezTo>
                  <a:pt x="1556041" y="4019167"/>
                  <a:pt x="1375383" y="4331088"/>
                  <a:pt x="1071567" y="4412048"/>
                </a:cubicBezTo>
                <a:cubicBezTo>
                  <a:pt x="767753" y="4493009"/>
                  <a:pt x="455831" y="4312351"/>
                  <a:pt x="374869" y="4008535"/>
                </a:cubicBezTo>
                <a:cubicBezTo>
                  <a:pt x="293908" y="3704721"/>
                  <a:pt x="474567" y="3392798"/>
                  <a:pt x="778382" y="3311837"/>
                </a:cubicBezTo>
                <a:cubicBezTo>
                  <a:pt x="816360" y="3301718"/>
                  <a:pt x="854463" y="3295686"/>
                  <a:pt x="892226" y="3293470"/>
                </a:cubicBezTo>
                <a:close/>
                <a:moveTo>
                  <a:pt x="1515375" y="663501"/>
                </a:moveTo>
                <a:cubicBezTo>
                  <a:pt x="1672721" y="654272"/>
                  <a:pt x="1820145" y="756383"/>
                  <a:pt x="1862311" y="914620"/>
                </a:cubicBezTo>
                <a:cubicBezTo>
                  <a:pt x="1910502" y="1095462"/>
                  <a:pt x="1802968" y="1281132"/>
                  <a:pt x="1622124" y="1329322"/>
                </a:cubicBezTo>
                <a:cubicBezTo>
                  <a:pt x="1441283" y="1377513"/>
                  <a:pt x="1255615" y="1269977"/>
                  <a:pt x="1207424" y="1089135"/>
                </a:cubicBezTo>
                <a:cubicBezTo>
                  <a:pt x="1159233" y="908294"/>
                  <a:pt x="1266769" y="722625"/>
                  <a:pt x="1447610" y="674434"/>
                </a:cubicBezTo>
                <a:cubicBezTo>
                  <a:pt x="1470217" y="668411"/>
                  <a:pt x="1492896" y="664821"/>
                  <a:pt x="1515375" y="663501"/>
                </a:cubicBezTo>
                <a:close/>
                <a:moveTo>
                  <a:pt x="2542954" y="0"/>
                </a:moveTo>
                <a:lnTo>
                  <a:pt x="6317625" y="0"/>
                </a:lnTo>
                <a:lnTo>
                  <a:pt x="6317625" y="6840668"/>
                </a:lnTo>
                <a:lnTo>
                  <a:pt x="6230037" y="6814791"/>
                </a:lnTo>
                <a:cubicBezTo>
                  <a:pt x="5511511" y="6546277"/>
                  <a:pt x="5563886" y="5634137"/>
                  <a:pt x="5013461" y="5538903"/>
                </a:cubicBezTo>
                <a:cubicBezTo>
                  <a:pt x="4504461" y="5450825"/>
                  <a:pt x="4212037" y="6187406"/>
                  <a:pt x="3720873" y="6063409"/>
                </a:cubicBezTo>
                <a:cubicBezTo>
                  <a:pt x="3249852" y="5944482"/>
                  <a:pt x="3223909" y="5195131"/>
                  <a:pt x="2775987" y="5162980"/>
                </a:cubicBezTo>
                <a:cubicBezTo>
                  <a:pt x="2577088" y="5148695"/>
                  <a:pt x="2416139" y="5282749"/>
                  <a:pt x="2210002" y="5455137"/>
                </a:cubicBezTo>
                <a:cubicBezTo>
                  <a:pt x="1759503" y="5831872"/>
                  <a:pt x="1735837" y="6203943"/>
                  <a:pt x="1437015" y="6401298"/>
                </a:cubicBezTo>
                <a:cubicBezTo>
                  <a:pt x="1022137" y="6675287"/>
                  <a:pt x="277340" y="6489917"/>
                  <a:pt x="75055" y="6031719"/>
                </a:cubicBezTo>
                <a:cubicBezTo>
                  <a:pt x="-100071" y="5635034"/>
                  <a:pt x="39649" y="5119308"/>
                  <a:pt x="406869" y="4883188"/>
                </a:cubicBezTo>
                <a:cubicBezTo>
                  <a:pt x="668038" y="4715275"/>
                  <a:pt x="978899" y="4781854"/>
                  <a:pt x="1425737" y="4614510"/>
                </a:cubicBezTo>
                <a:cubicBezTo>
                  <a:pt x="1483018" y="4593066"/>
                  <a:pt x="2421509" y="4233274"/>
                  <a:pt x="2401798" y="3834988"/>
                </a:cubicBezTo>
                <a:cubicBezTo>
                  <a:pt x="2389953" y="3595533"/>
                  <a:pt x="2054344" y="3420191"/>
                  <a:pt x="1823833" y="3299773"/>
                </a:cubicBezTo>
                <a:cubicBezTo>
                  <a:pt x="1207509" y="2977771"/>
                  <a:pt x="1033713" y="2885600"/>
                  <a:pt x="964802" y="2659918"/>
                </a:cubicBezTo>
                <a:cubicBezTo>
                  <a:pt x="895511" y="2432959"/>
                  <a:pt x="1010317" y="2120581"/>
                  <a:pt x="1218949" y="1977364"/>
                </a:cubicBezTo>
                <a:cubicBezTo>
                  <a:pt x="1546835" y="1752277"/>
                  <a:pt x="1872903" y="2105427"/>
                  <a:pt x="2387241" y="1909455"/>
                </a:cubicBezTo>
                <a:cubicBezTo>
                  <a:pt x="2455367" y="1883513"/>
                  <a:pt x="2884207" y="1718365"/>
                  <a:pt x="2947668" y="1386658"/>
                </a:cubicBezTo>
                <a:cubicBezTo>
                  <a:pt x="3028995" y="961696"/>
                  <a:pt x="2497170" y="773992"/>
                  <a:pt x="2498714" y="259434"/>
                </a:cubicBezTo>
                <a:cubicBezTo>
                  <a:pt x="2498850" y="213850"/>
                  <a:pt x="2503216" y="167716"/>
                  <a:pt x="2511421" y="12159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434" name="Title 1">
            <a:extLst>
              <a:ext uri="{FF2B5EF4-FFF2-40B4-BE49-F238E27FC236}">
                <a16:creationId xmlns:a16="http://schemas.microsoft.com/office/drawing/2014/main" id="{A73A0709-ED17-485F-D7A1-D1563DEA4F2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0" y="552782"/>
            <a:ext cx="5486400" cy="142350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dirty="0"/>
              <a:t>Academic arguments…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9A30400C-36CA-3AAC-6D1E-4AE0AB65671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1" y="2263662"/>
            <a:ext cx="5486400" cy="3521704"/>
          </a:xfrm>
        </p:spPr>
        <p:txBody>
          <a:bodyPr>
            <a:normAutofit fontScale="92500"/>
          </a:bodyPr>
          <a:lstStyle/>
          <a:p>
            <a:r>
              <a:rPr lang="en-GB" altLang="en-US" sz="3200" dirty="0"/>
              <a:t>When writing your assignments, you’re expected to present an argument</a:t>
            </a:r>
          </a:p>
          <a:p>
            <a:r>
              <a:rPr lang="en-GB" altLang="en-US" sz="3200" dirty="0"/>
              <a:t>What do we mean by argument?  (recap from last session)</a:t>
            </a:r>
          </a:p>
        </p:txBody>
      </p:sp>
      <p:pic>
        <p:nvPicPr>
          <p:cNvPr id="18439" name="Graphic 18438" descr="Pencil">
            <a:extLst>
              <a:ext uri="{FF2B5EF4-FFF2-40B4-BE49-F238E27FC236}">
                <a16:creationId xmlns:a16="http://schemas.microsoft.com/office/drawing/2014/main" id="{D47CB66F-B24C-A859-07BA-46EE4D3E31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9363" y="1361055"/>
            <a:ext cx="3657303" cy="365730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262"/>
    </mc:Choice>
    <mc:Fallback xmlns="">
      <p:transition spd="slow" advTm="23262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28595840-6CC8-37B7-4B84-5F046F8E70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Academic arguments…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F9AF52E9-70F8-E2D0-936E-EB868E7A3E73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/>
              <a:t>Showing your take on a subject or in answer to a question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/>
              <a:t>Presenting your position in a debate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/>
              <a:t>Academics tend to write cautiously…</a:t>
            </a:r>
          </a:p>
          <a:p>
            <a:endParaRPr lang="en-GB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369"/>
    </mc:Choice>
    <mc:Fallback xmlns="">
      <p:transition spd="slow" advTm="31369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488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90" name="Rectangle 20489">
            <a:extLst>
              <a:ext uri="{FF2B5EF4-FFF2-40B4-BE49-F238E27FC236}">
                <a16:creationId xmlns:a16="http://schemas.microsoft.com/office/drawing/2014/main" id="{68988800-4054-4E60-A352-60CF604AB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492" name="Freeform: Shape 20491">
            <a:extLst>
              <a:ext uri="{FF2B5EF4-FFF2-40B4-BE49-F238E27FC236}">
                <a16:creationId xmlns:a16="http://schemas.microsoft.com/office/drawing/2014/main" id="{01FB661E-0D75-43BF-813D-0FBD5093E9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317625" cy="6840668"/>
          </a:xfrm>
          <a:custGeom>
            <a:avLst/>
            <a:gdLst>
              <a:gd name="connsiteX0" fmla="*/ 4958378 w 6317625"/>
              <a:gd name="connsiteY0" fmla="*/ 6031137 h 6840668"/>
              <a:gd name="connsiteX1" fmla="*/ 5305315 w 6317625"/>
              <a:gd name="connsiteY1" fmla="*/ 6282257 h 6840668"/>
              <a:gd name="connsiteX2" fmla="*/ 5065129 w 6317625"/>
              <a:gd name="connsiteY2" fmla="*/ 6696958 h 6840668"/>
              <a:gd name="connsiteX3" fmla="*/ 4650427 w 6317625"/>
              <a:gd name="connsiteY3" fmla="*/ 6456771 h 6840668"/>
              <a:gd name="connsiteX4" fmla="*/ 4890615 w 6317625"/>
              <a:gd name="connsiteY4" fmla="*/ 6042071 h 6840668"/>
              <a:gd name="connsiteX5" fmla="*/ 4958378 w 6317625"/>
              <a:gd name="connsiteY5" fmla="*/ 6031137 h 6840668"/>
              <a:gd name="connsiteX6" fmla="*/ 892226 w 6317625"/>
              <a:gd name="connsiteY6" fmla="*/ 3293470 h 6840668"/>
              <a:gd name="connsiteX7" fmla="*/ 1475080 w 6317625"/>
              <a:gd name="connsiteY7" fmla="*/ 3715351 h 6840668"/>
              <a:gd name="connsiteX8" fmla="*/ 1071567 w 6317625"/>
              <a:gd name="connsiteY8" fmla="*/ 4412048 h 6840668"/>
              <a:gd name="connsiteX9" fmla="*/ 374869 w 6317625"/>
              <a:gd name="connsiteY9" fmla="*/ 4008535 h 6840668"/>
              <a:gd name="connsiteX10" fmla="*/ 778382 w 6317625"/>
              <a:gd name="connsiteY10" fmla="*/ 3311837 h 6840668"/>
              <a:gd name="connsiteX11" fmla="*/ 892226 w 6317625"/>
              <a:gd name="connsiteY11" fmla="*/ 3293470 h 6840668"/>
              <a:gd name="connsiteX12" fmla="*/ 1515375 w 6317625"/>
              <a:gd name="connsiteY12" fmla="*/ 663501 h 6840668"/>
              <a:gd name="connsiteX13" fmla="*/ 1862311 w 6317625"/>
              <a:gd name="connsiteY13" fmla="*/ 914620 h 6840668"/>
              <a:gd name="connsiteX14" fmla="*/ 1622124 w 6317625"/>
              <a:gd name="connsiteY14" fmla="*/ 1329322 h 6840668"/>
              <a:gd name="connsiteX15" fmla="*/ 1207424 w 6317625"/>
              <a:gd name="connsiteY15" fmla="*/ 1089135 h 6840668"/>
              <a:gd name="connsiteX16" fmla="*/ 1447610 w 6317625"/>
              <a:gd name="connsiteY16" fmla="*/ 674434 h 6840668"/>
              <a:gd name="connsiteX17" fmla="*/ 1515375 w 6317625"/>
              <a:gd name="connsiteY17" fmla="*/ 663501 h 6840668"/>
              <a:gd name="connsiteX18" fmla="*/ 2542954 w 6317625"/>
              <a:gd name="connsiteY18" fmla="*/ 0 h 6840668"/>
              <a:gd name="connsiteX19" fmla="*/ 6317625 w 6317625"/>
              <a:gd name="connsiteY19" fmla="*/ 0 h 6840668"/>
              <a:gd name="connsiteX20" fmla="*/ 6317625 w 6317625"/>
              <a:gd name="connsiteY20" fmla="*/ 6840668 h 6840668"/>
              <a:gd name="connsiteX21" fmla="*/ 6230037 w 6317625"/>
              <a:gd name="connsiteY21" fmla="*/ 6814791 h 6840668"/>
              <a:gd name="connsiteX22" fmla="*/ 5013461 w 6317625"/>
              <a:gd name="connsiteY22" fmla="*/ 5538903 h 6840668"/>
              <a:gd name="connsiteX23" fmla="*/ 3720873 w 6317625"/>
              <a:gd name="connsiteY23" fmla="*/ 6063409 h 6840668"/>
              <a:gd name="connsiteX24" fmla="*/ 2775987 w 6317625"/>
              <a:gd name="connsiteY24" fmla="*/ 5162980 h 6840668"/>
              <a:gd name="connsiteX25" fmla="*/ 2210002 w 6317625"/>
              <a:gd name="connsiteY25" fmla="*/ 5455137 h 6840668"/>
              <a:gd name="connsiteX26" fmla="*/ 1437015 w 6317625"/>
              <a:gd name="connsiteY26" fmla="*/ 6401298 h 6840668"/>
              <a:gd name="connsiteX27" fmla="*/ 75055 w 6317625"/>
              <a:gd name="connsiteY27" fmla="*/ 6031719 h 6840668"/>
              <a:gd name="connsiteX28" fmla="*/ 406869 w 6317625"/>
              <a:gd name="connsiteY28" fmla="*/ 4883188 h 6840668"/>
              <a:gd name="connsiteX29" fmla="*/ 1425737 w 6317625"/>
              <a:gd name="connsiteY29" fmla="*/ 4614510 h 6840668"/>
              <a:gd name="connsiteX30" fmla="*/ 2401798 w 6317625"/>
              <a:gd name="connsiteY30" fmla="*/ 3834988 h 6840668"/>
              <a:gd name="connsiteX31" fmla="*/ 1823833 w 6317625"/>
              <a:gd name="connsiteY31" fmla="*/ 3299773 h 6840668"/>
              <a:gd name="connsiteX32" fmla="*/ 964802 w 6317625"/>
              <a:gd name="connsiteY32" fmla="*/ 2659918 h 6840668"/>
              <a:gd name="connsiteX33" fmla="*/ 1218949 w 6317625"/>
              <a:gd name="connsiteY33" fmla="*/ 1977364 h 6840668"/>
              <a:gd name="connsiteX34" fmla="*/ 2387241 w 6317625"/>
              <a:gd name="connsiteY34" fmla="*/ 1909455 h 6840668"/>
              <a:gd name="connsiteX35" fmla="*/ 2947668 w 6317625"/>
              <a:gd name="connsiteY35" fmla="*/ 1386658 h 6840668"/>
              <a:gd name="connsiteX36" fmla="*/ 2498714 w 6317625"/>
              <a:gd name="connsiteY36" fmla="*/ 259434 h 6840668"/>
              <a:gd name="connsiteX37" fmla="*/ 2511421 w 6317625"/>
              <a:gd name="connsiteY37" fmla="*/ 121590 h 68406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6317625" h="6840668">
                <a:moveTo>
                  <a:pt x="4958378" y="6031137"/>
                </a:moveTo>
                <a:cubicBezTo>
                  <a:pt x="5115727" y="6021909"/>
                  <a:pt x="5263149" y="6124019"/>
                  <a:pt x="5305315" y="6282257"/>
                </a:cubicBezTo>
                <a:cubicBezTo>
                  <a:pt x="5353507" y="6463099"/>
                  <a:pt x="5245971" y="6648768"/>
                  <a:pt x="5065129" y="6696958"/>
                </a:cubicBezTo>
                <a:cubicBezTo>
                  <a:pt x="4884289" y="6745149"/>
                  <a:pt x="4698617" y="6637614"/>
                  <a:pt x="4650427" y="6456771"/>
                </a:cubicBezTo>
                <a:cubicBezTo>
                  <a:pt x="4602235" y="6275928"/>
                  <a:pt x="4709771" y="6090262"/>
                  <a:pt x="4890615" y="6042071"/>
                </a:cubicBezTo>
                <a:cubicBezTo>
                  <a:pt x="4913219" y="6036047"/>
                  <a:pt x="4935901" y="6032455"/>
                  <a:pt x="4958378" y="6031137"/>
                </a:cubicBezTo>
                <a:close/>
                <a:moveTo>
                  <a:pt x="892226" y="3293470"/>
                </a:moveTo>
                <a:cubicBezTo>
                  <a:pt x="1156570" y="3277966"/>
                  <a:pt x="1404240" y="3449513"/>
                  <a:pt x="1475080" y="3715351"/>
                </a:cubicBezTo>
                <a:cubicBezTo>
                  <a:pt x="1556041" y="4019167"/>
                  <a:pt x="1375383" y="4331088"/>
                  <a:pt x="1071567" y="4412048"/>
                </a:cubicBezTo>
                <a:cubicBezTo>
                  <a:pt x="767753" y="4493009"/>
                  <a:pt x="455831" y="4312351"/>
                  <a:pt x="374869" y="4008535"/>
                </a:cubicBezTo>
                <a:cubicBezTo>
                  <a:pt x="293908" y="3704721"/>
                  <a:pt x="474567" y="3392798"/>
                  <a:pt x="778382" y="3311837"/>
                </a:cubicBezTo>
                <a:cubicBezTo>
                  <a:pt x="816360" y="3301718"/>
                  <a:pt x="854463" y="3295686"/>
                  <a:pt x="892226" y="3293470"/>
                </a:cubicBezTo>
                <a:close/>
                <a:moveTo>
                  <a:pt x="1515375" y="663501"/>
                </a:moveTo>
                <a:cubicBezTo>
                  <a:pt x="1672721" y="654272"/>
                  <a:pt x="1820145" y="756383"/>
                  <a:pt x="1862311" y="914620"/>
                </a:cubicBezTo>
                <a:cubicBezTo>
                  <a:pt x="1910502" y="1095462"/>
                  <a:pt x="1802968" y="1281132"/>
                  <a:pt x="1622124" y="1329322"/>
                </a:cubicBezTo>
                <a:cubicBezTo>
                  <a:pt x="1441283" y="1377513"/>
                  <a:pt x="1255615" y="1269977"/>
                  <a:pt x="1207424" y="1089135"/>
                </a:cubicBezTo>
                <a:cubicBezTo>
                  <a:pt x="1159233" y="908294"/>
                  <a:pt x="1266769" y="722625"/>
                  <a:pt x="1447610" y="674434"/>
                </a:cubicBezTo>
                <a:cubicBezTo>
                  <a:pt x="1470217" y="668411"/>
                  <a:pt x="1492896" y="664821"/>
                  <a:pt x="1515375" y="663501"/>
                </a:cubicBezTo>
                <a:close/>
                <a:moveTo>
                  <a:pt x="2542954" y="0"/>
                </a:moveTo>
                <a:lnTo>
                  <a:pt x="6317625" y="0"/>
                </a:lnTo>
                <a:lnTo>
                  <a:pt x="6317625" y="6840668"/>
                </a:lnTo>
                <a:lnTo>
                  <a:pt x="6230037" y="6814791"/>
                </a:lnTo>
                <a:cubicBezTo>
                  <a:pt x="5511511" y="6546277"/>
                  <a:pt x="5563886" y="5634137"/>
                  <a:pt x="5013461" y="5538903"/>
                </a:cubicBezTo>
                <a:cubicBezTo>
                  <a:pt x="4504461" y="5450825"/>
                  <a:pt x="4212037" y="6187406"/>
                  <a:pt x="3720873" y="6063409"/>
                </a:cubicBezTo>
                <a:cubicBezTo>
                  <a:pt x="3249852" y="5944482"/>
                  <a:pt x="3223909" y="5195131"/>
                  <a:pt x="2775987" y="5162980"/>
                </a:cubicBezTo>
                <a:cubicBezTo>
                  <a:pt x="2577088" y="5148695"/>
                  <a:pt x="2416139" y="5282749"/>
                  <a:pt x="2210002" y="5455137"/>
                </a:cubicBezTo>
                <a:cubicBezTo>
                  <a:pt x="1759503" y="5831872"/>
                  <a:pt x="1735837" y="6203943"/>
                  <a:pt x="1437015" y="6401298"/>
                </a:cubicBezTo>
                <a:cubicBezTo>
                  <a:pt x="1022137" y="6675287"/>
                  <a:pt x="277340" y="6489917"/>
                  <a:pt x="75055" y="6031719"/>
                </a:cubicBezTo>
                <a:cubicBezTo>
                  <a:pt x="-100071" y="5635034"/>
                  <a:pt x="39649" y="5119308"/>
                  <a:pt x="406869" y="4883188"/>
                </a:cubicBezTo>
                <a:cubicBezTo>
                  <a:pt x="668038" y="4715275"/>
                  <a:pt x="978899" y="4781854"/>
                  <a:pt x="1425737" y="4614510"/>
                </a:cubicBezTo>
                <a:cubicBezTo>
                  <a:pt x="1483018" y="4593066"/>
                  <a:pt x="2421509" y="4233274"/>
                  <a:pt x="2401798" y="3834988"/>
                </a:cubicBezTo>
                <a:cubicBezTo>
                  <a:pt x="2389953" y="3595533"/>
                  <a:pt x="2054344" y="3420191"/>
                  <a:pt x="1823833" y="3299773"/>
                </a:cubicBezTo>
                <a:cubicBezTo>
                  <a:pt x="1207509" y="2977771"/>
                  <a:pt x="1033713" y="2885600"/>
                  <a:pt x="964802" y="2659918"/>
                </a:cubicBezTo>
                <a:cubicBezTo>
                  <a:pt x="895511" y="2432959"/>
                  <a:pt x="1010317" y="2120581"/>
                  <a:pt x="1218949" y="1977364"/>
                </a:cubicBezTo>
                <a:cubicBezTo>
                  <a:pt x="1546835" y="1752277"/>
                  <a:pt x="1872903" y="2105427"/>
                  <a:pt x="2387241" y="1909455"/>
                </a:cubicBezTo>
                <a:cubicBezTo>
                  <a:pt x="2455367" y="1883513"/>
                  <a:pt x="2884207" y="1718365"/>
                  <a:pt x="2947668" y="1386658"/>
                </a:cubicBezTo>
                <a:cubicBezTo>
                  <a:pt x="3028995" y="961696"/>
                  <a:pt x="2497170" y="773992"/>
                  <a:pt x="2498714" y="259434"/>
                </a:cubicBezTo>
                <a:cubicBezTo>
                  <a:pt x="2498850" y="213850"/>
                  <a:pt x="2503216" y="167716"/>
                  <a:pt x="2511421" y="12159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482" name="Title 1">
            <a:extLst>
              <a:ext uri="{FF2B5EF4-FFF2-40B4-BE49-F238E27FC236}">
                <a16:creationId xmlns:a16="http://schemas.microsoft.com/office/drawing/2014/main" id="{06E94F08-793A-5196-44FC-E5E059A943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0" y="552782"/>
            <a:ext cx="5486400" cy="1423502"/>
          </a:xfrm>
        </p:spPr>
        <p:txBody>
          <a:bodyPr>
            <a:normAutofit/>
          </a:bodyPr>
          <a:lstStyle/>
          <a:p>
            <a:r>
              <a:rPr lang="en-GB" altLang="en-US"/>
              <a:t>Cautious writing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F77AE0B8-78A0-3C76-ED06-4E6F544A158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1" y="2263662"/>
            <a:ext cx="5486400" cy="3521704"/>
          </a:xfrm>
        </p:spPr>
        <p:txBody>
          <a:bodyPr>
            <a:normAutofit/>
          </a:bodyPr>
          <a:lstStyle/>
          <a:p>
            <a:r>
              <a:rPr lang="en-GB" altLang="en-US" sz="3200" dirty="0"/>
              <a:t>Why do we write cautiously?</a:t>
            </a:r>
          </a:p>
        </p:txBody>
      </p:sp>
      <p:pic>
        <p:nvPicPr>
          <p:cNvPr id="3" name="Picture 2" descr="Question mark boxes">
            <a:extLst>
              <a:ext uri="{FF2B5EF4-FFF2-40B4-BE49-F238E27FC236}">
                <a16:creationId xmlns:a16="http://schemas.microsoft.com/office/drawing/2014/main" id="{6F6D5CC5-69C9-3D7D-17B1-27D9AA0D70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363" y="2161091"/>
            <a:ext cx="3657303" cy="205723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29"/>
    </mc:Choice>
    <mc:Fallback xmlns="">
      <p:transition spd="slow" advTm="6929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60E01179-D656-9B92-099F-A45D2CAC82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Cautious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4A36F5-1B07-3829-9BAC-7FBE2ECCDA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2400" dirty="0"/>
              <a:t>Your job is to persuade the reader of your position</a:t>
            </a:r>
          </a:p>
          <a:p>
            <a:pPr>
              <a:defRPr/>
            </a:pPr>
            <a:r>
              <a:rPr lang="en-GB" sz="2400" dirty="0"/>
              <a:t>It’s important to be cautious because: 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You haven’t examined all possible evidence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Findings may be shown to be inaccurate later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Ideas about what is ‘known’ change as research evolves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Findings can be interpreted differently</a:t>
            </a:r>
          </a:p>
          <a:p>
            <a:pPr>
              <a:defRPr/>
            </a:pPr>
            <a:endParaRPr lang="en-GB" sz="2400" dirty="0"/>
          </a:p>
          <a:p>
            <a:pPr>
              <a:defRPr/>
            </a:pPr>
            <a:r>
              <a:rPr lang="en-GB" sz="2400" dirty="0"/>
              <a:t>If you’re asserting something is indisputably the case, you must show evidence that it’s incontrovertibly true…</a:t>
            </a: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175"/>
    </mc:Choice>
    <mc:Fallback xmlns="">
      <p:transition spd="slow" advTm="92175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543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44" name="Rectangle 22543">
            <a:extLst>
              <a:ext uri="{FF2B5EF4-FFF2-40B4-BE49-F238E27FC236}">
                <a16:creationId xmlns:a16="http://schemas.microsoft.com/office/drawing/2014/main" id="{1D9E6557-0E93-4B4F-8AD1-1A7E3870C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545" name="Freeform: Shape 22544">
            <a:extLst>
              <a:ext uri="{FF2B5EF4-FFF2-40B4-BE49-F238E27FC236}">
                <a16:creationId xmlns:a16="http://schemas.microsoft.com/office/drawing/2014/main" id="{06B84358-2894-45F1-8753-B1EC1E593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8517" y="-2"/>
            <a:ext cx="7742945" cy="6858001"/>
          </a:xfrm>
          <a:custGeom>
            <a:avLst/>
            <a:gdLst>
              <a:gd name="connsiteX0" fmla="*/ 615190 w 7742945"/>
              <a:gd name="connsiteY0" fmla="*/ 3536636 h 6858001"/>
              <a:gd name="connsiteX1" fmla="*/ 1124778 w 7742945"/>
              <a:gd name="connsiteY1" fmla="*/ 4046224 h 6858001"/>
              <a:gd name="connsiteX2" fmla="*/ 615190 w 7742945"/>
              <a:gd name="connsiteY2" fmla="*/ 4555812 h 6858001"/>
              <a:gd name="connsiteX3" fmla="*/ 105602 w 7742945"/>
              <a:gd name="connsiteY3" fmla="*/ 4046224 h 6858001"/>
              <a:gd name="connsiteX4" fmla="*/ 615190 w 7742945"/>
              <a:gd name="connsiteY4" fmla="*/ 3536636 h 6858001"/>
              <a:gd name="connsiteX5" fmla="*/ 14543 w 7742945"/>
              <a:gd name="connsiteY5" fmla="*/ 1 h 6858001"/>
              <a:gd name="connsiteX6" fmla="*/ 879351 w 7742945"/>
              <a:gd name="connsiteY6" fmla="*/ 1 h 6858001"/>
              <a:gd name="connsiteX7" fmla="*/ 892053 w 7742945"/>
              <a:gd name="connsiteY7" fmla="*/ 78053 h 6858001"/>
              <a:gd name="connsiteX8" fmla="*/ 561940 w 7742945"/>
              <a:gd name="connsiteY8" fmla="*/ 535444 h 6858001"/>
              <a:gd name="connsiteX9" fmla="*/ 15319 w 7742945"/>
              <a:gd name="connsiteY9" fmla="*/ 219853 h 6858001"/>
              <a:gd name="connsiteX10" fmla="*/ 4234 w 7742945"/>
              <a:gd name="connsiteY10" fmla="*/ 42970 h 6858001"/>
              <a:gd name="connsiteX11" fmla="*/ 2617781 w 7742945"/>
              <a:gd name="connsiteY11" fmla="*/ 0 h 6858001"/>
              <a:gd name="connsiteX12" fmla="*/ 7742945 w 7742945"/>
              <a:gd name="connsiteY12" fmla="*/ 0 h 6858001"/>
              <a:gd name="connsiteX13" fmla="*/ 7742945 w 7742945"/>
              <a:gd name="connsiteY13" fmla="*/ 6858000 h 6858001"/>
              <a:gd name="connsiteX14" fmla="*/ 5726653 w 7742945"/>
              <a:gd name="connsiteY14" fmla="*/ 6858000 h 6858001"/>
              <a:gd name="connsiteX15" fmla="*/ 5726653 w 7742945"/>
              <a:gd name="connsiteY15" fmla="*/ 6858001 h 6858001"/>
              <a:gd name="connsiteX16" fmla="*/ 311757 w 7742945"/>
              <a:gd name="connsiteY16" fmla="*/ 6858001 h 6858001"/>
              <a:gd name="connsiteX17" fmla="*/ 314130 w 7742945"/>
              <a:gd name="connsiteY17" fmla="*/ 6707671 h 6858001"/>
              <a:gd name="connsiteX18" fmla="*/ 599702 w 7742945"/>
              <a:gd name="connsiteY18" fmla="*/ 5670859 h 6858001"/>
              <a:gd name="connsiteX19" fmla="*/ 1211433 w 7742945"/>
              <a:gd name="connsiteY19" fmla="*/ 4641256 h 6858001"/>
              <a:gd name="connsiteX20" fmla="*/ 1053041 w 7742945"/>
              <a:gd name="connsiteY20" fmla="*/ 3164270 h 6858001"/>
              <a:gd name="connsiteX21" fmla="*/ 607048 w 7742945"/>
              <a:gd name="connsiteY21" fmla="*/ 2589406 h 6858001"/>
              <a:gd name="connsiteX22" fmla="*/ 1054915 w 7742945"/>
              <a:gd name="connsiteY22" fmla="*/ 1068100 h 6858001"/>
              <a:gd name="connsiteX23" fmla="*/ 1502877 w 7742945"/>
              <a:gd name="connsiteY23" fmla="*/ 419996 h 6858001"/>
              <a:gd name="connsiteX24" fmla="*/ 1505904 w 7742945"/>
              <a:gd name="connsiteY24" fmla="*/ 184997 h 6858001"/>
              <a:gd name="connsiteX25" fmla="*/ 1497780 w 7742945"/>
              <a:gd name="connsiteY25" fmla="*/ 1 h 6858001"/>
              <a:gd name="connsiteX26" fmla="*/ 2617781 w 7742945"/>
              <a:gd name="connsiteY26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742945" h="6858001">
                <a:moveTo>
                  <a:pt x="615190" y="3536636"/>
                </a:moveTo>
                <a:cubicBezTo>
                  <a:pt x="896628" y="3536636"/>
                  <a:pt x="1124778" y="3764786"/>
                  <a:pt x="1124778" y="4046224"/>
                </a:cubicBezTo>
                <a:cubicBezTo>
                  <a:pt x="1124778" y="4327662"/>
                  <a:pt x="896628" y="4555812"/>
                  <a:pt x="615190" y="4555812"/>
                </a:cubicBezTo>
                <a:cubicBezTo>
                  <a:pt x="333752" y="4555812"/>
                  <a:pt x="105602" y="4327662"/>
                  <a:pt x="105602" y="4046224"/>
                </a:cubicBezTo>
                <a:cubicBezTo>
                  <a:pt x="105602" y="3764786"/>
                  <a:pt x="333752" y="3536636"/>
                  <a:pt x="615190" y="3536636"/>
                </a:cubicBezTo>
                <a:close/>
                <a:moveTo>
                  <a:pt x="14543" y="1"/>
                </a:moveTo>
                <a:lnTo>
                  <a:pt x="879351" y="1"/>
                </a:lnTo>
                <a:lnTo>
                  <a:pt x="892053" y="78053"/>
                </a:lnTo>
                <a:cubicBezTo>
                  <a:pt x="904492" y="285272"/>
                  <a:pt x="770271" y="479622"/>
                  <a:pt x="561940" y="535444"/>
                </a:cubicBezTo>
                <a:cubicBezTo>
                  <a:pt x="323846" y="599241"/>
                  <a:pt x="79116" y="457946"/>
                  <a:pt x="15319" y="219853"/>
                </a:cubicBezTo>
                <a:cubicBezTo>
                  <a:pt x="-631" y="160330"/>
                  <a:pt x="-3762" y="100392"/>
                  <a:pt x="4234" y="42970"/>
                </a:cubicBezTo>
                <a:close/>
                <a:moveTo>
                  <a:pt x="2617781" y="0"/>
                </a:moveTo>
                <a:lnTo>
                  <a:pt x="7742945" y="0"/>
                </a:lnTo>
                <a:lnTo>
                  <a:pt x="7742945" y="6858000"/>
                </a:lnTo>
                <a:lnTo>
                  <a:pt x="5726653" y="6858000"/>
                </a:lnTo>
                <a:lnTo>
                  <a:pt x="5726653" y="6858001"/>
                </a:lnTo>
                <a:lnTo>
                  <a:pt x="311757" y="6858001"/>
                </a:lnTo>
                <a:lnTo>
                  <a:pt x="314130" y="6707671"/>
                </a:lnTo>
                <a:cubicBezTo>
                  <a:pt x="335132" y="6366410"/>
                  <a:pt x="433651" y="6019043"/>
                  <a:pt x="599702" y="5670859"/>
                </a:cubicBezTo>
                <a:cubicBezTo>
                  <a:pt x="770257" y="5311557"/>
                  <a:pt x="1010813" y="4986833"/>
                  <a:pt x="1211433" y="4641256"/>
                </a:cubicBezTo>
                <a:cubicBezTo>
                  <a:pt x="1493036" y="4154457"/>
                  <a:pt x="1511835" y="3622745"/>
                  <a:pt x="1053041" y="3164270"/>
                </a:cubicBezTo>
                <a:cubicBezTo>
                  <a:pt x="881977" y="2993265"/>
                  <a:pt x="700422" y="2805524"/>
                  <a:pt x="607048" y="2589406"/>
                </a:cubicBezTo>
                <a:cubicBezTo>
                  <a:pt x="366279" y="2032159"/>
                  <a:pt x="541125" y="1508062"/>
                  <a:pt x="1054915" y="1068100"/>
                </a:cubicBezTo>
                <a:cubicBezTo>
                  <a:pt x="1261027" y="891536"/>
                  <a:pt x="1489688" y="709489"/>
                  <a:pt x="1502877" y="419996"/>
                </a:cubicBezTo>
                <a:cubicBezTo>
                  <a:pt x="1506389" y="341911"/>
                  <a:pt x="1507262" y="263521"/>
                  <a:pt x="1505904" y="184997"/>
                </a:cubicBezTo>
                <a:lnTo>
                  <a:pt x="1497780" y="1"/>
                </a:lnTo>
                <a:lnTo>
                  <a:pt x="2617781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530" name="Title 1">
            <a:extLst>
              <a:ext uri="{FF2B5EF4-FFF2-40B4-BE49-F238E27FC236}">
                <a16:creationId xmlns:a16="http://schemas.microsoft.com/office/drawing/2014/main" id="{BD5B3911-B815-C679-9890-7D221A67F5A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62271" y="810563"/>
            <a:ext cx="3705572" cy="5409262"/>
          </a:xfrm>
        </p:spPr>
        <p:txBody>
          <a:bodyPr anchor="t">
            <a:normAutofit/>
          </a:bodyPr>
          <a:lstStyle/>
          <a:p>
            <a:r>
              <a:rPr lang="en-GB" altLang="en-US" dirty="0"/>
              <a:t>Cautious writing</a:t>
            </a:r>
          </a:p>
        </p:txBody>
      </p:sp>
      <p:graphicFrame>
        <p:nvGraphicFramePr>
          <p:cNvPr id="22546" name="Content Placeholder 2">
            <a:extLst>
              <a:ext uri="{FF2B5EF4-FFF2-40B4-BE49-F238E27FC236}">
                <a16:creationId xmlns:a16="http://schemas.microsoft.com/office/drawing/2014/main" id="{1F53EB60-F247-00C4-21E0-09B651523E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6927771"/>
              </p:ext>
            </p:extLst>
          </p:nvPr>
        </p:nvGraphicFramePr>
        <p:xfrm>
          <a:off x="6156183" y="594069"/>
          <a:ext cx="5473546" cy="4978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400"/>
    </mc:Choice>
    <mc:Fallback xmlns="">
      <p:transition spd="slow" advTm="25400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38434-B640-4023-1149-EC5CEC5851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solidFill>
                  <a:srgbClr val="4A4A4A"/>
                </a:solidFill>
              </a:rPr>
              <a:t>“Hedging” words and phrases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E4D1AF-44B7-B800-9165-79B75D4F82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altLang="en-US" sz="3200" dirty="0">
                <a:solidFill>
                  <a:srgbClr val="4A4A4A"/>
                </a:solidFill>
              </a:rPr>
              <a:t>This suggests...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3200" dirty="0">
                <a:solidFill>
                  <a:srgbClr val="4A4A4A"/>
                </a:solidFill>
              </a:rPr>
              <a:t>It is possible that...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3200" dirty="0">
                <a:solidFill>
                  <a:srgbClr val="4A4A4A"/>
                </a:solidFill>
              </a:rPr>
              <a:t>A possible explanation...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3200" dirty="0">
                <a:solidFill>
                  <a:srgbClr val="4A4A4A"/>
                </a:solidFill>
              </a:rPr>
              <a:t>Usually...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3200" dirty="0">
                <a:solidFill>
                  <a:srgbClr val="4A4A4A"/>
                </a:solidFill>
              </a:rPr>
              <a:t>Sometimes...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3200" dirty="0">
                <a:solidFill>
                  <a:srgbClr val="4A4A4A"/>
                </a:solidFill>
              </a:rPr>
              <a:t>Somewhat...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185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199"/>
    </mc:Choice>
    <mc:Fallback xmlns="">
      <p:transition spd="slow" advTm="25199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BFDEEE19-DC35-F56B-B8DF-2BD60BA85DC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Sentence comparison: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86538057-2C9E-A038-F89D-49257C453F52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3200" b="1" dirty="0">
                <a:solidFill>
                  <a:srgbClr val="000000"/>
                </a:solidFill>
              </a:rPr>
              <a:t>Sentence 1</a:t>
            </a:r>
            <a:endParaRPr lang="en-GB" altLang="en-US" sz="3200" b="1" dirty="0">
              <a:solidFill>
                <a:srgbClr val="FFFFFF"/>
              </a:solidFill>
            </a:endParaRPr>
          </a:p>
          <a:p>
            <a:r>
              <a:rPr lang="en-GB" altLang="en-US" sz="3200" dirty="0">
                <a:solidFill>
                  <a:srgbClr val="4A4A4A"/>
                </a:solidFill>
              </a:rPr>
              <a:t>“Research proves that drinking a large volume of fizzy drinks containing sugar leads to the development of type II diabetes.” </a:t>
            </a:r>
          </a:p>
          <a:p>
            <a:r>
              <a:rPr lang="en-GB" altLang="en-US" sz="3200" b="1" dirty="0">
                <a:solidFill>
                  <a:srgbClr val="000000"/>
                </a:solidFill>
              </a:rPr>
              <a:t>Rewrite this to make it more ‘cautious’</a:t>
            </a:r>
            <a:endParaRPr lang="en-GB" altLang="en-US" sz="3200" dirty="0">
              <a:solidFill>
                <a:srgbClr val="4A4A4A"/>
              </a:solidFill>
            </a:endParaRPr>
          </a:p>
          <a:p>
            <a:endParaRPr lang="en-GB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473"/>
    </mc:Choice>
    <mc:Fallback xmlns="">
      <p:transition spd="slow" advTm="44473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220615-5738-FB51-7008-099BCB0A89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032CB656-09EE-DE19-6C8C-3D5851DC22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Sentence comparison: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0A3F8767-76D7-1090-CD64-8A97BAB00A7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b="1" dirty="0">
                <a:solidFill>
                  <a:srgbClr val="000000"/>
                </a:solidFill>
              </a:rPr>
              <a:t>Sentence 1</a:t>
            </a:r>
            <a:endParaRPr lang="en-GB" altLang="en-US" sz="2800" b="1" dirty="0">
              <a:solidFill>
                <a:srgbClr val="FFFFFF"/>
              </a:solidFill>
            </a:endParaRPr>
          </a:p>
          <a:p>
            <a:r>
              <a:rPr lang="en-GB" altLang="en-US" sz="2800" dirty="0">
                <a:solidFill>
                  <a:srgbClr val="4A4A4A"/>
                </a:solidFill>
              </a:rPr>
              <a:t>“Research proves that drinking a large volume of fizzy drinks containing sugar leads to the development of type II diabetes.” </a:t>
            </a:r>
          </a:p>
          <a:p>
            <a:r>
              <a:rPr lang="en-GB" altLang="en-US" sz="2800" b="1" dirty="0">
                <a:solidFill>
                  <a:srgbClr val="000000"/>
                </a:solidFill>
              </a:rPr>
              <a:t>Sentence 2</a:t>
            </a:r>
            <a:endParaRPr lang="en-GB" altLang="en-US" sz="2800" b="1" dirty="0">
              <a:solidFill>
                <a:srgbClr val="FFFFFF"/>
              </a:solidFill>
            </a:endParaRPr>
          </a:p>
          <a:p>
            <a:r>
              <a:rPr lang="en-GB" altLang="en-US" sz="2800" dirty="0">
                <a:solidFill>
                  <a:srgbClr val="4A4A4A"/>
                </a:solidFill>
              </a:rPr>
              <a:t>“Research suggests that high consumption of fizzy drinks containing sugar may contribute to the development of type II diabetes.”  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440081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473"/>
    </mc:Choice>
    <mc:Fallback>
      <p:transition spd="slow" advTm="44473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DBD25F3D-3FAF-C0B6-1954-A2014949C1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Assignment 4: Due Sunday 22 February 2026, 23:59 PM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C3F99C8D-5181-EEA3-FD3A-543917FC4395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3200" b="1" dirty="0">
                <a:solidFill>
                  <a:srgbClr val="1D2125"/>
                </a:solidFill>
              </a:rPr>
              <a:t>AI and Academic Integrity (450 words)</a:t>
            </a:r>
            <a:endParaRPr lang="en-GB" sz="3200" dirty="0">
              <a:solidFill>
                <a:srgbClr val="1D2125"/>
              </a:solidFill>
            </a:endParaRPr>
          </a:p>
          <a:p>
            <a:pPr>
              <a:defRPr/>
            </a:pPr>
            <a:r>
              <a:rPr lang="en-GB" sz="3200" dirty="0"/>
              <a:t>Write a 450 word reflection on the advantages, disadvantages, and things to consider when using Generative AI to assist with university assignments. </a:t>
            </a:r>
            <a:endParaRPr lang="en-GB" sz="3200" dirty="0">
              <a:solidFill>
                <a:srgbClr val="1D2125"/>
              </a:solidFill>
              <a:latin typeface="-apple-system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5297"/>
    </mc:Choice>
    <mc:Fallback xmlns="">
      <p:transition spd="slow" advTm="95297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descr="&quot;&quot;">
            <a:extLst>
              <a:ext uri="{FF2B5EF4-FFF2-40B4-BE49-F238E27FC236}">
                <a16:creationId xmlns:a16="http://schemas.microsoft.com/office/drawing/2014/main" id="{33CF987A-3A11-81DA-9CB0-24E41C5712E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Freeform: Shape 9" descr="&quot;&quot;">
            <a:extLst>
              <a:ext uri="{FF2B5EF4-FFF2-40B4-BE49-F238E27FC236}">
                <a16:creationId xmlns:a16="http://schemas.microsoft.com/office/drawing/2014/main" id="{8A7A90BC-4B15-DC60-F17A-7A455812DD8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233363"/>
            <a:ext cx="9559925" cy="6624637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2" name="Rectangle 11" descr="&quot;&quot;">
            <a:extLst>
              <a:ext uri="{FF2B5EF4-FFF2-40B4-BE49-F238E27FC236}">
                <a16:creationId xmlns:a16="http://schemas.microsoft.com/office/drawing/2014/main" id="{B1613FF3-1067-DEE1-4BF6-39057F81B16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chemeClr val="bg2"/>
              </a:solidFill>
            </a:endParaRPr>
          </a:p>
        </p:txBody>
      </p:sp>
      <p:sp>
        <p:nvSpPr>
          <p:cNvPr id="14" name="Rectangle 13" descr="&quot;&quot;">
            <a:extLst>
              <a:ext uri="{FF2B5EF4-FFF2-40B4-BE49-F238E27FC236}">
                <a16:creationId xmlns:a16="http://schemas.microsoft.com/office/drawing/2014/main" id="{5718D2F7-2CFF-4487-122D-595509AB90C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pic>
        <p:nvPicPr>
          <p:cNvPr id="30726" name="Picture 3" descr="Different coloured question marks">
            <a:extLst>
              <a:ext uri="{FF2B5EF4-FFF2-40B4-BE49-F238E27FC236}">
                <a16:creationId xmlns:a16="http://schemas.microsoft.com/office/drawing/2014/main" id="{B5BFA459-8EF5-715D-B135-5455E60D54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20" r="19533"/>
          <a:stretch>
            <a:fillRect/>
          </a:stretch>
        </p:blipFill>
        <p:spPr bwMode="auto">
          <a:xfrm>
            <a:off x="4286250" y="0"/>
            <a:ext cx="79057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 useBgFill="1">
        <p:nvSpPr>
          <p:cNvPr id="16" name="Freeform: Shape 15" descr="&quot;&quot;">
            <a:extLst>
              <a:ext uri="{FF2B5EF4-FFF2-40B4-BE49-F238E27FC236}">
                <a16:creationId xmlns:a16="http://schemas.microsoft.com/office/drawing/2014/main" id="{D64E01CF-CCE1-70B5-2629-EB0BD0CAA79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5592763" cy="6858000"/>
          </a:xfrm>
          <a:custGeom>
            <a:avLst/>
            <a:gdLst>
              <a:gd name="connsiteX0" fmla="*/ 4912746 w 5592970"/>
              <a:gd name="connsiteY0" fmla="*/ 2355321 h 6897159"/>
              <a:gd name="connsiteX1" fmla="*/ 4714738 w 5592970"/>
              <a:gd name="connsiteY1" fmla="*/ 2553329 h 6897159"/>
              <a:gd name="connsiteX2" fmla="*/ 4912746 w 5592970"/>
              <a:gd name="connsiteY2" fmla="*/ 2751337 h 6897159"/>
              <a:gd name="connsiteX3" fmla="*/ 5110754 w 5592970"/>
              <a:gd name="connsiteY3" fmla="*/ 2553329 h 6897159"/>
              <a:gd name="connsiteX4" fmla="*/ 4912746 w 5592970"/>
              <a:gd name="connsiteY4" fmla="*/ 2355321 h 6897159"/>
              <a:gd name="connsiteX5" fmla="*/ 4769785 w 5592970"/>
              <a:gd name="connsiteY5" fmla="*/ 1301525 h 6897159"/>
              <a:gd name="connsiteX6" fmla="*/ 4358192 w 5592970"/>
              <a:gd name="connsiteY6" fmla="*/ 1713118 h 6897159"/>
              <a:gd name="connsiteX7" fmla="*/ 4769785 w 5592970"/>
              <a:gd name="connsiteY7" fmla="*/ 2124711 h 6897159"/>
              <a:gd name="connsiteX8" fmla="*/ 5181378 w 5592970"/>
              <a:gd name="connsiteY8" fmla="*/ 1713118 h 6897159"/>
              <a:gd name="connsiteX9" fmla="*/ 4769785 w 5592970"/>
              <a:gd name="connsiteY9" fmla="*/ 1301525 h 6897159"/>
              <a:gd name="connsiteX10" fmla="*/ 1485712 w 5592970"/>
              <a:gd name="connsiteY10" fmla="*/ 0 h 6897159"/>
              <a:gd name="connsiteX11" fmla="*/ 1911850 w 5592970"/>
              <a:gd name="connsiteY11" fmla="*/ 0 h 6897159"/>
              <a:gd name="connsiteX12" fmla="*/ 4693359 w 5592970"/>
              <a:gd name="connsiteY12" fmla="*/ 0 h 6897159"/>
              <a:gd name="connsiteX13" fmla="*/ 4687196 w 5592970"/>
              <a:gd name="connsiteY13" fmla="*/ 186052 h 6897159"/>
              <a:gd name="connsiteX14" fmla="*/ 4689492 w 5592970"/>
              <a:gd name="connsiteY14" fmla="*/ 422393 h 6897159"/>
              <a:gd name="connsiteX15" fmla="*/ 5029277 w 5592970"/>
              <a:gd name="connsiteY15" fmla="*/ 1074198 h 6897159"/>
              <a:gd name="connsiteX16" fmla="*/ 5368989 w 5592970"/>
              <a:gd name="connsiteY16" fmla="*/ 2604190 h 6897159"/>
              <a:gd name="connsiteX17" fmla="*/ 5030698 w 5592970"/>
              <a:gd name="connsiteY17" fmla="*/ 3182337 h 6897159"/>
              <a:gd name="connsiteX18" fmla="*/ 4910556 w 5592970"/>
              <a:gd name="connsiteY18" fmla="*/ 4667756 h 6897159"/>
              <a:gd name="connsiteX19" fmla="*/ 5374561 w 5592970"/>
              <a:gd name="connsiteY19" fmla="*/ 5703238 h 6897159"/>
              <a:gd name="connsiteX20" fmla="*/ 5591170 w 5592970"/>
              <a:gd name="connsiteY20" fmla="*/ 6745970 h 6897159"/>
              <a:gd name="connsiteX21" fmla="*/ 5592970 w 5592970"/>
              <a:gd name="connsiteY21" fmla="*/ 6897158 h 6897159"/>
              <a:gd name="connsiteX22" fmla="*/ 2734191 w 5592970"/>
              <a:gd name="connsiteY22" fmla="*/ 6897158 h 6897159"/>
              <a:gd name="connsiteX23" fmla="*/ 2734191 w 5592970"/>
              <a:gd name="connsiteY23" fmla="*/ 6897159 h 6897159"/>
              <a:gd name="connsiteX24" fmla="*/ 0 w 5592970"/>
              <a:gd name="connsiteY24" fmla="*/ 6897159 h 6897159"/>
              <a:gd name="connsiteX25" fmla="*/ 0 w 5592970"/>
              <a:gd name="connsiteY25" fmla="*/ 1 h 6897159"/>
              <a:gd name="connsiteX26" fmla="*/ 1485712 w 5592970"/>
              <a:gd name="connsiteY26" fmla="*/ 1 h 6897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592970" h="6897159">
                <a:moveTo>
                  <a:pt x="4912746" y="2355321"/>
                </a:moveTo>
                <a:cubicBezTo>
                  <a:pt x="4803389" y="2355321"/>
                  <a:pt x="4714738" y="2443972"/>
                  <a:pt x="4714738" y="2553329"/>
                </a:cubicBezTo>
                <a:cubicBezTo>
                  <a:pt x="4714738" y="2662686"/>
                  <a:pt x="4803389" y="2751337"/>
                  <a:pt x="4912746" y="2751337"/>
                </a:cubicBezTo>
                <a:cubicBezTo>
                  <a:pt x="5022103" y="2751337"/>
                  <a:pt x="5110754" y="2662686"/>
                  <a:pt x="5110754" y="2553329"/>
                </a:cubicBezTo>
                <a:cubicBezTo>
                  <a:pt x="5110754" y="2443972"/>
                  <a:pt x="5022103" y="2355321"/>
                  <a:pt x="4912746" y="2355321"/>
                </a:cubicBezTo>
                <a:close/>
                <a:moveTo>
                  <a:pt x="4769785" y="1301525"/>
                </a:moveTo>
                <a:cubicBezTo>
                  <a:pt x="4542468" y="1301525"/>
                  <a:pt x="4358192" y="1485801"/>
                  <a:pt x="4358192" y="1713118"/>
                </a:cubicBezTo>
                <a:cubicBezTo>
                  <a:pt x="4358192" y="1940435"/>
                  <a:pt x="4542468" y="2124711"/>
                  <a:pt x="4769785" y="2124711"/>
                </a:cubicBezTo>
                <a:cubicBezTo>
                  <a:pt x="4997102" y="2124711"/>
                  <a:pt x="5181378" y="1940435"/>
                  <a:pt x="5181378" y="1713118"/>
                </a:cubicBezTo>
                <a:cubicBezTo>
                  <a:pt x="5181378" y="1485801"/>
                  <a:pt x="4997102" y="1301525"/>
                  <a:pt x="4769785" y="1301525"/>
                </a:cubicBezTo>
                <a:close/>
                <a:moveTo>
                  <a:pt x="1485712" y="0"/>
                </a:moveTo>
                <a:lnTo>
                  <a:pt x="1911850" y="0"/>
                </a:lnTo>
                <a:lnTo>
                  <a:pt x="4693359" y="0"/>
                </a:lnTo>
                <a:lnTo>
                  <a:pt x="4687196" y="186052"/>
                </a:lnTo>
                <a:cubicBezTo>
                  <a:pt x="4686166" y="265025"/>
                  <a:pt x="4686829" y="343862"/>
                  <a:pt x="4689492" y="422393"/>
                </a:cubicBezTo>
                <a:cubicBezTo>
                  <a:pt x="4699496" y="713539"/>
                  <a:pt x="4872938" y="896626"/>
                  <a:pt x="5029277" y="1074198"/>
                </a:cubicBezTo>
                <a:cubicBezTo>
                  <a:pt x="5418992" y="1516672"/>
                  <a:pt x="5551614" y="2043761"/>
                  <a:pt x="5368989" y="2604190"/>
                </a:cubicBezTo>
                <a:cubicBezTo>
                  <a:pt x="5298163" y="2821542"/>
                  <a:pt x="5160452" y="3010355"/>
                  <a:pt x="5030698" y="3182337"/>
                </a:cubicBezTo>
                <a:cubicBezTo>
                  <a:pt x="4682698" y="3643429"/>
                  <a:pt x="4696957" y="4178177"/>
                  <a:pt x="4910556" y="4667756"/>
                </a:cubicBezTo>
                <a:cubicBezTo>
                  <a:pt x="5062728" y="5015306"/>
                  <a:pt x="5245193" y="5341884"/>
                  <a:pt x="5374561" y="5703238"/>
                </a:cubicBezTo>
                <a:cubicBezTo>
                  <a:pt x="5500512" y="6053410"/>
                  <a:pt x="5575240" y="6402760"/>
                  <a:pt x="5591170" y="6745970"/>
                </a:cubicBezTo>
                <a:lnTo>
                  <a:pt x="5592970" y="6897158"/>
                </a:lnTo>
                <a:lnTo>
                  <a:pt x="2734191" y="6897158"/>
                </a:lnTo>
                <a:lnTo>
                  <a:pt x="2734191" y="6897159"/>
                </a:lnTo>
                <a:lnTo>
                  <a:pt x="0" y="6897159"/>
                </a:lnTo>
                <a:lnTo>
                  <a:pt x="0" y="1"/>
                </a:lnTo>
                <a:lnTo>
                  <a:pt x="1485712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0728" name="Title 1">
            <a:extLst>
              <a:ext uri="{FF2B5EF4-FFF2-40B4-BE49-F238E27FC236}">
                <a16:creationId xmlns:a16="http://schemas.microsoft.com/office/drawing/2014/main" id="{5357715C-F7C2-3200-0327-0C94D7CAAF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90563" y="1122363"/>
            <a:ext cx="3541712" cy="2387600"/>
          </a:xfrm>
        </p:spPr>
        <p:txBody>
          <a:bodyPr/>
          <a:lstStyle/>
          <a:p>
            <a:pPr eaLnBrk="1" hangingPunct="1"/>
            <a:r>
              <a:rPr lang="en-US" altLang="en-US" sz="5000"/>
              <a:t>Over to you: any questions?</a:t>
            </a:r>
          </a:p>
        </p:txBody>
      </p:sp>
    </p:spTree>
  </p:cSld>
  <p:clrMapOvr>
    <a:masterClrMapping/>
  </p:clrMapOvr>
  <p:transition spd="slow" advTm="17807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0A64EA7B-2862-E436-B824-4DA4185D2B8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Next time: AI and Academic Integrity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2E39F-1289-B21A-33A8-1CD7311027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/>
              <a:t>Please do email me if you have questions between classes!</a:t>
            </a:r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endParaRPr lang="en-GB" dirty="0"/>
          </a:p>
        </p:txBody>
      </p:sp>
    </p:spTree>
  </p:cSld>
  <p:clrMapOvr>
    <a:masterClrMapping/>
  </p:clrMapOvr>
  <p:transition spd="slow" advTm="25102"/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924</Words>
  <Application>Microsoft Office PowerPoint</Application>
  <PresentationFormat>Widescreen</PresentationFormat>
  <Paragraphs>128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-apple-system</vt:lpstr>
      <vt:lpstr>Aptos</vt:lpstr>
      <vt:lpstr>Arial</vt:lpstr>
      <vt:lpstr>Avenir Next LT Pro</vt:lpstr>
      <vt:lpstr>Posterama</vt:lpstr>
      <vt:lpstr>SplashVTI</vt:lpstr>
      <vt:lpstr>HPFY3010: Academic Skills (Distance Learning)  Session 5: Academic language and tone</vt:lpstr>
      <vt:lpstr>Last session - review</vt:lpstr>
      <vt:lpstr>In this session:</vt:lpstr>
      <vt:lpstr>Plan for this block</vt:lpstr>
      <vt:lpstr>In this session:</vt:lpstr>
      <vt:lpstr>What do we mean by ‘academic language’?</vt:lpstr>
      <vt:lpstr>What do we mean by ‘academic language’?</vt:lpstr>
      <vt:lpstr>Features of academic language</vt:lpstr>
      <vt:lpstr>“Formal” writing</vt:lpstr>
      <vt:lpstr>Colloquialisms – what do we mean?</vt:lpstr>
      <vt:lpstr>Colloquialisms</vt:lpstr>
      <vt:lpstr>Clarity and concision</vt:lpstr>
      <vt:lpstr>Clarity</vt:lpstr>
      <vt:lpstr>“Objectivity”</vt:lpstr>
      <vt:lpstr>“Impersonal” writing</vt:lpstr>
      <vt:lpstr>Accuracy, inclusivity, non-discriminatory language</vt:lpstr>
      <vt:lpstr>Accuracy, inclusivity, non-discriminatory language</vt:lpstr>
      <vt:lpstr>Academic arguments…</vt:lpstr>
      <vt:lpstr>Academic arguments…</vt:lpstr>
      <vt:lpstr>Cautious writing</vt:lpstr>
      <vt:lpstr>Cautious writing</vt:lpstr>
      <vt:lpstr>Cautious writing</vt:lpstr>
      <vt:lpstr>“Hedging” words and phrases</vt:lpstr>
      <vt:lpstr>Sentence comparison:</vt:lpstr>
      <vt:lpstr>Sentence comparison:</vt:lpstr>
      <vt:lpstr>Assignment 4: Due Sunday 22 February 2026, 23:59 PM</vt:lpstr>
      <vt:lpstr>Over to you: any questions?</vt:lpstr>
      <vt:lpstr>Next time: AI and Academic Integrity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23</cp:revision>
  <dcterms:created xsi:type="dcterms:W3CDTF">2024-09-11T12:44:55Z</dcterms:created>
  <dcterms:modified xsi:type="dcterms:W3CDTF">2026-01-29T18:14:57Z</dcterms:modified>
</cp:coreProperties>
</file>