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329" r:id="rId3"/>
    <p:sldId id="330" r:id="rId4"/>
    <p:sldId id="331" r:id="rId5"/>
    <p:sldId id="333" r:id="rId6"/>
    <p:sldId id="342" r:id="rId7"/>
    <p:sldId id="343" r:id="rId8"/>
    <p:sldId id="336" r:id="rId9"/>
    <p:sldId id="344" r:id="rId10"/>
    <p:sldId id="337" r:id="rId11"/>
    <p:sldId id="338" r:id="rId12"/>
    <p:sldId id="339" r:id="rId13"/>
    <p:sldId id="340" r:id="rId14"/>
    <p:sldId id="341" r:id="rId15"/>
    <p:sldId id="334" r:id="rId16"/>
    <p:sldId id="335" r:id="rId17"/>
    <p:sldId id="345" r:id="rId18"/>
    <p:sldId id="346"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86" d="100"/>
          <a:sy n="86" d="100"/>
        </p:scale>
        <p:origin x="123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02/11/2020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en.wikipedia.org/wiki/Thesis_statemen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leeds.ac.uk/info/14011/writing/106/academic_writing/4" TargetMode="External"/><Relationship Id="rId2" Type="http://schemas.openxmlformats.org/officeDocument/2006/relationships/hyperlink" Target="https://www.rlf.org.uk/resources/direct-quotation-paraphrasing-referencin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services.unimelb.edu.au/__data/assets/pdf_file/0005/706946/Incorporating_Sources_100113_S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b="1" dirty="0">
                <a:solidFill>
                  <a:srgbClr val="FFFF00"/>
                </a:solidFill>
                <a:effectLst>
                  <a:outerShdw blurRad="38100" dist="38100" dir="2700000" algn="tl">
                    <a:srgbClr val="000000">
                      <a:alpha val="43137"/>
                    </a:srgbClr>
                  </a:outerShdw>
                </a:effectLst>
              </a:rPr>
              <a:t>BMSW4001</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b="1" dirty="0">
                <a:solidFill>
                  <a:schemeClr val="bg1"/>
                </a:solidFill>
                <a:effectLst>
                  <a:outerShdw blurRad="38100" dist="38100" dir="2700000" algn="tl">
                    <a:srgbClr val="000000">
                      <a:alpha val="43137"/>
                    </a:srgbClr>
                  </a:outerShdw>
                </a:effectLst>
              </a:rPr>
              <a:t>Academic and Employability Skills (ACE) </a:t>
            </a:r>
          </a:p>
          <a:p>
            <a:pPr eaLnBrk="1" hangingPunct="1"/>
            <a:r>
              <a:rPr lang="en-GB" altLang="en-US" b="1" dirty="0">
                <a:solidFill>
                  <a:srgbClr val="FFFF00"/>
                </a:solidFill>
                <a:effectLst>
                  <a:outerShdw blurRad="38100" dist="38100" dir="2700000" algn="tl">
                    <a:srgbClr val="000000">
                      <a:alpha val="43137"/>
                    </a:srgbClr>
                  </a:outerShdw>
                </a:effectLst>
              </a:rPr>
              <a:t>Week 5</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b="1" dirty="0">
                <a:solidFill>
                  <a:schemeClr val="bg1"/>
                </a:solidFill>
              </a:rPr>
              <a:t>Incorporation of sources</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26AA923-3AA1-4397-B716-81FBA6BF21C9}"/>
              </a:ext>
            </a:extLst>
          </p:cNvPr>
          <p:cNvSpPr>
            <a:spLocks noGrp="1"/>
          </p:cNvSpPr>
          <p:nvPr>
            <p:ph type="title"/>
          </p:nvPr>
        </p:nvSpPr>
        <p:spPr/>
        <p:txBody>
          <a:bodyPr/>
          <a:lstStyle/>
          <a:p>
            <a:r>
              <a:rPr lang="en-GB" altLang="en-US" sz="3200" b="1" dirty="0"/>
              <a:t>What, why and how?</a:t>
            </a:r>
          </a:p>
        </p:txBody>
      </p:sp>
      <p:sp>
        <p:nvSpPr>
          <p:cNvPr id="5123" name="Content Placeholder 2">
            <a:extLst>
              <a:ext uri="{FF2B5EF4-FFF2-40B4-BE49-F238E27FC236}">
                <a16:creationId xmlns:a16="http://schemas.microsoft.com/office/drawing/2014/main" id="{7027CB63-495F-4002-B4FE-47CB3E00F6E0}"/>
              </a:ext>
            </a:extLst>
          </p:cNvPr>
          <p:cNvSpPr>
            <a:spLocks noGrp="1"/>
          </p:cNvSpPr>
          <p:nvPr>
            <p:ph idx="1"/>
          </p:nvPr>
        </p:nvSpPr>
        <p:spPr/>
        <p:txBody>
          <a:bodyPr/>
          <a:lstStyle/>
          <a:p>
            <a:r>
              <a:rPr lang="en-GB" altLang="en-US" sz="2400" dirty="0"/>
              <a:t>What sources can be used in an academic piece of work?</a:t>
            </a:r>
          </a:p>
          <a:p>
            <a:endParaRPr lang="en-GB" altLang="en-US" sz="2400" dirty="0"/>
          </a:p>
          <a:p>
            <a:r>
              <a:rPr lang="en-GB" altLang="en-US" sz="2400" dirty="0"/>
              <a:t>Why do we use sources written by other authors in our assignments?</a:t>
            </a:r>
          </a:p>
          <a:p>
            <a:endParaRPr lang="en-GB" altLang="en-US" sz="2400" dirty="0"/>
          </a:p>
          <a:p>
            <a:r>
              <a:rPr lang="en-GB" altLang="en-US" sz="2400" dirty="0"/>
              <a:t>How should we incorporate sources?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F65F500-DBA6-452A-BF4D-2A71275E1DC4}"/>
              </a:ext>
            </a:extLst>
          </p:cNvPr>
          <p:cNvSpPr>
            <a:spLocks noGrp="1"/>
          </p:cNvSpPr>
          <p:nvPr>
            <p:ph type="title"/>
          </p:nvPr>
        </p:nvSpPr>
        <p:spPr/>
        <p:txBody>
          <a:bodyPr/>
          <a:lstStyle/>
          <a:p>
            <a:r>
              <a:rPr lang="en-GB" altLang="en-US" sz="3200" b="1" dirty="0"/>
              <a:t>What?</a:t>
            </a:r>
          </a:p>
        </p:txBody>
      </p:sp>
      <p:sp>
        <p:nvSpPr>
          <p:cNvPr id="3" name="Content Placeholder 2">
            <a:extLst>
              <a:ext uri="{FF2B5EF4-FFF2-40B4-BE49-F238E27FC236}">
                <a16:creationId xmlns:a16="http://schemas.microsoft.com/office/drawing/2014/main" id="{B868D523-6E1C-414B-B9E9-9D441F5FE542}"/>
              </a:ext>
            </a:extLst>
          </p:cNvPr>
          <p:cNvSpPr>
            <a:spLocks noGrp="1"/>
          </p:cNvSpPr>
          <p:nvPr>
            <p:ph idx="1"/>
          </p:nvPr>
        </p:nvSpPr>
        <p:spPr>
          <a:xfrm>
            <a:off x="427597" y="1340768"/>
            <a:ext cx="8229600" cy="3917032"/>
          </a:xfrm>
        </p:spPr>
        <p:txBody>
          <a:bodyPr/>
          <a:lstStyle/>
          <a:p>
            <a:r>
              <a:rPr lang="en-GB" altLang="en-US" sz="2800" dirty="0"/>
              <a:t>Textbooks</a:t>
            </a:r>
          </a:p>
          <a:p>
            <a:r>
              <a:rPr lang="en-GB" altLang="en-US" sz="2800" dirty="0"/>
              <a:t>Academic books</a:t>
            </a:r>
          </a:p>
          <a:p>
            <a:r>
              <a:rPr lang="en-GB" altLang="en-US" sz="2800" dirty="0"/>
              <a:t>Studies</a:t>
            </a:r>
          </a:p>
          <a:p>
            <a:r>
              <a:rPr lang="en-GB" altLang="en-US" sz="2800" dirty="0"/>
              <a:t>Pieces of research</a:t>
            </a:r>
          </a:p>
          <a:p>
            <a:r>
              <a:rPr lang="en-GB" altLang="en-US" sz="2800" dirty="0"/>
              <a:t>Academic articles</a:t>
            </a:r>
          </a:p>
          <a:p>
            <a:r>
              <a:rPr lang="en-GB" altLang="en-US" sz="2800" dirty="0"/>
              <a:t>News / magazine articles</a:t>
            </a:r>
          </a:p>
          <a:p>
            <a:r>
              <a:rPr lang="en-GB" altLang="en-US" sz="2800" dirty="0"/>
              <a:t>Conference proceedings</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4415C0A-B357-483E-AB5F-EBF363E5E201}"/>
              </a:ext>
            </a:extLst>
          </p:cNvPr>
          <p:cNvSpPr>
            <a:spLocks noGrp="1"/>
          </p:cNvSpPr>
          <p:nvPr>
            <p:ph type="title"/>
          </p:nvPr>
        </p:nvSpPr>
        <p:spPr/>
        <p:txBody>
          <a:bodyPr/>
          <a:lstStyle/>
          <a:p>
            <a:r>
              <a:rPr lang="en-GB" altLang="en-US" sz="3200" b="1" dirty="0"/>
              <a:t>Why?</a:t>
            </a:r>
          </a:p>
        </p:txBody>
      </p:sp>
      <p:sp>
        <p:nvSpPr>
          <p:cNvPr id="3" name="Content Placeholder 2">
            <a:extLst>
              <a:ext uri="{FF2B5EF4-FFF2-40B4-BE49-F238E27FC236}">
                <a16:creationId xmlns:a16="http://schemas.microsoft.com/office/drawing/2014/main" id="{611015A4-555F-4AD9-9AAD-8DA306A22FD3}"/>
              </a:ext>
            </a:extLst>
          </p:cNvPr>
          <p:cNvSpPr>
            <a:spLocks noGrp="1"/>
          </p:cNvSpPr>
          <p:nvPr>
            <p:ph idx="1"/>
          </p:nvPr>
        </p:nvSpPr>
        <p:spPr>
          <a:xfrm>
            <a:off x="323850" y="1341438"/>
            <a:ext cx="8207375" cy="5040312"/>
          </a:xfrm>
        </p:spPr>
        <p:txBody>
          <a:bodyPr/>
          <a:lstStyle/>
          <a:p>
            <a:r>
              <a:rPr lang="en-GB" altLang="en-US" sz="2400" dirty="0"/>
              <a:t>To provide support for what </a:t>
            </a:r>
            <a:r>
              <a:rPr lang="en-GB" altLang="en-US" sz="2400" dirty="0">
                <a:solidFill>
                  <a:srgbClr val="FF0000"/>
                </a:solidFill>
              </a:rPr>
              <a:t>we </a:t>
            </a:r>
            <a:r>
              <a:rPr lang="en-GB" altLang="en-US" sz="2400" dirty="0"/>
              <a:t>want to say.</a:t>
            </a:r>
          </a:p>
          <a:p>
            <a:r>
              <a:rPr lang="en-GB" altLang="en-US" sz="2400" dirty="0"/>
              <a:t>This adds weight to our arguments - helps explain to the reader why we are right.</a:t>
            </a:r>
          </a:p>
          <a:p>
            <a:r>
              <a:rPr lang="en-GB" altLang="en-US" sz="2400" b="1" dirty="0"/>
              <a:t>Note</a:t>
            </a:r>
            <a:r>
              <a:rPr lang="en-GB" altLang="en-US" sz="2400" dirty="0"/>
              <a:t>: we usually do not just want to report what a writer wrote without comment </a:t>
            </a:r>
          </a:p>
          <a:p>
            <a:pPr lvl="1">
              <a:buFontTx/>
              <a:buChar char="-"/>
            </a:pPr>
            <a:r>
              <a:rPr lang="en-GB" altLang="en-US" sz="2000" dirty="0"/>
              <a:t>we need to apply it to a particular question /problem or provide our own critical analysis of what has been written</a:t>
            </a:r>
          </a:p>
          <a:p>
            <a:pPr lvl="1">
              <a:buFontTx/>
              <a:buChar char="-"/>
            </a:pPr>
            <a:r>
              <a:rPr lang="en-GB" altLang="en-US" sz="2000" dirty="0"/>
              <a:t>we must not forget to acknowledge the source</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GB" altLang="en-US" sz="3200" b="1" dirty="0"/>
              <a:t>How?</a:t>
            </a: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altLang="en-US" sz="2400" dirty="0"/>
              <a:t>There are several methods that you can use to incorporate other people's work into your own written work. These are:</a:t>
            </a:r>
          </a:p>
          <a:p>
            <a:endParaRPr lang="en-US" altLang="en-US" sz="1100" dirty="0"/>
          </a:p>
          <a:p>
            <a:r>
              <a:rPr lang="en-US" altLang="en-US" sz="2400" b="1" dirty="0"/>
              <a:t>quoting</a:t>
            </a:r>
          </a:p>
          <a:p>
            <a:r>
              <a:rPr lang="en-US" altLang="en-US" sz="2400" b="1" dirty="0"/>
              <a:t>paraphrasing</a:t>
            </a:r>
          </a:p>
          <a:p>
            <a:r>
              <a:rPr lang="en-US" altLang="en-US" sz="2400" b="1" dirty="0" err="1"/>
              <a:t>summarising</a:t>
            </a:r>
            <a:endParaRPr lang="en-US" altLang="en-US" sz="2400" b="1" dirty="0"/>
          </a:p>
          <a:p>
            <a:r>
              <a:rPr lang="en-US" altLang="en-US" sz="2400" b="1" dirty="0" err="1"/>
              <a:t>synthesising</a:t>
            </a:r>
            <a:endParaRPr lang="en-US" altLang="en-US" sz="2400" b="1" dirty="0"/>
          </a:p>
          <a:p>
            <a:endParaRPr lang="en-US" altLang="en-US" sz="1400" dirty="0"/>
          </a:p>
          <a:p>
            <a:pPr marL="0" indent="0">
              <a:buNone/>
            </a:pPr>
            <a:r>
              <a:rPr lang="en-US" altLang="en-US" sz="2400" dirty="0"/>
              <a:t>You are likely to use a combination of these throughout your writing, depending on the purpose that you are trying to achieve.</a:t>
            </a: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quote directly from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r>
              <a:rPr lang="en-US" sz="2400" dirty="0"/>
              <a:t>Quoting is where you copy an author's text word for word, place quotation marks around the words and add a citation at the end of the quote. </a:t>
            </a:r>
          </a:p>
          <a:p>
            <a:endParaRPr lang="en-US" sz="2400" dirty="0"/>
          </a:p>
          <a:p>
            <a:pPr marL="0" indent="0">
              <a:buNone/>
            </a:pPr>
            <a:r>
              <a:rPr lang="en-US" sz="2400" b="1" dirty="0"/>
              <a:t>Example: </a:t>
            </a:r>
          </a:p>
          <a:p>
            <a:pPr marL="0" indent="0">
              <a:buNone/>
            </a:pPr>
            <a:r>
              <a:rPr lang="en-US" sz="2400" dirty="0">
                <a:solidFill>
                  <a:srgbClr val="0070C0"/>
                </a:solidFill>
              </a:rPr>
              <a:t>In his guide </a:t>
            </a:r>
            <a:r>
              <a:rPr lang="en-US" sz="2400" i="1" dirty="0">
                <a:solidFill>
                  <a:srgbClr val="0070C0"/>
                </a:solidFill>
              </a:rPr>
              <a:t>Writing at University: Some Handy Hints</a:t>
            </a:r>
            <a:r>
              <a:rPr lang="en-US" sz="2400" dirty="0">
                <a:solidFill>
                  <a:srgbClr val="0070C0"/>
                </a:solidFill>
              </a:rPr>
              <a:t> David Kennedy notes that, “In academic writing you must always indicate when you are using someone else’s ideas. If you don’t then you may find yourself accused of plagiarism.” (Kennedy, 2003, p.12)</a:t>
            </a:r>
          </a:p>
          <a:p>
            <a:endParaRPr lang="en-US" sz="2800" dirty="0"/>
          </a:p>
        </p:txBody>
      </p:sp>
    </p:spTree>
    <p:extLst>
      <p:ext uri="{BB962C8B-B14F-4D97-AF65-F5344CB8AC3E}">
        <p14:creationId xmlns:p14="http://schemas.microsoft.com/office/powerpoint/2010/main" val="151461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quote directly from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when quoting directly include:</a:t>
            </a:r>
          </a:p>
          <a:p>
            <a:pPr marL="0" indent="0">
              <a:buNone/>
            </a:pPr>
            <a:endParaRPr lang="en-US" sz="2400" dirty="0"/>
          </a:p>
          <a:p>
            <a:r>
              <a:rPr lang="en-US" sz="2400" dirty="0"/>
              <a:t>Using too many quotes throughout your work – this might indicate your inability to understand the original </a:t>
            </a:r>
          </a:p>
          <a:p>
            <a:r>
              <a:rPr lang="en-US" sz="2400" dirty="0"/>
              <a:t>Incorporating a quote without explaining the significance to your own argument or point you are trying to make.</a:t>
            </a:r>
            <a:endParaRPr lang="en-US" sz="2800" dirty="0"/>
          </a:p>
        </p:txBody>
      </p:sp>
    </p:spTree>
    <p:extLst>
      <p:ext uri="{BB962C8B-B14F-4D97-AF65-F5344CB8AC3E}">
        <p14:creationId xmlns:p14="http://schemas.microsoft.com/office/powerpoint/2010/main" val="539422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Paraphrasing is using your own words to express someone else’s ideas. When paraphrasing, make sure that you:</a:t>
            </a:r>
          </a:p>
          <a:p>
            <a:r>
              <a:rPr lang="en-US" sz="2400" dirty="0"/>
              <a:t>identify a relevant theme or point, depending on your purpose</a:t>
            </a:r>
          </a:p>
          <a:p>
            <a:r>
              <a:rPr lang="en-US" sz="2400" dirty="0"/>
              <a:t>write the point in your own words</a:t>
            </a:r>
          </a:p>
          <a:p>
            <a:r>
              <a:rPr lang="en-US" sz="2400" dirty="0"/>
              <a:t>focus on the meaning of an idea or argument</a:t>
            </a:r>
          </a:p>
          <a:p>
            <a:r>
              <a:rPr lang="en-US" sz="2400" dirty="0"/>
              <a:t>include an in-text reference to the original author</a:t>
            </a:r>
            <a:endParaRPr lang="en-US" sz="2800" dirty="0"/>
          </a:p>
        </p:txBody>
      </p:sp>
    </p:spTree>
    <p:extLst>
      <p:ext uri="{BB962C8B-B14F-4D97-AF65-F5344CB8AC3E}">
        <p14:creationId xmlns:p14="http://schemas.microsoft.com/office/powerpoint/2010/main" val="17011456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800" b="1" dirty="0"/>
              <a:t>Example:</a:t>
            </a:r>
          </a:p>
          <a:p>
            <a:pPr marL="0" indent="0">
              <a:buNone/>
            </a:pPr>
            <a:endParaRPr lang="en-US" sz="2800" dirty="0"/>
          </a:p>
          <a:p>
            <a:pPr marL="0" indent="0">
              <a:buNone/>
            </a:pPr>
            <a:r>
              <a:rPr lang="en-US" sz="2400" dirty="0">
                <a:solidFill>
                  <a:srgbClr val="0070C0"/>
                </a:solidFill>
              </a:rPr>
              <a:t>Among the many guides to writing at university, one of the clearest accounts of how to reference sources and avoid plagiarism is that of Kennedy (2003) who gives examples of different ways of referencing.</a:t>
            </a:r>
            <a:endParaRPr lang="en-US" sz="2000" dirty="0">
              <a:solidFill>
                <a:srgbClr val="0070C0"/>
              </a:solidFill>
            </a:endParaRPr>
          </a:p>
        </p:txBody>
      </p:sp>
    </p:spTree>
    <p:extLst>
      <p:ext uri="{BB962C8B-B14F-4D97-AF65-F5344CB8AC3E}">
        <p14:creationId xmlns:p14="http://schemas.microsoft.com/office/powerpoint/2010/main" val="22610873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with paraphrasing include:</a:t>
            </a:r>
          </a:p>
          <a:p>
            <a:r>
              <a:rPr lang="en-US" sz="2400" dirty="0"/>
              <a:t>describing an author's idea/argument but not explaining the significance to your own argument, or the point that you are trying to make</a:t>
            </a:r>
          </a:p>
          <a:p>
            <a:r>
              <a:rPr lang="en-US" sz="2400" dirty="0"/>
              <a:t>using the same structure as the original or too many </a:t>
            </a:r>
          </a:p>
          <a:p>
            <a:pPr marL="0" indent="0">
              <a:buNone/>
            </a:pPr>
            <a:r>
              <a:rPr lang="en-US" sz="2400" dirty="0"/>
              <a:t>of the original author's words</a:t>
            </a:r>
          </a:p>
          <a:p>
            <a:r>
              <a:rPr lang="en-US" sz="2400" dirty="0"/>
              <a:t>not differentiating between the author's point and your own viewpoint</a:t>
            </a:r>
          </a:p>
          <a:p>
            <a:r>
              <a:rPr lang="en-US" sz="2400" dirty="0"/>
              <a:t>providing too much detail.</a:t>
            </a:r>
          </a:p>
          <a:p>
            <a:endParaRPr lang="en-US" sz="2800" dirty="0"/>
          </a:p>
        </p:txBody>
      </p:sp>
    </p:spTree>
    <p:extLst>
      <p:ext uri="{BB962C8B-B14F-4D97-AF65-F5344CB8AC3E}">
        <p14:creationId xmlns:p14="http://schemas.microsoft.com/office/powerpoint/2010/main" val="229118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summarise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err="1"/>
              <a:t>Summarising</a:t>
            </a:r>
            <a:r>
              <a:rPr lang="en-US" sz="2400" dirty="0"/>
              <a:t> is providing a condensed version of someone else’s key points. When </a:t>
            </a:r>
            <a:r>
              <a:rPr lang="en-US" sz="2400" dirty="0" err="1"/>
              <a:t>summarising</a:t>
            </a:r>
            <a:r>
              <a:rPr lang="en-US" sz="2400" dirty="0"/>
              <a:t> other people’s work, make sure that you:</a:t>
            </a:r>
          </a:p>
          <a:p>
            <a:r>
              <a:rPr lang="en-US" sz="2400" dirty="0"/>
              <a:t>identify the relevant points of the idea or argument, depending on your assignment task</a:t>
            </a:r>
          </a:p>
          <a:p>
            <a:r>
              <a:rPr lang="en-US" sz="2400" dirty="0"/>
              <a:t>write a shortened version, in your own words, to show your understanding</a:t>
            </a:r>
          </a:p>
          <a:p>
            <a:r>
              <a:rPr lang="en-US" sz="2400" dirty="0"/>
              <a:t>include an in-text citation and reference to the original author.</a:t>
            </a:r>
          </a:p>
          <a:p>
            <a:endParaRPr lang="en-US" sz="2800" dirty="0"/>
          </a:p>
        </p:txBody>
      </p:sp>
    </p:spTree>
    <p:extLst>
      <p:ext uri="{BB962C8B-B14F-4D97-AF65-F5344CB8AC3E}">
        <p14:creationId xmlns:p14="http://schemas.microsoft.com/office/powerpoint/2010/main" val="1962520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summarise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with </a:t>
            </a:r>
            <a:r>
              <a:rPr lang="en-US" sz="2400" dirty="0" err="1"/>
              <a:t>summarising</a:t>
            </a:r>
            <a:r>
              <a:rPr lang="en-US" sz="2400" dirty="0"/>
              <a:t> include:</a:t>
            </a:r>
          </a:p>
          <a:p>
            <a:r>
              <a:rPr lang="en-US" sz="2400" dirty="0"/>
              <a:t>describing an author's idea/argument but not explaining the significance to your own argument or point you are trying to make</a:t>
            </a:r>
          </a:p>
          <a:p>
            <a:r>
              <a:rPr lang="en-US" sz="2400" dirty="0"/>
              <a:t>providing too much detail such as examples, anecdotes, unnecessary background information rather than being selective and applying the information to the question you are trying to answer.</a:t>
            </a:r>
          </a:p>
          <a:p>
            <a:endParaRPr lang="en-US" sz="2800" dirty="0"/>
          </a:p>
        </p:txBody>
      </p:sp>
    </p:spTree>
    <p:extLst>
      <p:ext uri="{BB962C8B-B14F-4D97-AF65-F5344CB8AC3E}">
        <p14:creationId xmlns:p14="http://schemas.microsoft.com/office/powerpoint/2010/main" val="78853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synthesise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err="1"/>
              <a:t>Synthesising</a:t>
            </a:r>
            <a:r>
              <a:rPr lang="en-US" sz="2400" dirty="0"/>
              <a:t> involves combining different information and ideas to develop your own argument. When </a:t>
            </a:r>
            <a:r>
              <a:rPr lang="en-US" sz="2400" dirty="0" err="1"/>
              <a:t>synthesising</a:t>
            </a:r>
            <a:r>
              <a:rPr lang="en-US" sz="2400" dirty="0"/>
              <a:t> others’ work, make sure that you:</a:t>
            </a:r>
          </a:p>
          <a:p>
            <a:r>
              <a:rPr lang="en-US" sz="2400" dirty="0"/>
              <a:t>Group sources into relevant categories, for example, authors with similar viewpoints or research that reveals the same results</a:t>
            </a:r>
          </a:p>
          <a:p>
            <a:r>
              <a:rPr lang="en-US" sz="2400" dirty="0"/>
              <a:t>Write about these in your own words. Do not discuss each author separately; you must identify the overall points you want to make</a:t>
            </a:r>
          </a:p>
          <a:p>
            <a:r>
              <a:rPr lang="en-US" sz="2400" dirty="0"/>
              <a:t>Include references to all the original authors.</a:t>
            </a:r>
          </a:p>
          <a:p>
            <a:endParaRPr lang="en-US" sz="2800" dirty="0"/>
          </a:p>
        </p:txBody>
      </p:sp>
    </p:spTree>
    <p:extLst>
      <p:ext uri="{BB962C8B-B14F-4D97-AF65-F5344CB8AC3E}">
        <p14:creationId xmlns:p14="http://schemas.microsoft.com/office/powerpoint/2010/main" val="31643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synthesise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with </a:t>
            </a:r>
            <a:r>
              <a:rPr lang="en-US" sz="2400" dirty="0" err="1"/>
              <a:t>synthesising</a:t>
            </a:r>
            <a:r>
              <a:rPr lang="en-US" sz="2400" dirty="0"/>
              <a:t> include:</a:t>
            </a:r>
          </a:p>
          <a:p>
            <a:r>
              <a:rPr lang="en-US" sz="2400" dirty="0"/>
              <a:t>Not distinguishing clearly which viewpoint/s belong to which author/s</a:t>
            </a:r>
          </a:p>
          <a:p>
            <a:r>
              <a:rPr lang="en-US" sz="2400" dirty="0"/>
              <a:t>Listing authors separately or one by one, thus not grouping relevant authors or points together</a:t>
            </a:r>
          </a:p>
          <a:p>
            <a:r>
              <a:rPr lang="en-US" sz="2400" dirty="0"/>
              <a:t>Giving too much detail about different perspectives rather than being selective of the key features relevant to your line of argument</a:t>
            </a:r>
          </a:p>
          <a:p>
            <a:r>
              <a:rPr lang="en-US" sz="2400" dirty="0"/>
              <a:t>Describing the idea/argument but not explaining the significance to your own argument or point you are trying to make.</a:t>
            </a:r>
          </a:p>
          <a:p>
            <a:endParaRPr lang="en-US" sz="2800" dirty="0"/>
          </a:p>
        </p:txBody>
      </p:sp>
    </p:spTree>
    <p:extLst>
      <p:ext uri="{BB962C8B-B14F-4D97-AF65-F5344CB8AC3E}">
        <p14:creationId xmlns:p14="http://schemas.microsoft.com/office/powerpoint/2010/main" val="93595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A909FC0-4A2B-4112-B4B2-BC1DF9703D85}"/>
              </a:ext>
            </a:extLst>
          </p:cNvPr>
          <p:cNvSpPr>
            <a:spLocks noGrp="1"/>
          </p:cNvSpPr>
          <p:nvPr>
            <p:ph type="title"/>
          </p:nvPr>
        </p:nvSpPr>
        <p:spPr/>
        <p:txBody>
          <a:bodyPr/>
          <a:lstStyle/>
          <a:p>
            <a:r>
              <a:rPr lang="en-GB" altLang="en-US" sz="3200" b="1" dirty="0"/>
              <a:t>Essay Analysis</a:t>
            </a:r>
          </a:p>
        </p:txBody>
      </p:sp>
      <p:sp>
        <p:nvSpPr>
          <p:cNvPr id="10243" name="Content Placeholder 2">
            <a:extLst>
              <a:ext uri="{FF2B5EF4-FFF2-40B4-BE49-F238E27FC236}">
                <a16:creationId xmlns:a16="http://schemas.microsoft.com/office/drawing/2014/main" id="{7BF92156-0073-478E-9FDC-7EBA79404182}"/>
              </a:ext>
            </a:extLst>
          </p:cNvPr>
          <p:cNvSpPr>
            <a:spLocks noGrp="1"/>
          </p:cNvSpPr>
          <p:nvPr>
            <p:ph idx="1"/>
          </p:nvPr>
        </p:nvSpPr>
        <p:spPr>
          <a:xfrm>
            <a:off x="457200" y="1124744"/>
            <a:ext cx="8229600" cy="3917032"/>
          </a:xfrm>
        </p:spPr>
        <p:txBody>
          <a:bodyPr/>
          <a:lstStyle/>
          <a:p>
            <a:r>
              <a:rPr lang="en-GB" altLang="en-US" sz="2400" b="1" dirty="0"/>
              <a:t>Activity:</a:t>
            </a:r>
          </a:p>
          <a:p>
            <a:pPr lvl="1"/>
            <a:r>
              <a:rPr lang="en-GB" altLang="en-US" sz="2000" dirty="0"/>
              <a:t>Read the introduction to the student essay and identify the </a:t>
            </a:r>
            <a:r>
              <a:rPr lang="en-GB" altLang="en-US" sz="2000" b="1" dirty="0"/>
              <a:t>thesis statement</a:t>
            </a:r>
            <a:r>
              <a:rPr lang="en-GB" altLang="en-US" sz="2000" dirty="0"/>
              <a:t>. </a:t>
            </a:r>
            <a:r>
              <a:rPr lang="en-US" altLang="en-US" sz="2000" dirty="0"/>
              <a:t>A thesis statement usually appears at the conclusion of the introductory paragraph of a paper. It offers a concise summary of the main point or claim of the essay, research paper, etc. It is usually expressed in one sentence, and the statement may be reiterated elsewhere.*</a:t>
            </a:r>
            <a:endParaRPr lang="en-GB" altLang="en-US" sz="2000" dirty="0"/>
          </a:p>
          <a:p>
            <a:pPr lvl="1"/>
            <a:r>
              <a:rPr lang="en-GB" altLang="en-US" sz="2000" dirty="0"/>
              <a:t>Now go to the </a:t>
            </a:r>
            <a:r>
              <a:rPr lang="en-GB" altLang="en-US" sz="2000" b="1" dirty="0"/>
              <a:t>Essay Analysis Worksheet </a:t>
            </a:r>
            <a:r>
              <a:rPr lang="en-GB" altLang="en-US" sz="2000" dirty="0"/>
              <a:t>and make notes on paragraph 1 before checking with a partner.</a:t>
            </a:r>
          </a:p>
          <a:p>
            <a:pPr lvl="1"/>
            <a:r>
              <a:rPr lang="en-GB" altLang="en-US" sz="2000" dirty="0"/>
              <a:t>Do the same for paragraph 2</a:t>
            </a:r>
          </a:p>
          <a:p>
            <a:pPr lvl="1"/>
            <a:r>
              <a:rPr lang="en-GB" altLang="en-US" sz="2000" dirty="0"/>
              <a:t>Now paragraph 3</a:t>
            </a:r>
          </a:p>
          <a:p>
            <a:pPr lvl="1"/>
            <a:endParaRPr lang="en-GB" altLang="en-US" sz="2000" dirty="0"/>
          </a:p>
          <a:p>
            <a:pPr>
              <a:buFont typeface="Wingdings" panose="05000000000000000000" pitchFamily="2" charset="2"/>
              <a:buNone/>
            </a:pPr>
            <a:r>
              <a:rPr lang="en-GB" altLang="en-US" sz="1200" dirty="0"/>
              <a:t>* </a:t>
            </a:r>
            <a:r>
              <a:rPr lang="en-GB" altLang="en-US" sz="1200" dirty="0">
                <a:hlinkClick r:id="rId2"/>
              </a:rPr>
              <a:t>https://en.wikipedia.org/wiki/Thesis_statement</a:t>
            </a:r>
            <a:r>
              <a:rPr lang="en-GB" altLang="en-US" sz="1200" dirty="0"/>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Try it for yourself</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GB" altLang="en-US" sz="2400" dirty="0"/>
              <a:t>Starting with the following topic sentence, complete a paragraph: </a:t>
            </a:r>
          </a:p>
          <a:p>
            <a:pPr>
              <a:buFont typeface="Wingdings" panose="05000000000000000000" pitchFamily="2" charset="2"/>
              <a:buNone/>
            </a:pPr>
            <a:r>
              <a:rPr lang="en-GB" altLang="en-US" sz="2400" dirty="0">
                <a:solidFill>
                  <a:srgbClr val="FF0000"/>
                </a:solidFill>
              </a:rPr>
              <a:t>The responsibilities of a modern manager include more than just maximising profit. </a:t>
            </a:r>
          </a:p>
          <a:p>
            <a:r>
              <a:rPr lang="en-GB" altLang="en-US" sz="2400" dirty="0"/>
              <a:t>Using the extract provided, incorporate the source in support of the topic sentence.</a:t>
            </a:r>
          </a:p>
          <a:p>
            <a:r>
              <a:rPr lang="en-GB" altLang="en-US" sz="2400" dirty="0"/>
              <a:t>Extract details for your in-text reference: </a:t>
            </a:r>
          </a:p>
          <a:p>
            <a:pPr lvl="1"/>
            <a:r>
              <a:rPr lang="en-GB" altLang="en-US" sz="2200" dirty="0"/>
              <a:t>Page 37 of Essentials of Management, written by Koontz, H. and </a:t>
            </a:r>
            <a:r>
              <a:rPr lang="en-GB" altLang="en-US" sz="2200" dirty="0" err="1"/>
              <a:t>Weihrich,H</a:t>
            </a:r>
            <a:r>
              <a:rPr lang="en-GB" altLang="en-US" sz="2200" dirty="0"/>
              <a:t>. Published by Tata McGraw Hill in New </a:t>
            </a:r>
            <a:r>
              <a:rPr lang="en-GB" altLang="en-US" sz="2200" dirty="0" err="1"/>
              <a:t>Dehli</a:t>
            </a:r>
            <a:r>
              <a:rPr lang="en-GB" altLang="en-US" sz="2200" dirty="0"/>
              <a:t> in 2007</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References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US" altLang="en-US" sz="2200" dirty="0"/>
              <a:t>Royal Literary Fund (2020) ‘Quotes and references’. </a:t>
            </a:r>
            <a:r>
              <a:rPr lang="en-US" altLang="en-US" sz="2200" dirty="0">
                <a:hlinkClick r:id="rId2"/>
              </a:rPr>
              <a:t>https://www.rlf.org.uk/resources/direct-quotation-paraphrasing-referencing/</a:t>
            </a:r>
            <a:r>
              <a:rPr lang="en-US" altLang="en-US" sz="2200" dirty="0"/>
              <a:t> (accessed 1.11.2020)</a:t>
            </a:r>
          </a:p>
          <a:p>
            <a:r>
              <a:rPr lang="en-US" altLang="en-US" sz="2200" dirty="0"/>
              <a:t>University of Leeds (2020) ‘Academic writing: How to incorporate evidence’ </a:t>
            </a:r>
            <a:r>
              <a:rPr lang="en-US" altLang="en-US" sz="2200" dirty="0">
                <a:hlinkClick r:id="rId3"/>
              </a:rPr>
              <a:t>https://library.leeds.ac.uk/info/14011/writing/106/academic_writing/4</a:t>
            </a:r>
            <a:r>
              <a:rPr lang="en-US" altLang="en-US" sz="2200" dirty="0"/>
              <a:t> (accessed 1.11.2020)</a:t>
            </a:r>
          </a:p>
          <a:p>
            <a:endParaRPr lang="en-GB" altLang="en-US" sz="2200" dirty="0"/>
          </a:p>
        </p:txBody>
      </p:sp>
    </p:spTree>
    <p:extLst>
      <p:ext uri="{BB962C8B-B14F-4D97-AF65-F5344CB8AC3E}">
        <p14:creationId xmlns:p14="http://schemas.microsoft.com/office/powerpoint/2010/main" val="2322296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Useful resources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US" sz="2400" dirty="0"/>
              <a:t>University of Melbourne (n.d.) ‘Incorporating sources in academic writing’ </a:t>
            </a:r>
            <a:r>
              <a:rPr lang="en-US" altLang="en-US" sz="2200" dirty="0">
                <a:hlinkClick r:id="rId2"/>
              </a:rPr>
              <a:t>https://services.unimelb.edu.au/__data/assets/pdf_file/0005/706946/Incorporating_Sources_100113_ST.pdf</a:t>
            </a:r>
            <a:endParaRPr lang="en-US" altLang="en-US" sz="2200" dirty="0"/>
          </a:p>
          <a:p>
            <a:endParaRPr lang="en-GB" altLang="en-US" sz="2200" dirty="0"/>
          </a:p>
        </p:txBody>
      </p:sp>
    </p:spTree>
    <p:extLst>
      <p:ext uri="{BB962C8B-B14F-4D97-AF65-F5344CB8AC3E}">
        <p14:creationId xmlns:p14="http://schemas.microsoft.com/office/powerpoint/2010/main" val="797681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1233</TotalTime>
  <Words>1118</Words>
  <Application>Microsoft Office PowerPoint</Application>
  <PresentationFormat>On-screen Show (4:3)</PresentationFormat>
  <Paragraphs>101</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Myriad Pro</vt:lpstr>
      <vt:lpstr>Verdana</vt:lpstr>
      <vt:lpstr>Wingdings</vt:lpstr>
      <vt:lpstr>20140311PresentationUWTSDTemplate</vt:lpstr>
      <vt:lpstr>BMSW4001</vt:lpstr>
      <vt:lpstr>What, why and how?</vt:lpstr>
      <vt:lpstr>What?</vt:lpstr>
      <vt:lpstr>Why?</vt:lpstr>
      <vt:lpstr>How?</vt:lpstr>
      <vt:lpstr>How to quote directly from others’ work</vt:lpstr>
      <vt:lpstr>How to quote directly from others’ work</vt:lpstr>
      <vt:lpstr>How to paraphrase others’ work</vt:lpstr>
      <vt:lpstr>How to paraphrase others’ work</vt:lpstr>
      <vt:lpstr>How to paraphrase others’ work</vt:lpstr>
      <vt:lpstr>How to summarise others’ work</vt:lpstr>
      <vt:lpstr>How to summarise others’ work</vt:lpstr>
      <vt:lpstr>How to synthesise others’ work</vt:lpstr>
      <vt:lpstr>How to synthesise others’ work</vt:lpstr>
      <vt:lpstr>Essay Analysis</vt:lpstr>
      <vt:lpstr>Try it for yourself</vt:lpstr>
      <vt:lpstr>References</vt:lpstr>
      <vt:lpstr>Useful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64</cp:revision>
  <cp:lastPrinted>2018-07-09T15:27:01Z</cp:lastPrinted>
  <dcterms:created xsi:type="dcterms:W3CDTF">2002-10-07T19:43:58Z</dcterms:created>
  <dcterms:modified xsi:type="dcterms:W3CDTF">2020-11-02T10:20:19Z</dcterms:modified>
</cp:coreProperties>
</file>