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jbFOsW7RBPIAqRwOMsn5+T6jy/f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1" d="100"/>
          <a:sy n="51" d="100"/>
        </p:scale>
        <p:origin x="898" y="4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notesMaster" Target="notesMasters/notesMaster1.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7" name="Google Shape;9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 name="Google Shape;10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Amira has recently entered the nursery setting and is a three-year-old child. She comes to the table with three major issues that need to be addressed and worked on. First, Amira is exhibiting a considerable level of separation anxiety when she is left by her carers at nursery. This expresses itself in terms of weeping, clinging behaviours, and troubles. Second, Amira displays poor verbal communication when compared with others. She spends a lot of time using one or two words or gestures instead of saying a complete sentence. Third, she has significant trouble when it comes to group play undertakings. Instead of playing with other children, she prefers to stay alone or watch them as they perform an activity. </a:t>
            </a:r>
            <a:endParaRPr/>
          </a:p>
          <a:p>
            <a:pPr marL="0" lvl="0" indent="0" algn="l" rtl="0">
              <a:spcBef>
                <a:spcPts val="0"/>
              </a:spcBef>
              <a:spcAft>
                <a:spcPts val="0"/>
              </a:spcAft>
              <a:buNone/>
            </a:pPr>
            <a:endParaRPr/>
          </a:p>
        </p:txBody>
      </p:sp>
      <p:sp>
        <p:nvSpPr>
          <p:cNvPr id="104" name="Google Shape;10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2" name="Google Shape;12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Calibri"/>
                <a:ea typeface="Calibri"/>
                <a:cs typeface="Calibri"/>
                <a:sym typeface="Calibri"/>
              </a:rPr>
              <a:t>The cognitive development theory, written by Piaget, argues that children are the active participants in constructing their perception of the world in the process of interaction with the environment. According to Piaget, there are qualitative differences in the way children think compared to adult minds. Piaget also says that children can also be viewed as mini scientists who always experiment, explore and construct psychological frames that help them make meaning of their experiences. This theory is especially applicable to early years practice due to the focus on the cognitive properties and knowledge of children. </a:t>
            </a:r>
            <a:endParaRPr/>
          </a:p>
        </p:txBody>
      </p:sp>
      <p:sp>
        <p:nvSpPr>
          <p:cNvPr id="123" name="Google Shape;12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theory provided by Piaget includes a number of principles that assist practitioners in cognitive development in children. Adaptation is a process in which children conform their schemas to the new experiences, and assimilation is the process by which new information is integrated into the preexisting schemas. The motivation of cognitive equilibrium is called equilibration. The internal drive is the one that drives children to attempt to obtain sensations after seeing differences between their familiar and unfamiliar environments. Amira is in the preoperational stage at age three, and it is a stage between two and seven years of age with characteristics that are directly related to behavioural aspects.</a:t>
            </a:r>
            <a:endParaRPr/>
          </a:p>
          <a:p>
            <a:pPr marL="0" lvl="0" indent="0" algn="l" rtl="0">
              <a:spcBef>
                <a:spcPts val="0"/>
              </a:spcBef>
              <a:spcAft>
                <a:spcPts val="0"/>
              </a:spcAft>
              <a:buNone/>
            </a:pPr>
            <a:endParaRPr/>
          </a:p>
        </p:txBody>
      </p:sp>
      <p:sp>
        <p:nvSpPr>
          <p:cNvPr id="141" name="Google Shape;14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9" name="Google Shape;15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Amira is at the preoperational stage in her development, and therefore, some of the main features of this stage are important in the identification of her needs. This implies that they face difficulties in realising that there were prior perspectives, thoughts or feelings of other people. A cognitive deficiency where the child literally cannot, in the immediate term, put him/herself in the shoes of another person. They also demonstrate concentration, where the children of this age group pay attention to one part of the picture and disregard other details that are pertinent to the situation. The nursery environment is totally vital in supporting such a child as Amira. Studies have constantly indicated that early childhood experiences qualify as a good determinant of the development of the brain at such early ages.</a:t>
            </a:r>
            <a:endParaRPr/>
          </a:p>
          <a:p>
            <a:pPr marL="0" lvl="0" indent="0" algn="l" rtl="0">
              <a:spcBef>
                <a:spcPts val="0"/>
              </a:spcBef>
              <a:spcAft>
                <a:spcPts val="0"/>
              </a:spcAft>
              <a:buNone/>
            </a:pPr>
            <a:endParaRPr/>
          </a:p>
        </p:txBody>
      </p:sp>
      <p:sp>
        <p:nvSpPr>
          <p:cNvPr id="160" name="Google Shape;16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Egocentric thoughts make her have a hard time seeing the opinion of her career that the abandonment is temporary and routine. Moreover, she also has an emerging understanding of time, so notions might not have solid content. The poor verbal communication characterising Amira demonstrates that at the preoperational stage, she continues developing language. Although she is developing symbolic thinking, she is constructing schemas of words, concepts, and grammatical structures, and this is a cognitively taxing job. Her challenges of interacting in group play are explainable by means of egocentrism and the cognitive step she was in. Moreover, the Amira might not possess the cognitive formats of the rules of social interaction and turn-taking.</a:t>
            </a:r>
            <a:endParaRPr/>
          </a:p>
          <a:p>
            <a:pPr marL="0" lvl="0" indent="0" algn="l" rtl="0">
              <a:spcBef>
                <a:spcPts val="0"/>
              </a:spcBef>
              <a:spcAft>
                <a:spcPts val="0"/>
              </a:spcAft>
              <a:buNone/>
            </a:pPr>
            <a:endParaRPr/>
          </a:p>
        </p:txBody>
      </p:sp>
      <p:sp>
        <p:nvSpPr>
          <p:cNvPr id="175" name="Google Shape;175;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200" b="0" i="0" u="none" strike="noStrike" cap="none" dirty="0">
                <a:solidFill>
                  <a:schemeClr val="dk1"/>
                </a:solidFill>
                <a:effectLst/>
                <a:latin typeface="Calibri"/>
                <a:ea typeface="Calibri"/>
                <a:cs typeface="Calibri"/>
                <a:sym typeface="Calibri"/>
              </a:rPr>
              <a:t>It is recommended that the nursery environment put into practice the practical strategies in question. It is crucial to incorporate practical, hands-on learning experiences. Instead of receiving instruction in abstract terms, preoperational children learn by actively manipulating objects. Building blocks and sensory materials that promote exploration and schema development should be given to Amira by practitioners. To allow Amira to observe and gradually participate without the cognitive demands of cooperation, they can place her with other kids who have similar materials. Nevertheless, the practitioners cannot afford to stick to the stage expectations in expecting Amira to act or react in certain ways, as that would be strict and imperfect.</a:t>
            </a:r>
            <a:endParaRPr lang="en-IN" sz="1200" b="0" i="0" u="none" strike="noStrike" cap="none" dirty="0">
              <a:solidFill>
                <a:schemeClr val="dk1"/>
              </a:solidFill>
              <a:effectLst/>
              <a:latin typeface="Calibri"/>
              <a:ea typeface="Calibri"/>
              <a:cs typeface="Calibri"/>
              <a:sym typeface="Calibri"/>
            </a:endParaRPr>
          </a:p>
          <a:p>
            <a:pPr marL="0" lvl="0" indent="0" algn="l" rtl="0">
              <a:spcBef>
                <a:spcPts val="0"/>
              </a:spcBef>
              <a:spcAft>
                <a:spcPts val="0"/>
              </a:spcAft>
              <a:buNone/>
            </a:pPr>
            <a:endParaRPr dirty="0"/>
          </a:p>
        </p:txBody>
      </p:sp>
      <p:sp>
        <p:nvSpPr>
          <p:cNvPr id="197" name="Google Shape;19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Calibri"/>
                <a:ea typeface="Calibri"/>
                <a:cs typeface="Calibri"/>
                <a:sym typeface="Calibri"/>
              </a:rPr>
              <a:t>The actual maturation itself was advocated by Piaget who proposed that cognitive development is a biological program that cannot be sped up. The evolution of the brain of Amira, and particularly the prefrontal cortex, generating language and self-control, is genetic. The development of her verbal communication is determined by the type and quantity of language exposure that may be provided to her in the home and nursery. The cultural background of Amira affects the schemas she develops and this is because the quality of the environment directly affects the cognitive development. Amira may be predisposed to the given condition biologically, but her environment can either support her making it through the developmental levels or not</a:t>
            </a:r>
            <a:endParaRPr/>
          </a:p>
        </p:txBody>
      </p:sp>
      <p:sp>
        <p:nvSpPr>
          <p:cNvPr id="214" name="Google Shape;21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theory provides a very general approach to the cognitive development phenomenon which has been well researched and validated internationally. The cognitive learning among children fosters real life experiences rather than one of the practitioners who provide passive instructions particularly during the early years education. The perception by Piaget that children cannot reason like adults has resulted in less intrusive and child friendly health and social care situations. The foliage of the theory is so high that the agency of children in their attempt to make knowledge is preserved.</a:t>
            </a:r>
            <a:endParaRPr/>
          </a:p>
          <a:p>
            <a:pPr marL="0" lvl="0" indent="0" algn="l" rtl="0">
              <a:spcBef>
                <a:spcPts val="0"/>
              </a:spcBef>
              <a:spcAft>
                <a:spcPts val="0"/>
              </a:spcAft>
              <a:buNone/>
            </a:pPr>
            <a:endParaRPr/>
          </a:p>
        </p:txBody>
      </p:sp>
      <p:sp>
        <p:nvSpPr>
          <p:cNvPr id="233" name="Google Shape;23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 name="Google Shape;246;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Calibri"/>
                <a:ea typeface="Calibri"/>
                <a:cs typeface="Calibri"/>
                <a:sym typeface="Calibri"/>
              </a:rPr>
              <a:t>The Piaget theory dwells much on cognitive development to a lesser degree when compared to emotional, social and cultural aspects. Piaget has been criticised by Vygotsky and others as insufficient emphasis has been placed upon social interactions and cultural tools in cognitive development. In the case of Amira in particular, the Piaget theory is not sufficient to explain her separation anxiety, which possesses strong emotional and attachment elements that one should explain by applying other theories. The breadth of the theory dealing with language as a socialising tool is rather limited, which might be an issue in the provision of adequate skills in helping children.</a:t>
            </a:r>
            <a:endParaRPr/>
          </a:p>
          <a:p>
            <a:pPr marL="0" lvl="0" indent="0" algn="l" rtl="0">
              <a:spcBef>
                <a:spcPts val="0"/>
              </a:spcBef>
              <a:spcAft>
                <a:spcPts val="0"/>
              </a:spcAft>
              <a:buNone/>
            </a:pPr>
            <a:endParaRPr/>
          </a:p>
        </p:txBody>
      </p:sp>
      <p:sp>
        <p:nvSpPr>
          <p:cNvPr id="247" name="Google Shape;247;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0" name="Google Shape;260;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Conclusively, the cognitive development theory by Piaget can help one gain insight into the needs and behaviour of Amira. It will assist the practitioners to gain insight that her separation anxiety, lack of communication and inability to engage in group play are normal patterns of preoperational thinking and not numerals. The theory focuses the practitioners on practical intervention that facilitates active learning and cognitive building. Nevertheless, to achieve practice efficiency, Piaget's insights must be combined with other theoretical views. Especially the attachment theory to explain her separation anxiety, and the sociocultural theory to help her language development.</a:t>
            </a:r>
            <a:endParaRPr/>
          </a:p>
          <a:p>
            <a:pPr marL="0" lvl="0" indent="0" algn="l" rtl="0">
              <a:spcBef>
                <a:spcPts val="0"/>
              </a:spcBef>
              <a:spcAft>
                <a:spcPts val="0"/>
              </a:spcAft>
              <a:buNone/>
            </a:pPr>
            <a:endParaRPr/>
          </a:p>
        </p:txBody>
      </p:sp>
      <p:sp>
        <p:nvSpPr>
          <p:cNvPr id="261" name="Google Shape;261;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7" name="Google Shape;27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4" name="Google Shape;28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7"/>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7"/>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9"/>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9"/>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0"/>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20"/>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1"/>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21"/>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21"/>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21"/>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3"/>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3"/>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3"/>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4"/>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4"/>
          <p:cNvSpPr>
            <a:spLocks noGrp="1"/>
          </p:cNvSpPr>
          <p:nvPr>
            <p:ph type="pic" idx="2"/>
          </p:nvPr>
        </p:nvSpPr>
        <p:spPr>
          <a:xfrm>
            <a:off x="1792288" y="612775"/>
            <a:ext cx="5486400" cy="4114800"/>
          </a:xfrm>
          <a:prstGeom prst="rect">
            <a:avLst/>
          </a:prstGeom>
          <a:noFill/>
          <a:ln>
            <a:noFill/>
          </a:ln>
        </p:spPr>
      </p:sp>
      <p:sp>
        <p:nvSpPr>
          <p:cNvPr id="68" name="Google Shape;68;p24"/>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5"/>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6"/>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6"/>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4.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4.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www.researchgate.net/publication/380814508_Jean_Piagets_theory_of_Cognitive_Development"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5.png"/><Relationship Id="rId3" Type="http://schemas.openxmlformats.org/officeDocument/2006/relationships/image" Target="../media/image1.jpg"/><Relationship Id="rId7" Type="http://schemas.openxmlformats.org/officeDocument/2006/relationships/image" Target="../media/image6.png"/><Relationship Id="rId12"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14.png"/><Relationship Id="rId11" Type="http://schemas.openxmlformats.org/officeDocument/2006/relationships/image" Target="../media/image3.png"/><Relationship Id="rId5" Type="http://schemas.openxmlformats.org/officeDocument/2006/relationships/image" Target="../media/image13.png"/><Relationship Id="rId15" Type="http://schemas.openxmlformats.org/officeDocument/2006/relationships/image" Target="../media/image16.png"/><Relationship Id="rId10" Type="http://schemas.openxmlformats.org/officeDocument/2006/relationships/image" Target="../media/image7.png"/><Relationship Id="rId4" Type="http://schemas.openxmlformats.org/officeDocument/2006/relationships/image" Target="../media/image12.png"/><Relationship Id="rId9" Type="http://schemas.openxmlformats.org/officeDocument/2006/relationships/image" Target="../media/image15.png"/><Relationship Id="rId1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89" name="Google Shape;89;p1"/>
          <p:cNvSpPr/>
          <p:nvPr/>
        </p:nvSpPr>
        <p:spPr>
          <a:xfrm rot="3296767">
            <a:off x="30473" y="-620477"/>
            <a:ext cx="3897988" cy="3967595"/>
          </a:xfrm>
          <a:custGeom>
            <a:avLst/>
            <a:gdLst/>
            <a:ahLst/>
            <a:cxnLst/>
            <a:rect l="l" t="t" r="r" b="b"/>
            <a:pathLst>
              <a:path w="3897988" h="3967595" extrusionOk="0">
                <a:moveTo>
                  <a:pt x="0" y="0"/>
                </a:moveTo>
                <a:lnTo>
                  <a:pt x="3897988" y="0"/>
                </a:lnTo>
                <a:lnTo>
                  <a:pt x="3897988" y="3967596"/>
                </a:lnTo>
                <a:lnTo>
                  <a:pt x="0" y="3967596"/>
                </a:lnTo>
                <a:lnTo>
                  <a:pt x="0" y="0"/>
                </a:lnTo>
                <a:close/>
              </a:path>
            </a:pathLst>
          </a:custGeom>
          <a:blipFill rotWithShape="1">
            <a:blip r:embed="rId4">
              <a:alphaModFix/>
            </a:blip>
            <a:stretch>
              <a:fillRect/>
            </a:stretch>
          </a:blipFill>
          <a:ln>
            <a:noFill/>
          </a:ln>
        </p:spPr>
      </p:sp>
      <p:sp>
        <p:nvSpPr>
          <p:cNvPr id="90" name="Google Shape;90;p1"/>
          <p:cNvSpPr/>
          <p:nvPr/>
        </p:nvSpPr>
        <p:spPr>
          <a:xfrm>
            <a:off x="12764531" y="-392766"/>
            <a:ext cx="5395684" cy="4800663"/>
          </a:xfrm>
          <a:custGeom>
            <a:avLst/>
            <a:gdLst/>
            <a:ahLst/>
            <a:cxnLst/>
            <a:rect l="l" t="t" r="r" b="b"/>
            <a:pathLst>
              <a:path w="5395684" h="4800663" extrusionOk="0">
                <a:moveTo>
                  <a:pt x="0" y="0"/>
                </a:moveTo>
                <a:lnTo>
                  <a:pt x="5395684" y="0"/>
                </a:lnTo>
                <a:lnTo>
                  <a:pt x="5395684" y="4800663"/>
                </a:lnTo>
                <a:lnTo>
                  <a:pt x="0" y="4800663"/>
                </a:lnTo>
                <a:lnTo>
                  <a:pt x="0" y="0"/>
                </a:lnTo>
                <a:close/>
              </a:path>
            </a:pathLst>
          </a:custGeom>
          <a:blipFill rotWithShape="1">
            <a:blip r:embed="rId5">
              <a:alphaModFix/>
            </a:blip>
            <a:stretch>
              <a:fillRect/>
            </a:stretch>
          </a:blipFill>
          <a:ln>
            <a:noFill/>
          </a:ln>
        </p:spPr>
      </p:sp>
      <p:sp>
        <p:nvSpPr>
          <p:cNvPr id="91" name="Google Shape;91;p1"/>
          <p:cNvSpPr/>
          <p:nvPr/>
        </p:nvSpPr>
        <p:spPr>
          <a:xfrm>
            <a:off x="14562647" y="6666990"/>
            <a:ext cx="4086735" cy="3648254"/>
          </a:xfrm>
          <a:custGeom>
            <a:avLst/>
            <a:gdLst/>
            <a:ahLst/>
            <a:cxnLst/>
            <a:rect l="l" t="t" r="r" b="b"/>
            <a:pathLst>
              <a:path w="4086735" h="3648254" extrusionOk="0">
                <a:moveTo>
                  <a:pt x="0" y="0"/>
                </a:moveTo>
                <a:lnTo>
                  <a:pt x="4086736" y="0"/>
                </a:lnTo>
                <a:lnTo>
                  <a:pt x="4086736" y="3648254"/>
                </a:lnTo>
                <a:lnTo>
                  <a:pt x="0" y="3648254"/>
                </a:lnTo>
                <a:lnTo>
                  <a:pt x="0" y="0"/>
                </a:lnTo>
                <a:close/>
              </a:path>
            </a:pathLst>
          </a:custGeom>
          <a:blipFill rotWithShape="1">
            <a:blip r:embed="rId6">
              <a:alphaModFix/>
            </a:blip>
            <a:stretch>
              <a:fillRect/>
            </a:stretch>
          </a:blipFill>
          <a:ln>
            <a:noFill/>
          </a:ln>
        </p:spPr>
      </p:sp>
      <p:sp>
        <p:nvSpPr>
          <p:cNvPr id="92" name="Google Shape;92;p1"/>
          <p:cNvSpPr/>
          <p:nvPr/>
        </p:nvSpPr>
        <p:spPr>
          <a:xfrm>
            <a:off x="368488" y="6188822"/>
            <a:ext cx="4204395" cy="4114800"/>
          </a:xfrm>
          <a:custGeom>
            <a:avLst/>
            <a:gdLst/>
            <a:ahLst/>
            <a:cxnLst/>
            <a:rect l="l" t="t" r="r" b="b"/>
            <a:pathLst>
              <a:path w="4204395" h="4114800" extrusionOk="0">
                <a:moveTo>
                  <a:pt x="0" y="0"/>
                </a:moveTo>
                <a:lnTo>
                  <a:pt x="4204394" y="0"/>
                </a:lnTo>
                <a:lnTo>
                  <a:pt x="4204394" y="4114800"/>
                </a:lnTo>
                <a:lnTo>
                  <a:pt x="0" y="4114800"/>
                </a:lnTo>
                <a:lnTo>
                  <a:pt x="0" y="0"/>
                </a:lnTo>
                <a:close/>
              </a:path>
            </a:pathLst>
          </a:custGeom>
          <a:blipFill rotWithShape="1">
            <a:blip r:embed="rId7">
              <a:alphaModFix/>
            </a:blip>
            <a:stretch>
              <a:fillRect/>
            </a:stretch>
          </a:blipFill>
          <a:ln>
            <a:noFill/>
          </a:ln>
        </p:spPr>
      </p:sp>
      <p:sp>
        <p:nvSpPr>
          <p:cNvPr id="93" name="Google Shape;93;p1"/>
          <p:cNvSpPr txBox="1"/>
          <p:nvPr/>
        </p:nvSpPr>
        <p:spPr>
          <a:xfrm>
            <a:off x="2340850" y="1404157"/>
            <a:ext cx="13463544" cy="4431983"/>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GB" sz="4800" b="1" i="0" u="none" strike="noStrike" cap="none">
                <a:solidFill>
                  <a:schemeClr val="dk1"/>
                </a:solidFill>
                <a:latin typeface="Times New Roman"/>
                <a:ea typeface="Times New Roman"/>
                <a:cs typeface="Times New Roman"/>
                <a:sym typeface="Times New Roman"/>
              </a:rPr>
              <a:t>Programme: Certificate of Higher Education in Health and Social Care</a:t>
            </a:r>
            <a:endParaRPr sz="48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4800" b="1" i="0" u="none" strike="noStrike" cap="none">
                <a:solidFill>
                  <a:schemeClr val="dk1"/>
                </a:solidFill>
                <a:latin typeface="Times New Roman"/>
                <a:ea typeface="Times New Roman"/>
                <a:cs typeface="Times New Roman"/>
                <a:sym typeface="Times New Roman"/>
              </a:rPr>
              <a:t>Module: Psychology in Health and Social Care</a:t>
            </a:r>
            <a:endParaRPr sz="48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4800" b="1" i="0" u="none" strike="noStrike" cap="none">
                <a:solidFill>
                  <a:schemeClr val="dk1"/>
                </a:solidFill>
                <a:latin typeface="Times New Roman"/>
                <a:ea typeface="Times New Roman"/>
                <a:cs typeface="Times New Roman"/>
                <a:sym typeface="Times New Roman"/>
              </a:rPr>
              <a:t>Module code: LCHS4010</a:t>
            </a:r>
            <a:endParaRPr sz="48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4800" b="1" i="0" u="none" strike="noStrike" cap="none">
                <a:solidFill>
                  <a:schemeClr val="dk1"/>
                </a:solidFill>
                <a:latin typeface="Times New Roman"/>
                <a:ea typeface="Times New Roman"/>
                <a:cs typeface="Times New Roman"/>
                <a:sym typeface="Times New Roman"/>
              </a:rPr>
              <a:t>Assignment Title: Assessment 1: Individual Presentation</a:t>
            </a:r>
            <a:endParaRPr sz="4800" b="0" i="0" u="none" strike="noStrike" cap="none">
              <a:solidFill>
                <a:schemeClr val="dk1"/>
              </a:solidFill>
              <a:latin typeface="Times New Roman"/>
              <a:ea typeface="Times New Roman"/>
              <a:cs typeface="Times New Roman"/>
              <a:sym typeface="Times New Roman"/>
            </a:endParaRPr>
          </a:p>
        </p:txBody>
      </p:sp>
      <p:sp>
        <p:nvSpPr>
          <p:cNvPr id="94" name="Google Shape;94;p1"/>
          <p:cNvSpPr txBox="1"/>
          <p:nvPr/>
        </p:nvSpPr>
        <p:spPr>
          <a:xfrm>
            <a:off x="2835993" y="6953574"/>
            <a:ext cx="13463544" cy="55399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GB" sz="3600" b="1" i="0" u="none" strike="noStrike" cap="none" dirty="0">
                <a:solidFill>
                  <a:schemeClr val="dk1"/>
                </a:solidFill>
                <a:latin typeface="Times New Roman"/>
                <a:ea typeface="Times New Roman"/>
                <a:cs typeface="Times New Roman"/>
                <a:sym typeface="Times New Roman"/>
              </a:rPr>
              <a:t>Presented By: Ancuța Plesca</a:t>
            </a:r>
            <a:endParaRPr sz="36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2"/>
          <p:cNvSpPr txBox="1"/>
          <p:nvPr/>
        </p:nvSpPr>
        <p:spPr>
          <a:xfrm>
            <a:off x="4572000" y="723900"/>
            <a:ext cx="9144000" cy="83099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800" b="1">
                <a:solidFill>
                  <a:schemeClr val="dk1"/>
                </a:solidFill>
                <a:latin typeface="Times New Roman"/>
                <a:ea typeface="Times New Roman"/>
                <a:cs typeface="Times New Roman"/>
                <a:sym typeface="Times New Roman"/>
              </a:rPr>
              <a:t>Table of Contents</a:t>
            </a:r>
            <a:endParaRPr/>
          </a:p>
        </p:txBody>
      </p:sp>
      <p:sp>
        <p:nvSpPr>
          <p:cNvPr id="100" name="Google Shape;100;p2"/>
          <p:cNvSpPr txBox="1"/>
          <p:nvPr/>
        </p:nvSpPr>
        <p:spPr>
          <a:xfrm>
            <a:off x="2882900" y="2031643"/>
            <a:ext cx="12522200" cy="7478970"/>
          </a:xfrm>
          <a:prstGeom prst="rect">
            <a:avLst/>
          </a:prstGeom>
          <a:solidFill>
            <a:srgbClr val="E5DFEC"/>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3: Introduction to Amira’s Case	</a:t>
            </a:r>
            <a:endParaRPr/>
          </a:p>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4: Overview of Piaget’s Cognitive Development Theory	</a:t>
            </a:r>
            <a:endParaRPr/>
          </a:p>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5: Key Concepts of Piaget Theory	</a:t>
            </a:r>
            <a:endParaRPr/>
          </a:p>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6: Theoretical Relevance to Early Childhood	</a:t>
            </a:r>
            <a:endParaRPr/>
          </a:p>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7: Applying theory to Amira’s behaviour	</a:t>
            </a:r>
            <a:endParaRPr/>
          </a:p>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8: Interventions	</a:t>
            </a:r>
            <a:endParaRPr/>
          </a:p>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9: Nature and Nurture Influences	</a:t>
            </a:r>
            <a:endParaRPr/>
          </a:p>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10: Critical Evaluation: Strength	</a:t>
            </a:r>
            <a:endParaRPr/>
          </a:p>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11: Critical Evaluation: Weakness	</a:t>
            </a:r>
            <a:endParaRPr/>
          </a:p>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12: Conclusion	</a:t>
            </a:r>
            <a:endParaRPr/>
          </a:p>
          <a:p>
            <a:pPr marL="0" marR="0" lvl="0" indent="0" algn="ctr" rtl="0">
              <a:spcBef>
                <a:spcPts val="0"/>
              </a:spcBef>
              <a:spcAft>
                <a:spcPts val="0"/>
              </a:spcAft>
              <a:buNone/>
            </a:pPr>
            <a:r>
              <a:rPr lang="en-GB" sz="4000">
                <a:solidFill>
                  <a:schemeClr val="dk1"/>
                </a:solidFill>
                <a:latin typeface="Times New Roman"/>
                <a:ea typeface="Times New Roman"/>
                <a:cs typeface="Times New Roman"/>
                <a:sym typeface="Times New Roman"/>
              </a:rPr>
              <a:t>Slide 13: References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3"/>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107" name="Google Shape;107;p3"/>
          <p:cNvSpPr txBox="1"/>
          <p:nvPr/>
        </p:nvSpPr>
        <p:spPr>
          <a:xfrm>
            <a:off x="3184247" y="225562"/>
            <a:ext cx="11712935" cy="1949252"/>
          </a:xfrm>
          <a:prstGeom prst="rect">
            <a:avLst/>
          </a:prstGeom>
          <a:noFill/>
          <a:ln>
            <a:noFill/>
          </a:ln>
        </p:spPr>
        <p:txBody>
          <a:bodyPr spcFirstLastPara="1" wrap="square" lIns="0" tIns="0" rIns="0" bIns="0" anchor="t" anchorCtr="0">
            <a:spAutoFit/>
          </a:bodyPr>
          <a:lstStyle/>
          <a:p>
            <a:pPr marL="0" marR="0" lvl="0" indent="0" algn="ctr" rtl="0">
              <a:lnSpc>
                <a:spcPct val="114000"/>
              </a:lnSpc>
              <a:spcBef>
                <a:spcPts val="0"/>
              </a:spcBef>
              <a:spcAft>
                <a:spcPts val="0"/>
              </a:spcAft>
              <a:buNone/>
            </a:pPr>
            <a:r>
              <a:rPr lang="en-GB" sz="6700">
                <a:solidFill>
                  <a:srgbClr val="B4CDB9"/>
                </a:solidFill>
                <a:latin typeface="Arial"/>
                <a:ea typeface="Arial"/>
                <a:cs typeface="Arial"/>
                <a:sym typeface="Arial"/>
              </a:rPr>
              <a:t>Introduction to Amira’s Case</a:t>
            </a:r>
            <a:endParaRPr/>
          </a:p>
        </p:txBody>
      </p:sp>
      <p:grpSp>
        <p:nvGrpSpPr>
          <p:cNvPr id="108" name="Google Shape;108;p3"/>
          <p:cNvGrpSpPr/>
          <p:nvPr/>
        </p:nvGrpSpPr>
        <p:grpSpPr>
          <a:xfrm>
            <a:off x="459031" y="2174814"/>
            <a:ext cx="17141337" cy="7886624"/>
            <a:chOff x="1831" y="0"/>
            <a:chExt cx="17141337" cy="7886624"/>
          </a:xfrm>
        </p:grpSpPr>
        <p:sp>
          <p:nvSpPr>
            <p:cNvPr id="109" name="Google Shape;109;p3"/>
            <p:cNvSpPr/>
            <p:nvPr/>
          </p:nvSpPr>
          <p:spPr>
            <a:xfrm>
              <a:off x="1285874" y="0"/>
              <a:ext cx="14573250" cy="7886624"/>
            </a:xfrm>
            <a:prstGeom prst="rightArrow">
              <a:avLst>
                <a:gd name="adj1" fmla="val 50000"/>
                <a:gd name="adj2" fmla="val 50000"/>
              </a:avLst>
            </a:prstGeom>
            <a:solidFill>
              <a:srgbClr val="DDE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3"/>
            <p:cNvSpPr/>
            <p:nvPr/>
          </p:nvSpPr>
          <p:spPr>
            <a:xfrm>
              <a:off x="1831" y="2365987"/>
              <a:ext cx="5208693" cy="3154649"/>
            </a:xfrm>
            <a:prstGeom prst="roundRect">
              <a:avLst>
                <a:gd name="adj" fmla="val 16667"/>
              </a:avLst>
            </a:prstGeom>
            <a:solidFill>
              <a:schemeClr val="accent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3"/>
            <p:cNvSpPr txBox="1"/>
            <p:nvPr/>
          </p:nvSpPr>
          <p:spPr>
            <a:xfrm>
              <a:off x="155828" y="2519984"/>
              <a:ext cx="4900699" cy="2846655"/>
            </a:xfrm>
            <a:prstGeom prst="rect">
              <a:avLst/>
            </a:prstGeom>
            <a:noFill/>
            <a:ln>
              <a:noFill/>
            </a:ln>
          </p:spPr>
          <p:txBody>
            <a:bodyPr spcFirstLastPara="1" wrap="square" lIns="167625" tIns="167625" rIns="167625" bIns="167625" anchor="ctr" anchorCtr="0">
              <a:noAutofit/>
            </a:bodyPr>
            <a:lstStyle/>
            <a:p>
              <a:pPr marL="0" marR="0" lvl="0" indent="0" algn="ctr" rtl="0">
                <a:lnSpc>
                  <a:spcPct val="90000"/>
                </a:lnSpc>
                <a:spcBef>
                  <a:spcPts val="0"/>
                </a:spcBef>
                <a:spcAft>
                  <a:spcPts val="0"/>
                </a:spcAft>
                <a:buClr>
                  <a:schemeClr val="lt1"/>
                </a:buClr>
                <a:buSzPts val="4400"/>
                <a:buFont typeface="Times New Roman"/>
                <a:buNone/>
              </a:pPr>
              <a:r>
                <a:rPr lang="en-GB" sz="4400" b="0">
                  <a:solidFill>
                    <a:schemeClr val="lt1"/>
                  </a:solidFill>
                  <a:latin typeface="Times New Roman"/>
                  <a:ea typeface="Times New Roman"/>
                  <a:cs typeface="Times New Roman"/>
                  <a:sym typeface="Times New Roman"/>
                </a:rPr>
                <a:t>Amira is exhibiting a considerable level of separation anxiety.</a:t>
              </a:r>
              <a:endParaRPr sz="4400" b="0">
                <a:solidFill>
                  <a:schemeClr val="lt1"/>
                </a:solidFill>
                <a:latin typeface="Times New Roman"/>
                <a:ea typeface="Times New Roman"/>
                <a:cs typeface="Times New Roman"/>
                <a:sym typeface="Times New Roman"/>
              </a:endParaRPr>
            </a:p>
          </p:txBody>
        </p:sp>
        <p:sp>
          <p:nvSpPr>
            <p:cNvPr id="112" name="Google Shape;112;p3"/>
            <p:cNvSpPr/>
            <p:nvPr/>
          </p:nvSpPr>
          <p:spPr>
            <a:xfrm>
              <a:off x="5968153" y="2365987"/>
              <a:ext cx="5208693" cy="3154649"/>
            </a:xfrm>
            <a:prstGeom prst="roundRect">
              <a:avLst>
                <a:gd name="adj" fmla="val 16667"/>
              </a:avLst>
            </a:prstGeom>
            <a:solidFill>
              <a:srgbClr val="5DAEA5"/>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3"/>
            <p:cNvSpPr txBox="1"/>
            <p:nvPr/>
          </p:nvSpPr>
          <p:spPr>
            <a:xfrm>
              <a:off x="6122150" y="2519984"/>
              <a:ext cx="4900699" cy="2846655"/>
            </a:xfrm>
            <a:prstGeom prst="rect">
              <a:avLst/>
            </a:prstGeom>
            <a:noFill/>
            <a:ln>
              <a:noFill/>
            </a:ln>
          </p:spPr>
          <p:txBody>
            <a:bodyPr spcFirstLastPara="1" wrap="square" lIns="167625" tIns="167625" rIns="167625" bIns="167625" anchor="ctr" anchorCtr="0">
              <a:noAutofit/>
            </a:bodyPr>
            <a:lstStyle/>
            <a:p>
              <a:pPr marL="0" marR="0" lvl="0" indent="0" algn="ctr" rtl="0">
                <a:lnSpc>
                  <a:spcPct val="90000"/>
                </a:lnSpc>
                <a:spcBef>
                  <a:spcPts val="0"/>
                </a:spcBef>
                <a:spcAft>
                  <a:spcPts val="0"/>
                </a:spcAft>
                <a:buClr>
                  <a:schemeClr val="lt1"/>
                </a:buClr>
                <a:buSzPts val="4400"/>
                <a:buFont typeface="Times New Roman"/>
                <a:buNone/>
              </a:pPr>
              <a:r>
                <a:rPr lang="en-GB" sz="4400" b="0">
                  <a:solidFill>
                    <a:schemeClr val="lt1"/>
                  </a:solidFill>
                  <a:latin typeface="Times New Roman"/>
                  <a:ea typeface="Times New Roman"/>
                  <a:cs typeface="Times New Roman"/>
                  <a:sym typeface="Times New Roman"/>
                </a:rPr>
                <a:t>Amira displays poor verbal communication when compared with others.</a:t>
              </a:r>
              <a:endParaRPr sz="4400" b="0">
                <a:solidFill>
                  <a:schemeClr val="lt1"/>
                </a:solidFill>
                <a:latin typeface="Times New Roman"/>
                <a:ea typeface="Times New Roman"/>
                <a:cs typeface="Times New Roman"/>
                <a:sym typeface="Times New Roman"/>
              </a:endParaRPr>
            </a:p>
          </p:txBody>
        </p:sp>
        <p:sp>
          <p:nvSpPr>
            <p:cNvPr id="114" name="Google Shape;114;p3"/>
            <p:cNvSpPr/>
            <p:nvPr/>
          </p:nvSpPr>
          <p:spPr>
            <a:xfrm>
              <a:off x="11934475" y="2365987"/>
              <a:ext cx="5208693" cy="3154649"/>
            </a:xfrm>
            <a:prstGeom prst="roundRect">
              <a:avLst>
                <a:gd name="adj" fmla="val 16667"/>
              </a:avLst>
            </a:prstGeom>
            <a:solidFill>
              <a:srgbClr val="7F63A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3"/>
            <p:cNvSpPr txBox="1"/>
            <p:nvPr/>
          </p:nvSpPr>
          <p:spPr>
            <a:xfrm>
              <a:off x="12088472" y="2519984"/>
              <a:ext cx="4900699" cy="2846655"/>
            </a:xfrm>
            <a:prstGeom prst="rect">
              <a:avLst/>
            </a:prstGeom>
            <a:noFill/>
            <a:ln>
              <a:noFill/>
            </a:ln>
          </p:spPr>
          <p:txBody>
            <a:bodyPr spcFirstLastPara="1" wrap="square" lIns="167625" tIns="167625" rIns="167625" bIns="167625" anchor="ctr" anchorCtr="0">
              <a:noAutofit/>
            </a:bodyPr>
            <a:lstStyle/>
            <a:p>
              <a:pPr marL="0" marR="0" lvl="0" indent="0" algn="ctr" rtl="0">
                <a:lnSpc>
                  <a:spcPct val="90000"/>
                </a:lnSpc>
                <a:spcBef>
                  <a:spcPts val="0"/>
                </a:spcBef>
                <a:spcAft>
                  <a:spcPts val="0"/>
                </a:spcAft>
                <a:buClr>
                  <a:schemeClr val="lt1"/>
                </a:buClr>
                <a:buSzPts val="4400"/>
                <a:buFont typeface="Times New Roman"/>
                <a:buNone/>
              </a:pPr>
              <a:r>
                <a:rPr lang="en-GB" sz="4400" b="0">
                  <a:solidFill>
                    <a:schemeClr val="lt1"/>
                  </a:solidFill>
                  <a:latin typeface="Times New Roman"/>
                  <a:ea typeface="Times New Roman"/>
                  <a:cs typeface="Times New Roman"/>
                  <a:sym typeface="Times New Roman"/>
                </a:rPr>
                <a:t>Amira has significant trouble when it comes to group play undertakings.</a:t>
              </a:r>
              <a:endParaRPr sz="4400" b="0">
                <a:solidFill>
                  <a:schemeClr val="lt1"/>
                </a:solidFill>
                <a:latin typeface="Times New Roman"/>
                <a:ea typeface="Times New Roman"/>
                <a:cs typeface="Times New Roman"/>
                <a:sym typeface="Times New Roman"/>
              </a:endParaRPr>
            </a:p>
          </p:txBody>
        </p:sp>
      </p:grpSp>
      <p:sp>
        <p:nvSpPr>
          <p:cNvPr id="116" name="Google Shape;116;p3"/>
          <p:cNvSpPr/>
          <p:nvPr/>
        </p:nvSpPr>
        <p:spPr>
          <a:xfrm>
            <a:off x="-1335559" y="7286447"/>
            <a:ext cx="2816201" cy="3728894"/>
          </a:xfrm>
          <a:custGeom>
            <a:avLst/>
            <a:gdLst/>
            <a:ahLst/>
            <a:cxnLst/>
            <a:rect l="l" t="t" r="r" b="b"/>
            <a:pathLst>
              <a:path w="2816201" h="3728894" extrusionOk="0">
                <a:moveTo>
                  <a:pt x="0" y="0"/>
                </a:moveTo>
                <a:lnTo>
                  <a:pt x="2816201" y="0"/>
                </a:lnTo>
                <a:lnTo>
                  <a:pt x="2816201" y="3728894"/>
                </a:lnTo>
                <a:lnTo>
                  <a:pt x="0" y="3728894"/>
                </a:lnTo>
                <a:lnTo>
                  <a:pt x="0" y="0"/>
                </a:lnTo>
                <a:close/>
              </a:path>
            </a:pathLst>
          </a:custGeom>
          <a:blipFill rotWithShape="1">
            <a:blip r:embed="rId4">
              <a:alphaModFix/>
            </a:blip>
            <a:stretch>
              <a:fillRect/>
            </a:stretch>
          </a:blipFill>
          <a:ln>
            <a:noFill/>
          </a:ln>
        </p:spPr>
      </p:sp>
      <p:sp>
        <p:nvSpPr>
          <p:cNvPr id="117" name="Google Shape;117;p3"/>
          <p:cNvSpPr/>
          <p:nvPr/>
        </p:nvSpPr>
        <p:spPr>
          <a:xfrm>
            <a:off x="-1391324" y="-2105540"/>
            <a:ext cx="4678856" cy="3859592"/>
          </a:xfrm>
          <a:custGeom>
            <a:avLst/>
            <a:gdLst/>
            <a:ahLst/>
            <a:cxnLst/>
            <a:rect l="l" t="t" r="r" b="b"/>
            <a:pathLst>
              <a:path w="4678856" h="3859592" extrusionOk="0">
                <a:moveTo>
                  <a:pt x="0" y="0"/>
                </a:moveTo>
                <a:lnTo>
                  <a:pt x="4678856" y="0"/>
                </a:lnTo>
                <a:lnTo>
                  <a:pt x="4678856" y="3859592"/>
                </a:lnTo>
                <a:lnTo>
                  <a:pt x="0" y="3859592"/>
                </a:lnTo>
                <a:lnTo>
                  <a:pt x="0" y="0"/>
                </a:lnTo>
                <a:close/>
              </a:path>
            </a:pathLst>
          </a:custGeom>
          <a:blipFill rotWithShape="1">
            <a:blip r:embed="rId5">
              <a:alphaModFix/>
            </a:blip>
            <a:stretch>
              <a:fillRect/>
            </a:stretch>
          </a:blipFill>
          <a:ln>
            <a:noFill/>
          </a:ln>
        </p:spPr>
      </p:sp>
      <p:sp>
        <p:nvSpPr>
          <p:cNvPr id="118" name="Google Shape;118;p3"/>
          <p:cNvSpPr/>
          <p:nvPr/>
        </p:nvSpPr>
        <p:spPr>
          <a:xfrm>
            <a:off x="15230577" y="8372354"/>
            <a:ext cx="3776525" cy="3371327"/>
          </a:xfrm>
          <a:custGeom>
            <a:avLst/>
            <a:gdLst/>
            <a:ahLst/>
            <a:cxnLst/>
            <a:rect l="l" t="t" r="r" b="b"/>
            <a:pathLst>
              <a:path w="3776525" h="3371327" extrusionOk="0">
                <a:moveTo>
                  <a:pt x="0" y="0"/>
                </a:moveTo>
                <a:lnTo>
                  <a:pt x="3776525" y="0"/>
                </a:lnTo>
                <a:lnTo>
                  <a:pt x="3776525" y="3371327"/>
                </a:lnTo>
                <a:lnTo>
                  <a:pt x="0" y="3371327"/>
                </a:lnTo>
                <a:lnTo>
                  <a:pt x="0" y="0"/>
                </a:lnTo>
                <a:close/>
              </a:path>
            </a:pathLst>
          </a:custGeom>
          <a:blipFill rotWithShape="1">
            <a:blip r:embed="rId6">
              <a:alphaModFix/>
            </a:blip>
            <a:stretch>
              <a:fillRect/>
            </a:stretch>
          </a:blipFill>
          <a:ln>
            <a:noFill/>
          </a:ln>
        </p:spPr>
      </p:sp>
      <p:sp>
        <p:nvSpPr>
          <p:cNvPr id="119" name="Google Shape;119;p3"/>
          <p:cNvSpPr/>
          <p:nvPr/>
        </p:nvSpPr>
        <p:spPr>
          <a:xfrm rot="-1344709">
            <a:off x="15956562" y="-802751"/>
            <a:ext cx="3550922" cy="2929158"/>
          </a:xfrm>
          <a:custGeom>
            <a:avLst/>
            <a:gdLst/>
            <a:ahLst/>
            <a:cxnLst/>
            <a:rect l="l" t="t" r="r" b="b"/>
            <a:pathLst>
              <a:path w="3550922" h="2929158" extrusionOk="0">
                <a:moveTo>
                  <a:pt x="0" y="0"/>
                </a:moveTo>
                <a:lnTo>
                  <a:pt x="3550922" y="0"/>
                </a:lnTo>
                <a:lnTo>
                  <a:pt x="3550922" y="2929159"/>
                </a:lnTo>
                <a:lnTo>
                  <a:pt x="0" y="2929159"/>
                </a:lnTo>
                <a:lnTo>
                  <a:pt x="0" y="0"/>
                </a:lnTo>
                <a:close/>
              </a:path>
            </a:pathLst>
          </a:custGeom>
          <a:blipFill rotWithShape="1">
            <a:blip r:embed="rId7">
              <a:alphaModFix/>
            </a:blip>
            <a:stretch>
              <a:fillRect/>
            </a:stretch>
          </a:blipFill>
          <a:ln>
            <a:noFill/>
          </a:ln>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4"/>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126" name="Google Shape;126;p4"/>
          <p:cNvSpPr txBox="1"/>
          <p:nvPr/>
        </p:nvSpPr>
        <p:spPr>
          <a:xfrm>
            <a:off x="457200" y="225562"/>
            <a:ext cx="17830799" cy="1949252"/>
          </a:xfrm>
          <a:prstGeom prst="rect">
            <a:avLst/>
          </a:prstGeom>
          <a:noFill/>
          <a:ln>
            <a:noFill/>
          </a:ln>
        </p:spPr>
        <p:txBody>
          <a:bodyPr spcFirstLastPara="1" wrap="square" lIns="0" tIns="0" rIns="0" bIns="0" anchor="t" anchorCtr="0">
            <a:spAutoFit/>
          </a:bodyPr>
          <a:lstStyle/>
          <a:p>
            <a:pPr marL="0" marR="0" lvl="0" indent="0" algn="ctr" rtl="0">
              <a:lnSpc>
                <a:spcPct val="114000"/>
              </a:lnSpc>
              <a:spcBef>
                <a:spcPts val="0"/>
              </a:spcBef>
              <a:spcAft>
                <a:spcPts val="0"/>
              </a:spcAft>
              <a:buNone/>
            </a:pPr>
            <a:r>
              <a:rPr lang="en-GB" sz="6700">
                <a:solidFill>
                  <a:srgbClr val="B4CDB9"/>
                </a:solidFill>
                <a:latin typeface="Arial"/>
                <a:ea typeface="Arial"/>
                <a:cs typeface="Arial"/>
                <a:sym typeface="Arial"/>
              </a:rPr>
              <a:t>Overview of Piaget’s Cognitive Development Theory</a:t>
            </a:r>
            <a:endParaRPr/>
          </a:p>
        </p:txBody>
      </p:sp>
      <p:grpSp>
        <p:nvGrpSpPr>
          <p:cNvPr id="127" name="Google Shape;127;p4"/>
          <p:cNvGrpSpPr/>
          <p:nvPr/>
        </p:nvGrpSpPr>
        <p:grpSpPr>
          <a:xfrm>
            <a:off x="8077200" y="2888017"/>
            <a:ext cx="10185400" cy="6111240"/>
            <a:chOff x="0" y="487641"/>
            <a:chExt cx="10185400" cy="6111240"/>
          </a:xfrm>
        </p:grpSpPr>
        <p:sp>
          <p:nvSpPr>
            <p:cNvPr id="128" name="Google Shape;128;p4"/>
            <p:cNvSpPr/>
            <p:nvPr/>
          </p:nvSpPr>
          <p:spPr>
            <a:xfrm>
              <a:off x="0" y="487641"/>
              <a:ext cx="6111240" cy="6111240"/>
            </a:xfrm>
            <a:prstGeom prst="pie">
              <a:avLst>
                <a:gd name="adj1" fmla="val 5400000"/>
                <a:gd name="adj2" fmla="val 16200000"/>
              </a:avLst>
            </a:prstGeom>
            <a:solidFill>
              <a:schemeClr val="accent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4"/>
            <p:cNvSpPr/>
            <p:nvPr/>
          </p:nvSpPr>
          <p:spPr>
            <a:xfrm>
              <a:off x="3055620" y="487641"/>
              <a:ext cx="7129780" cy="6111240"/>
            </a:xfrm>
            <a:prstGeom prst="rect">
              <a:avLst/>
            </a:prstGeom>
            <a:solidFill>
              <a:schemeClr val="lt1">
                <a:alpha val="89803"/>
              </a:schemeClr>
            </a:solidFill>
            <a:ln w="2540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4"/>
            <p:cNvSpPr txBox="1"/>
            <p:nvPr/>
          </p:nvSpPr>
          <p:spPr>
            <a:xfrm>
              <a:off x="3055620" y="487641"/>
              <a:ext cx="7129780" cy="2902839"/>
            </a:xfrm>
            <a:prstGeom prst="rect">
              <a:avLst/>
            </a:prstGeom>
            <a:noFill/>
            <a:ln>
              <a:noFill/>
            </a:ln>
          </p:spPr>
          <p:txBody>
            <a:bodyPr spcFirstLastPara="1" wrap="square" lIns="152400" tIns="152400" rIns="152400" bIns="152400" anchor="ctr" anchorCtr="0">
              <a:noAutofit/>
            </a:bodyPr>
            <a:lstStyle/>
            <a:p>
              <a:pPr marL="0" marR="0" lvl="0" indent="0" algn="ctr" rtl="0">
                <a:lnSpc>
                  <a:spcPct val="90000"/>
                </a:lnSpc>
                <a:spcBef>
                  <a:spcPts val="0"/>
                </a:spcBef>
                <a:spcAft>
                  <a:spcPts val="0"/>
                </a:spcAft>
                <a:buClr>
                  <a:schemeClr val="dk1"/>
                </a:buClr>
                <a:buSzPts val="4000"/>
                <a:buFont typeface="Times New Roman"/>
                <a:buNone/>
              </a:pPr>
              <a:r>
                <a:rPr lang="en-GB" sz="4000" b="0">
                  <a:solidFill>
                    <a:schemeClr val="dk1"/>
                  </a:solidFill>
                  <a:latin typeface="Times New Roman"/>
                  <a:ea typeface="Times New Roman"/>
                  <a:cs typeface="Times New Roman"/>
                  <a:sym typeface="Times New Roman"/>
                </a:rPr>
                <a:t>Piaget argues that children are the active participants in constructing perception through interaction (Tosolini et al., 2025).</a:t>
              </a:r>
              <a:endParaRPr sz="4000" b="0">
                <a:solidFill>
                  <a:schemeClr val="dk1"/>
                </a:solidFill>
                <a:latin typeface="Times New Roman"/>
                <a:ea typeface="Times New Roman"/>
                <a:cs typeface="Times New Roman"/>
                <a:sym typeface="Times New Roman"/>
              </a:endParaRPr>
            </a:p>
          </p:txBody>
        </p:sp>
        <p:sp>
          <p:nvSpPr>
            <p:cNvPr id="131" name="Google Shape;131;p4"/>
            <p:cNvSpPr/>
            <p:nvPr/>
          </p:nvSpPr>
          <p:spPr>
            <a:xfrm>
              <a:off x="1604200" y="3390481"/>
              <a:ext cx="2902839" cy="2902839"/>
            </a:xfrm>
            <a:prstGeom prst="pie">
              <a:avLst>
                <a:gd name="adj1" fmla="val 5400000"/>
                <a:gd name="adj2" fmla="val 16200000"/>
              </a:avLst>
            </a:prstGeom>
            <a:solidFill>
              <a:srgbClr val="7F63A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4"/>
            <p:cNvSpPr/>
            <p:nvPr/>
          </p:nvSpPr>
          <p:spPr>
            <a:xfrm>
              <a:off x="3055620" y="3390481"/>
              <a:ext cx="7129780" cy="2902839"/>
            </a:xfrm>
            <a:prstGeom prst="rect">
              <a:avLst/>
            </a:prstGeom>
            <a:solidFill>
              <a:schemeClr val="lt1">
                <a:alpha val="89803"/>
              </a:schemeClr>
            </a:solidFill>
            <a:ln w="25400" cap="flat" cmpd="sng">
              <a:solidFill>
                <a:srgbClr val="7F63A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4"/>
            <p:cNvSpPr txBox="1"/>
            <p:nvPr/>
          </p:nvSpPr>
          <p:spPr>
            <a:xfrm>
              <a:off x="3055620" y="3390481"/>
              <a:ext cx="7129780" cy="2902839"/>
            </a:xfrm>
            <a:prstGeom prst="rect">
              <a:avLst/>
            </a:prstGeom>
            <a:noFill/>
            <a:ln>
              <a:noFill/>
            </a:ln>
          </p:spPr>
          <p:txBody>
            <a:bodyPr spcFirstLastPara="1" wrap="square" lIns="152400" tIns="152400" rIns="152400" bIns="152400" anchor="ctr" anchorCtr="0">
              <a:noAutofit/>
            </a:bodyPr>
            <a:lstStyle/>
            <a:p>
              <a:pPr marL="0" marR="0" lvl="0" indent="0" algn="ctr" rtl="0">
                <a:lnSpc>
                  <a:spcPct val="90000"/>
                </a:lnSpc>
                <a:spcBef>
                  <a:spcPts val="0"/>
                </a:spcBef>
                <a:spcAft>
                  <a:spcPts val="0"/>
                </a:spcAft>
                <a:buClr>
                  <a:schemeClr val="dk1"/>
                </a:buClr>
                <a:buSzPts val="4000"/>
                <a:buFont typeface="Times New Roman"/>
                <a:buNone/>
              </a:pPr>
              <a:r>
                <a:rPr lang="en-GB" sz="4000" b="0">
                  <a:solidFill>
                    <a:schemeClr val="dk1"/>
                  </a:solidFill>
                  <a:latin typeface="Times New Roman"/>
                  <a:ea typeface="Times New Roman"/>
                  <a:cs typeface="Times New Roman"/>
                  <a:sym typeface="Times New Roman"/>
                </a:rPr>
                <a:t>Children can also be viewed as mini scientists who always experiment, explore and construct psychological frames (Köksal, 2022).</a:t>
              </a:r>
              <a:endParaRPr sz="4000" b="0">
                <a:solidFill>
                  <a:schemeClr val="dk1"/>
                </a:solidFill>
                <a:latin typeface="Times New Roman"/>
                <a:ea typeface="Times New Roman"/>
                <a:cs typeface="Times New Roman"/>
                <a:sym typeface="Times New Roman"/>
              </a:endParaRPr>
            </a:p>
          </p:txBody>
        </p:sp>
      </p:grpSp>
      <p:sp>
        <p:nvSpPr>
          <p:cNvPr id="134" name="Google Shape;134;p4"/>
          <p:cNvSpPr/>
          <p:nvPr/>
        </p:nvSpPr>
        <p:spPr>
          <a:xfrm>
            <a:off x="-1644603" y="-1418581"/>
            <a:ext cx="2816201" cy="3728894"/>
          </a:xfrm>
          <a:custGeom>
            <a:avLst/>
            <a:gdLst/>
            <a:ahLst/>
            <a:cxnLst/>
            <a:rect l="l" t="t" r="r" b="b"/>
            <a:pathLst>
              <a:path w="2816201" h="3728894" extrusionOk="0">
                <a:moveTo>
                  <a:pt x="0" y="0"/>
                </a:moveTo>
                <a:lnTo>
                  <a:pt x="2816201" y="0"/>
                </a:lnTo>
                <a:lnTo>
                  <a:pt x="2816201" y="3728894"/>
                </a:lnTo>
                <a:lnTo>
                  <a:pt x="0" y="3728894"/>
                </a:lnTo>
                <a:lnTo>
                  <a:pt x="0" y="0"/>
                </a:lnTo>
                <a:close/>
              </a:path>
            </a:pathLst>
          </a:custGeom>
          <a:blipFill rotWithShape="1">
            <a:blip r:embed="rId4">
              <a:alphaModFix/>
            </a:blip>
            <a:stretch>
              <a:fillRect/>
            </a:stretch>
          </a:blipFill>
          <a:ln>
            <a:noFill/>
          </a:ln>
        </p:spPr>
      </p:sp>
      <p:sp>
        <p:nvSpPr>
          <p:cNvPr id="135" name="Google Shape;135;p4"/>
          <p:cNvSpPr/>
          <p:nvPr/>
        </p:nvSpPr>
        <p:spPr>
          <a:xfrm>
            <a:off x="15230577" y="8372354"/>
            <a:ext cx="3776525" cy="3371327"/>
          </a:xfrm>
          <a:custGeom>
            <a:avLst/>
            <a:gdLst/>
            <a:ahLst/>
            <a:cxnLst/>
            <a:rect l="l" t="t" r="r" b="b"/>
            <a:pathLst>
              <a:path w="3776525" h="3371327" extrusionOk="0">
                <a:moveTo>
                  <a:pt x="0" y="0"/>
                </a:moveTo>
                <a:lnTo>
                  <a:pt x="3776525" y="0"/>
                </a:lnTo>
                <a:lnTo>
                  <a:pt x="3776525" y="3371327"/>
                </a:lnTo>
                <a:lnTo>
                  <a:pt x="0" y="3371327"/>
                </a:lnTo>
                <a:lnTo>
                  <a:pt x="0" y="0"/>
                </a:lnTo>
                <a:close/>
              </a:path>
            </a:pathLst>
          </a:custGeom>
          <a:blipFill rotWithShape="1">
            <a:blip r:embed="rId5">
              <a:alphaModFix/>
            </a:blip>
            <a:stretch>
              <a:fillRect/>
            </a:stretch>
          </a:blipFill>
          <a:ln>
            <a:noFill/>
          </a:ln>
        </p:spPr>
      </p:sp>
      <p:pic>
        <p:nvPicPr>
          <p:cNvPr id="136" name="Google Shape;136;p4"/>
          <p:cNvPicPr preferRelativeResize="0"/>
          <p:nvPr/>
        </p:nvPicPr>
        <p:blipFill rotWithShape="1">
          <a:blip r:embed="rId6">
            <a:alphaModFix/>
          </a:blip>
          <a:srcRect/>
          <a:stretch/>
        </p:blipFill>
        <p:spPr>
          <a:xfrm>
            <a:off x="457200" y="2608308"/>
            <a:ext cx="7609588" cy="5764046"/>
          </a:xfrm>
          <a:prstGeom prst="rect">
            <a:avLst/>
          </a:prstGeom>
          <a:noFill/>
          <a:ln>
            <a:noFill/>
          </a:ln>
        </p:spPr>
      </p:pic>
      <p:sp>
        <p:nvSpPr>
          <p:cNvPr id="137" name="Google Shape;137;p4"/>
          <p:cNvSpPr txBox="1"/>
          <p:nvPr/>
        </p:nvSpPr>
        <p:spPr>
          <a:xfrm>
            <a:off x="761999" y="8680959"/>
            <a:ext cx="6553201" cy="100181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800"/>
              <a:buFont typeface="Times New Roman"/>
              <a:buNone/>
            </a:pPr>
            <a:r>
              <a:rPr lang="en-GB" sz="1800" b="1">
                <a:solidFill>
                  <a:schemeClr val="dk1"/>
                </a:solidFill>
                <a:latin typeface="Times New Roman"/>
                <a:ea typeface="Times New Roman"/>
                <a:cs typeface="Times New Roman"/>
                <a:sym typeface="Times New Roman"/>
              </a:rPr>
              <a:t>Figure 1: Piaget's Cognitive Development Theory</a:t>
            </a:r>
            <a:endParaRPr sz="1800">
              <a:solidFill>
                <a:schemeClr val="dk1"/>
              </a:solidFill>
              <a:latin typeface="Times New Roman"/>
              <a:ea typeface="Times New Roman"/>
              <a:cs typeface="Times New Roman"/>
              <a:sym typeface="Times New Roman"/>
            </a:endParaRPr>
          </a:p>
          <a:p>
            <a:pPr marL="0" marR="0" lvl="0" indent="0" algn="ctr" rtl="0">
              <a:lnSpc>
                <a:spcPct val="150000"/>
              </a:lnSpc>
              <a:spcBef>
                <a:spcPts val="10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(Source: Berdila et al., 2019)</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5"/>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grpSp>
        <p:nvGrpSpPr>
          <p:cNvPr id="144" name="Google Shape;144;p5"/>
          <p:cNvGrpSpPr/>
          <p:nvPr/>
        </p:nvGrpSpPr>
        <p:grpSpPr>
          <a:xfrm>
            <a:off x="6718089" y="2578940"/>
            <a:ext cx="4856183" cy="7037659"/>
            <a:chOff x="0" y="-38100"/>
            <a:chExt cx="1278995" cy="1325039"/>
          </a:xfrm>
        </p:grpSpPr>
        <p:sp>
          <p:nvSpPr>
            <p:cNvPr id="145" name="Google Shape;145;p5"/>
            <p:cNvSpPr/>
            <p:nvPr/>
          </p:nvSpPr>
          <p:spPr>
            <a:xfrm>
              <a:off x="0" y="0"/>
              <a:ext cx="1278995" cy="1286939"/>
            </a:xfrm>
            <a:custGeom>
              <a:avLst/>
              <a:gdLst/>
              <a:ahLst/>
              <a:cxnLst/>
              <a:rect l="l" t="t" r="r" b="b"/>
              <a:pathLst>
                <a:path w="1278995" h="1286939" extrusionOk="0">
                  <a:moveTo>
                    <a:pt x="30291" y="0"/>
                  </a:moveTo>
                  <a:lnTo>
                    <a:pt x="1248704" y="0"/>
                  </a:lnTo>
                  <a:cubicBezTo>
                    <a:pt x="1265433" y="0"/>
                    <a:pt x="1278995" y="13562"/>
                    <a:pt x="1278995" y="30291"/>
                  </a:cubicBezTo>
                  <a:lnTo>
                    <a:pt x="1278995" y="1256648"/>
                  </a:lnTo>
                  <a:cubicBezTo>
                    <a:pt x="1278995" y="1273377"/>
                    <a:pt x="1265433" y="1286939"/>
                    <a:pt x="1248704" y="1286939"/>
                  </a:cubicBezTo>
                  <a:lnTo>
                    <a:pt x="30291" y="1286939"/>
                  </a:lnTo>
                  <a:cubicBezTo>
                    <a:pt x="13562" y="1286939"/>
                    <a:pt x="0" y="1273377"/>
                    <a:pt x="0" y="1256648"/>
                  </a:cubicBezTo>
                  <a:lnTo>
                    <a:pt x="0" y="30291"/>
                  </a:lnTo>
                  <a:cubicBezTo>
                    <a:pt x="0" y="13562"/>
                    <a:pt x="13562" y="0"/>
                    <a:pt x="30291" y="0"/>
                  </a:cubicBezTo>
                  <a:close/>
                </a:path>
              </a:pathLst>
            </a:custGeom>
            <a:solidFill>
              <a:srgbClr val="96C5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5"/>
            <p:cNvSpPr txBox="1"/>
            <p:nvPr/>
          </p:nvSpPr>
          <p:spPr>
            <a:xfrm>
              <a:off x="0" y="-38100"/>
              <a:ext cx="1278995" cy="132503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a:solidFill>
                  <a:schemeClr val="dk1"/>
                </a:solidFill>
                <a:latin typeface="Calibri"/>
                <a:ea typeface="Calibri"/>
                <a:cs typeface="Calibri"/>
                <a:sym typeface="Calibri"/>
              </a:endParaRPr>
            </a:p>
          </p:txBody>
        </p:sp>
      </p:grpSp>
      <p:sp>
        <p:nvSpPr>
          <p:cNvPr id="147" name="Google Shape;147;p5"/>
          <p:cNvSpPr txBox="1"/>
          <p:nvPr/>
        </p:nvSpPr>
        <p:spPr>
          <a:xfrm>
            <a:off x="1907456" y="196830"/>
            <a:ext cx="14473087" cy="1872307"/>
          </a:xfrm>
          <a:prstGeom prst="rect">
            <a:avLst/>
          </a:prstGeom>
          <a:noFill/>
          <a:ln>
            <a:noFill/>
          </a:ln>
        </p:spPr>
        <p:txBody>
          <a:bodyPr spcFirstLastPara="1" wrap="square" lIns="0" tIns="0" rIns="0" bIns="0" anchor="t" anchorCtr="0">
            <a:spAutoFit/>
          </a:bodyPr>
          <a:lstStyle/>
          <a:p>
            <a:pPr marL="0" marR="0" lvl="0" indent="0" algn="ctr" rtl="0">
              <a:lnSpc>
                <a:spcPct val="114000"/>
              </a:lnSpc>
              <a:spcBef>
                <a:spcPts val="0"/>
              </a:spcBef>
              <a:spcAft>
                <a:spcPts val="0"/>
              </a:spcAft>
              <a:buNone/>
            </a:pPr>
            <a:r>
              <a:rPr lang="en-GB" sz="6400">
                <a:solidFill>
                  <a:srgbClr val="96C5C8"/>
                </a:solidFill>
                <a:latin typeface="Arial"/>
                <a:ea typeface="Arial"/>
                <a:cs typeface="Arial"/>
                <a:sym typeface="Arial"/>
              </a:rPr>
              <a:t>Key Concepts of Piaget Theory</a:t>
            </a:r>
            <a:endParaRPr/>
          </a:p>
        </p:txBody>
      </p:sp>
      <p:grpSp>
        <p:nvGrpSpPr>
          <p:cNvPr id="148" name="Google Shape;148;p5"/>
          <p:cNvGrpSpPr/>
          <p:nvPr/>
        </p:nvGrpSpPr>
        <p:grpSpPr>
          <a:xfrm>
            <a:off x="1528700" y="2315286"/>
            <a:ext cx="4856183" cy="7301314"/>
            <a:chOff x="0" y="-38100"/>
            <a:chExt cx="1278995" cy="1325039"/>
          </a:xfrm>
        </p:grpSpPr>
        <p:sp>
          <p:nvSpPr>
            <p:cNvPr id="149" name="Google Shape;149;p5"/>
            <p:cNvSpPr/>
            <p:nvPr/>
          </p:nvSpPr>
          <p:spPr>
            <a:xfrm>
              <a:off x="0" y="0"/>
              <a:ext cx="1278995" cy="1286939"/>
            </a:xfrm>
            <a:custGeom>
              <a:avLst/>
              <a:gdLst/>
              <a:ahLst/>
              <a:cxnLst/>
              <a:rect l="l" t="t" r="r" b="b"/>
              <a:pathLst>
                <a:path w="1278995" h="1286939" extrusionOk="0">
                  <a:moveTo>
                    <a:pt x="30291" y="0"/>
                  </a:moveTo>
                  <a:lnTo>
                    <a:pt x="1248704" y="0"/>
                  </a:lnTo>
                  <a:cubicBezTo>
                    <a:pt x="1265433" y="0"/>
                    <a:pt x="1278995" y="13562"/>
                    <a:pt x="1278995" y="30291"/>
                  </a:cubicBezTo>
                  <a:lnTo>
                    <a:pt x="1278995" y="1256648"/>
                  </a:lnTo>
                  <a:cubicBezTo>
                    <a:pt x="1278995" y="1273377"/>
                    <a:pt x="1265433" y="1286939"/>
                    <a:pt x="1248704" y="1286939"/>
                  </a:cubicBezTo>
                  <a:lnTo>
                    <a:pt x="30291" y="1286939"/>
                  </a:lnTo>
                  <a:cubicBezTo>
                    <a:pt x="13562" y="1286939"/>
                    <a:pt x="0" y="1273377"/>
                    <a:pt x="0" y="1256648"/>
                  </a:cubicBezTo>
                  <a:lnTo>
                    <a:pt x="0" y="30291"/>
                  </a:lnTo>
                  <a:cubicBezTo>
                    <a:pt x="0" y="13562"/>
                    <a:pt x="13562" y="0"/>
                    <a:pt x="30291" y="0"/>
                  </a:cubicBezTo>
                  <a:close/>
                </a:path>
              </a:pathLst>
            </a:custGeom>
            <a:solidFill>
              <a:srgbClr val="B4CD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5"/>
            <p:cNvSpPr txBox="1"/>
            <p:nvPr/>
          </p:nvSpPr>
          <p:spPr>
            <a:xfrm>
              <a:off x="0" y="-38100"/>
              <a:ext cx="1278995" cy="132503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151" name="Google Shape;151;p5"/>
          <p:cNvGrpSpPr/>
          <p:nvPr/>
        </p:nvGrpSpPr>
        <p:grpSpPr>
          <a:xfrm>
            <a:off x="11903117" y="2238763"/>
            <a:ext cx="4856183" cy="7246009"/>
            <a:chOff x="0" y="-38100"/>
            <a:chExt cx="1278995" cy="1325039"/>
          </a:xfrm>
        </p:grpSpPr>
        <p:sp>
          <p:nvSpPr>
            <p:cNvPr id="152" name="Google Shape;152;p5"/>
            <p:cNvSpPr/>
            <p:nvPr/>
          </p:nvSpPr>
          <p:spPr>
            <a:xfrm>
              <a:off x="0" y="0"/>
              <a:ext cx="1278995" cy="1286939"/>
            </a:xfrm>
            <a:custGeom>
              <a:avLst/>
              <a:gdLst/>
              <a:ahLst/>
              <a:cxnLst/>
              <a:rect l="l" t="t" r="r" b="b"/>
              <a:pathLst>
                <a:path w="1278995" h="1286939" extrusionOk="0">
                  <a:moveTo>
                    <a:pt x="30291" y="0"/>
                  </a:moveTo>
                  <a:lnTo>
                    <a:pt x="1248704" y="0"/>
                  </a:lnTo>
                  <a:cubicBezTo>
                    <a:pt x="1265433" y="0"/>
                    <a:pt x="1278995" y="13562"/>
                    <a:pt x="1278995" y="30291"/>
                  </a:cubicBezTo>
                  <a:lnTo>
                    <a:pt x="1278995" y="1256648"/>
                  </a:lnTo>
                  <a:cubicBezTo>
                    <a:pt x="1278995" y="1273377"/>
                    <a:pt x="1265433" y="1286939"/>
                    <a:pt x="1248704" y="1286939"/>
                  </a:cubicBezTo>
                  <a:lnTo>
                    <a:pt x="30291" y="1286939"/>
                  </a:lnTo>
                  <a:cubicBezTo>
                    <a:pt x="13562" y="1286939"/>
                    <a:pt x="0" y="1273377"/>
                    <a:pt x="0" y="1256648"/>
                  </a:cubicBezTo>
                  <a:lnTo>
                    <a:pt x="0" y="30291"/>
                  </a:lnTo>
                  <a:cubicBezTo>
                    <a:pt x="0" y="13562"/>
                    <a:pt x="13562" y="0"/>
                    <a:pt x="30291" y="0"/>
                  </a:cubicBezTo>
                  <a:close/>
                </a:path>
              </a:pathLst>
            </a:custGeom>
            <a:solidFill>
              <a:srgbClr val="B4CD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5"/>
            <p:cNvSpPr txBox="1"/>
            <p:nvPr/>
          </p:nvSpPr>
          <p:spPr>
            <a:xfrm>
              <a:off x="0" y="-38100"/>
              <a:ext cx="1278995" cy="132503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a:solidFill>
                  <a:schemeClr val="dk1"/>
                </a:solidFill>
                <a:latin typeface="Calibri"/>
                <a:ea typeface="Calibri"/>
                <a:cs typeface="Calibri"/>
                <a:sym typeface="Calibri"/>
              </a:endParaRPr>
            </a:p>
          </p:txBody>
        </p:sp>
      </p:grpSp>
      <p:sp>
        <p:nvSpPr>
          <p:cNvPr id="154" name="Google Shape;154;p5"/>
          <p:cNvSpPr txBox="1"/>
          <p:nvPr/>
        </p:nvSpPr>
        <p:spPr>
          <a:xfrm>
            <a:off x="2020578" y="3268235"/>
            <a:ext cx="3793669" cy="5109091"/>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GB" sz="4000" u="none">
                <a:solidFill>
                  <a:srgbClr val="3B3B3B"/>
                </a:solidFill>
                <a:latin typeface="Times New Roman"/>
                <a:ea typeface="Times New Roman"/>
                <a:cs typeface="Times New Roman"/>
                <a:sym typeface="Times New Roman"/>
              </a:rPr>
              <a:t>Any new process or event in children is balanced by assimilation and accommodation (</a:t>
            </a:r>
            <a:r>
              <a:rPr lang="en-GB" sz="4400" u="none">
                <a:solidFill>
                  <a:srgbClr val="3B3B3B"/>
                </a:solidFill>
                <a:latin typeface="Times New Roman"/>
                <a:ea typeface="Times New Roman"/>
                <a:cs typeface="Times New Roman"/>
                <a:sym typeface="Times New Roman"/>
              </a:rPr>
              <a:t>Pakpahan</a:t>
            </a:r>
            <a:r>
              <a:rPr lang="en-GB" sz="4000" u="none">
                <a:solidFill>
                  <a:srgbClr val="3B3B3B"/>
                </a:solidFill>
                <a:latin typeface="Times New Roman"/>
                <a:ea typeface="Times New Roman"/>
                <a:cs typeface="Times New Roman"/>
                <a:sym typeface="Times New Roman"/>
              </a:rPr>
              <a:t> and Saragih, 2022).</a:t>
            </a:r>
            <a:endParaRPr/>
          </a:p>
        </p:txBody>
      </p:sp>
      <p:sp>
        <p:nvSpPr>
          <p:cNvPr id="155" name="Google Shape;155;p5"/>
          <p:cNvSpPr txBox="1"/>
          <p:nvPr/>
        </p:nvSpPr>
        <p:spPr>
          <a:xfrm>
            <a:off x="7238519" y="5013865"/>
            <a:ext cx="3793669" cy="3385542"/>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GB" sz="4400" u="none">
                <a:solidFill>
                  <a:srgbClr val="3B3B3B"/>
                </a:solidFill>
                <a:latin typeface="Times New Roman"/>
                <a:ea typeface="Times New Roman"/>
                <a:cs typeface="Times New Roman"/>
                <a:sym typeface="Times New Roman"/>
              </a:rPr>
              <a:t>Adaptation is a process in which children adapt their schemas.</a:t>
            </a:r>
            <a:endParaRPr/>
          </a:p>
        </p:txBody>
      </p:sp>
      <p:sp>
        <p:nvSpPr>
          <p:cNvPr id="156" name="Google Shape;156;p5"/>
          <p:cNvSpPr txBox="1"/>
          <p:nvPr/>
        </p:nvSpPr>
        <p:spPr>
          <a:xfrm>
            <a:off x="12120102" y="2743200"/>
            <a:ext cx="4147320" cy="6155531"/>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GB" sz="4400" u="none">
                <a:solidFill>
                  <a:srgbClr val="3B3B3B"/>
                </a:solidFill>
                <a:latin typeface="Times New Roman"/>
                <a:ea typeface="Times New Roman"/>
                <a:cs typeface="Times New Roman"/>
                <a:sym typeface="Times New Roman"/>
              </a:rPr>
              <a:t>Assimilation is the process by which new information </a:t>
            </a:r>
            <a:r>
              <a:rPr lang="en-GB" sz="4800" u="none">
                <a:solidFill>
                  <a:srgbClr val="3B3B3B"/>
                </a:solidFill>
                <a:latin typeface="Times New Roman"/>
                <a:ea typeface="Times New Roman"/>
                <a:cs typeface="Times New Roman"/>
                <a:sym typeface="Times New Roman"/>
              </a:rPr>
              <a:t>is</a:t>
            </a:r>
            <a:r>
              <a:rPr lang="en-GB" sz="4400" u="none">
                <a:solidFill>
                  <a:srgbClr val="3B3B3B"/>
                </a:solidFill>
                <a:latin typeface="Times New Roman"/>
                <a:ea typeface="Times New Roman"/>
                <a:cs typeface="Times New Roman"/>
                <a:sym typeface="Times New Roman"/>
              </a:rPr>
              <a:t> integrated into the preexisting schemas (Hanfstingl et al., 2021).</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6"/>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163" name="Google Shape;163;p6"/>
          <p:cNvSpPr/>
          <p:nvPr/>
        </p:nvSpPr>
        <p:spPr>
          <a:xfrm>
            <a:off x="12636859" y="1543050"/>
            <a:ext cx="4275534" cy="7200900"/>
          </a:xfrm>
          <a:custGeom>
            <a:avLst/>
            <a:gdLst/>
            <a:ahLst/>
            <a:cxnLst/>
            <a:rect l="l" t="t" r="r" b="b"/>
            <a:pathLst>
              <a:path w="4275534" h="7200900" extrusionOk="0">
                <a:moveTo>
                  <a:pt x="0" y="0"/>
                </a:moveTo>
                <a:lnTo>
                  <a:pt x="4275535" y="0"/>
                </a:lnTo>
                <a:lnTo>
                  <a:pt x="4275535" y="7200900"/>
                </a:lnTo>
                <a:lnTo>
                  <a:pt x="0" y="7200900"/>
                </a:lnTo>
                <a:lnTo>
                  <a:pt x="0" y="0"/>
                </a:lnTo>
                <a:close/>
              </a:path>
            </a:pathLst>
          </a:custGeom>
          <a:blipFill rotWithShape="1">
            <a:blip r:embed="rId4">
              <a:alphaModFix/>
            </a:blip>
            <a:stretch>
              <a:fillRect/>
            </a:stretch>
          </a:blipFill>
          <a:ln>
            <a:noFill/>
          </a:ln>
        </p:spPr>
      </p:sp>
      <p:sp>
        <p:nvSpPr>
          <p:cNvPr id="164" name="Google Shape;164;p6"/>
          <p:cNvSpPr txBox="1"/>
          <p:nvPr/>
        </p:nvSpPr>
        <p:spPr>
          <a:xfrm>
            <a:off x="686912" y="190501"/>
            <a:ext cx="16915287" cy="1744067"/>
          </a:xfrm>
          <a:prstGeom prst="rect">
            <a:avLst/>
          </a:prstGeom>
          <a:noFill/>
          <a:ln>
            <a:noFill/>
          </a:ln>
        </p:spPr>
        <p:txBody>
          <a:bodyPr spcFirstLastPara="1" wrap="square" lIns="0" tIns="0" rIns="0" bIns="0" anchor="t" anchorCtr="0">
            <a:spAutoFit/>
          </a:bodyPr>
          <a:lstStyle/>
          <a:p>
            <a:pPr marL="0" marR="0" lvl="0" indent="0" algn="l" rtl="0">
              <a:lnSpc>
                <a:spcPct val="114000"/>
              </a:lnSpc>
              <a:spcBef>
                <a:spcPts val="0"/>
              </a:spcBef>
              <a:spcAft>
                <a:spcPts val="0"/>
              </a:spcAft>
              <a:buNone/>
            </a:pPr>
            <a:r>
              <a:rPr lang="en-GB" sz="6000">
                <a:solidFill>
                  <a:srgbClr val="B4CDB9"/>
                </a:solidFill>
                <a:latin typeface="Arial"/>
                <a:ea typeface="Arial"/>
                <a:cs typeface="Arial"/>
                <a:sym typeface="Arial"/>
              </a:rPr>
              <a:t>Theoretical Relevance to Early Childhood</a:t>
            </a:r>
            <a:endParaRPr/>
          </a:p>
        </p:txBody>
      </p:sp>
      <p:grpSp>
        <p:nvGrpSpPr>
          <p:cNvPr id="165" name="Google Shape;165;p6"/>
          <p:cNvGrpSpPr/>
          <p:nvPr/>
        </p:nvGrpSpPr>
        <p:grpSpPr>
          <a:xfrm>
            <a:off x="686912" y="2126437"/>
            <a:ext cx="11581288" cy="7740093"/>
            <a:chOff x="0" y="1368"/>
            <a:chExt cx="11581288" cy="7740093"/>
          </a:xfrm>
        </p:grpSpPr>
        <p:sp>
          <p:nvSpPr>
            <p:cNvPr id="166" name="Google Shape;166;p6"/>
            <p:cNvSpPr/>
            <p:nvPr/>
          </p:nvSpPr>
          <p:spPr>
            <a:xfrm>
              <a:off x="0" y="5828438"/>
              <a:ext cx="11581288" cy="1913023"/>
            </a:xfrm>
            <a:prstGeom prst="rect">
              <a:avLst/>
            </a:prstGeom>
            <a:solidFill>
              <a:schemeClr val="accent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6"/>
            <p:cNvSpPr txBox="1"/>
            <p:nvPr/>
          </p:nvSpPr>
          <p:spPr>
            <a:xfrm>
              <a:off x="0" y="5828438"/>
              <a:ext cx="11581288" cy="1913023"/>
            </a:xfrm>
            <a:prstGeom prst="rect">
              <a:avLst/>
            </a:prstGeom>
            <a:noFill/>
            <a:ln>
              <a:noFill/>
            </a:ln>
          </p:spPr>
          <p:txBody>
            <a:bodyPr spcFirstLastPara="1" wrap="square" lIns="312925" tIns="312925" rIns="312925" bIns="312925" anchor="ctr" anchorCtr="0">
              <a:noAutofit/>
            </a:bodyPr>
            <a:lstStyle/>
            <a:p>
              <a:pPr marL="0" marR="0" lvl="0" indent="0" algn="ctr" rtl="0">
                <a:lnSpc>
                  <a:spcPct val="90000"/>
                </a:lnSpc>
                <a:spcBef>
                  <a:spcPts val="0"/>
                </a:spcBef>
                <a:spcAft>
                  <a:spcPts val="0"/>
                </a:spcAft>
                <a:buClr>
                  <a:schemeClr val="lt1"/>
                </a:buClr>
                <a:buSzPts val="4400"/>
                <a:buFont typeface="Times New Roman"/>
                <a:buNone/>
              </a:pPr>
              <a:r>
                <a:rPr lang="en-GB" sz="4400" b="0">
                  <a:solidFill>
                    <a:schemeClr val="lt1"/>
                  </a:solidFill>
                  <a:latin typeface="Times New Roman"/>
                  <a:ea typeface="Times New Roman"/>
                  <a:cs typeface="Times New Roman"/>
                  <a:sym typeface="Times New Roman"/>
                </a:rPr>
                <a:t>Amira is at the preoperational stage in her development.</a:t>
              </a:r>
              <a:endParaRPr sz="4400" b="0">
                <a:solidFill>
                  <a:schemeClr val="lt1"/>
                </a:solidFill>
                <a:latin typeface="Times New Roman"/>
                <a:ea typeface="Times New Roman"/>
                <a:cs typeface="Times New Roman"/>
                <a:sym typeface="Times New Roman"/>
              </a:endParaRPr>
            </a:p>
          </p:txBody>
        </p:sp>
        <p:sp>
          <p:nvSpPr>
            <p:cNvPr id="168" name="Google Shape;168;p6"/>
            <p:cNvSpPr/>
            <p:nvPr/>
          </p:nvSpPr>
          <p:spPr>
            <a:xfrm rot="10800000">
              <a:off x="0" y="2914903"/>
              <a:ext cx="11581288" cy="2942230"/>
            </a:xfrm>
            <a:prstGeom prst="upArrowCallout">
              <a:avLst>
                <a:gd name="adj1" fmla="val 25000"/>
                <a:gd name="adj2" fmla="val 25000"/>
                <a:gd name="adj3" fmla="val 25000"/>
                <a:gd name="adj4" fmla="val 64977"/>
              </a:avLst>
            </a:prstGeom>
            <a:solidFill>
              <a:srgbClr val="5DAEA5"/>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6"/>
            <p:cNvSpPr txBox="1"/>
            <p:nvPr/>
          </p:nvSpPr>
          <p:spPr>
            <a:xfrm>
              <a:off x="0" y="2914903"/>
              <a:ext cx="11581288" cy="1911773"/>
            </a:xfrm>
            <a:prstGeom prst="rect">
              <a:avLst/>
            </a:prstGeom>
            <a:noFill/>
            <a:ln>
              <a:noFill/>
            </a:ln>
          </p:spPr>
          <p:txBody>
            <a:bodyPr spcFirstLastPara="1" wrap="square" lIns="312925" tIns="312925" rIns="312925" bIns="312925" anchor="ctr" anchorCtr="0">
              <a:noAutofit/>
            </a:bodyPr>
            <a:lstStyle/>
            <a:p>
              <a:pPr marL="0" marR="0" lvl="0" indent="0" algn="ctr" rtl="0">
                <a:lnSpc>
                  <a:spcPct val="90000"/>
                </a:lnSpc>
                <a:spcBef>
                  <a:spcPts val="0"/>
                </a:spcBef>
                <a:spcAft>
                  <a:spcPts val="0"/>
                </a:spcAft>
                <a:buClr>
                  <a:schemeClr val="lt1"/>
                </a:buClr>
                <a:buSzPts val="4400"/>
                <a:buFont typeface="Times New Roman"/>
                <a:buNone/>
              </a:pPr>
              <a:r>
                <a:rPr lang="en-GB" sz="4400" b="0">
                  <a:solidFill>
                    <a:schemeClr val="lt1"/>
                  </a:solidFill>
                  <a:latin typeface="Times New Roman"/>
                  <a:ea typeface="Times New Roman"/>
                  <a:cs typeface="Times New Roman"/>
                  <a:sym typeface="Times New Roman"/>
                </a:rPr>
                <a:t>Young children at the preoperational stage portray egocentrism (Sathyaprasad et al., 2024).</a:t>
              </a:r>
              <a:endParaRPr sz="4400" b="0">
                <a:solidFill>
                  <a:schemeClr val="lt1"/>
                </a:solidFill>
                <a:latin typeface="Times New Roman"/>
                <a:ea typeface="Times New Roman"/>
                <a:cs typeface="Times New Roman"/>
                <a:sym typeface="Times New Roman"/>
              </a:endParaRPr>
            </a:p>
          </p:txBody>
        </p:sp>
        <p:sp>
          <p:nvSpPr>
            <p:cNvPr id="170" name="Google Shape;170;p6"/>
            <p:cNvSpPr/>
            <p:nvPr/>
          </p:nvSpPr>
          <p:spPr>
            <a:xfrm rot="10800000">
              <a:off x="0" y="1368"/>
              <a:ext cx="11581288" cy="2942230"/>
            </a:xfrm>
            <a:prstGeom prst="upArrowCallout">
              <a:avLst>
                <a:gd name="adj1" fmla="val 25000"/>
                <a:gd name="adj2" fmla="val 25000"/>
                <a:gd name="adj3" fmla="val 25000"/>
                <a:gd name="adj4" fmla="val 64977"/>
              </a:avLst>
            </a:prstGeom>
            <a:solidFill>
              <a:srgbClr val="7F63A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6"/>
            <p:cNvSpPr txBox="1"/>
            <p:nvPr/>
          </p:nvSpPr>
          <p:spPr>
            <a:xfrm>
              <a:off x="0" y="1368"/>
              <a:ext cx="11581288" cy="1911773"/>
            </a:xfrm>
            <a:prstGeom prst="rect">
              <a:avLst/>
            </a:prstGeom>
            <a:noFill/>
            <a:ln>
              <a:noFill/>
            </a:ln>
          </p:spPr>
          <p:txBody>
            <a:bodyPr spcFirstLastPara="1" wrap="square" lIns="312925" tIns="312925" rIns="312925" bIns="312925" anchor="ctr" anchorCtr="0">
              <a:noAutofit/>
            </a:bodyPr>
            <a:lstStyle/>
            <a:p>
              <a:pPr marL="0" marR="0" lvl="0" indent="0" algn="ctr" rtl="0">
                <a:lnSpc>
                  <a:spcPct val="90000"/>
                </a:lnSpc>
                <a:spcBef>
                  <a:spcPts val="0"/>
                </a:spcBef>
                <a:spcAft>
                  <a:spcPts val="0"/>
                </a:spcAft>
                <a:buClr>
                  <a:schemeClr val="lt1"/>
                </a:buClr>
                <a:buSzPts val="4400"/>
                <a:buFont typeface="Times New Roman"/>
                <a:buNone/>
              </a:pPr>
              <a:r>
                <a:rPr lang="en-GB" sz="4400" b="0">
                  <a:solidFill>
                    <a:schemeClr val="lt1"/>
                  </a:solidFill>
                  <a:latin typeface="Times New Roman"/>
                  <a:ea typeface="Times New Roman"/>
                  <a:cs typeface="Times New Roman"/>
                  <a:sym typeface="Times New Roman"/>
                </a:rPr>
                <a:t>Early childhood is a crucial time for brain development (Schmutz, 2024).</a:t>
              </a:r>
              <a:endParaRPr sz="4400" b="0">
                <a:solidFill>
                  <a:schemeClr val="lt1"/>
                </a:solidFill>
                <a:latin typeface="Times New Roman"/>
                <a:ea typeface="Times New Roman"/>
                <a:cs typeface="Times New Roman"/>
                <a:sym typeface="Times New Roman"/>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7"/>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178" name="Google Shape;178;p7"/>
          <p:cNvSpPr/>
          <p:nvPr/>
        </p:nvSpPr>
        <p:spPr>
          <a:xfrm>
            <a:off x="609600" y="2270915"/>
            <a:ext cx="7049287" cy="5745169"/>
          </a:xfrm>
          <a:custGeom>
            <a:avLst/>
            <a:gdLst/>
            <a:ahLst/>
            <a:cxnLst/>
            <a:rect l="l" t="t" r="r" b="b"/>
            <a:pathLst>
              <a:path w="7049287" h="5745169" extrusionOk="0">
                <a:moveTo>
                  <a:pt x="0" y="0"/>
                </a:moveTo>
                <a:lnTo>
                  <a:pt x="7049287" y="0"/>
                </a:lnTo>
                <a:lnTo>
                  <a:pt x="7049287" y="5745168"/>
                </a:lnTo>
                <a:lnTo>
                  <a:pt x="0" y="5745168"/>
                </a:lnTo>
                <a:lnTo>
                  <a:pt x="0" y="0"/>
                </a:lnTo>
                <a:close/>
              </a:path>
            </a:pathLst>
          </a:custGeom>
          <a:blipFill rotWithShape="1">
            <a:blip r:embed="rId4">
              <a:alphaModFix/>
            </a:blip>
            <a:stretch>
              <a:fillRect/>
            </a:stretch>
          </a:blipFill>
          <a:ln>
            <a:noFill/>
          </a:ln>
        </p:spPr>
      </p:sp>
      <p:sp>
        <p:nvSpPr>
          <p:cNvPr id="179" name="Google Shape;179;p7"/>
          <p:cNvSpPr txBox="1"/>
          <p:nvPr/>
        </p:nvSpPr>
        <p:spPr>
          <a:xfrm>
            <a:off x="381001" y="285856"/>
            <a:ext cx="16903700" cy="1744067"/>
          </a:xfrm>
          <a:prstGeom prst="rect">
            <a:avLst/>
          </a:prstGeom>
          <a:noFill/>
          <a:ln>
            <a:noFill/>
          </a:ln>
        </p:spPr>
        <p:txBody>
          <a:bodyPr spcFirstLastPara="1" wrap="square" lIns="0" tIns="0" rIns="0" bIns="0" anchor="t" anchorCtr="0">
            <a:spAutoFit/>
          </a:bodyPr>
          <a:lstStyle/>
          <a:p>
            <a:pPr marL="0" marR="0" lvl="0" indent="0" algn="ctr" rtl="0">
              <a:lnSpc>
                <a:spcPct val="103636"/>
              </a:lnSpc>
              <a:spcBef>
                <a:spcPts val="0"/>
              </a:spcBef>
              <a:spcAft>
                <a:spcPts val="0"/>
              </a:spcAft>
              <a:buNone/>
            </a:pPr>
            <a:r>
              <a:rPr lang="en-GB" sz="6600">
                <a:solidFill>
                  <a:srgbClr val="96C5C8"/>
                </a:solidFill>
                <a:latin typeface="Arial"/>
                <a:ea typeface="Arial"/>
                <a:cs typeface="Arial"/>
                <a:sym typeface="Arial"/>
              </a:rPr>
              <a:t>Applying theory to Amira’s behaviour</a:t>
            </a:r>
            <a:endParaRPr/>
          </a:p>
        </p:txBody>
      </p:sp>
      <p:grpSp>
        <p:nvGrpSpPr>
          <p:cNvPr id="180" name="Google Shape;180;p7"/>
          <p:cNvGrpSpPr/>
          <p:nvPr/>
        </p:nvGrpSpPr>
        <p:grpSpPr>
          <a:xfrm>
            <a:off x="7086600" y="2270914"/>
            <a:ext cx="10591799" cy="7368384"/>
            <a:chOff x="0" y="0"/>
            <a:chExt cx="10591799" cy="7368384"/>
          </a:xfrm>
        </p:grpSpPr>
        <p:sp>
          <p:nvSpPr>
            <p:cNvPr id="181" name="Google Shape;181;p7"/>
            <p:cNvSpPr/>
            <p:nvPr/>
          </p:nvSpPr>
          <p:spPr>
            <a:xfrm>
              <a:off x="0" y="0"/>
              <a:ext cx="8473440" cy="1621044"/>
            </a:xfrm>
            <a:prstGeom prst="roundRect">
              <a:avLst>
                <a:gd name="adj" fmla="val 10000"/>
              </a:avLst>
            </a:prstGeom>
            <a:solidFill>
              <a:schemeClr val="lt1"/>
            </a:solidFill>
            <a:ln w="25400" cap="flat" cmpd="sng">
              <a:solidFill>
                <a:srgbClr val="AD46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7"/>
            <p:cNvSpPr txBox="1"/>
            <p:nvPr/>
          </p:nvSpPr>
          <p:spPr>
            <a:xfrm>
              <a:off x="47474" y="47486"/>
              <a:ext cx="7372200" cy="1526100"/>
            </a:xfrm>
            <a:prstGeom prst="rect">
              <a:avLst/>
            </a:prstGeom>
            <a:noFill/>
            <a:ln>
              <a:noFill/>
            </a:ln>
          </p:spPr>
          <p:txBody>
            <a:bodyPr spcFirstLastPara="1" wrap="square" lIns="121900" tIns="121900" rIns="121900" bIns="121900" anchor="ctr" anchorCtr="0">
              <a:noAutofit/>
            </a:bodyPr>
            <a:lstStyle/>
            <a:p>
              <a:pPr marL="0" marR="0" lvl="0" indent="0" algn="l" rtl="0">
                <a:lnSpc>
                  <a:spcPct val="90000"/>
                </a:lnSpc>
                <a:spcBef>
                  <a:spcPts val="0"/>
                </a:spcBef>
                <a:spcAft>
                  <a:spcPts val="0"/>
                </a:spcAft>
                <a:buClr>
                  <a:schemeClr val="lt1"/>
                </a:buClr>
                <a:buSzPts val="3200"/>
                <a:buFont typeface="Times New Roman"/>
                <a:buNone/>
              </a:pPr>
              <a:r>
                <a:rPr lang="en-GB" sz="3200" b="0">
                  <a:solidFill>
                    <a:schemeClr val="dk1"/>
                  </a:solidFill>
                  <a:latin typeface="Times New Roman"/>
                  <a:ea typeface="Times New Roman"/>
                  <a:cs typeface="Times New Roman"/>
                  <a:sym typeface="Times New Roman"/>
                </a:rPr>
                <a:t>In the Preoperational stage, children have difficulty in understanding perspectives other than their own (Köksal, 2022).</a:t>
              </a:r>
              <a:endParaRPr sz="3200" b="0">
                <a:solidFill>
                  <a:schemeClr val="dk1"/>
                </a:solidFill>
                <a:latin typeface="Times New Roman"/>
                <a:ea typeface="Times New Roman"/>
                <a:cs typeface="Times New Roman"/>
                <a:sym typeface="Times New Roman"/>
              </a:endParaRPr>
            </a:p>
          </p:txBody>
        </p:sp>
        <p:sp>
          <p:nvSpPr>
            <p:cNvPr id="183" name="Google Shape;183;p7"/>
            <p:cNvSpPr/>
            <p:nvPr/>
          </p:nvSpPr>
          <p:spPr>
            <a:xfrm>
              <a:off x="709650" y="1915780"/>
              <a:ext cx="8473440" cy="1621044"/>
            </a:xfrm>
            <a:prstGeom prst="roundRect">
              <a:avLst>
                <a:gd name="adj" fmla="val 10000"/>
              </a:avLst>
            </a:prstGeom>
            <a:solidFill>
              <a:schemeClr val="lt1"/>
            </a:solidFill>
            <a:ln w="25400" cap="flat" cmpd="sng">
              <a:solidFill>
                <a:srgbClr val="AD46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7"/>
            <p:cNvSpPr txBox="1"/>
            <p:nvPr/>
          </p:nvSpPr>
          <p:spPr>
            <a:xfrm>
              <a:off x="757129" y="1963259"/>
              <a:ext cx="6615152" cy="1526086"/>
            </a:xfrm>
            <a:prstGeom prst="rect">
              <a:avLst/>
            </a:prstGeom>
            <a:noFill/>
            <a:ln>
              <a:noFill/>
            </a:ln>
          </p:spPr>
          <p:txBody>
            <a:bodyPr spcFirstLastPara="1" wrap="square" lIns="121900" tIns="121900" rIns="121900" bIns="121900" anchor="ctr" anchorCtr="0">
              <a:noAutofit/>
            </a:bodyPr>
            <a:lstStyle/>
            <a:p>
              <a:pPr marL="0" marR="0" lvl="0" indent="0" algn="l" rtl="0">
                <a:lnSpc>
                  <a:spcPct val="90000"/>
                </a:lnSpc>
                <a:spcBef>
                  <a:spcPts val="0"/>
                </a:spcBef>
                <a:spcAft>
                  <a:spcPts val="0"/>
                </a:spcAft>
                <a:buClr>
                  <a:schemeClr val="lt1"/>
                </a:buClr>
                <a:buSzPts val="3200"/>
                <a:buFont typeface="Times New Roman"/>
                <a:buNone/>
              </a:pPr>
              <a:r>
                <a:rPr lang="en-GB" sz="3200" b="0">
                  <a:solidFill>
                    <a:schemeClr val="dk1"/>
                  </a:solidFill>
                  <a:latin typeface="Times New Roman"/>
                  <a:ea typeface="Times New Roman"/>
                  <a:cs typeface="Times New Roman"/>
                  <a:sym typeface="Times New Roman"/>
                </a:rPr>
                <a:t>Egocentric thoughts make Amira have a hard time seeing the opinion of her career.</a:t>
              </a:r>
              <a:endParaRPr sz="3200" b="0">
                <a:solidFill>
                  <a:schemeClr val="dk1"/>
                </a:solidFill>
                <a:latin typeface="Times New Roman"/>
                <a:ea typeface="Times New Roman"/>
                <a:cs typeface="Times New Roman"/>
                <a:sym typeface="Times New Roman"/>
              </a:endParaRPr>
            </a:p>
          </p:txBody>
        </p:sp>
        <p:sp>
          <p:nvSpPr>
            <p:cNvPr id="185" name="Google Shape;185;p7"/>
            <p:cNvSpPr/>
            <p:nvPr/>
          </p:nvSpPr>
          <p:spPr>
            <a:xfrm>
              <a:off x="1408709" y="3831560"/>
              <a:ext cx="8473440" cy="1621044"/>
            </a:xfrm>
            <a:prstGeom prst="roundRect">
              <a:avLst>
                <a:gd name="adj" fmla="val 10000"/>
              </a:avLst>
            </a:prstGeom>
            <a:solidFill>
              <a:schemeClr val="lt1"/>
            </a:solidFill>
            <a:ln w="25400" cap="flat" cmpd="sng">
              <a:solidFill>
                <a:srgbClr val="AD46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7"/>
            <p:cNvSpPr txBox="1"/>
            <p:nvPr/>
          </p:nvSpPr>
          <p:spPr>
            <a:xfrm>
              <a:off x="1456188" y="3879039"/>
              <a:ext cx="6625744" cy="1526086"/>
            </a:xfrm>
            <a:prstGeom prst="rect">
              <a:avLst/>
            </a:prstGeom>
            <a:noFill/>
            <a:ln>
              <a:noFill/>
            </a:ln>
          </p:spPr>
          <p:txBody>
            <a:bodyPr spcFirstLastPara="1" wrap="square" lIns="121900" tIns="121900" rIns="121900" bIns="121900" anchor="ctr" anchorCtr="0">
              <a:noAutofit/>
            </a:bodyPr>
            <a:lstStyle/>
            <a:p>
              <a:pPr marL="0" marR="0" lvl="0" indent="0" algn="l" rtl="0">
                <a:lnSpc>
                  <a:spcPct val="90000"/>
                </a:lnSpc>
                <a:spcBef>
                  <a:spcPts val="0"/>
                </a:spcBef>
                <a:spcAft>
                  <a:spcPts val="0"/>
                </a:spcAft>
                <a:buClr>
                  <a:schemeClr val="lt1"/>
                </a:buClr>
                <a:buSzPts val="3200"/>
                <a:buFont typeface="Times New Roman"/>
                <a:buNone/>
              </a:pPr>
              <a:r>
                <a:rPr lang="en-GB" sz="3200" b="0">
                  <a:solidFill>
                    <a:schemeClr val="dk1"/>
                  </a:solidFill>
                  <a:latin typeface="Times New Roman"/>
                  <a:ea typeface="Times New Roman"/>
                  <a:cs typeface="Times New Roman"/>
                  <a:sym typeface="Times New Roman"/>
                </a:rPr>
                <a:t>Poor verbal communication, characterising Amira, demonstrates that at the preoperational stage.</a:t>
              </a:r>
              <a:endParaRPr sz="3200" b="0">
                <a:solidFill>
                  <a:schemeClr val="dk1"/>
                </a:solidFill>
                <a:latin typeface="Times New Roman"/>
                <a:ea typeface="Times New Roman"/>
                <a:cs typeface="Times New Roman"/>
                <a:sym typeface="Times New Roman"/>
              </a:endParaRPr>
            </a:p>
          </p:txBody>
        </p:sp>
        <p:sp>
          <p:nvSpPr>
            <p:cNvPr id="187" name="Google Shape;187;p7"/>
            <p:cNvSpPr/>
            <p:nvPr/>
          </p:nvSpPr>
          <p:spPr>
            <a:xfrm>
              <a:off x="2118359" y="5747340"/>
              <a:ext cx="8473440" cy="1621044"/>
            </a:xfrm>
            <a:prstGeom prst="roundRect">
              <a:avLst>
                <a:gd name="adj" fmla="val 10000"/>
              </a:avLst>
            </a:prstGeom>
            <a:solidFill>
              <a:schemeClr val="lt1"/>
            </a:solidFill>
            <a:ln w="25400" cap="flat" cmpd="sng">
              <a:solidFill>
                <a:srgbClr val="AD46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7"/>
            <p:cNvSpPr txBox="1"/>
            <p:nvPr/>
          </p:nvSpPr>
          <p:spPr>
            <a:xfrm>
              <a:off x="2165838" y="5794819"/>
              <a:ext cx="6615152" cy="1526086"/>
            </a:xfrm>
            <a:prstGeom prst="rect">
              <a:avLst/>
            </a:prstGeom>
            <a:noFill/>
            <a:ln>
              <a:noFill/>
            </a:ln>
          </p:spPr>
          <p:txBody>
            <a:bodyPr spcFirstLastPara="1" wrap="square" lIns="121900" tIns="121900" rIns="121900" bIns="121900" anchor="ctr" anchorCtr="0">
              <a:noAutofit/>
            </a:bodyPr>
            <a:lstStyle/>
            <a:p>
              <a:pPr marL="0" marR="0" lvl="0" indent="0" algn="l" rtl="0">
                <a:lnSpc>
                  <a:spcPct val="90000"/>
                </a:lnSpc>
                <a:spcBef>
                  <a:spcPts val="0"/>
                </a:spcBef>
                <a:spcAft>
                  <a:spcPts val="0"/>
                </a:spcAft>
                <a:buClr>
                  <a:schemeClr val="lt1"/>
                </a:buClr>
                <a:buSzPts val="3200"/>
                <a:buFont typeface="Times New Roman"/>
                <a:buNone/>
              </a:pPr>
              <a:r>
                <a:rPr lang="en-GB" sz="3200" b="0">
                  <a:solidFill>
                    <a:schemeClr val="dk1"/>
                  </a:solidFill>
                  <a:latin typeface="Times New Roman"/>
                  <a:ea typeface="Times New Roman"/>
                  <a:cs typeface="Times New Roman"/>
                  <a:sym typeface="Times New Roman"/>
                </a:rPr>
                <a:t>Her challenges of interacting in group play are explainable by means of egocentrism.</a:t>
              </a:r>
              <a:endParaRPr sz="3200" b="0">
                <a:solidFill>
                  <a:schemeClr val="dk1"/>
                </a:solidFill>
                <a:latin typeface="Times New Roman"/>
                <a:ea typeface="Times New Roman"/>
                <a:cs typeface="Times New Roman"/>
                <a:sym typeface="Times New Roman"/>
              </a:endParaRPr>
            </a:p>
          </p:txBody>
        </p:sp>
        <p:sp>
          <p:nvSpPr>
            <p:cNvPr id="189" name="Google Shape;189;p7"/>
            <p:cNvSpPr/>
            <p:nvPr/>
          </p:nvSpPr>
          <p:spPr>
            <a:xfrm>
              <a:off x="7419760" y="1241572"/>
              <a:ext cx="1053679" cy="1053679"/>
            </a:xfrm>
            <a:prstGeom prst="downArrow">
              <a:avLst>
                <a:gd name="adj1" fmla="val 55000"/>
                <a:gd name="adj2" fmla="val 45000"/>
              </a:avLst>
            </a:prstGeom>
            <a:solidFill>
              <a:schemeClr val="lt1">
                <a:alpha val="89803"/>
              </a:schemeClr>
            </a:solidFill>
            <a:ln w="25400" cap="flat" cmpd="sng">
              <a:solidFill>
                <a:srgbClr val="BF504D">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7"/>
            <p:cNvSpPr txBox="1"/>
            <p:nvPr/>
          </p:nvSpPr>
          <p:spPr>
            <a:xfrm>
              <a:off x="7656838" y="1241572"/>
              <a:ext cx="579523" cy="792893"/>
            </a:xfrm>
            <a:prstGeom prst="rect">
              <a:avLst/>
            </a:prstGeom>
            <a:noFill/>
            <a:ln>
              <a:noFill/>
            </a:ln>
          </p:spPr>
          <p:txBody>
            <a:bodyPr spcFirstLastPara="1" wrap="square" lIns="50800" tIns="50800" rIns="50800" bIns="50800" anchor="ctr" anchorCtr="0">
              <a:noAutofit/>
            </a:bodyPr>
            <a:lstStyle/>
            <a:p>
              <a:pPr marL="0" marR="0" lvl="0" indent="0" algn="ctr" rtl="0">
                <a:lnSpc>
                  <a:spcPct val="90000"/>
                </a:lnSpc>
                <a:spcBef>
                  <a:spcPts val="0"/>
                </a:spcBef>
                <a:spcAft>
                  <a:spcPts val="0"/>
                </a:spcAft>
                <a:buClr>
                  <a:schemeClr val="dk1"/>
                </a:buClr>
                <a:buSzPts val="4000"/>
                <a:buFont typeface="Calibri"/>
                <a:buNone/>
              </a:pPr>
              <a:endParaRPr sz="4000" b="0">
                <a:solidFill>
                  <a:schemeClr val="dk1"/>
                </a:solidFill>
                <a:latin typeface="Times New Roman"/>
                <a:ea typeface="Times New Roman"/>
                <a:cs typeface="Times New Roman"/>
                <a:sym typeface="Times New Roman"/>
              </a:endParaRPr>
            </a:p>
          </p:txBody>
        </p:sp>
        <p:sp>
          <p:nvSpPr>
            <p:cNvPr id="191" name="Google Shape;191;p7"/>
            <p:cNvSpPr/>
            <p:nvPr/>
          </p:nvSpPr>
          <p:spPr>
            <a:xfrm>
              <a:off x="8129411" y="3157352"/>
              <a:ext cx="1053679" cy="1053679"/>
            </a:xfrm>
            <a:prstGeom prst="downArrow">
              <a:avLst>
                <a:gd name="adj1" fmla="val 55000"/>
                <a:gd name="adj2" fmla="val 45000"/>
              </a:avLst>
            </a:prstGeom>
            <a:solidFill>
              <a:schemeClr val="lt1">
                <a:alpha val="89803"/>
              </a:schemeClr>
            </a:solidFill>
            <a:ln w="25400" cap="flat" cmpd="sng">
              <a:solidFill>
                <a:srgbClr val="BF504D">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7"/>
            <p:cNvSpPr txBox="1"/>
            <p:nvPr/>
          </p:nvSpPr>
          <p:spPr>
            <a:xfrm>
              <a:off x="8366489" y="3157352"/>
              <a:ext cx="579523" cy="792893"/>
            </a:xfrm>
            <a:prstGeom prst="rect">
              <a:avLst/>
            </a:prstGeom>
            <a:noFill/>
            <a:ln>
              <a:noFill/>
            </a:ln>
          </p:spPr>
          <p:txBody>
            <a:bodyPr spcFirstLastPara="1" wrap="square" lIns="50800" tIns="50800" rIns="50800" bIns="50800" anchor="ctr" anchorCtr="0">
              <a:noAutofit/>
            </a:bodyPr>
            <a:lstStyle/>
            <a:p>
              <a:pPr marL="0" marR="0" lvl="0" indent="0" algn="ctr" rtl="0">
                <a:lnSpc>
                  <a:spcPct val="90000"/>
                </a:lnSpc>
                <a:spcBef>
                  <a:spcPts val="0"/>
                </a:spcBef>
                <a:spcAft>
                  <a:spcPts val="0"/>
                </a:spcAft>
                <a:buClr>
                  <a:schemeClr val="dk1"/>
                </a:buClr>
                <a:buSzPts val="4000"/>
                <a:buFont typeface="Calibri"/>
                <a:buNone/>
              </a:pPr>
              <a:endParaRPr sz="4000" b="0">
                <a:solidFill>
                  <a:schemeClr val="dk1"/>
                </a:solidFill>
                <a:latin typeface="Times New Roman"/>
                <a:ea typeface="Times New Roman"/>
                <a:cs typeface="Times New Roman"/>
                <a:sym typeface="Times New Roman"/>
              </a:endParaRPr>
            </a:p>
          </p:txBody>
        </p:sp>
        <p:sp>
          <p:nvSpPr>
            <p:cNvPr id="193" name="Google Shape;193;p7"/>
            <p:cNvSpPr/>
            <p:nvPr/>
          </p:nvSpPr>
          <p:spPr>
            <a:xfrm>
              <a:off x="8828470" y="5073133"/>
              <a:ext cx="1053679" cy="1053679"/>
            </a:xfrm>
            <a:prstGeom prst="downArrow">
              <a:avLst>
                <a:gd name="adj1" fmla="val 55000"/>
                <a:gd name="adj2" fmla="val 45000"/>
              </a:avLst>
            </a:prstGeom>
            <a:solidFill>
              <a:schemeClr val="lt1">
                <a:alpha val="89803"/>
              </a:schemeClr>
            </a:solidFill>
            <a:ln w="25400" cap="flat" cmpd="sng">
              <a:solidFill>
                <a:srgbClr val="BF504D">
                  <a:alpha val="89803"/>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7"/>
            <p:cNvSpPr txBox="1"/>
            <p:nvPr/>
          </p:nvSpPr>
          <p:spPr>
            <a:xfrm>
              <a:off x="9065548" y="5073133"/>
              <a:ext cx="579523" cy="792893"/>
            </a:xfrm>
            <a:prstGeom prst="rect">
              <a:avLst/>
            </a:prstGeom>
            <a:noFill/>
            <a:ln>
              <a:noFill/>
            </a:ln>
          </p:spPr>
          <p:txBody>
            <a:bodyPr spcFirstLastPara="1" wrap="square" lIns="50800" tIns="50800" rIns="50800" bIns="50800" anchor="ctr" anchorCtr="0">
              <a:noAutofit/>
            </a:bodyPr>
            <a:lstStyle/>
            <a:p>
              <a:pPr marL="0" marR="0" lvl="0" indent="0" algn="ctr" rtl="0">
                <a:lnSpc>
                  <a:spcPct val="90000"/>
                </a:lnSpc>
                <a:spcBef>
                  <a:spcPts val="0"/>
                </a:spcBef>
                <a:spcAft>
                  <a:spcPts val="0"/>
                </a:spcAft>
                <a:buClr>
                  <a:schemeClr val="dk1"/>
                </a:buClr>
                <a:buSzPts val="4000"/>
                <a:buFont typeface="Calibri"/>
                <a:buNone/>
              </a:pPr>
              <a:endParaRPr sz="4000" b="0">
                <a:solidFill>
                  <a:schemeClr val="dk1"/>
                </a:solidFill>
                <a:latin typeface="Times New Roman"/>
                <a:ea typeface="Times New Roman"/>
                <a:cs typeface="Times New Roman"/>
                <a:sym typeface="Times New Roman"/>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8"/>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200" name="Google Shape;200;p8"/>
          <p:cNvSpPr txBox="1"/>
          <p:nvPr/>
        </p:nvSpPr>
        <p:spPr>
          <a:xfrm>
            <a:off x="4071495" y="342900"/>
            <a:ext cx="10243747" cy="974626"/>
          </a:xfrm>
          <a:prstGeom prst="rect">
            <a:avLst/>
          </a:prstGeom>
          <a:noFill/>
          <a:ln>
            <a:noFill/>
          </a:ln>
        </p:spPr>
        <p:txBody>
          <a:bodyPr spcFirstLastPara="1" wrap="square" lIns="0" tIns="0" rIns="0" bIns="0" anchor="t" anchorCtr="0">
            <a:spAutoFit/>
          </a:bodyPr>
          <a:lstStyle/>
          <a:p>
            <a:pPr marL="0" marR="0" lvl="0" indent="0" algn="ctr" rtl="0">
              <a:lnSpc>
                <a:spcPct val="106083"/>
              </a:lnSpc>
              <a:spcBef>
                <a:spcPts val="0"/>
              </a:spcBef>
              <a:spcAft>
                <a:spcPts val="0"/>
              </a:spcAft>
              <a:buNone/>
            </a:pPr>
            <a:r>
              <a:rPr lang="en-GB" sz="7200">
                <a:solidFill>
                  <a:srgbClr val="B4CDB9"/>
                </a:solidFill>
                <a:latin typeface="Arial"/>
                <a:ea typeface="Arial"/>
                <a:cs typeface="Arial"/>
                <a:sym typeface="Arial"/>
              </a:rPr>
              <a:t>Interventions</a:t>
            </a:r>
            <a:endParaRPr/>
          </a:p>
        </p:txBody>
      </p:sp>
      <p:grpSp>
        <p:nvGrpSpPr>
          <p:cNvPr id="201" name="Google Shape;201;p8"/>
          <p:cNvGrpSpPr/>
          <p:nvPr/>
        </p:nvGrpSpPr>
        <p:grpSpPr>
          <a:xfrm>
            <a:off x="1297307" y="1943099"/>
            <a:ext cx="15617187" cy="7620647"/>
            <a:chOff x="1907" y="-1"/>
            <a:chExt cx="15617187" cy="7620647"/>
          </a:xfrm>
        </p:grpSpPr>
        <p:sp>
          <p:nvSpPr>
            <p:cNvPr id="202" name="Google Shape;202;p8"/>
            <p:cNvSpPr/>
            <p:nvPr/>
          </p:nvSpPr>
          <p:spPr>
            <a:xfrm rot="-5400000">
              <a:off x="-1329498" y="1331404"/>
              <a:ext cx="7620647" cy="4957837"/>
            </a:xfrm>
            <a:prstGeom prst="flowChartManualOperation">
              <a:avLst/>
            </a:prstGeom>
            <a:solidFill>
              <a:schemeClr val="accent4"/>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8"/>
            <p:cNvSpPr txBox="1"/>
            <p:nvPr/>
          </p:nvSpPr>
          <p:spPr>
            <a:xfrm>
              <a:off x="1907" y="1524128"/>
              <a:ext cx="4957837" cy="4572389"/>
            </a:xfrm>
            <a:prstGeom prst="rect">
              <a:avLst/>
            </a:prstGeom>
            <a:noFill/>
            <a:ln>
              <a:noFill/>
            </a:ln>
          </p:spPr>
          <p:txBody>
            <a:bodyPr spcFirstLastPara="1" wrap="square" lIns="279400" tIns="0" rIns="279400" bIns="0" anchor="ctr" anchorCtr="0">
              <a:noAutofit/>
            </a:bodyPr>
            <a:lstStyle/>
            <a:p>
              <a:pPr marL="0" marR="0" lvl="0" indent="0" algn="ctr" rtl="0">
                <a:lnSpc>
                  <a:spcPct val="90000"/>
                </a:lnSpc>
                <a:spcBef>
                  <a:spcPts val="0"/>
                </a:spcBef>
                <a:spcAft>
                  <a:spcPts val="0"/>
                </a:spcAft>
                <a:buClr>
                  <a:schemeClr val="lt1"/>
                </a:buClr>
                <a:buSzPts val="4400"/>
                <a:buFont typeface="Times New Roman"/>
                <a:buNone/>
              </a:pPr>
              <a:r>
                <a:rPr lang="en-GB" sz="4400" b="0">
                  <a:solidFill>
                    <a:schemeClr val="lt1"/>
                  </a:solidFill>
                  <a:latin typeface="Times New Roman"/>
                  <a:ea typeface="Times New Roman"/>
                  <a:cs typeface="Times New Roman"/>
                  <a:sym typeface="Times New Roman"/>
                </a:rPr>
                <a:t>Preoperational children learn by actively manipulating objects.</a:t>
              </a:r>
              <a:endParaRPr sz="4400" b="0">
                <a:solidFill>
                  <a:schemeClr val="lt1"/>
                </a:solidFill>
                <a:latin typeface="Times New Roman"/>
                <a:ea typeface="Times New Roman"/>
                <a:cs typeface="Times New Roman"/>
                <a:sym typeface="Times New Roman"/>
              </a:endParaRPr>
            </a:p>
          </p:txBody>
        </p:sp>
        <p:sp>
          <p:nvSpPr>
            <p:cNvPr id="204" name="Google Shape;204;p8"/>
            <p:cNvSpPr/>
            <p:nvPr/>
          </p:nvSpPr>
          <p:spPr>
            <a:xfrm rot="-5400000">
              <a:off x="4000177" y="1331404"/>
              <a:ext cx="7620647" cy="4957837"/>
            </a:xfrm>
            <a:prstGeom prst="flowChartManualOperation">
              <a:avLst/>
            </a:prstGeom>
            <a:solidFill>
              <a:srgbClr val="5665B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8"/>
            <p:cNvSpPr txBox="1"/>
            <p:nvPr/>
          </p:nvSpPr>
          <p:spPr>
            <a:xfrm>
              <a:off x="5331582" y="1524128"/>
              <a:ext cx="4957837" cy="4572389"/>
            </a:xfrm>
            <a:prstGeom prst="rect">
              <a:avLst/>
            </a:prstGeom>
            <a:noFill/>
            <a:ln>
              <a:noFill/>
            </a:ln>
          </p:spPr>
          <p:txBody>
            <a:bodyPr spcFirstLastPara="1" wrap="square" lIns="279400" tIns="0" rIns="279400" bIns="0" anchor="ctr" anchorCtr="0">
              <a:noAutofit/>
            </a:bodyPr>
            <a:lstStyle/>
            <a:p>
              <a:pPr marL="0" marR="0" lvl="0" indent="0" algn="ctr" rtl="0">
                <a:lnSpc>
                  <a:spcPct val="90000"/>
                </a:lnSpc>
                <a:spcBef>
                  <a:spcPts val="0"/>
                </a:spcBef>
                <a:spcAft>
                  <a:spcPts val="0"/>
                </a:spcAft>
                <a:buClr>
                  <a:schemeClr val="lt1"/>
                </a:buClr>
                <a:buSzPts val="4400"/>
                <a:buFont typeface="Times New Roman"/>
                <a:buNone/>
              </a:pPr>
              <a:r>
                <a:rPr lang="en-GB" sz="4400" b="0">
                  <a:solidFill>
                    <a:schemeClr val="lt1"/>
                  </a:solidFill>
                  <a:latin typeface="Times New Roman"/>
                  <a:ea typeface="Times New Roman"/>
                  <a:cs typeface="Times New Roman"/>
                  <a:sym typeface="Times New Roman"/>
                </a:rPr>
                <a:t>Building blocks and sensory materials will promote exploration and schema development for Amira.</a:t>
              </a:r>
              <a:endParaRPr sz="4400" b="0">
                <a:solidFill>
                  <a:schemeClr val="lt1"/>
                </a:solidFill>
                <a:latin typeface="Times New Roman"/>
                <a:ea typeface="Times New Roman"/>
                <a:cs typeface="Times New Roman"/>
                <a:sym typeface="Times New Roman"/>
              </a:endParaRPr>
            </a:p>
          </p:txBody>
        </p:sp>
        <p:sp>
          <p:nvSpPr>
            <p:cNvPr id="206" name="Google Shape;206;p8"/>
            <p:cNvSpPr/>
            <p:nvPr/>
          </p:nvSpPr>
          <p:spPr>
            <a:xfrm rot="-5400000">
              <a:off x="9329852" y="1331404"/>
              <a:ext cx="7620647" cy="4957837"/>
            </a:xfrm>
            <a:prstGeom prst="flowChartManualOperation">
              <a:avLst/>
            </a:prstGeom>
            <a:solidFill>
              <a:srgbClr val="4AA9C5"/>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8"/>
            <p:cNvSpPr txBox="1"/>
            <p:nvPr/>
          </p:nvSpPr>
          <p:spPr>
            <a:xfrm>
              <a:off x="10661257" y="1524128"/>
              <a:ext cx="4957837" cy="4572389"/>
            </a:xfrm>
            <a:prstGeom prst="rect">
              <a:avLst/>
            </a:prstGeom>
            <a:noFill/>
            <a:ln>
              <a:noFill/>
            </a:ln>
          </p:spPr>
          <p:txBody>
            <a:bodyPr spcFirstLastPara="1" wrap="square" lIns="279400" tIns="0" rIns="279400" bIns="0" anchor="ctr" anchorCtr="0">
              <a:noAutofit/>
            </a:bodyPr>
            <a:lstStyle/>
            <a:p>
              <a:pPr marL="0" marR="0" lvl="0" indent="0" algn="ctr" rtl="0">
                <a:lnSpc>
                  <a:spcPct val="90000"/>
                </a:lnSpc>
                <a:spcBef>
                  <a:spcPts val="0"/>
                </a:spcBef>
                <a:spcAft>
                  <a:spcPts val="0"/>
                </a:spcAft>
                <a:buClr>
                  <a:schemeClr val="lt1"/>
                </a:buClr>
                <a:buSzPts val="4400"/>
                <a:buFont typeface="Times New Roman"/>
                <a:buNone/>
              </a:pPr>
              <a:r>
                <a:rPr lang="en-GB" sz="4400" b="0">
                  <a:solidFill>
                    <a:schemeClr val="lt1"/>
                  </a:solidFill>
                  <a:latin typeface="Times New Roman"/>
                  <a:ea typeface="Times New Roman"/>
                  <a:cs typeface="Times New Roman"/>
                  <a:sym typeface="Times New Roman"/>
                </a:rPr>
                <a:t>Practitioners must not stick to one process for Amira. </a:t>
              </a:r>
              <a:endParaRPr sz="4400" b="0">
                <a:solidFill>
                  <a:schemeClr val="lt1"/>
                </a:solidFill>
                <a:latin typeface="Times New Roman"/>
                <a:ea typeface="Times New Roman"/>
                <a:cs typeface="Times New Roman"/>
                <a:sym typeface="Times New Roman"/>
              </a:endParaRPr>
            </a:p>
          </p:txBody>
        </p:sp>
      </p:grpSp>
      <p:sp>
        <p:nvSpPr>
          <p:cNvPr id="208" name="Google Shape;208;p8"/>
          <p:cNvSpPr/>
          <p:nvPr/>
        </p:nvSpPr>
        <p:spPr>
          <a:xfrm rot="3296767">
            <a:off x="-1739496" y="-2233275"/>
            <a:ext cx="3897988" cy="3967595"/>
          </a:xfrm>
          <a:custGeom>
            <a:avLst/>
            <a:gdLst/>
            <a:ahLst/>
            <a:cxnLst/>
            <a:rect l="l" t="t" r="r" b="b"/>
            <a:pathLst>
              <a:path w="3897988" h="3967595" extrusionOk="0">
                <a:moveTo>
                  <a:pt x="0" y="0"/>
                </a:moveTo>
                <a:lnTo>
                  <a:pt x="3897989" y="0"/>
                </a:lnTo>
                <a:lnTo>
                  <a:pt x="3897989" y="3967595"/>
                </a:lnTo>
                <a:lnTo>
                  <a:pt x="0" y="3967595"/>
                </a:lnTo>
                <a:lnTo>
                  <a:pt x="0" y="0"/>
                </a:lnTo>
                <a:close/>
              </a:path>
            </a:pathLst>
          </a:custGeom>
          <a:blipFill rotWithShape="1">
            <a:blip r:embed="rId4">
              <a:alphaModFix/>
            </a:blip>
            <a:stretch>
              <a:fillRect/>
            </a:stretch>
          </a:blipFill>
          <a:ln>
            <a:noFill/>
          </a:ln>
        </p:spPr>
      </p:sp>
      <p:sp>
        <p:nvSpPr>
          <p:cNvPr id="209" name="Google Shape;209;p8"/>
          <p:cNvSpPr/>
          <p:nvPr/>
        </p:nvSpPr>
        <p:spPr>
          <a:xfrm>
            <a:off x="15408617" y="8246222"/>
            <a:ext cx="3776525" cy="3371327"/>
          </a:xfrm>
          <a:custGeom>
            <a:avLst/>
            <a:gdLst/>
            <a:ahLst/>
            <a:cxnLst/>
            <a:rect l="l" t="t" r="r" b="b"/>
            <a:pathLst>
              <a:path w="3776525" h="3371327" extrusionOk="0">
                <a:moveTo>
                  <a:pt x="0" y="0"/>
                </a:moveTo>
                <a:lnTo>
                  <a:pt x="3776525" y="0"/>
                </a:lnTo>
                <a:lnTo>
                  <a:pt x="3776525" y="3371327"/>
                </a:lnTo>
                <a:lnTo>
                  <a:pt x="0" y="3371327"/>
                </a:lnTo>
                <a:lnTo>
                  <a:pt x="0" y="0"/>
                </a:lnTo>
                <a:close/>
              </a:path>
            </a:pathLst>
          </a:custGeom>
          <a:blipFill rotWithShape="1">
            <a:blip r:embed="rId5">
              <a:alphaModFix/>
            </a:blip>
            <a:stretch>
              <a:fillRect/>
            </a:stretch>
          </a:blipFill>
          <a:ln>
            <a:noFill/>
          </a:ln>
        </p:spPr>
      </p:sp>
      <p:sp>
        <p:nvSpPr>
          <p:cNvPr id="210" name="Google Shape;210;p8"/>
          <p:cNvSpPr/>
          <p:nvPr/>
        </p:nvSpPr>
        <p:spPr>
          <a:xfrm rot="-1344709">
            <a:off x="-1286839" y="8380610"/>
            <a:ext cx="3550922" cy="2929158"/>
          </a:xfrm>
          <a:custGeom>
            <a:avLst/>
            <a:gdLst/>
            <a:ahLst/>
            <a:cxnLst/>
            <a:rect l="l" t="t" r="r" b="b"/>
            <a:pathLst>
              <a:path w="3550922" h="2929158" extrusionOk="0">
                <a:moveTo>
                  <a:pt x="0" y="0"/>
                </a:moveTo>
                <a:lnTo>
                  <a:pt x="3550922" y="0"/>
                </a:lnTo>
                <a:lnTo>
                  <a:pt x="3550922" y="2929159"/>
                </a:lnTo>
                <a:lnTo>
                  <a:pt x="0" y="2929159"/>
                </a:lnTo>
                <a:lnTo>
                  <a:pt x="0" y="0"/>
                </a:lnTo>
                <a:close/>
              </a:path>
            </a:pathLst>
          </a:custGeom>
          <a:blipFill rotWithShape="1">
            <a:blip r:embed="rId6">
              <a:alphaModFix/>
            </a:blip>
            <a:stretch>
              <a:fillRect/>
            </a:stretch>
          </a:blipFill>
          <a:ln>
            <a:noFill/>
          </a:ln>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9"/>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grpSp>
        <p:nvGrpSpPr>
          <p:cNvPr id="217" name="Google Shape;217;p9"/>
          <p:cNvGrpSpPr/>
          <p:nvPr/>
        </p:nvGrpSpPr>
        <p:grpSpPr>
          <a:xfrm>
            <a:off x="6718089" y="2578940"/>
            <a:ext cx="4856183" cy="7037659"/>
            <a:chOff x="0" y="-38100"/>
            <a:chExt cx="1278995" cy="1325039"/>
          </a:xfrm>
        </p:grpSpPr>
        <p:sp>
          <p:nvSpPr>
            <p:cNvPr id="218" name="Google Shape;218;p9"/>
            <p:cNvSpPr/>
            <p:nvPr/>
          </p:nvSpPr>
          <p:spPr>
            <a:xfrm>
              <a:off x="0" y="0"/>
              <a:ext cx="1278995" cy="1286939"/>
            </a:xfrm>
            <a:custGeom>
              <a:avLst/>
              <a:gdLst/>
              <a:ahLst/>
              <a:cxnLst/>
              <a:rect l="l" t="t" r="r" b="b"/>
              <a:pathLst>
                <a:path w="1278995" h="1286939" extrusionOk="0">
                  <a:moveTo>
                    <a:pt x="30291" y="0"/>
                  </a:moveTo>
                  <a:lnTo>
                    <a:pt x="1248704" y="0"/>
                  </a:lnTo>
                  <a:cubicBezTo>
                    <a:pt x="1265433" y="0"/>
                    <a:pt x="1278995" y="13562"/>
                    <a:pt x="1278995" y="30291"/>
                  </a:cubicBezTo>
                  <a:lnTo>
                    <a:pt x="1278995" y="1256648"/>
                  </a:lnTo>
                  <a:cubicBezTo>
                    <a:pt x="1278995" y="1273377"/>
                    <a:pt x="1265433" y="1286939"/>
                    <a:pt x="1248704" y="1286939"/>
                  </a:cubicBezTo>
                  <a:lnTo>
                    <a:pt x="30291" y="1286939"/>
                  </a:lnTo>
                  <a:cubicBezTo>
                    <a:pt x="13562" y="1286939"/>
                    <a:pt x="0" y="1273377"/>
                    <a:pt x="0" y="1256648"/>
                  </a:cubicBezTo>
                  <a:lnTo>
                    <a:pt x="0" y="30291"/>
                  </a:lnTo>
                  <a:cubicBezTo>
                    <a:pt x="0" y="13562"/>
                    <a:pt x="13562" y="0"/>
                    <a:pt x="30291" y="0"/>
                  </a:cubicBezTo>
                  <a:close/>
                </a:path>
              </a:pathLst>
            </a:custGeom>
            <a:solidFill>
              <a:srgbClr val="96C5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9"/>
            <p:cNvSpPr txBox="1"/>
            <p:nvPr/>
          </p:nvSpPr>
          <p:spPr>
            <a:xfrm>
              <a:off x="0" y="-38100"/>
              <a:ext cx="1278995" cy="132503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a:solidFill>
                  <a:schemeClr val="dk1"/>
                </a:solidFill>
                <a:latin typeface="Calibri"/>
                <a:ea typeface="Calibri"/>
                <a:cs typeface="Calibri"/>
                <a:sym typeface="Calibri"/>
              </a:endParaRPr>
            </a:p>
          </p:txBody>
        </p:sp>
      </p:grpSp>
      <p:sp>
        <p:nvSpPr>
          <p:cNvPr id="220" name="Google Shape;220;p9"/>
          <p:cNvSpPr txBox="1"/>
          <p:nvPr/>
        </p:nvSpPr>
        <p:spPr>
          <a:xfrm>
            <a:off x="1907456" y="196830"/>
            <a:ext cx="14473087" cy="1872307"/>
          </a:xfrm>
          <a:prstGeom prst="rect">
            <a:avLst/>
          </a:prstGeom>
          <a:noFill/>
          <a:ln>
            <a:noFill/>
          </a:ln>
        </p:spPr>
        <p:txBody>
          <a:bodyPr spcFirstLastPara="1" wrap="square" lIns="0" tIns="0" rIns="0" bIns="0" anchor="t" anchorCtr="0">
            <a:spAutoFit/>
          </a:bodyPr>
          <a:lstStyle/>
          <a:p>
            <a:pPr marL="0" marR="0" lvl="0" indent="0" algn="ctr" rtl="0">
              <a:lnSpc>
                <a:spcPct val="114000"/>
              </a:lnSpc>
              <a:spcBef>
                <a:spcPts val="0"/>
              </a:spcBef>
              <a:spcAft>
                <a:spcPts val="0"/>
              </a:spcAft>
              <a:buNone/>
            </a:pPr>
            <a:r>
              <a:rPr lang="en-GB" sz="6400">
                <a:solidFill>
                  <a:srgbClr val="96C5C8"/>
                </a:solidFill>
                <a:latin typeface="Arial"/>
                <a:ea typeface="Arial"/>
                <a:cs typeface="Arial"/>
                <a:sym typeface="Arial"/>
              </a:rPr>
              <a:t>Nature and Nurture Influences</a:t>
            </a:r>
            <a:endParaRPr/>
          </a:p>
        </p:txBody>
      </p:sp>
      <p:grpSp>
        <p:nvGrpSpPr>
          <p:cNvPr id="221" name="Google Shape;221;p9"/>
          <p:cNvGrpSpPr/>
          <p:nvPr/>
        </p:nvGrpSpPr>
        <p:grpSpPr>
          <a:xfrm>
            <a:off x="1528700" y="2315286"/>
            <a:ext cx="4856183" cy="7301314"/>
            <a:chOff x="0" y="-38100"/>
            <a:chExt cx="1278995" cy="1325039"/>
          </a:xfrm>
        </p:grpSpPr>
        <p:sp>
          <p:nvSpPr>
            <p:cNvPr id="222" name="Google Shape;222;p9"/>
            <p:cNvSpPr/>
            <p:nvPr/>
          </p:nvSpPr>
          <p:spPr>
            <a:xfrm>
              <a:off x="0" y="0"/>
              <a:ext cx="1278995" cy="1286939"/>
            </a:xfrm>
            <a:custGeom>
              <a:avLst/>
              <a:gdLst/>
              <a:ahLst/>
              <a:cxnLst/>
              <a:rect l="l" t="t" r="r" b="b"/>
              <a:pathLst>
                <a:path w="1278995" h="1286939" extrusionOk="0">
                  <a:moveTo>
                    <a:pt x="30291" y="0"/>
                  </a:moveTo>
                  <a:lnTo>
                    <a:pt x="1248704" y="0"/>
                  </a:lnTo>
                  <a:cubicBezTo>
                    <a:pt x="1265433" y="0"/>
                    <a:pt x="1278995" y="13562"/>
                    <a:pt x="1278995" y="30291"/>
                  </a:cubicBezTo>
                  <a:lnTo>
                    <a:pt x="1278995" y="1256648"/>
                  </a:lnTo>
                  <a:cubicBezTo>
                    <a:pt x="1278995" y="1273377"/>
                    <a:pt x="1265433" y="1286939"/>
                    <a:pt x="1248704" y="1286939"/>
                  </a:cubicBezTo>
                  <a:lnTo>
                    <a:pt x="30291" y="1286939"/>
                  </a:lnTo>
                  <a:cubicBezTo>
                    <a:pt x="13562" y="1286939"/>
                    <a:pt x="0" y="1273377"/>
                    <a:pt x="0" y="1256648"/>
                  </a:cubicBezTo>
                  <a:lnTo>
                    <a:pt x="0" y="30291"/>
                  </a:lnTo>
                  <a:cubicBezTo>
                    <a:pt x="0" y="13562"/>
                    <a:pt x="13562" y="0"/>
                    <a:pt x="30291" y="0"/>
                  </a:cubicBezTo>
                  <a:close/>
                </a:path>
              </a:pathLst>
            </a:custGeom>
            <a:solidFill>
              <a:srgbClr val="B4CD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9"/>
            <p:cNvSpPr txBox="1"/>
            <p:nvPr/>
          </p:nvSpPr>
          <p:spPr>
            <a:xfrm>
              <a:off x="0" y="-38100"/>
              <a:ext cx="1278995" cy="132503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24" name="Google Shape;224;p9"/>
          <p:cNvGrpSpPr/>
          <p:nvPr/>
        </p:nvGrpSpPr>
        <p:grpSpPr>
          <a:xfrm>
            <a:off x="11903117" y="2238763"/>
            <a:ext cx="4856183" cy="7246009"/>
            <a:chOff x="0" y="-38100"/>
            <a:chExt cx="1278995" cy="1325039"/>
          </a:xfrm>
        </p:grpSpPr>
        <p:sp>
          <p:nvSpPr>
            <p:cNvPr id="225" name="Google Shape;225;p9"/>
            <p:cNvSpPr/>
            <p:nvPr/>
          </p:nvSpPr>
          <p:spPr>
            <a:xfrm>
              <a:off x="0" y="0"/>
              <a:ext cx="1278995" cy="1286939"/>
            </a:xfrm>
            <a:custGeom>
              <a:avLst/>
              <a:gdLst/>
              <a:ahLst/>
              <a:cxnLst/>
              <a:rect l="l" t="t" r="r" b="b"/>
              <a:pathLst>
                <a:path w="1278995" h="1286939" extrusionOk="0">
                  <a:moveTo>
                    <a:pt x="30291" y="0"/>
                  </a:moveTo>
                  <a:lnTo>
                    <a:pt x="1248704" y="0"/>
                  </a:lnTo>
                  <a:cubicBezTo>
                    <a:pt x="1265433" y="0"/>
                    <a:pt x="1278995" y="13562"/>
                    <a:pt x="1278995" y="30291"/>
                  </a:cubicBezTo>
                  <a:lnTo>
                    <a:pt x="1278995" y="1256648"/>
                  </a:lnTo>
                  <a:cubicBezTo>
                    <a:pt x="1278995" y="1273377"/>
                    <a:pt x="1265433" y="1286939"/>
                    <a:pt x="1248704" y="1286939"/>
                  </a:cubicBezTo>
                  <a:lnTo>
                    <a:pt x="30291" y="1286939"/>
                  </a:lnTo>
                  <a:cubicBezTo>
                    <a:pt x="13562" y="1286939"/>
                    <a:pt x="0" y="1273377"/>
                    <a:pt x="0" y="1256648"/>
                  </a:cubicBezTo>
                  <a:lnTo>
                    <a:pt x="0" y="30291"/>
                  </a:lnTo>
                  <a:cubicBezTo>
                    <a:pt x="0" y="13562"/>
                    <a:pt x="13562" y="0"/>
                    <a:pt x="30291" y="0"/>
                  </a:cubicBezTo>
                  <a:close/>
                </a:path>
              </a:pathLst>
            </a:custGeom>
            <a:solidFill>
              <a:srgbClr val="B4CD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9"/>
            <p:cNvSpPr txBox="1"/>
            <p:nvPr/>
          </p:nvSpPr>
          <p:spPr>
            <a:xfrm>
              <a:off x="0" y="-38100"/>
              <a:ext cx="1278995" cy="132503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a:solidFill>
                  <a:schemeClr val="dk1"/>
                </a:solidFill>
                <a:latin typeface="Calibri"/>
                <a:ea typeface="Calibri"/>
                <a:cs typeface="Calibri"/>
                <a:sym typeface="Calibri"/>
              </a:endParaRPr>
            </a:p>
          </p:txBody>
        </p:sp>
      </p:grpSp>
      <p:sp>
        <p:nvSpPr>
          <p:cNvPr id="227" name="Google Shape;227;p9"/>
          <p:cNvSpPr txBox="1"/>
          <p:nvPr/>
        </p:nvSpPr>
        <p:spPr>
          <a:xfrm>
            <a:off x="2020578" y="3268235"/>
            <a:ext cx="3793669" cy="5109091"/>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GB" sz="4000" u="none">
                <a:solidFill>
                  <a:srgbClr val="3B3B3B"/>
                </a:solidFill>
                <a:latin typeface="Times New Roman"/>
                <a:ea typeface="Times New Roman"/>
                <a:cs typeface="Times New Roman"/>
                <a:sym typeface="Times New Roman"/>
              </a:rPr>
              <a:t>The prefrontal cortex, which produces language and self-control in children (Friedman and Robbins, 2021). </a:t>
            </a:r>
            <a:endParaRPr/>
          </a:p>
        </p:txBody>
      </p:sp>
      <p:sp>
        <p:nvSpPr>
          <p:cNvPr id="228" name="Google Shape;228;p9"/>
          <p:cNvSpPr txBox="1"/>
          <p:nvPr/>
        </p:nvSpPr>
        <p:spPr>
          <a:xfrm>
            <a:off x="7299676" y="3047875"/>
            <a:ext cx="3793669" cy="553997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GB" sz="4000" u="none">
                <a:solidFill>
                  <a:srgbClr val="3B3B3B"/>
                </a:solidFill>
                <a:latin typeface="Times New Roman"/>
                <a:ea typeface="Times New Roman"/>
                <a:cs typeface="Times New Roman"/>
                <a:sym typeface="Times New Roman"/>
              </a:rPr>
              <a:t>Environment or nurture is equally important in developing cognitive behaviour in children (Rakesh et al., 2024).</a:t>
            </a:r>
            <a:endParaRPr/>
          </a:p>
        </p:txBody>
      </p:sp>
      <p:sp>
        <p:nvSpPr>
          <p:cNvPr id="229" name="Google Shape;229;p9"/>
          <p:cNvSpPr txBox="1"/>
          <p:nvPr/>
        </p:nvSpPr>
        <p:spPr>
          <a:xfrm>
            <a:off x="12120102" y="2743200"/>
            <a:ext cx="4147320" cy="270843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GB" sz="4400" u="none">
                <a:solidFill>
                  <a:srgbClr val="3B3B3B"/>
                </a:solidFill>
                <a:latin typeface="Times New Roman"/>
                <a:ea typeface="Times New Roman"/>
                <a:cs typeface="Times New Roman"/>
                <a:sym typeface="Times New Roman"/>
              </a:rPr>
              <a:t>Amira's cultural background has an impact on the schemas.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10"/>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236" name="Google Shape;236;p10"/>
          <p:cNvSpPr txBox="1"/>
          <p:nvPr/>
        </p:nvSpPr>
        <p:spPr>
          <a:xfrm>
            <a:off x="3429000" y="571500"/>
            <a:ext cx="12553950" cy="1744067"/>
          </a:xfrm>
          <a:prstGeom prst="rect">
            <a:avLst/>
          </a:prstGeom>
          <a:noFill/>
          <a:ln>
            <a:noFill/>
          </a:ln>
        </p:spPr>
        <p:txBody>
          <a:bodyPr spcFirstLastPara="1" wrap="square" lIns="0" tIns="0" rIns="0" bIns="0" anchor="t" anchorCtr="0">
            <a:spAutoFit/>
          </a:bodyPr>
          <a:lstStyle/>
          <a:p>
            <a:pPr marL="0" marR="0" lvl="0" indent="0" algn="ctr" rtl="0">
              <a:lnSpc>
                <a:spcPct val="114000"/>
              </a:lnSpc>
              <a:spcBef>
                <a:spcPts val="0"/>
              </a:spcBef>
              <a:spcAft>
                <a:spcPts val="0"/>
              </a:spcAft>
              <a:buNone/>
            </a:pPr>
            <a:r>
              <a:rPr lang="en-GB" sz="6000">
                <a:solidFill>
                  <a:srgbClr val="96C5C8"/>
                </a:solidFill>
                <a:latin typeface="Arial"/>
                <a:ea typeface="Arial"/>
                <a:cs typeface="Arial"/>
                <a:sym typeface="Arial"/>
              </a:rPr>
              <a:t>Critical Evaluation: Strength</a:t>
            </a:r>
            <a:endParaRPr/>
          </a:p>
        </p:txBody>
      </p:sp>
      <p:grpSp>
        <p:nvGrpSpPr>
          <p:cNvPr id="237" name="Google Shape;237;p10"/>
          <p:cNvGrpSpPr/>
          <p:nvPr/>
        </p:nvGrpSpPr>
        <p:grpSpPr>
          <a:xfrm>
            <a:off x="533400" y="3467235"/>
            <a:ext cx="17373600" cy="5714731"/>
            <a:chOff x="0" y="838334"/>
            <a:chExt cx="17373600" cy="5714731"/>
          </a:xfrm>
        </p:grpSpPr>
        <p:sp>
          <p:nvSpPr>
            <p:cNvPr id="238" name="Google Shape;238;p10"/>
            <p:cNvSpPr/>
            <p:nvPr/>
          </p:nvSpPr>
          <p:spPr>
            <a:xfrm>
              <a:off x="0" y="838334"/>
              <a:ext cx="17373600" cy="1814670"/>
            </a:xfrm>
            <a:prstGeom prst="roundRect">
              <a:avLst>
                <a:gd name="adj" fmla="val 16667"/>
              </a:avLst>
            </a:prstGeom>
            <a:solidFill>
              <a:schemeClr val="accent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0"/>
            <p:cNvSpPr txBox="1"/>
            <p:nvPr/>
          </p:nvSpPr>
          <p:spPr>
            <a:xfrm>
              <a:off x="88585" y="926919"/>
              <a:ext cx="17196430" cy="1637500"/>
            </a:xfrm>
            <a:prstGeom prst="rect">
              <a:avLst/>
            </a:prstGeom>
            <a:noFill/>
            <a:ln>
              <a:noFill/>
            </a:ln>
          </p:spPr>
          <p:txBody>
            <a:bodyPr spcFirstLastPara="1" wrap="square" lIns="179050" tIns="179050" rIns="179050" bIns="179050" anchor="ctr" anchorCtr="0">
              <a:noAutofit/>
            </a:bodyPr>
            <a:lstStyle/>
            <a:p>
              <a:pPr marL="0" marR="0" lvl="0" indent="0" algn="l" rtl="0">
                <a:lnSpc>
                  <a:spcPct val="90000"/>
                </a:lnSpc>
                <a:spcBef>
                  <a:spcPts val="0"/>
                </a:spcBef>
                <a:spcAft>
                  <a:spcPts val="0"/>
                </a:spcAft>
                <a:buClr>
                  <a:schemeClr val="lt1"/>
                </a:buClr>
                <a:buSzPts val="4700"/>
                <a:buFont typeface="Times New Roman"/>
                <a:buNone/>
              </a:pPr>
              <a:r>
                <a:rPr lang="en-GB" sz="4700" b="0">
                  <a:solidFill>
                    <a:schemeClr val="lt1"/>
                  </a:solidFill>
                  <a:latin typeface="Times New Roman"/>
                  <a:ea typeface="Times New Roman"/>
                  <a:cs typeface="Times New Roman"/>
                  <a:sym typeface="Times New Roman"/>
                </a:rPr>
                <a:t>•	The theory by Piaget provides an extremely general approach to the phenomenon of cognitive development (Ajayi, 2024).</a:t>
              </a:r>
              <a:endParaRPr sz="4700" b="0">
                <a:solidFill>
                  <a:schemeClr val="lt1"/>
                </a:solidFill>
                <a:latin typeface="Times New Roman"/>
                <a:ea typeface="Times New Roman"/>
                <a:cs typeface="Times New Roman"/>
                <a:sym typeface="Times New Roman"/>
              </a:endParaRPr>
            </a:p>
          </p:txBody>
        </p:sp>
        <p:sp>
          <p:nvSpPr>
            <p:cNvPr id="240" name="Google Shape;240;p10"/>
            <p:cNvSpPr/>
            <p:nvPr/>
          </p:nvSpPr>
          <p:spPr>
            <a:xfrm>
              <a:off x="0" y="2788364"/>
              <a:ext cx="17373600" cy="1814670"/>
            </a:xfrm>
            <a:prstGeom prst="roundRect">
              <a:avLst>
                <a:gd name="adj" fmla="val 16667"/>
              </a:avLst>
            </a:prstGeom>
            <a:solidFill>
              <a:srgbClr val="5DAEA5"/>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0"/>
            <p:cNvSpPr txBox="1"/>
            <p:nvPr/>
          </p:nvSpPr>
          <p:spPr>
            <a:xfrm>
              <a:off x="88585" y="2876949"/>
              <a:ext cx="17196430" cy="1637500"/>
            </a:xfrm>
            <a:prstGeom prst="rect">
              <a:avLst/>
            </a:prstGeom>
            <a:noFill/>
            <a:ln>
              <a:noFill/>
            </a:ln>
          </p:spPr>
          <p:txBody>
            <a:bodyPr spcFirstLastPara="1" wrap="square" lIns="179050" tIns="179050" rIns="179050" bIns="179050" anchor="ctr" anchorCtr="0">
              <a:noAutofit/>
            </a:bodyPr>
            <a:lstStyle/>
            <a:p>
              <a:pPr marL="0" marR="0" lvl="0" indent="0" algn="l" rtl="0">
                <a:lnSpc>
                  <a:spcPct val="90000"/>
                </a:lnSpc>
                <a:spcBef>
                  <a:spcPts val="0"/>
                </a:spcBef>
                <a:spcAft>
                  <a:spcPts val="0"/>
                </a:spcAft>
                <a:buClr>
                  <a:schemeClr val="lt1"/>
                </a:buClr>
                <a:buSzPts val="4700"/>
                <a:buFont typeface="Times New Roman"/>
                <a:buNone/>
              </a:pPr>
              <a:r>
                <a:rPr lang="en-GB" sz="4700" b="0">
                  <a:solidFill>
                    <a:schemeClr val="lt1"/>
                  </a:solidFill>
                  <a:latin typeface="Times New Roman"/>
                  <a:ea typeface="Times New Roman"/>
                  <a:cs typeface="Times New Roman"/>
                  <a:sym typeface="Times New Roman"/>
                </a:rPr>
                <a:t>•	The theory encourages practical experiences as opposed to the practitioners who provide passive instructions.</a:t>
              </a:r>
              <a:endParaRPr sz="4700" b="0">
                <a:solidFill>
                  <a:schemeClr val="lt1"/>
                </a:solidFill>
                <a:latin typeface="Times New Roman"/>
                <a:ea typeface="Times New Roman"/>
                <a:cs typeface="Times New Roman"/>
                <a:sym typeface="Times New Roman"/>
              </a:endParaRPr>
            </a:p>
          </p:txBody>
        </p:sp>
        <p:sp>
          <p:nvSpPr>
            <p:cNvPr id="242" name="Google Shape;242;p10"/>
            <p:cNvSpPr/>
            <p:nvPr/>
          </p:nvSpPr>
          <p:spPr>
            <a:xfrm>
              <a:off x="0" y="4738395"/>
              <a:ext cx="17373600" cy="1814670"/>
            </a:xfrm>
            <a:prstGeom prst="roundRect">
              <a:avLst>
                <a:gd name="adj" fmla="val 16667"/>
              </a:avLst>
            </a:prstGeom>
            <a:solidFill>
              <a:srgbClr val="7F63A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0"/>
            <p:cNvSpPr txBox="1"/>
            <p:nvPr/>
          </p:nvSpPr>
          <p:spPr>
            <a:xfrm>
              <a:off x="88585" y="4826980"/>
              <a:ext cx="17196430" cy="1637500"/>
            </a:xfrm>
            <a:prstGeom prst="rect">
              <a:avLst/>
            </a:prstGeom>
            <a:noFill/>
            <a:ln>
              <a:noFill/>
            </a:ln>
          </p:spPr>
          <p:txBody>
            <a:bodyPr spcFirstLastPara="1" wrap="square" lIns="179050" tIns="179050" rIns="179050" bIns="179050" anchor="ctr" anchorCtr="0">
              <a:noAutofit/>
            </a:bodyPr>
            <a:lstStyle/>
            <a:p>
              <a:pPr marL="0" marR="0" lvl="0" indent="0" algn="l" rtl="0">
                <a:lnSpc>
                  <a:spcPct val="90000"/>
                </a:lnSpc>
                <a:spcBef>
                  <a:spcPts val="0"/>
                </a:spcBef>
                <a:spcAft>
                  <a:spcPts val="0"/>
                </a:spcAft>
                <a:buClr>
                  <a:schemeClr val="lt1"/>
                </a:buClr>
                <a:buSzPts val="4700"/>
                <a:buFont typeface="Times New Roman"/>
                <a:buNone/>
              </a:pPr>
              <a:r>
                <a:rPr lang="en-GB" sz="4700" b="0">
                  <a:solidFill>
                    <a:schemeClr val="lt1"/>
                  </a:solidFill>
                  <a:latin typeface="Times New Roman"/>
                  <a:ea typeface="Times New Roman"/>
                  <a:cs typeface="Times New Roman"/>
                  <a:sym typeface="Times New Roman"/>
                </a:rPr>
                <a:t>•	The observation made by Piaget that children resulted to less intrusive, child friendly health and social care situations.</a:t>
              </a:r>
              <a:endParaRPr sz="4700" b="0">
                <a:solidFill>
                  <a:schemeClr val="lt1"/>
                </a:solidFill>
                <a:latin typeface="Times New Roman"/>
                <a:ea typeface="Times New Roman"/>
                <a:cs typeface="Times New Roman"/>
                <a:sym typeface="Times New Roman"/>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11"/>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250" name="Google Shape;250;p11"/>
          <p:cNvSpPr txBox="1"/>
          <p:nvPr/>
        </p:nvSpPr>
        <p:spPr>
          <a:xfrm>
            <a:off x="2971800" y="723900"/>
            <a:ext cx="13468350" cy="1744067"/>
          </a:xfrm>
          <a:prstGeom prst="rect">
            <a:avLst/>
          </a:prstGeom>
          <a:noFill/>
          <a:ln>
            <a:noFill/>
          </a:ln>
        </p:spPr>
        <p:txBody>
          <a:bodyPr spcFirstLastPara="1" wrap="square" lIns="0" tIns="0" rIns="0" bIns="0" anchor="t" anchorCtr="0">
            <a:spAutoFit/>
          </a:bodyPr>
          <a:lstStyle/>
          <a:p>
            <a:pPr marL="0" marR="0" lvl="0" indent="0" algn="ctr" rtl="0">
              <a:lnSpc>
                <a:spcPct val="114000"/>
              </a:lnSpc>
              <a:spcBef>
                <a:spcPts val="0"/>
              </a:spcBef>
              <a:spcAft>
                <a:spcPts val="0"/>
              </a:spcAft>
              <a:buNone/>
            </a:pPr>
            <a:r>
              <a:rPr lang="en-GB" sz="6000">
                <a:solidFill>
                  <a:srgbClr val="96C5C8"/>
                </a:solidFill>
                <a:latin typeface="Arial"/>
                <a:ea typeface="Arial"/>
                <a:cs typeface="Arial"/>
                <a:sym typeface="Arial"/>
              </a:rPr>
              <a:t>Critical Evaluation: Weakness</a:t>
            </a:r>
            <a:endParaRPr/>
          </a:p>
        </p:txBody>
      </p:sp>
      <p:grpSp>
        <p:nvGrpSpPr>
          <p:cNvPr id="251" name="Google Shape;251;p11"/>
          <p:cNvGrpSpPr/>
          <p:nvPr/>
        </p:nvGrpSpPr>
        <p:grpSpPr>
          <a:xfrm>
            <a:off x="609600" y="3573929"/>
            <a:ext cx="17068800" cy="5272741"/>
            <a:chOff x="0" y="716429"/>
            <a:chExt cx="17068800" cy="5272741"/>
          </a:xfrm>
        </p:grpSpPr>
        <p:sp>
          <p:nvSpPr>
            <p:cNvPr id="252" name="Google Shape;252;p11"/>
            <p:cNvSpPr/>
            <p:nvPr/>
          </p:nvSpPr>
          <p:spPr>
            <a:xfrm>
              <a:off x="0" y="716429"/>
              <a:ext cx="17068800" cy="1673100"/>
            </a:xfrm>
            <a:prstGeom prst="roundRect">
              <a:avLst>
                <a:gd name="adj" fmla="val 16667"/>
              </a:avLst>
            </a:prstGeom>
            <a:solidFill>
              <a:srgbClr val="AD464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txBox="1"/>
            <p:nvPr/>
          </p:nvSpPr>
          <p:spPr>
            <a:xfrm>
              <a:off x="81674" y="798103"/>
              <a:ext cx="16905452" cy="1509752"/>
            </a:xfrm>
            <a:prstGeom prst="rect">
              <a:avLst/>
            </a:prstGeom>
            <a:noFill/>
            <a:ln>
              <a:noFill/>
            </a:ln>
          </p:spPr>
          <p:txBody>
            <a:bodyPr spcFirstLastPara="1" wrap="square" lIns="167625" tIns="167625" rIns="167625" bIns="167625" anchor="ctr" anchorCtr="0">
              <a:noAutofit/>
            </a:bodyPr>
            <a:lstStyle/>
            <a:p>
              <a:pPr marL="0" marR="0" lvl="0" indent="0" algn="l" rtl="0">
                <a:lnSpc>
                  <a:spcPct val="90000"/>
                </a:lnSpc>
                <a:spcBef>
                  <a:spcPts val="0"/>
                </a:spcBef>
                <a:spcAft>
                  <a:spcPts val="0"/>
                </a:spcAft>
                <a:buClr>
                  <a:schemeClr val="lt1"/>
                </a:buClr>
                <a:buSzPts val="4400"/>
                <a:buFont typeface="Times New Roman"/>
                <a:buNone/>
              </a:pPr>
              <a:r>
                <a:rPr lang="en-GB" sz="4400">
                  <a:solidFill>
                    <a:schemeClr val="lt1"/>
                  </a:solidFill>
                  <a:latin typeface="Times New Roman"/>
                  <a:ea typeface="Times New Roman"/>
                  <a:cs typeface="Times New Roman"/>
                  <a:sym typeface="Times New Roman"/>
                </a:rPr>
                <a:t>The Piaget theory dwells much on cognitive development.</a:t>
              </a:r>
              <a:endParaRPr/>
            </a:p>
          </p:txBody>
        </p:sp>
        <p:sp>
          <p:nvSpPr>
            <p:cNvPr id="254" name="Google Shape;254;p11"/>
            <p:cNvSpPr/>
            <p:nvPr/>
          </p:nvSpPr>
          <p:spPr>
            <a:xfrm>
              <a:off x="0" y="2516250"/>
              <a:ext cx="17068800" cy="1673100"/>
            </a:xfrm>
            <a:prstGeom prst="roundRect">
              <a:avLst>
                <a:gd name="adj" fmla="val 16667"/>
              </a:avLst>
            </a:prstGeom>
            <a:solidFill>
              <a:srgbClr val="C3706E"/>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1"/>
            <p:cNvSpPr txBox="1"/>
            <p:nvPr/>
          </p:nvSpPr>
          <p:spPr>
            <a:xfrm>
              <a:off x="81674" y="2597924"/>
              <a:ext cx="16905452" cy="1509752"/>
            </a:xfrm>
            <a:prstGeom prst="rect">
              <a:avLst/>
            </a:prstGeom>
            <a:noFill/>
            <a:ln>
              <a:noFill/>
            </a:ln>
          </p:spPr>
          <p:txBody>
            <a:bodyPr spcFirstLastPara="1" wrap="square" lIns="167625" tIns="167625" rIns="167625" bIns="167625" anchor="ctr" anchorCtr="0">
              <a:noAutofit/>
            </a:bodyPr>
            <a:lstStyle/>
            <a:p>
              <a:pPr marL="0" marR="0" lvl="0" indent="0" algn="l" rtl="0">
                <a:lnSpc>
                  <a:spcPct val="90000"/>
                </a:lnSpc>
                <a:spcBef>
                  <a:spcPts val="0"/>
                </a:spcBef>
                <a:spcAft>
                  <a:spcPts val="0"/>
                </a:spcAft>
                <a:buClr>
                  <a:schemeClr val="lt1"/>
                </a:buClr>
                <a:buSzPts val="4400"/>
                <a:buFont typeface="Times New Roman"/>
                <a:buNone/>
              </a:pPr>
              <a:r>
                <a:rPr lang="en-GB" sz="4400">
                  <a:solidFill>
                    <a:schemeClr val="lt1"/>
                  </a:solidFill>
                  <a:latin typeface="Times New Roman"/>
                  <a:ea typeface="Times New Roman"/>
                  <a:cs typeface="Times New Roman"/>
                  <a:sym typeface="Times New Roman"/>
                </a:rPr>
                <a:t>Piaget's theory has been criticised by Vygotsky as it includes fewer social interactions and cultural tools in cognitive development (Pedapati, 2022).</a:t>
              </a:r>
              <a:endParaRPr/>
            </a:p>
          </p:txBody>
        </p:sp>
        <p:sp>
          <p:nvSpPr>
            <p:cNvPr id="256" name="Google Shape;256;p11"/>
            <p:cNvSpPr/>
            <p:nvPr/>
          </p:nvSpPr>
          <p:spPr>
            <a:xfrm>
              <a:off x="0" y="4316070"/>
              <a:ext cx="17068800" cy="1673100"/>
            </a:xfrm>
            <a:prstGeom prst="roundRect">
              <a:avLst>
                <a:gd name="adj" fmla="val 16667"/>
              </a:avLst>
            </a:prstGeom>
            <a:solidFill>
              <a:srgbClr val="D59E9D"/>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txBox="1"/>
            <p:nvPr/>
          </p:nvSpPr>
          <p:spPr>
            <a:xfrm>
              <a:off x="81674" y="4397744"/>
              <a:ext cx="16905452" cy="1509752"/>
            </a:xfrm>
            <a:prstGeom prst="rect">
              <a:avLst/>
            </a:prstGeom>
            <a:noFill/>
            <a:ln>
              <a:noFill/>
            </a:ln>
          </p:spPr>
          <p:txBody>
            <a:bodyPr spcFirstLastPara="1" wrap="square" lIns="167625" tIns="167625" rIns="167625" bIns="167625" anchor="ctr" anchorCtr="0">
              <a:noAutofit/>
            </a:bodyPr>
            <a:lstStyle/>
            <a:p>
              <a:pPr marL="0" marR="0" lvl="0" indent="0" algn="l" rtl="0">
                <a:lnSpc>
                  <a:spcPct val="90000"/>
                </a:lnSpc>
                <a:spcBef>
                  <a:spcPts val="0"/>
                </a:spcBef>
                <a:spcAft>
                  <a:spcPts val="0"/>
                </a:spcAft>
                <a:buClr>
                  <a:schemeClr val="lt1"/>
                </a:buClr>
                <a:buSzPts val="4400"/>
                <a:buFont typeface="Times New Roman"/>
                <a:buNone/>
              </a:pPr>
              <a:r>
                <a:rPr lang="en-GB" sz="4400">
                  <a:solidFill>
                    <a:schemeClr val="lt1"/>
                  </a:solidFill>
                  <a:latin typeface="Times New Roman"/>
                  <a:ea typeface="Times New Roman"/>
                  <a:cs typeface="Times New Roman"/>
                  <a:sym typeface="Times New Roman"/>
                </a:rPr>
                <a:t>Piaget's theory is not sufficient to explain separation anxiety, which possesses strong emotional and attachment elements.</a:t>
              </a: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12"/>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264" name="Google Shape;264;p12"/>
          <p:cNvSpPr/>
          <p:nvPr/>
        </p:nvSpPr>
        <p:spPr>
          <a:xfrm>
            <a:off x="14957451" y="-2317326"/>
            <a:ext cx="4678856" cy="3859592"/>
          </a:xfrm>
          <a:custGeom>
            <a:avLst/>
            <a:gdLst/>
            <a:ahLst/>
            <a:cxnLst/>
            <a:rect l="l" t="t" r="r" b="b"/>
            <a:pathLst>
              <a:path w="4678856" h="3859592" extrusionOk="0">
                <a:moveTo>
                  <a:pt x="0" y="0"/>
                </a:moveTo>
                <a:lnTo>
                  <a:pt x="4678856" y="0"/>
                </a:lnTo>
                <a:lnTo>
                  <a:pt x="4678856" y="3859592"/>
                </a:lnTo>
                <a:lnTo>
                  <a:pt x="0" y="3859592"/>
                </a:lnTo>
                <a:lnTo>
                  <a:pt x="0" y="0"/>
                </a:lnTo>
                <a:close/>
              </a:path>
            </a:pathLst>
          </a:custGeom>
          <a:blipFill rotWithShape="1">
            <a:blip r:embed="rId4">
              <a:alphaModFix/>
            </a:blip>
            <a:stretch>
              <a:fillRect/>
            </a:stretch>
          </a:blipFill>
          <a:ln>
            <a:noFill/>
          </a:ln>
        </p:spPr>
      </p:sp>
      <p:sp>
        <p:nvSpPr>
          <p:cNvPr id="265" name="Google Shape;265;p12"/>
          <p:cNvSpPr/>
          <p:nvPr/>
        </p:nvSpPr>
        <p:spPr>
          <a:xfrm>
            <a:off x="15408617" y="8246222"/>
            <a:ext cx="3776525" cy="3371327"/>
          </a:xfrm>
          <a:custGeom>
            <a:avLst/>
            <a:gdLst/>
            <a:ahLst/>
            <a:cxnLst/>
            <a:rect l="l" t="t" r="r" b="b"/>
            <a:pathLst>
              <a:path w="3776525" h="3371327" extrusionOk="0">
                <a:moveTo>
                  <a:pt x="0" y="0"/>
                </a:moveTo>
                <a:lnTo>
                  <a:pt x="3776525" y="0"/>
                </a:lnTo>
                <a:lnTo>
                  <a:pt x="3776525" y="3371327"/>
                </a:lnTo>
                <a:lnTo>
                  <a:pt x="0" y="3371327"/>
                </a:lnTo>
                <a:lnTo>
                  <a:pt x="0" y="0"/>
                </a:lnTo>
                <a:close/>
              </a:path>
            </a:pathLst>
          </a:custGeom>
          <a:blipFill rotWithShape="1">
            <a:blip r:embed="rId5">
              <a:alphaModFix/>
            </a:blip>
            <a:stretch>
              <a:fillRect/>
            </a:stretch>
          </a:blipFill>
          <a:ln>
            <a:noFill/>
          </a:ln>
        </p:spPr>
      </p:sp>
      <p:sp>
        <p:nvSpPr>
          <p:cNvPr id="266" name="Google Shape;266;p12"/>
          <p:cNvSpPr/>
          <p:nvPr/>
        </p:nvSpPr>
        <p:spPr>
          <a:xfrm>
            <a:off x="-1898467" y="8056381"/>
            <a:ext cx="4215929" cy="3751008"/>
          </a:xfrm>
          <a:custGeom>
            <a:avLst/>
            <a:gdLst/>
            <a:ahLst/>
            <a:cxnLst/>
            <a:rect l="l" t="t" r="r" b="b"/>
            <a:pathLst>
              <a:path w="4215929" h="3751008" extrusionOk="0">
                <a:moveTo>
                  <a:pt x="0" y="0"/>
                </a:moveTo>
                <a:lnTo>
                  <a:pt x="4215929" y="0"/>
                </a:lnTo>
                <a:lnTo>
                  <a:pt x="4215929" y="3751008"/>
                </a:lnTo>
                <a:lnTo>
                  <a:pt x="0" y="3751008"/>
                </a:lnTo>
                <a:lnTo>
                  <a:pt x="0" y="0"/>
                </a:lnTo>
                <a:close/>
              </a:path>
            </a:pathLst>
          </a:custGeom>
          <a:blipFill rotWithShape="1">
            <a:blip r:embed="rId6">
              <a:alphaModFix/>
            </a:blip>
            <a:stretch>
              <a:fillRect/>
            </a:stretch>
          </a:blipFill>
          <a:ln>
            <a:noFill/>
          </a:ln>
        </p:spPr>
      </p:sp>
      <p:sp>
        <p:nvSpPr>
          <p:cNvPr id="267" name="Google Shape;267;p12"/>
          <p:cNvSpPr txBox="1"/>
          <p:nvPr/>
        </p:nvSpPr>
        <p:spPr>
          <a:xfrm>
            <a:off x="3523827" y="419100"/>
            <a:ext cx="11884790" cy="654025"/>
          </a:xfrm>
          <a:prstGeom prst="rect">
            <a:avLst/>
          </a:prstGeom>
          <a:noFill/>
          <a:ln>
            <a:noFill/>
          </a:ln>
        </p:spPr>
        <p:txBody>
          <a:bodyPr spcFirstLastPara="1" wrap="square" lIns="0" tIns="0" rIns="0" bIns="0" anchor="t" anchorCtr="0">
            <a:spAutoFit/>
          </a:bodyPr>
          <a:lstStyle/>
          <a:p>
            <a:pPr marL="0" marR="0" lvl="0" indent="0" algn="ctr" rtl="0">
              <a:lnSpc>
                <a:spcPct val="85500"/>
              </a:lnSpc>
              <a:spcBef>
                <a:spcPts val="0"/>
              </a:spcBef>
              <a:spcAft>
                <a:spcPts val="0"/>
              </a:spcAft>
              <a:buNone/>
            </a:pPr>
            <a:r>
              <a:rPr lang="en-GB" sz="6000">
                <a:solidFill>
                  <a:srgbClr val="96C5C8"/>
                </a:solidFill>
                <a:latin typeface="Arial"/>
                <a:ea typeface="Arial"/>
                <a:cs typeface="Arial"/>
                <a:sym typeface="Arial"/>
              </a:rPr>
              <a:t>Conclusion</a:t>
            </a:r>
            <a:endParaRPr/>
          </a:p>
        </p:txBody>
      </p:sp>
      <p:grpSp>
        <p:nvGrpSpPr>
          <p:cNvPr id="268" name="Google Shape;268;p12"/>
          <p:cNvGrpSpPr/>
          <p:nvPr/>
        </p:nvGrpSpPr>
        <p:grpSpPr>
          <a:xfrm>
            <a:off x="1752600" y="1714500"/>
            <a:ext cx="15011400" cy="7696200"/>
            <a:chOff x="0" y="0"/>
            <a:chExt cx="15011400" cy="7696200"/>
          </a:xfrm>
        </p:grpSpPr>
        <p:sp>
          <p:nvSpPr>
            <p:cNvPr id="269" name="Google Shape;269;p12"/>
            <p:cNvSpPr/>
            <p:nvPr/>
          </p:nvSpPr>
          <p:spPr>
            <a:xfrm>
              <a:off x="0" y="0"/>
              <a:ext cx="7696200" cy="7696200"/>
            </a:xfrm>
            <a:prstGeom prst="pie">
              <a:avLst>
                <a:gd name="adj1" fmla="val 5400000"/>
                <a:gd name="adj2" fmla="val 16200000"/>
              </a:avLst>
            </a:prstGeom>
            <a:solidFill>
              <a:schemeClr val="accent4"/>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2"/>
            <p:cNvSpPr/>
            <p:nvPr/>
          </p:nvSpPr>
          <p:spPr>
            <a:xfrm>
              <a:off x="3848100" y="0"/>
              <a:ext cx="11163300" cy="7696200"/>
            </a:xfrm>
            <a:prstGeom prst="rect">
              <a:avLst/>
            </a:prstGeom>
            <a:solidFill>
              <a:schemeClr val="lt1">
                <a:alpha val="89803"/>
              </a:schemeClr>
            </a:solidFill>
            <a:ln w="2540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2"/>
            <p:cNvSpPr txBox="1"/>
            <p:nvPr/>
          </p:nvSpPr>
          <p:spPr>
            <a:xfrm>
              <a:off x="3848100" y="0"/>
              <a:ext cx="11163300" cy="3655695"/>
            </a:xfrm>
            <a:prstGeom prst="rect">
              <a:avLst/>
            </a:prstGeom>
            <a:noFill/>
            <a:ln>
              <a:noFill/>
            </a:ln>
          </p:spPr>
          <p:txBody>
            <a:bodyPr spcFirstLastPara="1" wrap="square" lIns="228600" tIns="228600" rIns="228600" bIns="228600" anchor="ctr" anchorCtr="0">
              <a:noAutofit/>
            </a:bodyPr>
            <a:lstStyle/>
            <a:p>
              <a:pPr marL="0" marR="0" lvl="0" indent="0" algn="ctr" rtl="0">
                <a:lnSpc>
                  <a:spcPct val="90000"/>
                </a:lnSpc>
                <a:spcBef>
                  <a:spcPts val="0"/>
                </a:spcBef>
                <a:spcAft>
                  <a:spcPts val="0"/>
                </a:spcAft>
                <a:buClr>
                  <a:schemeClr val="dk1"/>
                </a:buClr>
                <a:buSzPts val="6000"/>
                <a:buFont typeface="Times New Roman"/>
                <a:buNone/>
              </a:pPr>
              <a:r>
                <a:rPr lang="en-GB" sz="6000" b="0">
                  <a:solidFill>
                    <a:schemeClr val="dk1"/>
                  </a:solidFill>
                  <a:latin typeface="Times New Roman"/>
                  <a:ea typeface="Times New Roman"/>
                  <a:cs typeface="Times New Roman"/>
                  <a:sym typeface="Times New Roman"/>
                </a:rPr>
                <a:t>Cognitive development theory by Piaget can help one gain insight into the needs and behaviour of Amira.</a:t>
              </a:r>
              <a:endParaRPr sz="6000" b="0">
                <a:solidFill>
                  <a:schemeClr val="dk1"/>
                </a:solidFill>
                <a:latin typeface="Times New Roman"/>
                <a:ea typeface="Times New Roman"/>
                <a:cs typeface="Times New Roman"/>
                <a:sym typeface="Times New Roman"/>
              </a:endParaRPr>
            </a:p>
          </p:txBody>
        </p:sp>
        <p:sp>
          <p:nvSpPr>
            <p:cNvPr id="272" name="Google Shape;272;p12"/>
            <p:cNvSpPr/>
            <p:nvPr/>
          </p:nvSpPr>
          <p:spPr>
            <a:xfrm>
              <a:off x="2020252" y="3655695"/>
              <a:ext cx="3655695" cy="3655695"/>
            </a:xfrm>
            <a:prstGeom prst="pie">
              <a:avLst>
                <a:gd name="adj1" fmla="val 5400000"/>
                <a:gd name="adj2" fmla="val 16200000"/>
              </a:avLst>
            </a:prstGeom>
            <a:solidFill>
              <a:srgbClr val="4AA9C5"/>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2"/>
            <p:cNvSpPr/>
            <p:nvPr/>
          </p:nvSpPr>
          <p:spPr>
            <a:xfrm>
              <a:off x="3848100" y="3655695"/>
              <a:ext cx="11163300" cy="3655695"/>
            </a:xfrm>
            <a:prstGeom prst="rect">
              <a:avLst/>
            </a:prstGeom>
            <a:solidFill>
              <a:schemeClr val="lt1">
                <a:alpha val="89803"/>
              </a:schemeClr>
            </a:solidFill>
            <a:ln w="25400" cap="flat" cmpd="sng">
              <a:solidFill>
                <a:srgbClr val="4AA9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2"/>
            <p:cNvSpPr txBox="1"/>
            <p:nvPr/>
          </p:nvSpPr>
          <p:spPr>
            <a:xfrm>
              <a:off x="3848100" y="3655695"/>
              <a:ext cx="11163300" cy="3655695"/>
            </a:xfrm>
            <a:prstGeom prst="rect">
              <a:avLst/>
            </a:prstGeom>
            <a:noFill/>
            <a:ln>
              <a:noFill/>
            </a:ln>
          </p:spPr>
          <p:txBody>
            <a:bodyPr spcFirstLastPara="1" wrap="square" lIns="228600" tIns="228600" rIns="228600" bIns="228600" anchor="ctr" anchorCtr="0">
              <a:noAutofit/>
            </a:bodyPr>
            <a:lstStyle/>
            <a:p>
              <a:pPr marL="0" marR="0" lvl="0" indent="0" algn="ctr" rtl="0">
                <a:lnSpc>
                  <a:spcPct val="90000"/>
                </a:lnSpc>
                <a:spcBef>
                  <a:spcPts val="0"/>
                </a:spcBef>
                <a:spcAft>
                  <a:spcPts val="0"/>
                </a:spcAft>
                <a:buClr>
                  <a:schemeClr val="dk1"/>
                </a:buClr>
                <a:buSzPts val="6000"/>
                <a:buFont typeface="Times New Roman"/>
                <a:buNone/>
              </a:pPr>
              <a:r>
                <a:rPr lang="en-GB" sz="6000" b="0">
                  <a:solidFill>
                    <a:schemeClr val="dk1"/>
                  </a:solidFill>
                  <a:latin typeface="Times New Roman"/>
                  <a:ea typeface="Times New Roman"/>
                  <a:cs typeface="Times New Roman"/>
                  <a:sym typeface="Times New Roman"/>
                </a:rPr>
                <a:t>Theory focuses on practical intervention that facilitates active learning and cognitive building.</a:t>
              </a:r>
              <a:endParaRPr sz="6000" b="0">
                <a:solidFill>
                  <a:schemeClr val="dk1"/>
                </a:solidFill>
                <a:latin typeface="Times New Roman"/>
                <a:ea typeface="Times New Roman"/>
                <a:cs typeface="Times New Roman"/>
                <a:sym typeface="Times New Roman"/>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13"/>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280" name="Google Shape;280;p13"/>
          <p:cNvSpPr txBox="1"/>
          <p:nvPr/>
        </p:nvSpPr>
        <p:spPr>
          <a:xfrm>
            <a:off x="5167165" y="495300"/>
            <a:ext cx="7953669" cy="872034"/>
          </a:xfrm>
          <a:prstGeom prst="rect">
            <a:avLst/>
          </a:prstGeom>
          <a:noFill/>
          <a:ln>
            <a:noFill/>
          </a:ln>
        </p:spPr>
        <p:txBody>
          <a:bodyPr spcFirstLastPara="1" wrap="square" lIns="0" tIns="0" rIns="0" bIns="0" anchor="t" anchorCtr="0">
            <a:spAutoFit/>
          </a:bodyPr>
          <a:lstStyle/>
          <a:p>
            <a:pPr marL="0" marR="0" lvl="0" indent="0" algn="ctr" rtl="0">
              <a:lnSpc>
                <a:spcPct val="85500"/>
              </a:lnSpc>
              <a:spcBef>
                <a:spcPts val="0"/>
              </a:spcBef>
              <a:spcAft>
                <a:spcPts val="0"/>
              </a:spcAft>
              <a:buNone/>
            </a:pPr>
            <a:r>
              <a:rPr lang="en-GB" sz="8000">
                <a:solidFill>
                  <a:srgbClr val="B4CDB9"/>
                </a:solidFill>
                <a:latin typeface="Arial"/>
                <a:ea typeface="Arial"/>
                <a:cs typeface="Arial"/>
                <a:sym typeface="Arial"/>
              </a:rPr>
              <a:t>References</a:t>
            </a:r>
            <a:endParaRPr/>
          </a:p>
        </p:txBody>
      </p:sp>
      <p:sp>
        <p:nvSpPr>
          <p:cNvPr id="281" name="Google Shape;281;p13"/>
          <p:cNvSpPr txBox="1"/>
          <p:nvPr/>
        </p:nvSpPr>
        <p:spPr>
          <a:xfrm>
            <a:off x="457199" y="1862634"/>
            <a:ext cx="17373600" cy="787908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Ajayi, J. (2024) </a:t>
            </a:r>
            <a:r>
              <a:rPr lang="en-GB" sz="1800" i="1">
                <a:solidFill>
                  <a:schemeClr val="dk1"/>
                </a:solidFill>
                <a:latin typeface="Times New Roman"/>
                <a:ea typeface="Times New Roman"/>
                <a:cs typeface="Times New Roman"/>
                <a:sym typeface="Times New Roman"/>
              </a:rPr>
              <a:t>Jean Piaget's theory of cognitive development</a:t>
            </a:r>
            <a:r>
              <a:rPr lang="en-GB" sz="1800">
                <a:solidFill>
                  <a:schemeClr val="dk1"/>
                </a:solidFill>
                <a:latin typeface="Times New Roman"/>
                <a:ea typeface="Times New Roman"/>
                <a:cs typeface="Times New Roman"/>
                <a:sym typeface="Times New Roman"/>
              </a:rPr>
              <a:t>. Available at:</a:t>
            </a:r>
            <a:r>
              <a:rPr lang="en-GB" sz="1800" u="sng" strike="noStrike">
                <a:solidFill>
                  <a:srgbClr val="0000FF"/>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GB" sz="1800" u="sng" strike="noStrike">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https://www.researchgate.net/publication/380814508_Jean_Piagets_theory_of_Cognitive_Development</a:t>
            </a:r>
            <a:r>
              <a:rPr lang="en-GB" sz="1800">
                <a:solidFill>
                  <a:schemeClr val="dk1"/>
                </a:solidFill>
                <a:latin typeface="Times New Roman"/>
                <a:ea typeface="Times New Roman"/>
                <a:cs typeface="Times New Roman"/>
                <a:sym typeface="Times New Roman"/>
              </a:rPr>
              <a:t> (Accessed 09 October 2025).</a:t>
            </a:r>
            <a:endParaRPr/>
          </a:p>
          <a:p>
            <a:pPr marL="0" marR="0" lvl="0" indent="0" algn="just" rtl="0">
              <a:spcBef>
                <a:spcPts val="24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Berdila, A., Laurențiu-Gabriel Talaghir, Teodora Mihaela Iconomescu and Cristian Mihail Rus (2019) ‘Values and Interferences of Psychomotricity in Education – a Study of the Domain-Specific Literature’, </a:t>
            </a:r>
            <a:r>
              <a:rPr lang="en-GB" sz="1800" i="1">
                <a:solidFill>
                  <a:schemeClr val="dk1"/>
                </a:solidFill>
                <a:latin typeface="Times New Roman"/>
                <a:ea typeface="Times New Roman"/>
                <a:cs typeface="Times New Roman"/>
                <a:sym typeface="Times New Roman"/>
              </a:rPr>
              <a:t>Revista Romaneasca pentru Educatie Multidimensionala</a:t>
            </a:r>
            <a:r>
              <a:rPr lang="en-GB" sz="1800">
                <a:solidFill>
                  <a:schemeClr val="dk1"/>
                </a:solidFill>
                <a:latin typeface="Times New Roman"/>
                <a:ea typeface="Times New Roman"/>
                <a:cs typeface="Times New Roman"/>
                <a:sym typeface="Times New Roman"/>
              </a:rPr>
              <a:t>, 11(4), pp. 22–42. </a:t>
            </a:r>
            <a:endParaRPr/>
          </a:p>
          <a:p>
            <a:pPr marL="0" marR="0" lvl="0" indent="0" algn="just" rtl="0">
              <a:spcBef>
                <a:spcPts val="24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Friedman, N.P. and Robbins, T.W. (2021) ‘The role of prefrontal cortex in cognitive control and executive function’, </a:t>
            </a:r>
            <a:r>
              <a:rPr lang="en-GB" sz="1800" i="1">
                <a:solidFill>
                  <a:schemeClr val="dk1"/>
                </a:solidFill>
                <a:latin typeface="Times New Roman"/>
                <a:ea typeface="Times New Roman"/>
                <a:cs typeface="Times New Roman"/>
                <a:sym typeface="Times New Roman"/>
              </a:rPr>
              <a:t>Neuropsychopharmacology</a:t>
            </a:r>
            <a:r>
              <a:rPr lang="en-GB" sz="1800">
                <a:solidFill>
                  <a:schemeClr val="dk1"/>
                </a:solidFill>
                <a:latin typeface="Times New Roman"/>
                <a:ea typeface="Times New Roman"/>
                <a:cs typeface="Times New Roman"/>
                <a:sym typeface="Times New Roman"/>
              </a:rPr>
              <a:t>, 47(47), pp. 1–18. </a:t>
            </a:r>
            <a:endParaRPr/>
          </a:p>
          <a:p>
            <a:pPr marL="0" marR="0" lvl="0" indent="0" algn="just" rtl="0">
              <a:spcBef>
                <a:spcPts val="24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Hanfstingl, B., Arzenšek, A., Apschner, J. and Gölly, K.I. (2021) ‘Assimilation and Accommodation’, </a:t>
            </a:r>
            <a:r>
              <a:rPr lang="en-GB" sz="1800" i="1">
                <a:solidFill>
                  <a:schemeClr val="dk1"/>
                </a:solidFill>
                <a:latin typeface="Times New Roman"/>
                <a:ea typeface="Times New Roman"/>
                <a:cs typeface="Times New Roman"/>
                <a:sym typeface="Times New Roman"/>
              </a:rPr>
              <a:t>European Psychologist</a:t>
            </a:r>
            <a:r>
              <a:rPr lang="en-GB" sz="1800">
                <a:solidFill>
                  <a:schemeClr val="dk1"/>
                </a:solidFill>
                <a:latin typeface="Times New Roman"/>
                <a:ea typeface="Times New Roman"/>
                <a:cs typeface="Times New Roman"/>
                <a:sym typeface="Times New Roman"/>
              </a:rPr>
              <a:t>, 27(4), pp. 320–337. </a:t>
            </a:r>
            <a:endParaRPr/>
          </a:p>
          <a:p>
            <a:pPr marL="0" marR="0" lvl="0" indent="0" algn="just" rtl="0">
              <a:spcBef>
                <a:spcPts val="24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Köksal, Ö. (2022) ‘Scientific Thinking in Young Children: Development, Culture, and Education’, </a:t>
            </a:r>
            <a:r>
              <a:rPr lang="en-GB" sz="1800" i="1">
                <a:solidFill>
                  <a:schemeClr val="dk1"/>
                </a:solidFill>
                <a:latin typeface="Times New Roman"/>
                <a:ea typeface="Times New Roman"/>
                <a:cs typeface="Times New Roman"/>
                <a:sym typeface="Times New Roman"/>
              </a:rPr>
              <a:t>Springer eBooks</a:t>
            </a:r>
            <a:r>
              <a:rPr lang="en-GB" sz="1800">
                <a:solidFill>
                  <a:schemeClr val="dk1"/>
                </a:solidFill>
                <a:latin typeface="Times New Roman"/>
                <a:ea typeface="Times New Roman"/>
                <a:cs typeface="Times New Roman"/>
                <a:sym typeface="Times New Roman"/>
              </a:rPr>
              <a:t>, pp. 225–246. </a:t>
            </a:r>
            <a:endParaRPr/>
          </a:p>
          <a:p>
            <a:pPr marL="0" marR="0" lvl="0" indent="0" algn="just" rtl="0">
              <a:spcBef>
                <a:spcPts val="24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Pakpahan, F.H. and Saragih, M. (2022) ‘Theory of Cognitive Development by Jean Piaget’, </a:t>
            </a:r>
            <a:r>
              <a:rPr lang="en-GB" sz="1800" i="1">
                <a:solidFill>
                  <a:schemeClr val="dk1"/>
                </a:solidFill>
                <a:latin typeface="Times New Roman"/>
                <a:ea typeface="Times New Roman"/>
                <a:cs typeface="Times New Roman"/>
                <a:sym typeface="Times New Roman"/>
              </a:rPr>
              <a:t>Journal of Applied Linguistics</a:t>
            </a:r>
            <a:r>
              <a:rPr lang="en-GB" sz="1800">
                <a:solidFill>
                  <a:schemeClr val="dk1"/>
                </a:solidFill>
                <a:latin typeface="Times New Roman"/>
                <a:ea typeface="Times New Roman"/>
                <a:cs typeface="Times New Roman"/>
                <a:sym typeface="Times New Roman"/>
              </a:rPr>
              <a:t>, 2(2), pp. 55–60. </a:t>
            </a:r>
            <a:endParaRPr/>
          </a:p>
          <a:p>
            <a:pPr marL="0" marR="0" lvl="0" indent="0" algn="just" rtl="0">
              <a:spcBef>
                <a:spcPts val="24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Pedapati, K. (2022) ‘Piagetian and Vygotskian concepts of cognitive development: A review’, </a:t>
            </a:r>
            <a:r>
              <a:rPr lang="en-GB" sz="1800" i="1">
                <a:solidFill>
                  <a:schemeClr val="dk1"/>
                </a:solidFill>
                <a:latin typeface="Times New Roman"/>
                <a:ea typeface="Times New Roman"/>
                <a:cs typeface="Times New Roman"/>
                <a:sym typeface="Times New Roman"/>
              </a:rPr>
              <a:t>Indian Journal of Mental Health</a:t>
            </a:r>
            <a:r>
              <a:rPr lang="en-GB" sz="1800">
                <a:solidFill>
                  <a:schemeClr val="dk1"/>
                </a:solidFill>
                <a:latin typeface="Times New Roman"/>
                <a:ea typeface="Times New Roman"/>
                <a:cs typeface="Times New Roman"/>
                <a:sym typeface="Times New Roman"/>
              </a:rPr>
              <a:t>, 9(3), pp. 227–239. </a:t>
            </a:r>
            <a:endParaRPr/>
          </a:p>
          <a:p>
            <a:pPr marL="0" marR="0" lvl="0" indent="0" algn="just" rtl="0">
              <a:spcBef>
                <a:spcPts val="24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Rakesh, D., McLaughlin, K.A., Sheridan, M., Humphreys, K.L. and Rosen, M.L. (2024) ‘Environmental contributions to cognitive development: The role of cognitive stimulation’, </a:t>
            </a:r>
            <a:r>
              <a:rPr lang="en-GB" sz="1800" i="1">
                <a:solidFill>
                  <a:schemeClr val="dk1"/>
                </a:solidFill>
                <a:latin typeface="Times New Roman"/>
                <a:ea typeface="Times New Roman"/>
                <a:cs typeface="Times New Roman"/>
                <a:sym typeface="Times New Roman"/>
              </a:rPr>
              <a:t>Developmental Review</a:t>
            </a:r>
            <a:r>
              <a:rPr lang="en-GB" sz="1800">
                <a:solidFill>
                  <a:schemeClr val="dk1"/>
                </a:solidFill>
                <a:latin typeface="Times New Roman"/>
                <a:ea typeface="Times New Roman"/>
                <a:cs typeface="Times New Roman"/>
                <a:sym typeface="Times New Roman"/>
              </a:rPr>
              <a:t>, 73(1), pp. 1–16. </a:t>
            </a:r>
            <a:endParaRPr/>
          </a:p>
          <a:p>
            <a:pPr marL="0" marR="0" lvl="0" indent="0" algn="just" rtl="0">
              <a:spcBef>
                <a:spcPts val="24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Sathyaprasad, S., Dhanya, K.B., Anand, P.J.S., Amin, R., Thomas, P.A. and Alwafi, H.A. (2024) ‘Amelioration: An Innovative Approach to Behaviour Management Based on Cognitive Process’, </a:t>
            </a:r>
            <a:r>
              <a:rPr lang="en-GB" sz="1800" i="1">
                <a:solidFill>
                  <a:schemeClr val="dk1"/>
                </a:solidFill>
                <a:latin typeface="Times New Roman"/>
                <a:ea typeface="Times New Roman"/>
                <a:cs typeface="Times New Roman"/>
                <a:sym typeface="Times New Roman"/>
              </a:rPr>
              <a:t>Journal of Pharmacy and Bioallied Sciences</a:t>
            </a:r>
            <a:r>
              <a:rPr lang="en-GB" sz="1800">
                <a:solidFill>
                  <a:schemeClr val="dk1"/>
                </a:solidFill>
                <a:latin typeface="Times New Roman"/>
                <a:ea typeface="Times New Roman"/>
                <a:cs typeface="Times New Roman"/>
                <a:sym typeface="Times New Roman"/>
              </a:rPr>
              <a:t>, p.10. </a:t>
            </a:r>
            <a:endParaRPr/>
          </a:p>
          <a:p>
            <a:pPr marL="0" marR="0" lvl="0" indent="0" algn="just" rtl="0">
              <a:spcBef>
                <a:spcPts val="24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Schmutz, R. (2024) ‘Is universal early childhood education and care an equaliser? A systematic review and meta-analysis of evidence’, </a:t>
            </a:r>
            <a:r>
              <a:rPr lang="en-GB" sz="1800" i="1">
                <a:solidFill>
                  <a:schemeClr val="dk1"/>
                </a:solidFill>
                <a:latin typeface="Times New Roman"/>
                <a:ea typeface="Times New Roman"/>
                <a:cs typeface="Times New Roman"/>
                <a:sym typeface="Times New Roman"/>
              </a:rPr>
              <a:t>Research in Social Stratification and Mobility</a:t>
            </a:r>
            <a:r>
              <a:rPr lang="en-GB" sz="1800">
                <a:solidFill>
                  <a:schemeClr val="dk1"/>
                </a:solidFill>
                <a:latin typeface="Times New Roman"/>
                <a:ea typeface="Times New Roman"/>
                <a:cs typeface="Times New Roman"/>
                <a:sym typeface="Times New Roman"/>
              </a:rPr>
              <a:t>, 89, pp. 1–15.</a:t>
            </a:r>
            <a:endParaRPr/>
          </a:p>
          <a:p>
            <a:pPr marL="0" marR="0" lvl="0" indent="0" algn="just" rtl="0">
              <a:spcBef>
                <a:spcPts val="2400"/>
              </a:spcBef>
              <a:spcAft>
                <a:spcPts val="0"/>
              </a:spcAft>
              <a:buClr>
                <a:schemeClr val="dk1"/>
              </a:buClr>
              <a:buSzPts val="1800"/>
              <a:buFont typeface="Times New Roman"/>
              <a:buNone/>
            </a:pPr>
            <a:r>
              <a:rPr lang="en-GB" sz="1800">
                <a:solidFill>
                  <a:schemeClr val="dk1"/>
                </a:solidFill>
                <a:latin typeface="Times New Roman"/>
                <a:ea typeface="Times New Roman"/>
                <a:cs typeface="Times New Roman"/>
                <a:sym typeface="Times New Roman"/>
              </a:rPr>
              <a:t>Tosolini, K.E., Damen, S., Janssen, M.J. and Minnaert, A.E.M.G. (2025) ‘A Piagetian lens on cognitive development of children and youths with congenital deafblindness: a scoping review’, </a:t>
            </a:r>
            <a:r>
              <a:rPr lang="en-GB" sz="1800" i="1">
                <a:solidFill>
                  <a:schemeClr val="dk1"/>
                </a:solidFill>
                <a:latin typeface="Times New Roman"/>
                <a:ea typeface="Times New Roman"/>
                <a:cs typeface="Times New Roman"/>
                <a:sym typeface="Times New Roman"/>
              </a:rPr>
              <a:t>Frontiers in Education</a:t>
            </a:r>
            <a:r>
              <a:rPr lang="en-GB" sz="1800">
                <a:solidFill>
                  <a:schemeClr val="dk1"/>
                </a:solidFill>
                <a:latin typeface="Times New Roman"/>
                <a:ea typeface="Times New Roman"/>
                <a:cs typeface="Times New Roman"/>
                <a:sym typeface="Times New Roman"/>
              </a:rPr>
              <a:t>, 10, pp. 1–17.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14"/>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sp>
      <p:sp>
        <p:nvSpPr>
          <p:cNvPr id="287" name="Google Shape;287;p14"/>
          <p:cNvSpPr/>
          <p:nvPr/>
        </p:nvSpPr>
        <p:spPr>
          <a:xfrm>
            <a:off x="8092233" y="9069636"/>
            <a:ext cx="3274284" cy="3056877"/>
          </a:xfrm>
          <a:custGeom>
            <a:avLst/>
            <a:gdLst/>
            <a:ahLst/>
            <a:cxnLst/>
            <a:rect l="l" t="t" r="r" b="b"/>
            <a:pathLst>
              <a:path w="3274284" h="3056877" extrusionOk="0">
                <a:moveTo>
                  <a:pt x="0" y="0"/>
                </a:moveTo>
                <a:lnTo>
                  <a:pt x="3274284" y="0"/>
                </a:lnTo>
                <a:lnTo>
                  <a:pt x="3274284" y="3056877"/>
                </a:lnTo>
                <a:lnTo>
                  <a:pt x="0" y="3056877"/>
                </a:lnTo>
                <a:lnTo>
                  <a:pt x="0" y="0"/>
                </a:lnTo>
                <a:close/>
              </a:path>
            </a:pathLst>
          </a:custGeom>
          <a:blipFill rotWithShape="1">
            <a:blip r:embed="rId4">
              <a:alphaModFix/>
            </a:blip>
            <a:stretch>
              <a:fillRect/>
            </a:stretch>
          </a:blipFill>
          <a:ln>
            <a:noFill/>
          </a:ln>
        </p:spPr>
      </p:sp>
      <p:sp>
        <p:nvSpPr>
          <p:cNvPr id="288" name="Google Shape;288;p14"/>
          <p:cNvSpPr/>
          <p:nvPr/>
        </p:nvSpPr>
        <p:spPr>
          <a:xfrm>
            <a:off x="3521078" y="9069636"/>
            <a:ext cx="4094905" cy="3375530"/>
          </a:xfrm>
          <a:custGeom>
            <a:avLst/>
            <a:gdLst/>
            <a:ahLst/>
            <a:cxnLst/>
            <a:rect l="l" t="t" r="r" b="b"/>
            <a:pathLst>
              <a:path w="4094905" h="3375530" extrusionOk="0">
                <a:moveTo>
                  <a:pt x="0" y="0"/>
                </a:moveTo>
                <a:lnTo>
                  <a:pt x="4094905" y="0"/>
                </a:lnTo>
                <a:lnTo>
                  <a:pt x="4094905" y="3375530"/>
                </a:lnTo>
                <a:lnTo>
                  <a:pt x="0" y="3375530"/>
                </a:lnTo>
                <a:lnTo>
                  <a:pt x="0" y="0"/>
                </a:lnTo>
                <a:close/>
              </a:path>
            </a:pathLst>
          </a:custGeom>
          <a:blipFill rotWithShape="1">
            <a:blip r:embed="rId5">
              <a:alphaModFix/>
            </a:blip>
            <a:stretch>
              <a:fillRect/>
            </a:stretch>
          </a:blipFill>
          <a:ln>
            <a:noFill/>
          </a:ln>
        </p:spPr>
      </p:sp>
      <p:sp>
        <p:nvSpPr>
          <p:cNvPr id="289" name="Google Shape;289;p14"/>
          <p:cNvSpPr/>
          <p:nvPr/>
        </p:nvSpPr>
        <p:spPr>
          <a:xfrm>
            <a:off x="-1381400" y="2830431"/>
            <a:ext cx="2619985" cy="3496300"/>
          </a:xfrm>
          <a:custGeom>
            <a:avLst/>
            <a:gdLst/>
            <a:ahLst/>
            <a:cxnLst/>
            <a:rect l="l" t="t" r="r" b="b"/>
            <a:pathLst>
              <a:path w="2619985" h="3496300" extrusionOk="0">
                <a:moveTo>
                  <a:pt x="0" y="0"/>
                </a:moveTo>
                <a:lnTo>
                  <a:pt x="2619984" y="0"/>
                </a:lnTo>
                <a:lnTo>
                  <a:pt x="2619984" y="3496299"/>
                </a:lnTo>
                <a:lnTo>
                  <a:pt x="0" y="3496299"/>
                </a:lnTo>
                <a:lnTo>
                  <a:pt x="0" y="0"/>
                </a:lnTo>
                <a:close/>
              </a:path>
            </a:pathLst>
          </a:custGeom>
          <a:blipFill rotWithShape="1">
            <a:blip r:embed="rId6">
              <a:alphaModFix/>
            </a:blip>
            <a:stretch>
              <a:fillRect/>
            </a:stretch>
          </a:blipFill>
          <a:ln>
            <a:noFill/>
          </a:ln>
        </p:spPr>
      </p:sp>
      <p:sp>
        <p:nvSpPr>
          <p:cNvPr id="290" name="Google Shape;290;p14"/>
          <p:cNvSpPr/>
          <p:nvPr/>
        </p:nvSpPr>
        <p:spPr>
          <a:xfrm>
            <a:off x="11844055" y="9022071"/>
            <a:ext cx="2816201" cy="3728894"/>
          </a:xfrm>
          <a:custGeom>
            <a:avLst/>
            <a:gdLst/>
            <a:ahLst/>
            <a:cxnLst/>
            <a:rect l="l" t="t" r="r" b="b"/>
            <a:pathLst>
              <a:path w="2816201" h="3728894" extrusionOk="0">
                <a:moveTo>
                  <a:pt x="0" y="0"/>
                </a:moveTo>
                <a:lnTo>
                  <a:pt x="2816201" y="0"/>
                </a:lnTo>
                <a:lnTo>
                  <a:pt x="2816201" y="3728894"/>
                </a:lnTo>
                <a:lnTo>
                  <a:pt x="0" y="3728894"/>
                </a:lnTo>
                <a:lnTo>
                  <a:pt x="0" y="0"/>
                </a:lnTo>
                <a:close/>
              </a:path>
            </a:pathLst>
          </a:custGeom>
          <a:blipFill rotWithShape="1">
            <a:blip r:embed="rId7">
              <a:alphaModFix/>
            </a:blip>
            <a:stretch>
              <a:fillRect/>
            </a:stretch>
          </a:blipFill>
          <a:ln>
            <a:noFill/>
          </a:ln>
        </p:spPr>
      </p:sp>
      <p:sp>
        <p:nvSpPr>
          <p:cNvPr id="291" name="Google Shape;291;p14"/>
          <p:cNvSpPr/>
          <p:nvPr/>
        </p:nvSpPr>
        <p:spPr>
          <a:xfrm rot="3296767">
            <a:off x="-1561456" y="-1970784"/>
            <a:ext cx="3897988" cy="3967595"/>
          </a:xfrm>
          <a:custGeom>
            <a:avLst/>
            <a:gdLst/>
            <a:ahLst/>
            <a:cxnLst/>
            <a:rect l="l" t="t" r="r" b="b"/>
            <a:pathLst>
              <a:path w="3897988" h="3967595" extrusionOk="0">
                <a:moveTo>
                  <a:pt x="0" y="0"/>
                </a:moveTo>
                <a:lnTo>
                  <a:pt x="3897988" y="0"/>
                </a:lnTo>
                <a:lnTo>
                  <a:pt x="3897988" y="3967596"/>
                </a:lnTo>
                <a:lnTo>
                  <a:pt x="0" y="3967596"/>
                </a:lnTo>
                <a:lnTo>
                  <a:pt x="0" y="0"/>
                </a:lnTo>
                <a:close/>
              </a:path>
            </a:pathLst>
          </a:custGeom>
          <a:blipFill rotWithShape="1">
            <a:blip r:embed="rId8">
              <a:alphaModFix/>
            </a:blip>
            <a:stretch>
              <a:fillRect/>
            </a:stretch>
          </a:blipFill>
          <a:ln>
            <a:noFill/>
          </a:ln>
        </p:spPr>
      </p:sp>
      <p:sp>
        <p:nvSpPr>
          <p:cNvPr id="292" name="Google Shape;292;p14"/>
          <p:cNvSpPr/>
          <p:nvPr/>
        </p:nvSpPr>
        <p:spPr>
          <a:xfrm>
            <a:off x="9332554" y="-2458922"/>
            <a:ext cx="4067926" cy="3723751"/>
          </a:xfrm>
          <a:custGeom>
            <a:avLst/>
            <a:gdLst/>
            <a:ahLst/>
            <a:cxnLst/>
            <a:rect l="l" t="t" r="r" b="b"/>
            <a:pathLst>
              <a:path w="4067926" h="3723751" extrusionOk="0">
                <a:moveTo>
                  <a:pt x="0" y="0"/>
                </a:moveTo>
                <a:lnTo>
                  <a:pt x="4067926" y="0"/>
                </a:lnTo>
                <a:lnTo>
                  <a:pt x="4067926" y="3723751"/>
                </a:lnTo>
                <a:lnTo>
                  <a:pt x="0" y="3723751"/>
                </a:lnTo>
                <a:lnTo>
                  <a:pt x="0" y="0"/>
                </a:lnTo>
                <a:close/>
              </a:path>
            </a:pathLst>
          </a:custGeom>
          <a:blipFill rotWithShape="1">
            <a:blip r:embed="rId9">
              <a:alphaModFix/>
            </a:blip>
            <a:stretch>
              <a:fillRect/>
            </a:stretch>
          </a:blipFill>
          <a:ln>
            <a:noFill/>
          </a:ln>
        </p:spPr>
      </p:sp>
      <p:sp>
        <p:nvSpPr>
          <p:cNvPr id="293" name="Google Shape;293;p14"/>
          <p:cNvSpPr/>
          <p:nvPr/>
        </p:nvSpPr>
        <p:spPr>
          <a:xfrm>
            <a:off x="3130897" y="-3067116"/>
            <a:ext cx="5614238" cy="4631189"/>
          </a:xfrm>
          <a:custGeom>
            <a:avLst/>
            <a:gdLst/>
            <a:ahLst/>
            <a:cxnLst/>
            <a:rect l="l" t="t" r="r" b="b"/>
            <a:pathLst>
              <a:path w="5614238" h="4631189" extrusionOk="0">
                <a:moveTo>
                  <a:pt x="0" y="0"/>
                </a:moveTo>
                <a:lnTo>
                  <a:pt x="5614238" y="0"/>
                </a:lnTo>
                <a:lnTo>
                  <a:pt x="5614238" y="4631189"/>
                </a:lnTo>
                <a:lnTo>
                  <a:pt x="0" y="4631189"/>
                </a:lnTo>
                <a:lnTo>
                  <a:pt x="0" y="0"/>
                </a:lnTo>
                <a:close/>
              </a:path>
            </a:pathLst>
          </a:custGeom>
          <a:blipFill rotWithShape="1">
            <a:blip r:embed="rId10">
              <a:alphaModFix/>
            </a:blip>
            <a:stretch>
              <a:fillRect/>
            </a:stretch>
          </a:blipFill>
          <a:ln>
            <a:noFill/>
          </a:ln>
        </p:spPr>
      </p:sp>
      <p:sp>
        <p:nvSpPr>
          <p:cNvPr id="294" name="Google Shape;294;p14"/>
          <p:cNvSpPr/>
          <p:nvPr/>
        </p:nvSpPr>
        <p:spPr>
          <a:xfrm>
            <a:off x="13985121" y="-3236590"/>
            <a:ext cx="5395684" cy="4800663"/>
          </a:xfrm>
          <a:custGeom>
            <a:avLst/>
            <a:gdLst/>
            <a:ahLst/>
            <a:cxnLst/>
            <a:rect l="l" t="t" r="r" b="b"/>
            <a:pathLst>
              <a:path w="5395684" h="4800663" extrusionOk="0">
                <a:moveTo>
                  <a:pt x="0" y="0"/>
                </a:moveTo>
                <a:lnTo>
                  <a:pt x="5395684" y="0"/>
                </a:lnTo>
                <a:lnTo>
                  <a:pt x="5395684" y="4800663"/>
                </a:lnTo>
                <a:lnTo>
                  <a:pt x="0" y="4800663"/>
                </a:lnTo>
                <a:lnTo>
                  <a:pt x="0" y="0"/>
                </a:lnTo>
                <a:close/>
              </a:path>
            </a:pathLst>
          </a:custGeom>
          <a:blipFill rotWithShape="1">
            <a:blip r:embed="rId11">
              <a:alphaModFix/>
            </a:blip>
            <a:stretch>
              <a:fillRect/>
            </a:stretch>
          </a:blipFill>
          <a:ln>
            <a:noFill/>
          </a:ln>
        </p:spPr>
      </p:sp>
      <p:sp>
        <p:nvSpPr>
          <p:cNvPr id="295" name="Google Shape;295;p14"/>
          <p:cNvSpPr/>
          <p:nvPr/>
        </p:nvSpPr>
        <p:spPr>
          <a:xfrm>
            <a:off x="15098406" y="8246222"/>
            <a:ext cx="4086735" cy="3648254"/>
          </a:xfrm>
          <a:custGeom>
            <a:avLst/>
            <a:gdLst/>
            <a:ahLst/>
            <a:cxnLst/>
            <a:rect l="l" t="t" r="r" b="b"/>
            <a:pathLst>
              <a:path w="4086735" h="3648254" extrusionOk="0">
                <a:moveTo>
                  <a:pt x="0" y="0"/>
                </a:moveTo>
                <a:lnTo>
                  <a:pt x="4086736" y="0"/>
                </a:lnTo>
                <a:lnTo>
                  <a:pt x="4086736" y="3648254"/>
                </a:lnTo>
                <a:lnTo>
                  <a:pt x="0" y="3648254"/>
                </a:lnTo>
                <a:lnTo>
                  <a:pt x="0" y="0"/>
                </a:lnTo>
                <a:close/>
              </a:path>
            </a:pathLst>
          </a:custGeom>
          <a:blipFill rotWithShape="1">
            <a:blip r:embed="rId12">
              <a:alphaModFix/>
            </a:blip>
            <a:stretch>
              <a:fillRect/>
            </a:stretch>
          </a:blipFill>
          <a:ln>
            <a:noFill/>
          </a:ln>
        </p:spPr>
      </p:sp>
      <p:sp>
        <p:nvSpPr>
          <p:cNvPr id="296" name="Google Shape;296;p14"/>
          <p:cNvSpPr/>
          <p:nvPr/>
        </p:nvSpPr>
        <p:spPr>
          <a:xfrm>
            <a:off x="-1073497" y="7200900"/>
            <a:ext cx="4204395" cy="4114800"/>
          </a:xfrm>
          <a:custGeom>
            <a:avLst/>
            <a:gdLst/>
            <a:ahLst/>
            <a:cxnLst/>
            <a:rect l="l" t="t" r="r" b="b"/>
            <a:pathLst>
              <a:path w="4204395" h="4114800" extrusionOk="0">
                <a:moveTo>
                  <a:pt x="0" y="0"/>
                </a:moveTo>
                <a:lnTo>
                  <a:pt x="4204394" y="0"/>
                </a:lnTo>
                <a:lnTo>
                  <a:pt x="4204394" y="4114800"/>
                </a:lnTo>
                <a:lnTo>
                  <a:pt x="0" y="4114800"/>
                </a:lnTo>
                <a:lnTo>
                  <a:pt x="0" y="0"/>
                </a:lnTo>
                <a:close/>
              </a:path>
            </a:pathLst>
          </a:custGeom>
          <a:blipFill rotWithShape="1">
            <a:blip r:embed="rId13">
              <a:alphaModFix/>
            </a:blip>
            <a:stretch>
              <a:fillRect/>
            </a:stretch>
          </a:blipFill>
          <a:ln>
            <a:noFill/>
          </a:ln>
        </p:spPr>
      </p:sp>
      <p:sp>
        <p:nvSpPr>
          <p:cNvPr id="297" name="Google Shape;297;p14"/>
          <p:cNvSpPr/>
          <p:nvPr/>
        </p:nvSpPr>
        <p:spPr>
          <a:xfrm rot="-1344709">
            <a:off x="17330942" y="4932365"/>
            <a:ext cx="3550922" cy="2929158"/>
          </a:xfrm>
          <a:custGeom>
            <a:avLst/>
            <a:gdLst/>
            <a:ahLst/>
            <a:cxnLst/>
            <a:rect l="l" t="t" r="r" b="b"/>
            <a:pathLst>
              <a:path w="3550922" h="2929158" extrusionOk="0">
                <a:moveTo>
                  <a:pt x="0" y="0"/>
                </a:moveTo>
                <a:lnTo>
                  <a:pt x="3550922" y="0"/>
                </a:lnTo>
                <a:lnTo>
                  <a:pt x="3550922" y="2929158"/>
                </a:lnTo>
                <a:lnTo>
                  <a:pt x="0" y="2929158"/>
                </a:lnTo>
                <a:lnTo>
                  <a:pt x="0" y="0"/>
                </a:lnTo>
                <a:close/>
              </a:path>
            </a:pathLst>
          </a:custGeom>
          <a:blipFill rotWithShape="1">
            <a:blip r:embed="rId14">
              <a:alphaModFix/>
            </a:blip>
            <a:stretch>
              <a:fillRect/>
            </a:stretch>
          </a:blipFill>
          <a:ln>
            <a:noFill/>
          </a:ln>
        </p:spPr>
      </p:sp>
      <p:sp>
        <p:nvSpPr>
          <p:cNvPr id="298" name="Google Shape;298;p14"/>
          <p:cNvSpPr/>
          <p:nvPr/>
        </p:nvSpPr>
        <p:spPr>
          <a:xfrm>
            <a:off x="17259300" y="1733547"/>
            <a:ext cx="3376165" cy="3151993"/>
          </a:xfrm>
          <a:custGeom>
            <a:avLst/>
            <a:gdLst/>
            <a:ahLst/>
            <a:cxnLst/>
            <a:rect l="l" t="t" r="r" b="b"/>
            <a:pathLst>
              <a:path w="3376165" h="3151993" extrusionOk="0">
                <a:moveTo>
                  <a:pt x="0" y="0"/>
                </a:moveTo>
                <a:lnTo>
                  <a:pt x="3376165" y="0"/>
                </a:lnTo>
                <a:lnTo>
                  <a:pt x="3376165" y="3151993"/>
                </a:lnTo>
                <a:lnTo>
                  <a:pt x="0" y="3151993"/>
                </a:lnTo>
                <a:lnTo>
                  <a:pt x="0" y="0"/>
                </a:lnTo>
                <a:close/>
              </a:path>
            </a:pathLst>
          </a:custGeom>
          <a:blipFill rotWithShape="1">
            <a:blip r:embed="rId15">
              <a:alphaModFix/>
            </a:blip>
            <a:stretch>
              <a:fillRect/>
            </a:stretch>
          </a:blipFill>
          <a:ln>
            <a:noFill/>
          </a:ln>
        </p:spPr>
      </p:sp>
      <p:sp>
        <p:nvSpPr>
          <p:cNvPr id="299" name="Google Shape;299;p14"/>
          <p:cNvSpPr txBox="1"/>
          <p:nvPr/>
        </p:nvSpPr>
        <p:spPr>
          <a:xfrm>
            <a:off x="2534615" y="3316605"/>
            <a:ext cx="13218771" cy="3510915"/>
          </a:xfrm>
          <a:prstGeom prst="rect">
            <a:avLst/>
          </a:prstGeom>
          <a:noFill/>
          <a:ln>
            <a:noFill/>
          </a:ln>
        </p:spPr>
        <p:txBody>
          <a:bodyPr spcFirstLastPara="1" wrap="square" lIns="0" tIns="0" rIns="0" bIns="0" anchor="t" anchorCtr="0">
            <a:spAutoFit/>
          </a:bodyPr>
          <a:lstStyle/>
          <a:p>
            <a:pPr marL="0" marR="0" lvl="0" indent="0" algn="ctr" rtl="0">
              <a:lnSpc>
                <a:spcPct val="113991"/>
              </a:lnSpc>
              <a:spcBef>
                <a:spcPts val="0"/>
              </a:spcBef>
              <a:spcAft>
                <a:spcPts val="0"/>
              </a:spcAft>
              <a:buNone/>
            </a:pPr>
            <a:r>
              <a:rPr lang="en-GB" sz="12000">
                <a:solidFill>
                  <a:srgbClr val="B4CDB9"/>
                </a:solidFill>
                <a:latin typeface="Arial"/>
                <a:ea typeface="Arial"/>
                <a:cs typeface="Arial"/>
                <a:sym typeface="Arial"/>
              </a:rPr>
              <a:t>THANK YOU VERY MUCH!</a:t>
            </a: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2291</Words>
  <Application>Microsoft Office PowerPoint</Application>
  <PresentationFormat>Custom</PresentationFormat>
  <Paragraphs>90</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2025-10-11T15:37:34Z</dcterms:created>
  <dcterms:modified xsi:type="dcterms:W3CDTF">2025-10-11T15:37:40Z</dcterms:modified>
</cp:coreProperties>
</file>