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4"/>
  </p:sldMasterIdLst>
  <p:notesMasterIdLst>
    <p:notesMasterId r:id="rId6"/>
  </p:notes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85F825-5919-42F5-86AB-1958C4DC74B7}"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D5B90C-2888-425B-96D2-9192D7130747}" type="slidenum">
              <a:rPr lang="en-GB" smtClean="0"/>
              <a:t>‹#›</a:t>
            </a:fld>
            <a:endParaRPr lang="en-GB"/>
          </a:p>
        </p:txBody>
      </p:sp>
    </p:spTree>
    <p:extLst>
      <p:ext uri="{BB962C8B-B14F-4D97-AF65-F5344CB8AC3E}">
        <p14:creationId xmlns:p14="http://schemas.microsoft.com/office/powerpoint/2010/main" val="405129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EBD5B90C-2888-425B-96D2-9192D7130747}" type="slidenum">
              <a:rPr lang="en-GB" smtClean="0"/>
              <a:t>1</a:t>
            </a:fld>
            <a:endParaRPr lang="en-GB"/>
          </a:p>
        </p:txBody>
      </p:sp>
    </p:spTree>
    <p:extLst>
      <p:ext uri="{BB962C8B-B14F-4D97-AF65-F5344CB8AC3E}">
        <p14:creationId xmlns:p14="http://schemas.microsoft.com/office/powerpoint/2010/main" val="4086622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12/9/2019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4791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12/9/2019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929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12/9/2019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7516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8022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4286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9527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9628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12/9/2019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10987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12/9/2019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392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2146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12/9/2019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3637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12/9/2019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6012146"/>
      </p:ext>
    </p:extLst>
  </p:cSld>
  <p:clrMap bg1="lt1" tx1="dk1" bg2="lt2" tx2="dk2" accent1="accent1" accent2="accent2" accent3="accent3" accent4="accent4" accent5="accent5" accent6="accent6" hlink="hlink" folHlink="folHlink"/>
  <p:sldLayoutIdLst>
    <p:sldLayoutId id="2147483897" r:id="rId1"/>
    <p:sldLayoutId id="2147483898" r:id="rId2"/>
    <p:sldLayoutId id="2147483899" r:id="rId3"/>
    <p:sldLayoutId id="2147483900" r:id="rId4"/>
    <p:sldLayoutId id="2147483907" r:id="rId5"/>
    <p:sldLayoutId id="2147483901" r:id="rId6"/>
    <p:sldLayoutId id="2147483902" r:id="rId7"/>
    <p:sldLayoutId id="2147483903" r:id="rId8"/>
    <p:sldLayoutId id="2147483906" r:id="rId9"/>
    <p:sldLayoutId id="2147483904" r:id="rId10"/>
    <p:sldLayoutId id="2147483905"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2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3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54" name="Rectangle 32">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flower&#10;&#10;Description automatically generated">
            <a:extLst>
              <a:ext uri="{FF2B5EF4-FFF2-40B4-BE49-F238E27FC236}">
                <a16:creationId xmlns:a16="http://schemas.microsoft.com/office/drawing/2014/main" id="{3F37427C-C5EF-4BE8-9B71-A6882D19DDED}"/>
              </a:ext>
            </a:extLst>
          </p:cNvPr>
          <p:cNvPicPr>
            <a:picLocks noChangeAspect="1"/>
          </p:cNvPicPr>
          <p:nvPr/>
        </p:nvPicPr>
        <p:blipFill rotWithShape="1">
          <a:blip r:embed="rId3">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745823D-B152-4B78-BD95-13918A6BC28B}"/>
              </a:ext>
            </a:extLst>
          </p:cNvPr>
          <p:cNvSpPr>
            <a:spLocks noGrp="1"/>
          </p:cNvSpPr>
          <p:nvPr>
            <p:ph type="ctrTitle"/>
          </p:nvPr>
        </p:nvSpPr>
        <p:spPr>
          <a:xfrm>
            <a:off x="1023870" y="702156"/>
            <a:ext cx="10144260" cy="1013800"/>
          </a:xfrm>
        </p:spPr>
        <p:txBody>
          <a:bodyPr vert="horz" lIns="91440" tIns="45720" rIns="91440" bIns="45720" rtlCol="0" anchor="b">
            <a:normAutofit/>
          </a:bodyPr>
          <a:lstStyle/>
          <a:p>
            <a:r>
              <a:rPr lang="en-US" sz="2800">
                <a:solidFill>
                  <a:schemeClr val="tx1"/>
                </a:solidFill>
              </a:rPr>
              <a:t>The contribution to sustainability of Lush Uk</a:t>
            </a:r>
          </a:p>
        </p:txBody>
      </p:sp>
      <p:sp>
        <p:nvSpPr>
          <p:cNvPr id="3" name="Subtitle 2">
            <a:extLst>
              <a:ext uri="{FF2B5EF4-FFF2-40B4-BE49-F238E27FC236}">
                <a16:creationId xmlns:a16="http://schemas.microsoft.com/office/drawing/2014/main" id="{D269FBA3-A855-47E9-821A-75D77816FCFD}"/>
              </a:ext>
            </a:extLst>
          </p:cNvPr>
          <p:cNvSpPr>
            <a:spLocks noGrp="1"/>
          </p:cNvSpPr>
          <p:nvPr>
            <p:ph type="subTitle" idx="1"/>
          </p:nvPr>
        </p:nvSpPr>
        <p:spPr>
          <a:xfrm>
            <a:off x="102742" y="2180496"/>
            <a:ext cx="12089238" cy="4677494"/>
          </a:xfrm>
        </p:spPr>
        <p:txBody>
          <a:bodyPr vert="horz" lIns="91440" tIns="45720" rIns="91440" bIns="45720" rtlCol="0" anchor="ctr">
            <a:normAutofit fontScale="77500" lnSpcReduction="20000"/>
          </a:bodyPr>
          <a:lstStyle/>
          <a:p>
            <a:pPr>
              <a:buFont typeface="Wingdings 2" panose="05020102010507070707" pitchFamily="18" charset="2"/>
              <a:buChar char=""/>
            </a:pPr>
            <a:endParaRPr lang="en-US" dirty="0">
              <a:solidFill>
                <a:schemeClr val="tx1">
                  <a:lumMod val="75000"/>
                  <a:lumOff val="25000"/>
                </a:schemeClr>
              </a:solidFill>
            </a:endParaRPr>
          </a:p>
          <a:p>
            <a:pPr>
              <a:buFont typeface="Wingdings 2" panose="05020102010507070707" pitchFamily="18" charset="2"/>
              <a:buChar char=""/>
            </a:pPr>
            <a:r>
              <a:rPr lang="en-US" dirty="0">
                <a:solidFill>
                  <a:schemeClr val="tx1">
                    <a:lumMod val="75000"/>
                    <a:lumOff val="25000"/>
                  </a:schemeClr>
                </a:solidFill>
              </a:rPr>
              <a:t>sustainability – sustainability in business tackles two main categories, the impact it has on the environment and the impact it has on society. It is the responsibility of everyone to look after the planet. Lush </a:t>
            </a:r>
            <a:r>
              <a:rPr lang="en-US" dirty="0" err="1">
                <a:solidFill>
                  <a:schemeClr val="tx1">
                    <a:lumMod val="75000"/>
                    <a:lumOff val="25000"/>
                  </a:schemeClr>
                </a:solidFill>
              </a:rPr>
              <a:t>Uk</a:t>
            </a:r>
            <a:r>
              <a:rPr lang="en-US" dirty="0">
                <a:solidFill>
                  <a:schemeClr val="tx1">
                    <a:lumMod val="75000"/>
                    <a:lumOff val="25000"/>
                  </a:schemeClr>
                </a:solidFill>
              </a:rPr>
              <a:t> is a business that sells handmade cosmetics and hygiene products which are made from natural ingredients.</a:t>
            </a:r>
          </a:p>
          <a:p>
            <a:pPr marL="285750" indent="-285750">
              <a:buFont typeface="Arial" panose="020B0604020202020204" pitchFamily="34" charset="0"/>
              <a:buChar char="•"/>
            </a:pPr>
            <a:r>
              <a:rPr lang="en-US" dirty="0">
                <a:solidFill>
                  <a:schemeClr val="tx1">
                    <a:lumMod val="75000"/>
                    <a:lumOff val="25000"/>
                  </a:schemeClr>
                </a:solidFill>
              </a:rPr>
              <a:t>ANIMAL TESTING --  the fight against animal testing is a core value of the company.</a:t>
            </a:r>
          </a:p>
          <a:p>
            <a:pPr>
              <a:buFont typeface="Wingdings 2" panose="05020102010507070707" pitchFamily="18" charset="2"/>
              <a:buChar char=""/>
            </a:pPr>
            <a:r>
              <a:rPr lang="en-US" dirty="0">
                <a:solidFill>
                  <a:schemeClr val="tx1">
                    <a:lumMod val="75000"/>
                    <a:lumOff val="25000"/>
                  </a:schemeClr>
                </a:solidFill>
              </a:rPr>
              <a:t>Ethical buying – committed to becoming more sustainable through the use of their buying power and by buying direct from  producers.  This enables them to learn about the surroundings of the product and how it is harvested and processed.</a:t>
            </a:r>
          </a:p>
          <a:p>
            <a:pPr>
              <a:buFont typeface="Wingdings 2" panose="05020102010507070707" pitchFamily="18" charset="2"/>
              <a:buChar char=""/>
            </a:pPr>
            <a:r>
              <a:rPr lang="en-US" dirty="0">
                <a:solidFill>
                  <a:schemeClr val="tx1">
                    <a:lumMod val="75000"/>
                    <a:lumOff val="25000"/>
                  </a:schemeClr>
                </a:solidFill>
              </a:rPr>
              <a:t>Palm oil --  the company have reduced the use of palm oil in their products and prefer to use natural ingredients such as almond oil and olive oil. The orangutan population has fallen by 50% due to forest clearing in order to make way for palm plantations</a:t>
            </a:r>
          </a:p>
          <a:p>
            <a:pPr>
              <a:buFont typeface="Wingdings 2" panose="05020102010507070707" pitchFamily="18" charset="2"/>
              <a:buChar char=""/>
            </a:pPr>
            <a:r>
              <a:rPr lang="en-US" dirty="0">
                <a:solidFill>
                  <a:schemeClr val="tx1">
                    <a:lumMod val="75000"/>
                    <a:lumOff val="25000"/>
                  </a:schemeClr>
                </a:solidFill>
              </a:rPr>
              <a:t>Packaging – Over half of the products can be bought without any packaging. The company saves the use of six million bottles and 450,000 </a:t>
            </a:r>
            <a:r>
              <a:rPr lang="en-US" dirty="0" err="1">
                <a:solidFill>
                  <a:schemeClr val="tx1">
                    <a:lumMod val="75000"/>
                    <a:lumOff val="25000"/>
                  </a:schemeClr>
                </a:solidFill>
              </a:rPr>
              <a:t>litre`s</a:t>
            </a:r>
            <a:r>
              <a:rPr lang="en-US" dirty="0">
                <a:solidFill>
                  <a:schemeClr val="tx1">
                    <a:lumMod val="75000"/>
                    <a:lumOff val="25000"/>
                  </a:schemeClr>
                </a:solidFill>
              </a:rPr>
              <a:t> of water each year by selling shampoo bars. Their total recycling content is 89%. Gifts are wrapped in biodegradable paper, This means that after it has broken down it leaves little to no toxins behind as it mixes with the earth.</a:t>
            </a:r>
          </a:p>
          <a:p>
            <a:pPr>
              <a:buFont typeface="Wingdings 2" panose="05020102010507070707" pitchFamily="18" charset="2"/>
              <a:buChar char=""/>
            </a:pPr>
            <a:r>
              <a:rPr lang="en-US" dirty="0">
                <a:solidFill>
                  <a:schemeClr val="tx1">
                    <a:lumMod val="75000"/>
                    <a:lumOff val="25000"/>
                  </a:schemeClr>
                </a:solidFill>
              </a:rPr>
              <a:t>Carbon footprint – contributing towards their carbon footprint, Representatives tax themselves on air travel by calculating the carbon generated. Funds raised from this scheme are donated to climate change and transport groups. </a:t>
            </a:r>
          </a:p>
          <a:p>
            <a:pPr>
              <a:buFont typeface="Wingdings 2" panose="05020102010507070707" pitchFamily="18" charset="2"/>
              <a:buChar char=""/>
            </a:pPr>
            <a:r>
              <a:rPr lang="en-US" dirty="0">
                <a:solidFill>
                  <a:schemeClr val="tx1">
                    <a:lumMod val="75000"/>
                    <a:lumOff val="25000"/>
                  </a:schemeClr>
                </a:solidFill>
              </a:rPr>
              <a:t>Regeneration  - the company believe sustainability is the first step towards regeneration. Reliant on fertile soils, healthy rain patterns and a peaceful and cooperative society, the company use a percentage of their buying budget and lock it into a fund which issue grants to projects working in  areas such as disaster and displacement, agroecology and rewilding and biodiversity.</a:t>
            </a:r>
            <a:br>
              <a:rPr lang="en-US" dirty="0">
                <a:solidFill>
                  <a:schemeClr val="tx1">
                    <a:lumMod val="75000"/>
                    <a:lumOff val="25000"/>
                  </a:schemeClr>
                </a:solidFill>
              </a:rPr>
            </a:br>
            <a:br>
              <a:rPr lang="en-US" dirty="0">
                <a:solidFill>
                  <a:schemeClr val="tx1">
                    <a:lumMod val="75000"/>
                    <a:lumOff val="25000"/>
                  </a:schemeClr>
                </a:solidFill>
              </a:rPr>
            </a:br>
            <a:br>
              <a:rPr lang="en-US" dirty="0">
                <a:solidFill>
                  <a:schemeClr val="tx1">
                    <a:lumMod val="75000"/>
                    <a:lumOff val="25000"/>
                  </a:schemeClr>
                </a:solidFill>
              </a:rPr>
            </a:br>
            <a:r>
              <a:rPr lang="en-US" dirty="0">
                <a:solidFill>
                  <a:schemeClr val="tx1">
                    <a:lumMod val="75000"/>
                    <a:lumOff val="25000"/>
                  </a:schemeClr>
                </a:solidFill>
              </a:rPr>
              <a:t>On reflection it is quite clear to see from their company ethics that they are committed to protecting the planet and society.</a:t>
            </a:r>
          </a:p>
          <a:p>
            <a:pPr marL="342900" indent="-342900">
              <a:buFont typeface="Wingdings 2" panose="05020102010507070707" pitchFamily="18"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9717557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FE2C08-65CA-4D41-97C6-30E681E4CB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36246B-C9DA-49B8-AE7E-FB028506E446}">
  <ds:schemaRefs>
    <ds:schemaRef ds:uri="http://schemas.microsoft.com/sharepoint/v3/contenttype/forms"/>
  </ds:schemaRefs>
</ds:datastoreItem>
</file>

<file path=customXml/itemProps3.xml><?xml version="1.0" encoding="utf-8"?>
<ds:datastoreItem xmlns:ds="http://schemas.openxmlformats.org/officeDocument/2006/customXml" ds:itemID="{F166260B-382F-4D5A-9B4E-AD0876E0B7BB}">
  <ds:schemaRefs>
    <ds:schemaRef ds:uri="http://purl.org/dc/dcmitype/"/>
    <ds:schemaRef ds:uri="9d0d5cce-d4dc-4043-8325-c992d2f588cd"/>
    <ds:schemaRef ds:uri="http://schemas.microsoft.com/office/infopath/2007/PartnerControls"/>
    <ds:schemaRef ds:uri="http://purl.org/dc/elements/1.1/"/>
    <ds:schemaRef ds:uri="http://schemas.microsoft.com/office/2006/documentManagement/types"/>
    <ds:schemaRef ds:uri="http://www.w3.org/XML/1998/namespace"/>
    <ds:schemaRef ds:uri="http://schemas.microsoft.com/office/2006/metadata/properti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63</TotalTime>
  <Words>368</Words>
  <Application>Microsoft Office PowerPoint</Application>
  <PresentationFormat>Widescreen</PresentationFormat>
  <Paragraphs>11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Franklin Gothic Book</vt:lpstr>
      <vt:lpstr>Franklin Gothic Demi</vt:lpstr>
      <vt:lpstr>Wingdings 2</vt:lpstr>
      <vt:lpstr>DividendVTI</vt:lpstr>
      <vt:lpstr>The contribution to sustainability of Lush 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contribution to sustainability of Lush Uk</dc:title>
  <dc:creator>Kelly Lewis-bennett (1907952)</dc:creator>
  <cp:lastModifiedBy>Kelly Lewis-bennett</cp:lastModifiedBy>
  <cp:revision>3</cp:revision>
  <dcterms:created xsi:type="dcterms:W3CDTF">2019-12-09T16:50:32Z</dcterms:created>
  <dcterms:modified xsi:type="dcterms:W3CDTF">2019-12-09T21:59:54Z</dcterms:modified>
</cp:coreProperties>
</file>