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55" r:id="rId3"/>
    <p:sldId id="456" r:id="rId4"/>
    <p:sldId id="442" r:id="rId5"/>
    <p:sldId id="461" r:id="rId6"/>
    <p:sldId id="458" r:id="rId7"/>
    <p:sldId id="457" r:id="rId8"/>
    <p:sldId id="460" r:id="rId9"/>
    <p:sldId id="452" r:id="rId10"/>
    <p:sldId id="459" r:id="rId11"/>
    <p:sldId id="462" r:id="rId12"/>
    <p:sldId id="454" r:id="rId13"/>
    <p:sldId id="450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407" autoAdjust="0"/>
    <p:restoredTop sz="94576" autoAdjust="0"/>
  </p:normalViewPr>
  <p:slideViewPr>
    <p:cSldViewPr>
      <p:cViewPr>
        <p:scale>
          <a:sx n="100" d="100"/>
          <a:sy n="100" d="100"/>
        </p:scale>
        <p:origin x="16" y="-1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97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136" TargetMode="Externa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nhs.uk/conditions/high-blood-pressure/" TargetMode="External"/><Relationship Id="rId11" Type="http://schemas.openxmlformats.org/officeDocument/2006/relationships/image" Target="../media/image3.png"/><Relationship Id="rId5" Type="http://schemas.openxmlformats.org/officeDocument/2006/relationships/hyperlink" Target="https://mft.nhs.uk/app/uploads/2019/08/full-booklet.pdf" TargetMode="External"/><Relationship Id="rId10" Type="http://schemas.openxmlformats.org/officeDocument/2006/relationships/hyperlink" Target="https://www.who.int/news-room/fact-sheets/detail/hypertension" TargetMode="External"/><Relationship Id="rId4" Type="http://schemas.openxmlformats.org/officeDocument/2006/relationships/hyperlink" Target="https://www.bhf.org.uk/" TargetMode="External"/><Relationship Id="rId9" Type="http://schemas.openxmlformats.org/officeDocument/2006/relationships/hyperlink" Target="https://www.nmc.org.uk/standards/cod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BMHP5023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2242936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Olga Maculska-Migovska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 </a:t>
            </a:r>
            <a:r>
              <a:rPr lang="en-GB" altLang="en-US" sz="2800" b="1" dirty="0" err="1">
                <a:solidFill>
                  <a:schemeClr val="bg1"/>
                </a:solidFill>
              </a:rPr>
              <a:t>Shailla</a:t>
            </a:r>
            <a:r>
              <a:rPr lang="en-GB" altLang="en-US" sz="2800" b="1" dirty="0">
                <a:solidFill>
                  <a:schemeClr val="bg1"/>
                </a:solidFill>
              </a:rPr>
              <a:t> Hussain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DD33BA24-111C-9E92-42CF-7AC944C386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56550" y="52292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328"/>
    </mc:Choice>
    <mc:Fallback>
      <p:transition spd="slow" advTm="163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>
                <a:solidFill>
                  <a:srgbClr val="0070C0"/>
                </a:solidFill>
              </a:rPr>
              <a:t>.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DBE553-39C3-99B4-E3A6-76E43AE36A90}"/>
              </a:ext>
            </a:extLst>
          </p:cNvPr>
          <p:cNvSpPr txBox="1"/>
          <p:nvPr/>
        </p:nvSpPr>
        <p:spPr>
          <a:xfrm>
            <a:off x="436613" y="1916832"/>
            <a:ext cx="8229599" cy="33855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latin typeface="+mn-lt"/>
              </a:rPr>
              <a:t>The case study focuses on an adult patient with hypertension (high blood pressure).</a:t>
            </a:r>
            <a:br>
              <a:rPr lang="en-GB" sz="2800" b="1" dirty="0">
                <a:latin typeface="+mn-lt"/>
              </a:rPr>
            </a:br>
            <a:endParaRPr lang="en-GB" sz="2800" b="1" dirty="0">
              <a:latin typeface="+mn-lt"/>
            </a:endParaRPr>
          </a:p>
          <a:p>
            <a:pPr algn="ctr"/>
            <a:r>
              <a:rPr lang="en-GB" sz="2800" b="1" dirty="0">
                <a:latin typeface="+mn-lt"/>
              </a:rPr>
              <a:t>The aim is to analyse lifestyle risk factors and provide an appropriate care plan and recommendations.</a:t>
            </a:r>
            <a:br>
              <a:rPr lang="en-GB" sz="2800" b="1" dirty="0">
                <a:latin typeface="+mn-lt"/>
              </a:rPr>
            </a:br>
            <a:endParaRPr lang="en-GB" sz="2800" b="1" dirty="0">
              <a:latin typeface="+mn-lt"/>
            </a:endParaRPr>
          </a:p>
          <a:p>
            <a:pPr algn="ctr"/>
            <a:r>
              <a:rPr lang="en-GB" dirty="0">
                <a:latin typeface="+mn-lt"/>
              </a:rPr>
              <a:t>(NHS, 2024; NICE, 2021)</a:t>
            </a:r>
            <a:endParaRPr lang="en-US" b="1" dirty="0">
              <a:latin typeface="+mn-lt"/>
            </a:endParaRPr>
          </a:p>
        </p:txBody>
      </p:sp>
      <p:pic>
        <p:nvPicPr>
          <p:cNvPr id="30" name="Audio 29">
            <a:extLst>
              <a:ext uri="{FF2B5EF4-FFF2-40B4-BE49-F238E27FC236}">
                <a16:creationId xmlns:a16="http://schemas.microsoft.com/office/drawing/2014/main" id="{FD21FF15-DAAF-03B5-D783-DD3FC5C48B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080375" y="573179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965"/>
    </mc:Choice>
    <mc:Fallback>
      <p:transition spd="slow" advTm="14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52-year-old male patient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Smoker and overweight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Sedentary lifestyle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Diagnosed with hypertension</a:t>
            </a:r>
            <a:br>
              <a:rPr lang="en-GB" sz="2800" dirty="0"/>
            </a:br>
            <a:endParaRPr lang="en-GB" sz="2800" dirty="0"/>
          </a:p>
          <a:p>
            <a:pPr marL="0" indent="0" algn="ctr">
              <a:buNone/>
            </a:pPr>
            <a:r>
              <a:rPr lang="en-GB" sz="1800" dirty="0"/>
              <a:t>(Fictional case based on NHS, 2024)</a:t>
            </a:r>
            <a:endParaRPr lang="en-GB" sz="1800" b="1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7" name="Audio 16">
            <a:extLst>
              <a:ext uri="{FF2B5EF4-FFF2-40B4-BE49-F238E27FC236}">
                <a16:creationId xmlns:a16="http://schemas.microsoft.com/office/drawing/2014/main" id="{8AAD65FC-6FA8-F0D7-5FE9-46AB2A824D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77"/>
    </mc:Choice>
    <mc:Fallback>
      <p:transition spd="slow" advTm="161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The cardiovascular system includes the heart and blood vessels.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It is responsible for circulating blood around the body.</a:t>
            </a:r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Please see Figure 1.</a:t>
            </a:r>
            <a:br>
              <a:rPr lang="en-GB" sz="2800" dirty="0"/>
            </a:br>
            <a:endParaRPr lang="en-GB" sz="2800" dirty="0"/>
          </a:p>
          <a:p>
            <a:pPr marL="0" indent="0" algn="ctr">
              <a:buNone/>
            </a:pPr>
            <a:r>
              <a:rPr lang="en-GB" sz="1800" dirty="0"/>
              <a:t>(Tortora &amp; Derrickson, 2023; NHS, 2024)</a:t>
            </a:r>
            <a:endParaRPr lang="en-GB" sz="1800" b="1" dirty="0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27F11466-AA16-56DD-1325-D4B7F60FBB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362"/>
    </mc:Choice>
    <mc:Fallback>
      <p:transition spd="slow" advTm="183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771A5-0B90-5DA9-653F-C98676EF5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244"/>
            <a:ext cx="9144000" cy="1143000"/>
          </a:xfrm>
        </p:spPr>
        <p:txBody>
          <a:bodyPr/>
          <a:lstStyle/>
          <a:p>
            <a:r>
              <a:rPr lang="en-GB" sz="3600" b="1" dirty="0"/>
              <a:t>Anatomy of the Cardiovascular System</a:t>
            </a:r>
            <a:endParaRPr lang="en-US" sz="3600" b="1" dirty="0"/>
          </a:p>
        </p:txBody>
      </p:sp>
      <p:pic>
        <p:nvPicPr>
          <p:cNvPr id="7" name="Content Placeholder 6" descr="A diagram of a human heart&#10;&#10;AI-generated content may be incorrect.">
            <a:extLst>
              <a:ext uri="{FF2B5EF4-FFF2-40B4-BE49-F238E27FC236}">
                <a16:creationId xmlns:a16="http://schemas.microsoft.com/office/drawing/2014/main" id="{10AB9182-5C03-DC2B-3F8C-A4DD4A2292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08720"/>
            <a:ext cx="8229600" cy="4176464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AAEAFD-6C92-C7C3-111A-845962F3A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D5829-7A04-A2C5-FA38-EF7733E93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6FBE1E-255F-186A-239C-A3D86B862A62}"/>
              </a:ext>
            </a:extLst>
          </p:cNvPr>
          <p:cNvSpPr txBox="1"/>
          <p:nvPr/>
        </p:nvSpPr>
        <p:spPr>
          <a:xfrm>
            <a:off x="2411512" y="5275264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+mn-lt"/>
              </a:rPr>
              <a:t>Figure 1: Structure of the human heart (MFT, 2017</a:t>
            </a:r>
            <a:r>
              <a:rPr lang="en-GB" dirty="0"/>
              <a:t>)</a:t>
            </a:r>
            <a:endParaRPr lang="en-US" dirty="0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C20EBC2F-2BF0-138D-8D57-E6A146AA4E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59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963"/>
    </mc:Choice>
    <mc:Fallback>
      <p:transition spd="slow" advTm="219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Smoking increases cardiovascular risk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Sedentary lifestyle reduces heart efficiency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High salt diet raises blood pressure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Overweight increases strain on the heart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1800" dirty="0"/>
              <a:t>(NHS, 2024; WHO, 2023)</a:t>
            </a: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A73B08E6-46AF-0CCB-58F1-DB7E7CF7DC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633"/>
    </mc:Choice>
    <mc:Fallback>
      <p:transition spd="slow" advTm="206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482" y="1340768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Limited physical activity during the day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Sedentary work and prolonged sitting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Consumes processed and high-salt food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Smokes regularly throughout the day</a:t>
            </a:r>
            <a:br>
              <a:rPr lang="en-GB" dirty="0"/>
            </a:br>
            <a:endParaRPr lang="en-GB" sz="1800" dirty="0"/>
          </a:p>
          <a:p>
            <a:pPr marL="0" indent="0" algn="ctr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1800" dirty="0"/>
              <a:t>(Fictional case based on NHS, 2024)</a:t>
            </a: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D4A97990-3A61-A925-6EFB-31797ADF7A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54"/>
    </mc:Choice>
    <mc:Fallback>
      <p:transition spd="slow" advTm="17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Clear communication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b="1" dirty="0"/>
              <a:t>Shared decision-making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b="1" dirty="0"/>
              <a:t>Autonomy and confidentiality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b="1" dirty="0"/>
              <a:t>Emotional support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1800" dirty="0"/>
              <a:t>(NICE, 2021; NHS, 2024)</a:t>
            </a: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1" name="Audio 10">
            <a:extLst>
              <a:ext uri="{FF2B5EF4-FFF2-40B4-BE49-F238E27FC236}">
                <a16:creationId xmlns:a16="http://schemas.microsoft.com/office/drawing/2014/main" id="{8C641BBC-4A11-15D4-04C4-FE25CA1D66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469"/>
    </mc:Choice>
    <mc:Fallback>
      <p:transition spd="slow" advTm="194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Smoking increases risk of cardiovascular disease</a:t>
            </a:r>
            <a:br>
              <a:rPr lang="en-GB" sz="2800" b="1" dirty="0"/>
            </a:br>
            <a:r>
              <a:rPr lang="en-GB" sz="2800" b="1" dirty="0"/>
              <a:t>Sedentary lifestyle reduces heart efficiency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High salt diet raises blood pressure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Overweight increases strain on the cardiovascular system</a:t>
            </a:r>
            <a:br>
              <a:rPr lang="en-GB" sz="2800" dirty="0"/>
            </a:br>
            <a:endParaRPr lang="en-GB" sz="2800" dirty="0"/>
          </a:p>
          <a:p>
            <a:pPr marL="0" indent="0" algn="ctr">
              <a:buNone/>
            </a:pPr>
            <a:r>
              <a:rPr lang="en-GB" sz="1800" dirty="0"/>
              <a:t>(NHS, 2024; British Heart Foundation, 2023)</a:t>
            </a:r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2189BA06-ED6B-F278-D3D4-26EBD31B2A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964"/>
    </mc:Choice>
    <mc:Fallback>
      <p:transition spd="slow" advTm="229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 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Smoking cessation support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Increase physical activity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Improve diet and reduce salt intake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Weight management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1800" dirty="0"/>
              <a:t>(NICE, 2021; NHS, 2024; WHO, 2025)</a:t>
            </a: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247937A2-A4C8-BBD6-0E06-EBEB058AD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971"/>
    </mc:Choice>
    <mc:Fallback>
      <p:transition spd="slow" advTm="159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9175A-764C-ADFD-864D-F371FDF3D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 2/2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7151C-A1D8-ABD0-EC68-69362F0C3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484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Regular blood pressure monitoring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Routine GP follow-up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Individualised care plan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Patient education and support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1800" dirty="0"/>
              <a:t>(NICE, 2021; NHS, 2024; WHO, 2025)</a:t>
            </a:r>
            <a:endParaRPr 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C22B8-A2C0-1903-C232-F574A1CF4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B72EF4-2BB2-8B4F-9B53-0D06CCCF7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C07E636A-FE12-25B7-6FFA-120966543F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580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00"/>
    </mc:Choice>
    <mc:Fallback>
      <p:transition spd="slow" advTm="144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814" y="1417638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Cardiovascular condition identified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Risk factors linked to lifestyle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Care plan developed</a:t>
            </a:r>
            <a:br>
              <a:rPr lang="en-GB" sz="2800" b="1" dirty="0"/>
            </a:br>
            <a:endParaRPr lang="en-GB" sz="2800" b="1" dirty="0"/>
          </a:p>
          <a:p>
            <a:pPr marL="0" indent="0" algn="ctr">
              <a:buNone/>
            </a:pPr>
            <a:r>
              <a:rPr lang="en-GB" sz="2800" b="1" dirty="0"/>
              <a:t>Evidence-based recommendations provided</a:t>
            </a:r>
            <a:br>
              <a:rPr lang="en-GB" sz="2800" dirty="0"/>
            </a:br>
            <a:endParaRPr lang="en-GB" sz="2800" dirty="0"/>
          </a:p>
          <a:p>
            <a:pPr marL="0" indent="0" algn="ctr">
              <a:buNone/>
            </a:pPr>
            <a:r>
              <a:rPr lang="en-GB" sz="1800" dirty="0"/>
              <a:t>(NHS, 2024; NICE, 2021)</a:t>
            </a:r>
            <a:br>
              <a:rPr lang="en-GB" sz="2800" dirty="0"/>
            </a:br>
            <a:endParaRPr lang="en-GB" sz="2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21" name="Audio 20">
            <a:extLst>
              <a:ext uri="{FF2B5EF4-FFF2-40B4-BE49-F238E27FC236}">
                <a16:creationId xmlns:a16="http://schemas.microsoft.com/office/drawing/2014/main" id="{60D05853-308F-9041-A4AE-5B494FB74E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70"/>
    </mc:Choice>
    <mc:Fallback>
      <p:transition spd="slow" advTm="124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B9DDEDF9-B09D-A459-AFD4-DD758CD92FA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6488" y="1700808"/>
            <a:ext cx="8229600" cy="2970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British Heart Foundation (2024)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High blood pressure.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4"/>
              </a:rPr>
              <a:t>https://www.bhf.org.uk/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Manchester University NHS Foundation Trust (2019)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Your heart surgery: A patient guide.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5"/>
              </a:rPr>
              <a:t>https://mft.nhs.uk/app/uploads/2019/08/full-booklet.pdf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NHS (2024)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High blood pressure.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6"/>
              </a:rPr>
              <a:t>https://www.nhs.uk/conditions/high-blood-pressure/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NICE (2019)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Hypertension in adults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(NG136).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7"/>
              </a:rPr>
              <a:t>https://www.nice.org.uk/guidance/ng136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NICE (2021)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Shared decision making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(NG197). 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8"/>
              </a:rPr>
              <a:t>https://www.nice.org.uk/guidance/ng197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Nursing and Midwifery Council (2018)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The Code.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9"/>
              </a:rPr>
              <a:t>https://www.nmc.org.uk/standards/code/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Tortora, G.J. and Derrickson, B. (2021)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Principles of Anatomy and Physiology.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16th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edn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. Hoboken: Wiley.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World Health Organization (2025) </a:t>
            </a:r>
            <a:r>
              <a:rPr kumimoji="0" lang="en-US" altLang="en-US" sz="1100" b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Hypertension.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Available at: 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  <a:hlinkClick r:id="rId10"/>
              </a:rPr>
              <a:t>https://www.who.int/news-room/fact-sheets/detail/hypertension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+mn-lt"/>
              </a:rPr>
              <a:t> (Accessed: 21 April 2026).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D413B3B0-33B0-4EA5-E80F-8F341AA18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6"/>
    </mc:Choice>
    <mc:Fallback>
      <p:transition spd="slow" advTm="5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8770</TotalTime>
  <Words>682</Words>
  <Application>Microsoft Macintosh PowerPoint</Application>
  <PresentationFormat>On-screen Show (4:3)</PresentationFormat>
  <Paragraphs>106</Paragraphs>
  <Slides>13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Anatomy of the Cardiovascular System</vt:lpstr>
      <vt:lpstr>Care Plan (1/3)</vt:lpstr>
      <vt:lpstr>Care Plan (2/3)</vt:lpstr>
      <vt:lpstr>Care Plan (3/3) </vt:lpstr>
      <vt:lpstr>Risk factors</vt:lpstr>
      <vt:lpstr>Recommendations 1/2</vt:lpstr>
      <vt:lpstr>Recommendations 2/2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Olga MacUlska Migovska (2242936)</cp:lastModifiedBy>
  <cp:revision>230</cp:revision>
  <cp:lastPrinted>2018-07-09T15:27:01Z</cp:lastPrinted>
  <dcterms:created xsi:type="dcterms:W3CDTF">2002-10-07T19:43:58Z</dcterms:created>
  <dcterms:modified xsi:type="dcterms:W3CDTF">2026-04-22T10:51:08Z</dcterms:modified>
</cp:coreProperties>
</file>