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charts/chart2.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21678900" cy="12192000"/>
  <p:notesSz cx="12192000" cy="21678900"/>
  <p:embeddedFontLst>
    <p:embeddedFont>
      <p:font typeface="Quattrocento Sans" panose="020B0502050000020003" pitchFamily="34" charset="0"/>
      <p:regular r:id="rId18"/>
      <p:bold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4" d="100"/>
          <a:sy n="54" d="100"/>
        </p:scale>
        <p:origin x="187"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Registered Users (Millions)</c:v>
                </c:pt>
              </c:strCache>
            </c:strRef>
          </c:tx>
          <c:spPr>
            <a:solidFill>
              <a:srgbClr val="005EB8"/>
            </a:solidFill>
            <a:effectLst/>
          </c:spPr>
          <c:invertIfNegative val="0"/>
          <c:dLbls>
            <c:numFmt formatCode="#,##0" sourceLinked="0"/>
            <c:spPr>
              <a:noFill/>
              <a:ln>
                <a:noFill/>
              </a:ln>
              <a:effectLst/>
            </c:spPr>
            <c:txPr>
              <a:bodyPr/>
              <a:lstStyle/>
              <a:p>
                <a:pPr>
                  <a:defRPr sz="2130" b="0" i="0" u="none" strike="noStrike">
                    <a:solidFill>
                      <a:srgbClr val="005EB8"/>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Jun 2021</c:v>
                </c:pt>
                <c:pt idx="1">
                  <c:v>Oct 2022</c:v>
                </c:pt>
                <c:pt idx="2">
                  <c:v>Dec 2022</c:v>
                </c:pt>
                <c:pt idx="3">
                  <c:v>Dec 2023</c:v>
                </c:pt>
              </c:strCache>
            </c:strRef>
          </c:cat>
          <c:val>
            <c:numRef>
              <c:f>Sheet1!$B$2:$B$5</c:f>
              <c:numCache>
                <c:formatCode>General</c:formatCode>
                <c:ptCount val="4"/>
                <c:pt idx="0">
                  <c:v>6</c:v>
                </c:pt>
                <c:pt idx="1">
                  <c:v>30</c:v>
                </c:pt>
                <c:pt idx="2">
                  <c:v>32</c:v>
                </c:pt>
                <c:pt idx="3">
                  <c:v>33.6</c:v>
                </c:pt>
              </c:numCache>
            </c:numRef>
          </c:val>
          <c:extLst>
            <c:ext xmlns:c16="http://schemas.microsoft.com/office/drawing/2014/chart" uri="{C3380CC4-5D6E-409C-BE32-E72D297353CC}">
              <c16:uniqueId val="{00000000-688A-4F17-8250-62C94E35E9AF}"/>
            </c:ext>
          </c:extLst>
        </c:ser>
        <c:dLbls>
          <c:showLegendKey val="0"/>
          <c:showVal val="1"/>
          <c:showCatName val="0"/>
          <c:showSerName val="0"/>
          <c:showPercent val="0"/>
          <c:showBubbleSize val="0"/>
        </c:dLbls>
        <c:gapWidth val="67"/>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a:solidFill>
                <a:srgbClr val="E0E6F1"/>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Smartphone Ownership (%)</c:v>
                </c:pt>
              </c:strCache>
            </c:strRef>
          </c:tx>
          <c:spPr>
            <a:solidFill>
              <a:srgbClr val="005EB8"/>
            </a:solidFill>
            <a:effectLst/>
          </c:spPr>
          <c:invertIfNegative val="0"/>
          <c:dLbls>
            <c:numFmt formatCode="0\'%\'" sourceLinked="0"/>
            <c:spPr>
              <a:noFill/>
              <a:ln>
                <a:noFill/>
              </a:ln>
              <a:effectLst/>
            </c:spPr>
            <c:txPr>
              <a:bodyPr/>
              <a:lstStyle/>
              <a:p>
                <a:pPr>
                  <a:defRPr sz="1870" b="0" i="0" u="none" strike="noStrike">
                    <a:solidFill>
                      <a:srgbClr val="005EB8"/>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16-24</c:v>
                </c:pt>
                <c:pt idx="1">
                  <c:v>25-34</c:v>
                </c:pt>
                <c:pt idx="2">
                  <c:v>35-44</c:v>
                </c:pt>
                <c:pt idx="3">
                  <c:v>45-54</c:v>
                </c:pt>
                <c:pt idx="4">
                  <c:v>55-64</c:v>
                </c:pt>
                <c:pt idx="5">
                  <c:v>65+</c:v>
                </c:pt>
              </c:strCache>
            </c:strRef>
          </c:cat>
          <c:val>
            <c:numRef>
              <c:f>Sheet1!$B$2:$B$7</c:f>
              <c:numCache>
                <c:formatCode>General</c:formatCode>
                <c:ptCount val="6"/>
                <c:pt idx="0">
                  <c:v>100</c:v>
                </c:pt>
                <c:pt idx="1">
                  <c:v>98</c:v>
                </c:pt>
                <c:pt idx="2">
                  <c:v>96</c:v>
                </c:pt>
                <c:pt idx="3">
                  <c:v>95</c:v>
                </c:pt>
                <c:pt idx="4">
                  <c:v>93</c:v>
                </c:pt>
                <c:pt idx="5">
                  <c:v>77</c:v>
                </c:pt>
              </c:numCache>
            </c:numRef>
          </c:val>
          <c:extLst>
            <c:ext xmlns:c16="http://schemas.microsoft.com/office/drawing/2014/chart" uri="{C3380CC4-5D6E-409C-BE32-E72D297353CC}">
              <c16:uniqueId val="{00000000-C8B1-46BE-A5B4-569A81185AA7}"/>
            </c:ext>
          </c:extLst>
        </c:ser>
        <c:dLbls>
          <c:showLegendKey val="0"/>
          <c:showVal val="1"/>
          <c:showCatName val="0"/>
          <c:showSerName val="0"/>
          <c:showPercent val="0"/>
          <c:showBubbleSize val="0"/>
        </c:dLbls>
        <c:gapWidth val="82"/>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100"/>
        </c:scaling>
        <c:delete val="0"/>
        <c:axPos val="l"/>
        <c:majorGridlines>
          <c:spPr>
            <a:ln w="12700" cap="flat">
              <a:solidFill>
                <a:srgbClr val="E5E7EB"/>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9286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3B7A"/>
        </a:solidFill>
        <a:effectLst/>
      </p:bgPr>
    </p:bg>
    <p:spTree>
      <p:nvGrpSpPr>
        <p:cNvPr id="1" name=""/>
        <p:cNvGrpSpPr/>
        <p:nvPr/>
      </p:nvGrpSpPr>
      <p:grpSpPr>
        <a:xfrm>
          <a:off x="0" y="0"/>
          <a:ext cx="0" cy="0"/>
          <a:chOff x="0" y="0"/>
          <a:chExt cx="0" cy="0"/>
        </a:xfrm>
      </p:grpSpPr>
      <p:pic>
        <p:nvPicPr>
          <p:cNvPr id="2" name="Image 0" descr="https://kimi-img.moonshot.cn/pub/slides/okc/voejql42ixidk/mnt/agents/output/nhs_ppt/images/image_1.png"/>
          <p:cNvPicPr>
            <a:picLocks noChangeAspect="1"/>
          </p:cNvPicPr>
          <p:nvPr/>
        </p:nvPicPr>
        <p:blipFill>
          <a:blip r:embed="rId3"/>
          <a:srcRect t="4450" b="4450"/>
          <a:stretch/>
        </p:blipFill>
        <p:spPr>
          <a:xfrm>
            <a:off x="0" y="0"/>
            <a:ext cx="21674709" cy="12192000"/>
          </a:xfrm>
          <a:prstGeom prst="rect">
            <a:avLst/>
          </a:prstGeom>
        </p:spPr>
      </p:pic>
      <p:sp>
        <p:nvSpPr>
          <p:cNvPr id="3" name="Shape 0"/>
          <p:cNvSpPr/>
          <p:nvPr/>
        </p:nvSpPr>
        <p:spPr>
          <a:xfrm>
            <a:off x="0" y="0"/>
            <a:ext cx="21674709" cy="12192000"/>
          </a:xfrm>
          <a:prstGeom prst="rect">
            <a:avLst/>
          </a:prstGeom>
          <a:gradFill flip="none" rotWithShape="1">
            <a:gsLst>
              <a:gs pos="0">
                <a:srgbClr val="005EB8">
                  <a:alpha val="94000"/>
                </a:srgbClr>
              </a:gs>
              <a:gs pos="55000">
                <a:srgbClr val="005EB8">
                  <a:alpha val="82000"/>
                </a:srgbClr>
              </a:gs>
              <a:gs pos="100000">
                <a:srgbClr val="005EB8">
                  <a:alpha val="25000"/>
                </a:srgbClr>
              </a:gs>
            </a:gsLst>
            <a:lin ang="0" scaled="1"/>
          </a:gradFill>
          <a:ln/>
        </p:spPr>
        <p:txBody>
          <a:bodyPr/>
          <a:lstStyle/>
          <a:p>
            <a:endParaRPr lang="en-GB"/>
          </a:p>
        </p:txBody>
      </p:sp>
      <p:sp>
        <p:nvSpPr>
          <p:cNvPr id="4" name="Shape 1"/>
          <p:cNvSpPr/>
          <p:nvPr/>
        </p:nvSpPr>
        <p:spPr>
          <a:xfrm>
            <a:off x="1354709" y="3048000"/>
            <a:ext cx="11853291" cy="2709291"/>
          </a:xfrm>
          <a:prstGeom prst="rect">
            <a:avLst/>
          </a:prstGeom>
          <a:noFill/>
          <a:ln/>
        </p:spPr>
        <p:txBody>
          <a:bodyPr/>
          <a:lstStyle/>
          <a:p>
            <a:endParaRPr lang="en-GB"/>
          </a:p>
        </p:txBody>
      </p:sp>
      <p:sp>
        <p:nvSpPr>
          <p:cNvPr id="5" name="Text 2"/>
          <p:cNvSpPr/>
          <p:nvPr/>
        </p:nvSpPr>
        <p:spPr>
          <a:xfrm>
            <a:off x="1232789" y="2987040"/>
            <a:ext cx="12097131" cy="2831211"/>
          </a:xfrm>
          <a:prstGeom prst="rect">
            <a:avLst/>
          </a:prstGeom>
          <a:noFill/>
          <a:ln/>
        </p:spPr>
        <p:txBody>
          <a:bodyPr wrap="square" lIns="0" tIns="0" rIns="0" bIns="0" rtlCol="0" anchor="t"/>
          <a:lstStyle/>
          <a:p>
            <a:pPr algn="l">
              <a:lnSpc>
                <a:spcPct val="120000"/>
              </a:lnSpc>
            </a:pPr>
            <a:r>
              <a:rPr lang="en-US" sz="5330" b="1" dirty="0">
                <a:solidFill>
                  <a:srgbClr val="FFFFFF"/>
                </a:solidFill>
                <a:latin typeface="Quattrocento Sans" pitchFamily="34" charset="0"/>
                <a:ea typeface="Quattrocento Sans" pitchFamily="34" charset="-122"/>
                <a:cs typeface="Quattrocento Sans" pitchFamily="34" charset="-120"/>
              </a:rPr>
              <a:t>A Critical Evaluation of the NHS App as a Digital Innovation in UK Health and Social Care</a:t>
            </a:r>
            <a:endParaRPr lang="en-US" sz="5330" dirty="0"/>
          </a:p>
        </p:txBody>
      </p:sp>
      <p:sp>
        <p:nvSpPr>
          <p:cNvPr id="6" name="Shape 3"/>
          <p:cNvSpPr/>
          <p:nvPr/>
        </p:nvSpPr>
        <p:spPr>
          <a:xfrm>
            <a:off x="1354709" y="6011291"/>
            <a:ext cx="2032000" cy="67691"/>
          </a:xfrm>
          <a:prstGeom prst="rect">
            <a:avLst/>
          </a:prstGeom>
          <a:solidFill>
            <a:srgbClr val="00A9CE"/>
          </a:solidFill>
          <a:ln/>
        </p:spPr>
        <p:txBody>
          <a:bodyPr/>
          <a:lstStyle/>
          <a:p>
            <a:endParaRPr lang="en-GB"/>
          </a:p>
        </p:txBody>
      </p:sp>
      <p:sp>
        <p:nvSpPr>
          <p:cNvPr id="7" name="Shape 4"/>
          <p:cNvSpPr/>
          <p:nvPr/>
        </p:nvSpPr>
        <p:spPr>
          <a:xfrm>
            <a:off x="1354709" y="6434709"/>
            <a:ext cx="10160000" cy="3894709"/>
          </a:xfrm>
          <a:prstGeom prst="rect">
            <a:avLst/>
          </a:prstGeom>
          <a:noFill/>
          <a:ln/>
        </p:spPr>
        <p:txBody>
          <a:bodyPr/>
          <a:lstStyle/>
          <a:p>
            <a:endParaRPr lang="en-GB"/>
          </a:p>
        </p:txBody>
      </p:sp>
      <p:sp>
        <p:nvSpPr>
          <p:cNvPr id="8" name="Text 5"/>
          <p:cNvSpPr/>
          <p:nvPr/>
        </p:nvSpPr>
        <p:spPr>
          <a:xfrm>
            <a:off x="1232789" y="6373749"/>
            <a:ext cx="10403840" cy="4016629"/>
          </a:xfrm>
          <a:prstGeom prst="rect">
            <a:avLst/>
          </a:prstGeom>
          <a:noFill/>
          <a:ln/>
        </p:spPr>
        <p:txBody>
          <a:bodyPr wrap="square" lIns="0" tIns="0" rIns="0" bIns="0" rtlCol="0" anchor="t"/>
          <a:lstStyle/>
          <a:p>
            <a:pPr algn="l">
              <a:lnSpc>
                <a:spcPct val="180000"/>
              </a:lnSpc>
            </a:pPr>
            <a:r>
              <a:rPr lang="en-US" sz="2670" b="1" dirty="0">
                <a:solidFill>
                  <a:srgbClr val="FFFFFF"/>
                </a:solidFill>
                <a:latin typeface="Quattrocento Sans" pitchFamily="34" charset="0"/>
                <a:ea typeface="Quattrocento Sans" pitchFamily="34" charset="-122"/>
                <a:cs typeface="Quattrocento Sans" pitchFamily="34" charset="-120"/>
              </a:rPr>
              <a:t>Student Name:</a:t>
            </a:r>
            <a:r>
              <a:rPr lang="en-US" sz="2670" dirty="0">
                <a:solidFill>
                  <a:srgbClr val="FFFFFF"/>
                </a:solidFill>
                <a:latin typeface="Quattrocento Sans" pitchFamily="34" charset="0"/>
                <a:ea typeface="Quattrocento Sans" pitchFamily="34" charset="-122"/>
                <a:cs typeface="Quattrocento Sans" pitchFamily="34" charset="-120"/>
              </a:rPr>
              <a:t> Sonia Ajaib</a:t>
            </a:r>
            <a:endParaRPr lang="en-US" sz="2670" dirty="0"/>
          </a:p>
          <a:p>
            <a:pPr algn="l">
              <a:lnSpc>
                <a:spcPct val="180000"/>
              </a:lnSpc>
            </a:pPr>
            <a:r>
              <a:rPr lang="en-US" sz="2670" b="1" dirty="0">
                <a:solidFill>
                  <a:srgbClr val="FFFFFF"/>
                </a:solidFill>
                <a:latin typeface="Quattrocento Sans" pitchFamily="34" charset="0"/>
                <a:ea typeface="Quattrocento Sans" pitchFamily="34" charset="-122"/>
                <a:cs typeface="Quattrocento Sans" pitchFamily="34" charset="-120"/>
              </a:rPr>
              <a:t>Student Number:</a:t>
            </a:r>
            <a:r>
              <a:rPr lang="en-US" sz="2670" dirty="0">
                <a:solidFill>
                  <a:srgbClr val="FFFFFF"/>
                </a:solidFill>
                <a:latin typeface="Quattrocento Sans" pitchFamily="34" charset="0"/>
                <a:ea typeface="Quattrocento Sans" pitchFamily="34" charset="-122"/>
                <a:cs typeface="Quattrocento Sans" pitchFamily="34" charset="-120"/>
              </a:rPr>
              <a:t> 2327612</a:t>
            </a:r>
            <a:endParaRPr lang="en-US" sz="2670" dirty="0"/>
          </a:p>
          <a:p>
            <a:pPr algn="l">
              <a:lnSpc>
                <a:spcPct val="180000"/>
              </a:lnSpc>
            </a:pPr>
            <a:r>
              <a:rPr lang="en-US" sz="2670" b="1" dirty="0">
                <a:solidFill>
                  <a:srgbClr val="FFFFFF"/>
                </a:solidFill>
                <a:latin typeface="Quattrocento Sans" pitchFamily="34" charset="0"/>
              </a:rPr>
              <a:t>Tutor: Tomy </a:t>
            </a:r>
            <a:r>
              <a:rPr lang="en-US" sz="2670" b="1" dirty="0" err="1">
                <a:solidFill>
                  <a:srgbClr val="FFFFFF"/>
                </a:solidFill>
                <a:latin typeface="Quattrocento Sans" pitchFamily="34" charset="0"/>
              </a:rPr>
              <a:t>Adattu</a:t>
            </a:r>
            <a:r>
              <a:rPr lang="en-US" sz="2670" b="1" dirty="0">
                <a:solidFill>
                  <a:srgbClr val="FFFFFF"/>
                </a:solidFill>
                <a:latin typeface="Quattrocento Sans" pitchFamily="34" charset="0"/>
              </a:rPr>
              <a:t> Chacko</a:t>
            </a:r>
            <a:endParaRPr lang="en-US" sz="2670" dirty="0"/>
          </a:p>
          <a:p>
            <a:pPr algn="l">
              <a:lnSpc>
                <a:spcPct val="180000"/>
              </a:lnSpc>
            </a:pPr>
            <a:r>
              <a:rPr lang="en-US" sz="2670" b="1" dirty="0">
                <a:solidFill>
                  <a:srgbClr val="FFFFFF"/>
                </a:solidFill>
                <a:latin typeface="Quattrocento Sans" pitchFamily="34" charset="0"/>
                <a:ea typeface="Quattrocento Sans" pitchFamily="34" charset="-122"/>
                <a:cs typeface="Quattrocento Sans" pitchFamily="34" charset="-120"/>
              </a:rPr>
              <a:t>Module:</a:t>
            </a:r>
            <a:r>
              <a:rPr lang="en-US" sz="2670" dirty="0">
                <a:solidFill>
                  <a:srgbClr val="FFFFFF"/>
                </a:solidFill>
                <a:latin typeface="Quattrocento Sans" pitchFamily="34" charset="0"/>
                <a:ea typeface="Quattrocento Sans" pitchFamily="34" charset="-122"/>
                <a:cs typeface="Quattrocento Sans" pitchFamily="34" charset="-120"/>
              </a:rPr>
              <a:t> BMHP6026</a:t>
            </a:r>
            <a:endParaRPr lang="en-US" sz="2670" dirty="0"/>
          </a:p>
          <a:p>
            <a:pPr algn="l">
              <a:lnSpc>
                <a:spcPct val="180000"/>
              </a:lnSpc>
            </a:pPr>
            <a:endParaRPr lang="en-US" sz="2670" dirty="0"/>
          </a:p>
        </p:txBody>
      </p:sp>
      <p:sp>
        <p:nvSpPr>
          <p:cNvPr id="9" name="Shape 6"/>
          <p:cNvSpPr/>
          <p:nvPr/>
        </p:nvSpPr>
        <p:spPr>
          <a:xfrm>
            <a:off x="1354709" y="10583291"/>
            <a:ext cx="1354709" cy="609600"/>
          </a:xfrm>
          <a:prstGeom prst="roundRect">
            <a:avLst>
              <a:gd name="adj" fmla="val 8000"/>
            </a:avLst>
          </a:prstGeom>
          <a:solidFill>
            <a:srgbClr val="FFFFFF"/>
          </a:solidFill>
          <a:ln/>
        </p:spPr>
        <p:txBody>
          <a:bodyPr/>
          <a:lstStyle/>
          <a:p>
            <a:endParaRPr lang="en-GB"/>
          </a:p>
        </p:txBody>
      </p:sp>
      <p:sp>
        <p:nvSpPr>
          <p:cNvPr id="10" name="Shape 7"/>
          <p:cNvSpPr/>
          <p:nvPr/>
        </p:nvSpPr>
        <p:spPr>
          <a:xfrm>
            <a:off x="1354709" y="10583291"/>
            <a:ext cx="1354709" cy="609600"/>
          </a:xfrm>
          <a:prstGeom prst="rect">
            <a:avLst/>
          </a:prstGeom>
          <a:noFill/>
          <a:ln/>
        </p:spPr>
        <p:txBody>
          <a:bodyPr/>
          <a:lstStyle/>
          <a:p>
            <a:endParaRPr lang="en-GB"/>
          </a:p>
        </p:txBody>
      </p:sp>
      <p:sp>
        <p:nvSpPr>
          <p:cNvPr id="11" name="Text 8"/>
          <p:cNvSpPr/>
          <p:nvPr/>
        </p:nvSpPr>
        <p:spPr>
          <a:xfrm>
            <a:off x="1232789" y="10522331"/>
            <a:ext cx="1598549" cy="73152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NHS</a:t>
            </a:r>
            <a:endParaRPr lang="en-US" sz="2400" dirty="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oundRect">
            <a:avLst>
              <a:gd name="adj" fmla="val 8000"/>
            </a:avLst>
          </a:prstGeom>
          <a:solidFill>
            <a:srgbClr val="FFFFFF">
              <a:alpha val="3576"/>
            </a:srgbClr>
          </a:solidFill>
          <a:ln/>
        </p:spPr>
        <p:txBody>
          <a:bodyPr/>
          <a:lstStyle/>
          <a:p>
            <a:endParaRPr lang="en-GB"/>
          </a:p>
        </p:txBody>
      </p:sp>
      <p:sp>
        <p:nvSpPr>
          <p:cNvPr id="4" name="Shape 2"/>
          <p:cNvSpPr/>
          <p:nvPr/>
        </p:nvSpPr>
        <p:spPr>
          <a:xfrm>
            <a:off x="169291" y="67691"/>
            <a:ext cx="2370709" cy="474091"/>
          </a:xfrm>
          <a:prstGeom prst="rect">
            <a:avLst/>
          </a:prstGeom>
          <a:noFill/>
          <a:ln/>
        </p:spPr>
        <p:txBody>
          <a:bodyPr/>
          <a:lstStyle/>
          <a:p>
            <a:endParaRPr lang="en-GB"/>
          </a:p>
        </p:txBody>
      </p:sp>
      <p:sp>
        <p:nvSpPr>
          <p:cNvPr id="5" name="Text 3"/>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6" name="Shape 4"/>
          <p:cNvSpPr/>
          <p:nvPr/>
        </p:nvSpPr>
        <p:spPr>
          <a:xfrm>
            <a:off x="2709291" y="67691"/>
            <a:ext cx="2370709" cy="474091"/>
          </a:xfrm>
          <a:prstGeom prst="rect">
            <a:avLst/>
          </a:prstGeom>
          <a:noFill/>
          <a:ln/>
        </p:spPr>
        <p:txBody>
          <a:bodyPr/>
          <a:lstStyle/>
          <a:p>
            <a:endParaRPr lang="en-GB"/>
          </a:p>
        </p:txBody>
      </p:sp>
      <p:sp>
        <p:nvSpPr>
          <p:cNvPr id="7" name="Text 5"/>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8" name="Shape 6"/>
          <p:cNvSpPr/>
          <p:nvPr/>
        </p:nvSpPr>
        <p:spPr>
          <a:xfrm>
            <a:off x="5249291" y="67691"/>
            <a:ext cx="2709291" cy="474091"/>
          </a:xfrm>
          <a:prstGeom prst="rect">
            <a:avLst/>
          </a:prstGeom>
          <a:noFill/>
          <a:ln/>
        </p:spPr>
        <p:txBody>
          <a:bodyPr/>
          <a:lstStyle/>
          <a:p>
            <a:endParaRPr lang="en-GB"/>
          </a:p>
        </p:txBody>
      </p:sp>
      <p:sp>
        <p:nvSpPr>
          <p:cNvPr id="9" name="Text 7"/>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10" name="Shape 8"/>
          <p:cNvSpPr/>
          <p:nvPr/>
        </p:nvSpPr>
        <p:spPr>
          <a:xfrm>
            <a:off x="8128000" y="67691"/>
            <a:ext cx="2032000" cy="474091"/>
          </a:xfrm>
          <a:prstGeom prst="rect">
            <a:avLst/>
          </a:prstGeom>
          <a:noFill/>
          <a:ln/>
        </p:spPr>
        <p:txBody>
          <a:bodyPr/>
          <a:lstStyle/>
          <a:p>
            <a:endParaRPr lang="en-GB"/>
          </a:p>
        </p:txBody>
      </p:sp>
      <p:sp>
        <p:nvSpPr>
          <p:cNvPr id="11" name="Text 9"/>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2" name="Shape 10"/>
          <p:cNvSpPr/>
          <p:nvPr/>
        </p:nvSpPr>
        <p:spPr>
          <a:xfrm>
            <a:off x="10329291" y="67691"/>
            <a:ext cx="2201291" cy="474091"/>
          </a:xfrm>
          <a:prstGeom prst="rect">
            <a:avLst/>
          </a:prstGeom>
          <a:noFill/>
          <a:ln/>
        </p:spPr>
        <p:txBody>
          <a:bodyPr/>
          <a:lstStyle/>
          <a:p>
            <a:endParaRPr lang="en-GB"/>
          </a:p>
        </p:txBody>
      </p:sp>
      <p:sp>
        <p:nvSpPr>
          <p:cNvPr id="13" name="Text 11"/>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0160000" cy="745109"/>
          </a:xfrm>
          <a:prstGeom prst="rect">
            <a:avLst/>
          </a:prstGeom>
          <a:noFill/>
          <a:ln/>
        </p:spPr>
        <p:txBody>
          <a:bodyPr/>
          <a:lstStyle/>
          <a:p>
            <a:endParaRPr lang="en-GB"/>
          </a:p>
        </p:txBody>
      </p:sp>
      <p:sp>
        <p:nvSpPr>
          <p:cNvPr id="23" name="Text 21"/>
          <p:cNvSpPr/>
          <p:nvPr/>
        </p:nvSpPr>
        <p:spPr>
          <a:xfrm>
            <a:off x="894080" y="887349"/>
            <a:ext cx="10403840"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Introduction: The NHS App</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201291"/>
            <a:ext cx="10160000" cy="6773291"/>
          </a:xfrm>
          <a:prstGeom prst="rect">
            <a:avLst/>
          </a:prstGeom>
          <a:noFill/>
          <a:ln/>
        </p:spPr>
        <p:txBody>
          <a:bodyPr/>
          <a:lstStyle/>
          <a:p>
            <a:endParaRPr lang="en-GB"/>
          </a:p>
        </p:txBody>
      </p:sp>
      <p:sp>
        <p:nvSpPr>
          <p:cNvPr id="26" name="Text 24"/>
          <p:cNvSpPr/>
          <p:nvPr/>
        </p:nvSpPr>
        <p:spPr>
          <a:xfrm>
            <a:off x="894080" y="2140331"/>
            <a:ext cx="10403840" cy="6895211"/>
          </a:xfrm>
          <a:prstGeom prst="rect">
            <a:avLst/>
          </a:prstGeom>
          <a:noFill/>
          <a:ln/>
        </p:spPr>
        <p:txBody>
          <a:bodyPr wrap="square" lIns="0" tIns="0" rIns="0" bIns="0" rtlCol="0" anchor="t"/>
          <a:lstStyle/>
          <a:p>
            <a:pPr marL="508000" indent="-508000" algn="l">
              <a:lnSpc>
                <a:spcPct val="150000"/>
              </a:lnSpc>
              <a:spcBef>
                <a:spcPts val="10"/>
              </a:spcBef>
              <a:buSzPct val="100000"/>
              <a:buChar char="•"/>
            </a:pPr>
            <a:r>
              <a:rPr lang="en-US" sz="3200" dirty="0">
                <a:solidFill>
                  <a:srgbClr val="1A1A2E"/>
                </a:solidFill>
                <a:latin typeface="Quattrocento Sans" pitchFamily="34" charset="0"/>
                <a:ea typeface="Quattrocento Sans" pitchFamily="34" charset="-122"/>
                <a:cs typeface="Quattrocento Sans" pitchFamily="34" charset="-120"/>
              </a:rPr>
              <a:t>Launched January 2019 as England's "digital front door"</a:t>
            </a:r>
            <a:endParaRPr lang="en-US" sz="3200" dirty="0"/>
          </a:p>
          <a:p>
            <a:pPr marL="508000" indent="-508000" algn="l">
              <a:lnSpc>
                <a:spcPct val="150000"/>
              </a:lnSpc>
              <a:spcBef>
                <a:spcPts val="10"/>
              </a:spcBef>
              <a:buSzPct val="100000"/>
              <a:buChar char="•"/>
            </a:pPr>
            <a:r>
              <a:rPr lang="en-US" sz="3200" dirty="0">
                <a:solidFill>
                  <a:srgbClr val="1A1A2E"/>
                </a:solidFill>
                <a:latin typeface="Quattrocento Sans" pitchFamily="34" charset="0"/>
                <a:ea typeface="Quattrocento Sans" pitchFamily="34" charset="-122"/>
                <a:cs typeface="Quattrocento Sans" pitchFamily="34" charset="-120"/>
              </a:rPr>
              <a:t>Smartphone and tablet app for NHS services</a:t>
            </a:r>
            <a:endParaRPr lang="en-US" sz="3200" dirty="0"/>
          </a:p>
          <a:p>
            <a:pPr marL="508000" indent="-508000" algn="l">
              <a:lnSpc>
                <a:spcPct val="150000"/>
              </a:lnSpc>
              <a:spcBef>
                <a:spcPts val="10"/>
              </a:spcBef>
              <a:buSzPct val="100000"/>
              <a:buChar char="•"/>
            </a:pPr>
            <a:r>
              <a:rPr lang="en-US" sz="3200" dirty="0">
                <a:solidFill>
                  <a:srgbClr val="1A1A2E"/>
                </a:solidFill>
                <a:latin typeface="Quattrocento Sans" pitchFamily="34" charset="0"/>
                <a:ea typeface="Quattrocento Sans" pitchFamily="34" charset="-122"/>
                <a:cs typeface="Quattrocento Sans" pitchFamily="34" charset="-120"/>
              </a:rPr>
              <a:t>33.6 million registered users by December 2023</a:t>
            </a:r>
            <a:endParaRPr lang="en-US" sz="3200" dirty="0"/>
          </a:p>
          <a:p>
            <a:pPr marL="508000" indent="-508000" algn="l">
              <a:lnSpc>
                <a:spcPct val="150000"/>
              </a:lnSpc>
              <a:spcBef>
                <a:spcPts val="10"/>
              </a:spcBef>
              <a:buSzPct val="100000"/>
              <a:buChar char="•"/>
            </a:pPr>
            <a:r>
              <a:rPr lang="en-US" sz="3200" dirty="0">
                <a:solidFill>
                  <a:srgbClr val="1A1A2E"/>
                </a:solidFill>
                <a:latin typeface="Quattrocento Sans" pitchFamily="34" charset="0"/>
                <a:ea typeface="Quattrocento Sans" pitchFamily="34" charset="-122"/>
                <a:cs typeface="Quattrocento Sans" pitchFamily="34" charset="-120"/>
              </a:rPr>
              <a:t>Central to NHS Long Term Plan (2019)</a:t>
            </a:r>
            <a:endParaRPr lang="en-US" sz="3200" dirty="0"/>
          </a:p>
          <a:p>
            <a:pPr marL="508000" indent="-508000" algn="l">
              <a:lnSpc>
                <a:spcPct val="150000"/>
              </a:lnSpc>
              <a:spcBef>
                <a:spcPts val="10"/>
              </a:spcBef>
              <a:buSzPct val="100000"/>
              <a:buChar char="•"/>
            </a:pPr>
            <a:r>
              <a:rPr lang="en-US" sz="3200" dirty="0">
                <a:solidFill>
                  <a:srgbClr val="1A1A2E"/>
                </a:solidFill>
                <a:latin typeface="Quattrocento Sans" pitchFamily="34" charset="0"/>
                <a:ea typeface="Quattrocento Sans" pitchFamily="34" charset="-122"/>
                <a:cs typeface="Quattrocento Sans" pitchFamily="34" charset="-120"/>
              </a:rPr>
              <a:t>Part of Plan for Digital Health and Social Care (2022)</a:t>
            </a:r>
            <a:endParaRPr lang="en-US" sz="3200" dirty="0"/>
          </a:p>
        </p:txBody>
      </p:sp>
      <p:pic>
        <p:nvPicPr>
          <p:cNvPr id="27" name="Image 0" descr="https://kimi-img.moonshot.cn/pub/slides/okc/voejql42ixidk/mnt/agents/output/nhs_ppt/images/image_2.png"/>
          <p:cNvPicPr>
            <a:picLocks noChangeAspect="1"/>
          </p:cNvPicPr>
          <p:nvPr/>
        </p:nvPicPr>
        <p:blipFill>
          <a:blip r:embed="rId3"/>
          <a:srcRect t="30540" b="30540"/>
          <a:stretch/>
        </p:blipFill>
        <p:spPr>
          <a:xfrm>
            <a:off x="11853291" y="2201291"/>
            <a:ext cx="8805291" cy="6773291"/>
          </a:xfrm>
          <a:prstGeom prst="roundRect">
            <a:avLst>
              <a:gd name="adj" fmla="val 12000"/>
            </a:avLst>
          </a:prstGeom>
        </p:spPr>
      </p:pic>
      <p:sp>
        <p:nvSpPr>
          <p:cNvPr id="28" name="Shape 25"/>
          <p:cNvSpPr/>
          <p:nvPr/>
        </p:nvSpPr>
        <p:spPr>
          <a:xfrm>
            <a:off x="1016000" y="11514709"/>
            <a:ext cx="11853291" cy="338709"/>
          </a:xfrm>
          <a:prstGeom prst="rect">
            <a:avLst/>
          </a:prstGeom>
          <a:noFill/>
          <a:ln/>
        </p:spPr>
        <p:txBody>
          <a:bodyPr/>
          <a:lstStyle/>
          <a:p>
            <a:endParaRPr lang="en-GB"/>
          </a:p>
        </p:txBody>
      </p:sp>
      <p:sp>
        <p:nvSpPr>
          <p:cNvPr id="29" name="Text 26"/>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NHS England (2023)</a:t>
            </a:r>
            <a:endParaRPr lang="en-US" sz="1870" dirty="0"/>
          </a:p>
        </p:txBody>
      </p:sp>
      <p:sp>
        <p:nvSpPr>
          <p:cNvPr id="30" name="Shape 27"/>
          <p:cNvSpPr/>
          <p:nvPr/>
        </p:nvSpPr>
        <p:spPr>
          <a:xfrm>
            <a:off x="19981291" y="11514709"/>
            <a:ext cx="1016000" cy="338709"/>
          </a:xfrm>
          <a:prstGeom prst="rect">
            <a:avLst/>
          </a:prstGeom>
          <a:noFill/>
          <a:ln/>
        </p:spPr>
        <p:txBody>
          <a:bodyPr/>
          <a:lstStyle/>
          <a:p>
            <a:endParaRPr lang="en-GB"/>
          </a:p>
        </p:txBody>
      </p:sp>
      <p:sp>
        <p:nvSpPr>
          <p:cNvPr id="31" name="Text 28"/>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2 / 15</a:t>
            </a:r>
            <a:endParaRPr lang="en-US" sz="187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oundRect">
            <a:avLst>
              <a:gd name="adj" fmla="val 8000"/>
            </a:avLst>
          </a:prstGeom>
          <a:solidFill>
            <a:srgbClr val="FFFFFF">
              <a:alpha val="3576"/>
            </a:srgbClr>
          </a:solidFill>
          <a:ln/>
        </p:spPr>
        <p:txBody>
          <a:bodyPr/>
          <a:lstStyle/>
          <a:p>
            <a:endParaRPr lang="en-GB"/>
          </a:p>
        </p:txBody>
      </p:sp>
      <p:sp>
        <p:nvSpPr>
          <p:cNvPr id="6" name="Shape 4"/>
          <p:cNvSpPr/>
          <p:nvPr/>
        </p:nvSpPr>
        <p:spPr>
          <a:xfrm>
            <a:off x="2709291" y="67691"/>
            <a:ext cx="2370709" cy="474091"/>
          </a:xfrm>
          <a:prstGeom prst="rect">
            <a:avLst/>
          </a:prstGeom>
          <a:noFill/>
          <a:ln/>
        </p:spPr>
        <p:txBody>
          <a:bodyPr/>
          <a:lstStyle/>
          <a:p>
            <a:endParaRPr lang="en-GB"/>
          </a:p>
        </p:txBody>
      </p:sp>
      <p:sp>
        <p:nvSpPr>
          <p:cNvPr id="7" name="Text 5"/>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8" name="Shape 6"/>
          <p:cNvSpPr/>
          <p:nvPr/>
        </p:nvSpPr>
        <p:spPr>
          <a:xfrm>
            <a:off x="5249291" y="67691"/>
            <a:ext cx="2709291" cy="474091"/>
          </a:xfrm>
          <a:prstGeom prst="rect">
            <a:avLst/>
          </a:prstGeom>
          <a:noFill/>
          <a:ln/>
        </p:spPr>
        <p:txBody>
          <a:bodyPr/>
          <a:lstStyle/>
          <a:p>
            <a:endParaRPr lang="en-GB"/>
          </a:p>
        </p:txBody>
      </p:sp>
      <p:sp>
        <p:nvSpPr>
          <p:cNvPr id="9" name="Text 7"/>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10" name="Shape 8"/>
          <p:cNvSpPr/>
          <p:nvPr/>
        </p:nvSpPr>
        <p:spPr>
          <a:xfrm>
            <a:off x="8128000" y="67691"/>
            <a:ext cx="2032000" cy="474091"/>
          </a:xfrm>
          <a:prstGeom prst="rect">
            <a:avLst/>
          </a:prstGeom>
          <a:noFill/>
          <a:ln/>
        </p:spPr>
        <p:txBody>
          <a:bodyPr/>
          <a:lstStyle/>
          <a:p>
            <a:endParaRPr lang="en-GB"/>
          </a:p>
        </p:txBody>
      </p:sp>
      <p:sp>
        <p:nvSpPr>
          <p:cNvPr id="11" name="Text 9"/>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2" name="Shape 10"/>
          <p:cNvSpPr/>
          <p:nvPr/>
        </p:nvSpPr>
        <p:spPr>
          <a:xfrm>
            <a:off x="10329291" y="67691"/>
            <a:ext cx="2201291" cy="474091"/>
          </a:xfrm>
          <a:prstGeom prst="rect">
            <a:avLst/>
          </a:prstGeom>
          <a:noFill/>
          <a:ln/>
        </p:spPr>
        <p:txBody>
          <a:bodyPr/>
          <a:lstStyle/>
          <a:p>
            <a:endParaRPr lang="en-GB"/>
          </a:p>
        </p:txBody>
      </p:sp>
      <p:sp>
        <p:nvSpPr>
          <p:cNvPr id="13" name="Text 11"/>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8466709" cy="745109"/>
          </a:xfrm>
          <a:prstGeom prst="rect">
            <a:avLst/>
          </a:prstGeom>
          <a:noFill/>
          <a:ln/>
        </p:spPr>
        <p:txBody>
          <a:bodyPr/>
          <a:lstStyle/>
          <a:p>
            <a:endParaRPr lang="en-GB"/>
          </a:p>
        </p:txBody>
      </p:sp>
      <p:sp>
        <p:nvSpPr>
          <p:cNvPr id="23" name="Text 21"/>
          <p:cNvSpPr/>
          <p:nvPr/>
        </p:nvSpPr>
        <p:spPr>
          <a:xfrm>
            <a:off x="894080" y="887349"/>
            <a:ext cx="8710549"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Workforce Impact</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286000"/>
            <a:ext cx="4402709" cy="3386709"/>
          </a:xfrm>
          <a:prstGeom prst="roundRect">
            <a:avLst>
              <a:gd name="adj" fmla="val 10000"/>
            </a:avLst>
          </a:prstGeom>
          <a:solidFill>
            <a:srgbClr val="E8F4FD"/>
          </a:solidFill>
          <a:ln/>
        </p:spPr>
        <p:txBody>
          <a:bodyPr/>
          <a:lstStyle/>
          <a:p>
            <a:endParaRPr lang="en-GB"/>
          </a:p>
        </p:txBody>
      </p:sp>
      <p:sp>
        <p:nvSpPr>
          <p:cNvPr id="26" name="Shape 24"/>
          <p:cNvSpPr/>
          <p:nvPr/>
        </p:nvSpPr>
        <p:spPr>
          <a:xfrm>
            <a:off x="2692400" y="2624709"/>
            <a:ext cx="711200" cy="812800"/>
          </a:xfrm>
          <a:custGeom>
            <a:avLst/>
            <a:gdLst/>
            <a:ahLst/>
            <a:cxnLst/>
            <a:rect l="l" t="t" r="r" b="b"/>
            <a:pathLst>
              <a:path w="711200" h="812800">
                <a:moveTo>
                  <a:pt x="355600" y="101600"/>
                </a:moveTo>
                <a:cubicBezTo>
                  <a:pt x="230188" y="101600"/>
                  <a:pt x="125889" y="192564"/>
                  <a:pt x="105251" y="312261"/>
                </a:cubicBezTo>
                <a:cubicBezTo>
                  <a:pt x="120015" y="307499"/>
                  <a:pt x="135891" y="304800"/>
                  <a:pt x="152400" y="304800"/>
                </a:cubicBezTo>
                <a:lnTo>
                  <a:pt x="177800" y="304800"/>
                </a:lnTo>
                <a:cubicBezTo>
                  <a:pt x="219869" y="304800"/>
                  <a:pt x="254000" y="338931"/>
                  <a:pt x="254000" y="381000"/>
                </a:cubicBezTo>
                <a:lnTo>
                  <a:pt x="254000" y="533400"/>
                </a:lnTo>
                <a:cubicBezTo>
                  <a:pt x="254000" y="575469"/>
                  <a:pt x="219869" y="609600"/>
                  <a:pt x="177800" y="609600"/>
                </a:cubicBezTo>
                <a:lnTo>
                  <a:pt x="152400" y="609600"/>
                </a:lnTo>
                <a:cubicBezTo>
                  <a:pt x="68263" y="609600"/>
                  <a:pt x="0" y="541337"/>
                  <a:pt x="0" y="457200"/>
                </a:cubicBezTo>
                <a:lnTo>
                  <a:pt x="0" y="355600"/>
                </a:lnTo>
                <a:cubicBezTo>
                  <a:pt x="0" y="159227"/>
                  <a:pt x="159227" y="0"/>
                  <a:pt x="355600" y="0"/>
                </a:cubicBezTo>
                <a:cubicBezTo>
                  <a:pt x="551973" y="0"/>
                  <a:pt x="711200" y="159227"/>
                  <a:pt x="711200" y="355600"/>
                </a:cubicBezTo>
                <a:lnTo>
                  <a:pt x="711200" y="622459"/>
                </a:lnTo>
                <a:cubicBezTo>
                  <a:pt x="711200" y="727711"/>
                  <a:pt x="625792" y="812959"/>
                  <a:pt x="520541" y="812959"/>
                </a:cubicBezTo>
                <a:lnTo>
                  <a:pt x="381000" y="812800"/>
                </a:lnTo>
                <a:lnTo>
                  <a:pt x="330200" y="812800"/>
                </a:lnTo>
                <a:cubicBezTo>
                  <a:pt x="288131" y="812800"/>
                  <a:pt x="254000" y="778669"/>
                  <a:pt x="254000" y="736600"/>
                </a:cubicBezTo>
                <a:cubicBezTo>
                  <a:pt x="254000" y="694531"/>
                  <a:pt x="288131" y="660400"/>
                  <a:pt x="330200" y="660400"/>
                </a:cubicBezTo>
                <a:lnTo>
                  <a:pt x="381000" y="660400"/>
                </a:lnTo>
                <a:cubicBezTo>
                  <a:pt x="423069" y="660400"/>
                  <a:pt x="457200" y="694531"/>
                  <a:pt x="457200" y="736600"/>
                </a:cubicBezTo>
                <a:lnTo>
                  <a:pt x="457200" y="736600"/>
                </a:lnTo>
                <a:lnTo>
                  <a:pt x="520700" y="736600"/>
                </a:lnTo>
                <a:cubicBezTo>
                  <a:pt x="583883" y="736600"/>
                  <a:pt x="635000" y="685483"/>
                  <a:pt x="635000" y="622300"/>
                </a:cubicBezTo>
                <a:lnTo>
                  <a:pt x="635000" y="589121"/>
                </a:lnTo>
                <a:cubicBezTo>
                  <a:pt x="612616" y="602139"/>
                  <a:pt x="586581" y="609441"/>
                  <a:pt x="558800" y="609441"/>
                </a:cubicBezTo>
                <a:lnTo>
                  <a:pt x="533400" y="609441"/>
                </a:lnTo>
                <a:cubicBezTo>
                  <a:pt x="491331" y="609441"/>
                  <a:pt x="457200" y="575311"/>
                  <a:pt x="457200" y="533241"/>
                </a:cubicBezTo>
                <a:lnTo>
                  <a:pt x="457200" y="380841"/>
                </a:lnTo>
                <a:cubicBezTo>
                  <a:pt x="457200" y="338772"/>
                  <a:pt x="491331" y="304641"/>
                  <a:pt x="533400" y="304641"/>
                </a:cubicBezTo>
                <a:lnTo>
                  <a:pt x="558800" y="304641"/>
                </a:lnTo>
                <a:cubicBezTo>
                  <a:pt x="575311" y="304641"/>
                  <a:pt x="591027" y="307181"/>
                  <a:pt x="605949" y="312103"/>
                </a:cubicBezTo>
                <a:cubicBezTo>
                  <a:pt x="585311" y="192564"/>
                  <a:pt x="481171" y="101441"/>
                  <a:pt x="355600" y="101441"/>
                </a:cubicBezTo>
                <a:close/>
              </a:path>
            </a:pathLst>
          </a:custGeom>
          <a:solidFill>
            <a:srgbClr val="005EB8"/>
          </a:solidFill>
          <a:ln/>
        </p:spPr>
        <p:txBody>
          <a:bodyPr/>
          <a:lstStyle/>
          <a:p>
            <a:endParaRPr lang="en-GB"/>
          </a:p>
        </p:txBody>
      </p:sp>
      <p:sp>
        <p:nvSpPr>
          <p:cNvPr id="27" name="Shape 25"/>
          <p:cNvSpPr/>
          <p:nvPr/>
        </p:nvSpPr>
        <p:spPr>
          <a:xfrm>
            <a:off x="1270000" y="3640709"/>
            <a:ext cx="3894709" cy="1947291"/>
          </a:xfrm>
          <a:prstGeom prst="rect">
            <a:avLst/>
          </a:prstGeom>
          <a:noFill/>
          <a:ln/>
        </p:spPr>
        <p:txBody>
          <a:bodyPr/>
          <a:lstStyle/>
          <a:p>
            <a:endParaRPr lang="en-GB"/>
          </a:p>
        </p:txBody>
      </p:sp>
      <p:sp>
        <p:nvSpPr>
          <p:cNvPr id="28" name="Text 26"/>
          <p:cNvSpPr/>
          <p:nvPr/>
        </p:nvSpPr>
        <p:spPr>
          <a:xfrm>
            <a:off x="1148080" y="3579749"/>
            <a:ext cx="4138549" cy="2069211"/>
          </a:xfrm>
          <a:prstGeom prst="rect">
            <a:avLst/>
          </a:prstGeom>
          <a:noFill/>
          <a:ln/>
        </p:spPr>
        <p:txBody>
          <a:bodyPr wrap="square" lIns="0" tIns="0" rIns="0" bIns="0" rtlCol="0" anchor="t"/>
          <a:lstStyle/>
          <a:p>
            <a:pPr algn="ctr">
              <a:lnSpc>
                <a:spcPct val="140000"/>
              </a:lnSpc>
            </a:pPr>
            <a:r>
              <a:rPr lang="en-US" sz="2930" b="1" dirty="0">
                <a:solidFill>
                  <a:srgbClr val="1A1A2E"/>
                </a:solidFill>
                <a:latin typeface="Quattrocento Sans" pitchFamily="34" charset="0"/>
                <a:ea typeface="Quattrocento Sans" pitchFamily="34" charset="-122"/>
                <a:cs typeface="Quattrocento Sans" pitchFamily="34" charset="-120"/>
              </a:rPr>
              <a:t>Digital Triage Shift</a:t>
            </a:r>
            <a:endParaRPr lang="en-US" sz="2930" dirty="0"/>
          </a:p>
          <a:p>
            <a:pPr algn="ctr">
              <a:lnSpc>
                <a:spcPct val="140000"/>
              </a:lnSpc>
              <a:spcBef>
                <a:spcPts val="800"/>
              </a:spcBef>
            </a:pPr>
            <a:r>
              <a:rPr lang="en-US" sz="2400" dirty="0">
                <a:solidFill>
                  <a:srgbClr val="6B7280"/>
                </a:solidFill>
                <a:latin typeface="Quattrocento Sans" pitchFamily="34" charset="0"/>
                <a:ea typeface="Quattrocento Sans" pitchFamily="34" charset="-122"/>
                <a:cs typeface="Quattrocento Sans" pitchFamily="34" charset="-120"/>
              </a:rPr>
              <a:t>Front desk to digital support</a:t>
            </a:r>
            <a:endParaRPr lang="en-US" sz="2930" dirty="0"/>
          </a:p>
        </p:txBody>
      </p:sp>
      <p:sp>
        <p:nvSpPr>
          <p:cNvPr id="29" name="Shape 27"/>
          <p:cNvSpPr/>
          <p:nvPr/>
        </p:nvSpPr>
        <p:spPr>
          <a:xfrm>
            <a:off x="5926709" y="2286000"/>
            <a:ext cx="4402709" cy="3386709"/>
          </a:xfrm>
          <a:prstGeom prst="roundRect">
            <a:avLst>
              <a:gd name="adj" fmla="val 10000"/>
            </a:avLst>
          </a:prstGeom>
          <a:solidFill>
            <a:srgbClr val="E8F4FD"/>
          </a:solidFill>
          <a:ln/>
        </p:spPr>
        <p:txBody>
          <a:bodyPr/>
          <a:lstStyle/>
          <a:p>
            <a:endParaRPr lang="en-GB"/>
          </a:p>
        </p:txBody>
      </p:sp>
      <p:sp>
        <p:nvSpPr>
          <p:cNvPr id="30" name="Shape 28"/>
          <p:cNvSpPr/>
          <p:nvPr/>
        </p:nvSpPr>
        <p:spPr>
          <a:xfrm>
            <a:off x="7501509" y="2624709"/>
            <a:ext cx="914400" cy="812800"/>
          </a:xfrm>
          <a:custGeom>
            <a:avLst/>
            <a:gdLst/>
            <a:ahLst/>
            <a:cxnLst/>
            <a:rect l="l" t="t" r="r" b="b"/>
            <a:pathLst>
              <a:path w="914400" h="812800">
                <a:moveTo>
                  <a:pt x="76200" y="310832"/>
                </a:moveTo>
                <a:lnTo>
                  <a:pt x="408305" y="447516"/>
                </a:lnTo>
                <a:cubicBezTo>
                  <a:pt x="423863" y="453867"/>
                  <a:pt x="440372" y="457200"/>
                  <a:pt x="457200" y="457200"/>
                </a:cubicBezTo>
                <a:cubicBezTo>
                  <a:pt x="474028" y="457200"/>
                  <a:pt x="490537" y="453867"/>
                  <a:pt x="506095" y="447516"/>
                </a:cubicBezTo>
                <a:lnTo>
                  <a:pt x="890905" y="289084"/>
                </a:lnTo>
                <a:cubicBezTo>
                  <a:pt x="905192" y="283209"/>
                  <a:pt x="914400" y="269399"/>
                  <a:pt x="914400" y="254000"/>
                </a:cubicBezTo>
                <a:cubicBezTo>
                  <a:pt x="914400" y="238601"/>
                  <a:pt x="905192" y="224789"/>
                  <a:pt x="890905" y="218916"/>
                </a:cubicBezTo>
                <a:lnTo>
                  <a:pt x="506095" y="60484"/>
                </a:lnTo>
                <a:cubicBezTo>
                  <a:pt x="490537" y="54133"/>
                  <a:pt x="474028" y="50800"/>
                  <a:pt x="457200" y="50800"/>
                </a:cubicBezTo>
                <a:cubicBezTo>
                  <a:pt x="440372" y="50800"/>
                  <a:pt x="423863" y="54133"/>
                  <a:pt x="408305" y="60484"/>
                </a:cubicBezTo>
                <a:lnTo>
                  <a:pt x="23495" y="218916"/>
                </a:lnTo>
                <a:cubicBezTo>
                  <a:pt x="9208" y="224789"/>
                  <a:pt x="0" y="238601"/>
                  <a:pt x="0" y="254000"/>
                </a:cubicBezTo>
                <a:lnTo>
                  <a:pt x="0" y="723900"/>
                </a:lnTo>
                <a:cubicBezTo>
                  <a:pt x="0" y="745013"/>
                  <a:pt x="16987" y="762000"/>
                  <a:pt x="38100" y="762000"/>
                </a:cubicBezTo>
                <a:cubicBezTo>
                  <a:pt x="59213" y="762000"/>
                  <a:pt x="76200" y="745013"/>
                  <a:pt x="76200" y="723900"/>
                </a:cubicBezTo>
                <a:lnTo>
                  <a:pt x="76200" y="310832"/>
                </a:lnTo>
                <a:close/>
                <a:moveTo>
                  <a:pt x="152400" y="424656"/>
                </a:moveTo>
                <a:lnTo>
                  <a:pt x="152400" y="609600"/>
                </a:lnTo>
                <a:cubicBezTo>
                  <a:pt x="152400" y="693737"/>
                  <a:pt x="288925" y="762000"/>
                  <a:pt x="457200" y="762000"/>
                </a:cubicBezTo>
                <a:cubicBezTo>
                  <a:pt x="625475" y="762000"/>
                  <a:pt x="762000" y="693737"/>
                  <a:pt x="762000" y="609600"/>
                </a:cubicBezTo>
                <a:lnTo>
                  <a:pt x="762000" y="424497"/>
                </a:lnTo>
                <a:lnTo>
                  <a:pt x="535147" y="518001"/>
                </a:lnTo>
                <a:cubicBezTo>
                  <a:pt x="510381" y="528161"/>
                  <a:pt x="484029" y="533400"/>
                  <a:pt x="457200" y="533400"/>
                </a:cubicBezTo>
                <a:cubicBezTo>
                  <a:pt x="430371" y="533400"/>
                  <a:pt x="404019" y="528161"/>
                  <a:pt x="379253" y="518001"/>
                </a:cubicBezTo>
                <a:lnTo>
                  <a:pt x="152400" y="424497"/>
                </a:lnTo>
                <a:close/>
              </a:path>
            </a:pathLst>
          </a:custGeom>
          <a:solidFill>
            <a:srgbClr val="005EB8"/>
          </a:solidFill>
          <a:ln/>
        </p:spPr>
        <p:txBody>
          <a:bodyPr/>
          <a:lstStyle/>
          <a:p>
            <a:endParaRPr lang="en-GB"/>
          </a:p>
        </p:txBody>
      </p:sp>
      <p:sp>
        <p:nvSpPr>
          <p:cNvPr id="31" name="Shape 29"/>
          <p:cNvSpPr/>
          <p:nvPr/>
        </p:nvSpPr>
        <p:spPr>
          <a:xfrm>
            <a:off x="6180709" y="3640709"/>
            <a:ext cx="3894709" cy="1947291"/>
          </a:xfrm>
          <a:prstGeom prst="rect">
            <a:avLst/>
          </a:prstGeom>
          <a:noFill/>
          <a:ln/>
        </p:spPr>
        <p:txBody>
          <a:bodyPr/>
          <a:lstStyle/>
          <a:p>
            <a:endParaRPr lang="en-GB"/>
          </a:p>
        </p:txBody>
      </p:sp>
      <p:sp>
        <p:nvSpPr>
          <p:cNvPr id="32" name="Text 30"/>
          <p:cNvSpPr/>
          <p:nvPr/>
        </p:nvSpPr>
        <p:spPr>
          <a:xfrm>
            <a:off x="6058789" y="3579749"/>
            <a:ext cx="4138549" cy="2069211"/>
          </a:xfrm>
          <a:prstGeom prst="rect">
            <a:avLst/>
          </a:prstGeom>
          <a:noFill/>
          <a:ln/>
        </p:spPr>
        <p:txBody>
          <a:bodyPr wrap="square" lIns="0" tIns="0" rIns="0" bIns="0" rtlCol="0" anchor="t"/>
          <a:lstStyle/>
          <a:p>
            <a:pPr algn="ctr">
              <a:lnSpc>
                <a:spcPct val="140000"/>
              </a:lnSpc>
            </a:pPr>
            <a:r>
              <a:rPr lang="en-US" sz="2930" b="1" dirty="0">
                <a:solidFill>
                  <a:srgbClr val="1A1A2E"/>
                </a:solidFill>
                <a:latin typeface="Quattrocento Sans" pitchFamily="34" charset="0"/>
                <a:ea typeface="Quattrocento Sans" pitchFamily="34" charset="-122"/>
                <a:cs typeface="Quattrocento Sans" pitchFamily="34" charset="-120"/>
              </a:rPr>
              <a:t>Digital Skills Gap</a:t>
            </a:r>
            <a:endParaRPr lang="en-US" sz="2930" dirty="0"/>
          </a:p>
          <a:p>
            <a:pPr algn="ctr">
              <a:lnSpc>
                <a:spcPct val="140000"/>
              </a:lnSpc>
              <a:spcBef>
                <a:spcPts val="800"/>
              </a:spcBef>
            </a:pPr>
            <a:r>
              <a:rPr lang="en-US" sz="2400" dirty="0">
                <a:solidFill>
                  <a:srgbClr val="6B7280"/>
                </a:solidFill>
                <a:latin typeface="Quattrocento Sans" pitchFamily="34" charset="0"/>
                <a:ea typeface="Quattrocento Sans" pitchFamily="34" charset="-122"/>
                <a:cs typeface="Quattrocento Sans" pitchFamily="34" charset="-120"/>
              </a:rPr>
              <a:t>Staff need app and triage training</a:t>
            </a:r>
            <a:endParaRPr lang="en-US" sz="2930" dirty="0"/>
          </a:p>
        </p:txBody>
      </p:sp>
      <p:sp>
        <p:nvSpPr>
          <p:cNvPr id="33" name="Shape 31"/>
          <p:cNvSpPr/>
          <p:nvPr/>
        </p:nvSpPr>
        <p:spPr>
          <a:xfrm>
            <a:off x="10837291" y="2286000"/>
            <a:ext cx="4402709" cy="3386709"/>
          </a:xfrm>
          <a:prstGeom prst="roundRect">
            <a:avLst>
              <a:gd name="adj" fmla="val 10000"/>
            </a:avLst>
          </a:prstGeom>
          <a:solidFill>
            <a:srgbClr val="E8F4FD"/>
          </a:solidFill>
          <a:ln/>
        </p:spPr>
        <p:txBody>
          <a:bodyPr/>
          <a:lstStyle/>
          <a:p>
            <a:endParaRPr lang="en-GB"/>
          </a:p>
        </p:txBody>
      </p:sp>
      <p:sp>
        <p:nvSpPr>
          <p:cNvPr id="34" name="Shape 32"/>
          <p:cNvSpPr/>
          <p:nvPr/>
        </p:nvSpPr>
        <p:spPr>
          <a:xfrm>
            <a:off x="12462891" y="2624709"/>
            <a:ext cx="812800" cy="812800"/>
          </a:xfrm>
          <a:custGeom>
            <a:avLst/>
            <a:gdLst/>
            <a:ahLst/>
            <a:cxnLst/>
            <a:rect l="l" t="t" r="r" b="b"/>
            <a:pathLst>
              <a:path w="812800" h="812800">
                <a:moveTo>
                  <a:pt x="406400" y="0"/>
                </a:moveTo>
                <a:cubicBezTo>
                  <a:pt x="630699" y="0"/>
                  <a:pt x="812800" y="182101"/>
                  <a:pt x="812800" y="406400"/>
                </a:cubicBezTo>
                <a:cubicBezTo>
                  <a:pt x="812800" y="630699"/>
                  <a:pt x="630699" y="812800"/>
                  <a:pt x="406400" y="812800"/>
                </a:cubicBezTo>
                <a:cubicBezTo>
                  <a:pt x="182101" y="812800"/>
                  <a:pt x="0" y="630699"/>
                  <a:pt x="0" y="406400"/>
                </a:cubicBezTo>
                <a:cubicBezTo>
                  <a:pt x="0" y="182101"/>
                  <a:pt x="182101" y="0"/>
                  <a:pt x="406400" y="0"/>
                </a:cubicBezTo>
                <a:close/>
                <a:moveTo>
                  <a:pt x="368300" y="190500"/>
                </a:moveTo>
                <a:lnTo>
                  <a:pt x="368300" y="406400"/>
                </a:lnTo>
                <a:cubicBezTo>
                  <a:pt x="368300" y="419100"/>
                  <a:pt x="374649" y="431007"/>
                  <a:pt x="385287" y="438151"/>
                </a:cubicBezTo>
                <a:lnTo>
                  <a:pt x="537687" y="539751"/>
                </a:lnTo>
                <a:cubicBezTo>
                  <a:pt x="555149" y="551497"/>
                  <a:pt x="578803" y="546735"/>
                  <a:pt x="590551" y="529113"/>
                </a:cubicBezTo>
                <a:cubicBezTo>
                  <a:pt x="602297" y="511492"/>
                  <a:pt x="597535" y="487997"/>
                  <a:pt x="579913" y="476251"/>
                </a:cubicBezTo>
                <a:lnTo>
                  <a:pt x="444500" y="386080"/>
                </a:lnTo>
                <a:lnTo>
                  <a:pt x="444500" y="190500"/>
                </a:lnTo>
                <a:cubicBezTo>
                  <a:pt x="444500" y="169387"/>
                  <a:pt x="427513" y="152400"/>
                  <a:pt x="406400" y="152400"/>
                </a:cubicBezTo>
                <a:cubicBezTo>
                  <a:pt x="385287" y="152400"/>
                  <a:pt x="368300" y="169387"/>
                  <a:pt x="368300" y="190500"/>
                </a:cubicBezTo>
                <a:close/>
              </a:path>
            </a:pathLst>
          </a:custGeom>
          <a:solidFill>
            <a:srgbClr val="005EB8"/>
          </a:solidFill>
          <a:ln/>
        </p:spPr>
        <p:txBody>
          <a:bodyPr/>
          <a:lstStyle/>
          <a:p>
            <a:endParaRPr lang="en-GB"/>
          </a:p>
        </p:txBody>
      </p:sp>
      <p:sp>
        <p:nvSpPr>
          <p:cNvPr id="35" name="Shape 33"/>
          <p:cNvSpPr/>
          <p:nvPr/>
        </p:nvSpPr>
        <p:spPr>
          <a:xfrm>
            <a:off x="11091291" y="3640709"/>
            <a:ext cx="3894709" cy="1947291"/>
          </a:xfrm>
          <a:prstGeom prst="rect">
            <a:avLst/>
          </a:prstGeom>
          <a:noFill/>
          <a:ln/>
        </p:spPr>
        <p:txBody>
          <a:bodyPr/>
          <a:lstStyle/>
          <a:p>
            <a:endParaRPr lang="en-GB"/>
          </a:p>
        </p:txBody>
      </p:sp>
      <p:sp>
        <p:nvSpPr>
          <p:cNvPr id="36" name="Text 34"/>
          <p:cNvSpPr/>
          <p:nvPr/>
        </p:nvSpPr>
        <p:spPr>
          <a:xfrm>
            <a:off x="10969371" y="3579749"/>
            <a:ext cx="4138549" cy="2069211"/>
          </a:xfrm>
          <a:prstGeom prst="rect">
            <a:avLst/>
          </a:prstGeom>
          <a:noFill/>
          <a:ln/>
        </p:spPr>
        <p:txBody>
          <a:bodyPr wrap="square" lIns="0" tIns="0" rIns="0" bIns="0" rtlCol="0" anchor="t"/>
          <a:lstStyle/>
          <a:p>
            <a:pPr algn="ctr">
              <a:lnSpc>
                <a:spcPct val="140000"/>
              </a:lnSpc>
            </a:pPr>
            <a:r>
              <a:rPr lang="en-US" sz="2930" b="1" dirty="0">
                <a:solidFill>
                  <a:srgbClr val="1A1A2E"/>
                </a:solidFill>
                <a:latin typeface="Quattrocento Sans" pitchFamily="34" charset="0"/>
                <a:ea typeface="Quattrocento Sans" pitchFamily="34" charset="-122"/>
                <a:cs typeface="Quattrocento Sans" pitchFamily="34" charset="-120"/>
              </a:rPr>
              <a:t>Time Savings</a:t>
            </a:r>
            <a:endParaRPr lang="en-US" sz="2930" dirty="0"/>
          </a:p>
          <a:p>
            <a:pPr algn="ctr">
              <a:lnSpc>
                <a:spcPct val="140000"/>
              </a:lnSpc>
              <a:spcBef>
                <a:spcPts val="800"/>
              </a:spcBef>
            </a:pPr>
            <a:r>
              <a:rPr lang="en-US" sz="2400" dirty="0">
                <a:solidFill>
                  <a:srgbClr val="6B7280"/>
                </a:solidFill>
                <a:latin typeface="Quattrocento Sans" pitchFamily="34" charset="0"/>
                <a:ea typeface="Quattrocento Sans" pitchFamily="34" charset="-122"/>
                <a:cs typeface="Quattrocento Sans" pitchFamily="34" charset="-120"/>
              </a:rPr>
              <a:t>3 min saved per e-prescription</a:t>
            </a:r>
            <a:endParaRPr lang="en-US" sz="2930" dirty="0"/>
          </a:p>
        </p:txBody>
      </p:sp>
      <p:sp>
        <p:nvSpPr>
          <p:cNvPr id="37" name="Shape 35"/>
          <p:cNvSpPr/>
          <p:nvPr/>
        </p:nvSpPr>
        <p:spPr>
          <a:xfrm>
            <a:off x="15748000" y="2286000"/>
            <a:ext cx="4910709" cy="3386709"/>
          </a:xfrm>
          <a:prstGeom prst="roundRect">
            <a:avLst>
              <a:gd name="adj" fmla="val 10000"/>
            </a:avLst>
          </a:prstGeom>
          <a:solidFill>
            <a:srgbClr val="E8F4FD"/>
          </a:solidFill>
          <a:ln/>
        </p:spPr>
        <p:txBody>
          <a:bodyPr/>
          <a:lstStyle/>
          <a:p>
            <a:endParaRPr lang="en-GB"/>
          </a:p>
        </p:txBody>
      </p:sp>
      <p:sp>
        <p:nvSpPr>
          <p:cNvPr id="38" name="Shape 36"/>
          <p:cNvSpPr/>
          <p:nvPr/>
        </p:nvSpPr>
        <p:spPr>
          <a:xfrm>
            <a:off x="17627600" y="2624709"/>
            <a:ext cx="812800" cy="812800"/>
          </a:xfrm>
          <a:custGeom>
            <a:avLst/>
            <a:gdLst/>
            <a:ahLst/>
            <a:cxnLst/>
            <a:rect l="l" t="t" r="r" b="b"/>
            <a:pathLst>
              <a:path w="812800" h="812800">
                <a:moveTo>
                  <a:pt x="406400" y="0"/>
                </a:moveTo>
                <a:cubicBezTo>
                  <a:pt x="413703" y="0"/>
                  <a:pt x="421005" y="1588"/>
                  <a:pt x="427672" y="4604"/>
                </a:cubicBezTo>
                <a:lnTo>
                  <a:pt x="726757" y="131445"/>
                </a:lnTo>
                <a:cubicBezTo>
                  <a:pt x="761683" y="146209"/>
                  <a:pt x="787717" y="180657"/>
                  <a:pt x="787559" y="222251"/>
                </a:cubicBezTo>
                <a:cubicBezTo>
                  <a:pt x="786765" y="379729"/>
                  <a:pt x="721995" y="667861"/>
                  <a:pt x="448469" y="798831"/>
                </a:cubicBezTo>
                <a:cubicBezTo>
                  <a:pt x="421957" y="811529"/>
                  <a:pt x="391160" y="811529"/>
                  <a:pt x="364649" y="798831"/>
                </a:cubicBezTo>
                <a:cubicBezTo>
                  <a:pt x="90964" y="667861"/>
                  <a:pt x="26352" y="379729"/>
                  <a:pt x="25559" y="222251"/>
                </a:cubicBezTo>
                <a:cubicBezTo>
                  <a:pt x="25400" y="180657"/>
                  <a:pt x="51435" y="146209"/>
                  <a:pt x="86360" y="131445"/>
                </a:cubicBezTo>
                <a:lnTo>
                  <a:pt x="385287" y="4604"/>
                </a:lnTo>
                <a:cubicBezTo>
                  <a:pt x="391953" y="1588"/>
                  <a:pt x="399097" y="0"/>
                  <a:pt x="406400" y="0"/>
                </a:cubicBezTo>
                <a:close/>
                <a:moveTo>
                  <a:pt x="406400" y="106045"/>
                </a:moveTo>
                <a:lnTo>
                  <a:pt x="406400" y="706279"/>
                </a:lnTo>
                <a:cubicBezTo>
                  <a:pt x="625475" y="600233"/>
                  <a:pt x="684371" y="365284"/>
                  <a:pt x="685800" y="224631"/>
                </a:cubicBezTo>
                <a:lnTo>
                  <a:pt x="406400" y="106204"/>
                </a:lnTo>
                <a:lnTo>
                  <a:pt x="406400" y="106204"/>
                </a:lnTo>
                <a:close/>
              </a:path>
            </a:pathLst>
          </a:custGeom>
          <a:solidFill>
            <a:srgbClr val="005EB8"/>
          </a:solidFill>
          <a:ln/>
        </p:spPr>
        <p:txBody>
          <a:bodyPr/>
          <a:lstStyle/>
          <a:p>
            <a:endParaRPr lang="en-GB"/>
          </a:p>
        </p:txBody>
      </p:sp>
      <p:sp>
        <p:nvSpPr>
          <p:cNvPr id="39" name="Shape 37"/>
          <p:cNvSpPr/>
          <p:nvPr/>
        </p:nvSpPr>
        <p:spPr>
          <a:xfrm>
            <a:off x="16002000" y="3640709"/>
            <a:ext cx="4402709" cy="1947291"/>
          </a:xfrm>
          <a:prstGeom prst="rect">
            <a:avLst/>
          </a:prstGeom>
          <a:noFill/>
          <a:ln/>
        </p:spPr>
        <p:txBody>
          <a:bodyPr/>
          <a:lstStyle/>
          <a:p>
            <a:endParaRPr lang="en-GB"/>
          </a:p>
        </p:txBody>
      </p:sp>
      <p:sp>
        <p:nvSpPr>
          <p:cNvPr id="40" name="Text 38"/>
          <p:cNvSpPr/>
          <p:nvPr/>
        </p:nvSpPr>
        <p:spPr>
          <a:xfrm>
            <a:off x="15880080" y="3579749"/>
            <a:ext cx="4646549" cy="2069211"/>
          </a:xfrm>
          <a:prstGeom prst="rect">
            <a:avLst/>
          </a:prstGeom>
          <a:noFill/>
          <a:ln/>
        </p:spPr>
        <p:txBody>
          <a:bodyPr wrap="square" lIns="0" tIns="0" rIns="0" bIns="0" rtlCol="0" anchor="t"/>
          <a:lstStyle/>
          <a:p>
            <a:pPr algn="ctr">
              <a:lnSpc>
                <a:spcPct val="140000"/>
              </a:lnSpc>
            </a:pPr>
            <a:r>
              <a:rPr lang="en-US" sz="2930" b="1" dirty="0">
                <a:solidFill>
                  <a:srgbClr val="1A1A2E"/>
                </a:solidFill>
                <a:latin typeface="Quattrocento Sans" pitchFamily="34" charset="0"/>
                <a:ea typeface="Quattrocento Sans" pitchFamily="34" charset="-122"/>
                <a:cs typeface="Quattrocento Sans" pitchFamily="34" charset="-120"/>
              </a:rPr>
              <a:t>Record Redaction</a:t>
            </a:r>
            <a:endParaRPr lang="en-US" sz="2930" dirty="0"/>
          </a:p>
          <a:p>
            <a:pPr algn="ctr">
              <a:lnSpc>
                <a:spcPct val="140000"/>
              </a:lnSpc>
              <a:spcBef>
                <a:spcPts val="800"/>
              </a:spcBef>
            </a:pPr>
            <a:r>
              <a:rPr lang="en-US" sz="2400" dirty="0">
                <a:solidFill>
                  <a:srgbClr val="6B7280"/>
                </a:solidFill>
                <a:latin typeface="Quattrocento Sans" pitchFamily="34" charset="0"/>
                <a:ea typeface="Quattrocento Sans" pitchFamily="34" charset="-122"/>
                <a:cs typeface="Quattrocento Sans" pitchFamily="34" charset="-120"/>
              </a:rPr>
              <a:t>New GDPR and access protocols</a:t>
            </a:r>
            <a:endParaRPr lang="en-US" sz="2930" dirty="0"/>
          </a:p>
        </p:txBody>
      </p:sp>
      <p:sp>
        <p:nvSpPr>
          <p:cNvPr id="41" name="Shape 39"/>
          <p:cNvSpPr/>
          <p:nvPr/>
        </p:nvSpPr>
        <p:spPr>
          <a:xfrm>
            <a:off x="5418709" y="3725291"/>
            <a:ext cx="508000" cy="0"/>
          </a:xfrm>
          <a:prstGeom prst="straightConnector1">
            <a:avLst/>
          </a:prstGeom>
          <a:noFill/>
          <a:ln w="25400">
            <a:solidFill>
              <a:srgbClr val="00A9CE"/>
            </a:solidFill>
            <a:prstDash val="solid"/>
            <a:headEnd type="none"/>
            <a:tailEnd type="none"/>
          </a:ln>
        </p:spPr>
        <p:txBody>
          <a:bodyPr/>
          <a:lstStyle/>
          <a:p>
            <a:endParaRPr lang="en-GB"/>
          </a:p>
        </p:txBody>
      </p:sp>
      <p:sp>
        <p:nvSpPr>
          <p:cNvPr id="42" name="Shape 40"/>
          <p:cNvSpPr/>
          <p:nvPr/>
        </p:nvSpPr>
        <p:spPr>
          <a:xfrm>
            <a:off x="10329291" y="3725291"/>
            <a:ext cx="508000" cy="0"/>
          </a:xfrm>
          <a:prstGeom prst="straightConnector1">
            <a:avLst/>
          </a:prstGeom>
          <a:noFill/>
          <a:ln w="25400">
            <a:solidFill>
              <a:srgbClr val="00A9CE"/>
            </a:solidFill>
            <a:prstDash val="solid"/>
            <a:headEnd type="none"/>
            <a:tailEnd type="none"/>
          </a:ln>
        </p:spPr>
        <p:txBody>
          <a:bodyPr/>
          <a:lstStyle/>
          <a:p>
            <a:endParaRPr lang="en-GB"/>
          </a:p>
        </p:txBody>
      </p:sp>
      <p:sp>
        <p:nvSpPr>
          <p:cNvPr id="43" name="Shape 41"/>
          <p:cNvSpPr/>
          <p:nvPr/>
        </p:nvSpPr>
        <p:spPr>
          <a:xfrm>
            <a:off x="15240000" y="3725291"/>
            <a:ext cx="508000" cy="0"/>
          </a:xfrm>
          <a:prstGeom prst="straightConnector1">
            <a:avLst/>
          </a:prstGeom>
          <a:noFill/>
          <a:ln w="25400">
            <a:solidFill>
              <a:srgbClr val="00A9CE"/>
            </a:solidFill>
            <a:prstDash val="solid"/>
            <a:headEnd type="none"/>
            <a:tailEnd type="none"/>
          </a:ln>
        </p:spPr>
        <p:txBody>
          <a:bodyPr/>
          <a:lstStyle/>
          <a:p>
            <a:endParaRPr lang="en-GB"/>
          </a:p>
        </p:txBody>
      </p:sp>
      <p:sp>
        <p:nvSpPr>
          <p:cNvPr id="44" name="Shape 42"/>
          <p:cNvSpPr/>
          <p:nvPr/>
        </p:nvSpPr>
        <p:spPr>
          <a:xfrm>
            <a:off x="1016000" y="6265291"/>
            <a:ext cx="19642709" cy="1693291"/>
          </a:xfrm>
          <a:prstGeom prst="roundRect">
            <a:avLst>
              <a:gd name="adj" fmla="val 8000"/>
            </a:avLst>
          </a:prstGeom>
          <a:solidFill>
            <a:srgbClr val="005EB8"/>
          </a:solidFill>
          <a:ln/>
        </p:spPr>
        <p:txBody>
          <a:bodyPr/>
          <a:lstStyle/>
          <a:p>
            <a:endParaRPr lang="en-GB"/>
          </a:p>
        </p:txBody>
      </p:sp>
      <p:sp>
        <p:nvSpPr>
          <p:cNvPr id="45" name="Shape 43"/>
          <p:cNvSpPr/>
          <p:nvPr/>
        </p:nvSpPr>
        <p:spPr>
          <a:xfrm>
            <a:off x="1608709" y="6688709"/>
            <a:ext cx="508000" cy="677291"/>
          </a:xfrm>
          <a:custGeom>
            <a:avLst/>
            <a:gdLst/>
            <a:ahLst/>
            <a:cxnLst/>
            <a:rect l="l" t="t" r="r" b="b"/>
            <a:pathLst>
              <a:path w="508000" h="677291">
                <a:moveTo>
                  <a:pt x="387483" y="507968"/>
                </a:moveTo>
                <a:cubicBezTo>
                  <a:pt x="397140" y="478469"/>
                  <a:pt x="416455" y="451748"/>
                  <a:pt x="438283" y="428731"/>
                </a:cubicBezTo>
                <a:cubicBezTo>
                  <a:pt x="481541" y="383225"/>
                  <a:pt x="508000" y="321713"/>
                  <a:pt x="508000" y="253984"/>
                </a:cubicBezTo>
                <a:cubicBezTo>
                  <a:pt x="508000" y="113764"/>
                  <a:pt x="394229" y="0"/>
                  <a:pt x="254000" y="0"/>
                </a:cubicBezTo>
                <a:cubicBezTo>
                  <a:pt x="113771" y="0"/>
                  <a:pt x="0" y="113764"/>
                  <a:pt x="0" y="253984"/>
                </a:cubicBezTo>
                <a:cubicBezTo>
                  <a:pt x="0" y="321713"/>
                  <a:pt x="26459" y="383225"/>
                  <a:pt x="69717" y="428731"/>
                </a:cubicBezTo>
                <a:cubicBezTo>
                  <a:pt x="91545" y="451748"/>
                  <a:pt x="110993" y="478469"/>
                  <a:pt x="120517" y="507968"/>
                </a:cubicBezTo>
                <a:lnTo>
                  <a:pt x="387351" y="507968"/>
                </a:lnTo>
                <a:close/>
                <a:moveTo>
                  <a:pt x="381000" y="571464"/>
                </a:moveTo>
                <a:lnTo>
                  <a:pt x="127000" y="571464"/>
                </a:lnTo>
                <a:lnTo>
                  <a:pt x="127000" y="592630"/>
                </a:lnTo>
                <a:cubicBezTo>
                  <a:pt x="127000" y="651099"/>
                  <a:pt x="174360" y="698456"/>
                  <a:pt x="232833" y="698456"/>
                </a:cubicBezTo>
                <a:lnTo>
                  <a:pt x="275167" y="698456"/>
                </a:lnTo>
                <a:cubicBezTo>
                  <a:pt x="333640" y="698456"/>
                  <a:pt x="381000" y="651099"/>
                  <a:pt x="381000" y="592630"/>
                </a:cubicBezTo>
                <a:lnTo>
                  <a:pt x="381000" y="571464"/>
                </a:lnTo>
                <a:close/>
                <a:moveTo>
                  <a:pt x="243417" y="148157"/>
                </a:moveTo>
                <a:cubicBezTo>
                  <a:pt x="190764" y="148157"/>
                  <a:pt x="148167" y="190752"/>
                  <a:pt x="148167" y="243402"/>
                </a:cubicBezTo>
                <a:cubicBezTo>
                  <a:pt x="148167" y="260996"/>
                  <a:pt x="134012" y="275149"/>
                  <a:pt x="116417" y="275149"/>
                </a:cubicBezTo>
                <a:cubicBezTo>
                  <a:pt x="98821" y="275149"/>
                  <a:pt x="84667" y="260996"/>
                  <a:pt x="84667" y="243402"/>
                </a:cubicBezTo>
                <a:cubicBezTo>
                  <a:pt x="84667" y="155697"/>
                  <a:pt x="155707" y="84661"/>
                  <a:pt x="243417" y="84661"/>
                </a:cubicBezTo>
                <a:cubicBezTo>
                  <a:pt x="261012" y="84661"/>
                  <a:pt x="275167" y="98815"/>
                  <a:pt x="275167" y="116410"/>
                </a:cubicBezTo>
                <a:cubicBezTo>
                  <a:pt x="275167" y="134004"/>
                  <a:pt x="261012" y="148157"/>
                  <a:pt x="243417" y="148157"/>
                </a:cubicBezTo>
                <a:close/>
              </a:path>
            </a:pathLst>
          </a:custGeom>
          <a:solidFill>
            <a:srgbClr val="00A9CE"/>
          </a:solidFill>
          <a:ln/>
        </p:spPr>
        <p:txBody>
          <a:bodyPr/>
          <a:lstStyle/>
          <a:p>
            <a:endParaRPr lang="en-GB"/>
          </a:p>
        </p:txBody>
      </p:sp>
      <p:sp>
        <p:nvSpPr>
          <p:cNvPr id="46" name="Shape 44"/>
          <p:cNvSpPr/>
          <p:nvPr/>
        </p:nvSpPr>
        <p:spPr>
          <a:xfrm>
            <a:off x="2540000" y="6434709"/>
            <a:ext cx="17610709" cy="1354709"/>
          </a:xfrm>
          <a:prstGeom prst="rect">
            <a:avLst/>
          </a:prstGeom>
          <a:noFill/>
          <a:ln/>
        </p:spPr>
        <p:txBody>
          <a:bodyPr/>
          <a:lstStyle/>
          <a:p>
            <a:endParaRPr lang="en-GB"/>
          </a:p>
        </p:txBody>
      </p:sp>
      <p:sp>
        <p:nvSpPr>
          <p:cNvPr id="47" name="Text 45"/>
          <p:cNvSpPr/>
          <p:nvPr/>
        </p:nvSpPr>
        <p:spPr>
          <a:xfrm>
            <a:off x="2418080" y="6373749"/>
            <a:ext cx="17854549" cy="1476629"/>
          </a:xfrm>
          <a:prstGeom prst="rect">
            <a:avLst/>
          </a:prstGeom>
          <a:noFill/>
          <a:ln/>
        </p:spPr>
        <p:txBody>
          <a:bodyPr wrap="square" lIns="0" tIns="0" rIns="0" bIns="0" rtlCol="0" anchor="ctr"/>
          <a:lstStyle/>
          <a:p>
            <a:pPr algn="l">
              <a:lnSpc>
                <a:spcPct val="140000"/>
              </a:lnSpc>
            </a:pPr>
            <a:r>
              <a:rPr lang="en-US" sz="3200" b="1" dirty="0">
                <a:solidFill>
                  <a:srgbClr val="FFFFFF"/>
                </a:solidFill>
                <a:latin typeface="Quattrocento Sans" pitchFamily="34" charset="0"/>
                <a:ea typeface="Quattrocento Sans" pitchFamily="34" charset="-122"/>
                <a:cs typeface="Quattrocento Sans" pitchFamily="34" charset="-120"/>
              </a:rPr>
              <a:t>Key Insight:</a:t>
            </a:r>
            <a:r>
              <a:rPr lang="en-US" sz="3200" dirty="0">
                <a:solidFill>
                  <a:srgbClr val="FFFFFF"/>
                </a:solidFill>
                <a:latin typeface="Quattrocento Sans" pitchFamily="34" charset="0"/>
                <a:ea typeface="Quattrocento Sans" pitchFamily="34" charset="-122"/>
                <a:cs typeface="Quattrocento Sans" pitchFamily="34" charset="-120"/>
              </a:rPr>
              <a:t> Variable organisational capacity means some practices disabled appointment booking due to triage complexity (Papoutsi et al., 2023)</a:t>
            </a:r>
            <a:endParaRPr lang="en-US" sz="3200" dirty="0"/>
          </a:p>
        </p:txBody>
      </p:sp>
      <p:sp>
        <p:nvSpPr>
          <p:cNvPr id="48" name="Shape 46"/>
          <p:cNvSpPr/>
          <p:nvPr/>
        </p:nvSpPr>
        <p:spPr>
          <a:xfrm>
            <a:off x="1016000" y="11514709"/>
            <a:ext cx="11853291" cy="338709"/>
          </a:xfrm>
          <a:prstGeom prst="rect">
            <a:avLst/>
          </a:prstGeom>
          <a:noFill/>
          <a:ln/>
        </p:spPr>
        <p:txBody>
          <a:bodyPr/>
          <a:lstStyle/>
          <a:p>
            <a:endParaRPr lang="en-GB"/>
          </a:p>
        </p:txBody>
      </p:sp>
      <p:sp>
        <p:nvSpPr>
          <p:cNvPr id="49" name="Text 47"/>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Papoutsi et al. (2023), BMJ Open</a:t>
            </a:r>
            <a:endParaRPr lang="en-US" sz="1870" dirty="0"/>
          </a:p>
        </p:txBody>
      </p:sp>
      <p:sp>
        <p:nvSpPr>
          <p:cNvPr id="50" name="Shape 48"/>
          <p:cNvSpPr/>
          <p:nvPr/>
        </p:nvSpPr>
        <p:spPr>
          <a:xfrm>
            <a:off x="19981291" y="11514709"/>
            <a:ext cx="1016000" cy="338709"/>
          </a:xfrm>
          <a:prstGeom prst="rect">
            <a:avLst/>
          </a:prstGeom>
          <a:noFill/>
          <a:ln/>
        </p:spPr>
        <p:txBody>
          <a:bodyPr/>
          <a:lstStyle/>
          <a:p>
            <a:endParaRPr lang="en-GB"/>
          </a:p>
        </p:txBody>
      </p:sp>
      <p:sp>
        <p:nvSpPr>
          <p:cNvPr id="51" name="Text 49"/>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3 / 15</a:t>
            </a:r>
            <a:endParaRPr lang="en-US" sz="187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oundRect">
            <a:avLst>
              <a:gd name="adj" fmla="val 8000"/>
            </a:avLst>
          </a:prstGeom>
          <a:solidFill>
            <a:srgbClr val="FFFFFF">
              <a:alpha val="3576"/>
            </a:srgbClr>
          </a:solidFill>
          <a:ln/>
        </p:spPr>
        <p:txBody>
          <a:bodyPr/>
          <a:lstStyle/>
          <a:p>
            <a:endParaRPr lang="en-GB"/>
          </a:p>
        </p:txBody>
      </p:sp>
      <p:sp>
        <p:nvSpPr>
          <p:cNvPr id="8" name="Shape 6"/>
          <p:cNvSpPr/>
          <p:nvPr/>
        </p:nvSpPr>
        <p:spPr>
          <a:xfrm>
            <a:off x="5249291" y="67691"/>
            <a:ext cx="2709291" cy="474091"/>
          </a:xfrm>
          <a:prstGeom prst="rect">
            <a:avLst/>
          </a:prstGeom>
          <a:noFill/>
          <a:ln/>
        </p:spPr>
        <p:txBody>
          <a:bodyPr/>
          <a:lstStyle/>
          <a:p>
            <a:endParaRPr lang="en-GB"/>
          </a:p>
        </p:txBody>
      </p:sp>
      <p:sp>
        <p:nvSpPr>
          <p:cNvPr id="9" name="Text 7"/>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10" name="Shape 8"/>
          <p:cNvSpPr/>
          <p:nvPr/>
        </p:nvSpPr>
        <p:spPr>
          <a:xfrm>
            <a:off x="8128000" y="67691"/>
            <a:ext cx="2032000" cy="474091"/>
          </a:xfrm>
          <a:prstGeom prst="rect">
            <a:avLst/>
          </a:prstGeom>
          <a:noFill/>
          <a:ln/>
        </p:spPr>
        <p:txBody>
          <a:bodyPr/>
          <a:lstStyle/>
          <a:p>
            <a:endParaRPr lang="en-GB"/>
          </a:p>
        </p:txBody>
      </p:sp>
      <p:sp>
        <p:nvSpPr>
          <p:cNvPr id="11" name="Text 9"/>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2" name="Shape 10"/>
          <p:cNvSpPr/>
          <p:nvPr/>
        </p:nvSpPr>
        <p:spPr>
          <a:xfrm>
            <a:off x="10329291" y="67691"/>
            <a:ext cx="2201291" cy="474091"/>
          </a:xfrm>
          <a:prstGeom prst="rect">
            <a:avLst/>
          </a:prstGeom>
          <a:noFill/>
          <a:ln/>
        </p:spPr>
        <p:txBody>
          <a:bodyPr/>
          <a:lstStyle/>
          <a:p>
            <a:endParaRPr lang="en-GB"/>
          </a:p>
        </p:txBody>
      </p:sp>
      <p:sp>
        <p:nvSpPr>
          <p:cNvPr id="13" name="Text 11"/>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0160000" cy="745109"/>
          </a:xfrm>
          <a:prstGeom prst="rect">
            <a:avLst/>
          </a:prstGeom>
          <a:noFill/>
          <a:ln/>
        </p:spPr>
        <p:txBody>
          <a:bodyPr/>
          <a:lstStyle/>
          <a:p>
            <a:endParaRPr lang="en-GB"/>
          </a:p>
        </p:txBody>
      </p:sp>
      <p:sp>
        <p:nvSpPr>
          <p:cNvPr id="23" name="Text 21"/>
          <p:cNvSpPr/>
          <p:nvPr/>
        </p:nvSpPr>
        <p:spPr>
          <a:xfrm>
            <a:off x="894080" y="887349"/>
            <a:ext cx="10403840"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Service Delivery Changes</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354709" y="2455291"/>
            <a:ext cx="1185291" cy="1185291"/>
          </a:xfrm>
          <a:prstGeom prst="ellipse">
            <a:avLst/>
          </a:prstGeom>
          <a:solidFill>
            <a:srgbClr val="005EB8"/>
          </a:solidFill>
          <a:ln/>
        </p:spPr>
        <p:txBody>
          <a:bodyPr/>
          <a:lstStyle/>
          <a:p>
            <a:endParaRPr lang="en-GB"/>
          </a:p>
        </p:txBody>
      </p:sp>
      <p:sp>
        <p:nvSpPr>
          <p:cNvPr id="26" name="Shape 24"/>
          <p:cNvSpPr/>
          <p:nvPr/>
        </p:nvSpPr>
        <p:spPr>
          <a:xfrm>
            <a:off x="1354709" y="2455291"/>
            <a:ext cx="1185291" cy="1185291"/>
          </a:xfrm>
          <a:prstGeom prst="rect">
            <a:avLst/>
          </a:prstGeom>
          <a:noFill/>
          <a:ln/>
        </p:spPr>
        <p:txBody>
          <a:bodyPr/>
          <a:lstStyle/>
          <a:p>
            <a:endParaRPr lang="en-GB"/>
          </a:p>
        </p:txBody>
      </p:sp>
      <p:sp>
        <p:nvSpPr>
          <p:cNvPr id="27" name="Text 25"/>
          <p:cNvSpPr/>
          <p:nvPr/>
        </p:nvSpPr>
        <p:spPr>
          <a:xfrm>
            <a:off x="1232789" y="2394331"/>
            <a:ext cx="1429131" cy="1307211"/>
          </a:xfrm>
          <a:prstGeom prst="rect">
            <a:avLst/>
          </a:prstGeom>
          <a:noFill/>
          <a:ln/>
        </p:spPr>
        <p:txBody>
          <a:bodyPr wrap="none" lIns="0" tIns="0" rIns="0" bIns="0" rtlCol="0" anchor="ctr"/>
          <a:lstStyle/>
          <a:p>
            <a:pPr algn="ctr">
              <a:lnSpc>
                <a:spcPct val="120000"/>
              </a:lnSpc>
            </a:pPr>
            <a:r>
              <a:rPr lang="en-US" sz="3730" b="1" dirty="0">
                <a:solidFill>
                  <a:srgbClr val="FFFFFF"/>
                </a:solidFill>
                <a:latin typeface="Quattrocento Sans" pitchFamily="34" charset="0"/>
                <a:ea typeface="Quattrocento Sans" pitchFamily="34" charset="-122"/>
                <a:cs typeface="Quattrocento Sans" pitchFamily="34" charset="-120"/>
              </a:rPr>
              <a:t>1</a:t>
            </a:r>
            <a:endParaRPr lang="en-US" sz="3730" dirty="0"/>
          </a:p>
        </p:txBody>
      </p:sp>
      <p:sp>
        <p:nvSpPr>
          <p:cNvPr id="28" name="Shape 26"/>
          <p:cNvSpPr/>
          <p:nvPr/>
        </p:nvSpPr>
        <p:spPr>
          <a:xfrm>
            <a:off x="1665859" y="3810000"/>
            <a:ext cx="562991" cy="643509"/>
          </a:xfrm>
          <a:custGeom>
            <a:avLst/>
            <a:gdLst/>
            <a:ahLst/>
            <a:cxnLst/>
            <a:rect l="l" t="t" r="r" b="b"/>
            <a:pathLst>
              <a:path w="562991" h="643509">
                <a:moveTo>
                  <a:pt x="160855" y="0"/>
                </a:moveTo>
                <a:cubicBezTo>
                  <a:pt x="183098" y="0"/>
                  <a:pt x="201069" y="17973"/>
                  <a:pt x="201069" y="40220"/>
                </a:cubicBezTo>
                <a:lnTo>
                  <a:pt x="201069" y="80439"/>
                </a:lnTo>
                <a:lnTo>
                  <a:pt x="361923" y="80439"/>
                </a:lnTo>
                <a:lnTo>
                  <a:pt x="361923" y="40220"/>
                </a:lnTo>
                <a:cubicBezTo>
                  <a:pt x="361923" y="17973"/>
                  <a:pt x="379893" y="0"/>
                  <a:pt x="402136" y="0"/>
                </a:cubicBezTo>
                <a:cubicBezTo>
                  <a:pt x="424380" y="0"/>
                  <a:pt x="442351" y="17973"/>
                  <a:pt x="442351" y="40220"/>
                </a:cubicBezTo>
                <a:lnTo>
                  <a:pt x="442351" y="80439"/>
                </a:lnTo>
                <a:lnTo>
                  <a:pt x="482564" y="80439"/>
                </a:lnTo>
                <a:cubicBezTo>
                  <a:pt x="526924" y="80439"/>
                  <a:pt x="562991" y="116510"/>
                  <a:pt x="562991" y="160877"/>
                </a:cubicBezTo>
                <a:lnTo>
                  <a:pt x="562991" y="522852"/>
                </a:lnTo>
                <a:cubicBezTo>
                  <a:pt x="562991" y="567219"/>
                  <a:pt x="526924" y="603290"/>
                  <a:pt x="482564" y="603290"/>
                </a:cubicBezTo>
                <a:lnTo>
                  <a:pt x="80427" y="603290"/>
                </a:lnTo>
                <a:cubicBezTo>
                  <a:pt x="36067" y="603290"/>
                  <a:pt x="0" y="567219"/>
                  <a:pt x="0" y="522852"/>
                </a:cubicBezTo>
                <a:lnTo>
                  <a:pt x="0" y="160877"/>
                </a:lnTo>
                <a:cubicBezTo>
                  <a:pt x="0" y="116510"/>
                  <a:pt x="36067" y="80439"/>
                  <a:pt x="80427" y="80439"/>
                </a:cubicBezTo>
                <a:lnTo>
                  <a:pt x="120642" y="80439"/>
                </a:lnTo>
                <a:lnTo>
                  <a:pt x="120642" y="40220"/>
                </a:lnTo>
                <a:cubicBezTo>
                  <a:pt x="120642" y="17973"/>
                  <a:pt x="138611" y="0"/>
                  <a:pt x="160855" y="0"/>
                </a:cubicBezTo>
                <a:close/>
                <a:moveTo>
                  <a:pt x="387559" y="287443"/>
                </a:moveTo>
                <a:cubicBezTo>
                  <a:pt x="396356" y="273366"/>
                  <a:pt x="392083" y="254765"/>
                  <a:pt x="378008" y="245840"/>
                </a:cubicBezTo>
                <a:cubicBezTo>
                  <a:pt x="363934" y="236917"/>
                  <a:pt x="345334" y="241316"/>
                  <a:pt x="336412" y="255393"/>
                </a:cubicBezTo>
                <a:lnTo>
                  <a:pt x="259253" y="378941"/>
                </a:lnTo>
                <a:lnTo>
                  <a:pt x="225322" y="333694"/>
                </a:lnTo>
                <a:cubicBezTo>
                  <a:pt x="215269" y="320372"/>
                  <a:pt x="196419" y="317606"/>
                  <a:pt x="183098" y="327662"/>
                </a:cubicBezTo>
                <a:cubicBezTo>
                  <a:pt x="169777" y="337717"/>
                  <a:pt x="167013" y="356569"/>
                  <a:pt x="177065" y="369892"/>
                </a:cubicBezTo>
                <a:lnTo>
                  <a:pt x="237386" y="450331"/>
                </a:lnTo>
                <a:cubicBezTo>
                  <a:pt x="243292" y="458249"/>
                  <a:pt x="252844" y="462773"/>
                  <a:pt x="262771" y="462396"/>
                </a:cubicBezTo>
                <a:cubicBezTo>
                  <a:pt x="272698" y="462020"/>
                  <a:pt x="281747" y="456741"/>
                  <a:pt x="287025" y="448193"/>
                </a:cubicBezTo>
                <a:lnTo>
                  <a:pt x="387559" y="287316"/>
                </a:lnTo>
                <a:close/>
              </a:path>
            </a:pathLst>
          </a:custGeom>
          <a:solidFill>
            <a:srgbClr val="005EB8"/>
          </a:solidFill>
          <a:ln/>
        </p:spPr>
        <p:txBody>
          <a:bodyPr/>
          <a:lstStyle/>
          <a:p>
            <a:endParaRPr lang="en-GB"/>
          </a:p>
        </p:txBody>
      </p:sp>
      <p:sp>
        <p:nvSpPr>
          <p:cNvPr id="29" name="Shape 27"/>
          <p:cNvSpPr/>
          <p:nvPr/>
        </p:nvSpPr>
        <p:spPr>
          <a:xfrm>
            <a:off x="846709" y="4572000"/>
            <a:ext cx="2201291" cy="2540000"/>
          </a:xfrm>
          <a:prstGeom prst="rect">
            <a:avLst/>
          </a:prstGeom>
          <a:noFill/>
          <a:ln/>
        </p:spPr>
        <p:txBody>
          <a:bodyPr/>
          <a:lstStyle/>
          <a:p>
            <a:endParaRPr lang="en-GB"/>
          </a:p>
        </p:txBody>
      </p:sp>
      <p:sp>
        <p:nvSpPr>
          <p:cNvPr id="30" name="Text 28"/>
          <p:cNvSpPr/>
          <p:nvPr/>
        </p:nvSpPr>
        <p:spPr>
          <a:xfrm>
            <a:off x="724789" y="4511040"/>
            <a:ext cx="2445131" cy="2661920"/>
          </a:xfrm>
          <a:prstGeom prst="rect">
            <a:avLst/>
          </a:prstGeom>
          <a:noFill/>
          <a:ln/>
        </p:spPr>
        <p:txBody>
          <a:bodyPr wrap="square" lIns="0" tIns="0" rIns="0" bIns="0" rtlCol="0" anchor="t"/>
          <a:lstStyle/>
          <a:p>
            <a:pPr algn="ctr">
              <a:lnSpc>
                <a:spcPct val="130000"/>
              </a:lnSpc>
            </a:pPr>
            <a:r>
              <a:rPr lang="en-US" sz="2670" b="1" dirty="0">
                <a:solidFill>
                  <a:srgbClr val="1A1A2E"/>
                </a:solidFill>
                <a:latin typeface="Quattrocento Sans" pitchFamily="34" charset="0"/>
                <a:ea typeface="Quattrocento Sans" pitchFamily="34" charset="-122"/>
                <a:cs typeface="Quattrocento Sans" pitchFamily="34" charset="-120"/>
              </a:rPr>
              <a:t>GP Appointments</a:t>
            </a:r>
            <a:endParaRPr lang="en-US" sz="2670" dirty="0"/>
          </a:p>
          <a:p>
            <a:pPr algn="ctr">
              <a:lnSpc>
                <a:spcPct val="130000"/>
              </a:lnSpc>
              <a:spcBef>
                <a:spcPts val="533"/>
              </a:spcBef>
            </a:pPr>
            <a:r>
              <a:rPr lang="en-US" sz="2130" dirty="0">
                <a:solidFill>
                  <a:srgbClr val="6B7280"/>
                </a:solidFill>
                <a:latin typeface="Quattrocento Sans" pitchFamily="34" charset="0"/>
                <a:ea typeface="Quattrocento Sans" pitchFamily="34" charset="-122"/>
                <a:cs typeface="Quattrocento Sans" pitchFamily="34" charset="-120"/>
              </a:rPr>
              <a:t>Book, check, cancel</a:t>
            </a:r>
            <a:endParaRPr lang="en-US" sz="2670" dirty="0"/>
          </a:p>
        </p:txBody>
      </p:sp>
      <p:sp>
        <p:nvSpPr>
          <p:cNvPr id="31" name="Shape 29"/>
          <p:cNvSpPr/>
          <p:nvPr/>
        </p:nvSpPr>
        <p:spPr>
          <a:xfrm>
            <a:off x="2540000" y="3014091"/>
            <a:ext cx="1185291" cy="0"/>
          </a:xfrm>
          <a:prstGeom prst="straightConnector1">
            <a:avLst/>
          </a:prstGeom>
          <a:noFill/>
          <a:ln w="25400">
            <a:solidFill>
              <a:srgbClr val="00A9CE"/>
            </a:solidFill>
            <a:prstDash val="solid"/>
            <a:headEnd type="none"/>
            <a:tailEnd type="none"/>
          </a:ln>
        </p:spPr>
        <p:txBody>
          <a:bodyPr/>
          <a:lstStyle/>
          <a:p>
            <a:endParaRPr lang="en-GB"/>
          </a:p>
        </p:txBody>
      </p:sp>
      <p:sp>
        <p:nvSpPr>
          <p:cNvPr id="32" name="Shape 30"/>
          <p:cNvSpPr/>
          <p:nvPr/>
        </p:nvSpPr>
        <p:spPr>
          <a:xfrm>
            <a:off x="4910709" y="2455291"/>
            <a:ext cx="1185291" cy="1185291"/>
          </a:xfrm>
          <a:prstGeom prst="ellipse">
            <a:avLst/>
          </a:prstGeom>
          <a:solidFill>
            <a:srgbClr val="005EB8"/>
          </a:solidFill>
          <a:ln/>
        </p:spPr>
        <p:txBody>
          <a:bodyPr/>
          <a:lstStyle/>
          <a:p>
            <a:endParaRPr lang="en-GB"/>
          </a:p>
        </p:txBody>
      </p:sp>
      <p:sp>
        <p:nvSpPr>
          <p:cNvPr id="33" name="Shape 31"/>
          <p:cNvSpPr/>
          <p:nvPr/>
        </p:nvSpPr>
        <p:spPr>
          <a:xfrm>
            <a:off x="4910709" y="2455291"/>
            <a:ext cx="1185291" cy="1185291"/>
          </a:xfrm>
          <a:prstGeom prst="rect">
            <a:avLst/>
          </a:prstGeom>
          <a:noFill/>
          <a:ln/>
        </p:spPr>
        <p:txBody>
          <a:bodyPr/>
          <a:lstStyle/>
          <a:p>
            <a:endParaRPr lang="en-GB"/>
          </a:p>
        </p:txBody>
      </p:sp>
      <p:sp>
        <p:nvSpPr>
          <p:cNvPr id="34" name="Text 32"/>
          <p:cNvSpPr/>
          <p:nvPr/>
        </p:nvSpPr>
        <p:spPr>
          <a:xfrm>
            <a:off x="4788789" y="2394331"/>
            <a:ext cx="1429131" cy="1307211"/>
          </a:xfrm>
          <a:prstGeom prst="rect">
            <a:avLst/>
          </a:prstGeom>
          <a:noFill/>
          <a:ln/>
        </p:spPr>
        <p:txBody>
          <a:bodyPr wrap="none" lIns="0" tIns="0" rIns="0" bIns="0" rtlCol="0" anchor="ctr"/>
          <a:lstStyle/>
          <a:p>
            <a:pPr algn="ctr">
              <a:lnSpc>
                <a:spcPct val="120000"/>
              </a:lnSpc>
            </a:pPr>
            <a:r>
              <a:rPr lang="en-US" sz="3730" b="1" dirty="0">
                <a:solidFill>
                  <a:srgbClr val="FFFFFF"/>
                </a:solidFill>
                <a:latin typeface="Quattrocento Sans" pitchFamily="34" charset="0"/>
                <a:ea typeface="Quattrocento Sans" pitchFamily="34" charset="-122"/>
                <a:cs typeface="Quattrocento Sans" pitchFamily="34" charset="-120"/>
              </a:rPr>
              <a:t>2</a:t>
            </a:r>
            <a:endParaRPr lang="en-US" sz="3730" dirty="0"/>
          </a:p>
        </p:txBody>
      </p:sp>
      <p:sp>
        <p:nvSpPr>
          <p:cNvPr id="35" name="Shape 33"/>
          <p:cNvSpPr/>
          <p:nvPr/>
        </p:nvSpPr>
        <p:spPr>
          <a:xfrm>
            <a:off x="5181600" y="3810000"/>
            <a:ext cx="643509" cy="643509"/>
          </a:xfrm>
          <a:custGeom>
            <a:avLst/>
            <a:gdLst/>
            <a:ahLst/>
            <a:cxnLst/>
            <a:rect l="l" t="t" r="r" b="b"/>
            <a:pathLst>
              <a:path w="643509" h="643509">
                <a:moveTo>
                  <a:pt x="80439" y="140768"/>
                </a:moveTo>
                <a:cubicBezTo>
                  <a:pt x="80439" y="107460"/>
                  <a:pt x="107460" y="80439"/>
                  <a:pt x="140768" y="80439"/>
                </a:cubicBezTo>
                <a:cubicBezTo>
                  <a:pt x="174074" y="80439"/>
                  <a:pt x="201097" y="107460"/>
                  <a:pt x="201097" y="140768"/>
                </a:cubicBezTo>
                <a:lnTo>
                  <a:pt x="201097" y="281536"/>
                </a:lnTo>
                <a:lnTo>
                  <a:pt x="80439" y="281536"/>
                </a:lnTo>
                <a:lnTo>
                  <a:pt x="80439" y="140768"/>
                </a:lnTo>
                <a:close/>
                <a:moveTo>
                  <a:pt x="221207" y="462522"/>
                </a:moveTo>
                <a:cubicBezTo>
                  <a:pt x="221207" y="401313"/>
                  <a:pt x="243955" y="345383"/>
                  <a:pt x="281536" y="302901"/>
                </a:cubicBezTo>
                <a:lnTo>
                  <a:pt x="281536" y="140768"/>
                </a:lnTo>
                <a:cubicBezTo>
                  <a:pt x="281536" y="62968"/>
                  <a:pt x="218566" y="0"/>
                  <a:pt x="140768" y="0"/>
                </a:cubicBezTo>
                <a:cubicBezTo>
                  <a:pt x="62968" y="0"/>
                  <a:pt x="0" y="62968"/>
                  <a:pt x="0" y="140768"/>
                </a:cubicBezTo>
                <a:lnTo>
                  <a:pt x="0" y="502741"/>
                </a:lnTo>
                <a:cubicBezTo>
                  <a:pt x="0" y="580541"/>
                  <a:pt x="62968" y="643509"/>
                  <a:pt x="140768" y="643509"/>
                </a:cubicBezTo>
                <a:cubicBezTo>
                  <a:pt x="187648" y="643509"/>
                  <a:pt x="229124" y="620634"/>
                  <a:pt x="254765" y="585317"/>
                </a:cubicBezTo>
                <a:cubicBezTo>
                  <a:pt x="233398" y="549371"/>
                  <a:pt x="221207" y="507392"/>
                  <a:pt x="221207" y="462522"/>
                </a:cubicBezTo>
                <a:close/>
                <a:moveTo>
                  <a:pt x="302525" y="547235"/>
                </a:moveTo>
                <a:cubicBezTo>
                  <a:pt x="308306" y="558169"/>
                  <a:pt x="323012" y="559426"/>
                  <a:pt x="331810" y="550627"/>
                </a:cubicBezTo>
                <a:lnTo>
                  <a:pt x="550627" y="331810"/>
                </a:lnTo>
                <a:cubicBezTo>
                  <a:pt x="559426" y="323012"/>
                  <a:pt x="558169" y="308306"/>
                  <a:pt x="547235" y="302525"/>
                </a:cubicBezTo>
                <a:cubicBezTo>
                  <a:pt x="521972" y="289076"/>
                  <a:pt x="493190" y="281536"/>
                  <a:pt x="462522" y="281536"/>
                </a:cubicBezTo>
                <a:cubicBezTo>
                  <a:pt x="362603" y="281536"/>
                  <a:pt x="281536" y="362603"/>
                  <a:pt x="281536" y="462522"/>
                </a:cubicBezTo>
                <a:cubicBezTo>
                  <a:pt x="281536" y="493063"/>
                  <a:pt x="289076" y="521972"/>
                  <a:pt x="302525" y="547235"/>
                </a:cubicBezTo>
                <a:close/>
                <a:moveTo>
                  <a:pt x="374417" y="593235"/>
                </a:moveTo>
                <a:cubicBezTo>
                  <a:pt x="365619" y="602033"/>
                  <a:pt x="366876" y="616738"/>
                  <a:pt x="377810" y="622520"/>
                </a:cubicBezTo>
                <a:cubicBezTo>
                  <a:pt x="403073" y="635969"/>
                  <a:pt x="431855" y="643509"/>
                  <a:pt x="462522" y="643509"/>
                </a:cubicBezTo>
                <a:cubicBezTo>
                  <a:pt x="562442" y="643509"/>
                  <a:pt x="643509" y="562442"/>
                  <a:pt x="643509" y="462522"/>
                </a:cubicBezTo>
                <a:cubicBezTo>
                  <a:pt x="643509" y="431980"/>
                  <a:pt x="635969" y="403073"/>
                  <a:pt x="622520" y="377810"/>
                </a:cubicBezTo>
                <a:cubicBezTo>
                  <a:pt x="616738" y="366876"/>
                  <a:pt x="602033" y="365619"/>
                  <a:pt x="593235" y="374417"/>
                </a:cubicBezTo>
                <a:lnTo>
                  <a:pt x="374417" y="593235"/>
                </a:lnTo>
                <a:close/>
              </a:path>
            </a:pathLst>
          </a:custGeom>
          <a:solidFill>
            <a:srgbClr val="005EB8"/>
          </a:solidFill>
          <a:ln/>
        </p:spPr>
        <p:txBody>
          <a:bodyPr/>
          <a:lstStyle/>
          <a:p>
            <a:endParaRPr lang="en-GB"/>
          </a:p>
        </p:txBody>
      </p:sp>
      <p:sp>
        <p:nvSpPr>
          <p:cNvPr id="36" name="Shape 34"/>
          <p:cNvSpPr/>
          <p:nvPr/>
        </p:nvSpPr>
        <p:spPr>
          <a:xfrm>
            <a:off x="4318000" y="4572000"/>
            <a:ext cx="2370709" cy="2201291"/>
          </a:xfrm>
          <a:prstGeom prst="rect">
            <a:avLst/>
          </a:prstGeom>
          <a:noFill/>
          <a:ln/>
        </p:spPr>
        <p:txBody>
          <a:bodyPr/>
          <a:lstStyle/>
          <a:p>
            <a:endParaRPr lang="en-GB"/>
          </a:p>
        </p:txBody>
      </p:sp>
      <p:sp>
        <p:nvSpPr>
          <p:cNvPr id="37" name="Text 35"/>
          <p:cNvSpPr/>
          <p:nvPr/>
        </p:nvSpPr>
        <p:spPr>
          <a:xfrm>
            <a:off x="4196080" y="4511040"/>
            <a:ext cx="2614549" cy="2323211"/>
          </a:xfrm>
          <a:prstGeom prst="rect">
            <a:avLst/>
          </a:prstGeom>
          <a:noFill/>
          <a:ln/>
        </p:spPr>
        <p:txBody>
          <a:bodyPr wrap="square" lIns="0" tIns="0" rIns="0" bIns="0" rtlCol="0" anchor="t"/>
          <a:lstStyle/>
          <a:p>
            <a:pPr algn="ctr">
              <a:lnSpc>
                <a:spcPct val="130000"/>
              </a:lnSpc>
            </a:pPr>
            <a:r>
              <a:rPr lang="en-US" sz="2670" b="1" dirty="0">
                <a:solidFill>
                  <a:srgbClr val="1A1A2E"/>
                </a:solidFill>
                <a:latin typeface="Quattrocento Sans" pitchFamily="34" charset="0"/>
                <a:ea typeface="Quattrocento Sans" pitchFamily="34" charset="-122"/>
                <a:cs typeface="Quattrocento Sans" pitchFamily="34" charset="-120"/>
              </a:rPr>
              <a:t>E-Prescriptions</a:t>
            </a:r>
            <a:endParaRPr lang="en-US" sz="2670" dirty="0"/>
          </a:p>
          <a:p>
            <a:pPr algn="ctr">
              <a:lnSpc>
                <a:spcPct val="130000"/>
              </a:lnSpc>
              <a:spcBef>
                <a:spcPts val="533"/>
              </a:spcBef>
            </a:pPr>
            <a:r>
              <a:rPr lang="en-US" sz="2130" dirty="0">
                <a:solidFill>
                  <a:srgbClr val="6B7280"/>
                </a:solidFill>
                <a:latin typeface="Quattrocento Sans" pitchFamily="34" charset="0"/>
                <a:ea typeface="Quattrocento Sans" pitchFamily="34" charset="-122"/>
                <a:cs typeface="Quattrocento Sans" pitchFamily="34" charset="-120"/>
              </a:rPr>
              <a:t>3.2M orders/month</a:t>
            </a:r>
            <a:endParaRPr lang="en-US" sz="2670" dirty="0"/>
          </a:p>
        </p:txBody>
      </p:sp>
      <p:sp>
        <p:nvSpPr>
          <p:cNvPr id="38" name="Shape 36"/>
          <p:cNvSpPr/>
          <p:nvPr/>
        </p:nvSpPr>
        <p:spPr>
          <a:xfrm>
            <a:off x="6096000" y="3014091"/>
            <a:ext cx="1185291" cy="0"/>
          </a:xfrm>
          <a:prstGeom prst="straightConnector1">
            <a:avLst/>
          </a:prstGeom>
          <a:noFill/>
          <a:ln w="25400">
            <a:solidFill>
              <a:srgbClr val="00A9CE"/>
            </a:solidFill>
            <a:prstDash val="solid"/>
            <a:headEnd type="none"/>
            <a:tailEnd type="none"/>
          </a:ln>
        </p:spPr>
        <p:txBody>
          <a:bodyPr/>
          <a:lstStyle/>
          <a:p>
            <a:endParaRPr lang="en-GB"/>
          </a:p>
        </p:txBody>
      </p:sp>
      <p:sp>
        <p:nvSpPr>
          <p:cNvPr id="39" name="Shape 37"/>
          <p:cNvSpPr/>
          <p:nvPr/>
        </p:nvSpPr>
        <p:spPr>
          <a:xfrm>
            <a:off x="8466709" y="2455291"/>
            <a:ext cx="1185291" cy="1185291"/>
          </a:xfrm>
          <a:prstGeom prst="ellipse">
            <a:avLst/>
          </a:prstGeom>
          <a:solidFill>
            <a:srgbClr val="005EB8"/>
          </a:solidFill>
          <a:ln/>
        </p:spPr>
        <p:txBody>
          <a:bodyPr/>
          <a:lstStyle/>
          <a:p>
            <a:endParaRPr lang="en-GB"/>
          </a:p>
        </p:txBody>
      </p:sp>
      <p:sp>
        <p:nvSpPr>
          <p:cNvPr id="40" name="Shape 38"/>
          <p:cNvSpPr/>
          <p:nvPr/>
        </p:nvSpPr>
        <p:spPr>
          <a:xfrm>
            <a:off x="8466709" y="2455291"/>
            <a:ext cx="1185291" cy="1185291"/>
          </a:xfrm>
          <a:prstGeom prst="rect">
            <a:avLst/>
          </a:prstGeom>
          <a:noFill/>
          <a:ln/>
        </p:spPr>
        <p:txBody>
          <a:bodyPr/>
          <a:lstStyle/>
          <a:p>
            <a:endParaRPr lang="en-GB"/>
          </a:p>
        </p:txBody>
      </p:sp>
      <p:sp>
        <p:nvSpPr>
          <p:cNvPr id="41" name="Text 39"/>
          <p:cNvSpPr/>
          <p:nvPr/>
        </p:nvSpPr>
        <p:spPr>
          <a:xfrm>
            <a:off x="8344789" y="2394331"/>
            <a:ext cx="1429131" cy="1307211"/>
          </a:xfrm>
          <a:prstGeom prst="rect">
            <a:avLst/>
          </a:prstGeom>
          <a:noFill/>
          <a:ln/>
        </p:spPr>
        <p:txBody>
          <a:bodyPr wrap="none" lIns="0" tIns="0" rIns="0" bIns="0" rtlCol="0" anchor="ctr"/>
          <a:lstStyle/>
          <a:p>
            <a:pPr algn="ctr">
              <a:lnSpc>
                <a:spcPct val="120000"/>
              </a:lnSpc>
            </a:pPr>
            <a:r>
              <a:rPr lang="en-US" sz="3730" b="1" dirty="0">
                <a:solidFill>
                  <a:srgbClr val="FFFFFF"/>
                </a:solidFill>
                <a:latin typeface="Quattrocento Sans" pitchFamily="34" charset="0"/>
                <a:ea typeface="Quattrocento Sans" pitchFamily="34" charset="-122"/>
                <a:cs typeface="Quattrocento Sans" pitchFamily="34" charset="-120"/>
              </a:rPr>
              <a:t>3</a:t>
            </a:r>
            <a:endParaRPr lang="en-US" sz="3730" dirty="0"/>
          </a:p>
        </p:txBody>
      </p:sp>
      <p:sp>
        <p:nvSpPr>
          <p:cNvPr id="42" name="Shape 40"/>
          <p:cNvSpPr/>
          <p:nvPr/>
        </p:nvSpPr>
        <p:spPr>
          <a:xfrm>
            <a:off x="8817991" y="3810000"/>
            <a:ext cx="482600" cy="643509"/>
          </a:xfrm>
          <a:custGeom>
            <a:avLst/>
            <a:gdLst/>
            <a:ahLst/>
            <a:cxnLst/>
            <a:rect l="l" t="t" r="r" b="b"/>
            <a:pathLst>
              <a:path w="482600" h="643509">
                <a:moveTo>
                  <a:pt x="0" y="80439"/>
                </a:moveTo>
                <a:cubicBezTo>
                  <a:pt x="0" y="36072"/>
                  <a:pt x="36069" y="0"/>
                  <a:pt x="80433" y="0"/>
                </a:cubicBezTo>
                <a:lnTo>
                  <a:pt x="402167" y="0"/>
                </a:lnTo>
                <a:cubicBezTo>
                  <a:pt x="446531" y="0"/>
                  <a:pt x="482600" y="36072"/>
                  <a:pt x="482600" y="80439"/>
                </a:cubicBezTo>
                <a:lnTo>
                  <a:pt x="482600" y="563070"/>
                </a:lnTo>
                <a:cubicBezTo>
                  <a:pt x="482600" y="607437"/>
                  <a:pt x="446531" y="643509"/>
                  <a:pt x="402167" y="643509"/>
                </a:cubicBezTo>
                <a:lnTo>
                  <a:pt x="80433" y="643509"/>
                </a:lnTo>
                <a:cubicBezTo>
                  <a:pt x="36069" y="643509"/>
                  <a:pt x="0" y="607437"/>
                  <a:pt x="0" y="563070"/>
                </a:cubicBezTo>
                <a:lnTo>
                  <a:pt x="0" y="80439"/>
                </a:lnTo>
                <a:close/>
                <a:moveTo>
                  <a:pt x="120651" y="512796"/>
                </a:moveTo>
                <a:cubicBezTo>
                  <a:pt x="120651" y="529512"/>
                  <a:pt x="134097" y="542961"/>
                  <a:pt x="150812" y="542961"/>
                </a:cubicBezTo>
                <a:lnTo>
                  <a:pt x="331788" y="542961"/>
                </a:lnTo>
                <a:cubicBezTo>
                  <a:pt x="348503" y="542961"/>
                  <a:pt x="361951" y="529512"/>
                  <a:pt x="361951" y="512796"/>
                </a:cubicBezTo>
                <a:cubicBezTo>
                  <a:pt x="361951" y="496081"/>
                  <a:pt x="348503" y="482632"/>
                  <a:pt x="331788" y="482632"/>
                </a:cubicBezTo>
                <a:lnTo>
                  <a:pt x="150812" y="482632"/>
                </a:lnTo>
                <a:cubicBezTo>
                  <a:pt x="134097" y="482632"/>
                  <a:pt x="120651" y="496081"/>
                  <a:pt x="120651" y="512796"/>
                </a:cubicBezTo>
                <a:close/>
                <a:moveTo>
                  <a:pt x="350136" y="261425"/>
                </a:moveTo>
                <a:cubicBezTo>
                  <a:pt x="344104" y="294606"/>
                  <a:pt x="323116" y="322635"/>
                  <a:pt x="294587" y="338345"/>
                </a:cubicBezTo>
                <a:cubicBezTo>
                  <a:pt x="303008" y="316978"/>
                  <a:pt x="308663" y="290584"/>
                  <a:pt x="310423" y="261425"/>
                </a:cubicBezTo>
                <a:lnTo>
                  <a:pt x="350136" y="261425"/>
                </a:lnTo>
                <a:close/>
                <a:moveTo>
                  <a:pt x="132589" y="261425"/>
                </a:moveTo>
                <a:lnTo>
                  <a:pt x="172303" y="261425"/>
                </a:lnTo>
                <a:cubicBezTo>
                  <a:pt x="174063" y="290459"/>
                  <a:pt x="179844" y="316978"/>
                  <a:pt x="188139" y="338345"/>
                </a:cubicBezTo>
                <a:cubicBezTo>
                  <a:pt x="159609" y="322635"/>
                  <a:pt x="138621" y="294606"/>
                  <a:pt x="132589" y="261425"/>
                </a:cubicBezTo>
                <a:close/>
                <a:moveTo>
                  <a:pt x="228607" y="330552"/>
                </a:moveTo>
                <a:cubicBezTo>
                  <a:pt x="220815" y="313711"/>
                  <a:pt x="214656" y="289704"/>
                  <a:pt x="212645" y="261425"/>
                </a:cubicBezTo>
                <a:lnTo>
                  <a:pt x="270205" y="261425"/>
                </a:lnTo>
                <a:cubicBezTo>
                  <a:pt x="268195" y="289704"/>
                  <a:pt x="262037" y="313711"/>
                  <a:pt x="254245" y="330552"/>
                </a:cubicBezTo>
                <a:cubicBezTo>
                  <a:pt x="248589" y="342619"/>
                  <a:pt x="243939" y="347898"/>
                  <a:pt x="241425" y="350034"/>
                </a:cubicBezTo>
                <a:cubicBezTo>
                  <a:pt x="238912" y="347898"/>
                  <a:pt x="234263" y="342744"/>
                  <a:pt x="228607" y="330552"/>
                </a:cubicBezTo>
                <a:close/>
                <a:moveTo>
                  <a:pt x="228607" y="152079"/>
                </a:moveTo>
                <a:cubicBezTo>
                  <a:pt x="234263" y="140013"/>
                  <a:pt x="238912" y="134734"/>
                  <a:pt x="241425" y="132598"/>
                </a:cubicBezTo>
                <a:cubicBezTo>
                  <a:pt x="243939" y="134734"/>
                  <a:pt x="248589" y="139888"/>
                  <a:pt x="254245" y="152079"/>
                </a:cubicBezTo>
                <a:cubicBezTo>
                  <a:pt x="262037" y="168922"/>
                  <a:pt x="268195" y="192927"/>
                  <a:pt x="270205" y="221207"/>
                </a:cubicBezTo>
                <a:lnTo>
                  <a:pt x="212645" y="221207"/>
                </a:lnTo>
                <a:cubicBezTo>
                  <a:pt x="214656" y="192927"/>
                  <a:pt x="220815" y="168922"/>
                  <a:pt x="228607" y="152079"/>
                </a:cubicBezTo>
                <a:close/>
                <a:moveTo>
                  <a:pt x="350136" y="221207"/>
                </a:moveTo>
                <a:lnTo>
                  <a:pt x="310423" y="221207"/>
                </a:lnTo>
                <a:cubicBezTo>
                  <a:pt x="308663" y="192173"/>
                  <a:pt x="302881" y="165654"/>
                  <a:pt x="294587" y="144287"/>
                </a:cubicBezTo>
                <a:cubicBezTo>
                  <a:pt x="323116" y="159997"/>
                  <a:pt x="344104" y="188026"/>
                  <a:pt x="350136" y="221207"/>
                </a:cubicBezTo>
                <a:close/>
                <a:moveTo>
                  <a:pt x="172177" y="221207"/>
                </a:moveTo>
                <a:lnTo>
                  <a:pt x="132464" y="221207"/>
                </a:lnTo>
                <a:cubicBezTo>
                  <a:pt x="138496" y="188026"/>
                  <a:pt x="159484" y="159997"/>
                  <a:pt x="188013" y="144287"/>
                </a:cubicBezTo>
                <a:cubicBezTo>
                  <a:pt x="179592" y="165654"/>
                  <a:pt x="173937" y="192047"/>
                  <a:pt x="172177" y="221207"/>
                </a:cubicBezTo>
                <a:close/>
                <a:moveTo>
                  <a:pt x="402167" y="241316"/>
                </a:moveTo>
                <a:cubicBezTo>
                  <a:pt x="402167" y="152525"/>
                  <a:pt x="330085" y="80439"/>
                  <a:pt x="241300" y="80439"/>
                </a:cubicBezTo>
                <a:cubicBezTo>
                  <a:pt x="152515" y="80439"/>
                  <a:pt x="80433" y="152525"/>
                  <a:pt x="80433" y="241316"/>
                </a:cubicBezTo>
                <a:cubicBezTo>
                  <a:pt x="80433" y="330107"/>
                  <a:pt x="152515" y="402193"/>
                  <a:pt x="241300" y="402193"/>
                </a:cubicBezTo>
                <a:cubicBezTo>
                  <a:pt x="330085" y="402193"/>
                  <a:pt x="402167" y="330107"/>
                  <a:pt x="402167" y="241316"/>
                </a:cubicBezTo>
                <a:close/>
              </a:path>
            </a:pathLst>
          </a:custGeom>
          <a:solidFill>
            <a:srgbClr val="005EB8"/>
          </a:solidFill>
          <a:ln/>
        </p:spPr>
        <p:txBody>
          <a:bodyPr/>
          <a:lstStyle/>
          <a:p>
            <a:endParaRPr lang="en-GB"/>
          </a:p>
        </p:txBody>
      </p:sp>
      <p:sp>
        <p:nvSpPr>
          <p:cNvPr id="43" name="Shape 41"/>
          <p:cNvSpPr/>
          <p:nvPr/>
        </p:nvSpPr>
        <p:spPr>
          <a:xfrm>
            <a:off x="7874000" y="4572000"/>
            <a:ext cx="2370709" cy="1862709"/>
          </a:xfrm>
          <a:prstGeom prst="rect">
            <a:avLst/>
          </a:prstGeom>
          <a:noFill/>
          <a:ln/>
        </p:spPr>
        <p:txBody>
          <a:bodyPr/>
          <a:lstStyle/>
          <a:p>
            <a:endParaRPr lang="en-GB"/>
          </a:p>
        </p:txBody>
      </p:sp>
      <p:sp>
        <p:nvSpPr>
          <p:cNvPr id="44" name="Text 42"/>
          <p:cNvSpPr/>
          <p:nvPr/>
        </p:nvSpPr>
        <p:spPr>
          <a:xfrm>
            <a:off x="7752080" y="4511040"/>
            <a:ext cx="2614549" cy="1984629"/>
          </a:xfrm>
          <a:prstGeom prst="rect">
            <a:avLst/>
          </a:prstGeom>
          <a:noFill/>
          <a:ln/>
        </p:spPr>
        <p:txBody>
          <a:bodyPr wrap="square" lIns="0" tIns="0" rIns="0" bIns="0" rtlCol="0" anchor="t"/>
          <a:lstStyle/>
          <a:p>
            <a:pPr algn="ctr">
              <a:lnSpc>
                <a:spcPct val="130000"/>
              </a:lnSpc>
            </a:pPr>
            <a:r>
              <a:rPr lang="en-US" sz="2670" b="1" dirty="0">
                <a:solidFill>
                  <a:srgbClr val="1A1A2E"/>
                </a:solidFill>
                <a:latin typeface="Quattrocento Sans" pitchFamily="34" charset="0"/>
                <a:ea typeface="Quattrocento Sans" pitchFamily="34" charset="-122"/>
                <a:cs typeface="Quattrocento Sans" pitchFamily="34" charset="-120"/>
              </a:rPr>
              <a:t>COVID Pass</a:t>
            </a:r>
            <a:endParaRPr lang="en-US" sz="2670" dirty="0"/>
          </a:p>
          <a:p>
            <a:pPr algn="ctr">
              <a:lnSpc>
                <a:spcPct val="130000"/>
              </a:lnSpc>
              <a:spcBef>
                <a:spcPts val="533"/>
              </a:spcBef>
            </a:pPr>
            <a:r>
              <a:rPr lang="en-US" sz="2130" dirty="0">
                <a:solidFill>
                  <a:srgbClr val="6B7280"/>
                </a:solidFill>
                <a:latin typeface="Quattrocento Sans" pitchFamily="34" charset="0"/>
                <a:ea typeface="Quattrocento Sans" pitchFamily="34" charset="-122"/>
                <a:cs typeface="Quattrocento Sans" pitchFamily="34" charset="-120"/>
              </a:rPr>
              <a:t>4x download spike</a:t>
            </a:r>
            <a:endParaRPr lang="en-US" sz="2670" dirty="0"/>
          </a:p>
        </p:txBody>
      </p:sp>
      <p:sp>
        <p:nvSpPr>
          <p:cNvPr id="45" name="Shape 43"/>
          <p:cNvSpPr/>
          <p:nvPr/>
        </p:nvSpPr>
        <p:spPr>
          <a:xfrm>
            <a:off x="9652000" y="3014091"/>
            <a:ext cx="1185291" cy="0"/>
          </a:xfrm>
          <a:prstGeom prst="straightConnector1">
            <a:avLst/>
          </a:prstGeom>
          <a:noFill/>
          <a:ln w="25400">
            <a:solidFill>
              <a:srgbClr val="00A9CE"/>
            </a:solidFill>
            <a:prstDash val="solid"/>
            <a:headEnd type="none"/>
            <a:tailEnd type="none"/>
          </a:ln>
        </p:spPr>
        <p:txBody>
          <a:bodyPr/>
          <a:lstStyle/>
          <a:p>
            <a:endParaRPr lang="en-GB"/>
          </a:p>
        </p:txBody>
      </p:sp>
      <p:sp>
        <p:nvSpPr>
          <p:cNvPr id="46" name="Shape 44"/>
          <p:cNvSpPr/>
          <p:nvPr/>
        </p:nvSpPr>
        <p:spPr>
          <a:xfrm>
            <a:off x="12022709" y="2455291"/>
            <a:ext cx="1185291" cy="1185291"/>
          </a:xfrm>
          <a:prstGeom prst="ellipse">
            <a:avLst/>
          </a:prstGeom>
          <a:solidFill>
            <a:srgbClr val="005EB8"/>
          </a:solidFill>
          <a:ln/>
        </p:spPr>
        <p:txBody>
          <a:bodyPr/>
          <a:lstStyle/>
          <a:p>
            <a:endParaRPr lang="en-GB"/>
          </a:p>
        </p:txBody>
      </p:sp>
      <p:sp>
        <p:nvSpPr>
          <p:cNvPr id="47" name="Shape 45"/>
          <p:cNvSpPr/>
          <p:nvPr/>
        </p:nvSpPr>
        <p:spPr>
          <a:xfrm>
            <a:off x="12022709" y="2455291"/>
            <a:ext cx="1185291" cy="1185291"/>
          </a:xfrm>
          <a:prstGeom prst="rect">
            <a:avLst/>
          </a:prstGeom>
          <a:noFill/>
          <a:ln/>
        </p:spPr>
        <p:txBody>
          <a:bodyPr/>
          <a:lstStyle/>
          <a:p>
            <a:endParaRPr lang="en-GB"/>
          </a:p>
        </p:txBody>
      </p:sp>
      <p:sp>
        <p:nvSpPr>
          <p:cNvPr id="48" name="Text 46"/>
          <p:cNvSpPr/>
          <p:nvPr/>
        </p:nvSpPr>
        <p:spPr>
          <a:xfrm>
            <a:off x="11900789" y="2394331"/>
            <a:ext cx="1429131" cy="1307211"/>
          </a:xfrm>
          <a:prstGeom prst="rect">
            <a:avLst/>
          </a:prstGeom>
          <a:noFill/>
          <a:ln/>
        </p:spPr>
        <p:txBody>
          <a:bodyPr wrap="none" lIns="0" tIns="0" rIns="0" bIns="0" rtlCol="0" anchor="ctr"/>
          <a:lstStyle/>
          <a:p>
            <a:pPr algn="ctr">
              <a:lnSpc>
                <a:spcPct val="120000"/>
              </a:lnSpc>
            </a:pPr>
            <a:r>
              <a:rPr lang="en-US" sz="3730" b="1" dirty="0">
                <a:solidFill>
                  <a:srgbClr val="FFFFFF"/>
                </a:solidFill>
                <a:latin typeface="Quattrocento Sans" pitchFamily="34" charset="0"/>
                <a:ea typeface="Quattrocento Sans" pitchFamily="34" charset="-122"/>
                <a:cs typeface="Quattrocento Sans" pitchFamily="34" charset="-120"/>
              </a:rPr>
              <a:t>4</a:t>
            </a:r>
            <a:endParaRPr lang="en-US" sz="3730" dirty="0"/>
          </a:p>
        </p:txBody>
      </p:sp>
      <p:sp>
        <p:nvSpPr>
          <p:cNvPr id="49" name="Shape 47"/>
          <p:cNvSpPr/>
          <p:nvPr/>
        </p:nvSpPr>
        <p:spPr>
          <a:xfrm>
            <a:off x="12373991" y="3810000"/>
            <a:ext cx="482600" cy="643509"/>
          </a:xfrm>
          <a:custGeom>
            <a:avLst/>
            <a:gdLst/>
            <a:ahLst/>
            <a:cxnLst/>
            <a:rect l="l" t="t" r="r" b="b"/>
            <a:pathLst>
              <a:path w="482600" h="643509">
                <a:moveTo>
                  <a:pt x="0" y="80439"/>
                </a:moveTo>
                <a:cubicBezTo>
                  <a:pt x="0" y="36072"/>
                  <a:pt x="36069" y="0"/>
                  <a:pt x="80433" y="0"/>
                </a:cubicBezTo>
                <a:lnTo>
                  <a:pt x="268320" y="0"/>
                </a:lnTo>
                <a:cubicBezTo>
                  <a:pt x="289685" y="0"/>
                  <a:pt x="310171" y="8421"/>
                  <a:pt x="325252" y="23503"/>
                </a:cubicBezTo>
                <a:lnTo>
                  <a:pt x="459099" y="157484"/>
                </a:lnTo>
                <a:cubicBezTo>
                  <a:pt x="474180" y="172566"/>
                  <a:pt x="482600" y="193053"/>
                  <a:pt x="482600" y="214419"/>
                </a:cubicBezTo>
                <a:lnTo>
                  <a:pt x="482600" y="563070"/>
                </a:lnTo>
                <a:cubicBezTo>
                  <a:pt x="482600" y="607437"/>
                  <a:pt x="446531" y="643509"/>
                  <a:pt x="402167" y="643509"/>
                </a:cubicBezTo>
                <a:lnTo>
                  <a:pt x="80433" y="643509"/>
                </a:lnTo>
                <a:cubicBezTo>
                  <a:pt x="36069" y="643509"/>
                  <a:pt x="0" y="607437"/>
                  <a:pt x="0" y="563070"/>
                </a:cubicBezTo>
                <a:lnTo>
                  <a:pt x="0" y="80439"/>
                </a:lnTo>
                <a:close/>
                <a:moveTo>
                  <a:pt x="261408" y="73526"/>
                </a:moveTo>
                <a:lnTo>
                  <a:pt x="261408" y="191042"/>
                </a:lnTo>
                <a:cubicBezTo>
                  <a:pt x="261408" y="207758"/>
                  <a:pt x="274856" y="221207"/>
                  <a:pt x="291571" y="221207"/>
                </a:cubicBezTo>
                <a:lnTo>
                  <a:pt x="409079" y="221207"/>
                </a:lnTo>
                <a:lnTo>
                  <a:pt x="261408" y="73526"/>
                </a:lnTo>
                <a:close/>
                <a:moveTo>
                  <a:pt x="201084" y="351919"/>
                </a:moveTo>
                <a:lnTo>
                  <a:pt x="201084" y="402193"/>
                </a:lnTo>
                <a:lnTo>
                  <a:pt x="150812" y="402193"/>
                </a:lnTo>
                <a:cubicBezTo>
                  <a:pt x="139753" y="402193"/>
                  <a:pt x="130704" y="411243"/>
                  <a:pt x="130704" y="422302"/>
                </a:cubicBezTo>
                <a:lnTo>
                  <a:pt x="130704" y="462522"/>
                </a:lnTo>
                <a:cubicBezTo>
                  <a:pt x="130704" y="473582"/>
                  <a:pt x="139753" y="482632"/>
                  <a:pt x="150812" y="482632"/>
                </a:cubicBezTo>
                <a:lnTo>
                  <a:pt x="201084" y="482632"/>
                </a:lnTo>
                <a:lnTo>
                  <a:pt x="201084" y="532906"/>
                </a:lnTo>
                <a:cubicBezTo>
                  <a:pt x="201084" y="543966"/>
                  <a:pt x="210132" y="553015"/>
                  <a:pt x="221192" y="553015"/>
                </a:cubicBezTo>
                <a:lnTo>
                  <a:pt x="261408" y="553015"/>
                </a:lnTo>
                <a:cubicBezTo>
                  <a:pt x="272468" y="553015"/>
                  <a:pt x="281517" y="543966"/>
                  <a:pt x="281517" y="532906"/>
                </a:cubicBezTo>
                <a:lnTo>
                  <a:pt x="281517" y="482632"/>
                </a:lnTo>
                <a:lnTo>
                  <a:pt x="331788" y="482632"/>
                </a:lnTo>
                <a:cubicBezTo>
                  <a:pt x="342847" y="482632"/>
                  <a:pt x="351896" y="473582"/>
                  <a:pt x="351896" y="462522"/>
                </a:cubicBezTo>
                <a:lnTo>
                  <a:pt x="351896" y="422302"/>
                </a:lnTo>
                <a:cubicBezTo>
                  <a:pt x="351896" y="411243"/>
                  <a:pt x="342847" y="402193"/>
                  <a:pt x="331788" y="402193"/>
                </a:cubicBezTo>
                <a:lnTo>
                  <a:pt x="281517" y="402193"/>
                </a:lnTo>
                <a:lnTo>
                  <a:pt x="281517" y="351919"/>
                </a:lnTo>
                <a:cubicBezTo>
                  <a:pt x="281517" y="340858"/>
                  <a:pt x="272468" y="331810"/>
                  <a:pt x="261408" y="331810"/>
                </a:cubicBezTo>
                <a:lnTo>
                  <a:pt x="221192" y="331810"/>
                </a:lnTo>
                <a:cubicBezTo>
                  <a:pt x="210132" y="331810"/>
                  <a:pt x="201084" y="340858"/>
                  <a:pt x="201084" y="351919"/>
                </a:cubicBezTo>
                <a:close/>
              </a:path>
            </a:pathLst>
          </a:custGeom>
          <a:solidFill>
            <a:srgbClr val="005EB8"/>
          </a:solidFill>
          <a:ln/>
        </p:spPr>
        <p:txBody>
          <a:bodyPr/>
          <a:lstStyle/>
          <a:p>
            <a:endParaRPr lang="en-GB"/>
          </a:p>
        </p:txBody>
      </p:sp>
      <p:sp>
        <p:nvSpPr>
          <p:cNvPr id="50" name="Shape 48"/>
          <p:cNvSpPr/>
          <p:nvPr/>
        </p:nvSpPr>
        <p:spPr>
          <a:xfrm>
            <a:off x="11430000" y="4572000"/>
            <a:ext cx="2370709" cy="2201291"/>
          </a:xfrm>
          <a:prstGeom prst="rect">
            <a:avLst/>
          </a:prstGeom>
          <a:noFill/>
          <a:ln/>
        </p:spPr>
        <p:txBody>
          <a:bodyPr/>
          <a:lstStyle/>
          <a:p>
            <a:endParaRPr lang="en-GB"/>
          </a:p>
        </p:txBody>
      </p:sp>
      <p:sp>
        <p:nvSpPr>
          <p:cNvPr id="51" name="Text 49"/>
          <p:cNvSpPr/>
          <p:nvPr/>
        </p:nvSpPr>
        <p:spPr>
          <a:xfrm>
            <a:off x="11308080" y="4511040"/>
            <a:ext cx="2614549" cy="2323211"/>
          </a:xfrm>
          <a:prstGeom prst="rect">
            <a:avLst/>
          </a:prstGeom>
          <a:noFill/>
          <a:ln/>
        </p:spPr>
        <p:txBody>
          <a:bodyPr wrap="square" lIns="0" tIns="0" rIns="0" bIns="0" rtlCol="0" anchor="t"/>
          <a:lstStyle/>
          <a:p>
            <a:pPr algn="ctr">
              <a:lnSpc>
                <a:spcPct val="130000"/>
              </a:lnSpc>
            </a:pPr>
            <a:r>
              <a:rPr lang="en-US" sz="2670" b="1" dirty="0">
                <a:solidFill>
                  <a:srgbClr val="1A1A2E"/>
                </a:solidFill>
                <a:latin typeface="Quattrocento Sans" pitchFamily="34" charset="0"/>
                <a:ea typeface="Quattrocento Sans" pitchFamily="34" charset="-122"/>
                <a:cs typeface="Quattrocento Sans" pitchFamily="34" charset="-120"/>
              </a:rPr>
              <a:t>Health Records</a:t>
            </a:r>
            <a:endParaRPr lang="en-US" sz="2670" dirty="0"/>
          </a:p>
          <a:p>
            <a:pPr algn="ctr">
              <a:lnSpc>
                <a:spcPct val="130000"/>
              </a:lnSpc>
              <a:spcBef>
                <a:spcPts val="533"/>
              </a:spcBef>
            </a:pPr>
            <a:r>
              <a:rPr lang="en-US" sz="2130" dirty="0">
                <a:solidFill>
                  <a:srgbClr val="6B7280"/>
                </a:solidFill>
                <a:latin typeface="Quattrocento Sans" pitchFamily="34" charset="0"/>
                <a:ea typeface="Quattrocento Sans" pitchFamily="34" charset="-122"/>
                <a:cs typeface="Quattrocento Sans" pitchFamily="34" charset="-120"/>
              </a:rPr>
              <a:t>10.7M views/month</a:t>
            </a:r>
            <a:endParaRPr lang="en-US" sz="2670" dirty="0"/>
          </a:p>
        </p:txBody>
      </p:sp>
      <p:sp>
        <p:nvSpPr>
          <p:cNvPr id="52" name="Shape 50"/>
          <p:cNvSpPr/>
          <p:nvPr/>
        </p:nvSpPr>
        <p:spPr>
          <a:xfrm>
            <a:off x="13208000" y="3014091"/>
            <a:ext cx="1185291" cy="0"/>
          </a:xfrm>
          <a:prstGeom prst="straightConnector1">
            <a:avLst/>
          </a:prstGeom>
          <a:noFill/>
          <a:ln w="25400">
            <a:solidFill>
              <a:srgbClr val="00A9CE"/>
            </a:solidFill>
            <a:prstDash val="solid"/>
            <a:headEnd type="none"/>
            <a:tailEnd type="none"/>
          </a:ln>
        </p:spPr>
        <p:txBody>
          <a:bodyPr/>
          <a:lstStyle/>
          <a:p>
            <a:endParaRPr lang="en-GB"/>
          </a:p>
        </p:txBody>
      </p:sp>
      <p:sp>
        <p:nvSpPr>
          <p:cNvPr id="53" name="Shape 51"/>
          <p:cNvSpPr/>
          <p:nvPr/>
        </p:nvSpPr>
        <p:spPr>
          <a:xfrm>
            <a:off x="15578709" y="2455291"/>
            <a:ext cx="1185291" cy="1185291"/>
          </a:xfrm>
          <a:prstGeom prst="ellipse">
            <a:avLst/>
          </a:prstGeom>
          <a:solidFill>
            <a:srgbClr val="005EB8"/>
          </a:solidFill>
          <a:ln/>
        </p:spPr>
        <p:txBody>
          <a:bodyPr/>
          <a:lstStyle/>
          <a:p>
            <a:endParaRPr lang="en-GB"/>
          </a:p>
        </p:txBody>
      </p:sp>
      <p:sp>
        <p:nvSpPr>
          <p:cNvPr id="54" name="Shape 52"/>
          <p:cNvSpPr/>
          <p:nvPr/>
        </p:nvSpPr>
        <p:spPr>
          <a:xfrm>
            <a:off x="15578709" y="2455291"/>
            <a:ext cx="1185291" cy="1185291"/>
          </a:xfrm>
          <a:prstGeom prst="rect">
            <a:avLst/>
          </a:prstGeom>
          <a:noFill/>
          <a:ln/>
        </p:spPr>
        <p:txBody>
          <a:bodyPr/>
          <a:lstStyle/>
          <a:p>
            <a:endParaRPr lang="en-GB"/>
          </a:p>
        </p:txBody>
      </p:sp>
      <p:sp>
        <p:nvSpPr>
          <p:cNvPr id="55" name="Text 53"/>
          <p:cNvSpPr/>
          <p:nvPr/>
        </p:nvSpPr>
        <p:spPr>
          <a:xfrm>
            <a:off x="15456789" y="2394331"/>
            <a:ext cx="1429131" cy="1307211"/>
          </a:xfrm>
          <a:prstGeom prst="rect">
            <a:avLst/>
          </a:prstGeom>
          <a:noFill/>
          <a:ln/>
        </p:spPr>
        <p:txBody>
          <a:bodyPr wrap="none" lIns="0" tIns="0" rIns="0" bIns="0" rtlCol="0" anchor="ctr"/>
          <a:lstStyle/>
          <a:p>
            <a:pPr algn="ctr">
              <a:lnSpc>
                <a:spcPct val="120000"/>
              </a:lnSpc>
            </a:pPr>
            <a:r>
              <a:rPr lang="en-US" sz="3730" b="1" dirty="0">
                <a:solidFill>
                  <a:srgbClr val="FFFFFF"/>
                </a:solidFill>
                <a:latin typeface="Quattrocento Sans" pitchFamily="34" charset="0"/>
                <a:ea typeface="Quattrocento Sans" pitchFamily="34" charset="-122"/>
                <a:cs typeface="Quattrocento Sans" pitchFamily="34" charset="-120"/>
              </a:rPr>
              <a:t>5</a:t>
            </a:r>
            <a:endParaRPr lang="en-US" sz="3730" dirty="0"/>
          </a:p>
        </p:txBody>
      </p:sp>
      <p:sp>
        <p:nvSpPr>
          <p:cNvPr id="56" name="Shape 54"/>
          <p:cNvSpPr/>
          <p:nvPr/>
        </p:nvSpPr>
        <p:spPr>
          <a:xfrm>
            <a:off x="15809341" y="3810000"/>
            <a:ext cx="723900" cy="643509"/>
          </a:xfrm>
          <a:custGeom>
            <a:avLst/>
            <a:gdLst/>
            <a:ahLst/>
            <a:cxnLst/>
            <a:rect l="l" t="t" r="r" b="b"/>
            <a:pathLst>
              <a:path w="723900" h="643509">
                <a:moveTo>
                  <a:pt x="160867" y="80439"/>
                </a:moveTo>
                <a:cubicBezTo>
                  <a:pt x="160867" y="36072"/>
                  <a:pt x="196936" y="0"/>
                  <a:pt x="241300" y="0"/>
                </a:cubicBezTo>
                <a:lnTo>
                  <a:pt x="482600" y="0"/>
                </a:lnTo>
                <a:cubicBezTo>
                  <a:pt x="526964" y="0"/>
                  <a:pt x="563033" y="36072"/>
                  <a:pt x="563033" y="80439"/>
                </a:cubicBezTo>
                <a:lnTo>
                  <a:pt x="563033" y="160877"/>
                </a:lnTo>
                <a:lnTo>
                  <a:pt x="643467" y="160877"/>
                </a:lnTo>
                <a:cubicBezTo>
                  <a:pt x="687831" y="160877"/>
                  <a:pt x="723900" y="196949"/>
                  <a:pt x="723900" y="241316"/>
                </a:cubicBezTo>
                <a:lnTo>
                  <a:pt x="723900" y="563070"/>
                </a:lnTo>
                <a:cubicBezTo>
                  <a:pt x="723900" y="607437"/>
                  <a:pt x="687831" y="643509"/>
                  <a:pt x="643467" y="643509"/>
                </a:cubicBezTo>
                <a:lnTo>
                  <a:pt x="80433" y="643509"/>
                </a:lnTo>
                <a:cubicBezTo>
                  <a:pt x="36069" y="643509"/>
                  <a:pt x="0" y="607437"/>
                  <a:pt x="0" y="563070"/>
                </a:cubicBezTo>
                <a:lnTo>
                  <a:pt x="0" y="241316"/>
                </a:lnTo>
                <a:cubicBezTo>
                  <a:pt x="0" y="196949"/>
                  <a:pt x="36069" y="160877"/>
                  <a:pt x="80433" y="160877"/>
                </a:cubicBezTo>
                <a:lnTo>
                  <a:pt x="160867" y="160877"/>
                </a:lnTo>
                <a:lnTo>
                  <a:pt x="160867" y="80439"/>
                </a:lnTo>
                <a:close/>
                <a:moveTo>
                  <a:pt x="341841" y="442413"/>
                </a:moveTo>
                <a:cubicBezTo>
                  <a:pt x="319597" y="442413"/>
                  <a:pt x="301625" y="460385"/>
                  <a:pt x="301625" y="482632"/>
                </a:cubicBezTo>
                <a:lnTo>
                  <a:pt x="301625" y="583180"/>
                </a:lnTo>
                <a:lnTo>
                  <a:pt x="422275" y="583180"/>
                </a:lnTo>
                <a:lnTo>
                  <a:pt x="422275" y="482632"/>
                </a:lnTo>
                <a:cubicBezTo>
                  <a:pt x="422275" y="460385"/>
                  <a:pt x="404303" y="442413"/>
                  <a:pt x="382059" y="442413"/>
                </a:cubicBezTo>
                <a:lnTo>
                  <a:pt x="341841" y="442413"/>
                </a:lnTo>
                <a:close/>
                <a:moveTo>
                  <a:pt x="160867" y="462522"/>
                </a:moveTo>
                <a:lnTo>
                  <a:pt x="160867" y="422302"/>
                </a:lnTo>
                <a:cubicBezTo>
                  <a:pt x="160867" y="411243"/>
                  <a:pt x="151817" y="402193"/>
                  <a:pt x="140759" y="402193"/>
                </a:cubicBezTo>
                <a:lnTo>
                  <a:pt x="100541" y="402193"/>
                </a:lnTo>
                <a:cubicBezTo>
                  <a:pt x="89483" y="402193"/>
                  <a:pt x="80433" y="411243"/>
                  <a:pt x="80433" y="422302"/>
                </a:cubicBezTo>
                <a:lnTo>
                  <a:pt x="80433" y="462522"/>
                </a:lnTo>
                <a:cubicBezTo>
                  <a:pt x="80433" y="473582"/>
                  <a:pt x="89483" y="482632"/>
                  <a:pt x="100541" y="482632"/>
                </a:cubicBezTo>
                <a:lnTo>
                  <a:pt x="140759" y="482632"/>
                </a:lnTo>
                <a:cubicBezTo>
                  <a:pt x="151817" y="482632"/>
                  <a:pt x="160867" y="473582"/>
                  <a:pt x="160867" y="462522"/>
                </a:cubicBezTo>
                <a:close/>
                <a:moveTo>
                  <a:pt x="140759" y="321755"/>
                </a:moveTo>
                <a:cubicBezTo>
                  <a:pt x="151817" y="321755"/>
                  <a:pt x="160867" y="312705"/>
                  <a:pt x="160867" y="301645"/>
                </a:cubicBezTo>
                <a:lnTo>
                  <a:pt x="160867" y="261425"/>
                </a:lnTo>
                <a:cubicBezTo>
                  <a:pt x="160867" y="250366"/>
                  <a:pt x="151817" y="241316"/>
                  <a:pt x="140759" y="241316"/>
                </a:cubicBezTo>
                <a:lnTo>
                  <a:pt x="100541" y="241316"/>
                </a:lnTo>
                <a:cubicBezTo>
                  <a:pt x="89483" y="241316"/>
                  <a:pt x="80433" y="250366"/>
                  <a:pt x="80433" y="261425"/>
                </a:cubicBezTo>
                <a:lnTo>
                  <a:pt x="80433" y="301645"/>
                </a:lnTo>
                <a:cubicBezTo>
                  <a:pt x="80433" y="312705"/>
                  <a:pt x="89483" y="321755"/>
                  <a:pt x="100541" y="321755"/>
                </a:cubicBezTo>
                <a:lnTo>
                  <a:pt x="140759" y="321755"/>
                </a:lnTo>
                <a:close/>
                <a:moveTo>
                  <a:pt x="643467" y="462522"/>
                </a:moveTo>
                <a:lnTo>
                  <a:pt x="643467" y="422302"/>
                </a:lnTo>
                <a:cubicBezTo>
                  <a:pt x="643467" y="411243"/>
                  <a:pt x="634417" y="402193"/>
                  <a:pt x="623359" y="402193"/>
                </a:cubicBezTo>
                <a:lnTo>
                  <a:pt x="583141" y="402193"/>
                </a:lnTo>
                <a:cubicBezTo>
                  <a:pt x="572083" y="402193"/>
                  <a:pt x="563033" y="411243"/>
                  <a:pt x="563033" y="422302"/>
                </a:cubicBezTo>
                <a:lnTo>
                  <a:pt x="563033" y="462522"/>
                </a:lnTo>
                <a:cubicBezTo>
                  <a:pt x="563033" y="473582"/>
                  <a:pt x="572083" y="482632"/>
                  <a:pt x="583141" y="482632"/>
                </a:cubicBezTo>
                <a:lnTo>
                  <a:pt x="623359" y="482632"/>
                </a:lnTo>
                <a:cubicBezTo>
                  <a:pt x="634417" y="482632"/>
                  <a:pt x="643467" y="473582"/>
                  <a:pt x="643467" y="462522"/>
                </a:cubicBezTo>
                <a:close/>
                <a:moveTo>
                  <a:pt x="623359" y="321755"/>
                </a:moveTo>
                <a:cubicBezTo>
                  <a:pt x="634417" y="321755"/>
                  <a:pt x="643467" y="312705"/>
                  <a:pt x="643467" y="301645"/>
                </a:cubicBezTo>
                <a:lnTo>
                  <a:pt x="643467" y="261425"/>
                </a:lnTo>
                <a:cubicBezTo>
                  <a:pt x="643467" y="250366"/>
                  <a:pt x="634417" y="241316"/>
                  <a:pt x="623359" y="241316"/>
                </a:cubicBezTo>
                <a:lnTo>
                  <a:pt x="583141" y="241316"/>
                </a:lnTo>
                <a:cubicBezTo>
                  <a:pt x="572083" y="241316"/>
                  <a:pt x="563033" y="250366"/>
                  <a:pt x="563033" y="261425"/>
                </a:cubicBezTo>
                <a:lnTo>
                  <a:pt x="563033" y="301645"/>
                </a:lnTo>
                <a:cubicBezTo>
                  <a:pt x="563033" y="312705"/>
                  <a:pt x="572083" y="321755"/>
                  <a:pt x="583141" y="321755"/>
                </a:cubicBezTo>
                <a:lnTo>
                  <a:pt x="623359" y="321755"/>
                </a:lnTo>
                <a:close/>
                <a:moveTo>
                  <a:pt x="331788" y="130713"/>
                </a:moveTo>
                <a:lnTo>
                  <a:pt x="331788" y="170933"/>
                </a:lnTo>
                <a:lnTo>
                  <a:pt x="291571" y="170933"/>
                </a:lnTo>
                <a:cubicBezTo>
                  <a:pt x="280511" y="170933"/>
                  <a:pt x="271463" y="179981"/>
                  <a:pt x="271463" y="191042"/>
                </a:cubicBezTo>
                <a:lnTo>
                  <a:pt x="271463" y="211151"/>
                </a:lnTo>
                <a:cubicBezTo>
                  <a:pt x="271463" y="222212"/>
                  <a:pt x="280511" y="231261"/>
                  <a:pt x="291571" y="231261"/>
                </a:cubicBezTo>
                <a:lnTo>
                  <a:pt x="331788" y="231261"/>
                </a:lnTo>
                <a:lnTo>
                  <a:pt x="331788" y="271481"/>
                </a:lnTo>
                <a:cubicBezTo>
                  <a:pt x="331788" y="282541"/>
                  <a:pt x="340836" y="291590"/>
                  <a:pt x="351896" y="291590"/>
                </a:cubicBezTo>
                <a:lnTo>
                  <a:pt x="372004" y="291590"/>
                </a:lnTo>
                <a:cubicBezTo>
                  <a:pt x="383064" y="291590"/>
                  <a:pt x="392112" y="282541"/>
                  <a:pt x="392112" y="271481"/>
                </a:cubicBezTo>
                <a:lnTo>
                  <a:pt x="392112" y="231261"/>
                </a:lnTo>
                <a:lnTo>
                  <a:pt x="432329" y="231261"/>
                </a:lnTo>
                <a:cubicBezTo>
                  <a:pt x="443389" y="231261"/>
                  <a:pt x="452437" y="222212"/>
                  <a:pt x="452437" y="211151"/>
                </a:cubicBezTo>
                <a:lnTo>
                  <a:pt x="452437" y="191042"/>
                </a:lnTo>
                <a:cubicBezTo>
                  <a:pt x="452437" y="179981"/>
                  <a:pt x="443389" y="170933"/>
                  <a:pt x="432329" y="170933"/>
                </a:cubicBezTo>
                <a:lnTo>
                  <a:pt x="392112" y="170933"/>
                </a:lnTo>
                <a:lnTo>
                  <a:pt x="392112" y="130713"/>
                </a:lnTo>
                <a:cubicBezTo>
                  <a:pt x="392112" y="119652"/>
                  <a:pt x="383064" y="110603"/>
                  <a:pt x="372004" y="110603"/>
                </a:cubicBezTo>
                <a:lnTo>
                  <a:pt x="351896" y="110603"/>
                </a:lnTo>
                <a:cubicBezTo>
                  <a:pt x="340836" y="110603"/>
                  <a:pt x="331788" y="119652"/>
                  <a:pt x="331788" y="130713"/>
                </a:cubicBezTo>
                <a:close/>
              </a:path>
            </a:pathLst>
          </a:custGeom>
          <a:solidFill>
            <a:srgbClr val="005EB8"/>
          </a:solidFill>
          <a:ln/>
        </p:spPr>
        <p:txBody>
          <a:bodyPr/>
          <a:lstStyle/>
          <a:p>
            <a:endParaRPr lang="en-GB"/>
          </a:p>
        </p:txBody>
      </p:sp>
      <p:sp>
        <p:nvSpPr>
          <p:cNvPr id="57" name="Shape 55"/>
          <p:cNvSpPr/>
          <p:nvPr/>
        </p:nvSpPr>
        <p:spPr>
          <a:xfrm>
            <a:off x="14901291" y="4572000"/>
            <a:ext cx="2540000" cy="1862709"/>
          </a:xfrm>
          <a:prstGeom prst="rect">
            <a:avLst/>
          </a:prstGeom>
          <a:noFill/>
          <a:ln/>
        </p:spPr>
        <p:txBody>
          <a:bodyPr/>
          <a:lstStyle/>
          <a:p>
            <a:endParaRPr lang="en-GB"/>
          </a:p>
        </p:txBody>
      </p:sp>
      <p:sp>
        <p:nvSpPr>
          <p:cNvPr id="58" name="Text 56"/>
          <p:cNvSpPr/>
          <p:nvPr/>
        </p:nvSpPr>
        <p:spPr>
          <a:xfrm>
            <a:off x="14779371" y="4511040"/>
            <a:ext cx="2783840" cy="1984629"/>
          </a:xfrm>
          <a:prstGeom prst="rect">
            <a:avLst/>
          </a:prstGeom>
          <a:noFill/>
          <a:ln/>
        </p:spPr>
        <p:txBody>
          <a:bodyPr wrap="square" lIns="0" tIns="0" rIns="0" bIns="0" rtlCol="0" anchor="t"/>
          <a:lstStyle/>
          <a:p>
            <a:pPr algn="ctr">
              <a:lnSpc>
                <a:spcPct val="130000"/>
              </a:lnSpc>
            </a:pPr>
            <a:r>
              <a:rPr lang="en-US" sz="2670" b="1" dirty="0">
                <a:solidFill>
                  <a:srgbClr val="1A1A2E"/>
                </a:solidFill>
                <a:latin typeface="Quattrocento Sans" pitchFamily="34" charset="0"/>
                <a:ea typeface="Quattrocento Sans" pitchFamily="34" charset="-122"/>
                <a:cs typeface="Quattrocento Sans" pitchFamily="34" charset="-120"/>
              </a:rPr>
              <a:t>Hospital Appts</a:t>
            </a:r>
            <a:endParaRPr lang="en-US" sz="2670" dirty="0"/>
          </a:p>
          <a:p>
            <a:pPr algn="ctr">
              <a:lnSpc>
                <a:spcPct val="130000"/>
              </a:lnSpc>
              <a:spcBef>
                <a:spcPts val="533"/>
              </a:spcBef>
            </a:pPr>
            <a:r>
              <a:rPr lang="en-US" sz="2130" dirty="0">
                <a:solidFill>
                  <a:srgbClr val="6B7280"/>
                </a:solidFill>
                <a:latin typeface="Quattrocento Sans" pitchFamily="34" charset="0"/>
                <a:ea typeface="Quattrocento Sans" pitchFamily="34" charset="-122"/>
                <a:cs typeface="Quattrocento Sans" pitchFamily="34" charset="-120"/>
              </a:rPr>
              <a:t>e-Referral Service</a:t>
            </a:r>
            <a:endParaRPr lang="en-US" sz="2670" dirty="0"/>
          </a:p>
        </p:txBody>
      </p:sp>
      <p:sp>
        <p:nvSpPr>
          <p:cNvPr id="59" name="Shape 57"/>
          <p:cNvSpPr/>
          <p:nvPr/>
        </p:nvSpPr>
        <p:spPr>
          <a:xfrm>
            <a:off x="1016000" y="7366000"/>
            <a:ext cx="19642709" cy="2032000"/>
          </a:xfrm>
          <a:prstGeom prst="roundRect">
            <a:avLst>
              <a:gd name="adj" fmla="val 8000"/>
            </a:avLst>
          </a:prstGeom>
          <a:solidFill>
            <a:srgbClr val="E8F4FD"/>
          </a:solidFill>
          <a:ln/>
        </p:spPr>
        <p:txBody>
          <a:bodyPr/>
          <a:lstStyle/>
          <a:p>
            <a:endParaRPr lang="en-GB"/>
          </a:p>
        </p:txBody>
      </p:sp>
      <p:sp>
        <p:nvSpPr>
          <p:cNvPr id="60" name="Shape 58"/>
          <p:cNvSpPr/>
          <p:nvPr/>
        </p:nvSpPr>
        <p:spPr>
          <a:xfrm>
            <a:off x="1354709" y="7535291"/>
            <a:ext cx="4402709" cy="931291"/>
          </a:xfrm>
          <a:prstGeom prst="rect">
            <a:avLst/>
          </a:prstGeom>
          <a:noFill/>
          <a:ln/>
        </p:spPr>
        <p:txBody>
          <a:bodyPr/>
          <a:lstStyle/>
          <a:p>
            <a:endParaRPr lang="en-GB"/>
          </a:p>
        </p:txBody>
      </p:sp>
      <p:sp>
        <p:nvSpPr>
          <p:cNvPr id="61" name="Text 59"/>
          <p:cNvSpPr/>
          <p:nvPr/>
        </p:nvSpPr>
        <p:spPr>
          <a:xfrm>
            <a:off x="1232789" y="7474331"/>
            <a:ext cx="4646549" cy="1053211"/>
          </a:xfrm>
          <a:prstGeom prst="rect">
            <a:avLst/>
          </a:prstGeom>
          <a:noFill/>
          <a:ln/>
        </p:spPr>
        <p:txBody>
          <a:bodyPr wrap="none" lIns="0" tIns="0" rIns="0" bIns="0" rtlCol="0" anchor="ctr"/>
          <a:lstStyle/>
          <a:p>
            <a:pPr algn="ctr">
              <a:lnSpc>
                <a:spcPct val="110000"/>
              </a:lnSpc>
            </a:pPr>
            <a:r>
              <a:rPr lang="en-US" sz="6400" b="1" dirty="0">
                <a:solidFill>
                  <a:srgbClr val="005EB8"/>
                </a:solidFill>
                <a:latin typeface="Quattrocento Sans" pitchFamily="34" charset="0"/>
                <a:ea typeface="Quattrocento Sans" pitchFamily="34" charset="-122"/>
                <a:cs typeface="Quattrocento Sans" pitchFamily="34" charset="-120"/>
              </a:rPr>
              <a:t>52M</a:t>
            </a:r>
            <a:endParaRPr lang="en-US" sz="6400" dirty="0"/>
          </a:p>
        </p:txBody>
      </p:sp>
      <p:sp>
        <p:nvSpPr>
          <p:cNvPr id="62" name="Shape 60"/>
          <p:cNvSpPr/>
          <p:nvPr/>
        </p:nvSpPr>
        <p:spPr>
          <a:xfrm>
            <a:off x="1354709" y="8517509"/>
            <a:ext cx="4402709" cy="677291"/>
          </a:xfrm>
          <a:prstGeom prst="rect">
            <a:avLst/>
          </a:prstGeom>
          <a:noFill/>
          <a:ln/>
        </p:spPr>
        <p:txBody>
          <a:bodyPr/>
          <a:lstStyle/>
          <a:p>
            <a:endParaRPr lang="en-GB"/>
          </a:p>
        </p:txBody>
      </p:sp>
      <p:sp>
        <p:nvSpPr>
          <p:cNvPr id="63" name="Text 61"/>
          <p:cNvSpPr/>
          <p:nvPr/>
        </p:nvSpPr>
        <p:spPr>
          <a:xfrm>
            <a:off x="1232789" y="8456549"/>
            <a:ext cx="4646549" cy="799211"/>
          </a:xfrm>
          <a:prstGeom prst="rect">
            <a:avLst/>
          </a:prstGeom>
          <a:noFill/>
          <a:ln/>
        </p:spPr>
        <p:txBody>
          <a:bodyPr wrap="none" lIns="0" tIns="0" rIns="0" bIns="0" rtlCol="0" anchor="t"/>
          <a:lstStyle/>
          <a:p>
            <a:pPr algn="ctr">
              <a:lnSpc>
                <a:spcPct val="120000"/>
              </a:lnSpc>
            </a:pPr>
            <a:r>
              <a:rPr lang="en-US" sz="2400" dirty="0">
                <a:solidFill>
                  <a:srgbClr val="6B7280"/>
                </a:solidFill>
                <a:latin typeface="Quattrocento Sans" pitchFamily="34" charset="0"/>
                <a:ea typeface="Quattrocento Sans" pitchFamily="34" charset="-122"/>
                <a:cs typeface="Quattrocento Sans" pitchFamily="34" charset="-120"/>
              </a:rPr>
              <a:t>Messages sent in 2023</a:t>
            </a:r>
            <a:endParaRPr lang="en-US" sz="2400" dirty="0"/>
          </a:p>
        </p:txBody>
      </p:sp>
      <p:sp>
        <p:nvSpPr>
          <p:cNvPr id="64" name="Shape 62"/>
          <p:cNvSpPr/>
          <p:nvPr/>
        </p:nvSpPr>
        <p:spPr>
          <a:xfrm>
            <a:off x="6096000" y="7789291"/>
            <a:ext cx="16891" cy="1354709"/>
          </a:xfrm>
          <a:prstGeom prst="rect">
            <a:avLst/>
          </a:prstGeom>
          <a:solidFill>
            <a:srgbClr val="005EB8">
              <a:alpha val="3576"/>
            </a:srgbClr>
          </a:solidFill>
          <a:ln/>
        </p:spPr>
        <p:txBody>
          <a:bodyPr/>
          <a:lstStyle/>
          <a:p>
            <a:endParaRPr lang="en-GB"/>
          </a:p>
        </p:txBody>
      </p:sp>
      <p:sp>
        <p:nvSpPr>
          <p:cNvPr id="65" name="Shape 63"/>
          <p:cNvSpPr/>
          <p:nvPr/>
        </p:nvSpPr>
        <p:spPr>
          <a:xfrm>
            <a:off x="6434709" y="7535291"/>
            <a:ext cx="4402709" cy="931291"/>
          </a:xfrm>
          <a:prstGeom prst="rect">
            <a:avLst/>
          </a:prstGeom>
          <a:noFill/>
          <a:ln/>
        </p:spPr>
        <p:txBody>
          <a:bodyPr/>
          <a:lstStyle/>
          <a:p>
            <a:endParaRPr lang="en-GB"/>
          </a:p>
        </p:txBody>
      </p:sp>
      <p:sp>
        <p:nvSpPr>
          <p:cNvPr id="66" name="Text 64"/>
          <p:cNvSpPr/>
          <p:nvPr/>
        </p:nvSpPr>
        <p:spPr>
          <a:xfrm>
            <a:off x="6312789" y="7474331"/>
            <a:ext cx="4646549" cy="1053211"/>
          </a:xfrm>
          <a:prstGeom prst="rect">
            <a:avLst/>
          </a:prstGeom>
          <a:noFill/>
          <a:ln/>
        </p:spPr>
        <p:txBody>
          <a:bodyPr wrap="none" lIns="0" tIns="0" rIns="0" bIns="0" rtlCol="0" anchor="ctr"/>
          <a:lstStyle/>
          <a:p>
            <a:pPr algn="ctr">
              <a:lnSpc>
                <a:spcPct val="110000"/>
              </a:lnSpc>
            </a:pPr>
            <a:r>
              <a:rPr lang="en-US" sz="6400" b="1" dirty="0">
                <a:solidFill>
                  <a:srgbClr val="005EB8"/>
                </a:solidFill>
                <a:latin typeface="Quattrocento Sans" pitchFamily="34" charset="0"/>
                <a:ea typeface="Quattrocento Sans" pitchFamily="34" charset="-122"/>
                <a:cs typeface="Quattrocento Sans" pitchFamily="34" charset="-120"/>
              </a:rPr>
              <a:t>3.2M</a:t>
            </a:r>
            <a:endParaRPr lang="en-US" sz="6400" dirty="0"/>
          </a:p>
        </p:txBody>
      </p:sp>
      <p:sp>
        <p:nvSpPr>
          <p:cNvPr id="67" name="Shape 65"/>
          <p:cNvSpPr/>
          <p:nvPr/>
        </p:nvSpPr>
        <p:spPr>
          <a:xfrm>
            <a:off x="6434709" y="8517509"/>
            <a:ext cx="4402709" cy="677291"/>
          </a:xfrm>
          <a:prstGeom prst="rect">
            <a:avLst/>
          </a:prstGeom>
          <a:noFill/>
          <a:ln/>
        </p:spPr>
        <p:txBody>
          <a:bodyPr/>
          <a:lstStyle/>
          <a:p>
            <a:endParaRPr lang="en-GB"/>
          </a:p>
        </p:txBody>
      </p:sp>
      <p:sp>
        <p:nvSpPr>
          <p:cNvPr id="68" name="Text 66"/>
          <p:cNvSpPr/>
          <p:nvPr/>
        </p:nvSpPr>
        <p:spPr>
          <a:xfrm>
            <a:off x="6312789" y="8456549"/>
            <a:ext cx="4646549" cy="799211"/>
          </a:xfrm>
          <a:prstGeom prst="rect">
            <a:avLst/>
          </a:prstGeom>
          <a:noFill/>
          <a:ln/>
        </p:spPr>
        <p:txBody>
          <a:bodyPr wrap="none" lIns="0" tIns="0" rIns="0" bIns="0" rtlCol="0" anchor="t"/>
          <a:lstStyle/>
          <a:p>
            <a:pPr algn="ctr">
              <a:lnSpc>
                <a:spcPct val="120000"/>
              </a:lnSpc>
            </a:pPr>
            <a:r>
              <a:rPr lang="en-US" sz="2400" dirty="0">
                <a:solidFill>
                  <a:srgbClr val="6B7280"/>
                </a:solidFill>
                <a:latin typeface="Quattrocento Sans" pitchFamily="34" charset="0"/>
                <a:ea typeface="Quattrocento Sans" pitchFamily="34" charset="-122"/>
                <a:cs typeface="Quattrocento Sans" pitchFamily="34" charset="-120"/>
              </a:rPr>
              <a:t>Prescriptions/month</a:t>
            </a:r>
            <a:endParaRPr lang="en-US" sz="2400" dirty="0"/>
          </a:p>
        </p:txBody>
      </p:sp>
      <p:sp>
        <p:nvSpPr>
          <p:cNvPr id="69" name="Shape 67"/>
          <p:cNvSpPr/>
          <p:nvPr/>
        </p:nvSpPr>
        <p:spPr>
          <a:xfrm>
            <a:off x="11176000" y="7789291"/>
            <a:ext cx="16891" cy="1354709"/>
          </a:xfrm>
          <a:prstGeom prst="rect">
            <a:avLst/>
          </a:prstGeom>
          <a:solidFill>
            <a:srgbClr val="005EB8">
              <a:alpha val="3576"/>
            </a:srgbClr>
          </a:solidFill>
          <a:ln/>
        </p:spPr>
        <p:txBody>
          <a:bodyPr/>
          <a:lstStyle/>
          <a:p>
            <a:endParaRPr lang="en-GB"/>
          </a:p>
        </p:txBody>
      </p:sp>
      <p:sp>
        <p:nvSpPr>
          <p:cNvPr id="70" name="Shape 68"/>
          <p:cNvSpPr/>
          <p:nvPr/>
        </p:nvSpPr>
        <p:spPr>
          <a:xfrm>
            <a:off x="11514709" y="7535291"/>
            <a:ext cx="4402709" cy="931291"/>
          </a:xfrm>
          <a:prstGeom prst="rect">
            <a:avLst/>
          </a:prstGeom>
          <a:noFill/>
          <a:ln/>
        </p:spPr>
        <p:txBody>
          <a:bodyPr/>
          <a:lstStyle/>
          <a:p>
            <a:endParaRPr lang="en-GB"/>
          </a:p>
        </p:txBody>
      </p:sp>
      <p:sp>
        <p:nvSpPr>
          <p:cNvPr id="71" name="Text 69"/>
          <p:cNvSpPr/>
          <p:nvPr/>
        </p:nvSpPr>
        <p:spPr>
          <a:xfrm>
            <a:off x="11392789" y="7474331"/>
            <a:ext cx="4646549" cy="1053211"/>
          </a:xfrm>
          <a:prstGeom prst="rect">
            <a:avLst/>
          </a:prstGeom>
          <a:noFill/>
          <a:ln/>
        </p:spPr>
        <p:txBody>
          <a:bodyPr wrap="none" lIns="0" tIns="0" rIns="0" bIns="0" rtlCol="0" anchor="ctr"/>
          <a:lstStyle/>
          <a:p>
            <a:pPr algn="ctr">
              <a:lnSpc>
                <a:spcPct val="110000"/>
              </a:lnSpc>
            </a:pPr>
            <a:r>
              <a:rPr lang="en-US" sz="6400" b="1" dirty="0">
                <a:solidFill>
                  <a:srgbClr val="005EB8"/>
                </a:solidFill>
                <a:latin typeface="Quattrocento Sans" pitchFamily="34" charset="0"/>
                <a:ea typeface="Quattrocento Sans" pitchFamily="34" charset="-122"/>
                <a:cs typeface="Quattrocento Sans" pitchFamily="34" charset="-120"/>
              </a:rPr>
              <a:t>4.1M</a:t>
            </a:r>
            <a:endParaRPr lang="en-US" sz="6400" dirty="0"/>
          </a:p>
        </p:txBody>
      </p:sp>
      <p:sp>
        <p:nvSpPr>
          <p:cNvPr id="72" name="Shape 70"/>
          <p:cNvSpPr/>
          <p:nvPr/>
        </p:nvSpPr>
        <p:spPr>
          <a:xfrm>
            <a:off x="11514709" y="8517509"/>
            <a:ext cx="4402709" cy="677291"/>
          </a:xfrm>
          <a:prstGeom prst="rect">
            <a:avLst/>
          </a:prstGeom>
          <a:noFill/>
          <a:ln/>
        </p:spPr>
        <p:txBody>
          <a:bodyPr/>
          <a:lstStyle/>
          <a:p>
            <a:endParaRPr lang="en-GB"/>
          </a:p>
        </p:txBody>
      </p:sp>
      <p:sp>
        <p:nvSpPr>
          <p:cNvPr id="73" name="Text 71"/>
          <p:cNvSpPr/>
          <p:nvPr/>
        </p:nvSpPr>
        <p:spPr>
          <a:xfrm>
            <a:off x="11392789" y="8456549"/>
            <a:ext cx="4646549" cy="799211"/>
          </a:xfrm>
          <a:prstGeom prst="rect">
            <a:avLst/>
          </a:prstGeom>
          <a:noFill/>
          <a:ln/>
        </p:spPr>
        <p:txBody>
          <a:bodyPr wrap="none" lIns="0" tIns="0" rIns="0" bIns="0" rtlCol="0" anchor="t"/>
          <a:lstStyle/>
          <a:p>
            <a:pPr algn="ctr">
              <a:lnSpc>
                <a:spcPct val="120000"/>
              </a:lnSpc>
            </a:pPr>
            <a:r>
              <a:rPr lang="en-US" sz="2400" dirty="0">
                <a:solidFill>
                  <a:srgbClr val="6B7280"/>
                </a:solidFill>
                <a:latin typeface="Quattrocento Sans" pitchFamily="34" charset="0"/>
                <a:ea typeface="Quattrocento Sans" pitchFamily="34" charset="-122"/>
                <a:cs typeface="Quattrocento Sans" pitchFamily="34" charset="-120"/>
              </a:rPr>
              <a:t>Appointments/month</a:t>
            </a:r>
            <a:endParaRPr lang="en-US" sz="2400" dirty="0"/>
          </a:p>
        </p:txBody>
      </p:sp>
      <p:sp>
        <p:nvSpPr>
          <p:cNvPr id="74" name="Shape 72"/>
          <p:cNvSpPr/>
          <p:nvPr/>
        </p:nvSpPr>
        <p:spPr>
          <a:xfrm>
            <a:off x="16256000" y="7789291"/>
            <a:ext cx="16891" cy="1354709"/>
          </a:xfrm>
          <a:prstGeom prst="rect">
            <a:avLst/>
          </a:prstGeom>
          <a:solidFill>
            <a:srgbClr val="005EB8">
              <a:alpha val="3576"/>
            </a:srgbClr>
          </a:solidFill>
          <a:ln/>
        </p:spPr>
        <p:txBody>
          <a:bodyPr/>
          <a:lstStyle/>
          <a:p>
            <a:endParaRPr lang="en-GB"/>
          </a:p>
        </p:txBody>
      </p:sp>
      <p:sp>
        <p:nvSpPr>
          <p:cNvPr id="75" name="Shape 73"/>
          <p:cNvSpPr/>
          <p:nvPr/>
        </p:nvSpPr>
        <p:spPr>
          <a:xfrm>
            <a:off x="16594709" y="7535291"/>
            <a:ext cx="3725291" cy="931291"/>
          </a:xfrm>
          <a:prstGeom prst="rect">
            <a:avLst/>
          </a:prstGeom>
          <a:noFill/>
          <a:ln/>
        </p:spPr>
        <p:txBody>
          <a:bodyPr/>
          <a:lstStyle/>
          <a:p>
            <a:endParaRPr lang="en-GB"/>
          </a:p>
        </p:txBody>
      </p:sp>
      <p:sp>
        <p:nvSpPr>
          <p:cNvPr id="76" name="Text 74"/>
          <p:cNvSpPr/>
          <p:nvPr/>
        </p:nvSpPr>
        <p:spPr>
          <a:xfrm>
            <a:off x="16472789" y="7474331"/>
            <a:ext cx="3969131" cy="1053211"/>
          </a:xfrm>
          <a:prstGeom prst="rect">
            <a:avLst/>
          </a:prstGeom>
          <a:noFill/>
          <a:ln/>
        </p:spPr>
        <p:txBody>
          <a:bodyPr wrap="none" lIns="0" tIns="0" rIns="0" bIns="0" rtlCol="0" anchor="ctr"/>
          <a:lstStyle/>
          <a:p>
            <a:pPr algn="ctr">
              <a:lnSpc>
                <a:spcPct val="110000"/>
              </a:lnSpc>
            </a:pPr>
            <a:r>
              <a:rPr lang="en-US" sz="6400" b="1" dirty="0">
                <a:solidFill>
                  <a:srgbClr val="005EB8"/>
                </a:solidFill>
                <a:latin typeface="Quattrocento Sans" pitchFamily="34" charset="0"/>
                <a:ea typeface="Quattrocento Sans" pitchFamily="34" charset="-122"/>
                <a:cs typeface="Quattrocento Sans" pitchFamily="34" charset="-120"/>
              </a:rPr>
              <a:t>66M</a:t>
            </a:r>
            <a:endParaRPr lang="en-US" sz="6400" dirty="0"/>
          </a:p>
        </p:txBody>
      </p:sp>
      <p:sp>
        <p:nvSpPr>
          <p:cNvPr id="77" name="Shape 75"/>
          <p:cNvSpPr/>
          <p:nvPr/>
        </p:nvSpPr>
        <p:spPr>
          <a:xfrm>
            <a:off x="16594709" y="8517509"/>
            <a:ext cx="3725291" cy="677291"/>
          </a:xfrm>
          <a:prstGeom prst="rect">
            <a:avLst/>
          </a:prstGeom>
          <a:noFill/>
          <a:ln/>
        </p:spPr>
        <p:txBody>
          <a:bodyPr/>
          <a:lstStyle/>
          <a:p>
            <a:endParaRPr lang="en-GB"/>
          </a:p>
        </p:txBody>
      </p:sp>
      <p:sp>
        <p:nvSpPr>
          <p:cNvPr id="78" name="Text 76"/>
          <p:cNvSpPr/>
          <p:nvPr/>
        </p:nvSpPr>
        <p:spPr>
          <a:xfrm>
            <a:off x="16472789" y="8456549"/>
            <a:ext cx="3969131" cy="799211"/>
          </a:xfrm>
          <a:prstGeom prst="rect">
            <a:avLst/>
          </a:prstGeom>
          <a:noFill/>
          <a:ln/>
        </p:spPr>
        <p:txBody>
          <a:bodyPr wrap="none" lIns="0" tIns="0" rIns="0" bIns="0" rtlCol="0" anchor="t"/>
          <a:lstStyle/>
          <a:p>
            <a:pPr algn="ctr">
              <a:lnSpc>
                <a:spcPct val="120000"/>
              </a:lnSpc>
            </a:pPr>
            <a:r>
              <a:rPr lang="en-US" sz="2400" dirty="0">
                <a:solidFill>
                  <a:srgbClr val="6B7280"/>
                </a:solidFill>
                <a:latin typeface="Quattrocento Sans" pitchFamily="34" charset="0"/>
                <a:ea typeface="Quattrocento Sans" pitchFamily="34" charset="-122"/>
                <a:cs typeface="Quattrocento Sans" pitchFamily="34" charset="-120"/>
              </a:rPr>
              <a:t>Total prescriptions (5yr)</a:t>
            </a:r>
            <a:endParaRPr lang="en-US" sz="2400" dirty="0"/>
          </a:p>
        </p:txBody>
      </p:sp>
      <p:sp>
        <p:nvSpPr>
          <p:cNvPr id="79" name="Shape 77"/>
          <p:cNvSpPr/>
          <p:nvPr/>
        </p:nvSpPr>
        <p:spPr>
          <a:xfrm>
            <a:off x="1016000" y="11514709"/>
            <a:ext cx="11853291" cy="338709"/>
          </a:xfrm>
          <a:prstGeom prst="rect">
            <a:avLst/>
          </a:prstGeom>
          <a:noFill/>
          <a:ln/>
        </p:spPr>
        <p:txBody>
          <a:bodyPr/>
          <a:lstStyle/>
          <a:p>
            <a:endParaRPr lang="en-GB"/>
          </a:p>
        </p:txBody>
      </p:sp>
      <p:sp>
        <p:nvSpPr>
          <p:cNvPr id="80" name="Text 78"/>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NHS England (2024) NHS App Update</a:t>
            </a:r>
            <a:endParaRPr lang="en-US" sz="1870" dirty="0"/>
          </a:p>
        </p:txBody>
      </p:sp>
      <p:sp>
        <p:nvSpPr>
          <p:cNvPr id="81" name="Shape 79"/>
          <p:cNvSpPr/>
          <p:nvPr/>
        </p:nvSpPr>
        <p:spPr>
          <a:xfrm>
            <a:off x="19981291" y="11514709"/>
            <a:ext cx="1016000" cy="338709"/>
          </a:xfrm>
          <a:prstGeom prst="rect">
            <a:avLst/>
          </a:prstGeom>
          <a:noFill/>
          <a:ln/>
        </p:spPr>
        <p:txBody>
          <a:bodyPr/>
          <a:lstStyle/>
          <a:p>
            <a:endParaRPr lang="en-GB"/>
          </a:p>
        </p:txBody>
      </p:sp>
      <p:sp>
        <p:nvSpPr>
          <p:cNvPr id="82" name="Text 80"/>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4 / 15</a:t>
            </a:r>
            <a:endParaRPr lang="en-US" sz="187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oundRect">
            <a:avLst>
              <a:gd name="adj" fmla="val 8000"/>
            </a:avLst>
          </a:prstGeom>
          <a:solidFill>
            <a:srgbClr val="FFFFFF">
              <a:alpha val="3576"/>
            </a:srgbClr>
          </a:solidFill>
          <a:ln/>
        </p:spPr>
        <p:txBody>
          <a:bodyPr/>
          <a:lstStyle/>
          <a:p>
            <a:endParaRPr lang="en-GB"/>
          </a:p>
        </p:txBody>
      </p:sp>
      <p:sp>
        <p:nvSpPr>
          <p:cNvPr id="10" name="Shape 8"/>
          <p:cNvSpPr/>
          <p:nvPr/>
        </p:nvSpPr>
        <p:spPr>
          <a:xfrm>
            <a:off x="8128000" y="67691"/>
            <a:ext cx="2032000" cy="474091"/>
          </a:xfrm>
          <a:prstGeom prst="rect">
            <a:avLst/>
          </a:prstGeom>
          <a:noFill/>
          <a:ln/>
        </p:spPr>
        <p:txBody>
          <a:bodyPr/>
          <a:lstStyle/>
          <a:p>
            <a:endParaRPr lang="en-GB"/>
          </a:p>
        </p:txBody>
      </p:sp>
      <p:sp>
        <p:nvSpPr>
          <p:cNvPr id="11" name="Text 9"/>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2" name="Shape 10"/>
          <p:cNvSpPr/>
          <p:nvPr/>
        </p:nvSpPr>
        <p:spPr>
          <a:xfrm>
            <a:off x="10329291" y="67691"/>
            <a:ext cx="2201291" cy="474091"/>
          </a:xfrm>
          <a:prstGeom prst="rect">
            <a:avLst/>
          </a:prstGeom>
          <a:noFill/>
          <a:ln/>
        </p:spPr>
        <p:txBody>
          <a:bodyPr/>
          <a:lstStyle/>
          <a:p>
            <a:endParaRPr lang="en-GB"/>
          </a:p>
        </p:txBody>
      </p:sp>
      <p:sp>
        <p:nvSpPr>
          <p:cNvPr id="13" name="Text 11"/>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1853291" cy="745109"/>
          </a:xfrm>
          <a:prstGeom prst="rect">
            <a:avLst/>
          </a:prstGeom>
          <a:noFill/>
          <a:ln/>
        </p:spPr>
        <p:txBody>
          <a:bodyPr/>
          <a:lstStyle/>
          <a:p>
            <a:endParaRPr lang="en-GB"/>
          </a:p>
        </p:txBody>
      </p:sp>
      <p:sp>
        <p:nvSpPr>
          <p:cNvPr id="23" name="Text 21"/>
          <p:cNvSpPr/>
          <p:nvPr/>
        </p:nvSpPr>
        <p:spPr>
          <a:xfrm>
            <a:off x="894080" y="887349"/>
            <a:ext cx="12097131"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Patient &amp; Service User Impact</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graphicFrame>
        <p:nvGraphicFramePr>
          <p:cNvPr id="25" name="Chart 0"/>
          <p:cNvGraphicFramePr/>
          <p:nvPr/>
        </p:nvGraphicFramePr>
        <p:xfrm>
          <a:off x="1016000" y="2116709"/>
          <a:ext cx="11176000" cy="6434709"/>
        </p:xfrm>
        <a:graphic>
          <a:graphicData uri="http://schemas.openxmlformats.org/drawingml/2006/chart">
            <c:chart xmlns:c="http://schemas.openxmlformats.org/drawingml/2006/chart" xmlns:r="http://schemas.openxmlformats.org/officeDocument/2006/relationships" r:id="rId3"/>
          </a:graphicData>
        </a:graphic>
      </p:graphicFrame>
      <p:sp>
        <p:nvSpPr>
          <p:cNvPr id="26" name="Shape 23"/>
          <p:cNvSpPr/>
          <p:nvPr/>
        </p:nvSpPr>
        <p:spPr>
          <a:xfrm>
            <a:off x="12869291" y="2116709"/>
            <a:ext cx="7789291" cy="1693291"/>
          </a:xfrm>
          <a:prstGeom prst="roundRect">
            <a:avLst>
              <a:gd name="adj" fmla="val 10000"/>
            </a:avLst>
          </a:prstGeom>
          <a:solidFill>
            <a:srgbClr val="005EB8"/>
          </a:solidFill>
          <a:ln/>
        </p:spPr>
        <p:txBody>
          <a:bodyPr/>
          <a:lstStyle/>
          <a:p>
            <a:endParaRPr lang="en-GB"/>
          </a:p>
        </p:txBody>
      </p:sp>
      <p:sp>
        <p:nvSpPr>
          <p:cNvPr id="27" name="Shape 24"/>
          <p:cNvSpPr/>
          <p:nvPr/>
        </p:nvSpPr>
        <p:spPr>
          <a:xfrm>
            <a:off x="13208000" y="2201291"/>
            <a:ext cx="3386709" cy="1016000"/>
          </a:xfrm>
          <a:prstGeom prst="rect">
            <a:avLst/>
          </a:prstGeom>
          <a:noFill/>
          <a:ln/>
        </p:spPr>
        <p:txBody>
          <a:bodyPr/>
          <a:lstStyle/>
          <a:p>
            <a:endParaRPr lang="en-GB"/>
          </a:p>
        </p:txBody>
      </p:sp>
      <p:sp>
        <p:nvSpPr>
          <p:cNvPr id="28" name="Text 25"/>
          <p:cNvSpPr/>
          <p:nvPr/>
        </p:nvSpPr>
        <p:spPr>
          <a:xfrm>
            <a:off x="13086080" y="2140331"/>
            <a:ext cx="3630549" cy="1137920"/>
          </a:xfrm>
          <a:prstGeom prst="rect">
            <a:avLst/>
          </a:prstGeom>
          <a:noFill/>
          <a:ln/>
        </p:spPr>
        <p:txBody>
          <a:bodyPr wrap="none" lIns="0" tIns="0" rIns="0" bIns="0" rtlCol="0" anchor="ctr"/>
          <a:lstStyle/>
          <a:p>
            <a:pPr algn="l">
              <a:lnSpc>
                <a:spcPct val="120000"/>
              </a:lnSpc>
            </a:pPr>
            <a:r>
              <a:rPr lang="en-US" sz="6400" b="1" dirty="0">
                <a:solidFill>
                  <a:srgbClr val="FFFFFF"/>
                </a:solidFill>
                <a:latin typeface="Quattrocento Sans" pitchFamily="34" charset="0"/>
                <a:ea typeface="Quattrocento Sans" pitchFamily="34" charset="-122"/>
                <a:cs typeface="Quattrocento Sans" pitchFamily="34" charset="-120"/>
              </a:rPr>
              <a:t>33.6M</a:t>
            </a:r>
            <a:endParaRPr lang="en-US" sz="6400" dirty="0"/>
          </a:p>
        </p:txBody>
      </p:sp>
      <p:sp>
        <p:nvSpPr>
          <p:cNvPr id="29" name="Shape 26"/>
          <p:cNvSpPr/>
          <p:nvPr/>
        </p:nvSpPr>
        <p:spPr>
          <a:xfrm>
            <a:off x="13208000" y="3217291"/>
            <a:ext cx="7112000" cy="406400"/>
          </a:xfrm>
          <a:prstGeom prst="rect">
            <a:avLst/>
          </a:prstGeom>
          <a:noFill/>
          <a:ln/>
        </p:spPr>
        <p:txBody>
          <a:bodyPr/>
          <a:lstStyle/>
          <a:p>
            <a:endParaRPr lang="en-GB"/>
          </a:p>
        </p:txBody>
      </p:sp>
      <p:sp>
        <p:nvSpPr>
          <p:cNvPr id="30" name="Text 27"/>
          <p:cNvSpPr/>
          <p:nvPr/>
        </p:nvSpPr>
        <p:spPr>
          <a:xfrm>
            <a:off x="13086080" y="3156331"/>
            <a:ext cx="7355840" cy="528320"/>
          </a:xfrm>
          <a:prstGeom prst="rect">
            <a:avLst/>
          </a:prstGeom>
          <a:noFill/>
          <a:ln/>
        </p:spPr>
        <p:txBody>
          <a:bodyPr wrap="none" lIns="0" tIns="0" rIns="0" bIns="0" rtlCol="0" anchor="ctr"/>
          <a:lstStyle/>
          <a:p>
            <a:pPr algn="l">
              <a:lnSpc>
                <a:spcPct val="120000"/>
              </a:lnSpc>
            </a:pPr>
            <a:r>
              <a:rPr lang="en-US" sz="2400" dirty="0">
                <a:solidFill>
                  <a:srgbClr val="FFFFFF"/>
                </a:solidFill>
                <a:latin typeface="Quattrocento Sans" pitchFamily="34" charset="0"/>
                <a:ea typeface="Quattrocento Sans" pitchFamily="34" charset="-122"/>
                <a:cs typeface="Quattrocento Sans" pitchFamily="34" charset="-120"/>
              </a:rPr>
              <a:t>Registered users by December 2023</a:t>
            </a:r>
            <a:endParaRPr lang="en-US" sz="2400" dirty="0"/>
          </a:p>
        </p:txBody>
      </p:sp>
      <p:sp>
        <p:nvSpPr>
          <p:cNvPr id="31" name="Shape 28"/>
          <p:cNvSpPr/>
          <p:nvPr/>
        </p:nvSpPr>
        <p:spPr>
          <a:xfrm>
            <a:off x="12869291" y="4233291"/>
            <a:ext cx="7789291" cy="4741291"/>
          </a:xfrm>
          <a:prstGeom prst="rect">
            <a:avLst/>
          </a:prstGeom>
          <a:noFill/>
          <a:ln/>
        </p:spPr>
        <p:txBody>
          <a:bodyPr/>
          <a:lstStyle/>
          <a:p>
            <a:endParaRPr lang="en-GB"/>
          </a:p>
        </p:txBody>
      </p:sp>
      <p:sp>
        <p:nvSpPr>
          <p:cNvPr id="32" name="Text 29"/>
          <p:cNvSpPr/>
          <p:nvPr/>
        </p:nvSpPr>
        <p:spPr>
          <a:xfrm>
            <a:off x="12747371" y="4172331"/>
            <a:ext cx="8033131" cy="4863211"/>
          </a:xfrm>
          <a:prstGeom prst="rect">
            <a:avLst/>
          </a:prstGeom>
          <a:noFill/>
          <a:ln/>
        </p:spPr>
        <p:txBody>
          <a:bodyPr wrap="square" lIns="0" tIns="0" rIns="0" bIns="0" rtlCol="0" anchor="t"/>
          <a:lstStyle/>
          <a:p>
            <a:pPr marL="465138" indent="-465138" algn="l">
              <a:lnSpc>
                <a:spcPct val="160000"/>
              </a:lnSpc>
              <a:spcBef>
                <a:spcPts val="10"/>
              </a:spcBef>
              <a:buSzPct val="100000"/>
              <a:buChar char="•"/>
            </a:pPr>
            <a:r>
              <a:rPr lang="en-US" sz="2930" dirty="0">
                <a:solidFill>
                  <a:srgbClr val="1A1A2E"/>
                </a:solidFill>
                <a:latin typeface="Quattrocento Sans" pitchFamily="34" charset="0"/>
                <a:ea typeface="Quattrocento Sans" pitchFamily="34" charset="-122"/>
                <a:cs typeface="Quattrocento Sans" pitchFamily="34" charset="-120"/>
              </a:rPr>
              <a:t>Patient empowerment via record access</a:t>
            </a:r>
            <a:endParaRPr lang="en-US" sz="2930" dirty="0"/>
          </a:p>
          <a:p>
            <a:pPr marL="465138" indent="-465138" algn="l">
              <a:lnSpc>
                <a:spcPct val="160000"/>
              </a:lnSpc>
              <a:spcBef>
                <a:spcPts val="10"/>
              </a:spcBef>
              <a:buSzPct val="100000"/>
              <a:buChar char="•"/>
            </a:pPr>
            <a:r>
              <a:rPr lang="en-US" sz="2930" dirty="0">
                <a:solidFill>
                  <a:srgbClr val="1A1A2E"/>
                </a:solidFill>
                <a:latin typeface="Quattrocento Sans" pitchFamily="34" charset="0"/>
                <a:ea typeface="Quattrocento Sans" pitchFamily="34" charset="-122"/>
                <a:cs typeface="Quattrocento Sans" pitchFamily="34" charset="-120"/>
              </a:rPr>
              <a:t>Self-management of long-term conditions</a:t>
            </a:r>
            <a:endParaRPr lang="en-US" sz="2930" dirty="0"/>
          </a:p>
          <a:p>
            <a:pPr marL="465138" indent="-465138" algn="l">
              <a:lnSpc>
                <a:spcPct val="160000"/>
              </a:lnSpc>
              <a:spcBef>
                <a:spcPts val="10"/>
              </a:spcBef>
              <a:buSzPct val="100000"/>
              <a:buChar char="•"/>
            </a:pPr>
            <a:r>
              <a:rPr lang="en-US" sz="2930" dirty="0">
                <a:solidFill>
                  <a:srgbClr val="1A1A2E"/>
                </a:solidFill>
                <a:latin typeface="Quattrocento Sans" pitchFamily="34" charset="0"/>
                <a:ea typeface="Quattrocento Sans" pitchFamily="34" charset="-122"/>
                <a:cs typeface="Quattrocento Sans" pitchFamily="34" charset="-120"/>
              </a:rPr>
              <a:t>Proxy access for family and carers</a:t>
            </a:r>
            <a:endParaRPr lang="en-US" sz="2930" dirty="0"/>
          </a:p>
          <a:p>
            <a:pPr marL="465138" indent="-465138" algn="l">
              <a:lnSpc>
                <a:spcPct val="160000"/>
              </a:lnSpc>
              <a:spcBef>
                <a:spcPts val="10"/>
              </a:spcBef>
              <a:buSzPct val="100000"/>
              <a:buChar char="•"/>
            </a:pPr>
            <a:r>
              <a:rPr lang="en-US" sz="2930" dirty="0">
                <a:solidFill>
                  <a:srgbClr val="1A1A2E"/>
                </a:solidFill>
                <a:latin typeface="Quattrocento Sans" pitchFamily="34" charset="0"/>
                <a:ea typeface="Quattrocento Sans" pitchFamily="34" charset="-122"/>
                <a:cs typeface="Quattrocento Sans" pitchFamily="34" charset="-120"/>
              </a:rPr>
              <a:t>62% of over-66s are active users</a:t>
            </a:r>
            <a:endParaRPr lang="en-US" sz="2930" dirty="0"/>
          </a:p>
          <a:p>
            <a:pPr marL="465138" indent="-465138" algn="l">
              <a:lnSpc>
                <a:spcPct val="160000"/>
              </a:lnSpc>
              <a:spcBef>
                <a:spcPts val="10"/>
              </a:spcBef>
              <a:buSzPct val="100000"/>
              <a:buChar char="•"/>
            </a:pPr>
            <a:r>
              <a:rPr lang="en-US" sz="2930" dirty="0">
                <a:solidFill>
                  <a:srgbClr val="1A1A2E"/>
                </a:solidFill>
                <a:latin typeface="Quattrocento Sans" pitchFamily="34" charset="0"/>
                <a:ea typeface="Quattrocento Sans" pitchFamily="34" charset="-122"/>
                <a:cs typeface="Quattrocento Sans" pitchFamily="34" charset="-120"/>
              </a:rPr>
              <a:t>18 minutes saved per prescription</a:t>
            </a:r>
            <a:endParaRPr lang="en-US" sz="2930" dirty="0"/>
          </a:p>
        </p:txBody>
      </p:sp>
      <p:sp>
        <p:nvSpPr>
          <p:cNvPr id="33" name="Shape 30"/>
          <p:cNvSpPr/>
          <p:nvPr/>
        </p:nvSpPr>
        <p:spPr>
          <a:xfrm>
            <a:off x="1016000" y="11514709"/>
            <a:ext cx="11853291" cy="338709"/>
          </a:xfrm>
          <a:prstGeom prst="rect">
            <a:avLst/>
          </a:prstGeom>
          <a:noFill/>
          <a:ln/>
        </p:spPr>
        <p:txBody>
          <a:bodyPr/>
          <a:lstStyle/>
          <a:p>
            <a:endParaRPr lang="en-GB"/>
          </a:p>
        </p:txBody>
      </p:sp>
      <p:sp>
        <p:nvSpPr>
          <p:cNvPr id="34" name="Text 31"/>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NHS England (2023); Papoutsi et al. (2023)</a:t>
            </a:r>
            <a:endParaRPr lang="en-US" sz="1870" dirty="0"/>
          </a:p>
        </p:txBody>
      </p:sp>
      <p:sp>
        <p:nvSpPr>
          <p:cNvPr id="35" name="Shape 32"/>
          <p:cNvSpPr/>
          <p:nvPr/>
        </p:nvSpPr>
        <p:spPr>
          <a:xfrm>
            <a:off x="19981291" y="11514709"/>
            <a:ext cx="1016000" cy="338709"/>
          </a:xfrm>
          <a:prstGeom prst="rect">
            <a:avLst/>
          </a:prstGeom>
          <a:noFill/>
          <a:ln/>
        </p:spPr>
        <p:txBody>
          <a:bodyPr/>
          <a:lstStyle/>
          <a:p>
            <a:endParaRPr lang="en-GB"/>
          </a:p>
        </p:txBody>
      </p:sp>
      <p:sp>
        <p:nvSpPr>
          <p:cNvPr id="36" name="Text 33"/>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5 / 15</a:t>
            </a:r>
            <a:endParaRPr lang="en-US" sz="187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ect">
            <a:avLst/>
          </a:prstGeom>
          <a:noFill/>
          <a:ln/>
        </p:spPr>
        <p:txBody>
          <a:bodyPr/>
          <a:lstStyle/>
          <a:p>
            <a:endParaRPr lang="en-GB"/>
          </a:p>
        </p:txBody>
      </p:sp>
      <p:sp>
        <p:nvSpPr>
          <p:cNvPr id="10" name="Text 8"/>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1" name="Shape 9"/>
          <p:cNvSpPr/>
          <p:nvPr/>
        </p:nvSpPr>
        <p:spPr>
          <a:xfrm>
            <a:off x="10329291" y="67691"/>
            <a:ext cx="2201291" cy="474091"/>
          </a:xfrm>
          <a:prstGeom prst="roundRect">
            <a:avLst>
              <a:gd name="adj" fmla="val 8000"/>
            </a:avLst>
          </a:prstGeom>
          <a:solidFill>
            <a:srgbClr val="FFFFFF">
              <a:alpha val="3576"/>
            </a:srgbClr>
          </a:solidFill>
          <a:ln/>
        </p:spPr>
        <p:txBody>
          <a:bodyPr/>
          <a:lstStyle/>
          <a:p>
            <a:endParaRPr lang="en-GB"/>
          </a:p>
        </p:txBody>
      </p:sp>
      <p:sp>
        <p:nvSpPr>
          <p:cNvPr id="12" name="Shape 10"/>
          <p:cNvSpPr/>
          <p:nvPr/>
        </p:nvSpPr>
        <p:spPr>
          <a:xfrm>
            <a:off x="10329291" y="67691"/>
            <a:ext cx="2201291" cy="474091"/>
          </a:xfrm>
          <a:prstGeom prst="rect">
            <a:avLst/>
          </a:prstGeom>
          <a:noFill/>
          <a:ln/>
        </p:spPr>
        <p:txBody>
          <a:bodyPr/>
          <a:lstStyle/>
          <a:p>
            <a:endParaRPr lang="en-GB"/>
          </a:p>
        </p:txBody>
      </p:sp>
      <p:sp>
        <p:nvSpPr>
          <p:cNvPr id="13" name="Text 11"/>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0160000" cy="745109"/>
          </a:xfrm>
          <a:prstGeom prst="rect">
            <a:avLst/>
          </a:prstGeom>
          <a:noFill/>
          <a:ln/>
        </p:spPr>
        <p:txBody>
          <a:bodyPr/>
          <a:lstStyle/>
          <a:p>
            <a:endParaRPr lang="en-GB"/>
          </a:p>
        </p:txBody>
      </p:sp>
      <p:sp>
        <p:nvSpPr>
          <p:cNvPr id="23" name="Text 21"/>
          <p:cNvSpPr/>
          <p:nvPr/>
        </p:nvSpPr>
        <p:spPr>
          <a:xfrm>
            <a:off x="894080" y="887349"/>
            <a:ext cx="10403840"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The Digital Divide Concern</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graphicFrame>
        <p:nvGraphicFramePr>
          <p:cNvPr id="25" name="Chart 0"/>
          <p:cNvGraphicFramePr/>
          <p:nvPr/>
        </p:nvGraphicFramePr>
        <p:xfrm>
          <a:off x="1016000" y="2116709"/>
          <a:ext cx="11176000" cy="6434709"/>
        </p:xfrm>
        <a:graphic>
          <a:graphicData uri="http://schemas.openxmlformats.org/drawingml/2006/chart">
            <c:chart xmlns:c="http://schemas.openxmlformats.org/drawingml/2006/chart" xmlns:r="http://schemas.openxmlformats.org/officeDocument/2006/relationships" r:id="rId3"/>
          </a:graphicData>
        </a:graphic>
      </p:graphicFrame>
      <p:sp>
        <p:nvSpPr>
          <p:cNvPr id="26" name="Shape 23"/>
          <p:cNvSpPr/>
          <p:nvPr/>
        </p:nvSpPr>
        <p:spPr>
          <a:xfrm>
            <a:off x="12869291" y="2116709"/>
            <a:ext cx="7789291" cy="7112000"/>
          </a:xfrm>
          <a:prstGeom prst="roundRect">
            <a:avLst>
              <a:gd name="adj" fmla="val 8000"/>
            </a:avLst>
          </a:prstGeom>
          <a:solidFill>
            <a:srgbClr val="E8F4FD"/>
          </a:solidFill>
          <a:ln/>
        </p:spPr>
        <p:txBody>
          <a:bodyPr/>
          <a:lstStyle/>
          <a:p>
            <a:endParaRPr lang="en-GB"/>
          </a:p>
        </p:txBody>
      </p:sp>
      <p:sp>
        <p:nvSpPr>
          <p:cNvPr id="27" name="Shape 24"/>
          <p:cNvSpPr/>
          <p:nvPr/>
        </p:nvSpPr>
        <p:spPr>
          <a:xfrm>
            <a:off x="16256000" y="2455291"/>
            <a:ext cx="812800" cy="812800"/>
          </a:xfrm>
          <a:custGeom>
            <a:avLst/>
            <a:gdLst/>
            <a:ahLst/>
            <a:cxnLst/>
            <a:rect l="l" t="t" r="r" b="b"/>
            <a:pathLst>
              <a:path w="812800" h="812800">
                <a:moveTo>
                  <a:pt x="406400" y="0"/>
                </a:moveTo>
                <a:cubicBezTo>
                  <a:pt x="429736" y="0"/>
                  <a:pt x="451168" y="12859"/>
                  <a:pt x="462280" y="33337"/>
                </a:cubicBezTo>
                <a:lnTo>
                  <a:pt x="805180" y="668337"/>
                </a:lnTo>
                <a:cubicBezTo>
                  <a:pt x="815816" y="688023"/>
                  <a:pt x="815340" y="711835"/>
                  <a:pt x="803911" y="731044"/>
                </a:cubicBezTo>
                <a:cubicBezTo>
                  <a:pt x="792480" y="750252"/>
                  <a:pt x="771684" y="762000"/>
                  <a:pt x="749300" y="762000"/>
                </a:cubicBezTo>
                <a:lnTo>
                  <a:pt x="63500" y="762000"/>
                </a:lnTo>
                <a:cubicBezTo>
                  <a:pt x="41116" y="762000"/>
                  <a:pt x="20479" y="750252"/>
                  <a:pt x="8891" y="731044"/>
                </a:cubicBezTo>
                <a:cubicBezTo>
                  <a:pt x="-2699" y="711835"/>
                  <a:pt x="-3016" y="688023"/>
                  <a:pt x="7620" y="668337"/>
                </a:cubicBezTo>
                <a:lnTo>
                  <a:pt x="350520" y="33337"/>
                </a:lnTo>
                <a:cubicBezTo>
                  <a:pt x="361632" y="12859"/>
                  <a:pt x="383064" y="0"/>
                  <a:pt x="406400" y="0"/>
                </a:cubicBezTo>
                <a:close/>
                <a:moveTo>
                  <a:pt x="406400" y="266700"/>
                </a:moveTo>
                <a:cubicBezTo>
                  <a:pt x="385287" y="266700"/>
                  <a:pt x="368300" y="283687"/>
                  <a:pt x="368300" y="304800"/>
                </a:cubicBezTo>
                <a:lnTo>
                  <a:pt x="368300" y="482600"/>
                </a:lnTo>
                <a:cubicBezTo>
                  <a:pt x="368300" y="503713"/>
                  <a:pt x="385287" y="520700"/>
                  <a:pt x="406400" y="520700"/>
                </a:cubicBezTo>
                <a:cubicBezTo>
                  <a:pt x="427513" y="520700"/>
                  <a:pt x="444500" y="503713"/>
                  <a:pt x="444500" y="482600"/>
                </a:cubicBezTo>
                <a:lnTo>
                  <a:pt x="444500" y="304800"/>
                </a:lnTo>
                <a:cubicBezTo>
                  <a:pt x="444500" y="283687"/>
                  <a:pt x="427513" y="266700"/>
                  <a:pt x="406400" y="266700"/>
                </a:cubicBezTo>
                <a:close/>
                <a:moveTo>
                  <a:pt x="448787" y="609600"/>
                </a:moveTo>
                <a:cubicBezTo>
                  <a:pt x="449751" y="593867"/>
                  <a:pt x="441904" y="578897"/>
                  <a:pt x="428417" y="570740"/>
                </a:cubicBezTo>
                <a:cubicBezTo>
                  <a:pt x="414929" y="562581"/>
                  <a:pt x="398029" y="562581"/>
                  <a:pt x="384541" y="570740"/>
                </a:cubicBezTo>
                <a:cubicBezTo>
                  <a:pt x="371055" y="578897"/>
                  <a:pt x="363208" y="593867"/>
                  <a:pt x="364172" y="609600"/>
                </a:cubicBezTo>
                <a:cubicBezTo>
                  <a:pt x="363208" y="625333"/>
                  <a:pt x="371055" y="640303"/>
                  <a:pt x="384541" y="648460"/>
                </a:cubicBezTo>
                <a:cubicBezTo>
                  <a:pt x="398029" y="656619"/>
                  <a:pt x="414929" y="656619"/>
                  <a:pt x="428417" y="648460"/>
                </a:cubicBezTo>
                <a:cubicBezTo>
                  <a:pt x="441904" y="640303"/>
                  <a:pt x="449751" y="625333"/>
                  <a:pt x="448787" y="609600"/>
                </a:cubicBezTo>
                <a:close/>
              </a:path>
            </a:pathLst>
          </a:custGeom>
          <a:solidFill>
            <a:srgbClr val="00A9CE"/>
          </a:solidFill>
          <a:ln/>
        </p:spPr>
        <p:txBody>
          <a:bodyPr/>
          <a:lstStyle/>
          <a:p>
            <a:endParaRPr lang="en-GB"/>
          </a:p>
        </p:txBody>
      </p:sp>
      <p:sp>
        <p:nvSpPr>
          <p:cNvPr id="28" name="Shape 25"/>
          <p:cNvSpPr/>
          <p:nvPr/>
        </p:nvSpPr>
        <p:spPr>
          <a:xfrm>
            <a:off x="13377291" y="3471291"/>
            <a:ext cx="6773291" cy="609600"/>
          </a:xfrm>
          <a:prstGeom prst="rect">
            <a:avLst/>
          </a:prstGeom>
          <a:noFill/>
          <a:ln/>
        </p:spPr>
        <p:txBody>
          <a:bodyPr/>
          <a:lstStyle/>
          <a:p>
            <a:endParaRPr lang="en-GB"/>
          </a:p>
        </p:txBody>
      </p:sp>
      <p:sp>
        <p:nvSpPr>
          <p:cNvPr id="29" name="Text 26"/>
          <p:cNvSpPr/>
          <p:nvPr/>
        </p:nvSpPr>
        <p:spPr>
          <a:xfrm>
            <a:off x="13255371" y="3410331"/>
            <a:ext cx="7017131" cy="731520"/>
          </a:xfrm>
          <a:prstGeom prst="rect">
            <a:avLst/>
          </a:prstGeom>
          <a:noFill/>
          <a:ln/>
        </p:spPr>
        <p:txBody>
          <a:bodyPr wrap="none" lIns="0" tIns="0" rIns="0" bIns="0" rtlCol="0" anchor="ctr"/>
          <a:lstStyle/>
          <a:p>
            <a:pPr algn="ctr">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Key Concerns</a:t>
            </a:r>
            <a:endParaRPr lang="en-US" sz="3200" dirty="0"/>
          </a:p>
        </p:txBody>
      </p:sp>
      <p:sp>
        <p:nvSpPr>
          <p:cNvPr id="30" name="Shape 27"/>
          <p:cNvSpPr/>
          <p:nvPr/>
        </p:nvSpPr>
        <p:spPr>
          <a:xfrm>
            <a:off x="14562709" y="4199509"/>
            <a:ext cx="3386709" cy="33909"/>
          </a:xfrm>
          <a:prstGeom prst="rect">
            <a:avLst/>
          </a:prstGeom>
          <a:solidFill>
            <a:srgbClr val="005EB8">
              <a:alpha val="3576"/>
            </a:srgbClr>
          </a:solidFill>
          <a:ln/>
        </p:spPr>
        <p:txBody>
          <a:bodyPr/>
          <a:lstStyle/>
          <a:p>
            <a:endParaRPr lang="en-GB"/>
          </a:p>
        </p:txBody>
      </p:sp>
      <p:sp>
        <p:nvSpPr>
          <p:cNvPr id="31" name="Shape 28"/>
          <p:cNvSpPr/>
          <p:nvPr/>
        </p:nvSpPr>
        <p:spPr>
          <a:xfrm>
            <a:off x="13377291" y="4487291"/>
            <a:ext cx="6773291" cy="4572000"/>
          </a:xfrm>
          <a:prstGeom prst="rect">
            <a:avLst/>
          </a:prstGeom>
          <a:noFill/>
          <a:ln/>
        </p:spPr>
        <p:txBody>
          <a:bodyPr/>
          <a:lstStyle/>
          <a:p>
            <a:endParaRPr lang="en-GB"/>
          </a:p>
        </p:txBody>
      </p:sp>
      <p:sp>
        <p:nvSpPr>
          <p:cNvPr id="32" name="Text 29"/>
          <p:cNvSpPr/>
          <p:nvPr/>
        </p:nvSpPr>
        <p:spPr>
          <a:xfrm>
            <a:off x="13255371" y="4426331"/>
            <a:ext cx="7017131" cy="4693920"/>
          </a:xfrm>
          <a:prstGeom prst="rect">
            <a:avLst/>
          </a:prstGeom>
          <a:noFill/>
          <a:ln/>
        </p:spPr>
        <p:txBody>
          <a:bodyPr wrap="square" lIns="0" tIns="0" rIns="0" bIns="0" rtlCol="0" anchor="t"/>
          <a:lstStyle/>
          <a:p>
            <a:pPr algn="l">
              <a:lnSpc>
                <a:spcPct val="170000"/>
              </a:lnSpc>
            </a:pPr>
            <a:r>
              <a:rPr lang="en-US" sz="3730" b="1" dirty="0">
                <a:solidFill>
                  <a:srgbClr val="005EB8"/>
                </a:solidFill>
                <a:latin typeface="Quattrocento Sans" pitchFamily="34" charset="0"/>
                <a:ea typeface="Quattrocento Sans" pitchFamily="34" charset="-122"/>
                <a:cs typeface="Quattrocento Sans" pitchFamily="34" charset="-120"/>
              </a:rPr>
              <a:t>31%</a:t>
            </a:r>
            <a:r>
              <a:rPr lang="en-US" sz="2930" dirty="0">
                <a:solidFill>
                  <a:srgbClr val="1A1A2E"/>
                </a:solidFill>
                <a:latin typeface="Quattrocento Sans" pitchFamily="34" charset="0"/>
                <a:ea typeface="Quattrocento Sans" pitchFamily="34" charset="-122"/>
                <a:cs typeface="Quattrocento Sans" pitchFamily="34" charset="-120"/>
              </a:rPr>
              <a:t> of over-65s do not use internet at home</a:t>
            </a:r>
            <a:endParaRPr lang="en-US" sz="3730" dirty="0"/>
          </a:p>
          <a:p>
            <a:pPr algn="l">
              <a:lnSpc>
                <a:spcPct val="170000"/>
              </a:lnSpc>
              <a:spcBef>
                <a:spcPts val="1600"/>
              </a:spcBef>
            </a:pPr>
            <a:r>
              <a:rPr lang="en-US" sz="3730" b="1" dirty="0">
                <a:solidFill>
                  <a:srgbClr val="005EB8"/>
                </a:solidFill>
                <a:latin typeface="Quattrocento Sans" pitchFamily="34" charset="0"/>
                <a:ea typeface="Quattrocento Sans" pitchFamily="34" charset="-122"/>
                <a:cs typeface="Quattrocento Sans" pitchFamily="34" charset="-120"/>
              </a:rPr>
              <a:t>3.9M</a:t>
            </a:r>
            <a:r>
              <a:rPr lang="en-US" sz="2930" dirty="0">
                <a:solidFill>
                  <a:srgbClr val="1A1A2E"/>
                </a:solidFill>
                <a:latin typeface="Quattrocento Sans" pitchFamily="34" charset="0"/>
                <a:ea typeface="Quattrocento Sans" pitchFamily="34" charset="-122"/>
                <a:cs typeface="Quattrocento Sans" pitchFamily="34" charset="-120"/>
              </a:rPr>
              <a:t> people over 65 offline at home</a:t>
            </a:r>
            <a:endParaRPr lang="en-US" sz="3730" dirty="0"/>
          </a:p>
          <a:p>
            <a:pPr algn="l">
              <a:lnSpc>
                <a:spcPct val="170000"/>
              </a:lnSpc>
              <a:spcBef>
                <a:spcPts val="1600"/>
              </a:spcBef>
            </a:pPr>
            <a:r>
              <a:rPr lang="en-US" sz="3730" b="1" dirty="0">
                <a:solidFill>
                  <a:srgbClr val="005EB8"/>
                </a:solidFill>
                <a:latin typeface="Quattrocento Sans" pitchFamily="34" charset="0"/>
                <a:ea typeface="Quattrocento Sans" pitchFamily="34" charset="-122"/>
                <a:cs typeface="Quattrocento Sans" pitchFamily="34" charset="-120"/>
              </a:rPr>
              <a:t>2.4M</a:t>
            </a:r>
            <a:r>
              <a:rPr lang="en-US" sz="2930" dirty="0">
                <a:solidFill>
                  <a:srgbClr val="1A1A2E"/>
                </a:solidFill>
                <a:latin typeface="Quattrocento Sans" pitchFamily="34" charset="0"/>
                <a:ea typeface="Quattrocento Sans" pitchFamily="34" charset="-122"/>
                <a:cs typeface="Quattrocento Sans" pitchFamily="34" charset="-120"/>
              </a:rPr>
              <a:t> adults have zero digital skills</a:t>
            </a:r>
            <a:endParaRPr lang="en-US" sz="3730" dirty="0"/>
          </a:p>
        </p:txBody>
      </p:sp>
      <p:sp>
        <p:nvSpPr>
          <p:cNvPr id="33" name="Shape 30"/>
          <p:cNvSpPr/>
          <p:nvPr/>
        </p:nvSpPr>
        <p:spPr>
          <a:xfrm>
            <a:off x="1016000" y="11514709"/>
            <a:ext cx="13546709" cy="338709"/>
          </a:xfrm>
          <a:prstGeom prst="rect">
            <a:avLst/>
          </a:prstGeom>
          <a:noFill/>
          <a:ln/>
        </p:spPr>
        <p:txBody>
          <a:bodyPr/>
          <a:lstStyle/>
          <a:p>
            <a:endParaRPr lang="en-GB"/>
          </a:p>
        </p:txBody>
      </p:sp>
      <p:sp>
        <p:nvSpPr>
          <p:cNvPr id="34" name="Text 31"/>
          <p:cNvSpPr/>
          <p:nvPr/>
        </p:nvSpPr>
        <p:spPr>
          <a:xfrm>
            <a:off x="894080" y="11453749"/>
            <a:ext cx="13790549"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Age UK (2024); Ofcom Technology Tracker; UK Parliament Digital Exclusion Report</a:t>
            </a:r>
            <a:endParaRPr lang="en-US" sz="1870" dirty="0"/>
          </a:p>
        </p:txBody>
      </p:sp>
      <p:sp>
        <p:nvSpPr>
          <p:cNvPr id="35" name="Shape 32"/>
          <p:cNvSpPr/>
          <p:nvPr/>
        </p:nvSpPr>
        <p:spPr>
          <a:xfrm>
            <a:off x="19981291" y="11514709"/>
            <a:ext cx="1016000" cy="338709"/>
          </a:xfrm>
          <a:prstGeom prst="rect">
            <a:avLst/>
          </a:prstGeom>
          <a:noFill/>
          <a:ln/>
        </p:spPr>
        <p:txBody>
          <a:bodyPr/>
          <a:lstStyle/>
          <a:p>
            <a:endParaRPr lang="en-GB"/>
          </a:p>
        </p:txBody>
      </p:sp>
      <p:sp>
        <p:nvSpPr>
          <p:cNvPr id="36" name="Text 33"/>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6 / 15</a:t>
            </a:r>
            <a:endParaRPr lang="en-US" sz="1870"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ect">
            <a:avLst/>
          </a:prstGeom>
          <a:noFill/>
          <a:ln/>
        </p:spPr>
        <p:txBody>
          <a:bodyPr/>
          <a:lstStyle/>
          <a:p>
            <a:endParaRPr lang="en-GB"/>
          </a:p>
        </p:txBody>
      </p:sp>
      <p:sp>
        <p:nvSpPr>
          <p:cNvPr id="10" name="Text 8"/>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1" name="Shape 9"/>
          <p:cNvSpPr/>
          <p:nvPr/>
        </p:nvSpPr>
        <p:spPr>
          <a:xfrm>
            <a:off x="10329291" y="67691"/>
            <a:ext cx="2201291" cy="474091"/>
          </a:xfrm>
          <a:prstGeom prst="rect">
            <a:avLst/>
          </a:prstGeom>
          <a:noFill/>
          <a:ln/>
        </p:spPr>
        <p:txBody>
          <a:bodyPr/>
          <a:lstStyle/>
          <a:p>
            <a:endParaRPr lang="en-GB"/>
          </a:p>
        </p:txBody>
      </p:sp>
      <p:sp>
        <p:nvSpPr>
          <p:cNvPr id="12" name="Text 10"/>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3" name="Shape 11"/>
          <p:cNvSpPr/>
          <p:nvPr/>
        </p:nvSpPr>
        <p:spPr>
          <a:xfrm>
            <a:off x="12700000" y="67691"/>
            <a:ext cx="2201291" cy="474091"/>
          </a:xfrm>
          <a:prstGeom prst="roundRect">
            <a:avLst>
              <a:gd name="adj" fmla="val 8000"/>
            </a:avLst>
          </a:prstGeom>
          <a:solidFill>
            <a:srgbClr val="FFFFFF">
              <a:alpha val="3576"/>
            </a:srgbClr>
          </a:solidFill>
          <a:ln/>
        </p:spPr>
        <p:txBody>
          <a:bodyPr/>
          <a:lstStyle/>
          <a:p>
            <a:endParaRPr lang="en-GB"/>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0160000" cy="745109"/>
          </a:xfrm>
          <a:prstGeom prst="rect">
            <a:avLst/>
          </a:prstGeom>
          <a:noFill/>
          <a:ln/>
        </p:spPr>
        <p:txBody>
          <a:bodyPr/>
          <a:lstStyle/>
          <a:p>
            <a:endParaRPr lang="en-GB"/>
          </a:p>
        </p:txBody>
      </p:sp>
      <p:sp>
        <p:nvSpPr>
          <p:cNvPr id="23" name="Text 21"/>
          <p:cNvSpPr/>
          <p:nvPr/>
        </p:nvSpPr>
        <p:spPr>
          <a:xfrm>
            <a:off x="894080" y="887349"/>
            <a:ext cx="10403840"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Community Impact</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201291"/>
            <a:ext cx="9398000" cy="3894709"/>
          </a:xfrm>
          <a:prstGeom prst="roundRect">
            <a:avLst>
              <a:gd name="adj" fmla="val 10000"/>
            </a:avLst>
          </a:prstGeom>
          <a:solidFill>
            <a:srgbClr val="E8F4FD"/>
          </a:solidFill>
          <a:ln/>
        </p:spPr>
        <p:txBody>
          <a:bodyPr/>
          <a:lstStyle/>
          <a:p>
            <a:endParaRPr lang="en-GB"/>
          </a:p>
        </p:txBody>
      </p:sp>
      <p:sp>
        <p:nvSpPr>
          <p:cNvPr id="26" name="Shape 24"/>
          <p:cNvSpPr/>
          <p:nvPr/>
        </p:nvSpPr>
        <p:spPr>
          <a:xfrm>
            <a:off x="1477391" y="2624709"/>
            <a:ext cx="838200" cy="745109"/>
          </a:xfrm>
          <a:custGeom>
            <a:avLst/>
            <a:gdLst/>
            <a:ahLst/>
            <a:cxnLst/>
            <a:rect l="l" t="t" r="r" b="b"/>
            <a:pathLst>
              <a:path w="838200" h="745109">
                <a:moveTo>
                  <a:pt x="373261" y="0"/>
                </a:moveTo>
                <a:cubicBezTo>
                  <a:pt x="394652" y="0"/>
                  <a:pt x="414297" y="11787"/>
                  <a:pt x="424484" y="30562"/>
                </a:cubicBezTo>
                <a:lnTo>
                  <a:pt x="738809" y="612677"/>
                </a:lnTo>
                <a:cubicBezTo>
                  <a:pt x="748559" y="630723"/>
                  <a:pt x="748123" y="652553"/>
                  <a:pt x="737645" y="670162"/>
                </a:cubicBezTo>
                <a:cubicBezTo>
                  <a:pt x="727168" y="687771"/>
                  <a:pt x="708104" y="698540"/>
                  <a:pt x="687732" y="698540"/>
                </a:cubicBezTo>
                <a:lnTo>
                  <a:pt x="59081" y="698540"/>
                </a:lnTo>
                <a:cubicBezTo>
                  <a:pt x="38563" y="698540"/>
                  <a:pt x="19645" y="687771"/>
                  <a:pt x="9168" y="670162"/>
                </a:cubicBezTo>
                <a:cubicBezTo>
                  <a:pt x="-1309" y="652553"/>
                  <a:pt x="-1747" y="630723"/>
                  <a:pt x="8004" y="612677"/>
                </a:cubicBezTo>
                <a:lnTo>
                  <a:pt x="322328" y="30562"/>
                </a:lnTo>
                <a:lnTo>
                  <a:pt x="326549" y="23867"/>
                </a:lnTo>
                <a:cubicBezTo>
                  <a:pt x="337172" y="9023"/>
                  <a:pt x="354489" y="0"/>
                  <a:pt x="373261" y="0"/>
                </a:cubicBezTo>
                <a:close/>
                <a:moveTo>
                  <a:pt x="247968" y="363677"/>
                </a:moveTo>
                <a:lnTo>
                  <a:pt x="286967" y="402679"/>
                </a:lnTo>
                <a:cubicBezTo>
                  <a:pt x="295989" y="411702"/>
                  <a:pt x="310832" y="411702"/>
                  <a:pt x="319855" y="402679"/>
                </a:cubicBezTo>
                <a:lnTo>
                  <a:pt x="382865" y="339665"/>
                </a:lnTo>
                <a:cubicBezTo>
                  <a:pt x="391596" y="330933"/>
                  <a:pt x="403384" y="325985"/>
                  <a:pt x="415753" y="325985"/>
                </a:cubicBezTo>
                <a:lnTo>
                  <a:pt x="478036" y="325985"/>
                </a:lnTo>
                <a:lnTo>
                  <a:pt x="373116" y="131703"/>
                </a:lnTo>
                <a:lnTo>
                  <a:pt x="247821" y="363677"/>
                </a:lnTo>
                <a:close/>
                <a:moveTo>
                  <a:pt x="722511" y="232847"/>
                </a:moveTo>
                <a:cubicBezTo>
                  <a:pt x="658259" y="232847"/>
                  <a:pt x="606095" y="180680"/>
                  <a:pt x="606095" y="116424"/>
                </a:cubicBezTo>
                <a:cubicBezTo>
                  <a:pt x="606095" y="52167"/>
                  <a:pt x="658259" y="0"/>
                  <a:pt x="722511" y="0"/>
                </a:cubicBezTo>
                <a:cubicBezTo>
                  <a:pt x="786763" y="0"/>
                  <a:pt x="838928" y="52167"/>
                  <a:pt x="838928" y="116424"/>
                </a:cubicBezTo>
                <a:cubicBezTo>
                  <a:pt x="838928" y="180680"/>
                  <a:pt x="786763" y="232847"/>
                  <a:pt x="722511" y="232847"/>
                </a:cubicBezTo>
                <a:close/>
              </a:path>
            </a:pathLst>
          </a:custGeom>
          <a:solidFill>
            <a:srgbClr val="005EB8"/>
          </a:solidFill>
          <a:ln/>
        </p:spPr>
        <p:txBody>
          <a:bodyPr/>
          <a:lstStyle/>
          <a:p>
            <a:endParaRPr lang="en-GB"/>
          </a:p>
        </p:txBody>
      </p:sp>
      <p:sp>
        <p:nvSpPr>
          <p:cNvPr id="27" name="Shape 25"/>
          <p:cNvSpPr/>
          <p:nvPr/>
        </p:nvSpPr>
        <p:spPr>
          <a:xfrm>
            <a:off x="2540000" y="2624709"/>
            <a:ext cx="7450709" cy="609600"/>
          </a:xfrm>
          <a:prstGeom prst="rect">
            <a:avLst/>
          </a:prstGeom>
          <a:noFill/>
          <a:ln/>
        </p:spPr>
        <p:txBody>
          <a:bodyPr/>
          <a:lstStyle/>
          <a:p>
            <a:endParaRPr lang="en-GB"/>
          </a:p>
        </p:txBody>
      </p:sp>
      <p:sp>
        <p:nvSpPr>
          <p:cNvPr id="28" name="Text 26"/>
          <p:cNvSpPr/>
          <p:nvPr/>
        </p:nvSpPr>
        <p:spPr>
          <a:xfrm>
            <a:off x="2418080" y="2563749"/>
            <a:ext cx="7694549" cy="731520"/>
          </a:xfrm>
          <a:prstGeom prst="rect">
            <a:avLst/>
          </a:prstGeom>
          <a:noFill/>
          <a:ln/>
        </p:spPr>
        <p:txBody>
          <a:bodyPr wrap="none" lIns="0" tIns="0" rIns="0" bIns="0" rtlCol="0" anchor="ctr"/>
          <a:lstStyle/>
          <a:p>
            <a:pPr algn="l">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Rural Access</a:t>
            </a:r>
            <a:endParaRPr lang="en-US" sz="3200" dirty="0"/>
          </a:p>
        </p:txBody>
      </p:sp>
      <p:sp>
        <p:nvSpPr>
          <p:cNvPr id="29" name="Shape 27"/>
          <p:cNvSpPr/>
          <p:nvPr/>
        </p:nvSpPr>
        <p:spPr>
          <a:xfrm>
            <a:off x="1524000" y="3471291"/>
            <a:ext cx="8466709" cy="2286000"/>
          </a:xfrm>
          <a:prstGeom prst="rect">
            <a:avLst/>
          </a:prstGeom>
          <a:noFill/>
          <a:ln/>
        </p:spPr>
        <p:txBody>
          <a:bodyPr/>
          <a:lstStyle/>
          <a:p>
            <a:endParaRPr lang="en-GB"/>
          </a:p>
        </p:txBody>
      </p:sp>
      <p:sp>
        <p:nvSpPr>
          <p:cNvPr id="30" name="Text 28"/>
          <p:cNvSpPr/>
          <p:nvPr/>
        </p:nvSpPr>
        <p:spPr>
          <a:xfrm>
            <a:off x="1402080" y="3410331"/>
            <a:ext cx="8710549" cy="2407920"/>
          </a:xfrm>
          <a:prstGeom prst="rect">
            <a:avLst/>
          </a:prstGeom>
          <a:noFill/>
          <a:ln/>
        </p:spPr>
        <p:txBody>
          <a:bodyPr wrap="square" lIns="0" tIns="0" rIns="0" bIns="0" rtlCol="0" anchor="t"/>
          <a:lstStyle/>
          <a:p>
            <a:pPr algn="l">
              <a:lnSpc>
                <a:spcPct val="150000"/>
              </a:lnSpc>
            </a:pPr>
            <a:r>
              <a:rPr lang="en-US" sz="2930" dirty="0">
                <a:solidFill>
                  <a:srgbClr val="1A1A2E"/>
                </a:solidFill>
                <a:latin typeface="Quattrocento Sans" pitchFamily="34" charset="0"/>
                <a:ea typeface="Quattrocento Sans" pitchFamily="34" charset="-122"/>
                <a:cs typeface="Quattrocento Sans" pitchFamily="34" charset="-120"/>
              </a:rPr>
              <a:t>Improved healthcare access for rural communities via digital channels, reducing travel burden</a:t>
            </a:r>
            <a:endParaRPr lang="en-US" sz="2930" dirty="0"/>
          </a:p>
        </p:txBody>
      </p:sp>
      <p:sp>
        <p:nvSpPr>
          <p:cNvPr id="31" name="Shape 29"/>
          <p:cNvSpPr/>
          <p:nvPr/>
        </p:nvSpPr>
        <p:spPr>
          <a:xfrm>
            <a:off x="10752709" y="2201291"/>
            <a:ext cx="9906000" cy="3894709"/>
          </a:xfrm>
          <a:prstGeom prst="roundRect">
            <a:avLst>
              <a:gd name="adj" fmla="val 10000"/>
            </a:avLst>
          </a:prstGeom>
          <a:solidFill>
            <a:srgbClr val="E8F4FD"/>
          </a:solidFill>
          <a:ln/>
        </p:spPr>
        <p:txBody>
          <a:bodyPr/>
          <a:lstStyle/>
          <a:p>
            <a:endParaRPr lang="en-GB"/>
          </a:p>
        </p:txBody>
      </p:sp>
      <p:sp>
        <p:nvSpPr>
          <p:cNvPr id="32" name="Shape 30"/>
          <p:cNvSpPr/>
          <p:nvPr/>
        </p:nvSpPr>
        <p:spPr>
          <a:xfrm>
            <a:off x="11260709" y="2624709"/>
            <a:ext cx="745109" cy="745109"/>
          </a:xfrm>
          <a:custGeom>
            <a:avLst/>
            <a:gdLst/>
            <a:ahLst/>
            <a:cxnLst/>
            <a:rect l="l" t="t" r="r" b="b"/>
            <a:pathLst>
              <a:path w="745109" h="745109">
                <a:moveTo>
                  <a:pt x="46569" y="93139"/>
                </a:moveTo>
                <a:cubicBezTo>
                  <a:pt x="46569" y="41734"/>
                  <a:pt x="88304" y="0"/>
                  <a:pt x="139708" y="0"/>
                </a:cubicBezTo>
                <a:cubicBezTo>
                  <a:pt x="191112" y="0"/>
                  <a:pt x="232847" y="41734"/>
                  <a:pt x="232847" y="93139"/>
                </a:cubicBezTo>
                <a:cubicBezTo>
                  <a:pt x="232847" y="144543"/>
                  <a:pt x="191112" y="186277"/>
                  <a:pt x="139708" y="186277"/>
                </a:cubicBezTo>
                <a:cubicBezTo>
                  <a:pt x="88304" y="186277"/>
                  <a:pt x="46569" y="144543"/>
                  <a:pt x="46569" y="93139"/>
                </a:cubicBezTo>
                <a:close/>
                <a:moveTo>
                  <a:pt x="0" y="325985"/>
                </a:moveTo>
                <a:cubicBezTo>
                  <a:pt x="0" y="274613"/>
                  <a:pt x="41766" y="232847"/>
                  <a:pt x="93139" y="232847"/>
                </a:cubicBezTo>
                <a:lnTo>
                  <a:pt x="186277" y="232847"/>
                </a:lnTo>
                <a:cubicBezTo>
                  <a:pt x="190934" y="232847"/>
                  <a:pt x="195591" y="233137"/>
                  <a:pt x="200102" y="233865"/>
                </a:cubicBezTo>
                <a:lnTo>
                  <a:pt x="135488" y="298480"/>
                </a:lnTo>
                <a:cubicBezTo>
                  <a:pt x="94593" y="339374"/>
                  <a:pt x="94593" y="405735"/>
                  <a:pt x="135488" y="446629"/>
                </a:cubicBezTo>
                <a:lnTo>
                  <a:pt x="216984" y="528125"/>
                </a:lnTo>
                <a:cubicBezTo>
                  <a:pt x="221931" y="533073"/>
                  <a:pt x="227172" y="537439"/>
                  <a:pt x="232847" y="541223"/>
                </a:cubicBezTo>
                <a:lnTo>
                  <a:pt x="232847" y="675256"/>
                </a:lnTo>
                <a:cubicBezTo>
                  <a:pt x="232847" y="713821"/>
                  <a:pt x="201558" y="745109"/>
                  <a:pt x="162993" y="745109"/>
                </a:cubicBezTo>
                <a:lnTo>
                  <a:pt x="116424" y="745109"/>
                </a:lnTo>
                <a:cubicBezTo>
                  <a:pt x="77858" y="745109"/>
                  <a:pt x="46569" y="713821"/>
                  <a:pt x="46569" y="675256"/>
                </a:cubicBezTo>
                <a:lnTo>
                  <a:pt x="46569" y="499747"/>
                </a:lnTo>
                <a:cubicBezTo>
                  <a:pt x="18773" y="483738"/>
                  <a:pt x="0" y="453614"/>
                  <a:pt x="0" y="419124"/>
                </a:cubicBezTo>
                <a:lnTo>
                  <a:pt x="0" y="325985"/>
                </a:lnTo>
                <a:close/>
                <a:moveTo>
                  <a:pt x="512262" y="93139"/>
                </a:moveTo>
                <a:cubicBezTo>
                  <a:pt x="512262" y="41734"/>
                  <a:pt x="553997" y="0"/>
                  <a:pt x="605401" y="0"/>
                </a:cubicBezTo>
                <a:cubicBezTo>
                  <a:pt x="656805" y="0"/>
                  <a:pt x="698540" y="41734"/>
                  <a:pt x="698540" y="93139"/>
                </a:cubicBezTo>
                <a:cubicBezTo>
                  <a:pt x="698540" y="144543"/>
                  <a:pt x="656805" y="186277"/>
                  <a:pt x="605401" y="186277"/>
                </a:cubicBezTo>
                <a:cubicBezTo>
                  <a:pt x="553997" y="186277"/>
                  <a:pt x="512262" y="144543"/>
                  <a:pt x="512262" y="93139"/>
                </a:cubicBezTo>
                <a:close/>
                <a:moveTo>
                  <a:pt x="609621" y="298480"/>
                </a:moveTo>
                <a:lnTo>
                  <a:pt x="545007" y="233865"/>
                </a:lnTo>
                <a:cubicBezTo>
                  <a:pt x="549518" y="233137"/>
                  <a:pt x="554175" y="232847"/>
                  <a:pt x="558832" y="232847"/>
                </a:cubicBezTo>
                <a:lnTo>
                  <a:pt x="651970" y="232847"/>
                </a:lnTo>
                <a:cubicBezTo>
                  <a:pt x="703343" y="232847"/>
                  <a:pt x="745109" y="274613"/>
                  <a:pt x="745109" y="325985"/>
                </a:cubicBezTo>
                <a:lnTo>
                  <a:pt x="745109" y="419124"/>
                </a:lnTo>
                <a:cubicBezTo>
                  <a:pt x="745109" y="453614"/>
                  <a:pt x="726336" y="483738"/>
                  <a:pt x="698540" y="499747"/>
                </a:cubicBezTo>
                <a:lnTo>
                  <a:pt x="698540" y="675256"/>
                </a:lnTo>
                <a:cubicBezTo>
                  <a:pt x="698540" y="713821"/>
                  <a:pt x="667251" y="745109"/>
                  <a:pt x="628686" y="745109"/>
                </a:cubicBezTo>
                <a:lnTo>
                  <a:pt x="582117" y="745109"/>
                </a:lnTo>
                <a:cubicBezTo>
                  <a:pt x="543551" y="745109"/>
                  <a:pt x="512262" y="713821"/>
                  <a:pt x="512262" y="675256"/>
                </a:cubicBezTo>
                <a:lnTo>
                  <a:pt x="512262" y="541223"/>
                </a:lnTo>
                <a:cubicBezTo>
                  <a:pt x="517937" y="537439"/>
                  <a:pt x="523178" y="533073"/>
                  <a:pt x="528125" y="528125"/>
                </a:cubicBezTo>
                <a:lnTo>
                  <a:pt x="609621" y="446629"/>
                </a:lnTo>
                <a:cubicBezTo>
                  <a:pt x="650516" y="405735"/>
                  <a:pt x="650516" y="339374"/>
                  <a:pt x="609621" y="298480"/>
                </a:cubicBezTo>
                <a:close/>
                <a:moveTo>
                  <a:pt x="440662" y="258751"/>
                </a:moveTo>
                <a:cubicBezTo>
                  <a:pt x="453759" y="253366"/>
                  <a:pt x="468749" y="256277"/>
                  <a:pt x="478791" y="266318"/>
                </a:cubicBezTo>
                <a:lnTo>
                  <a:pt x="560286" y="347814"/>
                </a:lnTo>
                <a:cubicBezTo>
                  <a:pt x="573967" y="361494"/>
                  <a:pt x="573967" y="383615"/>
                  <a:pt x="560286" y="397149"/>
                </a:cubicBezTo>
                <a:lnTo>
                  <a:pt x="478791" y="478646"/>
                </a:lnTo>
                <a:cubicBezTo>
                  <a:pt x="468749" y="488686"/>
                  <a:pt x="453759" y="491597"/>
                  <a:pt x="440662" y="486213"/>
                </a:cubicBezTo>
                <a:cubicBezTo>
                  <a:pt x="427564" y="480829"/>
                  <a:pt x="419124" y="468167"/>
                  <a:pt x="419124" y="454051"/>
                </a:cubicBezTo>
                <a:lnTo>
                  <a:pt x="419124" y="419124"/>
                </a:lnTo>
                <a:lnTo>
                  <a:pt x="325985" y="419124"/>
                </a:lnTo>
                <a:lnTo>
                  <a:pt x="325985" y="454051"/>
                </a:lnTo>
                <a:cubicBezTo>
                  <a:pt x="325985" y="468167"/>
                  <a:pt x="317545" y="480974"/>
                  <a:pt x="304447" y="486358"/>
                </a:cubicBezTo>
                <a:cubicBezTo>
                  <a:pt x="291350" y="491743"/>
                  <a:pt x="276360" y="488832"/>
                  <a:pt x="266318" y="478791"/>
                </a:cubicBezTo>
                <a:lnTo>
                  <a:pt x="184823" y="397295"/>
                </a:lnTo>
                <a:cubicBezTo>
                  <a:pt x="171142" y="383615"/>
                  <a:pt x="171142" y="361494"/>
                  <a:pt x="184823" y="347960"/>
                </a:cubicBezTo>
                <a:lnTo>
                  <a:pt x="266318" y="266463"/>
                </a:lnTo>
                <a:cubicBezTo>
                  <a:pt x="276360" y="256423"/>
                  <a:pt x="291350" y="253512"/>
                  <a:pt x="304447" y="258896"/>
                </a:cubicBezTo>
                <a:cubicBezTo>
                  <a:pt x="317545" y="264280"/>
                  <a:pt x="325985" y="276942"/>
                  <a:pt x="325985" y="291058"/>
                </a:cubicBezTo>
                <a:lnTo>
                  <a:pt x="325985" y="325985"/>
                </a:lnTo>
                <a:lnTo>
                  <a:pt x="419124" y="325985"/>
                </a:lnTo>
                <a:lnTo>
                  <a:pt x="419124" y="291058"/>
                </a:lnTo>
                <a:cubicBezTo>
                  <a:pt x="419124" y="276942"/>
                  <a:pt x="427564" y="264135"/>
                  <a:pt x="440662" y="258751"/>
                </a:cubicBezTo>
                <a:close/>
              </a:path>
            </a:pathLst>
          </a:custGeom>
          <a:solidFill>
            <a:srgbClr val="005EB8"/>
          </a:solidFill>
          <a:ln/>
        </p:spPr>
        <p:txBody>
          <a:bodyPr/>
          <a:lstStyle/>
          <a:p>
            <a:endParaRPr lang="en-GB"/>
          </a:p>
        </p:txBody>
      </p:sp>
      <p:sp>
        <p:nvSpPr>
          <p:cNvPr id="33" name="Shape 31"/>
          <p:cNvSpPr/>
          <p:nvPr/>
        </p:nvSpPr>
        <p:spPr>
          <a:xfrm>
            <a:off x="12276709" y="2624709"/>
            <a:ext cx="7958709" cy="609600"/>
          </a:xfrm>
          <a:prstGeom prst="rect">
            <a:avLst/>
          </a:prstGeom>
          <a:noFill/>
          <a:ln/>
        </p:spPr>
        <p:txBody>
          <a:bodyPr/>
          <a:lstStyle/>
          <a:p>
            <a:endParaRPr lang="en-GB"/>
          </a:p>
        </p:txBody>
      </p:sp>
      <p:sp>
        <p:nvSpPr>
          <p:cNvPr id="34" name="Text 32"/>
          <p:cNvSpPr/>
          <p:nvPr/>
        </p:nvSpPr>
        <p:spPr>
          <a:xfrm>
            <a:off x="12154789" y="2563749"/>
            <a:ext cx="8202549" cy="731520"/>
          </a:xfrm>
          <a:prstGeom prst="rect">
            <a:avLst/>
          </a:prstGeom>
          <a:noFill/>
          <a:ln/>
        </p:spPr>
        <p:txBody>
          <a:bodyPr wrap="none" lIns="0" tIns="0" rIns="0" bIns="0" rtlCol="0" anchor="ctr"/>
          <a:lstStyle/>
          <a:p>
            <a:pPr algn="l">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Family &amp; Carer Proxy Access</a:t>
            </a:r>
            <a:endParaRPr lang="en-US" sz="3200" dirty="0"/>
          </a:p>
        </p:txBody>
      </p:sp>
      <p:sp>
        <p:nvSpPr>
          <p:cNvPr id="35" name="Shape 33"/>
          <p:cNvSpPr/>
          <p:nvPr/>
        </p:nvSpPr>
        <p:spPr>
          <a:xfrm>
            <a:off x="11260709" y="3471291"/>
            <a:ext cx="8974709" cy="2286000"/>
          </a:xfrm>
          <a:prstGeom prst="rect">
            <a:avLst/>
          </a:prstGeom>
          <a:noFill/>
          <a:ln/>
        </p:spPr>
        <p:txBody>
          <a:bodyPr/>
          <a:lstStyle/>
          <a:p>
            <a:endParaRPr lang="en-GB"/>
          </a:p>
        </p:txBody>
      </p:sp>
      <p:sp>
        <p:nvSpPr>
          <p:cNvPr id="36" name="Text 34"/>
          <p:cNvSpPr/>
          <p:nvPr/>
        </p:nvSpPr>
        <p:spPr>
          <a:xfrm>
            <a:off x="11138789" y="3410331"/>
            <a:ext cx="9218549" cy="2407920"/>
          </a:xfrm>
          <a:prstGeom prst="rect">
            <a:avLst/>
          </a:prstGeom>
          <a:noFill/>
          <a:ln/>
        </p:spPr>
        <p:txBody>
          <a:bodyPr wrap="square" lIns="0" tIns="0" rIns="0" bIns="0" rtlCol="0" anchor="t"/>
          <a:lstStyle/>
          <a:p>
            <a:pPr algn="l">
              <a:lnSpc>
                <a:spcPct val="150000"/>
              </a:lnSpc>
            </a:pPr>
            <a:r>
              <a:rPr lang="en-US" sz="2930" dirty="0">
                <a:solidFill>
                  <a:srgbClr val="1A1A2E"/>
                </a:solidFill>
                <a:latin typeface="Quattrocento Sans" pitchFamily="34" charset="0"/>
                <a:ea typeface="Quattrocento Sans" pitchFamily="34" charset="-122"/>
                <a:cs typeface="Quattrocento Sans" pitchFamily="34" charset="-120"/>
              </a:rPr>
              <a:t>Linked profiles enable carers to manage appointments and prescriptions for vulnerable individuals</a:t>
            </a:r>
            <a:endParaRPr lang="en-US" sz="2930" dirty="0"/>
          </a:p>
        </p:txBody>
      </p:sp>
      <p:sp>
        <p:nvSpPr>
          <p:cNvPr id="37" name="Shape 35"/>
          <p:cNvSpPr/>
          <p:nvPr/>
        </p:nvSpPr>
        <p:spPr>
          <a:xfrm>
            <a:off x="1016000" y="6434709"/>
            <a:ext cx="9398000" cy="3894709"/>
          </a:xfrm>
          <a:prstGeom prst="roundRect">
            <a:avLst>
              <a:gd name="adj" fmla="val 10000"/>
            </a:avLst>
          </a:prstGeom>
          <a:solidFill>
            <a:srgbClr val="E8F4FD"/>
          </a:solidFill>
          <a:ln/>
        </p:spPr>
        <p:txBody>
          <a:bodyPr/>
          <a:lstStyle/>
          <a:p>
            <a:endParaRPr lang="en-GB"/>
          </a:p>
        </p:txBody>
      </p:sp>
      <p:sp>
        <p:nvSpPr>
          <p:cNvPr id="38" name="Shape 36"/>
          <p:cNvSpPr/>
          <p:nvPr/>
        </p:nvSpPr>
        <p:spPr>
          <a:xfrm>
            <a:off x="1477391" y="6858000"/>
            <a:ext cx="838200" cy="745109"/>
          </a:xfrm>
          <a:custGeom>
            <a:avLst/>
            <a:gdLst/>
            <a:ahLst/>
            <a:cxnLst/>
            <a:rect l="l" t="t" r="r" b="b"/>
            <a:pathLst>
              <a:path w="838200" h="745109">
                <a:moveTo>
                  <a:pt x="391305" y="123991"/>
                </a:moveTo>
                <a:lnTo>
                  <a:pt x="221628" y="312596"/>
                </a:lnTo>
                <a:cubicBezTo>
                  <a:pt x="214935" y="320018"/>
                  <a:pt x="215225" y="331515"/>
                  <a:pt x="222356" y="338646"/>
                </a:cubicBezTo>
                <a:cubicBezTo>
                  <a:pt x="266740" y="383032"/>
                  <a:pt x="338772" y="383032"/>
                  <a:pt x="383156" y="338646"/>
                </a:cubicBezTo>
                <a:lnTo>
                  <a:pt x="429432" y="292369"/>
                </a:lnTo>
                <a:cubicBezTo>
                  <a:pt x="435544" y="286256"/>
                  <a:pt x="443256" y="282908"/>
                  <a:pt x="451115" y="282327"/>
                </a:cubicBezTo>
                <a:cubicBezTo>
                  <a:pt x="461011" y="281453"/>
                  <a:pt x="471196" y="284800"/>
                  <a:pt x="478764" y="292369"/>
                </a:cubicBezTo>
                <a:lnTo>
                  <a:pt x="735753" y="547190"/>
                </a:lnTo>
                <a:lnTo>
                  <a:pt x="838200" y="465693"/>
                </a:lnTo>
                <a:lnTo>
                  <a:pt x="838200" y="46569"/>
                </a:lnTo>
                <a:lnTo>
                  <a:pt x="675217" y="139708"/>
                </a:lnTo>
                <a:lnTo>
                  <a:pt x="640583" y="116569"/>
                </a:lnTo>
                <a:cubicBezTo>
                  <a:pt x="617591" y="101288"/>
                  <a:pt x="590669" y="93139"/>
                  <a:pt x="563020" y="93139"/>
                </a:cubicBezTo>
                <a:lnTo>
                  <a:pt x="460573" y="93139"/>
                </a:lnTo>
                <a:cubicBezTo>
                  <a:pt x="458973" y="93139"/>
                  <a:pt x="457227" y="93139"/>
                  <a:pt x="455625" y="93284"/>
                </a:cubicBezTo>
                <a:cubicBezTo>
                  <a:pt x="431033" y="94593"/>
                  <a:pt x="407895" y="105654"/>
                  <a:pt x="391305" y="123991"/>
                </a:cubicBezTo>
                <a:close/>
                <a:moveTo>
                  <a:pt x="169677" y="265882"/>
                </a:moveTo>
                <a:lnTo>
                  <a:pt x="325093" y="93139"/>
                </a:lnTo>
                <a:lnTo>
                  <a:pt x="267467" y="93139"/>
                </a:lnTo>
                <a:cubicBezTo>
                  <a:pt x="230360" y="93139"/>
                  <a:pt x="194852" y="107837"/>
                  <a:pt x="168659" y="134033"/>
                </a:cubicBezTo>
                <a:lnTo>
                  <a:pt x="162984" y="139708"/>
                </a:lnTo>
                <a:lnTo>
                  <a:pt x="0" y="46569"/>
                </a:lnTo>
                <a:lnTo>
                  <a:pt x="0" y="465693"/>
                </a:lnTo>
                <a:lnTo>
                  <a:pt x="227595" y="655317"/>
                </a:lnTo>
                <a:cubicBezTo>
                  <a:pt x="261064" y="683259"/>
                  <a:pt x="303265" y="698540"/>
                  <a:pt x="346776" y="698540"/>
                </a:cubicBezTo>
                <a:lnTo>
                  <a:pt x="369623" y="698540"/>
                </a:lnTo>
                <a:lnTo>
                  <a:pt x="359436" y="688352"/>
                </a:lnTo>
                <a:cubicBezTo>
                  <a:pt x="345757" y="674673"/>
                  <a:pt x="345757" y="652553"/>
                  <a:pt x="359436" y="639018"/>
                </a:cubicBezTo>
                <a:cubicBezTo>
                  <a:pt x="373116" y="625484"/>
                  <a:pt x="395235" y="625338"/>
                  <a:pt x="408768" y="639018"/>
                </a:cubicBezTo>
                <a:lnTo>
                  <a:pt x="468432" y="698685"/>
                </a:lnTo>
                <a:lnTo>
                  <a:pt x="481528" y="698685"/>
                </a:lnTo>
                <a:cubicBezTo>
                  <a:pt x="509323" y="698685"/>
                  <a:pt x="536535" y="692427"/>
                  <a:pt x="561273" y="680785"/>
                </a:cubicBezTo>
                <a:lnTo>
                  <a:pt x="522420" y="641783"/>
                </a:lnTo>
                <a:cubicBezTo>
                  <a:pt x="508741" y="628104"/>
                  <a:pt x="508741" y="605984"/>
                  <a:pt x="522420" y="592448"/>
                </a:cubicBezTo>
                <a:cubicBezTo>
                  <a:pt x="536099" y="578914"/>
                  <a:pt x="558217" y="578769"/>
                  <a:pt x="571752" y="592448"/>
                </a:cubicBezTo>
                <a:lnTo>
                  <a:pt x="618319" y="639018"/>
                </a:lnTo>
                <a:lnTo>
                  <a:pt x="643784" y="613551"/>
                </a:lnTo>
                <a:cubicBezTo>
                  <a:pt x="656736" y="600598"/>
                  <a:pt x="660519" y="581825"/>
                  <a:pt x="654844" y="565380"/>
                </a:cubicBezTo>
                <a:lnTo>
                  <a:pt x="454171" y="366297"/>
                </a:lnTo>
                <a:lnTo>
                  <a:pt x="432488" y="387981"/>
                </a:lnTo>
                <a:cubicBezTo>
                  <a:pt x="360747" y="459726"/>
                  <a:pt x="244620" y="459726"/>
                  <a:pt x="172879" y="387981"/>
                </a:cubicBezTo>
                <a:cubicBezTo>
                  <a:pt x="139409" y="354509"/>
                  <a:pt x="138099" y="300809"/>
                  <a:pt x="169677" y="265736"/>
                </a:cubicBezTo>
                <a:close/>
              </a:path>
            </a:pathLst>
          </a:custGeom>
          <a:solidFill>
            <a:srgbClr val="005EB8"/>
          </a:solidFill>
          <a:ln/>
        </p:spPr>
        <p:txBody>
          <a:bodyPr/>
          <a:lstStyle/>
          <a:p>
            <a:endParaRPr lang="en-GB"/>
          </a:p>
        </p:txBody>
      </p:sp>
      <p:sp>
        <p:nvSpPr>
          <p:cNvPr id="39" name="Shape 37"/>
          <p:cNvSpPr/>
          <p:nvPr/>
        </p:nvSpPr>
        <p:spPr>
          <a:xfrm>
            <a:off x="2540000" y="6858000"/>
            <a:ext cx="7450709" cy="609600"/>
          </a:xfrm>
          <a:prstGeom prst="rect">
            <a:avLst/>
          </a:prstGeom>
          <a:noFill/>
          <a:ln/>
        </p:spPr>
        <p:txBody>
          <a:bodyPr/>
          <a:lstStyle/>
          <a:p>
            <a:endParaRPr lang="en-GB"/>
          </a:p>
        </p:txBody>
      </p:sp>
      <p:sp>
        <p:nvSpPr>
          <p:cNvPr id="40" name="Text 38"/>
          <p:cNvSpPr/>
          <p:nvPr/>
        </p:nvSpPr>
        <p:spPr>
          <a:xfrm>
            <a:off x="2418080" y="6797040"/>
            <a:ext cx="7694549" cy="731520"/>
          </a:xfrm>
          <a:prstGeom prst="rect">
            <a:avLst/>
          </a:prstGeom>
          <a:noFill/>
          <a:ln/>
        </p:spPr>
        <p:txBody>
          <a:bodyPr wrap="none" lIns="0" tIns="0" rIns="0" bIns="0" rtlCol="0" anchor="ctr"/>
          <a:lstStyle/>
          <a:p>
            <a:pPr algn="l">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Co-Production Potential</a:t>
            </a:r>
            <a:endParaRPr lang="en-US" sz="3200" dirty="0"/>
          </a:p>
        </p:txBody>
      </p:sp>
      <p:sp>
        <p:nvSpPr>
          <p:cNvPr id="41" name="Shape 39"/>
          <p:cNvSpPr/>
          <p:nvPr/>
        </p:nvSpPr>
        <p:spPr>
          <a:xfrm>
            <a:off x="1524000" y="7704709"/>
            <a:ext cx="8466709" cy="2286000"/>
          </a:xfrm>
          <a:prstGeom prst="rect">
            <a:avLst/>
          </a:prstGeom>
          <a:noFill/>
          <a:ln/>
        </p:spPr>
        <p:txBody>
          <a:bodyPr/>
          <a:lstStyle/>
          <a:p>
            <a:endParaRPr lang="en-GB"/>
          </a:p>
        </p:txBody>
      </p:sp>
      <p:sp>
        <p:nvSpPr>
          <p:cNvPr id="42" name="Text 40"/>
          <p:cNvSpPr/>
          <p:nvPr/>
        </p:nvSpPr>
        <p:spPr>
          <a:xfrm>
            <a:off x="1402080" y="7643749"/>
            <a:ext cx="8710549" cy="2407920"/>
          </a:xfrm>
          <a:prstGeom prst="rect">
            <a:avLst/>
          </a:prstGeom>
          <a:noFill/>
          <a:ln/>
        </p:spPr>
        <p:txBody>
          <a:bodyPr wrap="square" lIns="0" tIns="0" rIns="0" bIns="0" rtlCol="0" anchor="t"/>
          <a:lstStyle/>
          <a:p>
            <a:pPr algn="l">
              <a:lnSpc>
                <a:spcPct val="150000"/>
              </a:lnSpc>
            </a:pPr>
            <a:r>
              <a:rPr lang="en-US" sz="2930" dirty="0">
                <a:solidFill>
                  <a:srgbClr val="1A1A2E"/>
                </a:solidFill>
                <a:latin typeface="Quattrocento Sans" pitchFamily="34" charset="0"/>
                <a:ea typeface="Quattrocento Sans" pitchFamily="34" charset="-122"/>
                <a:cs typeface="Quattrocento Sans" pitchFamily="34" charset="-120"/>
              </a:rPr>
              <a:t>Patient feedback shapes app development, building a "seamless entry point" to NHS services</a:t>
            </a:r>
            <a:endParaRPr lang="en-US" sz="2930" dirty="0"/>
          </a:p>
        </p:txBody>
      </p:sp>
      <p:sp>
        <p:nvSpPr>
          <p:cNvPr id="43" name="Shape 41"/>
          <p:cNvSpPr/>
          <p:nvPr/>
        </p:nvSpPr>
        <p:spPr>
          <a:xfrm>
            <a:off x="10752709" y="6434709"/>
            <a:ext cx="9906000" cy="3894709"/>
          </a:xfrm>
          <a:prstGeom prst="roundRect">
            <a:avLst>
              <a:gd name="adj" fmla="val 10000"/>
            </a:avLst>
          </a:prstGeom>
          <a:solidFill>
            <a:srgbClr val="E8F4FD"/>
          </a:solidFill>
          <a:ln/>
        </p:spPr>
        <p:txBody>
          <a:bodyPr/>
          <a:lstStyle/>
          <a:p>
            <a:endParaRPr lang="en-GB"/>
          </a:p>
        </p:txBody>
      </p:sp>
      <p:sp>
        <p:nvSpPr>
          <p:cNvPr id="44" name="Shape 42"/>
          <p:cNvSpPr/>
          <p:nvPr/>
        </p:nvSpPr>
        <p:spPr>
          <a:xfrm>
            <a:off x="11167491" y="6858000"/>
            <a:ext cx="931291" cy="745109"/>
          </a:xfrm>
          <a:custGeom>
            <a:avLst/>
            <a:gdLst/>
            <a:ahLst/>
            <a:cxnLst/>
            <a:rect l="l" t="t" r="r" b="b"/>
            <a:pathLst>
              <a:path w="931291" h="745109">
                <a:moveTo>
                  <a:pt x="465646" y="23285"/>
                </a:moveTo>
                <a:cubicBezTo>
                  <a:pt x="549170" y="23285"/>
                  <a:pt x="616980" y="91103"/>
                  <a:pt x="616980" y="174635"/>
                </a:cubicBezTo>
                <a:cubicBezTo>
                  <a:pt x="616980" y="258168"/>
                  <a:pt x="549170" y="325985"/>
                  <a:pt x="465646" y="325985"/>
                </a:cubicBezTo>
                <a:cubicBezTo>
                  <a:pt x="382121" y="325985"/>
                  <a:pt x="314311" y="258168"/>
                  <a:pt x="314311" y="174635"/>
                </a:cubicBezTo>
                <a:cubicBezTo>
                  <a:pt x="314311" y="91103"/>
                  <a:pt x="382121" y="23285"/>
                  <a:pt x="465646" y="23285"/>
                </a:cubicBezTo>
                <a:close/>
                <a:moveTo>
                  <a:pt x="139694" y="128066"/>
                </a:moveTo>
                <a:cubicBezTo>
                  <a:pt x="197518" y="128066"/>
                  <a:pt x="244464" y="175017"/>
                  <a:pt x="244464" y="232847"/>
                </a:cubicBezTo>
                <a:cubicBezTo>
                  <a:pt x="244464" y="290677"/>
                  <a:pt x="197518" y="337627"/>
                  <a:pt x="139694" y="337627"/>
                </a:cubicBezTo>
                <a:cubicBezTo>
                  <a:pt x="81870" y="337627"/>
                  <a:pt x="34924" y="290677"/>
                  <a:pt x="34924" y="232847"/>
                </a:cubicBezTo>
                <a:cubicBezTo>
                  <a:pt x="34924" y="175017"/>
                  <a:pt x="81870" y="128066"/>
                  <a:pt x="139694" y="128066"/>
                </a:cubicBezTo>
                <a:close/>
                <a:moveTo>
                  <a:pt x="0" y="605401"/>
                </a:moveTo>
                <a:cubicBezTo>
                  <a:pt x="0" y="502513"/>
                  <a:pt x="83380" y="419124"/>
                  <a:pt x="186258" y="419124"/>
                </a:cubicBezTo>
                <a:cubicBezTo>
                  <a:pt x="204884" y="419124"/>
                  <a:pt x="222927" y="421889"/>
                  <a:pt x="239953" y="426983"/>
                </a:cubicBezTo>
                <a:cubicBezTo>
                  <a:pt x="192079" y="480537"/>
                  <a:pt x="162977" y="551265"/>
                  <a:pt x="162977" y="628686"/>
                </a:cubicBezTo>
                <a:lnTo>
                  <a:pt x="162977" y="651970"/>
                </a:lnTo>
                <a:cubicBezTo>
                  <a:pt x="162977" y="668561"/>
                  <a:pt x="166468" y="684278"/>
                  <a:pt x="172725" y="698540"/>
                </a:cubicBezTo>
                <a:lnTo>
                  <a:pt x="46565" y="698540"/>
                </a:lnTo>
                <a:cubicBezTo>
                  <a:pt x="20808" y="698540"/>
                  <a:pt x="0" y="677729"/>
                  <a:pt x="0" y="651970"/>
                </a:cubicBezTo>
                <a:lnTo>
                  <a:pt x="0" y="605401"/>
                </a:lnTo>
                <a:close/>
                <a:moveTo>
                  <a:pt x="758566" y="698540"/>
                </a:moveTo>
                <a:cubicBezTo>
                  <a:pt x="764823" y="684278"/>
                  <a:pt x="768314" y="668561"/>
                  <a:pt x="768314" y="651970"/>
                </a:cubicBezTo>
                <a:lnTo>
                  <a:pt x="768314" y="628686"/>
                </a:lnTo>
                <a:cubicBezTo>
                  <a:pt x="768314" y="551265"/>
                  <a:pt x="739212" y="480537"/>
                  <a:pt x="691338" y="426983"/>
                </a:cubicBezTo>
                <a:cubicBezTo>
                  <a:pt x="708364" y="421889"/>
                  <a:pt x="726407" y="419124"/>
                  <a:pt x="745033" y="419124"/>
                </a:cubicBezTo>
                <a:cubicBezTo>
                  <a:pt x="847911" y="419124"/>
                  <a:pt x="931291" y="502513"/>
                  <a:pt x="931291" y="605401"/>
                </a:cubicBezTo>
                <a:lnTo>
                  <a:pt x="931291" y="651970"/>
                </a:lnTo>
                <a:cubicBezTo>
                  <a:pt x="931291" y="677729"/>
                  <a:pt x="910483" y="698540"/>
                  <a:pt x="884726" y="698540"/>
                </a:cubicBezTo>
                <a:lnTo>
                  <a:pt x="758566" y="698540"/>
                </a:lnTo>
                <a:close/>
                <a:moveTo>
                  <a:pt x="686827" y="232847"/>
                </a:moveTo>
                <a:cubicBezTo>
                  <a:pt x="686827" y="175017"/>
                  <a:pt x="733773" y="128066"/>
                  <a:pt x="791597" y="128066"/>
                </a:cubicBezTo>
                <a:cubicBezTo>
                  <a:pt x="849421" y="128066"/>
                  <a:pt x="896367" y="175017"/>
                  <a:pt x="896367" y="232847"/>
                </a:cubicBezTo>
                <a:cubicBezTo>
                  <a:pt x="896367" y="290677"/>
                  <a:pt x="849421" y="337627"/>
                  <a:pt x="791597" y="337627"/>
                </a:cubicBezTo>
                <a:cubicBezTo>
                  <a:pt x="733773" y="337627"/>
                  <a:pt x="686827" y="290677"/>
                  <a:pt x="686827" y="232847"/>
                </a:cubicBezTo>
                <a:close/>
                <a:moveTo>
                  <a:pt x="232823" y="628686"/>
                </a:moveTo>
                <a:cubicBezTo>
                  <a:pt x="232823" y="500038"/>
                  <a:pt x="337011" y="395840"/>
                  <a:pt x="465646" y="395840"/>
                </a:cubicBezTo>
                <a:cubicBezTo>
                  <a:pt x="594280" y="395840"/>
                  <a:pt x="698468" y="500038"/>
                  <a:pt x="698468" y="628686"/>
                </a:cubicBezTo>
                <a:lnTo>
                  <a:pt x="698468" y="651970"/>
                </a:lnTo>
                <a:cubicBezTo>
                  <a:pt x="698468" y="677729"/>
                  <a:pt x="677660" y="698540"/>
                  <a:pt x="651904" y="698540"/>
                </a:cubicBezTo>
                <a:lnTo>
                  <a:pt x="279387" y="698540"/>
                </a:lnTo>
                <a:cubicBezTo>
                  <a:pt x="253631" y="698540"/>
                  <a:pt x="232823" y="677729"/>
                  <a:pt x="232823" y="651970"/>
                </a:cubicBezTo>
                <a:lnTo>
                  <a:pt x="232823" y="628686"/>
                </a:lnTo>
                <a:close/>
              </a:path>
            </a:pathLst>
          </a:custGeom>
          <a:solidFill>
            <a:srgbClr val="005EB8"/>
          </a:solidFill>
          <a:ln/>
        </p:spPr>
        <p:txBody>
          <a:bodyPr/>
          <a:lstStyle/>
          <a:p>
            <a:endParaRPr lang="en-GB"/>
          </a:p>
        </p:txBody>
      </p:sp>
      <p:sp>
        <p:nvSpPr>
          <p:cNvPr id="45" name="Shape 43"/>
          <p:cNvSpPr/>
          <p:nvPr/>
        </p:nvSpPr>
        <p:spPr>
          <a:xfrm>
            <a:off x="12276709" y="6858000"/>
            <a:ext cx="7958709" cy="609600"/>
          </a:xfrm>
          <a:prstGeom prst="rect">
            <a:avLst/>
          </a:prstGeom>
          <a:noFill/>
          <a:ln/>
        </p:spPr>
        <p:txBody>
          <a:bodyPr/>
          <a:lstStyle/>
          <a:p>
            <a:endParaRPr lang="en-GB"/>
          </a:p>
        </p:txBody>
      </p:sp>
      <p:sp>
        <p:nvSpPr>
          <p:cNvPr id="46" name="Text 44"/>
          <p:cNvSpPr/>
          <p:nvPr/>
        </p:nvSpPr>
        <p:spPr>
          <a:xfrm>
            <a:off x="12154789" y="6797040"/>
            <a:ext cx="8202549" cy="731520"/>
          </a:xfrm>
          <a:prstGeom prst="rect">
            <a:avLst/>
          </a:prstGeom>
          <a:noFill/>
          <a:ln/>
        </p:spPr>
        <p:txBody>
          <a:bodyPr wrap="none" lIns="0" tIns="0" rIns="0" bIns="0" rtlCol="0" anchor="ctr"/>
          <a:lstStyle/>
          <a:p>
            <a:pPr algn="l">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Digital Champions</a:t>
            </a:r>
            <a:endParaRPr lang="en-US" sz="3200" dirty="0"/>
          </a:p>
        </p:txBody>
      </p:sp>
      <p:sp>
        <p:nvSpPr>
          <p:cNvPr id="47" name="Shape 45"/>
          <p:cNvSpPr/>
          <p:nvPr/>
        </p:nvSpPr>
        <p:spPr>
          <a:xfrm>
            <a:off x="11260709" y="7704709"/>
            <a:ext cx="8974709" cy="2286000"/>
          </a:xfrm>
          <a:prstGeom prst="rect">
            <a:avLst/>
          </a:prstGeom>
          <a:noFill/>
          <a:ln/>
        </p:spPr>
        <p:txBody>
          <a:bodyPr/>
          <a:lstStyle/>
          <a:p>
            <a:endParaRPr lang="en-GB"/>
          </a:p>
        </p:txBody>
      </p:sp>
      <p:sp>
        <p:nvSpPr>
          <p:cNvPr id="48" name="Text 46"/>
          <p:cNvSpPr/>
          <p:nvPr/>
        </p:nvSpPr>
        <p:spPr>
          <a:xfrm>
            <a:off x="11138789" y="7643749"/>
            <a:ext cx="9218549" cy="2407920"/>
          </a:xfrm>
          <a:prstGeom prst="rect">
            <a:avLst/>
          </a:prstGeom>
          <a:noFill/>
          <a:ln/>
        </p:spPr>
        <p:txBody>
          <a:bodyPr wrap="square" lIns="0" tIns="0" rIns="0" bIns="0" rtlCol="0" anchor="t"/>
          <a:lstStyle/>
          <a:p>
            <a:pPr algn="l">
              <a:lnSpc>
                <a:spcPct val="150000"/>
              </a:lnSpc>
            </a:pPr>
            <a:r>
              <a:rPr lang="en-US" sz="2930" dirty="0">
                <a:solidFill>
                  <a:srgbClr val="1A1A2E"/>
                </a:solidFill>
                <a:latin typeface="Quattrocento Sans" pitchFamily="34" charset="0"/>
                <a:ea typeface="Quattrocento Sans" pitchFamily="34" charset="-122"/>
                <a:cs typeface="Quattrocento Sans" pitchFamily="34" charset="-120"/>
              </a:rPr>
              <a:t>Community volunteers support older people to gain digital skills and stay safe online</a:t>
            </a:r>
            <a:endParaRPr lang="en-US" sz="2930" dirty="0"/>
          </a:p>
        </p:txBody>
      </p:sp>
      <p:sp>
        <p:nvSpPr>
          <p:cNvPr id="49" name="Shape 47"/>
          <p:cNvSpPr/>
          <p:nvPr/>
        </p:nvSpPr>
        <p:spPr>
          <a:xfrm>
            <a:off x="1016000" y="11514709"/>
            <a:ext cx="11853291" cy="338709"/>
          </a:xfrm>
          <a:prstGeom prst="rect">
            <a:avLst/>
          </a:prstGeom>
          <a:noFill/>
          <a:ln/>
        </p:spPr>
        <p:txBody>
          <a:bodyPr/>
          <a:lstStyle/>
          <a:p>
            <a:endParaRPr lang="en-GB"/>
          </a:p>
        </p:txBody>
      </p:sp>
      <p:sp>
        <p:nvSpPr>
          <p:cNvPr id="50" name="Text 48"/>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UK Parliament (2023); Age UK (2024)</a:t>
            </a:r>
            <a:endParaRPr lang="en-US" sz="1870" dirty="0"/>
          </a:p>
        </p:txBody>
      </p:sp>
      <p:sp>
        <p:nvSpPr>
          <p:cNvPr id="51" name="Shape 49"/>
          <p:cNvSpPr/>
          <p:nvPr/>
        </p:nvSpPr>
        <p:spPr>
          <a:xfrm>
            <a:off x="19981291" y="11514709"/>
            <a:ext cx="1016000" cy="338709"/>
          </a:xfrm>
          <a:prstGeom prst="rect">
            <a:avLst/>
          </a:prstGeom>
          <a:noFill/>
          <a:ln/>
        </p:spPr>
        <p:txBody>
          <a:bodyPr/>
          <a:lstStyle/>
          <a:p>
            <a:endParaRPr lang="en-GB"/>
          </a:p>
        </p:txBody>
      </p:sp>
      <p:sp>
        <p:nvSpPr>
          <p:cNvPr id="52" name="Text 50"/>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7 / 15</a:t>
            </a:r>
            <a:endParaRPr lang="en-US" sz="1870" dirty="0"/>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oundRect">
            <a:avLst>
              <a:gd name="adj" fmla="val 8000"/>
            </a:avLst>
          </a:prstGeom>
          <a:solidFill>
            <a:srgbClr val="FFFFFF">
              <a:alpha val="3576"/>
            </a:srgbClr>
          </a:solidFill>
          <a:ln/>
        </p:spPr>
        <p:txBody>
          <a:bodyPr/>
          <a:lstStyle/>
          <a:p>
            <a:endParaRPr lang="en-GB"/>
          </a:p>
        </p:txBody>
      </p:sp>
      <p:sp>
        <p:nvSpPr>
          <p:cNvPr id="6" name="Shape 4"/>
          <p:cNvSpPr/>
          <p:nvPr/>
        </p:nvSpPr>
        <p:spPr>
          <a:xfrm>
            <a:off x="2709291" y="67691"/>
            <a:ext cx="2370709" cy="474091"/>
          </a:xfrm>
          <a:prstGeom prst="rect">
            <a:avLst/>
          </a:prstGeom>
          <a:noFill/>
          <a:ln/>
        </p:spPr>
        <p:txBody>
          <a:bodyPr/>
          <a:lstStyle/>
          <a:p>
            <a:endParaRPr lang="en-GB"/>
          </a:p>
        </p:txBody>
      </p:sp>
      <p:sp>
        <p:nvSpPr>
          <p:cNvPr id="7" name="Text 5"/>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8" name="Shape 6"/>
          <p:cNvSpPr/>
          <p:nvPr/>
        </p:nvSpPr>
        <p:spPr>
          <a:xfrm>
            <a:off x="5249291" y="67691"/>
            <a:ext cx="2709291" cy="474091"/>
          </a:xfrm>
          <a:prstGeom prst="rect">
            <a:avLst/>
          </a:prstGeom>
          <a:noFill/>
          <a:ln/>
        </p:spPr>
        <p:txBody>
          <a:bodyPr/>
          <a:lstStyle/>
          <a:p>
            <a:endParaRPr lang="en-GB"/>
          </a:p>
        </p:txBody>
      </p:sp>
      <p:sp>
        <p:nvSpPr>
          <p:cNvPr id="9" name="Text 7"/>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10" name="Shape 8"/>
          <p:cNvSpPr/>
          <p:nvPr/>
        </p:nvSpPr>
        <p:spPr>
          <a:xfrm>
            <a:off x="8128000" y="67691"/>
            <a:ext cx="2032000" cy="474091"/>
          </a:xfrm>
          <a:prstGeom prst="rect">
            <a:avLst/>
          </a:prstGeom>
          <a:noFill/>
          <a:ln/>
        </p:spPr>
        <p:txBody>
          <a:bodyPr/>
          <a:lstStyle/>
          <a:p>
            <a:endParaRPr lang="en-GB"/>
          </a:p>
        </p:txBody>
      </p:sp>
      <p:sp>
        <p:nvSpPr>
          <p:cNvPr id="11" name="Text 9"/>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2" name="Shape 10"/>
          <p:cNvSpPr/>
          <p:nvPr/>
        </p:nvSpPr>
        <p:spPr>
          <a:xfrm>
            <a:off x="10329291" y="67691"/>
            <a:ext cx="2201291" cy="474091"/>
          </a:xfrm>
          <a:prstGeom prst="rect">
            <a:avLst/>
          </a:prstGeom>
          <a:noFill/>
          <a:ln/>
        </p:spPr>
        <p:txBody>
          <a:bodyPr/>
          <a:lstStyle/>
          <a:p>
            <a:endParaRPr lang="en-GB"/>
          </a:p>
        </p:txBody>
      </p:sp>
      <p:sp>
        <p:nvSpPr>
          <p:cNvPr id="13" name="Text 11"/>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5240000" cy="745109"/>
          </a:xfrm>
          <a:prstGeom prst="rect">
            <a:avLst/>
          </a:prstGeom>
          <a:noFill/>
          <a:ln/>
        </p:spPr>
        <p:txBody>
          <a:bodyPr/>
          <a:lstStyle/>
          <a:p>
            <a:endParaRPr lang="en-GB"/>
          </a:p>
        </p:txBody>
      </p:sp>
      <p:sp>
        <p:nvSpPr>
          <p:cNvPr id="23" name="Text 21"/>
          <p:cNvSpPr/>
          <p:nvPr/>
        </p:nvSpPr>
        <p:spPr>
          <a:xfrm>
            <a:off x="894080" y="887349"/>
            <a:ext cx="17780000"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Workforce: Job Roles &amp; Competency</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286000"/>
            <a:ext cx="6378236" cy="3810000"/>
          </a:xfrm>
          <a:prstGeom prst="roundRect">
            <a:avLst>
              <a:gd name="adj" fmla="val 10000"/>
            </a:avLst>
          </a:prstGeom>
          <a:solidFill>
            <a:srgbClr val="E8F4FD"/>
          </a:solidFill>
          <a:ln/>
        </p:spPr>
        <p:txBody>
          <a:bodyPr/>
          <a:lstStyle/>
          <a:p>
            <a:endParaRPr lang="en-GB"/>
          </a:p>
        </p:txBody>
      </p:sp>
      <p:sp>
        <p:nvSpPr>
          <p:cNvPr id="26" name="Shape 24"/>
          <p:cNvSpPr/>
          <p:nvPr/>
        </p:nvSpPr>
        <p:spPr>
          <a:xfrm>
            <a:off x="3900318" y="2603500"/>
            <a:ext cx="609600" cy="609600"/>
          </a:xfrm>
          <a:custGeom>
            <a:avLst/>
            <a:gdLst/>
            <a:ahLst/>
            <a:cxnLst/>
            <a:rect l="l" t="t" r="r" b="b"/>
            <a:pathLst>
              <a:path w="609600" h="609600">
                <a:moveTo>
                  <a:pt x="130629" y="53459"/>
                </a:moveTo>
                <a:cubicBezTo>
                  <a:pt x="130629" y="38338"/>
                  <a:pt x="140834" y="24646"/>
                  <a:pt x="156754" y="18574"/>
                </a:cubicBezTo>
                <a:lnTo>
                  <a:pt x="287383" y="-31433"/>
                </a:lnTo>
                <a:cubicBezTo>
                  <a:pt x="298541" y="-35719"/>
                  <a:pt x="311195" y="-35719"/>
                  <a:pt x="322353" y="-31433"/>
                </a:cubicBezTo>
                <a:lnTo>
                  <a:pt x="452982" y="18574"/>
                </a:lnTo>
                <a:cubicBezTo>
                  <a:pt x="468766" y="24646"/>
                  <a:pt x="478971" y="38338"/>
                  <a:pt x="478971" y="53459"/>
                </a:cubicBezTo>
                <a:lnTo>
                  <a:pt x="478971" y="171450"/>
                </a:lnTo>
                <a:cubicBezTo>
                  <a:pt x="478971" y="255627"/>
                  <a:pt x="401002" y="323850"/>
                  <a:pt x="304800" y="323850"/>
                </a:cubicBezTo>
                <a:cubicBezTo>
                  <a:pt x="208598" y="323850"/>
                  <a:pt x="130629" y="255627"/>
                  <a:pt x="130629" y="171450"/>
                </a:cubicBezTo>
                <a:lnTo>
                  <a:pt x="130629" y="53459"/>
                </a:lnTo>
                <a:close/>
                <a:moveTo>
                  <a:pt x="413657" y="152400"/>
                </a:moveTo>
                <a:lnTo>
                  <a:pt x="261801" y="152400"/>
                </a:lnTo>
                <a:lnTo>
                  <a:pt x="261257" y="152400"/>
                </a:lnTo>
                <a:lnTo>
                  <a:pt x="195943" y="152400"/>
                </a:lnTo>
                <a:lnTo>
                  <a:pt x="195943" y="171450"/>
                </a:lnTo>
                <a:cubicBezTo>
                  <a:pt x="195943" y="224076"/>
                  <a:pt x="244656" y="266700"/>
                  <a:pt x="304800" y="266700"/>
                </a:cubicBezTo>
                <a:cubicBezTo>
                  <a:pt x="364944" y="266700"/>
                  <a:pt x="413657" y="224076"/>
                  <a:pt x="413657" y="171450"/>
                </a:cubicBezTo>
                <a:lnTo>
                  <a:pt x="413657" y="152400"/>
                </a:lnTo>
                <a:close/>
                <a:moveTo>
                  <a:pt x="283029" y="19050"/>
                </a:moveTo>
                <a:lnTo>
                  <a:pt x="283029" y="38100"/>
                </a:lnTo>
                <a:lnTo>
                  <a:pt x="261257" y="38100"/>
                </a:lnTo>
                <a:cubicBezTo>
                  <a:pt x="255270" y="38100"/>
                  <a:pt x="250371" y="42386"/>
                  <a:pt x="250371" y="47625"/>
                </a:cubicBezTo>
                <a:lnTo>
                  <a:pt x="250371" y="66675"/>
                </a:lnTo>
                <a:cubicBezTo>
                  <a:pt x="250371" y="71914"/>
                  <a:pt x="255270" y="76200"/>
                  <a:pt x="261257" y="76200"/>
                </a:cubicBezTo>
                <a:lnTo>
                  <a:pt x="283029" y="76200"/>
                </a:lnTo>
                <a:lnTo>
                  <a:pt x="283029" y="95250"/>
                </a:lnTo>
                <a:cubicBezTo>
                  <a:pt x="283029" y="100489"/>
                  <a:pt x="287927" y="104775"/>
                  <a:pt x="293914" y="104775"/>
                </a:cubicBezTo>
                <a:lnTo>
                  <a:pt x="315686" y="104775"/>
                </a:lnTo>
                <a:cubicBezTo>
                  <a:pt x="321673" y="104775"/>
                  <a:pt x="326571" y="100489"/>
                  <a:pt x="326571" y="95250"/>
                </a:cubicBezTo>
                <a:lnTo>
                  <a:pt x="326571" y="76200"/>
                </a:lnTo>
                <a:lnTo>
                  <a:pt x="348343" y="76200"/>
                </a:lnTo>
                <a:cubicBezTo>
                  <a:pt x="354330" y="76200"/>
                  <a:pt x="359229" y="71914"/>
                  <a:pt x="359229" y="66675"/>
                </a:cubicBezTo>
                <a:lnTo>
                  <a:pt x="359229" y="47625"/>
                </a:lnTo>
                <a:cubicBezTo>
                  <a:pt x="359229" y="42386"/>
                  <a:pt x="354330" y="38100"/>
                  <a:pt x="348343" y="38100"/>
                </a:cubicBezTo>
                <a:lnTo>
                  <a:pt x="326571" y="38100"/>
                </a:lnTo>
                <a:lnTo>
                  <a:pt x="326571" y="19050"/>
                </a:lnTo>
                <a:cubicBezTo>
                  <a:pt x="326571" y="13811"/>
                  <a:pt x="321673" y="9525"/>
                  <a:pt x="315686" y="9525"/>
                </a:cubicBezTo>
                <a:lnTo>
                  <a:pt x="293914" y="9525"/>
                </a:lnTo>
                <a:cubicBezTo>
                  <a:pt x="287927" y="9525"/>
                  <a:pt x="283029" y="13811"/>
                  <a:pt x="283029" y="19050"/>
                </a:cubicBezTo>
                <a:close/>
                <a:moveTo>
                  <a:pt x="194038" y="384572"/>
                </a:moveTo>
                <a:cubicBezTo>
                  <a:pt x="185193" y="378738"/>
                  <a:pt x="173355" y="377190"/>
                  <a:pt x="163286" y="381238"/>
                </a:cubicBezTo>
                <a:cubicBezTo>
                  <a:pt x="79738" y="414814"/>
                  <a:pt x="21635" y="488632"/>
                  <a:pt x="21635" y="574238"/>
                </a:cubicBezTo>
                <a:cubicBezTo>
                  <a:pt x="21635" y="593765"/>
                  <a:pt x="39733" y="609600"/>
                  <a:pt x="62049" y="609600"/>
                </a:cubicBezTo>
                <a:lnTo>
                  <a:pt x="547279" y="609600"/>
                </a:lnTo>
                <a:cubicBezTo>
                  <a:pt x="569595" y="609600"/>
                  <a:pt x="587693" y="593765"/>
                  <a:pt x="587693" y="574238"/>
                </a:cubicBezTo>
                <a:cubicBezTo>
                  <a:pt x="587693" y="488513"/>
                  <a:pt x="529590" y="414695"/>
                  <a:pt x="446042" y="381238"/>
                </a:cubicBezTo>
                <a:cubicBezTo>
                  <a:pt x="435973" y="377190"/>
                  <a:pt x="424135" y="378738"/>
                  <a:pt x="415290" y="384572"/>
                </a:cubicBezTo>
                <a:lnTo>
                  <a:pt x="324122" y="444341"/>
                </a:lnTo>
                <a:cubicBezTo>
                  <a:pt x="312556" y="451961"/>
                  <a:pt x="296500" y="451961"/>
                  <a:pt x="284934" y="444341"/>
                </a:cubicBezTo>
                <a:lnTo>
                  <a:pt x="193766" y="384572"/>
                </a:lnTo>
                <a:close/>
              </a:path>
            </a:pathLst>
          </a:custGeom>
          <a:solidFill>
            <a:srgbClr val="005EB8"/>
          </a:solidFill>
          <a:ln/>
        </p:spPr>
        <p:txBody>
          <a:bodyPr/>
          <a:lstStyle/>
          <a:p>
            <a:endParaRPr lang="en-GB"/>
          </a:p>
        </p:txBody>
      </p:sp>
      <p:sp>
        <p:nvSpPr>
          <p:cNvPr id="27" name="Text 25"/>
          <p:cNvSpPr/>
          <p:nvPr/>
        </p:nvSpPr>
        <p:spPr>
          <a:xfrm>
            <a:off x="1206500"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New Digital Roles</a:t>
            </a:r>
            <a:endParaRPr lang="en-US" sz="2400" dirty="0"/>
          </a:p>
        </p:txBody>
      </p:sp>
      <p:sp>
        <p:nvSpPr>
          <p:cNvPr id="28" name="Text 26"/>
          <p:cNvSpPr/>
          <p:nvPr/>
        </p:nvSpPr>
        <p:spPr>
          <a:xfrm>
            <a:off x="1270000"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The NHS App has created dedicated roles including Digital Care Navigators and Patient Online Administrators. NHS England's Digital First Primary Care framework (2022) calls for new workforce capabilities in digital triage and online consultation management.</a:t>
            </a:r>
            <a:endParaRPr lang="en-US" sz="1600" dirty="0"/>
          </a:p>
        </p:txBody>
      </p:sp>
      <p:sp>
        <p:nvSpPr>
          <p:cNvPr id="29" name="Shape 27"/>
          <p:cNvSpPr/>
          <p:nvPr/>
        </p:nvSpPr>
        <p:spPr>
          <a:xfrm>
            <a:off x="7648236" y="2286000"/>
            <a:ext cx="6378236" cy="3810000"/>
          </a:xfrm>
          <a:prstGeom prst="roundRect">
            <a:avLst>
              <a:gd name="adj" fmla="val 10000"/>
            </a:avLst>
          </a:prstGeom>
          <a:solidFill>
            <a:srgbClr val="E8F4FD"/>
          </a:solidFill>
          <a:ln/>
        </p:spPr>
        <p:txBody>
          <a:bodyPr/>
          <a:lstStyle/>
          <a:p>
            <a:endParaRPr lang="en-GB"/>
          </a:p>
        </p:txBody>
      </p:sp>
      <p:sp>
        <p:nvSpPr>
          <p:cNvPr id="30" name="Shape 28"/>
          <p:cNvSpPr/>
          <p:nvPr/>
        </p:nvSpPr>
        <p:spPr>
          <a:xfrm>
            <a:off x="10532555" y="2603500"/>
            <a:ext cx="609600" cy="609600"/>
          </a:xfrm>
          <a:custGeom>
            <a:avLst/>
            <a:gdLst/>
            <a:ahLst/>
            <a:cxnLst/>
            <a:rect l="l" t="t" r="r" b="b"/>
            <a:pathLst>
              <a:path w="609600" h="609600">
                <a:moveTo>
                  <a:pt x="121920" y="114300"/>
                </a:moveTo>
                <a:cubicBezTo>
                  <a:pt x="121920" y="72271"/>
                  <a:pt x="149257" y="38100"/>
                  <a:pt x="182880" y="38100"/>
                </a:cubicBezTo>
                <a:lnTo>
                  <a:pt x="518160" y="38100"/>
                </a:lnTo>
                <a:cubicBezTo>
                  <a:pt x="551783" y="38100"/>
                  <a:pt x="579120" y="72271"/>
                  <a:pt x="579120" y="114300"/>
                </a:cubicBezTo>
                <a:lnTo>
                  <a:pt x="579120" y="400050"/>
                </a:lnTo>
                <a:lnTo>
                  <a:pt x="487680" y="400050"/>
                </a:lnTo>
                <a:lnTo>
                  <a:pt x="487680" y="381000"/>
                </a:lnTo>
                <a:cubicBezTo>
                  <a:pt x="487680" y="359926"/>
                  <a:pt x="474059" y="342900"/>
                  <a:pt x="457200" y="342900"/>
                </a:cubicBezTo>
                <a:lnTo>
                  <a:pt x="396240" y="342900"/>
                </a:lnTo>
                <a:cubicBezTo>
                  <a:pt x="379381" y="342900"/>
                  <a:pt x="365760" y="359926"/>
                  <a:pt x="365760" y="381000"/>
                </a:cubicBezTo>
                <a:lnTo>
                  <a:pt x="365760" y="400050"/>
                </a:lnTo>
                <a:lnTo>
                  <a:pt x="242792" y="400050"/>
                </a:lnTo>
                <a:cubicBezTo>
                  <a:pt x="253174" y="377666"/>
                  <a:pt x="259080" y="351592"/>
                  <a:pt x="259080" y="323850"/>
                </a:cubicBezTo>
                <a:cubicBezTo>
                  <a:pt x="259080" y="239673"/>
                  <a:pt x="204502" y="171450"/>
                  <a:pt x="137160" y="171450"/>
                </a:cubicBezTo>
                <a:cubicBezTo>
                  <a:pt x="132016" y="171450"/>
                  <a:pt x="126873" y="171807"/>
                  <a:pt x="121920" y="172641"/>
                </a:cubicBezTo>
                <a:lnTo>
                  <a:pt x="121920" y="114300"/>
                </a:lnTo>
                <a:close/>
                <a:moveTo>
                  <a:pt x="317183" y="533400"/>
                </a:moveTo>
                <a:cubicBezTo>
                  <a:pt x="312325" y="504587"/>
                  <a:pt x="301657" y="478512"/>
                  <a:pt x="286607" y="457200"/>
                </a:cubicBezTo>
                <a:lnTo>
                  <a:pt x="579120" y="457200"/>
                </a:lnTo>
                <a:cubicBezTo>
                  <a:pt x="579120" y="499229"/>
                  <a:pt x="551783" y="533400"/>
                  <a:pt x="518160" y="533400"/>
                </a:cubicBezTo>
                <a:lnTo>
                  <a:pt x="317183" y="533400"/>
                </a:lnTo>
                <a:close/>
                <a:moveTo>
                  <a:pt x="60960" y="323850"/>
                </a:moveTo>
                <a:cubicBezTo>
                  <a:pt x="60960" y="271280"/>
                  <a:pt x="95104" y="228600"/>
                  <a:pt x="137160" y="228600"/>
                </a:cubicBezTo>
                <a:cubicBezTo>
                  <a:pt x="179216" y="228600"/>
                  <a:pt x="213360" y="271280"/>
                  <a:pt x="213360" y="323850"/>
                </a:cubicBezTo>
                <a:cubicBezTo>
                  <a:pt x="213360" y="376420"/>
                  <a:pt x="179216" y="419100"/>
                  <a:pt x="137160" y="419100"/>
                </a:cubicBezTo>
                <a:cubicBezTo>
                  <a:pt x="95104" y="419100"/>
                  <a:pt x="60960" y="376420"/>
                  <a:pt x="60960" y="323850"/>
                </a:cubicBezTo>
                <a:close/>
                <a:moveTo>
                  <a:pt x="0" y="571500"/>
                </a:moveTo>
                <a:cubicBezTo>
                  <a:pt x="0" y="508397"/>
                  <a:pt x="40958" y="457200"/>
                  <a:pt x="91440" y="457200"/>
                </a:cubicBezTo>
                <a:lnTo>
                  <a:pt x="182880" y="457200"/>
                </a:lnTo>
                <a:cubicBezTo>
                  <a:pt x="233362" y="457200"/>
                  <a:pt x="274320" y="508397"/>
                  <a:pt x="274320" y="571500"/>
                </a:cubicBezTo>
                <a:cubicBezTo>
                  <a:pt x="274320" y="592574"/>
                  <a:pt x="260699" y="609600"/>
                  <a:pt x="243840" y="609600"/>
                </a:cubicBezTo>
                <a:lnTo>
                  <a:pt x="30480" y="609600"/>
                </a:lnTo>
                <a:cubicBezTo>
                  <a:pt x="13621" y="609600"/>
                  <a:pt x="0" y="592574"/>
                  <a:pt x="0" y="571500"/>
                </a:cubicBezTo>
                <a:close/>
              </a:path>
            </a:pathLst>
          </a:custGeom>
          <a:solidFill>
            <a:srgbClr val="005EB8"/>
          </a:solidFill>
          <a:ln/>
        </p:spPr>
        <p:txBody>
          <a:bodyPr/>
          <a:lstStyle/>
          <a:p>
            <a:endParaRPr lang="en-GB"/>
          </a:p>
        </p:txBody>
      </p:sp>
      <p:sp>
        <p:nvSpPr>
          <p:cNvPr id="31" name="Text 29"/>
          <p:cNvSpPr/>
          <p:nvPr/>
        </p:nvSpPr>
        <p:spPr>
          <a:xfrm>
            <a:off x="7838736"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Role Redefinition</a:t>
            </a:r>
            <a:endParaRPr lang="en-US" sz="2400" dirty="0"/>
          </a:p>
        </p:txBody>
      </p:sp>
      <p:sp>
        <p:nvSpPr>
          <p:cNvPr id="32" name="Text 30"/>
          <p:cNvSpPr/>
          <p:nvPr/>
        </p:nvSpPr>
        <p:spPr>
          <a:xfrm>
            <a:off x="7902236"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Reception staff have shifted from appointment booking to digital triage support. Papoutsi et al. (2023) found receptionists now need entirely new skill sets, including guiding patients through app registration and managing digital requests.</a:t>
            </a:r>
            <a:endParaRPr lang="en-US" sz="1600" dirty="0"/>
          </a:p>
        </p:txBody>
      </p:sp>
      <p:sp>
        <p:nvSpPr>
          <p:cNvPr id="33" name="Shape 31"/>
          <p:cNvSpPr/>
          <p:nvPr/>
        </p:nvSpPr>
        <p:spPr>
          <a:xfrm>
            <a:off x="14280473" y="2286000"/>
            <a:ext cx="6378236" cy="3810000"/>
          </a:xfrm>
          <a:prstGeom prst="roundRect">
            <a:avLst>
              <a:gd name="adj" fmla="val 10000"/>
            </a:avLst>
          </a:prstGeom>
          <a:solidFill>
            <a:srgbClr val="E8F4FD"/>
          </a:solidFill>
          <a:ln/>
        </p:spPr>
        <p:txBody>
          <a:bodyPr/>
          <a:lstStyle/>
          <a:p>
            <a:endParaRPr lang="en-GB"/>
          </a:p>
        </p:txBody>
      </p:sp>
      <p:sp>
        <p:nvSpPr>
          <p:cNvPr id="34" name="Shape 32"/>
          <p:cNvSpPr/>
          <p:nvPr/>
        </p:nvSpPr>
        <p:spPr>
          <a:xfrm>
            <a:off x="17164791" y="2603500"/>
            <a:ext cx="609600" cy="609600"/>
          </a:xfrm>
          <a:custGeom>
            <a:avLst/>
            <a:gdLst/>
            <a:ahLst/>
            <a:cxnLst/>
            <a:rect l="l" t="t" r="r" b="b"/>
            <a:pathLst>
              <a:path w="609600" h="609600">
                <a:moveTo>
                  <a:pt x="50800" y="233124"/>
                </a:moveTo>
                <a:lnTo>
                  <a:pt x="272203" y="335637"/>
                </a:lnTo>
                <a:cubicBezTo>
                  <a:pt x="282575" y="340400"/>
                  <a:pt x="293582" y="342900"/>
                  <a:pt x="304800" y="342900"/>
                </a:cubicBezTo>
                <a:cubicBezTo>
                  <a:pt x="316018" y="342900"/>
                  <a:pt x="327025" y="340400"/>
                  <a:pt x="337397" y="335637"/>
                </a:cubicBezTo>
                <a:lnTo>
                  <a:pt x="593937" y="216813"/>
                </a:lnTo>
                <a:cubicBezTo>
                  <a:pt x="603462" y="212407"/>
                  <a:pt x="609600" y="202049"/>
                  <a:pt x="609600" y="190500"/>
                </a:cubicBezTo>
                <a:cubicBezTo>
                  <a:pt x="609600" y="178951"/>
                  <a:pt x="603462" y="168592"/>
                  <a:pt x="593937" y="164187"/>
                </a:cubicBezTo>
                <a:lnTo>
                  <a:pt x="337397" y="45363"/>
                </a:lnTo>
                <a:cubicBezTo>
                  <a:pt x="327025" y="40600"/>
                  <a:pt x="316018" y="38100"/>
                  <a:pt x="304800" y="38100"/>
                </a:cubicBezTo>
                <a:cubicBezTo>
                  <a:pt x="293582" y="38100"/>
                  <a:pt x="282575" y="40600"/>
                  <a:pt x="272203" y="45363"/>
                </a:cubicBezTo>
                <a:lnTo>
                  <a:pt x="15663" y="164187"/>
                </a:lnTo>
                <a:cubicBezTo>
                  <a:pt x="6138" y="168592"/>
                  <a:pt x="0" y="178951"/>
                  <a:pt x="0" y="190500"/>
                </a:cubicBezTo>
                <a:lnTo>
                  <a:pt x="0" y="542925"/>
                </a:lnTo>
                <a:cubicBezTo>
                  <a:pt x="0" y="558760"/>
                  <a:pt x="11324" y="571500"/>
                  <a:pt x="25400" y="571500"/>
                </a:cubicBezTo>
                <a:cubicBezTo>
                  <a:pt x="39476" y="571500"/>
                  <a:pt x="50800" y="558760"/>
                  <a:pt x="50800" y="542925"/>
                </a:cubicBezTo>
                <a:lnTo>
                  <a:pt x="50800" y="233124"/>
                </a:lnTo>
                <a:close/>
                <a:moveTo>
                  <a:pt x="101600" y="318492"/>
                </a:moveTo>
                <a:lnTo>
                  <a:pt x="101600" y="457200"/>
                </a:lnTo>
                <a:cubicBezTo>
                  <a:pt x="101600" y="520303"/>
                  <a:pt x="192617" y="571500"/>
                  <a:pt x="304800" y="571500"/>
                </a:cubicBezTo>
                <a:cubicBezTo>
                  <a:pt x="416983" y="571500"/>
                  <a:pt x="508000" y="520303"/>
                  <a:pt x="508000" y="457200"/>
                </a:cubicBezTo>
                <a:lnTo>
                  <a:pt x="508000" y="318373"/>
                </a:lnTo>
                <a:lnTo>
                  <a:pt x="356764" y="388501"/>
                </a:lnTo>
                <a:cubicBezTo>
                  <a:pt x="340254" y="396121"/>
                  <a:pt x="322686" y="400050"/>
                  <a:pt x="304800" y="400050"/>
                </a:cubicBezTo>
                <a:cubicBezTo>
                  <a:pt x="286914" y="400050"/>
                  <a:pt x="269346" y="396121"/>
                  <a:pt x="252836" y="388501"/>
                </a:cubicBezTo>
                <a:lnTo>
                  <a:pt x="101600" y="318373"/>
                </a:lnTo>
                <a:close/>
              </a:path>
            </a:pathLst>
          </a:custGeom>
          <a:solidFill>
            <a:srgbClr val="005EB8"/>
          </a:solidFill>
          <a:ln/>
        </p:spPr>
        <p:txBody>
          <a:bodyPr/>
          <a:lstStyle/>
          <a:p>
            <a:endParaRPr lang="en-GB"/>
          </a:p>
        </p:txBody>
      </p:sp>
      <p:sp>
        <p:nvSpPr>
          <p:cNvPr id="35" name="Text 33"/>
          <p:cNvSpPr/>
          <p:nvPr/>
        </p:nvSpPr>
        <p:spPr>
          <a:xfrm>
            <a:off x="14470973"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Competency Gaps</a:t>
            </a:r>
            <a:endParaRPr lang="en-US" sz="2400" dirty="0"/>
          </a:p>
        </p:txBody>
      </p:sp>
      <p:sp>
        <p:nvSpPr>
          <p:cNvPr id="36" name="Text 34"/>
          <p:cNvSpPr/>
          <p:nvPr/>
        </p:nvSpPr>
        <p:spPr>
          <a:xfrm>
            <a:off x="14534473"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Health Education England (2023) reports 42% of NHS staff require additional digital literacy training. The King's Fund (2024) notes workforce readiness varies significantly between practices, creating an uneven service landscape.</a:t>
            </a:r>
            <a:endParaRPr lang="en-US" sz="1600" dirty="0"/>
          </a:p>
        </p:txBody>
      </p:sp>
      <p:sp>
        <p:nvSpPr>
          <p:cNvPr id="37" name="Shape 35"/>
          <p:cNvSpPr/>
          <p:nvPr/>
        </p:nvSpPr>
        <p:spPr>
          <a:xfrm>
            <a:off x="1016000" y="6413500"/>
            <a:ext cx="19642709" cy="1524000"/>
          </a:xfrm>
          <a:prstGeom prst="roundRect">
            <a:avLst>
              <a:gd name="adj" fmla="val 8000"/>
            </a:avLst>
          </a:prstGeom>
          <a:solidFill>
            <a:srgbClr val="005EB8"/>
          </a:solidFill>
          <a:ln/>
        </p:spPr>
        <p:txBody>
          <a:bodyPr/>
          <a:lstStyle/>
          <a:p>
            <a:endParaRPr lang="en-GB"/>
          </a:p>
        </p:txBody>
      </p:sp>
      <p:sp>
        <p:nvSpPr>
          <p:cNvPr id="38" name="Shape 36"/>
          <p:cNvSpPr/>
          <p:nvPr/>
        </p:nvSpPr>
        <p:spPr>
          <a:xfrm>
            <a:off x="1397000" y="6921500"/>
            <a:ext cx="508000" cy="508000"/>
          </a:xfrm>
          <a:custGeom>
            <a:avLst/>
            <a:gdLst/>
            <a:ahLst/>
            <a:cxnLst/>
            <a:rect l="l" t="t" r="r" b="b"/>
            <a:pathLst>
              <a:path w="508000" h="508000">
                <a:moveTo>
                  <a:pt x="387482" y="381000"/>
                </a:moveTo>
                <a:cubicBezTo>
                  <a:pt x="397140" y="358874"/>
                  <a:pt x="416454" y="338832"/>
                  <a:pt x="438282" y="321568"/>
                </a:cubicBezTo>
                <a:cubicBezTo>
                  <a:pt x="481542" y="287437"/>
                  <a:pt x="508000" y="241300"/>
                  <a:pt x="508000" y="190500"/>
                </a:cubicBezTo>
                <a:cubicBezTo>
                  <a:pt x="508000" y="85328"/>
                  <a:pt x="394229" y="0"/>
                  <a:pt x="254000" y="0"/>
                </a:cubicBezTo>
                <a:cubicBezTo>
                  <a:pt x="113771" y="0"/>
                  <a:pt x="0" y="85328"/>
                  <a:pt x="0" y="190500"/>
                </a:cubicBezTo>
                <a:cubicBezTo>
                  <a:pt x="0" y="241300"/>
                  <a:pt x="26458" y="287437"/>
                  <a:pt x="69718" y="321568"/>
                </a:cubicBezTo>
                <a:cubicBezTo>
                  <a:pt x="91546" y="338832"/>
                  <a:pt x="110993" y="358874"/>
                  <a:pt x="120518" y="381000"/>
                </a:cubicBezTo>
                <a:lnTo>
                  <a:pt x="387350" y="381000"/>
                </a:lnTo>
                <a:close/>
                <a:moveTo>
                  <a:pt x="381000" y="428625"/>
                </a:moveTo>
                <a:lnTo>
                  <a:pt x="127000" y="428625"/>
                </a:lnTo>
                <a:lnTo>
                  <a:pt x="127000" y="444500"/>
                </a:lnTo>
                <a:cubicBezTo>
                  <a:pt x="127000" y="488355"/>
                  <a:pt x="174360" y="523875"/>
                  <a:pt x="232833" y="523875"/>
                </a:cubicBezTo>
                <a:lnTo>
                  <a:pt x="275167" y="523875"/>
                </a:lnTo>
                <a:cubicBezTo>
                  <a:pt x="333640" y="523875"/>
                  <a:pt x="381000" y="488355"/>
                  <a:pt x="381000" y="444500"/>
                </a:cubicBezTo>
                <a:lnTo>
                  <a:pt x="381000" y="428625"/>
                </a:lnTo>
                <a:close/>
                <a:moveTo>
                  <a:pt x="243417" y="111125"/>
                </a:moveTo>
                <a:cubicBezTo>
                  <a:pt x="190765" y="111125"/>
                  <a:pt x="148167" y="143073"/>
                  <a:pt x="148167" y="182563"/>
                </a:cubicBezTo>
                <a:cubicBezTo>
                  <a:pt x="148167" y="195759"/>
                  <a:pt x="134011" y="206375"/>
                  <a:pt x="116417" y="206375"/>
                </a:cubicBezTo>
                <a:cubicBezTo>
                  <a:pt x="98822" y="206375"/>
                  <a:pt x="84667" y="195759"/>
                  <a:pt x="84667" y="182563"/>
                </a:cubicBezTo>
                <a:cubicBezTo>
                  <a:pt x="84667" y="116780"/>
                  <a:pt x="155707" y="63500"/>
                  <a:pt x="243417" y="63500"/>
                </a:cubicBezTo>
                <a:cubicBezTo>
                  <a:pt x="261011" y="63500"/>
                  <a:pt x="275167" y="74116"/>
                  <a:pt x="275167" y="87313"/>
                </a:cubicBezTo>
                <a:cubicBezTo>
                  <a:pt x="275167" y="100509"/>
                  <a:pt x="261011" y="111125"/>
                  <a:pt x="243417" y="111125"/>
                </a:cubicBezTo>
                <a:close/>
              </a:path>
            </a:pathLst>
          </a:custGeom>
          <a:solidFill>
            <a:srgbClr val="00A9CE"/>
          </a:solidFill>
          <a:ln/>
        </p:spPr>
        <p:txBody>
          <a:bodyPr/>
          <a:lstStyle/>
          <a:p>
            <a:endParaRPr lang="en-GB"/>
          </a:p>
        </p:txBody>
      </p:sp>
      <p:sp>
        <p:nvSpPr>
          <p:cNvPr id="39" name="Text 37"/>
          <p:cNvSpPr/>
          <p:nvPr/>
        </p:nvSpPr>
        <p:spPr>
          <a:xfrm>
            <a:off x="2095500" y="6540500"/>
            <a:ext cx="18245709" cy="1270000"/>
          </a:xfrm>
          <a:prstGeom prst="rect">
            <a:avLst/>
          </a:prstGeom>
          <a:noFill/>
          <a:ln/>
        </p:spPr>
        <p:txBody>
          <a:bodyPr wrap="square" lIns="0" tIns="0" rIns="0" bIns="0" rtlCol="0" anchor="ctr"/>
          <a:lstStyle/>
          <a:p>
            <a:pPr algn="l">
              <a:lnSpc>
                <a:spcPct val="140000"/>
              </a:lnSpc>
            </a:pPr>
            <a:r>
              <a:rPr lang="en-US" sz="1800" b="1" dirty="0">
                <a:solidFill>
                  <a:srgbClr val="FFFFFF"/>
                </a:solidFill>
                <a:latin typeface="Quattrocento Sans" pitchFamily="34" charset="0"/>
                <a:ea typeface="Quattrocento Sans" pitchFamily="34" charset="-122"/>
                <a:cs typeface="Quattrocento Sans" pitchFamily="34" charset="-120"/>
              </a:rPr>
              <a:t>Key Insight:</a:t>
            </a:r>
            <a:r>
              <a:rPr lang="en-US" sz="1800" dirty="0">
                <a:solidFill>
                  <a:srgbClr val="FFFFFF"/>
                </a:solidFill>
                <a:latin typeface="Quattrocento Sans" pitchFamily="34" charset="0"/>
                <a:ea typeface="Quattrocento Sans" pitchFamily="34" charset="-122"/>
                <a:cs typeface="Quattrocento Sans" pitchFamily="34" charset="-120"/>
              </a:rPr>
              <a:t> While the NHS App creates efficiency savings, workforce transformation remains uneven. Practices with stronger digital infrastructure report better outcomes, but those in deprived areas struggle with staff retention and training capacity, potentially widening health inequalities.</a:t>
            </a:r>
            <a:endParaRPr lang="en-US" sz="1800" dirty="0"/>
          </a:p>
        </p:txBody>
      </p:sp>
      <p:sp>
        <p:nvSpPr>
          <p:cNvPr id="40" name="Shape 38"/>
          <p:cNvSpPr/>
          <p:nvPr/>
        </p:nvSpPr>
        <p:spPr>
          <a:xfrm>
            <a:off x="1016000" y="11514709"/>
            <a:ext cx="11853291" cy="338709"/>
          </a:xfrm>
          <a:prstGeom prst="rect">
            <a:avLst/>
          </a:prstGeom>
          <a:noFill/>
          <a:ln/>
        </p:spPr>
        <p:txBody>
          <a:bodyPr/>
          <a:lstStyle/>
          <a:p>
            <a:endParaRPr lang="en-GB"/>
          </a:p>
        </p:txBody>
      </p:sp>
      <p:sp>
        <p:nvSpPr>
          <p:cNvPr id="41" name="Text 39"/>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NHS England (2022); Papoutsi et al. (2023); Health Education England (2023); The King's Fund (2024)</a:t>
            </a:r>
            <a:endParaRPr lang="en-US" sz="1870" dirty="0"/>
          </a:p>
        </p:txBody>
      </p:sp>
      <p:sp>
        <p:nvSpPr>
          <p:cNvPr id="42" name="Shape 40"/>
          <p:cNvSpPr/>
          <p:nvPr/>
        </p:nvSpPr>
        <p:spPr>
          <a:xfrm>
            <a:off x="19981291" y="11514709"/>
            <a:ext cx="1016000" cy="338709"/>
          </a:xfrm>
          <a:prstGeom prst="rect">
            <a:avLst/>
          </a:prstGeom>
          <a:noFill/>
          <a:ln/>
        </p:spPr>
        <p:txBody>
          <a:bodyPr/>
          <a:lstStyle/>
          <a:p>
            <a:endParaRPr lang="en-GB"/>
          </a:p>
        </p:txBody>
      </p:sp>
      <p:sp>
        <p:nvSpPr>
          <p:cNvPr id="43" name="Text 41"/>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8 / 15</a:t>
            </a:r>
            <a:endParaRPr lang="en-US" sz="187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oundRect">
            <a:avLst>
              <a:gd name="adj" fmla="val 8000"/>
            </a:avLst>
          </a:prstGeom>
          <a:solidFill>
            <a:srgbClr val="FFFFFF">
              <a:alpha val="3576"/>
            </a:srgbClr>
          </a:solidFill>
          <a:ln/>
        </p:spPr>
        <p:txBody>
          <a:bodyPr/>
          <a:lstStyle/>
          <a:p>
            <a:endParaRPr lang="en-GB"/>
          </a:p>
        </p:txBody>
      </p:sp>
      <p:sp>
        <p:nvSpPr>
          <p:cNvPr id="8" name="Shape 6"/>
          <p:cNvSpPr/>
          <p:nvPr/>
        </p:nvSpPr>
        <p:spPr>
          <a:xfrm>
            <a:off x="5249291" y="67691"/>
            <a:ext cx="2709291" cy="474091"/>
          </a:xfrm>
          <a:prstGeom prst="rect">
            <a:avLst/>
          </a:prstGeom>
          <a:noFill/>
          <a:ln/>
        </p:spPr>
        <p:txBody>
          <a:bodyPr/>
          <a:lstStyle/>
          <a:p>
            <a:endParaRPr lang="en-GB"/>
          </a:p>
        </p:txBody>
      </p:sp>
      <p:sp>
        <p:nvSpPr>
          <p:cNvPr id="9" name="Text 7"/>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10" name="Shape 8"/>
          <p:cNvSpPr/>
          <p:nvPr/>
        </p:nvSpPr>
        <p:spPr>
          <a:xfrm>
            <a:off x="8128000" y="67691"/>
            <a:ext cx="2032000" cy="474091"/>
          </a:xfrm>
          <a:prstGeom prst="rect">
            <a:avLst/>
          </a:prstGeom>
          <a:noFill/>
          <a:ln/>
        </p:spPr>
        <p:txBody>
          <a:bodyPr/>
          <a:lstStyle/>
          <a:p>
            <a:endParaRPr lang="en-GB"/>
          </a:p>
        </p:txBody>
      </p:sp>
      <p:sp>
        <p:nvSpPr>
          <p:cNvPr id="11" name="Text 9"/>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2" name="Shape 10"/>
          <p:cNvSpPr/>
          <p:nvPr/>
        </p:nvSpPr>
        <p:spPr>
          <a:xfrm>
            <a:off x="10329291" y="67691"/>
            <a:ext cx="2201291" cy="474091"/>
          </a:xfrm>
          <a:prstGeom prst="rect">
            <a:avLst/>
          </a:prstGeom>
          <a:noFill/>
          <a:ln/>
        </p:spPr>
        <p:txBody>
          <a:bodyPr/>
          <a:lstStyle/>
          <a:p>
            <a:endParaRPr lang="en-GB"/>
          </a:p>
        </p:txBody>
      </p:sp>
      <p:sp>
        <p:nvSpPr>
          <p:cNvPr id="13" name="Text 11"/>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5240000" cy="745109"/>
          </a:xfrm>
          <a:prstGeom prst="rect">
            <a:avLst/>
          </a:prstGeom>
          <a:noFill/>
          <a:ln/>
        </p:spPr>
        <p:txBody>
          <a:bodyPr/>
          <a:lstStyle/>
          <a:p>
            <a:endParaRPr lang="en-GB"/>
          </a:p>
        </p:txBody>
      </p:sp>
      <p:sp>
        <p:nvSpPr>
          <p:cNvPr id="23" name="Text 21"/>
          <p:cNvSpPr/>
          <p:nvPr/>
        </p:nvSpPr>
        <p:spPr>
          <a:xfrm>
            <a:off x="894080" y="887349"/>
            <a:ext cx="17780000"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Service Delivery: Day-to-Day Changes</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286000"/>
            <a:ext cx="6378236" cy="3810000"/>
          </a:xfrm>
          <a:prstGeom prst="roundRect">
            <a:avLst>
              <a:gd name="adj" fmla="val 10000"/>
            </a:avLst>
          </a:prstGeom>
          <a:solidFill>
            <a:srgbClr val="E8F4FD"/>
          </a:solidFill>
          <a:ln/>
        </p:spPr>
        <p:txBody>
          <a:bodyPr/>
          <a:lstStyle/>
          <a:p>
            <a:endParaRPr lang="en-GB"/>
          </a:p>
        </p:txBody>
      </p:sp>
      <p:sp>
        <p:nvSpPr>
          <p:cNvPr id="26" name="Shape 24"/>
          <p:cNvSpPr/>
          <p:nvPr/>
        </p:nvSpPr>
        <p:spPr>
          <a:xfrm>
            <a:off x="3900318" y="2603500"/>
            <a:ext cx="609600" cy="609600"/>
          </a:xfrm>
          <a:custGeom>
            <a:avLst/>
            <a:gdLst/>
            <a:ahLst/>
            <a:cxnLst/>
            <a:rect l="l" t="t" r="r" b="b"/>
            <a:pathLst>
              <a:path w="609600" h="609600">
                <a:moveTo>
                  <a:pt x="174171" y="0"/>
                </a:moveTo>
                <a:cubicBezTo>
                  <a:pt x="198256" y="0"/>
                  <a:pt x="217714" y="17026"/>
                  <a:pt x="217714" y="38100"/>
                </a:cubicBezTo>
                <a:lnTo>
                  <a:pt x="217714" y="76200"/>
                </a:lnTo>
                <a:lnTo>
                  <a:pt x="391886" y="76200"/>
                </a:lnTo>
                <a:lnTo>
                  <a:pt x="391886" y="38100"/>
                </a:lnTo>
                <a:cubicBezTo>
                  <a:pt x="391886" y="17026"/>
                  <a:pt x="411344" y="0"/>
                  <a:pt x="435429" y="0"/>
                </a:cubicBezTo>
                <a:cubicBezTo>
                  <a:pt x="459513" y="0"/>
                  <a:pt x="478971" y="17026"/>
                  <a:pt x="478971" y="38100"/>
                </a:cubicBezTo>
                <a:lnTo>
                  <a:pt x="478971" y="76200"/>
                </a:lnTo>
                <a:lnTo>
                  <a:pt x="522514" y="76200"/>
                </a:lnTo>
                <a:cubicBezTo>
                  <a:pt x="570548" y="76200"/>
                  <a:pt x="609600" y="110371"/>
                  <a:pt x="609600" y="152400"/>
                </a:cubicBezTo>
                <a:lnTo>
                  <a:pt x="609600" y="495300"/>
                </a:lnTo>
                <a:cubicBezTo>
                  <a:pt x="609600" y="537329"/>
                  <a:pt x="570548" y="571500"/>
                  <a:pt x="522514" y="571500"/>
                </a:cubicBezTo>
                <a:lnTo>
                  <a:pt x="87086" y="571500"/>
                </a:lnTo>
                <a:cubicBezTo>
                  <a:pt x="39053" y="571500"/>
                  <a:pt x="0" y="537329"/>
                  <a:pt x="0" y="495300"/>
                </a:cubicBezTo>
                <a:lnTo>
                  <a:pt x="0" y="152400"/>
                </a:lnTo>
                <a:cubicBezTo>
                  <a:pt x="0" y="110371"/>
                  <a:pt x="39052" y="76200"/>
                  <a:pt x="87086" y="76200"/>
                </a:cubicBezTo>
                <a:lnTo>
                  <a:pt x="130629" y="76200"/>
                </a:lnTo>
                <a:lnTo>
                  <a:pt x="130629" y="38100"/>
                </a:lnTo>
                <a:cubicBezTo>
                  <a:pt x="130629" y="17026"/>
                  <a:pt x="150087" y="0"/>
                  <a:pt x="174171" y="0"/>
                </a:cubicBezTo>
                <a:close/>
                <a:moveTo>
                  <a:pt x="419644" y="272296"/>
                </a:moveTo>
                <a:cubicBezTo>
                  <a:pt x="429169" y="258961"/>
                  <a:pt x="424543" y="241340"/>
                  <a:pt x="409303" y="232886"/>
                </a:cubicBezTo>
                <a:cubicBezTo>
                  <a:pt x="394063" y="224433"/>
                  <a:pt x="373924" y="228600"/>
                  <a:pt x="364263" y="241935"/>
                </a:cubicBezTo>
                <a:lnTo>
                  <a:pt x="280715" y="358973"/>
                </a:lnTo>
                <a:lnTo>
                  <a:pt x="243976" y="316111"/>
                </a:lnTo>
                <a:cubicBezTo>
                  <a:pt x="233090" y="303490"/>
                  <a:pt x="212680" y="300871"/>
                  <a:pt x="198256" y="310396"/>
                </a:cubicBezTo>
                <a:cubicBezTo>
                  <a:pt x="183832" y="319921"/>
                  <a:pt x="180839" y="337780"/>
                  <a:pt x="191725" y="350401"/>
                </a:cubicBezTo>
                <a:lnTo>
                  <a:pt x="257039" y="426601"/>
                </a:lnTo>
                <a:cubicBezTo>
                  <a:pt x="263434" y="434102"/>
                  <a:pt x="273776" y="438388"/>
                  <a:pt x="284525" y="438031"/>
                </a:cubicBezTo>
                <a:cubicBezTo>
                  <a:pt x="295275" y="437674"/>
                  <a:pt x="305072" y="432673"/>
                  <a:pt x="310787" y="424577"/>
                </a:cubicBezTo>
                <a:lnTo>
                  <a:pt x="419644" y="272177"/>
                </a:lnTo>
                <a:close/>
              </a:path>
            </a:pathLst>
          </a:custGeom>
          <a:solidFill>
            <a:srgbClr val="005EB8"/>
          </a:solidFill>
          <a:ln/>
        </p:spPr>
        <p:txBody>
          <a:bodyPr/>
          <a:lstStyle/>
          <a:p>
            <a:endParaRPr lang="en-GB"/>
          </a:p>
        </p:txBody>
      </p:sp>
      <p:sp>
        <p:nvSpPr>
          <p:cNvPr id="27" name="Text 25"/>
          <p:cNvSpPr/>
          <p:nvPr/>
        </p:nvSpPr>
        <p:spPr>
          <a:xfrm>
            <a:off x="1206500"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Appointment Systems</a:t>
            </a:r>
            <a:endParaRPr lang="en-US" sz="2400" dirty="0"/>
          </a:p>
        </p:txBody>
      </p:sp>
      <p:sp>
        <p:nvSpPr>
          <p:cNvPr id="28" name="Text 26"/>
          <p:cNvSpPr/>
          <p:nvPr/>
        </p:nvSpPr>
        <p:spPr>
          <a:xfrm>
            <a:off x="1270000"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By December 2023, 4.1 million appointments were booked monthly through the App. However, Papoutsi et al. (2023) found practices adopted variable approaches, some releasing all appointments via the App while others restricted online booking to manage demand.</a:t>
            </a:r>
            <a:endParaRPr lang="en-US" sz="1600" dirty="0"/>
          </a:p>
        </p:txBody>
      </p:sp>
      <p:sp>
        <p:nvSpPr>
          <p:cNvPr id="29" name="Shape 27"/>
          <p:cNvSpPr/>
          <p:nvPr/>
        </p:nvSpPr>
        <p:spPr>
          <a:xfrm>
            <a:off x="7648236" y="2286000"/>
            <a:ext cx="6378236" cy="3810000"/>
          </a:xfrm>
          <a:prstGeom prst="roundRect">
            <a:avLst>
              <a:gd name="adj" fmla="val 10000"/>
            </a:avLst>
          </a:prstGeom>
          <a:solidFill>
            <a:srgbClr val="E8F4FD"/>
          </a:solidFill>
          <a:ln/>
        </p:spPr>
        <p:txBody>
          <a:bodyPr/>
          <a:lstStyle/>
          <a:p>
            <a:endParaRPr lang="en-GB"/>
          </a:p>
        </p:txBody>
      </p:sp>
      <p:sp>
        <p:nvSpPr>
          <p:cNvPr id="30" name="Shape 28"/>
          <p:cNvSpPr/>
          <p:nvPr/>
        </p:nvSpPr>
        <p:spPr>
          <a:xfrm>
            <a:off x="10532555" y="2603500"/>
            <a:ext cx="609600" cy="609600"/>
          </a:xfrm>
          <a:custGeom>
            <a:avLst/>
            <a:gdLst/>
            <a:ahLst/>
            <a:cxnLst/>
            <a:rect l="l" t="t" r="r" b="b"/>
            <a:pathLst>
              <a:path w="609600" h="609600">
                <a:moveTo>
                  <a:pt x="43543" y="0"/>
                </a:moveTo>
                <a:cubicBezTo>
                  <a:pt x="19458" y="0"/>
                  <a:pt x="0" y="17026"/>
                  <a:pt x="0" y="38100"/>
                </a:cubicBezTo>
                <a:lnTo>
                  <a:pt x="0" y="342900"/>
                </a:lnTo>
                <a:cubicBezTo>
                  <a:pt x="0" y="363974"/>
                  <a:pt x="19458" y="381000"/>
                  <a:pt x="43543" y="381000"/>
                </a:cubicBezTo>
                <a:cubicBezTo>
                  <a:pt x="67628" y="381000"/>
                  <a:pt x="87086" y="363974"/>
                  <a:pt x="87086" y="342900"/>
                </a:cubicBezTo>
                <a:lnTo>
                  <a:pt x="87086" y="266700"/>
                </a:lnTo>
                <a:lnTo>
                  <a:pt x="156074" y="266700"/>
                </a:lnTo>
                <a:lnTo>
                  <a:pt x="330245" y="419100"/>
                </a:lnTo>
                <a:lnTo>
                  <a:pt x="186826" y="544592"/>
                </a:lnTo>
                <a:cubicBezTo>
                  <a:pt x="169817" y="559475"/>
                  <a:pt x="169817" y="583644"/>
                  <a:pt x="186826" y="598527"/>
                </a:cubicBezTo>
                <a:cubicBezTo>
                  <a:pt x="203835" y="613410"/>
                  <a:pt x="231457" y="613410"/>
                  <a:pt x="248466" y="598527"/>
                </a:cubicBezTo>
                <a:lnTo>
                  <a:pt x="391886" y="473035"/>
                </a:lnTo>
                <a:lnTo>
                  <a:pt x="535305" y="598408"/>
                </a:lnTo>
                <a:cubicBezTo>
                  <a:pt x="552314" y="613291"/>
                  <a:pt x="579936" y="613291"/>
                  <a:pt x="596945" y="598408"/>
                </a:cubicBezTo>
                <a:cubicBezTo>
                  <a:pt x="613954" y="583525"/>
                  <a:pt x="613954" y="559356"/>
                  <a:pt x="596945" y="544473"/>
                </a:cubicBezTo>
                <a:lnTo>
                  <a:pt x="453526" y="419100"/>
                </a:lnTo>
                <a:lnTo>
                  <a:pt x="596809" y="293608"/>
                </a:lnTo>
                <a:cubicBezTo>
                  <a:pt x="613818" y="278725"/>
                  <a:pt x="613818" y="254556"/>
                  <a:pt x="596809" y="239673"/>
                </a:cubicBezTo>
                <a:cubicBezTo>
                  <a:pt x="579800" y="224790"/>
                  <a:pt x="552178" y="224790"/>
                  <a:pt x="535169" y="239673"/>
                </a:cubicBezTo>
                <a:lnTo>
                  <a:pt x="391886" y="365165"/>
                </a:lnTo>
                <a:lnTo>
                  <a:pt x="275136" y="263009"/>
                </a:lnTo>
                <a:cubicBezTo>
                  <a:pt x="342084" y="248960"/>
                  <a:pt x="391886" y="196215"/>
                  <a:pt x="391886" y="133350"/>
                </a:cubicBezTo>
                <a:cubicBezTo>
                  <a:pt x="391886" y="59650"/>
                  <a:pt x="323714" y="0"/>
                  <a:pt x="239486" y="0"/>
                </a:cubicBezTo>
                <a:lnTo>
                  <a:pt x="43543" y="0"/>
                </a:lnTo>
                <a:close/>
                <a:moveTo>
                  <a:pt x="239486" y="190500"/>
                </a:moveTo>
                <a:lnTo>
                  <a:pt x="87086" y="190500"/>
                </a:lnTo>
                <a:lnTo>
                  <a:pt x="87086" y="76200"/>
                </a:lnTo>
                <a:lnTo>
                  <a:pt x="239486" y="76200"/>
                </a:lnTo>
                <a:cubicBezTo>
                  <a:pt x="275545" y="76200"/>
                  <a:pt x="304800" y="101798"/>
                  <a:pt x="304800" y="133350"/>
                </a:cubicBezTo>
                <a:cubicBezTo>
                  <a:pt x="304800" y="164902"/>
                  <a:pt x="275545" y="190500"/>
                  <a:pt x="239486" y="190500"/>
                </a:cubicBezTo>
                <a:close/>
              </a:path>
            </a:pathLst>
          </a:custGeom>
          <a:solidFill>
            <a:srgbClr val="005EB8"/>
          </a:solidFill>
          <a:ln/>
        </p:spPr>
        <p:txBody>
          <a:bodyPr/>
          <a:lstStyle/>
          <a:p>
            <a:endParaRPr lang="en-GB"/>
          </a:p>
        </p:txBody>
      </p:sp>
      <p:sp>
        <p:nvSpPr>
          <p:cNvPr id="31" name="Text 29"/>
          <p:cNvSpPr/>
          <p:nvPr/>
        </p:nvSpPr>
        <p:spPr>
          <a:xfrm>
            <a:off x="7838736"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Prescription Management</a:t>
            </a:r>
            <a:endParaRPr lang="en-US" sz="2400" dirty="0"/>
          </a:p>
        </p:txBody>
      </p:sp>
      <p:sp>
        <p:nvSpPr>
          <p:cNvPr id="32" name="Text 30"/>
          <p:cNvSpPr/>
          <p:nvPr/>
        </p:nvSpPr>
        <p:spPr>
          <a:xfrm>
            <a:off x="7902236"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Electronic prescription processing reached 3.2 million orders per month by 2024. Patients can order repeat prescriptions without calling their GP, saving an estimated 18 minutes per transaction and reducing pharmacy waiting times.</a:t>
            </a:r>
            <a:endParaRPr lang="en-US" sz="1600" dirty="0"/>
          </a:p>
        </p:txBody>
      </p:sp>
      <p:sp>
        <p:nvSpPr>
          <p:cNvPr id="33" name="Shape 31"/>
          <p:cNvSpPr/>
          <p:nvPr/>
        </p:nvSpPr>
        <p:spPr>
          <a:xfrm>
            <a:off x="14280473" y="2286000"/>
            <a:ext cx="6378236" cy="3810000"/>
          </a:xfrm>
          <a:prstGeom prst="roundRect">
            <a:avLst>
              <a:gd name="adj" fmla="val 10000"/>
            </a:avLst>
          </a:prstGeom>
          <a:solidFill>
            <a:srgbClr val="E8F4FD"/>
          </a:solidFill>
          <a:ln/>
        </p:spPr>
        <p:txBody>
          <a:bodyPr/>
          <a:lstStyle/>
          <a:p>
            <a:endParaRPr lang="en-GB"/>
          </a:p>
        </p:txBody>
      </p:sp>
      <p:sp>
        <p:nvSpPr>
          <p:cNvPr id="34" name="Shape 32"/>
          <p:cNvSpPr/>
          <p:nvPr/>
        </p:nvSpPr>
        <p:spPr>
          <a:xfrm>
            <a:off x="17164791" y="2603500"/>
            <a:ext cx="609600" cy="609600"/>
          </a:xfrm>
          <a:custGeom>
            <a:avLst/>
            <a:gdLst/>
            <a:ahLst/>
            <a:cxnLst/>
            <a:rect l="l" t="t" r="r" b="b"/>
            <a:pathLst>
              <a:path w="609600" h="609600">
                <a:moveTo>
                  <a:pt x="406400" y="171450"/>
                </a:moveTo>
                <a:cubicBezTo>
                  <a:pt x="406400" y="287179"/>
                  <a:pt x="315383" y="381000"/>
                  <a:pt x="203200" y="381000"/>
                </a:cubicBezTo>
                <a:cubicBezTo>
                  <a:pt x="174943" y="381000"/>
                  <a:pt x="148061" y="375047"/>
                  <a:pt x="123613" y="364331"/>
                </a:cubicBezTo>
                <a:lnTo>
                  <a:pt x="37253" y="415766"/>
                </a:lnTo>
                <a:cubicBezTo>
                  <a:pt x="27411" y="421600"/>
                  <a:pt x="15346" y="419576"/>
                  <a:pt x="7408" y="410766"/>
                </a:cubicBezTo>
                <a:cubicBezTo>
                  <a:pt x="-529" y="401955"/>
                  <a:pt x="-2328" y="388263"/>
                  <a:pt x="2963" y="377190"/>
                </a:cubicBezTo>
                <a:lnTo>
                  <a:pt x="40640" y="297180"/>
                </a:lnTo>
                <a:cubicBezTo>
                  <a:pt x="15134" y="262176"/>
                  <a:pt x="0" y="218599"/>
                  <a:pt x="0" y="171450"/>
                </a:cubicBezTo>
                <a:cubicBezTo>
                  <a:pt x="0" y="55721"/>
                  <a:pt x="91017" y="-38100"/>
                  <a:pt x="203200" y="-38100"/>
                </a:cubicBezTo>
                <a:cubicBezTo>
                  <a:pt x="315383" y="-38100"/>
                  <a:pt x="406400" y="55721"/>
                  <a:pt x="406400" y="171450"/>
                </a:cubicBezTo>
                <a:close/>
                <a:moveTo>
                  <a:pt x="406400" y="609600"/>
                </a:moveTo>
                <a:cubicBezTo>
                  <a:pt x="306811" y="609600"/>
                  <a:pt x="223943" y="535662"/>
                  <a:pt x="206587" y="438150"/>
                </a:cubicBezTo>
                <a:cubicBezTo>
                  <a:pt x="333587" y="436364"/>
                  <a:pt x="443971" y="334685"/>
                  <a:pt x="456142" y="196810"/>
                </a:cubicBezTo>
                <a:cubicBezTo>
                  <a:pt x="544301" y="219670"/>
                  <a:pt x="609600" y="301943"/>
                  <a:pt x="609600" y="400050"/>
                </a:cubicBezTo>
                <a:cubicBezTo>
                  <a:pt x="609600" y="447199"/>
                  <a:pt x="594466" y="490776"/>
                  <a:pt x="568960" y="525780"/>
                </a:cubicBezTo>
                <a:lnTo>
                  <a:pt x="606637" y="605790"/>
                </a:lnTo>
                <a:cubicBezTo>
                  <a:pt x="611823" y="616863"/>
                  <a:pt x="610023" y="630436"/>
                  <a:pt x="602192" y="639366"/>
                </a:cubicBezTo>
                <a:cubicBezTo>
                  <a:pt x="594360" y="648295"/>
                  <a:pt x="582189" y="650319"/>
                  <a:pt x="572347" y="644366"/>
                </a:cubicBezTo>
                <a:lnTo>
                  <a:pt x="485987" y="592931"/>
                </a:lnTo>
                <a:cubicBezTo>
                  <a:pt x="461539" y="603647"/>
                  <a:pt x="434658" y="609600"/>
                  <a:pt x="406400" y="609600"/>
                </a:cubicBezTo>
                <a:close/>
              </a:path>
            </a:pathLst>
          </a:custGeom>
          <a:solidFill>
            <a:srgbClr val="005EB8"/>
          </a:solidFill>
          <a:ln/>
        </p:spPr>
        <p:txBody>
          <a:bodyPr/>
          <a:lstStyle/>
          <a:p>
            <a:endParaRPr lang="en-GB"/>
          </a:p>
        </p:txBody>
      </p:sp>
      <p:sp>
        <p:nvSpPr>
          <p:cNvPr id="35" name="Text 33"/>
          <p:cNvSpPr/>
          <p:nvPr/>
        </p:nvSpPr>
        <p:spPr>
          <a:xfrm>
            <a:off x="14470973"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Communication Channels</a:t>
            </a:r>
            <a:endParaRPr lang="en-US" sz="2400" dirty="0"/>
          </a:p>
        </p:txBody>
      </p:sp>
      <p:sp>
        <p:nvSpPr>
          <p:cNvPr id="36" name="Text 34"/>
          <p:cNvSpPr/>
          <p:nvPr/>
        </p:nvSpPr>
        <p:spPr>
          <a:xfrm>
            <a:off x="14534473"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Over 52 million messages were sent through the NHS App in 2023, replacing traditional phone calls. This shift reduces telephone waiting times but raises concerns for patients without digital access or skills.</a:t>
            </a:r>
            <a:endParaRPr lang="en-US" sz="1600" dirty="0"/>
          </a:p>
        </p:txBody>
      </p:sp>
      <p:sp>
        <p:nvSpPr>
          <p:cNvPr id="37" name="Shape 35"/>
          <p:cNvSpPr/>
          <p:nvPr/>
        </p:nvSpPr>
        <p:spPr>
          <a:xfrm>
            <a:off x="1016000" y="6413500"/>
            <a:ext cx="19642709" cy="1524000"/>
          </a:xfrm>
          <a:prstGeom prst="roundRect">
            <a:avLst>
              <a:gd name="adj" fmla="val 8000"/>
            </a:avLst>
          </a:prstGeom>
          <a:solidFill>
            <a:srgbClr val="005EB8"/>
          </a:solidFill>
          <a:ln/>
        </p:spPr>
        <p:txBody>
          <a:bodyPr/>
          <a:lstStyle/>
          <a:p>
            <a:endParaRPr lang="en-GB"/>
          </a:p>
        </p:txBody>
      </p:sp>
      <p:sp>
        <p:nvSpPr>
          <p:cNvPr id="38" name="Shape 36"/>
          <p:cNvSpPr/>
          <p:nvPr/>
        </p:nvSpPr>
        <p:spPr>
          <a:xfrm>
            <a:off x="1397000" y="6921500"/>
            <a:ext cx="508000" cy="508000"/>
          </a:xfrm>
          <a:custGeom>
            <a:avLst/>
            <a:gdLst/>
            <a:ahLst/>
            <a:cxnLst/>
            <a:rect l="l" t="t" r="r" b="b"/>
            <a:pathLst>
              <a:path w="508000" h="508000">
                <a:moveTo>
                  <a:pt x="387482" y="381000"/>
                </a:moveTo>
                <a:cubicBezTo>
                  <a:pt x="397140" y="358874"/>
                  <a:pt x="416454" y="338832"/>
                  <a:pt x="438282" y="321568"/>
                </a:cubicBezTo>
                <a:cubicBezTo>
                  <a:pt x="481542" y="287437"/>
                  <a:pt x="508000" y="241300"/>
                  <a:pt x="508000" y="190500"/>
                </a:cubicBezTo>
                <a:cubicBezTo>
                  <a:pt x="508000" y="85328"/>
                  <a:pt x="394229" y="0"/>
                  <a:pt x="254000" y="0"/>
                </a:cubicBezTo>
                <a:cubicBezTo>
                  <a:pt x="113771" y="0"/>
                  <a:pt x="0" y="85328"/>
                  <a:pt x="0" y="190500"/>
                </a:cubicBezTo>
                <a:cubicBezTo>
                  <a:pt x="0" y="241300"/>
                  <a:pt x="26458" y="287437"/>
                  <a:pt x="69718" y="321568"/>
                </a:cubicBezTo>
                <a:cubicBezTo>
                  <a:pt x="91546" y="338832"/>
                  <a:pt x="110993" y="358874"/>
                  <a:pt x="120518" y="381000"/>
                </a:cubicBezTo>
                <a:lnTo>
                  <a:pt x="387350" y="381000"/>
                </a:lnTo>
                <a:close/>
                <a:moveTo>
                  <a:pt x="381000" y="428625"/>
                </a:moveTo>
                <a:lnTo>
                  <a:pt x="127000" y="428625"/>
                </a:lnTo>
                <a:lnTo>
                  <a:pt x="127000" y="444500"/>
                </a:lnTo>
                <a:cubicBezTo>
                  <a:pt x="127000" y="488355"/>
                  <a:pt x="174360" y="523875"/>
                  <a:pt x="232833" y="523875"/>
                </a:cubicBezTo>
                <a:lnTo>
                  <a:pt x="275167" y="523875"/>
                </a:lnTo>
                <a:cubicBezTo>
                  <a:pt x="333640" y="523875"/>
                  <a:pt x="381000" y="488355"/>
                  <a:pt x="381000" y="444500"/>
                </a:cubicBezTo>
                <a:lnTo>
                  <a:pt x="381000" y="428625"/>
                </a:lnTo>
                <a:close/>
                <a:moveTo>
                  <a:pt x="243417" y="111125"/>
                </a:moveTo>
                <a:cubicBezTo>
                  <a:pt x="190765" y="111125"/>
                  <a:pt x="148167" y="143073"/>
                  <a:pt x="148167" y="182563"/>
                </a:cubicBezTo>
                <a:cubicBezTo>
                  <a:pt x="148167" y="195759"/>
                  <a:pt x="134011" y="206375"/>
                  <a:pt x="116417" y="206375"/>
                </a:cubicBezTo>
                <a:cubicBezTo>
                  <a:pt x="98822" y="206375"/>
                  <a:pt x="84667" y="195759"/>
                  <a:pt x="84667" y="182563"/>
                </a:cubicBezTo>
                <a:cubicBezTo>
                  <a:pt x="84667" y="116780"/>
                  <a:pt x="155707" y="63500"/>
                  <a:pt x="243417" y="63500"/>
                </a:cubicBezTo>
                <a:cubicBezTo>
                  <a:pt x="261011" y="63500"/>
                  <a:pt x="275167" y="74116"/>
                  <a:pt x="275167" y="87313"/>
                </a:cubicBezTo>
                <a:cubicBezTo>
                  <a:pt x="275167" y="100509"/>
                  <a:pt x="261011" y="111125"/>
                  <a:pt x="243417" y="111125"/>
                </a:cubicBezTo>
                <a:close/>
              </a:path>
            </a:pathLst>
          </a:custGeom>
          <a:solidFill>
            <a:srgbClr val="00A9CE"/>
          </a:solidFill>
          <a:ln/>
        </p:spPr>
        <p:txBody>
          <a:bodyPr/>
          <a:lstStyle/>
          <a:p>
            <a:endParaRPr lang="en-GB"/>
          </a:p>
        </p:txBody>
      </p:sp>
      <p:sp>
        <p:nvSpPr>
          <p:cNvPr id="39" name="Text 37"/>
          <p:cNvSpPr/>
          <p:nvPr/>
        </p:nvSpPr>
        <p:spPr>
          <a:xfrm>
            <a:off x="2095500" y="6540500"/>
            <a:ext cx="18245709" cy="1270000"/>
          </a:xfrm>
          <a:prstGeom prst="rect">
            <a:avLst/>
          </a:prstGeom>
          <a:noFill/>
          <a:ln/>
        </p:spPr>
        <p:txBody>
          <a:bodyPr wrap="square" lIns="0" tIns="0" rIns="0" bIns="0" rtlCol="0" anchor="ctr"/>
          <a:lstStyle/>
          <a:p>
            <a:pPr algn="l">
              <a:lnSpc>
                <a:spcPct val="140000"/>
              </a:lnSpc>
            </a:pPr>
            <a:r>
              <a:rPr lang="en-US" sz="1800" b="1" dirty="0">
                <a:solidFill>
                  <a:srgbClr val="FFFFFF"/>
                </a:solidFill>
                <a:latin typeface="Quattrocento Sans" pitchFamily="34" charset="0"/>
                <a:ea typeface="Quattrocento Sans" pitchFamily="34" charset="-122"/>
                <a:cs typeface="Quattrocento Sans" pitchFamily="34" charset="-120"/>
              </a:rPr>
              <a:t>Key Insight:</a:t>
            </a:r>
            <a:r>
              <a:rPr lang="en-US" sz="1800" dirty="0">
                <a:solidFill>
                  <a:srgbClr val="FFFFFF"/>
                </a:solidFill>
                <a:latin typeface="Quattrocento Sans" pitchFamily="34" charset="0"/>
                <a:ea typeface="Quattrocento Sans" pitchFamily="34" charset="-122"/>
                <a:cs typeface="Quattrocento Sans" pitchFamily="34" charset="-120"/>
              </a:rPr>
              <a:t> The NHS App has streamlined routine transactions but risks creating a two-tier system. While digitally confident patients benefit from 24/7 convenience, those relying on telephone access face reduced availability as practices redirect resources to digital channels.</a:t>
            </a:r>
            <a:endParaRPr lang="en-US" sz="1800" dirty="0"/>
          </a:p>
        </p:txBody>
      </p:sp>
      <p:sp>
        <p:nvSpPr>
          <p:cNvPr id="40" name="Shape 38"/>
          <p:cNvSpPr/>
          <p:nvPr/>
        </p:nvSpPr>
        <p:spPr>
          <a:xfrm>
            <a:off x="1016000" y="11514709"/>
            <a:ext cx="11853291" cy="338709"/>
          </a:xfrm>
          <a:prstGeom prst="rect">
            <a:avLst/>
          </a:prstGeom>
          <a:noFill/>
          <a:ln/>
        </p:spPr>
        <p:txBody>
          <a:bodyPr/>
          <a:lstStyle/>
          <a:p>
            <a:endParaRPr lang="en-GB"/>
          </a:p>
        </p:txBody>
      </p:sp>
      <p:sp>
        <p:nvSpPr>
          <p:cNvPr id="41" name="Text 39"/>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NHS England (2024); Papoutsi et al. (2023); UK Parliament (2023)</a:t>
            </a:r>
            <a:endParaRPr lang="en-US" sz="1870" dirty="0"/>
          </a:p>
        </p:txBody>
      </p:sp>
      <p:sp>
        <p:nvSpPr>
          <p:cNvPr id="42" name="Shape 40"/>
          <p:cNvSpPr/>
          <p:nvPr/>
        </p:nvSpPr>
        <p:spPr>
          <a:xfrm>
            <a:off x="19981291" y="11514709"/>
            <a:ext cx="1016000" cy="338709"/>
          </a:xfrm>
          <a:prstGeom prst="rect">
            <a:avLst/>
          </a:prstGeom>
          <a:noFill/>
          <a:ln/>
        </p:spPr>
        <p:txBody>
          <a:bodyPr/>
          <a:lstStyle/>
          <a:p>
            <a:endParaRPr lang="en-GB"/>
          </a:p>
        </p:txBody>
      </p:sp>
      <p:sp>
        <p:nvSpPr>
          <p:cNvPr id="43" name="Text 41"/>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9 / 15</a:t>
            </a:r>
            <a:endParaRPr lang="en-US" sz="1870" dirty="0"/>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oundRect">
            <a:avLst>
              <a:gd name="adj" fmla="val 8000"/>
            </a:avLst>
          </a:prstGeom>
          <a:solidFill>
            <a:srgbClr val="FFFFFF">
              <a:alpha val="3576"/>
            </a:srgbClr>
          </a:solidFill>
          <a:ln/>
        </p:spPr>
        <p:txBody>
          <a:bodyPr/>
          <a:lstStyle/>
          <a:p>
            <a:endParaRPr lang="en-GB"/>
          </a:p>
        </p:txBody>
      </p:sp>
      <p:sp>
        <p:nvSpPr>
          <p:cNvPr id="10" name="Shape 8"/>
          <p:cNvSpPr/>
          <p:nvPr/>
        </p:nvSpPr>
        <p:spPr>
          <a:xfrm>
            <a:off x="8128000" y="67691"/>
            <a:ext cx="2032000" cy="474091"/>
          </a:xfrm>
          <a:prstGeom prst="rect">
            <a:avLst/>
          </a:prstGeom>
          <a:noFill/>
          <a:ln/>
        </p:spPr>
        <p:txBody>
          <a:bodyPr/>
          <a:lstStyle/>
          <a:p>
            <a:endParaRPr lang="en-GB"/>
          </a:p>
        </p:txBody>
      </p:sp>
      <p:sp>
        <p:nvSpPr>
          <p:cNvPr id="11" name="Text 9"/>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2" name="Shape 10"/>
          <p:cNvSpPr/>
          <p:nvPr/>
        </p:nvSpPr>
        <p:spPr>
          <a:xfrm>
            <a:off x="10329291" y="67691"/>
            <a:ext cx="2201291" cy="474091"/>
          </a:xfrm>
          <a:prstGeom prst="rect">
            <a:avLst/>
          </a:prstGeom>
          <a:noFill/>
          <a:ln/>
        </p:spPr>
        <p:txBody>
          <a:bodyPr/>
          <a:lstStyle/>
          <a:p>
            <a:endParaRPr lang="en-GB"/>
          </a:p>
        </p:txBody>
      </p:sp>
      <p:sp>
        <p:nvSpPr>
          <p:cNvPr id="13" name="Text 11"/>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5240000" cy="745109"/>
          </a:xfrm>
          <a:prstGeom prst="rect">
            <a:avLst/>
          </a:prstGeom>
          <a:noFill/>
          <a:ln/>
        </p:spPr>
        <p:txBody>
          <a:bodyPr/>
          <a:lstStyle/>
          <a:p>
            <a:endParaRPr lang="en-GB"/>
          </a:p>
        </p:txBody>
      </p:sp>
      <p:sp>
        <p:nvSpPr>
          <p:cNvPr id="23" name="Text 21"/>
          <p:cNvSpPr/>
          <p:nvPr/>
        </p:nvSpPr>
        <p:spPr>
          <a:xfrm>
            <a:off x="894080" y="887349"/>
            <a:ext cx="17780000"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Patient &amp; Service User: Perceptions &amp; Experience</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286000"/>
            <a:ext cx="6378236" cy="3810000"/>
          </a:xfrm>
          <a:prstGeom prst="roundRect">
            <a:avLst>
              <a:gd name="adj" fmla="val 10000"/>
            </a:avLst>
          </a:prstGeom>
          <a:solidFill>
            <a:srgbClr val="E8F4FD"/>
          </a:solidFill>
          <a:ln/>
        </p:spPr>
        <p:txBody>
          <a:bodyPr/>
          <a:lstStyle/>
          <a:p>
            <a:endParaRPr lang="en-GB"/>
          </a:p>
        </p:txBody>
      </p:sp>
      <p:sp>
        <p:nvSpPr>
          <p:cNvPr id="26" name="Shape 24"/>
          <p:cNvSpPr/>
          <p:nvPr/>
        </p:nvSpPr>
        <p:spPr>
          <a:xfrm>
            <a:off x="3900318" y="2603500"/>
            <a:ext cx="609600" cy="609600"/>
          </a:xfrm>
          <a:custGeom>
            <a:avLst/>
            <a:gdLst/>
            <a:ahLst/>
            <a:cxnLst/>
            <a:rect l="l" t="t" r="r" b="b"/>
            <a:pathLst>
              <a:path w="609600" h="609600">
                <a:moveTo>
                  <a:pt x="304800" y="128468"/>
                </a:moveTo>
                <a:lnTo>
                  <a:pt x="286941" y="103703"/>
                </a:lnTo>
                <a:cubicBezTo>
                  <a:pt x="257175" y="62508"/>
                  <a:pt x="209431" y="38100"/>
                  <a:pt x="158472" y="38100"/>
                </a:cubicBezTo>
                <a:cubicBezTo>
                  <a:pt x="70961" y="38100"/>
                  <a:pt x="0" y="109061"/>
                  <a:pt x="0" y="196572"/>
                </a:cubicBezTo>
                <a:lnTo>
                  <a:pt x="0" y="199668"/>
                </a:lnTo>
                <a:cubicBezTo>
                  <a:pt x="0" y="227767"/>
                  <a:pt x="7382" y="256818"/>
                  <a:pt x="19764" y="285750"/>
                </a:cubicBezTo>
                <a:lnTo>
                  <a:pt x="145971" y="285750"/>
                </a:lnTo>
                <a:cubicBezTo>
                  <a:pt x="149781" y="285750"/>
                  <a:pt x="153233" y="283488"/>
                  <a:pt x="154781" y="279916"/>
                </a:cubicBezTo>
                <a:lnTo>
                  <a:pt x="192643" y="189071"/>
                </a:lnTo>
                <a:cubicBezTo>
                  <a:pt x="197048" y="178594"/>
                  <a:pt x="207288" y="171688"/>
                  <a:pt x="218599" y="171450"/>
                </a:cubicBezTo>
                <a:cubicBezTo>
                  <a:pt x="229910" y="171212"/>
                  <a:pt x="240387" y="177879"/>
                  <a:pt x="245031" y="188238"/>
                </a:cubicBezTo>
                <a:lnTo>
                  <a:pt x="306110" y="323850"/>
                </a:lnTo>
                <a:lnTo>
                  <a:pt x="355402" y="225266"/>
                </a:lnTo>
                <a:cubicBezTo>
                  <a:pt x="360283" y="215622"/>
                  <a:pt x="370165" y="209431"/>
                  <a:pt x="381000" y="209431"/>
                </a:cubicBezTo>
                <a:cubicBezTo>
                  <a:pt x="391835" y="209431"/>
                  <a:pt x="401717" y="215503"/>
                  <a:pt x="406598" y="225266"/>
                </a:cubicBezTo>
                <a:lnTo>
                  <a:pt x="434221" y="280392"/>
                </a:lnTo>
                <a:cubicBezTo>
                  <a:pt x="435888" y="283607"/>
                  <a:pt x="439103" y="285631"/>
                  <a:pt x="442793" y="285631"/>
                </a:cubicBezTo>
                <a:lnTo>
                  <a:pt x="589955" y="285631"/>
                </a:lnTo>
                <a:cubicBezTo>
                  <a:pt x="602456" y="256699"/>
                  <a:pt x="609719" y="227648"/>
                  <a:pt x="609719" y="199549"/>
                </a:cubicBezTo>
                <a:lnTo>
                  <a:pt x="609719" y="196453"/>
                </a:lnTo>
                <a:cubicBezTo>
                  <a:pt x="609600" y="109061"/>
                  <a:pt x="538639" y="38100"/>
                  <a:pt x="451128" y="38100"/>
                </a:cubicBezTo>
                <a:cubicBezTo>
                  <a:pt x="400288" y="38100"/>
                  <a:pt x="352425" y="62508"/>
                  <a:pt x="322659" y="103703"/>
                </a:cubicBezTo>
                <a:lnTo>
                  <a:pt x="304800" y="128349"/>
                </a:lnTo>
                <a:close/>
                <a:moveTo>
                  <a:pt x="559118" y="342900"/>
                </a:moveTo>
                <a:lnTo>
                  <a:pt x="442674" y="342900"/>
                </a:lnTo>
                <a:cubicBezTo>
                  <a:pt x="417433" y="342900"/>
                  <a:pt x="394335" y="328613"/>
                  <a:pt x="383024" y="305991"/>
                </a:cubicBezTo>
                <a:lnTo>
                  <a:pt x="381000" y="301943"/>
                </a:lnTo>
                <a:lnTo>
                  <a:pt x="330398" y="403265"/>
                </a:lnTo>
                <a:cubicBezTo>
                  <a:pt x="325517" y="413147"/>
                  <a:pt x="315278" y="419338"/>
                  <a:pt x="304205" y="419100"/>
                </a:cubicBezTo>
                <a:cubicBezTo>
                  <a:pt x="293132" y="418862"/>
                  <a:pt x="283250" y="412313"/>
                  <a:pt x="278725" y="402312"/>
                </a:cubicBezTo>
                <a:lnTo>
                  <a:pt x="220028" y="271939"/>
                </a:lnTo>
                <a:lnTo>
                  <a:pt x="207526" y="301942"/>
                </a:lnTo>
                <a:cubicBezTo>
                  <a:pt x="197168" y="326827"/>
                  <a:pt x="172879" y="343019"/>
                  <a:pt x="145971" y="343019"/>
                </a:cubicBezTo>
                <a:lnTo>
                  <a:pt x="50483" y="343019"/>
                </a:lnTo>
                <a:cubicBezTo>
                  <a:pt x="106680" y="430887"/>
                  <a:pt x="196929" y="511731"/>
                  <a:pt x="253365" y="554831"/>
                </a:cubicBezTo>
                <a:cubicBezTo>
                  <a:pt x="268129" y="566023"/>
                  <a:pt x="286226" y="571619"/>
                  <a:pt x="304681" y="571619"/>
                </a:cubicBezTo>
                <a:cubicBezTo>
                  <a:pt x="323136" y="571619"/>
                  <a:pt x="341352" y="566142"/>
                  <a:pt x="355997" y="554831"/>
                </a:cubicBezTo>
                <a:cubicBezTo>
                  <a:pt x="412671" y="511612"/>
                  <a:pt x="502920" y="430768"/>
                  <a:pt x="559118" y="342900"/>
                </a:cubicBezTo>
                <a:close/>
              </a:path>
            </a:pathLst>
          </a:custGeom>
          <a:solidFill>
            <a:srgbClr val="005EB8"/>
          </a:solidFill>
          <a:ln/>
        </p:spPr>
        <p:txBody>
          <a:bodyPr/>
          <a:lstStyle/>
          <a:p>
            <a:endParaRPr lang="en-GB"/>
          </a:p>
        </p:txBody>
      </p:sp>
      <p:sp>
        <p:nvSpPr>
          <p:cNvPr id="27" name="Text 25"/>
          <p:cNvSpPr/>
          <p:nvPr/>
        </p:nvSpPr>
        <p:spPr>
          <a:xfrm>
            <a:off x="1206500"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Patient Empowerment</a:t>
            </a:r>
            <a:endParaRPr lang="en-US" sz="2400" dirty="0"/>
          </a:p>
        </p:txBody>
      </p:sp>
      <p:sp>
        <p:nvSpPr>
          <p:cNvPr id="28" name="Text 26"/>
          <p:cNvSpPr/>
          <p:nvPr/>
        </p:nvSpPr>
        <p:spPr>
          <a:xfrm>
            <a:off x="1270000"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Record access via the NHS App has transformed patient engagement, with 10.7 million record views monthly. The UK Parliament Health Committee (2023) notes this supports shared decision-making and self-management of long-term conditions.</a:t>
            </a:r>
            <a:endParaRPr lang="en-US" sz="1600" dirty="0"/>
          </a:p>
        </p:txBody>
      </p:sp>
      <p:sp>
        <p:nvSpPr>
          <p:cNvPr id="29" name="Shape 27"/>
          <p:cNvSpPr/>
          <p:nvPr/>
        </p:nvSpPr>
        <p:spPr>
          <a:xfrm>
            <a:off x="7648236" y="2286000"/>
            <a:ext cx="6378236" cy="3810000"/>
          </a:xfrm>
          <a:prstGeom prst="roundRect">
            <a:avLst>
              <a:gd name="adj" fmla="val 10000"/>
            </a:avLst>
          </a:prstGeom>
          <a:solidFill>
            <a:srgbClr val="E8F4FD"/>
          </a:solidFill>
          <a:ln/>
        </p:spPr>
        <p:txBody>
          <a:bodyPr/>
          <a:lstStyle/>
          <a:p>
            <a:endParaRPr lang="en-GB"/>
          </a:p>
        </p:txBody>
      </p:sp>
      <p:sp>
        <p:nvSpPr>
          <p:cNvPr id="30" name="Shape 28"/>
          <p:cNvSpPr/>
          <p:nvPr/>
        </p:nvSpPr>
        <p:spPr>
          <a:xfrm>
            <a:off x="10532555" y="2603500"/>
            <a:ext cx="609600" cy="609600"/>
          </a:xfrm>
          <a:custGeom>
            <a:avLst/>
            <a:gdLst/>
            <a:ahLst/>
            <a:cxnLst/>
            <a:rect l="l" t="t" r="r" b="b"/>
            <a:pathLst>
              <a:path w="609600" h="609600">
                <a:moveTo>
                  <a:pt x="304800" y="0"/>
                </a:moveTo>
                <a:cubicBezTo>
                  <a:pt x="310277" y="0"/>
                  <a:pt x="315754" y="1191"/>
                  <a:pt x="320754" y="3453"/>
                </a:cubicBezTo>
                <a:lnTo>
                  <a:pt x="545068" y="98584"/>
                </a:lnTo>
                <a:cubicBezTo>
                  <a:pt x="571262" y="109657"/>
                  <a:pt x="590788" y="135493"/>
                  <a:pt x="590669" y="166688"/>
                </a:cubicBezTo>
                <a:cubicBezTo>
                  <a:pt x="590074" y="284797"/>
                  <a:pt x="541496" y="500896"/>
                  <a:pt x="336352" y="599123"/>
                </a:cubicBezTo>
                <a:cubicBezTo>
                  <a:pt x="316468" y="608647"/>
                  <a:pt x="293370" y="608647"/>
                  <a:pt x="273487" y="599123"/>
                </a:cubicBezTo>
                <a:cubicBezTo>
                  <a:pt x="68223" y="500896"/>
                  <a:pt x="19764" y="284797"/>
                  <a:pt x="19169" y="166688"/>
                </a:cubicBezTo>
                <a:cubicBezTo>
                  <a:pt x="19050" y="135493"/>
                  <a:pt x="38576" y="109657"/>
                  <a:pt x="64770" y="98584"/>
                </a:cubicBezTo>
                <a:lnTo>
                  <a:pt x="288965" y="3453"/>
                </a:lnTo>
                <a:cubicBezTo>
                  <a:pt x="293965" y="1191"/>
                  <a:pt x="299323" y="0"/>
                  <a:pt x="304800" y="0"/>
                </a:cubicBezTo>
                <a:close/>
                <a:moveTo>
                  <a:pt x="304800" y="79534"/>
                </a:moveTo>
                <a:lnTo>
                  <a:pt x="304800" y="529709"/>
                </a:lnTo>
                <a:cubicBezTo>
                  <a:pt x="469106" y="450175"/>
                  <a:pt x="513278" y="273963"/>
                  <a:pt x="514350" y="168473"/>
                </a:cubicBezTo>
                <a:lnTo>
                  <a:pt x="304800" y="79653"/>
                </a:lnTo>
                <a:lnTo>
                  <a:pt x="304800" y="79653"/>
                </a:lnTo>
                <a:close/>
              </a:path>
            </a:pathLst>
          </a:custGeom>
          <a:solidFill>
            <a:srgbClr val="005EB8"/>
          </a:solidFill>
          <a:ln/>
        </p:spPr>
        <p:txBody>
          <a:bodyPr/>
          <a:lstStyle/>
          <a:p>
            <a:endParaRPr lang="en-GB"/>
          </a:p>
        </p:txBody>
      </p:sp>
      <p:sp>
        <p:nvSpPr>
          <p:cNvPr id="31" name="Text 29"/>
          <p:cNvSpPr/>
          <p:nvPr/>
        </p:nvSpPr>
        <p:spPr>
          <a:xfrm>
            <a:off x="7838736"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Trust &amp; Privacy Concerns</a:t>
            </a:r>
            <a:endParaRPr lang="en-US" sz="2400" dirty="0"/>
          </a:p>
        </p:txBody>
      </p:sp>
      <p:sp>
        <p:nvSpPr>
          <p:cNvPr id="32" name="Text 30"/>
          <p:cNvSpPr/>
          <p:nvPr/>
        </p:nvSpPr>
        <p:spPr>
          <a:xfrm>
            <a:off x="7902236"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Despite 33.6 million registrations, active usage varies. Ofcom (2024) reports 62% of over-66s are active users, but Age UK (2024) found 28% of older adults worry about data security on health apps, affecting willingness to engage.</a:t>
            </a:r>
            <a:endParaRPr lang="en-US" sz="1600" dirty="0"/>
          </a:p>
        </p:txBody>
      </p:sp>
      <p:sp>
        <p:nvSpPr>
          <p:cNvPr id="33" name="Shape 31"/>
          <p:cNvSpPr/>
          <p:nvPr/>
        </p:nvSpPr>
        <p:spPr>
          <a:xfrm>
            <a:off x="14280473" y="2286000"/>
            <a:ext cx="6378236" cy="3810000"/>
          </a:xfrm>
          <a:prstGeom prst="roundRect">
            <a:avLst>
              <a:gd name="adj" fmla="val 10000"/>
            </a:avLst>
          </a:prstGeom>
          <a:solidFill>
            <a:srgbClr val="E8F4FD"/>
          </a:solidFill>
          <a:ln/>
        </p:spPr>
        <p:txBody>
          <a:bodyPr/>
          <a:lstStyle/>
          <a:p>
            <a:endParaRPr lang="en-GB"/>
          </a:p>
        </p:txBody>
      </p:sp>
      <p:sp>
        <p:nvSpPr>
          <p:cNvPr id="34" name="Shape 32"/>
          <p:cNvSpPr/>
          <p:nvPr/>
        </p:nvSpPr>
        <p:spPr>
          <a:xfrm>
            <a:off x="17164791" y="2603500"/>
            <a:ext cx="609600" cy="609600"/>
          </a:xfrm>
          <a:custGeom>
            <a:avLst/>
            <a:gdLst/>
            <a:ahLst/>
            <a:cxnLst/>
            <a:rect l="l" t="t" r="r" b="b"/>
            <a:pathLst>
              <a:path w="609600" h="609600">
                <a:moveTo>
                  <a:pt x="38100" y="76200"/>
                </a:moveTo>
                <a:cubicBezTo>
                  <a:pt x="38100" y="34144"/>
                  <a:pt x="72244" y="0"/>
                  <a:pt x="114300" y="0"/>
                </a:cubicBezTo>
                <a:cubicBezTo>
                  <a:pt x="156356" y="0"/>
                  <a:pt x="190500" y="34144"/>
                  <a:pt x="190500" y="76200"/>
                </a:cubicBezTo>
                <a:cubicBezTo>
                  <a:pt x="190500" y="118256"/>
                  <a:pt x="156356" y="152400"/>
                  <a:pt x="114300" y="152400"/>
                </a:cubicBezTo>
                <a:cubicBezTo>
                  <a:pt x="72244" y="152400"/>
                  <a:pt x="38100" y="118256"/>
                  <a:pt x="38100" y="76200"/>
                </a:cubicBezTo>
                <a:close/>
                <a:moveTo>
                  <a:pt x="0" y="266700"/>
                </a:moveTo>
                <a:cubicBezTo>
                  <a:pt x="0" y="224671"/>
                  <a:pt x="34171" y="190500"/>
                  <a:pt x="76200" y="190500"/>
                </a:cubicBezTo>
                <a:lnTo>
                  <a:pt x="152400" y="190500"/>
                </a:lnTo>
                <a:cubicBezTo>
                  <a:pt x="156210" y="190500"/>
                  <a:pt x="160020" y="190738"/>
                  <a:pt x="163711" y="191333"/>
                </a:cubicBezTo>
                <a:lnTo>
                  <a:pt x="110847" y="244197"/>
                </a:lnTo>
                <a:cubicBezTo>
                  <a:pt x="77391" y="277654"/>
                  <a:pt x="77391" y="331946"/>
                  <a:pt x="110847" y="365403"/>
                </a:cubicBezTo>
                <a:lnTo>
                  <a:pt x="177522" y="432078"/>
                </a:lnTo>
                <a:cubicBezTo>
                  <a:pt x="181570" y="436126"/>
                  <a:pt x="185857" y="439698"/>
                  <a:pt x="190500" y="442793"/>
                </a:cubicBezTo>
                <a:lnTo>
                  <a:pt x="190500" y="552450"/>
                </a:lnTo>
                <a:cubicBezTo>
                  <a:pt x="190500" y="584002"/>
                  <a:pt x="164902" y="609600"/>
                  <a:pt x="133350" y="609600"/>
                </a:cubicBezTo>
                <a:lnTo>
                  <a:pt x="95250" y="609600"/>
                </a:lnTo>
                <a:cubicBezTo>
                  <a:pt x="63698" y="609600"/>
                  <a:pt x="38100" y="584002"/>
                  <a:pt x="38100" y="552450"/>
                </a:cubicBezTo>
                <a:lnTo>
                  <a:pt x="38100" y="408861"/>
                </a:lnTo>
                <a:cubicBezTo>
                  <a:pt x="15359" y="395764"/>
                  <a:pt x="0" y="371118"/>
                  <a:pt x="0" y="342900"/>
                </a:cubicBezTo>
                <a:lnTo>
                  <a:pt x="0" y="266700"/>
                </a:lnTo>
                <a:close/>
                <a:moveTo>
                  <a:pt x="419100" y="76200"/>
                </a:moveTo>
                <a:cubicBezTo>
                  <a:pt x="419100" y="34144"/>
                  <a:pt x="453244" y="0"/>
                  <a:pt x="495300" y="0"/>
                </a:cubicBezTo>
                <a:cubicBezTo>
                  <a:pt x="537356" y="0"/>
                  <a:pt x="571500" y="34144"/>
                  <a:pt x="571500" y="76200"/>
                </a:cubicBezTo>
                <a:cubicBezTo>
                  <a:pt x="571500" y="118256"/>
                  <a:pt x="537356" y="152400"/>
                  <a:pt x="495300" y="152400"/>
                </a:cubicBezTo>
                <a:cubicBezTo>
                  <a:pt x="453244" y="152400"/>
                  <a:pt x="419100" y="118256"/>
                  <a:pt x="419100" y="76200"/>
                </a:cubicBezTo>
                <a:close/>
                <a:moveTo>
                  <a:pt x="498753" y="244197"/>
                </a:moveTo>
                <a:lnTo>
                  <a:pt x="445889" y="191333"/>
                </a:lnTo>
                <a:cubicBezTo>
                  <a:pt x="449580" y="190738"/>
                  <a:pt x="453390" y="190500"/>
                  <a:pt x="457200" y="190500"/>
                </a:cubicBezTo>
                <a:lnTo>
                  <a:pt x="533400" y="190500"/>
                </a:lnTo>
                <a:cubicBezTo>
                  <a:pt x="575429" y="190500"/>
                  <a:pt x="609600" y="224671"/>
                  <a:pt x="609600" y="266700"/>
                </a:cubicBezTo>
                <a:lnTo>
                  <a:pt x="609600" y="342900"/>
                </a:lnTo>
                <a:cubicBezTo>
                  <a:pt x="609600" y="371118"/>
                  <a:pt x="594241" y="395764"/>
                  <a:pt x="571500" y="408861"/>
                </a:cubicBezTo>
                <a:lnTo>
                  <a:pt x="571500" y="552450"/>
                </a:lnTo>
                <a:cubicBezTo>
                  <a:pt x="571500" y="584002"/>
                  <a:pt x="545902" y="609600"/>
                  <a:pt x="514350" y="609600"/>
                </a:cubicBezTo>
                <a:lnTo>
                  <a:pt x="476250" y="609600"/>
                </a:lnTo>
                <a:cubicBezTo>
                  <a:pt x="444698" y="609600"/>
                  <a:pt x="419100" y="584002"/>
                  <a:pt x="419100" y="552450"/>
                </a:cubicBezTo>
                <a:lnTo>
                  <a:pt x="419100" y="442793"/>
                </a:lnTo>
                <a:cubicBezTo>
                  <a:pt x="423743" y="439698"/>
                  <a:pt x="428030" y="436126"/>
                  <a:pt x="432078" y="432078"/>
                </a:cubicBezTo>
                <a:lnTo>
                  <a:pt x="498753" y="365403"/>
                </a:lnTo>
                <a:cubicBezTo>
                  <a:pt x="532209" y="331946"/>
                  <a:pt x="532209" y="277654"/>
                  <a:pt x="498753" y="244197"/>
                </a:cubicBezTo>
                <a:close/>
                <a:moveTo>
                  <a:pt x="360521" y="211693"/>
                </a:moveTo>
                <a:cubicBezTo>
                  <a:pt x="371237" y="207288"/>
                  <a:pt x="383500" y="209669"/>
                  <a:pt x="391716" y="217884"/>
                </a:cubicBezTo>
                <a:lnTo>
                  <a:pt x="458391" y="284559"/>
                </a:lnTo>
                <a:cubicBezTo>
                  <a:pt x="469583" y="295751"/>
                  <a:pt x="469583" y="313849"/>
                  <a:pt x="458391" y="324922"/>
                </a:cubicBezTo>
                <a:lnTo>
                  <a:pt x="391716" y="391597"/>
                </a:lnTo>
                <a:cubicBezTo>
                  <a:pt x="383500" y="399812"/>
                  <a:pt x="371237" y="402193"/>
                  <a:pt x="360521" y="397788"/>
                </a:cubicBezTo>
                <a:cubicBezTo>
                  <a:pt x="349806" y="393383"/>
                  <a:pt x="342900" y="383024"/>
                  <a:pt x="342900" y="371475"/>
                </a:cubicBezTo>
                <a:lnTo>
                  <a:pt x="342900" y="342900"/>
                </a:lnTo>
                <a:lnTo>
                  <a:pt x="266700" y="342900"/>
                </a:lnTo>
                <a:lnTo>
                  <a:pt x="266700" y="371475"/>
                </a:lnTo>
                <a:cubicBezTo>
                  <a:pt x="266700" y="383024"/>
                  <a:pt x="259794" y="393502"/>
                  <a:pt x="249079" y="397907"/>
                </a:cubicBezTo>
                <a:cubicBezTo>
                  <a:pt x="238363" y="402312"/>
                  <a:pt x="226100" y="399931"/>
                  <a:pt x="217884" y="391716"/>
                </a:cubicBezTo>
                <a:lnTo>
                  <a:pt x="151209" y="325041"/>
                </a:lnTo>
                <a:cubicBezTo>
                  <a:pt x="140018" y="313849"/>
                  <a:pt x="140018" y="295751"/>
                  <a:pt x="151209" y="284678"/>
                </a:cubicBezTo>
                <a:lnTo>
                  <a:pt x="217884" y="218003"/>
                </a:lnTo>
                <a:cubicBezTo>
                  <a:pt x="226100" y="209788"/>
                  <a:pt x="238363" y="207407"/>
                  <a:pt x="249079" y="211812"/>
                </a:cubicBezTo>
                <a:cubicBezTo>
                  <a:pt x="259794" y="216218"/>
                  <a:pt x="266700" y="226576"/>
                  <a:pt x="266700" y="238125"/>
                </a:cubicBezTo>
                <a:lnTo>
                  <a:pt x="266700" y="266700"/>
                </a:lnTo>
                <a:lnTo>
                  <a:pt x="342900" y="266700"/>
                </a:lnTo>
                <a:lnTo>
                  <a:pt x="342900" y="238125"/>
                </a:lnTo>
                <a:cubicBezTo>
                  <a:pt x="342900" y="226576"/>
                  <a:pt x="349806" y="216098"/>
                  <a:pt x="360521" y="211693"/>
                </a:cubicBezTo>
                <a:close/>
              </a:path>
            </a:pathLst>
          </a:custGeom>
          <a:solidFill>
            <a:srgbClr val="005EB8"/>
          </a:solidFill>
          <a:ln/>
        </p:spPr>
        <p:txBody>
          <a:bodyPr/>
          <a:lstStyle/>
          <a:p>
            <a:endParaRPr lang="en-GB"/>
          </a:p>
        </p:txBody>
      </p:sp>
      <p:sp>
        <p:nvSpPr>
          <p:cNvPr id="35" name="Text 33"/>
          <p:cNvSpPr/>
          <p:nvPr/>
        </p:nvSpPr>
        <p:spPr>
          <a:xfrm>
            <a:off x="14470973"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Proxy Access Impact</a:t>
            </a:r>
            <a:endParaRPr lang="en-US" sz="2400" dirty="0"/>
          </a:p>
        </p:txBody>
      </p:sp>
      <p:sp>
        <p:nvSpPr>
          <p:cNvPr id="36" name="Text 34"/>
          <p:cNvSpPr/>
          <p:nvPr/>
        </p:nvSpPr>
        <p:spPr>
          <a:xfrm>
            <a:off x="14534473"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Over 1.2 million proxy relationships were established by 2024, enabling carers to manage healthcare for people with dementia, learning disabilities, and severe mental illness. This feature has been particularly valuable for unpaid carers.</a:t>
            </a:r>
            <a:endParaRPr lang="en-US" sz="1600" dirty="0"/>
          </a:p>
        </p:txBody>
      </p:sp>
      <p:sp>
        <p:nvSpPr>
          <p:cNvPr id="37" name="Shape 35"/>
          <p:cNvSpPr/>
          <p:nvPr/>
        </p:nvSpPr>
        <p:spPr>
          <a:xfrm>
            <a:off x="1016000" y="6413500"/>
            <a:ext cx="19642709" cy="1524000"/>
          </a:xfrm>
          <a:prstGeom prst="roundRect">
            <a:avLst>
              <a:gd name="adj" fmla="val 8000"/>
            </a:avLst>
          </a:prstGeom>
          <a:solidFill>
            <a:srgbClr val="005EB8"/>
          </a:solidFill>
          <a:ln/>
        </p:spPr>
        <p:txBody>
          <a:bodyPr/>
          <a:lstStyle/>
          <a:p>
            <a:endParaRPr lang="en-GB"/>
          </a:p>
        </p:txBody>
      </p:sp>
      <p:sp>
        <p:nvSpPr>
          <p:cNvPr id="38" name="Shape 36"/>
          <p:cNvSpPr/>
          <p:nvPr/>
        </p:nvSpPr>
        <p:spPr>
          <a:xfrm>
            <a:off x="1397000" y="6921500"/>
            <a:ext cx="508000" cy="508000"/>
          </a:xfrm>
          <a:custGeom>
            <a:avLst/>
            <a:gdLst/>
            <a:ahLst/>
            <a:cxnLst/>
            <a:rect l="l" t="t" r="r" b="b"/>
            <a:pathLst>
              <a:path w="508000" h="508000">
                <a:moveTo>
                  <a:pt x="387482" y="381000"/>
                </a:moveTo>
                <a:cubicBezTo>
                  <a:pt x="397140" y="358874"/>
                  <a:pt x="416454" y="338832"/>
                  <a:pt x="438282" y="321568"/>
                </a:cubicBezTo>
                <a:cubicBezTo>
                  <a:pt x="481542" y="287437"/>
                  <a:pt x="508000" y="241300"/>
                  <a:pt x="508000" y="190500"/>
                </a:cubicBezTo>
                <a:cubicBezTo>
                  <a:pt x="508000" y="85328"/>
                  <a:pt x="394229" y="0"/>
                  <a:pt x="254000" y="0"/>
                </a:cubicBezTo>
                <a:cubicBezTo>
                  <a:pt x="113771" y="0"/>
                  <a:pt x="0" y="85328"/>
                  <a:pt x="0" y="190500"/>
                </a:cubicBezTo>
                <a:cubicBezTo>
                  <a:pt x="0" y="241300"/>
                  <a:pt x="26458" y="287437"/>
                  <a:pt x="69718" y="321568"/>
                </a:cubicBezTo>
                <a:cubicBezTo>
                  <a:pt x="91546" y="338832"/>
                  <a:pt x="110993" y="358874"/>
                  <a:pt x="120518" y="381000"/>
                </a:cubicBezTo>
                <a:lnTo>
                  <a:pt x="387350" y="381000"/>
                </a:lnTo>
                <a:close/>
                <a:moveTo>
                  <a:pt x="381000" y="428625"/>
                </a:moveTo>
                <a:lnTo>
                  <a:pt x="127000" y="428625"/>
                </a:lnTo>
                <a:lnTo>
                  <a:pt x="127000" y="444500"/>
                </a:lnTo>
                <a:cubicBezTo>
                  <a:pt x="127000" y="488355"/>
                  <a:pt x="174360" y="523875"/>
                  <a:pt x="232833" y="523875"/>
                </a:cubicBezTo>
                <a:lnTo>
                  <a:pt x="275167" y="523875"/>
                </a:lnTo>
                <a:cubicBezTo>
                  <a:pt x="333640" y="523875"/>
                  <a:pt x="381000" y="488355"/>
                  <a:pt x="381000" y="444500"/>
                </a:cubicBezTo>
                <a:lnTo>
                  <a:pt x="381000" y="428625"/>
                </a:lnTo>
                <a:close/>
                <a:moveTo>
                  <a:pt x="243417" y="111125"/>
                </a:moveTo>
                <a:cubicBezTo>
                  <a:pt x="190765" y="111125"/>
                  <a:pt x="148167" y="143073"/>
                  <a:pt x="148167" y="182563"/>
                </a:cubicBezTo>
                <a:cubicBezTo>
                  <a:pt x="148167" y="195759"/>
                  <a:pt x="134011" y="206375"/>
                  <a:pt x="116417" y="206375"/>
                </a:cubicBezTo>
                <a:cubicBezTo>
                  <a:pt x="98822" y="206375"/>
                  <a:pt x="84667" y="195759"/>
                  <a:pt x="84667" y="182563"/>
                </a:cubicBezTo>
                <a:cubicBezTo>
                  <a:pt x="84667" y="116780"/>
                  <a:pt x="155707" y="63500"/>
                  <a:pt x="243417" y="63500"/>
                </a:cubicBezTo>
                <a:cubicBezTo>
                  <a:pt x="261011" y="63500"/>
                  <a:pt x="275167" y="74116"/>
                  <a:pt x="275167" y="87313"/>
                </a:cubicBezTo>
                <a:cubicBezTo>
                  <a:pt x="275167" y="100509"/>
                  <a:pt x="261011" y="111125"/>
                  <a:pt x="243417" y="111125"/>
                </a:cubicBezTo>
                <a:close/>
              </a:path>
            </a:pathLst>
          </a:custGeom>
          <a:solidFill>
            <a:srgbClr val="00A9CE"/>
          </a:solidFill>
          <a:ln/>
        </p:spPr>
        <p:txBody>
          <a:bodyPr/>
          <a:lstStyle/>
          <a:p>
            <a:endParaRPr lang="en-GB"/>
          </a:p>
        </p:txBody>
      </p:sp>
      <p:sp>
        <p:nvSpPr>
          <p:cNvPr id="39" name="Text 37"/>
          <p:cNvSpPr/>
          <p:nvPr/>
        </p:nvSpPr>
        <p:spPr>
          <a:xfrm>
            <a:off x="2095500" y="6540500"/>
            <a:ext cx="18245709" cy="1270000"/>
          </a:xfrm>
          <a:prstGeom prst="rect">
            <a:avLst/>
          </a:prstGeom>
          <a:noFill/>
          <a:ln/>
        </p:spPr>
        <p:txBody>
          <a:bodyPr wrap="square" lIns="0" tIns="0" rIns="0" bIns="0" rtlCol="0" anchor="ctr"/>
          <a:lstStyle/>
          <a:p>
            <a:pPr algn="l">
              <a:lnSpc>
                <a:spcPct val="140000"/>
              </a:lnSpc>
            </a:pPr>
            <a:r>
              <a:rPr lang="en-US" sz="1800" b="1" dirty="0">
                <a:solidFill>
                  <a:srgbClr val="FFFFFF"/>
                </a:solidFill>
                <a:latin typeface="Quattrocento Sans" pitchFamily="34" charset="0"/>
                <a:ea typeface="Quattrocento Sans" pitchFamily="34" charset="-122"/>
                <a:cs typeface="Quattrocento Sans" pitchFamily="34" charset="-120"/>
              </a:rPr>
              <a:t>Key Insight:</a:t>
            </a:r>
            <a:r>
              <a:rPr lang="en-US" sz="1800" dirty="0">
                <a:solidFill>
                  <a:srgbClr val="FFFFFF"/>
                </a:solidFill>
                <a:latin typeface="Quattrocento Sans" pitchFamily="34" charset="0"/>
                <a:ea typeface="Quattrocento Sans" pitchFamily="34" charset="-122"/>
                <a:cs typeface="Quattrocento Sans" pitchFamily="34" charset="-120"/>
              </a:rPr>
              <a:t> The patient experience is generally positive for those who can access the App, but significant trust and usability barriers remain. Without targeted support for digitally excluded groups, the App risks benefiting the already health-literate while leaving vulnerable populations behind.</a:t>
            </a:r>
            <a:endParaRPr lang="en-US" sz="1800" dirty="0"/>
          </a:p>
        </p:txBody>
      </p:sp>
      <p:sp>
        <p:nvSpPr>
          <p:cNvPr id="40" name="Shape 38"/>
          <p:cNvSpPr/>
          <p:nvPr/>
        </p:nvSpPr>
        <p:spPr>
          <a:xfrm>
            <a:off x="1016000" y="11514709"/>
            <a:ext cx="11853291" cy="338709"/>
          </a:xfrm>
          <a:prstGeom prst="rect">
            <a:avLst/>
          </a:prstGeom>
          <a:noFill/>
          <a:ln/>
        </p:spPr>
        <p:txBody>
          <a:bodyPr/>
          <a:lstStyle/>
          <a:p>
            <a:endParaRPr lang="en-GB"/>
          </a:p>
        </p:txBody>
      </p:sp>
      <p:sp>
        <p:nvSpPr>
          <p:cNvPr id="41" name="Text 39"/>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NHS England (2023); UK Parliament (2023); Ofcom (2024); Age UK (2024)</a:t>
            </a:r>
            <a:endParaRPr lang="en-US" sz="1870" dirty="0"/>
          </a:p>
        </p:txBody>
      </p:sp>
      <p:sp>
        <p:nvSpPr>
          <p:cNvPr id="42" name="Shape 40"/>
          <p:cNvSpPr/>
          <p:nvPr/>
        </p:nvSpPr>
        <p:spPr>
          <a:xfrm>
            <a:off x="19981291" y="11514709"/>
            <a:ext cx="1016000" cy="338709"/>
          </a:xfrm>
          <a:prstGeom prst="rect">
            <a:avLst/>
          </a:prstGeom>
          <a:noFill/>
          <a:ln/>
        </p:spPr>
        <p:txBody>
          <a:bodyPr/>
          <a:lstStyle/>
          <a:p>
            <a:endParaRPr lang="en-GB"/>
          </a:p>
        </p:txBody>
      </p:sp>
      <p:sp>
        <p:nvSpPr>
          <p:cNvPr id="43" name="Text 41"/>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10 / 15</a:t>
            </a:r>
            <a:endParaRPr lang="en-US" sz="1870" dirty="0"/>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ect">
            <a:avLst/>
          </a:prstGeom>
          <a:noFill/>
          <a:ln/>
        </p:spPr>
        <p:txBody>
          <a:bodyPr/>
          <a:lstStyle/>
          <a:p>
            <a:endParaRPr lang="en-GB"/>
          </a:p>
        </p:txBody>
      </p:sp>
      <p:sp>
        <p:nvSpPr>
          <p:cNvPr id="10" name="Text 8"/>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1" name="Shape 9"/>
          <p:cNvSpPr/>
          <p:nvPr/>
        </p:nvSpPr>
        <p:spPr>
          <a:xfrm>
            <a:off x="10329291" y="67691"/>
            <a:ext cx="2201291" cy="474091"/>
          </a:xfrm>
          <a:prstGeom prst="rect">
            <a:avLst/>
          </a:prstGeom>
          <a:noFill/>
          <a:ln/>
        </p:spPr>
        <p:txBody>
          <a:bodyPr/>
          <a:lstStyle/>
          <a:p>
            <a:endParaRPr lang="en-GB"/>
          </a:p>
        </p:txBody>
      </p:sp>
      <p:sp>
        <p:nvSpPr>
          <p:cNvPr id="12" name="Text 10"/>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3" name="Shape 11"/>
          <p:cNvSpPr/>
          <p:nvPr/>
        </p:nvSpPr>
        <p:spPr>
          <a:xfrm>
            <a:off x="12700000" y="67691"/>
            <a:ext cx="2201291" cy="474091"/>
          </a:xfrm>
          <a:prstGeom prst="roundRect">
            <a:avLst>
              <a:gd name="adj" fmla="val 8000"/>
            </a:avLst>
          </a:prstGeom>
          <a:solidFill>
            <a:srgbClr val="FFFFFF">
              <a:alpha val="3576"/>
            </a:srgbClr>
          </a:solidFill>
          <a:ln/>
        </p:spPr>
        <p:txBody>
          <a:bodyPr/>
          <a:lstStyle/>
          <a:p>
            <a:endParaRPr lang="en-GB"/>
          </a:p>
        </p:txBody>
      </p:sp>
      <p:sp>
        <p:nvSpPr>
          <p:cNvPr id="14" name="Shape 12"/>
          <p:cNvSpPr/>
          <p:nvPr/>
        </p:nvSpPr>
        <p:spPr>
          <a:xfrm>
            <a:off x="12700000" y="67691"/>
            <a:ext cx="2201291" cy="474091"/>
          </a:xfrm>
          <a:prstGeom prst="rect">
            <a:avLst/>
          </a:prstGeom>
          <a:noFill/>
          <a:ln/>
        </p:spPr>
        <p:txBody>
          <a:bodyPr/>
          <a:lstStyle/>
          <a:p>
            <a:endParaRPr lang="en-GB"/>
          </a:p>
        </p:txBody>
      </p:sp>
      <p:sp>
        <p:nvSpPr>
          <p:cNvPr id="15" name="Text 13"/>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5240000" cy="745109"/>
          </a:xfrm>
          <a:prstGeom prst="rect">
            <a:avLst/>
          </a:prstGeom>
          <a:noFill/>
          <a:ln/>
        </p:spPr>
        <p:txBody>
          <a:bodyPr/>
          <a:lstStyle/>
          <a:p>
            <a:endParaRPr lang="en-GB"/>
          </a:p>
        </p:txBody>
      </p:sp>
      <p:sp>
        <p:nvSpPr>
          <p:cNvPr id="23" name="Text 21"/>
          <p:cNvSpPr/>
          <p:nvPr/>
        </p:nvSpPr>
        <p:spPr>
          <a:xfrm>
            <a:off x="894080" y="887349"/>
            <a:ext cx="17780000"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Community: Location, Family &amp; Public Health</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286000"/>
            <a:ext cx="6378236" cy="3810000"/>
          </a:xfrm>
          <a:prstGeom prst="roundRect">
            <a:avLst>
              <a:gd name="adj" fmla="val 10000"/>
            </a:avLst>
          </a:prstGeom>
          <a:solidFill>
            <a:srgbClr val="E8F4FD"/>
          </a:solidFill>
          <a:ln/>
        </p:spPr>
        <p:txBody>
          <a:bodyPr/>
          <a:lstStyle/>
          <a:p>
            <a:endParaRPr lang="en-GB"/>
          </a:p>
        </p:txBody>
      </p:sp>
      <p:sp>
        <p:nvSpPr>
          <p:cNvPr id="26" name="Shape 24"/>
          <p:cNvSpPr/>
          <p:nvPr/>
        </p:nvSpPr>
        <p:spPr>
          <a:xfrm>
            <a:off x="3900318" y="2603500"/>
            <a:ext cx="609600" cy="609600"/>
          </a:xfrm>
          <a:custGeom>
            <a:avLst/>
            <a:gdLst/>
            <a:ahLst/>
            <a:cxnLst/>
            <a:rect l="l" t="t" r="r" b="b"/>
            <a:pathLst>
              <a:path w="609600" h="609600">
                <a:moveTo>
                  <a:pt x="244126" y="57150"/>
                </a:moveTo>
                <a:cubicBezTo>
                  <a:pt x="244126" y="25598"/>
                  <a:pt x="264605" y="0"/>
                  <a:pt x="289846" y="0"/>
                </a:cubicBezTo>
                <a:lnTo>
                  <a:pt x="381286" y="0"/>
                </a:lnTo>
                <a:cubicBezTo>
                  <a:pt x="406527" y="0"/>
                  <a:pt x="427006" y="25598"/>
                  <a:pt x="427006" y="57150"/>
                </a:cubicBezTo>
                <a:lnTo>
                  <a:pt x="427006" y="114300"/>
                </a:lnTo>
                <a:lnTo>
                  <a:pt x="472726" y="114300"/>
                </a:lnTo>
                <a:lnTo>
                  <a:pt x="472726" y="28575"/>
                </a:lnTo>
                <a:cubicBezTo>
                  <a:pt x="472726" y="12740"/>
                  <a:pt x="482917" y="0"/>
                  <a:pt x="495586" y="0"/>
                </a:cubicBezTo>
                <a:cubicBezTo>
                  <a:pt x="508254" y="0"/>
                  <a:pt x="518446" y="12740"/>
                  <a:pt x="518446" y="28575"/>
                </a:cubicBezTo>
                <a:lnTo>
                  <a:pt x="518446" y="114300"/>
                </a:lnTo>
                <a:lnTo>
                  <a:pt x="533686" y="114300"/>
                </a:lnTo>
                <a:cubicBezTo>
                  <a:pt x="558927" y="114300"/>
                  <a:pt x="579406" y="139898"/>
                  <a:pt x="579406" y="171450"/>
                </a:cubicBezTo>
                <a:lnTo>
                  <a:pt x="579406" y="552450"/>
                </a:lnTo>
                <a:cubicBezTo>
                  <a:pt x="579406" y="584002"/>
                  <a:pt x="558927" y="609600"/>
                  <a:pt x="533686" y="609600"/>
                </a:cubicBezTo>
                <a:lnTo>
                  <a:pt x="459581" y="609600"/>
                </a:lnTo>
                <a:cubicBezTo>
                  <a:pt x="463391" y="591264"/>
                  <a:pt x="461867" y="570786"/>
                  <a:pt x="453199" y="552212"/>
                </a:cubicBezTo>
                <a:lnTo>
                  <a:pt x="337757" y="304800"/>
                </a:lnTo>
                <a:lnTo>
                  <a:pt x="350806" y="304800"/>
                </a:lnTo>
                <a:cubicBezTo>
                  <a:pt x="359188" y="304800"/>
                  <a:pt x="366046" y="296228"/>
                  <a:pt x="366046" y="285750"/>
                </a:cubicBezTo>
                <a:lnTo>
                  <a:pt x="366046" y="247650"/>
                </a:lnTo>
                <a:cubicBezTo>
                  <a:pt x="366046" y="237173"/>
                  <a:pt x="359188" y="228600"/>
                  <a:pt x="350806" y="228600"/>
                </a:cubicBezTo>
                <a:lnTo>
                  <a:pt x="320326" y="228600"/>
                </a:lnTo>
                <a:cubicBezTo>
                  <a:pt x="314516" y="228600"/>
                  <a:pt x="309467" y="232648"/>
                  <a:pt x="306895" y="238720"/>
                </a:cubicBezTo>
                <a:lnTo>
                  <a:pt x="266319" y="151805"/>
                </a:lnTo>
                <a:cubicBezTo>
                  <a:pt x="260604" y="139660"/>
                  <a:pt x="252889" y="130373"/>
                  <a:pt x="244126" y="124063"/>
                </a:cubicBezTo>
                <a:lnTo>
                  <a:pt x="244126" y="57150"/>
                </a:lnTo>
                <a:close/>
                <a:moveTo>
                  <a:pt x="305086" y="133350"/>
                </a:moveTo>
                <a:lnTo>
                  <a:pt x="305086" y="171450"/>
                </a:lnTo>
                <a:cubicBezTo>
                  <a:pt x="305086" y="181928"/>
                  <a:pt x="311944" y="190500"/>
                  <a:pt x="320326" y="190500"/>
                </a:cubicBezTo>
                <a:lnTo>
                  <a:pt x="350806" y="190500"/>
                </a:lnTo>
                <a:cubicBezTo>
                  <a:pt x="359188" y="190500"/>
                  <a:pt x="366046" y="181928"/>
                  <a:pt x="366046" y="171450"/>
                </a:cubicBezTo>
                <a:lnTo>
                  <a:pt x="366046" y="133350"/>
                </a:lnTo>
                <a:cubicBezTo>
                  <a:pt x="366046" y="122873"/>
                  <a:pt x="359188" y="114300"/>
                  <a:pt x="350806" y="114300"/>
                </a:cubicBezTo>
                <a:lnTo>
                  <a:pt x="320326" y="114300"/>
                </a:lnTo>
                <a:cubicBezTo>
                  <a:pt x="311944" y="114300"/>
                  <a:pt x="305086" y="122873"/>
                  <a:pt x="305086" y="133350"/>
                </a:cubicBezTo>
                <a:close/>
                <a:moveTo>
                  <a:pt x="457486" y="247650"/>
                </a:moveTo>
                <a:lnTo>
                  <a:pt x="457486" y="285750"/>
                </a:lnTo>
                <a:cubicBezTo>
                  <a:pt x="457486" y="296228"/>
                  <a:pt x="464344" y="304800"/>
                  <a:pt x="472726" y="304800"/>
                </a:cubicBezTo>
                <a:lnTo>
                  <a:pt x="503206" y="304800"/>
                </a:lnTo>
                <a:cubicBezTo>
                  <a:pt x="511588" y="304800"/>
                  <a:pt x="518446" y="296228"/>
                  <a:pt x="518446" y="285750"/>
                </a:cubicBezTo>
                <a:lnTo>
                  <a:pt x="518446" y="247650"/>
                </a:lnTo>
                <a:cubicBezTo>
                  <a:pt x="518446" y="237173"/>
                  <a:pt x="511588" y="228600"/>
                  <a:pt x="503206" y="228600"/>
                </a:cubicBezTo>
                <a:lnTo>
                  <a:pt x="472726" y="228600"/>
                </a:lnTo>
                <a:cubicBezTo>
                  <a:pt x="464344" y="228600"/>
                  <a:pt x="457486" y="237173"/>
                  <a:pt x="457486" y="247650"/>
                </a:cubicBezTo>
                <a:close/>
                <a:moveTo>
                  <a:pt x="472726" y="342900"/>
                </a:moveTo>
                <a:cubicBezTo>
                  <a:pt x="464344" y="342900"/>
                  <a:pt x="457486" y="351472"/>
                  <a:pt x="457486" y="361950"/>
                </a:cubicBezTo>
                <a:lnTo>
                  <a:pt x="457486" y="400050"/>
                </a:lnTo>
                <a:cubicBezTo>
                  <a:pt x="457486" y="410528"/>
                  <a:pt x="464344" y="419100"/>
                  <a:pt x="472726" y="419100"/>
                </a:cubicBezTo>
                <a:lnTo>
                  <a:pt x="503206" y="419100"/>
                </a:lnTo>
                <a:cubicBezTo>
                  <a:pt x="511588" y="419100"/>
                  <a:pt x="518446" y="410528"/>
                  <a:pt x="518446" y="400050"/>
                </a:cubicBezTo>
                <a:lnTo>
                  <a:pt x="518446" y="361950"/>
                </a:lnTo>
                <a:cubicBezTo>
                  <a:pt x="518446" y="351472"/>
                  <a:pt x="511588" y="342900"/>
                  <a:pt x="503206" y="342900"/>
                </a:cubicBezTo>
                <a:lnTo>
                  <a:pt x="472726" y="342900"/>
                </a:lnTo>
                <a:close/>
                <a:moveTo>
                  <a:pt x="213646" y="265867"/>
                </a:moveTo>
                <a:lnTo>
                  <a:pt x="151638" y="398740"/>
                </a:lnTo>
                <a:lnTo>
                  <a:pt x="183166" y="438150"/>
                </a:lnTo>
                <a:lnTo>
                  <a:pt x="228886" y="381000"/>
                </a:lnTo>
                <a:lnTo>
                  <a:pt x="267367" y="381000"/>
                </a:lnTo>
                <a:lnTo>
                  <a:pt x="213646" y="265867"/>
                </a:lnTo>
                <a:close/>
                <a:moveTo>
                  <a:pt x="187357" y="208836"/>
                </a:moveTo>
                <a:cubicBezTo>
                  <a:pt x="199073" y="183594"/>
                  <a:pt x="228219" y="183594"/>
                  <a:pt x="240030" y="208836"/>
                </a:cubicBezTo>
                <a:lnTo>
                  <a:pt x="400336" y="552331"/>
                </a:lnTo>
                <a:cubicBezTo>
                  <a:pt x="412147" y="577691"/>
                  <a:pt x="397574" y="609600"/>
                  <a:pt x="374047" y="609600"/>
                </a:cubicBezTo>
                <a:lnTo>
                  <a:pt x="53340" y="609600"/>
                </a:lnTo>
                <a:cubicBezTo>
                  <a:pt x="29813" y="609600"/>
                  <a:pt x="15145" y="577691"/>
                  <a:pt x="27051" y="552331"/>
                </a:cubicBezTo>
                <a:lnTo>
                  <a:pt x="187357" y="208836"/>
                </a:lnTo>
                <a:close/>
              </a:path>
            </a:pathLst>
          </a:custGeom>
          <a:solidFill>
            <a:srgbClr val="005EB8"/>
          </a:solidFill>
          <a:ln/>
        </p:spPr>
        <p:txBody>
          <a:bodyPr/>
          <a:lstStyle/>
          <a:p>
            <a:endParaRPr lang="en-GB"/>
          </a:p>
        </p:txBody>
      </p:sp>
      <p:sp>
        <p:nvSpPr>
          <p:cNvPr id="27" name="Text 25"/>
          <p:cNvSpPr/>
          <p:nvPr/>
        </p:nvSpPr>
        <p:spPr>
          <a:xfrm>
            <a:off x="1206500"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Geographic Access</a:t>
            </a:r>
            <a:endParaRPr lang="en-US" sz="2400" dirty="0"/>
          </a:p>
        </p:txBody>
      </p:sp>
      <p:sp>
        <p:nvSpPr>
          <p:cNvPr id="28" name="Text 26"/>
          <p:cNvSpPr/>
          <p:nvPr/>
        </p:nvSpPr>
        <p:spPr>
          <a:xfrm>
            <a:off x="1270000"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The App improves healthcare access for rural communities where GP availability is limited. However, rural areas often have poorer broadband infrastructure, creating a paradox where those who could benefit most face connectivity barriers.</a:t>
            </a:r>
            <a:endParaRPr lang="en-US" sz="1600" dirty="0"/>
          </a:p>
        </p:txBody>
      </p:sp>
      <p:sp>
        <p:nvSpPr>
          <p:cNvPr id="29" name="Shape 27"/>
          <p:cNvSpPr/>
          <p:nvPr/>
        </p:nvSpPr>
        <p:spPr>
          <a:xfrm>
            <a:off x="7648236" y="2286000"/>
            <a:ext cx="6378236" cy="3810000"/>
          </a:xfrm>
          <a:prstGeom prst="roundRect">
            <a:avLst>
              <a:gd name="adj" fmla="val 10000"/>
            </a:avLst>
          </a:prstGeom>
          <a:solidFill>
            <a:srgbClr val="E8F4FD"/>
          </a:solidFill>
          <a:ln/>
        </p:spPr>
        <p:txBody>
          <a:bodyPr/>
          <a:lstStyle/>
          <a:p>
            <a:endParaRPr lang="en-GB"/>
          </a:p>
        </p:txBody>
      </p:sp>
      <p:sp>
        <p:nvSpPr>
          <p:cNvPr id="30" name="Shape 28"/>
          <p:cNvSpPr/>
          <p:nvPr/>
        </p:nvSpPr>
        <p:spPr>
          <a:xfrm>
            <a:off x="10532555" y="2603500"/>
            <a:ext cx="609600" cy="609600"/>
          </a:xfrm>
          <a:custGeom>
            <a:avLst/>
            <a:gdLst/>
            <a:ahLst/>
            <a:cxnLst/>
            <a:rect l="l" t="t" r="r" b="b"/>
            <a:pathLst>
              <a:path w="609600" h="609600">
                <a:moveTo>
                  <a:pt x="319934" y="-15002"/>
                </a:moveTo>
                <a:cubicBezTo>
                  <a:pt x="310409" y="-20360"/>
                  <a:pt x="299191" y="-20360"/>
                  <a:pt x="289666" y="-15002"/>
                </a:cubicBezTo>
                <a:lnTo>
                  <a:pt x="18732" y="137398"/>
                </a:lnTo>
                <a:cubicBezTo>
                  <a:pt x="2011" y="146804"/>
                  <a:pt x="-4762" y="169664"/>
                  <a:pt x="3598" y="188476"/>
                </a:cubicBezTo>
                <a:cubicBezTo>
                  <a:pt x="11959" y="207288"/>
                  <a:pt x="32279" y="214908"/>
                  <a:pt x="49001" y="205502"/>
                </a:cubicBezTo>
                <a:lnTo>
                  <a:pt x="304800" y="61674"/>
                </a:lnTo>
                <a:lnTo>
                  <a:pt x="560599" y="205502"/>
                </a:lnTo>
                <a:cubicBezTo>
                  <a:pt x="577321" y="214908"/>
                  <a:pt x="597641" y="207288"/>
                  <a:pt x="606002" y="188476"/>
                </a:cubicBezTo>
                <a:cubicBezTo>
                  <a:pt x="614363" y="169664"/>
                  <a:pt x="607589" y="146804"/>
                  <a:pt x="590868" y="137398"/>
                </a:cubicBezTo>
                <a:lnTo>
                  <a:pt x="319934" y="-15002"/>
                </a:lnTo>
                <a:close/>
                <a:moveTo>
                  <a:pt x="304800" y="323850"/>
                </a:moveTo>
                <a:cubicBezTo>
                  <a:pt x="337510" y="323850"/>
                  <a:pt x="364067" y="293974"/>
                  <a:pt x="364067" y="257175"/>
                </a:cubicBezTo>
                <a:cubicBezTo>
                  <a:pt x="364067" y="220376"/>
                  <a:pt x="337510" y="190500"/>
                  <a:pt x="304800" y="190500"/>
                </a:cubicBezTo>
                <a:cubicBezTo>
                  <a:pt x="272090" y="190500"/>
                  <a:pt x="245533" y="220376"/>
                  <a:pt x="245533" y="257175"/>
                </a:cubicBezTo>
                <a:cubicBezTo>
                  <a:pt x="245533" y="293974"/>
                  <a:pt x="272090" y="323850"/>
                  <a:pt x="304800" y="323850"/>
                </a:cubicBezTo>
                <a:close/>
                <a:moveTo>
                  <a:pt x="304800" y="381000"/>
                </a:moveTo>
                <a:cubicBezTo>
                  <a:pt x="248708" y="381000"/>
                  <a:pt x="203200" y="432197"/>
                  <a:pt x="203200" y="495300"/>
                </a:cubicBezTo>
                <a:lnTo>
                  <a:pt x="203200" y="533400"/>
                </a:lnTo>
                <a:cubicBezTo>
                  <a:pt x="203200" y="554474"/>
                  <a:pt x="218334" y="571500"/>
                  <a:pt x="237067" y="571500"/>
                </a:cubicBezTo>
                <a:lnTo>
                  <a:pt x="372533" y="571500"/>
                </a:lnTo>
                <a:cubicBezTo>
                  <a:pt x="391266" y="571500"/>
                  <a:pt x="406400" y="554474"/>
                  <a:pt x="406400" y="533400"/>
                </a:cubicBezTo>
                <a:lnTo>
                  <a:pt x="406400" y="495300"/>
                </a:lnTo>
                <a:cubicBezTo>
                  <a:pt x="406400" y="432197"/>
                  <a:pt x="360892" y="381000"/>
                  <a:pt x="304800" y="381000"/>
                </a:cubicBezTo>
                <a:close/>
                <a:moveTo>
                  <a:pt x="169333" y="304800"/>
                </a:moveTo>
                <a:cubicBezTo>
                  <a:pt x="169333" y="273258"/>
                  <a:pt x="146571" y="247650"/>
                  <a:pt x="118533" y="247650"/>
                </a:cubicBezTo>
                <a:cubicBezTo>
                  <a:pt x="90496" y="247650"/>
                  <a:pt x="67733" y="273258"/>
                  <a:pt x="67733" y="304800"/>
                </a:cubicBezTo>
                <a:cubicBezTo>
                  <a:pt x="67733" y="336342"/>
                  <a:pt x="90496" y="361950"/>
                  <a:pt x="118533" y="361950"/>
                </a:cubicBezTo>
                <a:cubicBezTo>
                  <a:pt x="146571" y="361950"/>
                  <a:pt x="169333" y="336342"/>
                  <a:pt x="169333" y="304800"/>
                </a:cubicBezTo>
                <a:close/>
                <a:moveTo>
                  <a:pt x="541867" y="304800"/>
                </a:moveTo>
                <a:cubicBezTo>
                  <a:pt x="541867" y="273258"/>
                  <a:pt x="519104" y="247650"/>
                  <a:pt x="491067" y="247650"/>
                </a:cubicBezTo>
                <a:cubicBezTo>
                  <a:pt x="463029" y="247650"/>
                  <a:pt x="440267" y="273258"/>
                  <a:pt x="440267" y="304800"/>
                </a:cubicBezTo>
                <a:cubicBezTo>
                  <a:pt x="440267" y="336342"/>
                  <a:pt x="463029" y="361950"/>
                  <a:pt x="491067" y="361950"/>
                </a:cubicBezTo>
                <a:cubicBezTo>
                  <a:pt x="519104" y="361950"/>
                  <a:pt x="541867" y="336342"/>
                  <a:pt x="541867" y="304800"/>
                </a:cubicBezTo>
                <a:close/>
                <a:moveTo>
                  <a:pt x="118533" y="400050"/>
                </a:moveTo>
                <a:cubicBezTo>
                  <a:pt x="71755" y="400050"/>
                  <a:pt x="33867" y="442674"/>
                  <a:pt x="33867" y="495300"/>
                </a:cubicBezTo>
                <a:lnTo>
                  <a:pt x="33867" y="534710"/>
                </a:lnTo>
                <a:cubicBezTo>
                  <a:pt x="33867" y="554950"/>
                  <a:pt x="48472" y="571500"/>
                  <a:pt x="66569" y="571500"/>
                </a:cubicBezTo>
                <a:lnTo>
                  <a:pt x="159491" y="571500"/>
                </a:lnTo>
                <a:cubicBezTo>
                  <a:pt x="154940" y="559832"/>
                  <a:pt x="152400" y="546973"/>
                  <a:pt x="152400" y="533400"/>
                </a:cubicBezTo>
                <a:lnTo>
                  <a:pt x="152400" y="476250"/>
                </a:lnTo>
                <a:cubicBezTo>
                  <a:pt x="152400" y="454343"/>
                  <a:pt x="156104" y="433388"/>
                  <a:pt x="162772" y="414099"/>
                </a:cubicBezTo>
                <a:cubicBezTo>
                  <a:pt x="149860" y="405170"/>
                  <a:pt x="134726" y="400050"/>
                  <a:pt x="118533" y="400050"/>
                </a:cubicBezTo>
                <a:close/>
                <a:moveTo>
                  <a:pt x="450215" y="571500"/>
                </a:moveTo>
                <a:lnTo>
                  <a:pt x="543137" y="571500"/>
                </a:lnTo>
                <a:cubicBezTo>
                  <a:pt x="561128" y="571500"/>
                  <a:pt x="575839" y="555069"/>
                  <a:pt x="575839" y="534710"/>
                </a:cubicBezTo>
                <a:lnTo>
                  <a:pt x="575839" y="495300"/>
                </a:lnTo>
                <a:cubicBezTo>
                  <a:pt x="575839" y="442674"/>
                  <a:pt x="537951" y="400050"/>
                  <a:pt x="491172" y="400050"/>
                </a:cubicBezTo>
                <a:cubicBezTo>
                  <a:pt x="474980" y="400050"/>
                  <a:pt x="459846" y="405170"/>
                  <a:pt x="446934" y="414099"/>
                </a:cubicBezTo>
                <a:cubicBezTo>
                  <a:pt x="453602" y="433388"/>
                  <a:pt x="457306" y="454343"/>
                  <a:pt x="457306" y="476250"/>
                </a:cubicBezTo>
                <a:lnTo>
                  <a:pt x="457306" y="533400"/>
                </a:lnTo>
                <a:cubicBezTo>
                  <a:pt x="457306" y="546973"/>
                  <a:pt x="454766" y="559832"/>
                  <a:pt x="450215" y="571500"/>
                </a:cubicBezTo>
                <a:close/>
              </a:path>
            </a:pathLst>
          </a:custGeom>
          <a:solidFill>
            <a:srgbClr val="005EB8"/>
          </a:solidFill>
          <a:ln/>
        </p:spPr>
        <p:txBody>
          <a:bodyPr/>
          <a:lstStyle/>
          <a:p>
            <a:endParaRPr lang="en-GB"/>
          </a:p>
        </p:txBody>
      </p:sp>
      <p:sp>
        <p:nvSpPr>
          <p:cNvPr id="31" name="Text 29"/>
          <p:cNvSpPr/>
          <p:nvPr/>
        </p:nvSpPr>
        <p:spPr>
          <a:xfrm>
            <a:off x="7838736"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Family &amp; Co-production</a:t>
            </a:r>
            <a:endParaRPr lang="en-US" sz="2400" dirty="0"/>
          </a:p>
        </p:txBody>
      </p:sp>
      <p:sp>
        <p:nvSpPr>
          <p:cNvPr id="32" name="Text 30"/>
          <p:cNvSpPr/>
          <p:nvPr/>
        </p:nvSpPr>
        <p:spPr>
          <a:xfrm>
            <a:off x="7902236"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Proxy access reduces carer burden by enabling family members to manage appointments. The NHS User Research Panel incorporated feedback from over 15,000 users, representing a meaningful shift toward co-production in health service design.</a:t>
            </a:r>
            <a:endParaRPr lang="en-US" sz="1600" dirty="0"/>
          </a:p>
        </p:txBody>
      </p:sp>
      <p:sp>
        <p:nvSpPr>
          <p:cNvPr id="33" name="Shape 31"/>
          <p:cNvSpPr/>
          <p:nvPr/>
        </p:nvSpPr>
        <p:spPr>
          <a:xfrm>
            <a:off x="14280473" y="2286000"/>
            <a:ext cx="6378236" cy="3810000"/>
          </a:xfrm>
          <a:prstGeom prst="roundRect">
            <a:avLst>
              <a:gd name="adj" fmla="val 10000"/>
            </a:avLst>
          </a:prstGeom>
          <a:solidFill>
            <a:srgbClr val="E8F4FD"/>
          </a:solidFill>
          <a:ln/>
        </p:spPr>
        <p:txBody>
          <a:bodyPr/>
          <a:lstStyle/>
          <a:p>
            <a:endParaRPr lang="en-GB"/>
          </a:p>
        </p:txBody>
      </p:sp>
      <p:sp>
        <p:nvSpPr>
          <p:cNvPr id="34" name="Shape 32"/>
          <p:cNvSpPr/>
          <p:nvPr/>
        </p:nvSpPr>
        <p:spPr>
          <a:xfrm>
            <a:off x="17164791" y="2603500"/>
            <a:ext cx="609600" cy="609600"/>
          </a:xfrm>
          <a:custGeom>
            <a:avLst/>
            <a:gdLst/>
            <a:ahLst/>
            <a:cxnLst/>
            <a:rect l="l" t="t" r="r" b="b"/>
            <a:pathLst>
              <a:path w="609600" h="609600">
                <a:moveTo>
                  <a:pt x="549116" y="22503"/>
                </a:moveTo>
                <a:cubicBezTo>
                  <a:pt x="562808" y="28575"/>
                  <a:pt x="571500" y="42148"/>
                  <a:pt x="571500" y="57150"/>
                </a:cubicBezTo>
                <a:lnTo>
                  <a:pt x="571500" y="552450"/>
                </a:lnTo>
                <a:cubicBezTo>
                  <a:pt x="571500" y="567452"/>
                  <a:pt x="562808" y="581025"/>
                  <a:pt x="549116" y="587097"/>
                </a:cubicBezTo>
                <a:cubicBezTo>
                  <a:pt x="535424" y="593169"/>
                  <a:pt x="519589" y="590907"/>
                  <a:pt x="508278" y="581025"/>
                </a:cubicBezTo>
                <a:lnTo>
                  <a:pt x="452795" y="532567"/>
                </a:lnTo>
                <a:cubicBezTo>
                  <a:pt x="400883" y="487204"/>
                  <a:pt x="335280" y="460772"/>
                  <a:pt x="266581" y="457557"/>
                </a:cubicBezTo>
                <a:lnTo>
                  <a:pt x="266581" y="571500"/>
                </a:lnTo>
                <a:cubicBezTo>
                  <a:pt x="266581" y="592574"/>
                  <a:pt x="249555" y="609600"/>
                  <a:pt x="228481" y="609600"/>
                </a:cubicBezTo>
                <a:lnTo>
                  <a:pt x="190381" y="609600"/>
                </a:lnTo>
                <a:cubicBezTo>
                  <a:pt x="169307" y="609600"/>
                  <a:pt x="152281" y="592574"/>
                  <a:pt x="152281" y="571500"/>
                </a:cubicBezTo>
                <a:lnTo>
                  <a:pt x="152281" y="457200"/>
                </a:lnTo>
                <a:cubicBezTo>
                  <a:pt x="68223" y="457200"/>
                  <a:pt x="0" y="388977"/>
                  <a:pt x="0" y="304800"/>
                </a:cubicBezTo>
                <a:cubicBezTo>
                  <a:pt x="0" y="220623"/>
                  <a:pt x="68223" y="152400"/>
                  <a:pt x="152400" y="152400"/>
                </a:cubicBezTo>
                <a:lnTo>
                  <a:pt x="253008" y="152400"/>
                </a:lnTo>
                <a:cubicBezTo>
                  <a:pt x="326588" y="152162"/>
                  <a:pt x="397550" y="125373"/>
                  <a:pt x="452914" y="77033"/>
                </a:cubicBezTo>
                <a:lnTo>
                  <a:pt x="508397" y="28575"/>
                </a:lnTo>
                <a:cubicBezTo>
                  <a:pt x="519589" y="18693"/>
                  <a:pt x="535662" y="16431"/>
                  <a:pt x="549235" y="22503"/>
                </a:cubicBezTo>
                <a:close/>
                <a:moveTo>
                  <a:pt x="266700" y="381000"/>
                </a:moveTo>
                <a:lnTo>
                  <a:pt x="266700" y="381238"/>
                </a:lnTo>
                <a:cubicBezTo>
                  <a:pt x="350401" y="384453"/>
                  <a:pt x="430768" y="415171"/>
                  <a:pt x="495300" y="468630"/>
                </a:cubicBezTo>
                <a:lnTo>
                  <a:pt x="495300" y="140851"/>
                </a:lnTo>
                <a:cubicBezTo>
                  <a:pt x="430768" y="194310"/>
                  <a:pt x="350401" y="225028"/>
                  <a:pt x="266700" y="228243"/>
                </a:cubicBezTo>
                <a:lnTo>
                  <a:pt x="266700" y="381000"/>
                </a:lnTo>
                <a:close/>
              </a:path>
            </a:pathLst>
          </a:custGeom>
          <a:solidFill>
            <a:srgbClr val="005EB8"/>
          </a:solidFill>
          <a:ln/>
        </p:spPr>
        <p:txBody>
          <a:bodyPr/>
          <a:lstStyle/>
          <a:p>
            <a:endParaRPr lang="en-GB"/>
          </a:p>
        </p:txBody>
      </p:sp>
      <p:sp>
        <p:nvSpPr>
          <p:cNvPr id="35" name="Text 33"/>
          <p:cNvSpPr/>
          <p:nvPr/>
        </p:nvSpPr>
        <p:spPr>
          <a:xfrm>
            <a:off x="14470973" y="3365500"/>
            <a:ext cx="5997236" cy="508000"/>
          </a:xfrm>
          <a:prstGeom prst="rect">
            <a:avLst/>
          </a:prstGeom>
          <a:noFill/>
          <a:ln/>
        </p:spPr>
        <p:txBody>
          <a:bodyPr wrap="none" lIns="0" tIns="0" rIns="0" bIns="0" rtlCol="0" anchor="ctr"/>
          <a:lstStyle/>
          <a:p>
            <a:pPr algn="ctr">
              <a:lnSpc>
                <a:spcPct val="120000"/>
              </a:lnSpc>
            </a:pPr>
            <a:r>
              <a:rPr lang="en-US" sz="2400" b="1" dirty="0">
                <a:solidFill>
                  <a:srgbClr val="005EB8"/>
                </a:solidFill>
                <a:latin typeface="Quattrocento Sans" pitchFamily="34" charset="0"/>
                <a:ea typeface="Quattrocento Sans" pitchFamily="34" charset="-122"/>
                <a:cs typeface="Quattrocento Sans" pitchFamily="34" charset="-120"/>
              </a:rPr>
              <a:t>Public Health Potential</a:t>
            </a:r>
            <a:endParaRPr lang="en-US" sz="2400" dirty="0"/>
          </a:p>
        </p:txBody>
      </p:sp>
      <p:sp>
        <p:nvSpPr>
          <p:cNvPr id="36" name="Text 34"/>
          <p:cNvSpPr/>
          <p:nvPr/>
        </p:nvSpPr>
        <p:spPr>
          <a:xfrm>
            <a:off x="14534473" y="3937000"/>
            <a:ext cx="5870236" cy="1968500"/>
          </a:xfrm>
          <a:prstGeom prst="rect">
            <a:avLst/>
          </a:prstGeom>
          <a:noFill/>
          <a:ln/>
        </p:spPr>
        <p:txBody>
          <a:bodyPr wrap="square" lIns="0" tIns="0" rIns="0" bIns="0" rtlCol="0" anchor="t"/>
          <a:lstStyle/>
          <a:p>
            <a:pPr algn="l">
              <a:lnSpc>
                <a:spcPct val="140000"/>
              </a:lnSpc>
            </a:pPr>
            <a:r>
              <a:rPr lang="en-US" sz="1600" dirty="0">
                <a:solidFill>
                  <a:srgbClr val="1A1A2E"/>
                </a:solidFill>
                <a:latin typeface="Quattrocento Sans" pitchFamily="34" charset="0"/>
                <a:ea typeface="Quattrocento Sans" pitchFamily="34" charset="-122"/>
                <a:cs typeface="Quattrocento Sans" pitchFamily="34" charset="-120"/>
              </a:rPr>
              <a:t>With 33.6 million registered users, the App offers significant public health reach. During COVID-19, the NHS COVID Pass saw 4x baseline downloads, demonstrating capacity for rapid population-scale health messaging and intervention.</a:t>
            </a:r>
            <a:endParaRPr lang="en-US" sz="1600" dirty="0"/>
          </a:p>
        </p:txBody>
      </p:sp>
      <p:sp>
        <p:nvSpPr>
          <p:cNvPr id="37" name="Shape 35"/>
          <p:cNvSpPr/>
          <p:nvPr/>
        </p:nvSpPr>
        <p:spPr>
          <a:xfrm>
            <a:off x="1016000" y="6413500"/>
            <a:ext cx="19642709" cy="1524000"/>
          </a:xfrm>
          <a:prstGeom prst="roundRect">
            <a:avLst>
              <a:gd name="adj" fmla="val 8000"/>
            </a:avLst>
          </a:prstGeom>
          <a:solidFill>
            <a:srgbClr val="005EB8"/>
          </a:solidFill>
          <a:ln/>
        </p:spPr>
        <p:txBody>
          <a:bodyPr/>
          <a:lstStyle/>
          <a:p>
            <a:endParaRPr lang="en-GB"/>
          </a:p>
        </p:txBody>
      </p:sp>
      <p:sp>
        <p:nvSpPr>
          <p:cNvPr id="38" name="Shape 36"/>
          <p:cNvSpPr/>
          <p:nvPr/>
        </p:nvSpPr>
        <p:spPr>
          <a:xfrm>
            <a:off x="1397000" y="6921500"/>
            <a:ext cx="508000" cy="508000"/>
          </a:xfrm>
          <a:custGeom>
            <a:avLst/>
            <a:gdLst/>
            <a:ahLst/>
            <a:cxnLst/>
            <a:rect l="l" t="t" r="r" b="b"/>
            <a:pathLst>
              <a:path w="508000" h="508000">
                <a:moveTo>
                  <a:pt x="387482" y="381000"/>
                </a:moveTo>
                <a:cubicBezTo>
                  <a:pt x="397140" y="358874"/>
                  <a:pt x="416454" y="338832"/>
                  <a:pt x="438282" y="321568"/>
                </a:cubicBezTo>
                <a:cubicBezTo>
                  <a:pt x="481542" y="287437"/>
                  <a:pt x="508000" y="241300"/>
                  <a:pt x="508000" y="190500"/>
                </a:cubicBezTo>
                <a:cubicBezTo>
                  <a:pt x="508000" y="85328"/>
                  <a:pt x="394229" y="0"/>
                  <a:pt x="254000" y="0"/>
                </a:cubicBezTo>
                <a:cubicBezTo>
                  <a:pt x="113771" y="0"/>
                  <a:pt x="0" y="85328"/>
                  <a:pt x="0" y="190500"/>
                </a:cubicBezTo>
                <a:cubicBezTo>
                  <a:pt x="0" y="241300"/>
                  <a:pt x="26458" y="287437"/>
                  <a:pt x="69718" y="321568"/>
                </a:cubicBezTo>
                <a:cubicBezTo>
                  <a:pt x="91546" y="338832"/>
                  <a:pt x="110993" y="358874"/>
                  <a:pt x="120518" y="381000"/>
                </a:cubicBezTo>
                <a:lnTo>
                  <a:pt x="387350" y="381000"/>
                </a:lnTo>
                <a:close/>
                <a:moveTo>
                  <a:pt x="381000" y="428625"/>
                </a:moveTo>
                <a:lnTo>
                  <a:pt x="127000" y="428625"/>
                </a:lnTo>
                <a:lnTo>
                  <a:pt x="127000" y="444500"/>
                </a:lnTo>
                <a:cubicBezTo>
                  <a:pt x="127000" y="488355"/>
                  <a:pt x="174360" y="523875"/>
                  <a:pt x="232833" y="523875"/>
                </a:cubicBezTo>
                <a:lnTo>
                  <a:pt x="275167" y="523875"/>
                </a:lnTo>
                <a:cubicBezTo>
                  <a:pt x="333640" y="523875"/>
                  <a:pt x="381000" y="488355"/>
                  <a:pt x="381000" y="444500"/>
                </a:cubicBezTo>
                <a:lnTo>
                  <a:pt x="381000" y="428625"/>
                </a:lnTo>
                <a:close/>
                <a:moveTo>
                  <a:pt x="243417" y="111125"/>
                </a:moveTo>
                <a:cubicBezTo>
                  <a:pt x="190765" y="111125"/>
                  <a:pt x="148167" y="143073"/>
                  <a:pt x="148167" y="182563"/>
                </a:cubicBezTo>
                <a:cubicBezTo>
                  <a:pt x="148167" y="195759"/>
                  <a:pt x="134011" y="206375"/>
                  <a:pt x="116417" y="206375"/>
                </a:cubicBezTo>
                <a:cubicBezTo>
                  <a:pt x="98822" y="206375"/>
                  <a:pt x="84667" y="195759"/>
                  <a:pt x="84667" y="182563"/>
                </a:cubicBezTo>
                <a:cubicBezTo>
                  <a:pt x="84667" y="116780"/>
                  <a:pt x="155707" y="63500"/>
                  <a:pt x="243417" y="63500"/>
                </a:cubicBezTo>
                <a:cubicBezTo>
                  <a:pt x="261011" y="63500"/>
                  <a:pt x="275167" y="74116"/>
                  <a:pt x="275167" y="87313"/>
                </a:cubicBezTo>
                <a:cubicBezTo>
                  <a:pt x="275167" y="100509"/>
                  <a:pt x="261011" y="111125"/>
                  <a:pt x="243417" y="111125"/>
                </a:cubicBezTo>
                <a:close/>
              </a:path>
            </a:pathLst>
          </a:custGeom>
          <a:solidFill>
            <a:srgbClr val="00A9CE"/>
          </a:solidFill>
          <a:ln/>
        </p:spPr>
        <p:txBody>
          <a:bodyPr/>
          <a:lstStyle/>
          <a:p>
            <a:endParaRPr lang="en-GB"/>
          </a:p>
        </p:txBody>
      </p:sp>
      <p:sp>
        <p:nvSpPr>
          <p:cNvPr id="39" name="Text 37"/>
          <p:cNvSpPr/>
          <p:nvPr/>
        </p:nvSpPr>
        <p:spPr>
          <a:xfrm>
            <a:off x="2095500" y="6540500"/>
            <a:ext cx="18245709" cy="1270000"/>
          </a:xfrm>
          <a:prstGeom prst="rect">
            <a:avLst/>
          </a:prstGeom>
          <a:noFill/>
          <a:ln/>
        </p:spPr>
        <p:txBody>
          <a:bodyPr wrap="square" lIns="0" tIns="0" rIns="0" bIns="0" rtlCol="0" anchor="ctr"/>
          <a:lstStyle/>
          <a:p>
            <a:pPr algn="l">
              <a:lnSpc>
                <a:spcPct val="140000"/>
              </a:lnSpc>
            </a:pPr>
            <a:r>
              <a:rPr lang="en-US" sz="1800" b="1" dirty="0">
                <a:solidFill>
                  <a:srgbClr val="FFFFFF"/>
                </a:solidFill>
                <a:latin typeface="Quattrocento Sans" pitchFamily="34" charset="0"/>
                <a:ea typeface="Quattrocento Sans" pitchFamily="34" charset="-122"/>
                <a:cs typeface="Quattrocento Sans" pitchFamily="34" charset="-120"/>
              </a:rPr>
              <a:t>Key Insight:</a:t>
            </a:r>
            <a:r>
              <a:rPr lang="en-US" sz="1800" dirty="0">
                <a:solidFill>
                  <a:srgbClr val="FFFFFF"/>
                </a:solidFill>
                <a:latin typeface="Quattrocento Sans" pitchFamily="34" charset="0"/>
                <a:ea typeface="Quattrocento Sans" pitchFamily="34" charset="-122"/>
                <a:cs typeface="Quattrocento Sans" pitchFamily="34" charset="-120"/>
              </a:rPr>
              <a:t> The community-level impact is promising but unevenly distributed. While digital channels reduce travel burden and support carers, benefits concentrate in digitally connected communities. Realising the public health potential requires addressing infrastructure gaps in deprived areas.</a:t>
            </a:r>
            <a:endParaRPr lang="en-US" sz="1800" dirty="0"/>
          </a:p>
        </p:txBody>
      </p:sp>
      <p:sp>
        <p:nvSpPr>
          <p:cNvPr id="40" name="Shape 38"/>
          <p:cNvSpPr/>
          <p:nvPr/>
        </p:nvSpPr>
        <p:spPr>
          <a:xfrm>
            <a:off x="1016000" y="11514709"/>
            <a:ext cx="11853291" cy="338709"/>
          </a:xfrm>
          <a:prstGeom prst="rect">
            <a:avLst/>
          </a:prstGeom>
          <a:noFill/>
          <a:ln/>
        </p:spPr>
        <p:txBody>
          <a:bodyPr/>
          <a:lstStyle/>
          <a:p>
            <a:endParaRPr lang="en-GB"/>
          </a:p>
        </p:txBody>
      </p:sp>
      <p:sp>
        <p:nvSpPr>
          <p:cNvPr id="41" name="Text 39"/>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UK Parliament (2023); Age UK (2024); NHS England (2023); Good Things Foundation (2024)</a:t>
            </a:r>
            <a:endParaRPr lang="en-US" sz="1870" dirty="0"/>
          </a:p>
        </p:txBody>
      </p:sp>
      <p:sp>
        <p:nvSpPr>
          <p:cNvPr id="42" name="Shape 40"/>
          <p:cNvSpPr/>
          <p:nvPr/>
        </p:nvSpPr>
        <p:spPr>
          <a:xfrm>
            <a:off x="19981291" y="11514709"/>
            <a:ext cx="1016000" cy="338709"/>
          </a:xfrm>
          <a:prstGeom prst="rect">
            <a:avLst/>
          </a:prstGeom>
          <a:noFill/>
          <a:ln/>
        </p:spPr>
        <p:txBody>
          <a:bodyPr/>
          <a:lstStyle/>
          <a:p>
            <a:endParaRPr lang="en-GB"/>
          </a:p>
        </p:txBody>
      </p:sp>
      <p:sp>
        <p:nvSpPr>
          <p:cNvPr id="43" name="Text 41"/>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11 / 15</a:t>
            </a:r>
            <a:endParaRPr lang="en-US" sz="187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ect">
            <a:avLst/>
          </a:prstGeom>
          <a:noFill/>
          <a:ln/>
        </p:spPr>
        <p:txBody>
          <a:bodyPr/>
          <a:lstStyle/>
          <a:p>
            <a:endParaRPr lang="en-GB"/>
          </a:p>
        </p:txBody>
      </p:sp>
      <p:sp>
        <p:nvSpPr>
          <p:cNvPr id="10" name="Text 8"/>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1" name="Shape 9"/>
          <p:cNvSpPr/>
          <p:nvPr/>
        </p:nvSpPr>
        <p:spPr>
          <a:xfrm>
            <a:off x="10329291" y="67691"/>
            <a:ext cx="2201291" cy="474091"/>
          </a:xfrm>
          <a:prstGeom prst="rect">
            <a:avLst/>
          </a:prstGeom>
          <a:noFill/>
          <a:ln/>
        </p:spPr>
        <p:txBody>
          <a:bodyPr/>
          <a:lstStyle/>
          <a:p>
            <a:endParaRPr lang="en-GB"/>
          </a:p>
        </p:txBody>
      </p:sp>
      <p:sp>
        <p:nvSpPr>
          <p:cNvPr id="12" name="Text 10"/>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3" name="Shape 11"/>
          <p:cNvSpPr/>
          <p:nvPr/>
        </p:nvSpPr>
        <p:spPr>
          <a:xfrm>
            <a:off x="12700000" y="67691"/>
            <a:ext cx="2201291" cy="474091"/>
          </a:xfrm>
          <a:prstGeom prst="rect">
            <a:avLst/>
          </a:prstGeom>
          <a:noFill/>
          <a:ln/>
        </p:spPr>
        <p:txBody>
          <a:bodyPr/>
          <a:lstStyle/>
          <a:p>
            <a:endParaRPr lang="en-GB"/>
          </a:p>
        </p:txBody>
      </p:sp>
      <p:sp>
        <p:nvSpPr>
          <p:cNvPr id="14" name="Text 12"/>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5" name="Shape 13"/>
          <p:cNvSpPr/>
          <p:nvPr/>
        </p:nvSpPr>
        <p:spPr>
          <a:xfrm>
            <a:off x="15070709" y="67691"/>
            <a:ext cx="2201291" cy="474091"/>
          </a:xfrm>
          <a:prstGeom prst="roundRect">
            <a:avLst>
              <a:gd name="adj" fmla="val 8000"/>
            </a:avLst>
          </a:prstGeom>
          <a:solidFill>
            <a:srgbClr val="FFFFFF">
              <a:alpha val="3576"/>
            </a:srgbClr>
          </a:solidFill>
          <a:ln/>
        </p:spPr>
        <p:txBody>
          <a:bodyPr/>
          <a:lstStyle/>
          <a:p>
            <a:endParaRPr lang="en-GB"/>
          </a:p>
        </p:txBody>
      </p:sp>
      <p:sp>
        <p:nvSpPr>
          <p:cNvPr id="16" name="Shape 14"/>
          <p:cNvSpPr/>
          <p:nvPr/>
        </p:nvSpPr>
        <p:spPr>
          <a:xfrm>
            <a:off x="15070709" y="67691"/>
            <a:ext cx="2201291" cy="474091"/>
          </a:xfrm>
          <a:prstGeom prst="rect">
            <a:avLst/>
          </a:prstGeom>
          <a:noFill/>
          <a:ln/>
        </p:spPr>
        <p:txBody>
          <a:bodyPr/>
          <a:lstStyle/>
          <a:p>
            <a:endParaRPr lang="en-GB"/>
          </a:p>
        </p:txBody>
      </p:sp>
      <p:sp>
        <p:nvSpPr>
          <p:cNvPr id="17" name="Text 15"/>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1853291" cy="745109"/>
          </a:xfrm>
          <a:prstGeom prst="rect">
            <a:avLst/>
          </a:prstGeom>
          <a:noFill/>
          <a:ln/>
        </p:spPr>
        <p:txBody>
          <a:bodyPr/>
          <a:lstStyle/>
          <a:p>
            <a:endParaRPr lang="en-GB"/>
          </a:p>
        </p:txBody>
      </p:sp>
      <p:sp>
        <p:nvSpPr>
          <p:cNvPr id="23" name="Text 21"/>
          <p:cNvSpPr/>
          <p:nvPr/>
        </p:nvSpPr>
        <p:spPr>
          <a:xfrm>
            <a:off x="894080" y="887349"/>
            <a:ext cx="12097131"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Digital Exclusion in the UK</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201291"/>
            <a:ext cx="9398000" cy="3894709"/>
          </a:xfrm>
          <a:prstGeom prst="roundRect">
            <a:avLst>
              <a:gd name="adj" fmla="val 10000"/>
            </a:avLst>
          </a:prstGeom>
          <a:solidFill>
            <a:srgbClr val="005EB8"/>
          </a:solidFill>
          <a:ln/>
        </p:spPr>
        <p:txBody>
          <a:bodyPr/>
          <a:lstStyle/>
          <a:p>
            <a:endParaRPr lang="en-GB"/>
          </a:p>
        </p:txBody>
      </p:sp>
      <p:sp>
        <p:nvSpPr>
          <p:cNvPr id="26" name="Shape 24"/>
          <p:cNvSpPr/>
          <p:nvPr/>
        </p:nvSpPr>
        <p:spPr>
          <a:xfrm>
            <a:off x="1481709" y="2624709"/>
            <a:ext cx="762000" cy="677291"/>
          </a:xfrm>
          <a:custGeom>
            <a:avLst/>
            <a:gdLst/>
            <a:ahLst/>
            <a:cxnLst/>
            <a:rect l="l" t="t" r="r" b="b"/>
            <a:pathLst>
              <a:path w="762000" h="677291">
                <a:moveTo>
                  <a:pt x="381000" y="126992"/>
                </a:moveTo>
                <a:cubicBezTo>
                  <a:pt x="260747" y="126992"/>
                  <a:pt x="151871" y="174614"/>
                  <a:pt x="71835" y="252132"/>
                </a:cubicBezTo>
                <a:cubicBezTo>
                  <a:pt x="55033" y="268403"/>
                  <a:pt x="28179" y="268006"/>
                  <a:pt x="12039" y="251206"/>
                </a:cubicBezTo>
                <a:cubicBezTo>
                  <a:pt x="-4101" y="234407"/>
                  <a:pt x="-3836" y="207552"/>
                  <a:pt x="12964" y="191415"/>
                </a:cubicBezTo>
                <a:cubicBezTo>
                  <a:pt x="108083" y="99080"/>
                  <a:pt x="237993" y="42331"/>
                  <a:pt x="381000" y="42331"/>
                </a:cubicBezTo>
                <a:cubicBezTo>
                  <a:pt x="524007" y="42331"/>
                  <a:pt x="653917" y="99080"/>
                  <a:pt x="749168" y="191415"/>
                </a:cubicBezTo>
                <a:cubicBezTo>
                  <a:pt x="765969" y="207684"/>
                  <a:pt x="766365" y="234539"/>
                  <a:pt x="750093" y="251206"/>
                </a:cubicBezTo>
                <a:cubicBezTo>
                  <a:pt x="733821" y="267874"/>
                  <a:pt x="706967" y="268403"/>
                  <a:pt x="690297" y="252132"/>
                </a:cubicBezTo>
                <a:cubicBezTo>
                  <a:pt x="610129" y="174614"/>
                  <a:pt x="501253" y="126992"/>
                  <a:pt x="381000" y="126992"/>
                </a:cubicBezTo>
                <a:close/>
                <a:moveTo>
                  <a:pt x="317500" y="571464"/>
                </a:moveTo>
                <a:cubicBezTo>
                  <a:pt x="317500" y="536420"/>
                  <a:pt x="345953" y="507968"/>
                  <a:pt x="381000" y="507968"/>
                </a:cubicBezTo>
                <a:cubicBezTo>
                  <a:pt x="416047" y="507968"/>
                  <a:pt x="444500" y="536420"/>
                  <a:pt x="444500" y="571464"/>
                </a:cubicBezTo>
                <a:cubicBezTo>
                  <a:pt x="444500" y="606509"/>
                  <a:pt x="416047" y="634960"/>
                  <a:pt x="381000" y="634960"/>
                </a:cubicBezTo>
                <a:cubicBezTo>
                  <a:pt x="345953" y="634960"/>
                  <a:pt x="317500" y="606509"/>
                  <a:pt x="317500" y="571464"/>
                </a:cubicBezTo>
                <a:close/>
                <a:moveTo>
                  <a:pt x="222251" y="431509"/>
                </a:moveTo>
                <a:cubicBezTo>
                  <a:pt x="206772" y="449103"/>
                  <a:pt x="180049" y="450689"/>
                  <a:pt x="162455" y="435213"/>
                </a:cubicBezTo>
                <a:cubicBezTo>
                  <a:pt x="144860" y="419735"/>
                  <a:pt x="143272" y="393014"/>
                  <a:pt x="158751" y="375421"/>
                </a:cubicBezTo>
                <a:cubicBezTo>
                  <a:pt x="212989" y="314040"/>
                  <a:pt x="292497" y="275149"/>
                  <a:pt x="381000" y="275149"/>
                </a:cubicBezTo>
                <a:cubicBezTo>
                  <a:pt x="469503" y="275149"/>
                  <a:pt x="549011" y="314040"/>
                  <a:pt x="603249" y="375421"/>
                </a:cubicBezTo>
                <a:cubicBezTo>
                  <a:pt x="618728" y="393014"/>
                  <a:pt x="617008" y="419735"/>
                  <a:pt x="599545" y="435213"/>
                </a:cubicBezTo>
                <a:cubicBezTo>
                  <a:pt x="582084" y="450689"/>
                  <a:pt x="555228" y="448969"/>
                  <a:pt x="539751" y="431509"/>
                </a:cubicBezTo>
                <a:cubicBezTo>
                  <a:pt x="500856" y="387458"/>
                  <a:pt x="444236" y="359811"/>
                  <a:pt x="381000" y="359811"/>
                </a:cubicBezTo>
                <a:cubicBezTo>
                  <a:pt x="317764" y="359811"/>
                  <a:pt x="261144" y="387458"/>
                  <a:pt x="222251" y="431509"/>
                </a:cubicBezTo>
                <a:close/>
              </a:path>
            </a:pathLst>
          </a:custGeom>
          <a:solidFill>
            <a:srgbClr val="00A9CE"/>
          </a:solidFill>
          <a:ln/>
        </p:spPr>
        <p:txBody>
          <a:bodyPr/>
          <a:lstStyle/>
          <a:p>
            <a:endParaRPr lang="en-GB"/>
          </a:p>
        </p:txBody>
      </p:sp>
      <p:sp>
        <p:nvSpPr>
          <p:cNvPr id="27" name="Shape 25"/>
          <p:cNvSpPr/>
          <p:nvPr/>
        </p:nvSpPr>
        <p:spPr>
          <a:xfrm>
            <a:off x="1524000" y="3471291"/>
            <a:ext cx="5080000" cy="1016000"/>
          </a:xfrm>
          <a:prstGeom prst="rect">
            <a:avLst/>
          </a:prstGeom>
          <a:noFill/>
          <a:ln/>
        </p:spPr>
        <p:txBody>
          <a:bodyPr/>
          <a:lstStyle/>
          <a:p>
            <a:endParaRPr lang="en-GB"/>
          </a:p>
        </p:txBody>
      </p:sp>
      <p:sp>
        <p:nvSpPr>
          <p:cNvPr id="28" name="Text 26"/>
          <p:cNvSpPr/>
          <p:nvPr/>
        </p:nvSpPr>
        <p:spPr>
          <a:xfrm>
            <a:off x="1402080" y="3410331"/>
            <a:ext cx="5323840" cy="1137920"/>
          </a:xfrm>
          <a:prstGeom prst="rect">
            <a:avLst/>
          </a:prstGeom>
          <a:noFill/>
          <a:ln/>
        </p:spPr>
        <p:txBody>
          <a:bodyPr wrap="none" lIns="0" tIns="0" rIns="0" bIns="0" rtlCol="0" anchor="ctr"/>
          <a:lstStyle/>
          <a:p>
            <a:pPr algn="l">
              <a:lnSpc>
                <a:spcPct val="120000"/>
              </a:lnSpc>
            </a:pPr>
            <a:r>
              <a:rPr lang="en-US" sz="6930" b="1" dirty="0">
                <a:solidFill>
                  <a:srgbClr val="FFFFFF"/>
                </a:solidFill>
                <a:latin typeface="Quattrocento Sans" pitchFamily="34" charset="0"/>
                <a:ea typeface="Quattrocento Sans" pitchFamily="34" charset="-122"/>
                <a:cs typeface="Quattrocento Sans" pitchFamily="34" charset="-120"/>
              </a:rPr>
              <a:t>1.9M</a:t>
            </a:r>
            <a:endParaRPr lang="en-US" sz="6930" dirty="0"/>
          </a:p>
        </p:txBody>
      </p:sp>
      <p:sp>
        <p:nvSpPr>
          <p:cNvPr id="29" name="Shape 27"/>
          <p:cNvSpPr/>
          <p:nvPr/>
        </p:nvSpPr>
        <p:spPr>
          <a:xfrm>
            <a:off x="1524000" y="4572000"/>
            <a:ext cx="8297291" cy="1185291"/>
          </a:xfrm>
          <a:prstGeom prst="rect">
            <a:avLst/>
          </a:prstGeom>
          <a:noFill/>
          <a:ln/>
        </p:spPr>
        <p:txBody>
          <a:bodyPr/>
          <a:lstStyle/>
          <a:p>
            <a:endParaRPr lang="en-GB"/>
          </a:p>
        </p:txBody>
      </p:sp>
      <p:sp>
        <p:nvSpPr>
          <p:cNvPr id="30" name="Text 28"/>
          <p:cNvSpPr/>
          <p:nvPr/>
        </p:nvSpPr>
        <p:spPr>
          <a:xfrm>
            <a:off x="1402080" y="4511040"/>
            <a:ext cx="8541131" cy="1307211"/>
          </a:xfrm>
          <a:prstGeom prst="rect">
            <a:avLst/>
          </a:prstGeom>
          <a:noFill/>
          <a:ln/>
        </p:spPr>
        <p:txBody>
          <a:bodyPr wrap="square" lIns="0" tIns="0" rIns="0" bIns="0" rtlCol="0" anchor="t"/>
          <a:lstStyle/>
          <a:p>
            <a:pPr algn="l">
              <a:lnSpc>
                <a:spcPct val="140000"/>
              </a:lnSpc>
            </a:pPr>
            <a:r>
              <a:rPr lang="en-US" sz="2930" dirty="0">
                <a:solidFill>
                  <a:srgbClr val="FFFFFF"/>
                </a:solidFill>
                <a:latin typeface="Quattrocento Sans" pitchFamily="34" charset="0"/>
                <a:ea typeface="Quattrocento Sans" pitchFamily="34" charset="-122"/>
                <a:cs typeface="Quattrocento Sans" pitchFamily="34" charset="-120"/>
              </a:rPr>
              <a:t>Households struggling to afford broadband internet access</a:t>
            </a:r>
            <a:endParaRPr lang="en-US" sz="2930" dirty="0"/>
          </a:p>
        </p:txBody>
      </p:sp>
      <p:sp>
        <p:nvSpPr>
          <p:cNvPr id="31" name="Shape 29"/>
          <p:cNvSpPr/>
          <p:nvPr/>
        </p:nvSpPr>
        <p:spPr>
          <a:xfrm>
            <a:off x="10752709" y="2201291"/>
            <a:ext cx="9906000" cy="3894709"/>
          </a:xfrm>
          <a:prstGeom prst="roundRect">
            <a:avLst>
              <a:gd name="adj" fmla="val 10000"/>
            </a:avLst>
          </a:prstGeom>
          <a:solidFill>
            <a:srgbClr val="E8F4FD"/>
          </a:solidFill>
          <a:ln/>
        </p:spPr>
        <p:txBody>
          <a:bodyPr/>
          <a:lstStyle/>
          <a:p>
            <a:endParaRPr lang="en-GB"/>
          </a:p>
        </p:txBody>
      </p:sp>
      <p:sp>
        <p:nvSpPr>
          <p:cNvPr id="32" name="Shape 30"/>
          <p:cNvSpPr/>
          <p:nvPr/>
        </p:nvSpPr>
        <p:spPr>
          <a:xfrm>
            <a:off x="11345291" y="2624709"/>
            <a:ext cx="508000" cy="677291"/>
          </a:xfrm>
          <a:custGeom>
            <a:avLst/>
            <a:gdLst/>
            <a:ahLst/>
            <a:cxnLst/>
            <a:rect l="l" t="t" r="r" b="b"/>
            <a:pathLst>
              <a:path w="508000" h="677291">
                <a:moveTo>
                  <a:pt x="21167" y="84661"/>
                </a:moveTo>
                <a:cubicBezTo>
                  <a:pt x="21167" y="37966"/>
                  <a:pt x="59135" y="0"/>
                  <a:pt x="105833" y="0"/>
                </a:cubicBezTo>
                <a:lnTo>
                  <a:pt x="402167" y="0"/>
                </a:lnTo>
                <a:cubicBezTo>
                  <a:pt x="448865" y="0"/>
                  <a:pt x="486833" y="37966"/>
                  <a:pt x="486833" y="84661"/>
                </a:cubicBezTo>
                <a:lnTo>
                  <a:pt x="486833" y="592630"/>
                </a:lnTo>
                <a:cubicBezTo>
                  <a:pt x="486833" y="639325"/>
                  <a:pt x="448865" y="677291"/>
                  <a:pt x="402167" y="677291"/>
                </a:cubicBezTo>
                <a:lnTo>
                  <a:pt x="105833" y="677291"/>
                </a:lnTo>
                <a:cubicBezTo>
                  <a:pt x="59135" y="677291"/>
                  <a:pt x="21167" y="639325"/>
                  <a:pt x="21167" y="592630"/>
                </a:cubicBezTo>
                <a:lnTo>
                  <a:pt x="21167" y="84661"/>
                </a:lnTo>
                <a:close/>
                <a:moveTo>
                  <a:pt x="169333" y="582048"/>
                </a:moveTo>
                <a:cubicBezTo>
                  <a:pt x="169333" y="599641"/>
                  <a:pt x="183488" y="613795"/>
                  <a:pt x="201084" y="613795"/>
                </a:cubicBezTo>
                <a:lnTo>
                  <a:pt x="306917" y="613795"/>
                </a:lnTo>
                <a:cubicBezTo>
                  <a:pt x="324512" y="613795"/>
                  <a:pt x="338667" y="599641"/>
                  <a:pt x="338667" y="582048"/>
                </a:cubicBezTo>
                <a:cubicBezTo>
                  <a:pt x="338667" y="564453"/>
                  <a:pt x="324512" y="550299"/>
                  <a:pt x="306917" y="550299"/>
                </a:cubicBezTo>
                <a:lnTo>
                  <a:pt x="201084" y="550299"/>
                </a:lnTo>
                <a:cubicBezTo>
                  <a:pt x="183488" y="550299"/>
                  <a:pt x="169333" y="564453"/>
                  <a:pt x="169333" y="582048"/>
                </a:cubicBezTo>
                <a:close/>
                <a:moveTo>
                  <a:pt x="402167" y="84661"/>
                </a:moveTo>
                <a:lnTo>
                  <a:pt x="105833" y="84661"/>
                </a:lnTo>
                <a:lnTo>
                  <a:pt x="105833" y="486803"/>
                </a:lnTo>
                <a:lnTo>
                  <a:pt x="402167" y="486803"/>
                </a:lnTo>
                <a:lnTo>
                  <a:pt x="402167" y="84661"/>
                </a:lnTo>
                <a:close/>
              </a:path>
            </a:pathLst>
          </a:custGeom>
          <a:solidFill>
            <a:srgbClr val="005EB8"/>
          </a:solidFill>
          <a:ln/>
        </p:spPr>
        <p:txBody>
          <a:bodyPr/>
          <a:lstStyle/>
          <a:p>
            <a:endParaRPr lang="en-GB"/>
          </a:p>
        </p:txBody>
      </p:sp>
      <p:sp>
        <p:nvSpPr>
          <p:cNvPr id="33" name="Shape 31"/>
          <p:cNvSpPr/>
          <p:nvPr/>
        </p:nvSpPr>
        <p:spPr>
          <a:xfrm>
            <a:off x="11260709" y="3471291"/>
            <a:ext cx="5080000" cy="1016000"/>
          </a:xfrm>
          <a:prstGeom prst="rect">
            <a:avLst/>
          </a:prstGeom>
          <a:noFill/>
          <a:ln/>
        </p:spPr>
        <p:txBody>
          <a:bodyPr/>
          <a:lstStyle/>
          <a:p>
            <a:endParaRPr lang="en-GB"/>
          </a:p>
        </p:txBody>
      </p:sp>
      <p:sp>
        <p:nvSpPr>
          <p:cNvPr id="34" name="Text 32"/>
          <p:cNvSpPr/>
          <p:nvPr/>
        </p:nvSpPr>
        <p:spPr>
          <a:xfrm>
            <a:off x="11138789" y="3410331"/>
            <a:ext cx="5323840" cy="1137920"/>
          </a:xfrm>
          <a:prstGeom prst="rect">
            <a:avLst/>
          </a:prstGeom>
          <a:noFill/>
          <a:ln/>
        </p:spPr>
        <p:txBody>
          <a:bodyPr wrap="none" lIns="0" tIns="0" rIns="0" bIns="0" rtlCol="0" anchor="ctr"/>
          <a:lstStyle/>
          <a:p>
            <a:pPr algn="l">
              <a:lnSpc>
                <a:spcPct val="120000"/>
              </a:lnSpc>
            </a:pPr>
            <a:r>
              <a:rPr lang="en-US" sz="6930" b="1" dirty="0">
                <a:solidFill>
                  <a:srgbClr val="005EB8"/>
                </a:solidFill>
                <a:latin typeface="Quattrocento Sans" pitchFamily="34" charset="0"/>
                <a:ea typeface="Quattrocento Sans" pitchFamily="34" charset="-122"/>
                <a:cs typeface="Quattrocento Sans" pitchFamily="34" charset="-120"/>
              </a:rPr>
              <a:t>1.6M</a:t>
            </a:r>
            <a:endParaRPr lang="en-US" sz="6930" dirty="0"/>
          </a:p>
        </p:txBody>
      </p:sp>
      <p:sp>
        <p:nvSpPr>
          <p:cNvPr id="35" name="Shape 33"/>
          <p:cNvSpPr/>
          <p:nvPr/>
        </p:nvSpPr>
        <p:spPr>
          <a:xfrm>
            <a:off x="11260709" y="4572000"/>
            <a:ext cx="8974709" cy="1185291"/>
          </a:xfrm>
          <a:prstGeom prst="rect">
            <a:avLst/>
          </a:prstGeom>
          <a:noFill/>
          <a:ln/>
        </p:spPr>
        <p:txBody>
          <a:bodyPr/>
          <a:lstStyle/>
          <a:p>
            <a:endParaRPr lang="en-GB"/>
          </a:p>
        </p:txBody>
      </p:sp>
      <p:sp>
        <p:nvSpPr>
          <p:cNvPr id="36" name="Text 34"/>
          <p:cNvSpPr/>
          <p:nvPr/>
        </p:nvSpPr>
        <p:spPr>
          <a:xfrm>
            <a:off x="11138789" y="4511040"/>
            <a:ext cx="9218549" cy="1307211"/>
          </a:xfrm>
          <a:prstGeom prst="rect">
            <a:avLst/>
          </a:prstGeom>
          <a:noFill/>
          <a:ln/>
        </p:spPr>
        <p:txBody>
          <a:bodyPr wrap="square" lIns="0" tIns="0" rIns="0" bIns="0" rtlCol="0" anchor="t"/>
          <a:lstStyle/>
          <a:p>
            <a:pPr algn="l">
              <a:lnSpc>
                <a:spcPct val="140000"/>
              </a:lnSpc>
            </a:pPr>
            <a:r>
              <a:rPr lang="en-US" sz="2930" dirty="0">
                <a:solidFill>
                  <a:srgbClr val="1A1A2E"/>
                </a:solidFill>
                <a:latin typeface="Quattrocento Sans" pitchFamily="34" charset="0"/>
                <a:ea typeface="Quattrocento Sans" pitchFamily="34" charset="-122"/>
                <a:cs typeface="Quattrocento Sans" pitchFamily="34" charset="-120"/>
              </a:rPr>
              <a:t>Adults without any smart device (smartphone, tablet, or laptop)</a:t>
            </a:r>
            <a:endParaRPr lang="en-US" sz="2930" dirty="0"/>
          </a:p>
        </p:txBody>
      </p:sp>
      <p:sp>
        <p:nvSpPr>
          <p:cNvPr id="37" name="Shape 35"/>
          <p:cNvSpPr/>
          <p:nvPr/>
        </p:nvSpPr>
        <p:spPr>
          <a:xfrm>
            <a:off x="1016000" y="6434709"/>
            <a:ext cx="9398000" cy="3894709"/>
          </a:xfrm>
          <a:prstGeom prst="roundRect">
            <a:avLst>
              <a:gd name="adj" fmla="val 10000"/>
            </a:avLst>
          </a:prstGeom>
          <a:solidFill>
            <a:srgbClr val="E8F4FD"/>
          </a:solidFill>
          <a:ln/>
        </p:spPr>
        <p:txBody>
          <a:bodyPr/>
          <a:lstStyle/>
          <a:p>
            <a:endParaRPr lang="en-GB"/>
          </a:p>
        </p:txBody>
      </p:sp>
      <p:sp>
        <p:nvSpPr>
          <p:cNvPr id="38" name="Shape 36"/>
          <p:cNvSpPr/>
          <p:nvPr/>
        </p:nvSpPr>
        <p:spPr>
          <a:xfrm>
            <a:off x="1608709" y="6858000"/>
            <a:ext cx="508000" cy="677291"/>
          </a:xfrm>
          <a:custGeom>
            <a:avLst/>
            <a:gdLst/>
            <a:ahLst/>
            <a:cxnLst/>
            <a:rect l="l" t="t" r="r" b="b"/>
            <a:pathLst>
              <a:path w="508000" h="677291">
                <a:moveTo>
                  <a:pt x="0" y="84661"/>
                </a:moveTo>
                <a:cubicBezTo>
                  <a:pt x="0" y="37966"/>
                  <a:pt x="37968" y="0"/>
                  <a:pt x="84667" y="0"/>
                </a:cubicBezTo>
                <a:lnTo>
                  <a:pt x="342239" y="0"/>
                </a:lnTo>
                <a:cubicBezTo>
                  <a:pt x="364728" y="0"/>
                  <a:pt x="386292" y="8863"/>
                  <a:pt x="402167" y="24737"/>
                </a:cubicBezTo>
                <a:lnTo>
                  <a:pt x="483261" y="105827"/>
                </a:lnTo>
                <a:cubicBezTo>
                  <a:pt x="499136" y="121700"/>
                  <a:pt x="508000" y="143263"/>
                  <a:pt x="508000" y="165751"/>
                </a:cubicBezTo>
                <a:lnTo>
                  <a:pt x="508000" y="592630"/>
                </a:lnTo>
                <a:cubicBezTo>
                  <a:pt x="508000" y="639325"/>
                  <a:pt x="470032" y="677291"/>
                  <a:pt x="423333" y="677291"/>
                </a:cubicBezTo>
                <a:lnTo>
                  <a:pt x="84667" y="677291"/>
                </a:lnTo>
                <a:cubicBezTo>
                  <a:pt x="37968" y="677291"/>
                  <a:pt x="0" y="639325"/>
                  <a:pt x="0" y="592630"/>
                </a:cubicBezTo>
                <a:lnTo>
                  <a:pt x="0" y="84661"/>
                </a:lnTo>
                <a:close/>
                <a:moveTo>
                  <a:pt x="127000" y="338646"/>
                </a:moveTo>
                <a:cubicBezTo>
                  <a:pt x="103584" y="338646"/>
                  <a:pt x="84667" y="357562"/>
                  <a:pt x="84667" y="380976"/>
                </a:cubicBezTo>
                <a:lnTo>
                  <a:pt x="84667" y="433890"/>
                </a:lnTo>
                <a:lnTo>
                  <a:pt x="254000" y="433890"/>
                </a:lnTo>
                <a:lnTo>
                  <a:pt x="254000" y="338646"/>
                </a:lnTo>
                <a:lnTo>
                  <a:pt x="127000" y="338646"/>
                </a:lnTo>
                <a:close/>
                <a:moveTo>
                  <a:pt x="84667" y="550299"/>
                </a:moveTo>
                <a:cubicBezTo>
                  <a:pt x="84667" y="573713"/>
                  <a:pt x="103584" y="592630"/>
                  <a:pt x="127000" y="592630"/>
                </a:cubicBezTo>
                <a:lnTo>
                  <a:pt x="190500" y="592630"/>
                </a:lnTo>
                <a:lnTo>
                  <a:pt x="190500" y="497386"/>
                </a:lnTo>
                <a:lnTo>
                  <a:pt x="84667" y="497386"/>
                </a:lnTo>
                <a:lnTo>
                  <a:pt x="84667" y="550299"/>
                </a:lnTo>
                <a:close/>
                <a:moveTo>
                  <a:pt x="423333" y="550299"/>
                </a:moveTo>
                <a:lnTo>
                  <a:pt x="423333" y="497386"/>
                </a:lnTo>
                <a:lnTo>
                  <a:pt x="254000" y="497386"/>
                </a:lnTo>
                <a:lnTo>
                  <a:pt x="254000" y="592630"/>
                </a:lnTo>
                <a:lnTo>
                  <a:pt x="381000" y="592630"/>
                </a:lnTo>
                <a:cubicBezTo>
                  <a:pt x="404416" y="592630"/>
                  <a:pt x="423333" y="573713"/>
                  <a:pt x="423333" y="550299"/>
                </a:cubicBezTo>
                <a:close/>
                <a:moveTo>
                  <a:pt x="423333" y="380976"/>
                </a:moveTo>
                <a:cubicBezTo>
                  <a:pt x="423333" y="357562"/>
                  <a:pt x="404416" y="338646"/>
                  <a:pt x="381000" y="338646"/>
                </a:cubicBezTo>
                <a:lnTo>
                  <a:pt x="317500" y="338646"/>
                </a:lnTo>
                <a:lnTo>
                  <a:pt x="317500" y="433890"/>
                </a:lnTo>
                <a:lnTo>
                  <a:pt x="423333" y="433890"/>
                </a:lnTo>
                <a:lnTo>
                  <a:pt x="423333" y="380976"/>
                </a:lnTo>
                <a:close/>
              </a:path>
            </a:pathLst>
          </a:custGeom>
          <a:solidFill>
            <a:srgbClr val="005EB8"/>
          </a:solidFill>
          <a:ln/>
        </p:spPr>
        <p:txBody>
          <a:bodyPr/>
          <a:lstStyle/>
          <a:p>
            <a:endParaRPr lang="en-GB"/>
          </a:p>
        </p:txBody>
      </p:sp>
      <p:sp>
        <p:nvSpPr>
          <p:cNvPr id="39" name="Shape 37"/>
          <p:cNvSpPr/>
          <p:nvPr/>
        </p:nvSpPr>
        <p:spPr>
          <a:xfrm>
            <a:off x="1524000" y="7704709"/>
            <a:ext cx="5080000" cy="1016000"/>
          </a:xfrm>
          <a:prstGeom prst="rect">
            <a:avLst/>
          </a:prstGeom>
          <a:noFill/>
          <a:ln/>
        </p:spPr>
        <p:txBody>
          <a:bodyPr/>
          <a:lstStyle/>
          <a:p>
            <a:endParaRPr lang="en-GB"/>
          </a:p>
        </p:txBody>
      </p:sp>
      <p:sp>
        <p:nvSpPr>
          <p:cNvPr id="40" name="Text 38"/>
          <p:cNvSpPr/>
          <p:nvPr/>
        </p:nvSpPr>
        <p:spPr>
          <a:xfrm>
            <a:off x="1402080" y="7643749"/>
            <a:ext cx="5323840" cy="1137920"/>
          </a:xfrm>
          <a:prstGeom prst="rect">
            <a:avLst/>
          </a:prstGeom>
          <a:noFill/>
          <a:ln/>
        </p:spPr>
        <p:txBody>
          <a:bodyPr wrap="none" lIns="0" tIns="0" rIns="0" bIns="0" rtlCol="0" anchor="ctr"/>
          <a:lstStyle/>
          <a:p>
            <a:pPr algn="l">
              <a:lnSpc>
                <a:spcPct val="120000"/>
              </a:lnSpc>
            </a:pPr>
            <a:r>
              <a:rPr lang="en-US" sz="6930" b="1" dirty="0">
                <a:solidFill>
                  <a:srgbClr val="005EB8"/>
                </a:solidFill>
                <a:latin typeface="Quattrocento Sans" pitchFamily="34" charset="0"/>
                <a:ea typeface="Quattrocento Sans" pitchFamily="34" charset="-122"/>
                <a:cs typeface="Quattrocento Sans" pitchFamily="34" charset="-120"/>
              </a:rPr>
              <a:t>1.9M</a:t>
            </a:r>
            <a:endParaRPr lang="en-US" sz="6930" dirty="0"/>
          </a:p>
        </p:txBody>
      </p:sp>
      <p:sp>
        <p:nvSpPr>
          <p:cNvPr id="41" name="Shape 39"/>
          <p:cNvSpPr/>
          <p:nvPr/>
        </p:nvSpPr>
        <p:spPr>
          <a:xfrm>
            <a:off x="1524000" y="8805291"/>
            <a:ext cx="8297291" cy="1185291"/>
          </a:xfrm>
          <a:prstGeom prst="rect">
            <a:avLst/>
          </a:prstGeom>
          <a:noFill/>
          <a:ln/>
        </p:spPr>
        <p:txBody>
          <a:bodyPr/>
          <a:lstStyle/>
          <a:p>
            <a:endParaRPr lang="en-GB"/>
          </a:p>
        </p:txBody>
      </p:sp>
      <p:sp>
        <p:nvSpPr>
          <p:cNvPr id="42" name="Text 40"/>
          <p:cNvSpPr/>
          <p:nvPr/>
        </p:nvSpPr>
        <p:spPr>
          <a:xfrm>
            <a:off x="1402080" y="8744331"/>
            <a:ext cx="8541131" cy="1307211"/>
          </a:xfrm>
          <a:prstGeom prst="rect">
            <a:avLst/>
          </a:prstGeom>
          <a:noFill/>
          <a:ln/>
        </p:spPr>
        <p:txBody>
          <a:bodyPr wrap="square" lIns="0" tIns="0" rIns="0" bIns="0" rtlCol="0" anchor="t"/>
          <a:lstStyle/>
          <a:p>
            <a:pPr algn="l">
              <a:lnSpc>
                <a:spcPct val="140000"/>
              </a:lnSpc>
            </a:pPr>
            <a:r>
              <a:rPr lang="en-US" sz="2930" dirty="0">
                <a:solidFill>
                  <a:srgbClr val="1A1A2E"/>
                </a:solidFill>
                <a:latin typeface="Quattrocento Sans" pitchFamily="34" charset="0"/>
                <a:ea typeface="Quattrocento Sans" pitchFamily="34" charset="-122"/>
                <a:cs typeface="Quattrocento Sans" pitchFamily="34" charset="-120"/>
              </a:rPr>
              <a:t>Households struggling to afford mobile data connections</a:t>
            </a:r>
            <a:endParaRPr lang="en-US" sz="2930" dirty="0"/>
          </a:p>
        </p:txBody>
      </p:sp>
      <p:sp>
        <p:nvSpPr>
          <p:cNvPr id="43" name="Shape 41"/>
          <p:cNvSpPr/>
          <p:nvPr/>
        </p:nvSpPr>
        <p:spPr>
          <a:xfrm>
            <a:off x="10752709" y="6434709"/>
            <a:ext cx="9906000" cy="3894709"/>
          </a:xfrm>
          <a:prstGeom prst="roundRect">
            <a:avLst>
              <a:gd name="adj" fmla="val 10000"/>
            </a:avLst>
          </a:prstGeom>
          <a:solidFill>
            <a:srgbClr val="005EB8"/>
          </a:solidFill>
          <a:ln/>
        </p:spPr>
        <p:txBody>
          <a:bodyPr/>
          <a:lstStyle/>
          <a:p>
            <a:endParaRPr lang="en-GB"/>
          </a:p>
        </p:txBody>
      </p:sp>
      <p:sp>
        <p:nvSpPr>
          <p:cNvPr id="44" name="Shape 42"/>
          <p:cNvSpPr/>
          <p:nvPr/>
        </p:nvSpPr>
        <p:spPr>
          <a:xfrm>
            <a:off x="11176000" y="6858000"/>
            <a:ext cx="846709" cy="677291"/>
          </a:xfrm>
          <a:custGeom>
            <a:avLst/>
            <a:gdLst/>
            <a:ahLst/>
            <a:cxnLst/>
            <a:rect l="l" t="t" r="r" b="b"/>
            <a:pathLst>
              <a:path w="846709" h="677291">
                <a:moveTo>
                  <a:pt x="212339" y="0"/>
                </a:moveTo>
                <a:cubicBezTo>
                  <a:pt x="259070" y="0"/>
                  <a:pt x="297010" y="37935"/>
                  <a:pt x="297010" y="84661"/>
                </a:cubicBezTo>
                <a:cubicBezTo>
                  <a:pt x="297010" y="131388"/>
                  <a:pt x="259070" y="169323"/>
                  <a:pt x="212339" y="169323"/>
                </a:cubicBezTo>
                <a:cubicBezTo>
                  <a:pt x="165607" y="169323"/>
                  <a:pt x="127668" y="131388"/>
                  <a:pt x="127668" y="84661"/>
                </a:cubicBezTo>
                <a:cubicBezTo>
                  <a:pt x="127668" y="37935"/>
                  <a:pt x="165607" y="0"/>
                  <a:pt x="212339" y="0"/>
                </a:cubicBezTo>
                <a:close/>
                <a:moveTo>
                  <a:pt x="117085" y="634960"/>
                </a:moveTo>
                <a:lnTo>
                  <a:pt x="117085" y="529134"/>
                </a:lnTo>
                <a:lnTo>
                  <a:pt x="93535" y="529134"/>
                </a:lnTo>
                <a:cubicBezTo>
                  <a:pt x="79115" y="529134"/>
                  <a:pt x="68927" y="514980"/>
                  <a:pt x="73425" y="501222"/>
                </a:cubicBezTo>
                <a:lnTo>
                  <a:pt x="114703" y="377670"/>
                </a:lnTo>
                <a:lnTo>
                  <a:pt x="76733" y="427672"/>
                </a:lnTo>
                <a:cubicBezTo>
                  <a:pt x="62576" y="446324"/>
                  <a:pt x="35986" y="449896"/>
                  <a:pt x="17464" y="435874"/>
                </a:cubicBezTo>
                <a:cubicBezTo>
                  <a:pt x="-1059" y="421852"/>
                  <a:pt x="-4895" y="395130"/>
                  <a:pt x="9260" y="376611"/>
                </a:cubicBezTo>
                <a:lnTo>
                  <a:pt x="87184" y="273827"/>
                </a:lnTo>
                <a:cubicBezTo>
                  <a:pt x="116819" y="234671"/>
                  <a:pt x="163256" y="211653"/>
                  <a:pt x="212339" y="211653"/>
                </a:cubicBezTo>
                <a:cubicBezTo>
                  <a:pt x="261421" y="211653"/>
                  <a:pt x="307858" y="234671"/>
                  <a:pt x="337493" y="273827"/>
                </a:cubicBezTo>
                <a:lnTo>
                  <a:pt x="415417" y="376611"/>
                </a:lnTo>
                <a:cubicBezTo>
                  <a:pt x="429572" y="395263"/>
                  <a:pt x="425868" y="421852"/>
                  <a:pt x="407214" y="435874"/>
                </a:cubicBezTo>
                <a:cubicBezTo>
                  <a:pt x="388559" y="449896"/>
                  <a:pt x="361969" y="446324"/>
                  <a:pt x="347944" y="427672"/>
                </a:cubicBezTo>
                <a:lnTo>
                  <a:pt x="309975" y="377670"/>
                </a:lnTo>
                <a:lnTo>
                  <a:pt x="351120" y="501222"/>
                </a:lnTo>
                <a:cubicBezTo>
                  <a:pt x="355750" y="514980"/>
                  <a:pt x="345431" y="529134"/>
                  <a:pt x="331010" y="529134"/>
                </a:cubicBezTo>
                <a:lnTo>
                  <a:pt x="307461" y="529134"/>
                </a:lnTo>
                <a:lnTo>
                  <a:pt x="307461" y="634960"/>
                </a:lnTo>
                <a:cubicBezTo>
                  <a:pt x="307461" y="658375"/>
                  <a:pt x="288542" y="677291"/>
                  <a:pt x="265125" y="677291"/>
                </a:cubicBezTo>
                <a:cubicBezTo>
                  <a:pt x="241709" y="677291"/>
                  <a:pt x="222790" y="658375"/>
                  <a:pt x="222790" y="634960"/>
                </a:cubicBezTo>
                <a:lnTo>
                  <a:pt x="222790" y="529134"/>
                </a:lnTo>
                <a:lnTo>
                  <a:pt x="201622" y="529134"/>
                </a:lnTo>
                <a:lnTo>
                  <a:pt x="201622" y="634960"/>
                </a:lnTo>
                <a:cubicBezTo>
                  <a:pt x="201622" y="658375"/>
                  <a:pt x="182704" y="677291"/>
                  <a:pt x="159287" y="677291"/>
                </a:cubicBezTo>
                <a:cubicBezTo>
                  <a:pt x="135871" y="677291"/>
                  <a:pt x="116951" y="658375"/>
                  <a:pt x="116951" y="634960"/>
                </a:cubicBezTo>
                <a:close/>
                <a:moveTo>
                  <a:pt x="635693" y="0"/>
                </a:moveTo>
                <a:cubicBezTo>
                  <a:pt x="682425" y="0"/>
                  <a:pt x="720364" y="37935"/>
                  <a:pt x="720364" y="84661"/>
                </a:cubicBezTo>
                <a:cubicBezTo>
                  <a:pt x="720364" y="131388"/>
                  <a:pt x="682425" y="169323"/>
                  <a:pt x="635693" y="169323"/>
                </a:cubicBezTo>
                <a:cubicBezTo>
                  <a:pt x="588961" y="169323"/>
                  <a:pt x="551022" y="131388"/>
                  <a:pt x="551022" y="84661"/>
                </a:cubicBezTo>
                <a:cubicBezTo>
                  <a:pt x="551022" y="37935"/>
                  <a:pt x="588961" y="0"/>
                  <a:pt x="635693" y="0"/>
                </a:cubicBezTo>
                <a:close/>
                <a:moveTo>
                  <a:pt x="625110" y="507968"/>
                </a:moveTo>
                <a:lnTo>
                  <a:pt x="625110" y="634960"/>
                </a:lnTo>
                <a:cubicBezTo>
                  <a:pt x="625110" y="658375"/>
                  <a:pt x="606190" y="677291"/>
                  <a:pt x="582774" y="677291"/>
                </a:cubicBezTo>
                <a:cubicBezTo>
                  <a:pt x="559357" y="677291"/>
                  <a:pt x="540439" y="658375"/>
                  <a:pt x="540439" y="634960"/>
                </a:cubicBezTo>
                <a:lnTo>
                  <a:pt x="540439" y="397511"/>
                </a:lnTo>
                <a:lnTo>
                  <a:pt x="523372" y="424629"/>
                </a:lnTo>
                <a:cubicBezTo>
                  <a:pt x="510936" y="444472"/>
                  <a:pt x="484742" y="450293"/>
                  <a:pt x="465029" y="437858"/>
                </a:cubicBezTo>
                <a:cubicBezTo>
                  <a:pt x="445316" y="425424"/>
                  <a:pt x="439362" y="399231"/>
                  <a:pt x="451799" y="379522"/>
                </a:cubicBezTo>
                <a:lnTo>
                  <a:pt x="520197" y="270916"/>
                </a:lnTo>
                <a:cubicBezTo>
                  <a:pt x="543482" y="234009"/>
                  <a:pt x="584097" y="211521"/>
                  <a:pt x="627623" y="211521"/>
                </a:cubicBezTo>
                <a:lnTo>
                  <a:pt x="643896" y="211521"/>
                </a:lnTo>
                <a:cubicBezTo>
                  <a:pt x="687554" y="211521"/>
                  <a:pt x="728170" y="233877"/>
                  <a:pt x="751322" y="270916"/>
                </a:cubicBezTo>
                <a:lnTo>
                  <a:pt x="819720" y="379654"/>
                </a:lnTo>
                <a:cubicBezTo>
                  <a:pt x="832156" y="399496"/>
                  <a:pt x="826203" y="425556"/>
                  <a:pt x="806491" y="437990"/>
                </a:cubicBezTo>
                <a:cubicBezTo>
                  <a:pt x="786778" y="450425"/>
                  <a:pt x="760583" y="444472"/>
                  <a:pt x="748147" y="424761"/>
                </a:cubicBezTo>
                <a:lnTo>
                  <a:pt x="731081" y="397644"/>
                </a:lnTo>
                <a:lnTo>
                  <a:pt x="731081" y="635092"/>
                </a:lnTo>
                <a:cubicBezTo>
                  <a:pt x="731081" y="658507"/>
                  <a:pt x="712162" y="677423"/>
                  <a:pt x="688745" y="677423"/>
                </a:cubicBezTo>
                <a:cubicBezTo>
                  <a:pt x="665328" y="677423"/>
                  <a:pt x="646410" y="658507"/>
                  <a:pt x="646410" y="635092"/>
                </a:cubicBezTo>
                <a:lnTo>
                  <a:pt x="646410" y="508100"/>
                </a:lnTo>
                <a:lnTo>
                  <a:pt x="625242" y="508100"/>
                </a:lnTo>
                <a:close/>
              </a:path>
            </a:pathLst>
          </a:custGeom>
          <a:solidFill>
            <a:srgbClr val="00A9CE"/>
          </a:solidFill>
          <a:ln/>
        </p:spPr>
        <p:txBody>
          <a:bodyPr/>
          <a:lstStyle/>
          <a:p>
            <a:endParaRPr lang="en-GB"/>
          </a:p>
        </p:txBody>
      </p:sp>
      <p:sp>
        <p:nvSpPr>
          <p:cNvPr id="45" name="Shape 43"/>
          <p:cNvSpPr/>
          <p:nvPr/>
        </p:nvSpPr>
        <p:spPr>
          <a:xfrm>
            <a:off x="11260709" y="7704709"/>
            <a:ext cx="5080000" cy="1016000"/>
          </a:xfrm>
          <a:prstGeom prst="rect">
            <a:avLst/>
          </a:prstGeom>
          <a:noFill/>
          <a:ln/>
        </p:spPr>
        <p:txBody>
          <a:bodyPr/>
          <a:lstStyle/>
          <a:p>
            <a:endParaRPr lang="en-GB"/>
          </a:p>
        </p:txBody>
      </p:sp>
      <p:sp>
        <p:nvSpPr>
          <p:cNvPr id="46" name="Text 44"/>
          <p:cNvSpPr/>
          <p:nvPr/>
        </p:nvSpPr>
        <p:spPr>
          <a:xfrm>
            <a:off x="11138789" y="7643749"/>
            <a:ext cx="5323840" cy="1137920"/>
          </a:xfrm>
          <a:prstGeom prst="rect">
            <a:avLst/>
          </a:prstGeom>
          <a:noFill/>
          <a:ln/>
        </p:spPr>
        <p:txBody>
          <a:bodyPr wrap="none" lIns="0" tIns="0" rIns="0" bIns="0" rtlCol="0" anchor="ctr"/>
          <a:lstStyle/>
          <a:p>
            <a:pPr algn="l">
              <a:lnSpc>
                <a:spcPct val="120000"/>
              </a:lnSpc>
            </a:pPr>
            <a:r>
              <a:rPr lang="en-US" sz="6930" b="1" dirty="0">
                <a:solidFill>
                  <a:srgbClr val="FFFFFF"/>
                </a:solidFill>
                <a:latin typeface="Quattrocento Sans" pitchFamily="34" charset="0"/>
                <a:ea typeface="Quattrocento Sans" pitchFamily="34" charset="-122"/>
                <a:cs typeface="Quattrocento Sans" pitchFamily="34" charset="-120"/>
              </a:rPr>
              <a:t>2.1M</a:t>
            </a:r>
            <a:endParaRPr lang="en-US" sz="6930" dirty="0"/>
          </a:p>
        </p:txBody>
      </p:sp>
      <p:sp>
        <p:nvSpPr>
          <p:cNvPr id="47" name="Shape 45"/>
          <p:cNvSpPr/>
          <p:nvPr/>
        </p:nvSpPr>
        <p:spPr>
          <a:xfrm>
            <a:off x="11260709" y="8805291"/>
            <a:ext cx="8974709" cy="1185291"/>
          </a:xfrm>
          <a:prstGeom prst="rect">
            <a:avLst/>
          </a:prstGeom>
          <a:noFill/>
          <a:ln/>
        </p:spPr>
        <p:txBody>
          <a:bodyPr/>
          <a:lstStyle/>
          <a:p>
            <a:endParaRPr lang="en-GB"/>
          </a:p>
        </p:txBody>
      </p:sp>
      <p:sp>
        <p:nvSpPr>
          <p:cNvPr id="48" name="Text 46"/>
          <p:cNvSpPr/>
          <p:nvPr/>
        </p:nvSpPr>
        <p:spPr>
          <a:xfrm>
            <a:off x="11138789" y="8744331"/>
            <a:ext cx="9218549" cy="1307211"/>
          </a:xfrm>
          <a:prstGeom prst="rect">
            <a:avLst/>
          </a:prstGeom>
          <a:noFill/>
          <a:ln/>
        </p:spPr>
        <p:txBody>
          <a:bodyPr wrap="square" lIns="0" tIns="0" rIns="0" bIns="0" rtlCol="0" anchor="t"/>
          <a:lstStyle/>
          <a:p>
            <a:pPr algn="l">
              <a:lnSpc>
                <a:spcPct val="140000"/>
              </a:lnSpc>
            </a:pPr>
            <a:r>
              <a:rPr lang="en-US" sz="2930" dirty="0">
                <a:solidFill>
                  <a:srgbClr val="FFFFFF"/>
                </a:solidFill>
                <a:latin typeface="Quattrocento Sans" pitchFamily="34" charset="0"/>
                <a:ea typeface="Quattrocento Sans" pitchFamily="34" charset="-122"/>
                <a:cs typeface="Quattrocento Sans" pitchFamily="34" charset="-120"/>
              </a:rPr>
              <a:t>Young people aged 8-25 without home broadband access</a:t>
            </a:r>
            <a:endParaRPr lang="en-US" sz="2930" dirty="0"/>
          </a:p>
        </p:txBody>
      </p:sp>
      <p:sp>
        <p:nvSpPr>
          <p:cNvPr id="49" name="Shape 47"/>
          <p:cNvSpPr/>
          <p:nvPr/>
        </p:nvSpPr>
        <p:spPr>
          <a:xfrm>
            <a:off x="1016000" y="11514709"/>
            <a:ext cx="13546709" cy="338709"/>
          </a:xfrm>
          <a:prstGeom prst="rect">
            <a:avLst/>
          </a:prstGeom>
          <a:noFill/>
          <a:ln/>
        </p:spPr>
        <p:txBody>
          <a:bodyPr/>
          <a:lstStyle/>
          <a:p>
            <a:endParaRPr lang="en-GB"/>
          </a:p>
        </p:txBody>
      </p:sp>
      <p:sp>
        <p:nvSpPr>
          <p:cNvPr id="50" name="Text 48"/>
          <p:cNvSpPr/>
          <p:nvPr/>
        </p:nvSpPr>
        <p:spPr>
          <a:xfrm>
            <a:off x="894080" y="11453749"/>
            <a:ext cx="13790549"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Good Things Foundation (2024); Ofcom; Lloyds Banking Group CDI</a:t>
            </a:r>
            <a:endParaRPr lang="en-US" sz="1870" dirty="0"/>
          </a:p>
        </p:txBody>
      </p:sp>
      <p:sp>
        <p:nvSpPr>
          <p:cNvPr id="51" name="Shape 49"/>
          <p:cNvSpPr/>
          <p:nvPr/>
        </p:nvSpPr>
        <p:spPr>
          <a:xfrm>
            <a:off x="19981291" y="11514709"/>
            <a:ext cx="1016000" cy="338709"/>
          </a:xfrm>
          <a:prstGeom prst="rect">
            <a:avLst/>
          </a:prstGeom>
          <a:noFill/>
          <a:ln/>
        </p:spPr>
        <p:txBody>
          <a:bodyPr/>
          <a:lstStyle/>
          <a:p>
            <a:endParaRPr lang="en-GB"/>
          </a:p>
        </p:txBody>
      </p:sp>
      <p:sp>
        <p:nvSpPr>
          <p:cNvPr id="52" name="Text 50"/>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12 / 15</a:t>
            </a:r>
            <a:endParaRPr lang="en-US" sz="1870" dirty="0"/>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ect">
            <a:avLst/>
          </a:prstGeom>
          <a:noFill/>
          <a:ln/>
        </p:spPr>
        <p:txBody>
          <a:bodyPr/>
          <a:lstStyle/>
          <a:p>
            <a:endParaRPr lang="en-GB"/>
          </a:p>
        </p:txBody>
      </p:sp>
      <p:sp>
        <p:nvSpPr>
          <p:cNvPr id="10" name="Text 8"/>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1" name="Shape 9"/>
          <p:cNvSpPr/>
          <p:nvPr/>
        </p:nvSpPr>
        <p:spPr>
          <a:xfrm>
            <a:off x="10329291" y="67691"/>
            <a:ext cx="2201291" cy="474091"/>
          </a:xfrm>
          <a:prstGeom prst="rect">
            <a:avLst/>
          </a:prstGeom>
          <a:noFill/>
          <a:ln/>
        </p:spPr>
        <p:txBody>
          <a:bodyPr/>
          <a:lstStyle/>
          <a:p>
            <a:endParaRPr lang="en-GB"/>
          </a:p>
        </p:txBody>
      </p:sp>
      <p:sp>
        <p:nvSpPr>
          <p:cNvPr id="12" name="Text 10"/>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3" name="Shape 11"/>
          <p:cNvSpPr/>
          <p:nvPr/>
        </p:nvSpPr>
        <p:spPr>
          <a:xfrm>
            <a:off x="12700000" y="67691"/>
            <a:ext cx="2201291" cy="474091"/>
          </a:xfrm>
          <a:prstGeom prst="rect">
            <a:avLst/>
          </a:prstGeom>
          <a:noFill/>
          <a:ln/>
        </p:spPr>
        <p:txBody>
          <a:bodyPr/>
          <a:lstStyle/>
          <a:p>
            <a:endParaRPr lang="en-GB"/>
          </a:p>
        </p:txBody>
      </p:sp>
      <p:sp>
        <p:nvSpPr>
          <p:cNvPr id="14" name="Text 12"/>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5" name="Shape 13"/>
          <p:cNvSpPr/>
          <p:nvPr/>
        </p:nvSpPr>
        <p:spPr>
          <a:xfrm>
            <a:off x="15070709" y="67691"/>
            <a:ext cx="2201291" cy="474091"/>
          </a:xfrm>
          <a:prstGeom prst="rect">
            <a:avLst/>
          </a:prstGeom>
          <a:noFill/>
          <a:ln/>
        </p:spPr>
        <p:txBody>
          <a:bodyPr/>
          <a:lstStyle/>
          <a:p>
            <a:endParaRPr lang="en-GB"/>
          </a:p>
        </p:txBody>
      </p:sp>
      <p:sp>
        <p:nvSpPr>
          <p:cNvPr id="16" name="Text 14"/>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7" name="Shape 15"/>
          <p:cNvSpPr/>
          <p:nvPr/>
        </p:nvSpPr>
        <p:spPr>
          <a:xfrm>
            <a:off x="17441291" y="67691"/>
            <a:ext cx="1862709" cy="474091"/>
          </a:xfrm>
          <a:prstGeom prst="roundRect">
            <a:avLst>
              <a:gd name="adj" fmla="val 8000"/>
            </a:avLst>
          </a:prstGeom>
          <a:solidFill>
            <a:srgbClr val="FFFFFF">
              <a:alpha val="3576"/>
            </a:srgbClr>
          </a:solidFill>
          <a:ln/>
        </p:spPr>
        <p:txBody>
          <a:bodyPr/>
          <a:lstStyle/>
          <a:p>
            <a:endParaRPr lang="en-GB"/>
          </a:p>
        </p:txBody>
      </p:sp>
      <p:sp>
        <p:nvSpPr>
          <p:cNvPr id="18" name="Shape 16"/>
          <p:cNvSpPr/>
          <p:nvPr/>
        </p:nvSpPr>
        <p:spPr>
          <a:xfrm>
            <a:off x="17441291" y="67691"/>
            <a:ext cx="1862709" cy="474091"/>
          </a:xfrm>
          <a:prstGeom prst="rect">
            <a:avLst/>
          </a:prstGeom>
          <a:noFill/>
          <a:ln/>
        </p:spPr>
        <p:txBody>
          <a:bodyPr/>
          <a:lstStyle/>
          <a:p>
            <a:endParaRPr lang="en-GB"/>
          </a:p>
        </p:txBody>
      </p:sp>
      <p:sp>
        <p:nvSpPr>
          <p:cNvPr id="19" name="Text 17"/>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1853291" cy="745109"/>
          </a:xfrm>
          <a:prstGeom prst="rect">
            <a:avLst/>
          </a:prstGeom>
          <a:noFill/>
          <a:ln/>
        </p:spPr>
        <p:txBody>
          <a:bodyPr/>
          <a:lstStyle/>
          <a:p>
            <a:endParaRPr lang="en-GB"/>
          </a:p>
        </p:txBody>
      </p:sp>
      <p:sp>
        <p:nvSpPr>
          <p:cNvPr id="23" name="Text 21"/>
          <p:cNvSpPr/>
          <p:nvPr/>
        </p:nvSpPr>
        <p:spPr>
          <a:xfrm>
            <a:off x="894080" y="887349"/>
            <a:ext cx="12097131"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Strengths vs Limitations</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116709"/>
            <a:ext cx="9567291" cy="8128000"/>
          </a:xfrm>
          <a:prstGeom prst="roundRect">
            <a:avLst>
              <a:gd name="adj" fmla="val 8000"/>
            </a:avLst>
          </a:prstGeom>
          <a:solidFill>
            <a:srgbClr val="E8F4FD"/>
          </a:solidFill>
          <a:ln/>
        </p:spPr>
        <p:txBody>
          <a:bodyPr/>
          <a:lstStyle/>
          <a:p>
            <a:endParaRPr lang="en-GB"/>
          </a:p>
        </p:txBody>
      </p:sp>
      <p:sp>
        <p:nvSpPr>
          <p:cNvPr id="26" name="Shape 24"/>
          <p:cNvSpPr/>
          <p:nvPr/>
        </p:nvSpPr>
        <p:spPr>
          <a:xfrm>
            <a:off x="1016000" y="2116709"/>
            <a:ext cx="9567291" cy="846709"/>
          </a:xfrm>
          <a:prstGeom prst="roundRect">
            <a:avLst>
              <a:gd name="adj" fmla="val 8000"/>
            </a:avLst>
          </a:prstGeom>
          <a:solidFill>
            <a:srgbClr val="005EB8"/>
          </a:solidFill>
          <a:ln/>
        </p:spPr>
        <p:txBody>
          <a:bodyPr/>
          <a:lstStyle/>
          <a:p>
            <a:endParaRPr lang="en-GB"/>
          </a:p>
        </p:txBody>
      </p:sp>
      <p:sp>
        <p:nvSpPr>
          <p:cNvPr id="27" name="Shape 25"/>
          <p:cNvSpPr/>
          <p:nvPr/>
        </p:nvSpPr>
        <p:spPr>
          <a:xfrm>
            <a:off x="1016000" y="2116709"/>
            <a:ext cx="9567291" cy="846709"/>
          </a:xfrm>
          <a:prstGeom prst="rect">
            <a:avLst/>
          </a:prstGeom>
          <a:noFill/>
          <a:ln/>
        </p:spPr>
        <p:txBody>
          <a:bodyPr/>
          <a:lstStyle/>
          <a:p>
            <a:endParaRPr lang="en-GB"/>
          </a:p>
        </p:txBody>
      </p:sp>
      <p:sp>
        <p:nvSpPr>
          <p:cNvPr id="28" name="Text 26"/>
          <p:cNvSpPr/>
          <p:nvPr/>
        </p:nvSpPr>
        <p:spPr>
          <a:xfrm>
            <a:off x="894080" y="2055749"/>
            <a:ext cx="9811131" cy="968629"/>
          </a:xfrm>
          <a:prstGeom prst="rect">
            <a:avLst/>
          </a:prstGeom>
          <a:noFill/>
          <a:ln/>
        </p:spPr>
        <p:txBody>
          <a:bodyPr wrap="none" lIns="0" tIns="0" rIns="0" bIns="0" rtlCol="0" anchor="ctr"/>
          <a:lstStyle/>
          <a:p>
            <a:pPr algn="ctr">
              <a:lnSpc>
                <a:spcPct val="120000"/>
              </a:lnSpc>
            </a:pPr>
            <a:r>
              <a:rPr lang="en-US" sz="3200" b="1" dirty="0">
                <a:solidFill>
                  <a:srgbClr val="FFFFFF"/>
                </a:solidFill>
                <a:latin typeface="Quattrocento Sans" pitchFamily="34" charset="0"/>
                <a:ea typeface="Quattrocento Sans" pitchFamily="34" charset="-122"/>
                <a:cs typeface="Quattrocento Sans" pitchFamily="34" charset="-120"/>
              </a:rPr>
              <a:t>Strengths</a:t>
            </a:r>
            <a:endParaRPr lang="en-US" sz="3200" dirty="0"/>
          </a:p>
        </p:txBody>
      </p:sp>
      <p:sp>
        <p:nvSpPr>
          <p:cNvPr id="29" name="Shape 27"/>
          <p:cNvSpPr/>
          <p:nvPr/>
        </p:nvSpPr>
        <p:spPr>
          <a:xfrm>
            <a:off x="1439291" y="3217291"/>
            <a:ext cx="8720709" cy="6688709"/>
          </a:xfrm>
          <a:prstGeom prst="rect">
            <a:avLst/>
          </a:prstGeom>
          <a:noFill/>
          <a:ln/>
        </p:spPr>
        <p:txBody>
          <a:bodyPr/>
          <a:lstStyle/>
          <a:p>
            <a:endParaRPr lang="en-GB"/>
          </a:p>
        </p:txBody>
      </p:sp>
      <p:sp>
        <p:nvSpPr>
          <p:cNvPr id="30" name="Text 28"/>
          <p:cNvSpPr/>
          <p:nvPr/>
        </p:nvSpPr>
        <p:spPr>
          <a:xfrm>
            <a:off x="1317371" y="3156331"/>
            <a:ext cx="8964549" cy="6810629"/>
          </a:xfrm>
          <a:prstGeom prst="rect">
            <a:avLst/>
          </a:prstGeom>
          <a:noFill/>
          <a:ln/>
        </p:spPr>
        <p:txBody>
          <a:bodyPr wrap="square" lIns="0" tIns="0" rIns="0" bIns="0" rtlCol="0" anchor="t"/>
          <a:lstStyle/>
          <a:p>
            <a:pPr algn="l">
              <a:lnSpc>
                <a:spcPct val="170000"/>
              </a:lnSpc>
            </a:pPr>
            <a:r>
              <a:rPr lang="en-US" sz="2930" dirty="0">
                <a:solidFill>
                  <a:srgbClr val="005EB8"/>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33.6 million registered users</a:t>
            </a:r>
            <a:endParaRPr lang="en-US" sz="2930" dirty="0"/>
          </a:p>
          <a:p>
            <a:pPr algn="l">
              <a:lnSpc>
                <a:spcPct val="170000"/>
              </a:lnSpc>
            </a:pPr>
            <a:r>
              <a:rPr lang="en-US" sz="2930" dirty="0">
                <a:solidFill>
                  <a:srgbClr val="005EB8"/>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24/7 access to NHS services</a:t>
            </a:r>
            <a:endParaRPr lang="en-US" sz="2930" dirty="0"/>
          </a:p>
          <a:p>
            <a:pPr algn="l">
              <a:lnSpc>
                <a:spcPct val="170000"/>
              </a:lnSpc>
            </a:pPr>
            <a:r>
              <a:rPr lang="en-US" sz="2930" dirty="0">
                <a:solidFill>
                  <a:srgbClr val="005EB8"/>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Reduces GP workload</a:t>
            </a:r>
            <a:endParaRPr lang="en-US" sz="2930" dirty="0"/>
          </a:p>
          <a:p>
            <a:pPr algn="l">
              <a:lnSpc>
                <a:spcPct val="170000"/>
              </a:lnSpc>
            </a:pPr>
            <a:r>
              <a:rPr lang="en-US" sz="2930" dirty="0">
                <a:solidFill>
                  <a:srgbClr val="005EB8"/>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Empowers patient self-care</a:t>
            </a:r>
            <a:endParaRPr lang="en-US" sz="2930" dirty="0"/>
          </a:p>
          <a:p>
            <a:pPr algn="l">
              <a:lnSpc>
                <a:spcPct val="170000"/>
              </a:lnSpc>
            </a:pPr>
            <a:r>
              <a:rPr lang="en-US" sz="2930" dirty="0">
                <a:solidFill>
                  <a:srgbClr val="005EB8"/>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Secure authentication</a:t>
            </a:r>
            <a:endParaRPr lang="en-US" sz="2930" dirty="0"/>
          </a:p>
          <a:p>
            <a:pPr algn="l">
              <a:lnSpc>
                <a:spcPct val="170000"/>
              </a:lnSpc>
            </a:pPr>
            <a:r>
              <a:rPr lang="en-US" sz="2930" dirty="0">
                <a:solidFill>
                  <a:srgbClr val="005EB8"/>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Effective COVID-19 response</a:t>
            </a:r>
            <a:endParaRPr lang="en-US" sz="2930" dirty="0"/>
          </a:p>
          <a:p>
            <a:pPr algn="l">
              <a:lnSpc>
                <a:spcPct val="170000"/>
              </a:lnSpc>
            </a:pPr>
            <a:r>
              <a:rPr lang="en-US" sz="2930" dirty="0">
                <a:solidFill>
                  <a:srgbClr val="005EB8"/>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Proxy access for carers</a:t>
            </a:r>
            <a:endParaRPr lang="en-US" sz="2930" dirty="0"/>
          </a:p>
        </p:txBody>
      </p:sp>
      <p:sp>
        <p:nvSpPr>
          <p:cNvPr id="31" name="Shape 29"/>
          <p:cNvSpPr/>
          <p:nvPr/>
        </p:nvSpPr>
        <p:spPr>
          <a:xfrm>
            <a:off x="10922000" y="2116709"/>
            <a:ext cx="9736709" cy="8128000"/>
          </a:xfrm>
          <a:prstGeom prst="roundRect">
            <a:avLst>
              <a:gd name="adj" fmla="val 8000"/>
            </a:avLst>
          </a:prstGeom>
          <a:solidFill>
            <a:srgbClr val="E8F4FD"/>
          </a:solidFill>
          <a:ln/>
        </p:spPr>
        <p:txBody>
          <a:bodyPr/>
          <a:lstStyle/>
          <a:p>
            <a:endParaRPr lang="en-GB"/>
          </a:p>
        </p:txBody>
      </p:sp>
      <p:sp>
        <p:nvSpPr>
          <p:cNvPr id="32" name="Shape 30"/>
          <p:cNvSpPr/>
          <p:nvPr/>
        </p:nvSpPr>
        <p:spPr>
          <a:xfrm>
            <a:off x="10922000" y="2116709"/>
            <a:ext cx="9736709" cy="846709"/>
          </a:xfrm>
          <a:prstGeom prst="roundRect">
            <a:avLst>
              <a:gd name="adj" fmla="val 8000"/>
            </a:avLst>
          </a:prstGeom>
          <a:solidFill>
            <a:srgbClr val="00A9CE"/>
          </a:solidFill>
          <a:ln/>
        </p:spPr>
        <p:txBody>
          <a:bodyPr/>
          <a:lstStyle/>
          <a:p>
            <a:endParaRPr lang="en-GB"/>
          </a:p>
        </p:txBody>
      </p:sp>
      <p:sp>
        <p:nvSpPr>
          <p:cNvPr id="33" name="Shape 31"/>
          <p:cNvSpPr/>
          <p:nvPr/>
        </p:nvSpPr>
        <p:spPr>
          <a:xfrm>
            <a:off x="10922000" y="2116709"/>
            <a:ext cx="9736709" cy="846709"/>
          </a:xfrm>
          <a:prstGeom prst="rect">
            <a:avLst/>
          </a:prstGeom>
          <a:noFill/>
          <a:ln/>
        </p:spPr>
        <p:txBody>
          <a:bodyPr/>
          <a:lstStyle/>
          <a:p>
            <a:endParaRPr lang="en-GB"/>
          </a:p>
        </p:txBody>
      </p:sp>
      <p:sp>
        <p:nvSpPr>
          <p:cNvPr id="34" name="Text 32"/>
          <p:cNvSpPr/>
          <p:nvPr/>
        </p:nvSpPr>
        <p:spPr>
          <a:xfrm>
            <a:off x="10800080" y="2055749"/>
            <a:ext cx="9980549" cy="968629"/>
          </a:xfrm>
          <a:prstGeom prst="rect">
            <a:avLst/>
          </a:prstGeom>
          <a:noFill/>
          <a:ln/>
        </p:spPr>
        <p:txBody>
          <a:bodyPr wrap="none" lIns="0" tIns="0" rIns="0" bIns="0" rtlCol="0" anchor="ctr"/>
          <a:lstStyle/>
          <a:p>
            <a:pPr algn="ctr">
              <a:lnSpc>
                <a:spcPct val="120000"/>
              </a:lnSpc>
            </a:pPr>
            <a:r>
              <a:rPr lang="en-US" sz="3200" b="1" dirty="0">
                <a:solidFill>
                  <a:srgbClr val="FFFFFF"/>
                </a:solidFill>
                <a:latin typeface="Quattrocento Sans" pitchFamily="34" charset="0"/>
                <a:ea typeface="Quattrocento Sans" pitchFamily="34" charset="-122"/>
                <a:cs typeface="Quattrocento Sans" pitchFamily="34" charset="-120"/>
              </a:rPr>
              <a:t>Limitations</a:t>
            </a:r>
            <a:endParaRPr lang="en-US" sz="3200" dirty="0"/>
          </a:p>
        </p:txBody>
      </p:sp>
      <p:sp>
        <p:nvSpPr>
          <p:cNvPr id="35" name="Shape 33"/>
          <p:cNvSpPr/>
          <p:nvPr/>
        </p:nvSpPr>
        <p:spPr>
          <a:xfrm>
            <a:off x="11345291" y="3217291"/>
            <a:ext cx="8890000" cy="6688709"/>
          </a:xfrm>
          <a:prstGeom prst="rect">
            <a:avLst/>
          </a:prstGeom>
          <a:noFill/>
          <a:ln/>
        </p:spPr>
        <p:txBody>
          <a:bodyPr/>
          <a:lstStyle/>
          <a:p>
            <a:endParaRPr lang="en-GB"/>
          </a:p>
        </p:txBody>
      </p:sp>
      <p:sp>
        <p:nvSpPr>
          <p:cNvPr id="36" name="Text 34"/>
          <p:cNvSpPr/>
          <p:nvPr/>
        </p:nvSpPr>
        <p:spPr>
          <a:xfrm>
            <a:off x="11223371" y="3156331"/>
            <a:ext cx="9133840" cy="6810629"/>
          </a:xfrm>
          <a:prstGeom prst="rect">
            <a:avLst/>
          </a:prstGeom>
          <a:noFill/>
          <a:ln/>
        </p:spPr>
        <p:txBody>
          <a:bodyPr wrap="square" lIns="0" tIns="0" rIns="0" bIns="0" rtlCol="0" anchor="t"/>
          <a:lstStyle/>
          <a:p>
            <a:pPr algn="l">
              <a:lnSpc>
                <a:spcPct val="170000"/>
              </a:lnSpc>
            </a:pPr>
            <a:r>
              <a:rPr lang="en-US" sz="2930" dirty="0">
                <a:solidFill>
                  <a:srgbClr val="00A9CE"/>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Digital exclusion of elderly</a:t>
            </a:r>
            <a:endParaRPr lang="en-US" sz="2930" dirty="0"/>
          </a:p>
          <a:p>
            <a:pPr algn="l">
              <a:lnSpc>
                <a:spcPct val="170000"/>
              </a:lnSpc>
            </a:pPr>
            <a:r>
              <a:rPr lang="en-US" sz="2930" dirty="0">
                <a:solidFill>
                  <a:srgbClr val="00A9CE"/>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Variable feature availability</a:t>
            </a:r>
            <a:endParaRPr lang="en-US" sz="2930" dirty="0"/>
          </a:p>
          <a:p>
            <a:pPr algn="l">
              <a:lnSpc>
                <a:spcPct val="170000"/>
              </a:lnSpc>
            </a:pPr>
            <a:r>
              <a:rPr lang="en-US" sz="2930" dirty="0">
                <a:solidFill>
                  <a:srgbClr val="00A9CE"/>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Complex registration process</a:t>
            </a:r>
            <a:endParaRPr lang="en-US" sz="2930" dirty="0"/>
          </a:p>
          <a:p>
            <a:pPr algn="l">
              <a:lnSpc>
                <a:spcPct val="170000"/>
              </a:lnSpc>
            </a:pPr>
            <a:r>
              <a:rPr lang="en-US" sz="2930" dirty="0">
                <a:solidFill>
                  <a:srgbClr val="00A9CE"/>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Fragmented care data</a:t>
            </a:r>
            <a:endParaRPr lang="en-US" sz="2930" dirty="0"/>
          </a:p>
          <a:p>
            <a:pPr algn="l">
              <a:lnSpc>
                <a:spcPct val="170000"/>
              </a:lnSpc>
            </a:pPr>
            <a:r>
              <a:rPr lang="en-US" sz="2930" dirty="0">
                <a:solidFill>
                  <a:srgbClr val="00A9CE"/>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Over-reliance on COVID Pass</a:t>
            </a:r>
            <a:endParaRPr lang="en-US" sz="2930" dirty="0"/>
          </a:p>
          <a:p>
            <a:pPr algn="l">
              <a:lnSpc>
                <a:spcPct val="170000"/>
              </a:lnSpc>
            </a:pPr>
            <a:r>
              <a:rPr lang="en-US" sz="2930" dirty="0">
                <a:solidFill>
                  <a:srgbClr val="00A9CE"/>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Low-income groups excluded</a:t>
            </a:r>
            <a:endParaRPr lang="en-US" sz="2930" dirty="0"/>
          </a:p>
          <a:p>
            <a:pPr algn="l">
              <a:lnSpc>
                <a:spcPct val="170000"/>
              </a:lnSpc>
            </a:pPr>
            <a:r>
              <a:rPr lang="en-US" sz="2930" dirty="0">
                <a:solidFill>
                  <a:srgbClr val="00A9CE"/>
                </a:solidFill>
                <a:latin typeface="Quattrocento Sans" pitchFamily="34" charset="0"/>
                <a:ea typeface="Quattrocento Sans" pitchFamily="34" charset="-122"/>
                <a:cs typeface="Quattrocento Sans" pitchFamily="34" charset="-120"/>
              </a:rPr>
              <a:t>✗</a:t>
            </a:r>
            <a:r>
              <a:rPr lang="en-US" sz="2930" dirty="0">
                <a:solidFill>
                  <a:srgbClr val="1A1A2E"/>
                </a:solidFill>
                <a:latin typeface="Quattrocento Sans" pitchFamily="34" charset="0"/>
                <a:ea typeface="Quattrocento Sans" pitchFamily="34" charset="-122"/>
                <a:cs typeface="Quattrocento Sans" pitchFamily="34" charset="-120"/>
              </a:rPr>
              <a:t> Non-digital pathways reduced</a:t>
            </a:r>
            <a:endParaRPr lang="en-US" sz="2930" dirty="0"/>
          </a:p>
        </p:txBody>
      </p:sp>
      <p:sp>
        <p:nvSpPr>
          <p:cNvPr id="37" name="Shape 35"/>
          <p:cNvSpPr/>
          <p:nvPr/>
        </p:nvSpPr>
        <p:spPr>
          <a:xfrm>
            <a:off x="1016000" y="11514709"/>
            <a:ext cx="11853291" cy="338709"/>
          </a:xfrm>
          <a:prstGeom prst="rect">
            <a:avLst/>
          </a:prstGeom>
          <a:noFill/>
          <a:ln/>
        </p:spPr>
        <p:txBody>
          <a:bodyPr/>
          <a:lstStyle/>
          <a:p>
            <a:endParaRPr lang="en-GB"/>
          </a:p>
        </p:txBody>
      </p:sp>
      <p:sp>
        <p:nvSpPr>
          <p:cNvPr id="38" name="Text 36"/>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Papoutsi et al. (2023); NHS England (2023); Age UK (2024)</a:t>
            </a:r>
            <a:endParaRPr lang="en-US" sz="1870" dirty="0"/>
          </a:p>
        </p:txBody>
      </p:sp>
      <p:sp>
        <p:nvSpPr>
          <p:cNvPr id="39" name="Shape 37"/>
          <p:cNvSpPr/>
          <p:nvPr/>
        </p:nvSpPr>
        <p:spPr>
          <a:xfrm>
            <a:off x="19981291" y="11514709"/>
            <a:ext cx="1016000" cy="338709"/>
          </a:xfrm>
          <a:prstGeom prst="rect">
            <a:avLst/>
          </a:prstGeom>
          <a:noFill/>
          <a:ln/>
        </p:spPr>
        <p:txBody>
          <a:bodyPr/>
          <a:lstStyle/>
          <a:p>
            <a:endParaRPr lang="en-GB"/>
          </a:p>
        </p:txBody>
      </p:sp>
      <p:sp>
        <p:nvSpPr>
          <p:cNvPr id="40" name="Text 38"/>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13 / 15</a:t>
            </a:r>
            <a:endParaRPr lang="en-US" sz="1870" dirty="0"/>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ect">
            <a:avLst/>
          </a:prstGeom>
          <a:noFill/>
          <a:ln/>
        </p:spPr>
        <p:txBody>
          <a:bodyPr/>
          <a:lstStyle/>
          <a:p>
            <a:endParaRPr lang="en-GB"/>
          </a:p>
        </p:txBody>
      </p:sp>
      <p:sp>
        <p:nvSpPr>
          <p:cNvPr id="10" name="Text 8"/>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1" name="Shape 9"/>
          <p:cNvSpPr/>
          <p:nvPr/>
        </p:nvSpPr>
        <p:spPr>
          <a:xfrm>
            <a:off x="10329291" y="67691"/>
            <a:ext cx="2201291" cy="474091"/>
          </a:xfrm>
          <a:prstGeom prst="rect">
            <a:avLst/>
          </a:prstGeom>
          <a:noFill/>
          <a:ln/>
        </p:spPr>
        <p:txBody>
          <a:bodyPr/>
          <a:lstStyle/>
          <a:p>
            <a:endParaRPr lang="en-GB"/>
          </a:p>
        </p:txBody>
      </p:sp>
      <p:sp>
        <p:nvSpPr>
          <p:cNvPr id="12" name="Text 10"/>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3" name="Shape 11"/>
          <p:cNvSpPr/>
          <p:nvPr/>
        </p:nvSpPr>
        <p:spPr>
          <a:xfrm>
            <a:off x="12700000" y="67691"/>
            <a:ext cx="2201291" cy="474091"/>
          </a:xfrm>
          <a:prstGeom prst="rect">
            <a:avLst/>
          </a:prstGeom>
          <a:noFill/>
          <a:ln/>
        </p:spPr>
        <p:txBody>
          <a:bodyPr/>
          <a:lstStyle/>
          <a:p>
            <a:endParaRPr lang="en-GB"/>
          </a:p>
        </p:txBody>
      </p:sp>
      <p:sp>
        <p:nvSpPr>
          <p:cNvPr id="14" name="Text 12"/>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5" name="Shape 13"/>
          <p:cNvSpPr/>
          <p:nvPr/>
        </p:nvSpPr>
        <p:spPr>
          <a:xfrm>
            <a:off x="15070709" y="67691"/>
            <a:ext cx="2201291" cy="474091"/>
          </a:xfrm>
          <a:prstGeom prst="rect">
            <a:avLst/>
          </a:prstGeom>
          <a:noFill/>
          <a:ln/>
        </p:spPr>
        <p:txBody>
          <a:bodyPr/>
          <a:lstStyle/>
          <a:p>
            <a:endParaRPr lang="en-GB"/>
          </a:p>
        </p:txBody>
      </p:sp>
      <p:sp>
        <p:nvSpPr>
          <p:cNvPr id="16" name="Text 14"/>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7" name="Shape 15"/>
          <p:cNvSpPr/>
          <p:nvPr/>
        </p:nvSpPr>
        <p:spPr>
          <a:xfrm>
            <a:off x="17441291" y="67691"/>
            <a:ext cx="1862709" cy="474091"/>
          </a:xfrm>
          <a:prstGeom prst="rect">
            <a:avLst/>
          </a:prstGeom>
          <a:noFill/>
          <a:ln/>
        </p:spPr>
        <p:txBody>
          <a:bodyPr/>
          <a:lstStyle/>
          <a:p>
            <a:endParaRPr lang="en-GB"/>
          </a:p>
        </p:txBody>
      </p:sp>
      <p:sp>
        <p:nvSpPr>
          <p:cNvPr id="18" name="Text 16"/>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19" name="Shape 17"/>
          <p:cNvSpPr/>
          <p:nvPr/>
        </p:nvSpPr>
        <p:spPr>
          <a:xfrm>
            <a:off x="19473291" y="67691"/>
            <a:ext cx="2032000" cy="474091"/>
          </a:xfrm>
          <a:prstGeom prst="roundRect">
            <a:avLst>
              <a:gd name="adj" fmla="val 8000"/>
            </a:avLst>
          </a:prstGeom>
          <a:solidFill>
            <a:srgbClr val="FFFFFF">
              <a:alpha val="3576"/>
            </a:srgbClr>
          </a:solidFill>
          <a:ln/>
        </p:spPr>
        <p:txBody>
          <a:bodyPr/>
          <a:lstStyle/>
          <a:p>
            <a:endParaRPr lang="en-GB"/>
          </a:p>
        </p:txBody>
      </p:sp>
      <p:sp>
        <p:nvSpPr>
          <p:cNvPr id="20" name="Shape 18"/>
          <p:cNvSpPr/>
          <p:nvPr/>
        </p:nvSpPr>
        <p:spPr>
          <a:xfrm>
            <a:off x="19473291" y="67691"/>
            <a:ext cx="2032000" cy="474091"/>
          </a:xfrm>
          <a:prstGeom prst="rect">
            <a:avLst/>
          </a:prstGeom>
          <a:noFill/>
          <a:ln/>
        </p:spPr>
        <p:txBody>
          <a:bodyPr/>
          <a:lstStyle/>
          <a:p>
            <a:endParaRPr lang="en-GB"/>
          </a:p>
        </p:txBody>
      </p:sp>
      <p:sp>
        <p:nvSpPr>
          <p:cNvPr id="21" name="Text 19"/>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b="1"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2" name="Shape 20"/>
          <p:cNvSpPr/>
          <p:nvPr/>
        </p:nvSpPr>
        <p:spPr>
          <a:xfrm>
            <a:off x="1016000" y="948309"/>
            <a:ext cx="13546709" cy="745109"/>
          </a:xfrm>
          <a:prstGeom prst="rect">
            <a:avLst/>
          </a:prstGeom>
          <a:noFill/>
          <a:ln/>
        </p:spPr>
        <p:txBody>
          <a:bodyPr/>
          <a:lstStyle/>
          <a:p>
            <a:endParaRPr lang="en-GB"/>
          </a:p>
        </p:txBody>
      </p:sp>
      <p:sp>
        <p:nvSpPr>
          <p:cNvPr id="23" name="Text 21"/>
          <p:cNvSpPr/>
          <p:nvPr/>
        </p:nvSpPr>
        <p:spPr>
          <a:xfrm>
            <a:off x="894080" y="887349"/>
            <a:ext cx="13790549"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Conclusion &amp; Recommendations</a:t>
            </a:r>
            <a:endParaRPr lang="en-US" sz="4270" dirty="0"/>
          </a:p>
        </p:txBody>
      </p:sp>
      <p:sp>
        <p:nvSpPr>
          <p:cNvPr id="24" name="Shape 22"/>
          <p:cNvSpPr/>
          <p:nvPr/>
        </p:nvSpPr>
        <p:spPr>
          <a:xfrm>
            <a:off x="1016000" y="1761109"/>
            <a:ext cx="1354709" cy="67691"/>
          </a:xfrm>
          <a:prstGeom prst="rect">
            <a:avLst/>
          </a:prstGeom>
          <a:solidFill>
            <a:srgbClr val="00A9CE"/>
          </a:solidFill>
          <a:ln/>
        </p:spPr>
        <p:txBody>
          <a:bodyPr/>
          <a:lstStyle/>
          <a:p>
            <a:endParaRPr lang="en-GB"/>
          </a:p>
        </p:txBody>
      </p:sp>
      <p:sp>
        <p:nvSpPr>
          <p:cNvPr id="25" name="Shape 23"/>
          <p:cNvSpPr/>
          <p:nvPr/>
        </p:nvSpPr>
        <p:spPr>
          <a:xfrm>
            <a:off x="1016000" y="2116709"/>
            <a:ext cx="19642709" cy="1524000"/>
          </a:xfrm>
          <a:prstGeom prst="roundRect">
            <a:avLst>
              <a:gd name="adj" fmla="val 8000"/>
            </a:avLst>
          </a:prstGeom>
          <a:solidFill>
            <a:srgbClr val="005EB8"/>
          </a:solidFill>
          <a:ln/>
        </p:spPr>
        <p:txBody>
          <a:bodyPr/>
          <a:lstStyle/>
          <a:p>
            <a:endParaRPr lang="en-GB"/>
          </a:p>
        </p:txBody>
      </p:sp>
      <p:sp>
        <p:nvSpPr>
          <p:cNvPr id="26" name="Shape 24"/>
          <p:cNvSpPr/>
          <p:nvPr/>
        </p:nvSpPr>
        <p:spPr>
          <a:xfrm>
            <a:off x="1524000" y="2201291"/>
            <a:ext cx="18626709" cy="1354709"/>
          </a:xfrm>
          <a:prstGeom prst="rect">
            <a:avLst/>
          </a:prstGeom>
          <a:noFill/>
          <a:ln/>
        </p:spPr>
        <p:txBody>
          <a:bodyPr/>
          <a:lstStyle/>
          <a:p>
            <a:endParaRPr lang="en-GB"/>
          </a:p>
        </p:txBody>
      </p:sp>
      <p:sp>
        <p:nvSpPr>
          <p:cNvPr id="27" name="Text 25"/>
          <p:cNvSpPr/>
          <p:nvPr/>
        </p:nvSpPr>
        <p:spPr>
          <a:xfrm>
            <a:off x="1402080" y="2140331"/>
            <a:ext cx="18870549" cy="1476629"/>
          </a:xfrm>
          <a:prstGeom prst="rect">
            <a:avLst/>
          </a:prstGeom>
          <a:noFill/>
          <a:ln/>
        </p:spPr>
        <p:txBody>
          <a:bodyPr wrap="square" lIns="0" tIns="0" rIns="0" bIns="0" rtlCol="0" anchor="ctr"/>
          <a:lstStyle/>
          <a:p>
            <a:pPr algn="l">
              <a:lnSpc>
                <a:spcPct val="140000"/>
              </a:lnSpc>
            </a:pPr>
            <a:r>
              <a:rPr lang="en-US" sz="3200" b="1" dirty="0">
                <a:solidFill>
                  <a:srgbClr val="FFFFFF"/>
                </a:solidFill>
                <a:latin typeface="Quattrocento Sans" pitchFamily="34" charset="0"/>
                <a:ea typeface="Quattrocento Sans" pitchFamily="34" charset="-122"/>
                <a:cs typeface="Quattrocento Sans" pitchFamily="34" charset="-120"/>
              </a:rPr>
              <a:t>Summary:</a:t>
            </a:r>
            <a:r>
              <a:rPr lang="en-US" sz="3200" dirty="0">
                <a:solidFill>
                  <a:srgbClr val="FFFFFF"/>
                </a:solidFill>
                <a:latin typeface="Quattrocento Sans" pitchFamily="34" charset="0"/>
                <a:ea typeface="Quattrocento Sans" pitchFamily="34" charset="-122"/>
                <a:cs typeface="Quattrocento Sans" pitchFamily="34" charset="-120"/>
              </a:rPr>
              <a:t> The NHS App is a transformative but incomplete digital innovation — successfully scaled during the pandemic, but significant equity gaps remain.</a:t>
            </a:r>
            <a:endParaRPr lang="en-US" sz="3200" dirty="0"/>
          </a:p>
        </p:txBody>
      </p:sp>
      <p:sp>
        <p:nvSpPr>
          <p:cNvPr id="28" name="Shape 26"/>
          <p:cNvSpPr/>
          <p:nvPr/>
        </p:nvSpPr>
        <p:spPr>
          <a:xfrm>
            <a:off x="1016000" y="3725291"/>
            <a:ext cx="9398000" cy="3217291"/>
          </a:xfrm>
          <a:prstGeom prst="roundRect">
            <a:avLst>
              <a:gd name="adj" fmla="val 10000"/>
            </a:avLst>
          </a:prstGeom>
          <a:solidFill>
            <a:srgbClr val="E8F4FD"/>
          </a:solidFill>
          <a:ln/>
        </p:spPr>
        <p:txBody>
          <a:bodyPr/>
          <a:lstStyle/>
          <a:p>
            <a:endParaRPr lang="en-GB"/>
          </a:p>
        </p:txBody>
      </p:sp>
      <p:sp>
        <p:nvSpPr>
          <p:cNvPr id="29" name="Shape 27"/>
          <p:cNvSpPr/>
          <p:nvPr/>
        </p:nvSpPr>
        <p:spPr>
          <a:xfrm>
            <a:off x="1354709" y="4064000"/>
            <a:ext cx="745109" cy="745109"/>
          </a:xfrm>
          <a:prstGeom prst="ellipse">
            <a:avLst/>
          </a:prstGeom>
          <a:solidFill>
            <a:srgbClr val="005EB8"/>
          </a:solidFill>
          <a:ln/>
        </p:spPr>
        <p:txBody>
          <a:bodyPr/>
          <a:lstStyle/>
          <a:p>
            <a:endParaRPr lang="en-GB"/>
          </a:p>
        </p:txBody>
      </p:sp>
      <p:sp>
        <p:nvSpPr>
          <p:cNvPr id="30" name="Shape 28"/>
          <p:cNvSpPr/>
          <p:nvPr/>
        </p:nvSpPr>
        <p:spPr>
          <a:xfrm>
            <a:off x="1354709" y="4064000"/>
            <a:ext cx="745109" cy="745109"/>
          </a:xfrm>
          <a:prstGeom prst="rect">
            <a:avLst/>
          </a:prstGeom>
          <a:noFill/>
          <a:ln/>
        </p:spPr>
        <p:txBody>
          <a:bodyPr/>
          <a:lstStyle/>
          <a:p>
            <a:endParaRPr lang="en-GB"/>
          </a:p>
        </p:txBody>
      </p:sp>
      <p:sp>
        <p:nvSpPr>
          <p:cNvPr id="31" name="Text 29"/>
          <p:cNvSpPr/>
          <p:nvPr/>
        </p:nvSpPr>
        <p:spPr>
          <a:xfrm>
            <a:off x="1232789" y="4003040"/>
            <a:ext cx="988949" cy="867029"/>
          </a:xfrm>
          <a:prstGeom prst="rect">
            <a:avLst/>
          </a:prstGeom>
          <a:noFill/>
          <a:ln/>
        </p:spPr>
        <p:txBody>
          <a:bodyPr wrap="none" lIns="0" tIns="0" rIns="0" bIns="0" rtlCol="0" anchor="ctr"/>
          <a:lstStyle/>
          <a:p>
            <a:pPr algn="ctr">
              <a:lnSpc>
                <a:spcPct val="120000"/>
              </a:lnSpc>
            </a:pPr>
            <a:r>
              <a:rPr lang="en-US" sz="2930" b="1" dirty="0">
                <a:solidFill>
                  <a:srgbClr val="FFFFFF"/>
                </a:solidFill>
                <a:latin typeface="Quattrocento Sans" pitchFamily="34" charset="0"/>
                <a:ea typeface="Quattrocento Sans" pitchFamily="34" charset="-122"/>
                <a:cs typeface="Quattrocento Sans" pitchFamily="34" charset="-120"/>
              </a:rPr>
              <a:t>1</a:t>
            </a:r>
            <a:endParaRPr lang="en-US" sz="2930" dirty="0"/>
          </a:p>
        </p:txBody>
      </p:sp>
      <p:sp>
        <p:nvSpPr>
          <p:cNvPr id="32" name="Shape 30"/>
          <p:cNvSpPr/>
          <p:nvPr/>
        </p:nvSpPr>
        <p:spPr>
          <a:xfrm>
            <a:off x="2370709" y="4064000"/>
            <a:ext cx="7620000" cy="609600"/>
          </a:xfrm>
          <a:prstGeom prst="rect">
            <a:avLst/>
          </a:prstGeom>
          <a:noFill/>
          <a:ln/>
        </p:spPr>
        <p:txBody>
          <a:bodyPr/>
          <a:lstStyle/>
          <a:p>
            <a:endParaRPr lang="en-GB"/>
          </a:p>
        </p:txBody>
      </p:sp>
      <p:sp>
        <p:nvSpPr>
          <p:cNvPr id="33" name="Text 31"/>
          <p:cNvSpPr/>
          <p:nvPr/>
        </p:nvSpPr>
        <p:spPr>
          <a:xfrm>
            <a:off x="2248789" y="4003040"/>
            <a:ext cx="7863840" cy="731520"/>
          </a:xfrm>
          <a:prstGeom prst="rect">
            <a:avLst/>
          </a:prstGeom>
          <a:noFill/>
          <a:ln/>
        </p:spPr>
        <p:txBody>
          <a:bodyPr wrap="none" lIns="0" tIns="0" rIns="0" bIns="0" rtlCol="0" anchor="ctr"/>
          <a:lstStyle/>
          <a:p>
            <a:pPr algn="l">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Address Digital Exclusion</a:t>
            </a:r>
            <a:endParaRPr lang="en-US" sz="3200" dirty="0"/>
          </a:p>
        </p:txBody>
      </p:sp>
      <p:sp>
        <p:nvSpPr>
          <p:cNvPr id="34" name="Shape 32"/>
          <p:cNvSpPr/>
          <p:nvPr/>
        </p:nvSpPr>
        <p:spPr>
          <a:xfrm>
            <a:off x="1354709" y="4910709"/>
            <a:ext cx="8636000" cy="2032000"/>
          </a:xfrm>
          <a:prstGeom prst="rect">
            <a:avLst/>
          </a:prstGeom>
          <a:noFill/>
          <a:ln/>
        </p:spPr>
        <p:txBody>
          <a:bodyPr/>
          <a:lstStyle/>
          <a:p>
            <a:endParaRPr lang="en-GB"/>
          </a:p>
        </p:txBody>
      </p:sp>
      <p:sp>
        <p:nvSpPr>
          <p:cNvPr id="35" name="Text 33"/>
          <p:cNvSpPr/>
          <p:nvPr/>
        </p:nvSpPr>
        <p:spPr>
          <a:xfrm>
            <a:off x="1232789" y="4849749"/>
            <a:ext cx="8879840" cy="2153920"/>
          </a:xfrm>
          <a:prstGeom prst="rect">
            <a:avLst/>
          </a:prstGeom>
          <a:noFill/>
          <a:ln/>
        </p:spPr>
        <p:txBody>
          <a:bodyPr wrap="square" lIns="0" tIns="0" rIns="0" bIns="0" rtlCol="0" anchor="t"/>
          <a:lstStyle/>
          <a:p>
            <a:pPr algn="l">
              <a:lnSpc>
                <a:spcPct val="150000"/>
              </a:lnSpc>
            </a:pPr>
            <a:r>
              <a:rPr lang="en-US" sz="2930" dirty="0">
                <a:solidFill>
                  <a:srgbClr val="1A1A2E"/>
                </a:solidFill>
                <a:latin typeface="Quattrocento Sans" pitchFamily="34" charset="0"/>
                <a:ea typeface="Quattrocento Sans" pitchFamily="34" charset="-122"/>
                <a:cs typeface="Quattrocento Sans" pitchFamily="34" charset="-120"/>
              </a:rPr>
              <a:t>Expand community digital champion programmes and device lending for vulnerable groups</a:t>
            </a:r>
            <a:endParaRPr lang="en-US" sz="2930" dirty="0"/>
          </a:p>
        </p:txBody>
      </p:sp>
      <p:sp>
        <p:nvSpPr>
          <p:cNvPr id="36" name="Shape 34"/>
          <p:cNvSpPr/>
          <p:nvPr/>
        </p:nvSpPr>
        <p:spPr>
          <a:xfrm>
            <a:off x="10752709" y="3725291"/>
            <a:ext cx="9906000" cy="3217291"/>
          </a:xfrm>
          <a:prstGeom prst="roundRect">
            <a:avLst>
              <a:gd name="adj" fmla="val 10000"/>
            </a:avLst>
          </a:prstGeom>
          <a:solidFill>
            <a:srgbClr val="E8F4FD"/>
          </a:solidFill>
          <a:ln/>
        </p:spPr>
        <p:txBody>
          <a:bodyPr/>
          <a:lstStyle/>
          <a:p>
            <a:endParaRPr lang="en-GB"/>
          </a:p>
        </p:txBody>
      </p:sp>
      <p:sp>
        <p:nvSpPr>
          <p:cNvPr id="37" name="Shape 35"/>
          <p:cNvSpPr/>
          <p:nvPr/>
        </p:nvSpPr>
        <p:spPr>
          <a:xfrm>
            <a:off x="11091291" y="4064000"/>
            <a:ext cx="745109" cy="745109"/>
          </a:xfrm>
          <a:prstGeom prst="ellipse">
            <a:avLst/>
          </a:prstGeom>
          <a:solidFill>
            <a:srgbClr val="005EB8"/>
          </a:solidFill>
          <a:ln/>
        </p:spPr>
        <p:txBody>
          <a:bodyPr/>
          <a:lstStyle/>
          <a:p>
            <a:endParaRPr lang="en-GB"/>
          </a:p>
        </p:txBody>
      </p:sp>
      <p:sp>
        <p:nvSpPr>
          <p:cNvPr id="38" name="Shape 36"/>
          <p:cNvSpPr/>
          <p:nvPr/>
        </p:nvSpPr>
        <p:spPr>
          <a:xfrm>
            <a:off x="11091291" y="4064000"/>
            <a:ext cx="745109" cy="745109"/>
          </a:xfrm>
          <a:prstGeom prst="rect">
            <a:avLst/>
          </a:prstGeom>
          <a:noFill/>
          <a:ln/>
        </p:spPr>
        <p:txBody>
          <a:bodyPr/>
          <a:lstStyle/>
          <a:p>
            <a:endParaRPr lang="en-GB"/>
          </a:p>
        </p:txBody>
      </p:sp>
      <p:sp>
        <p:nvSpPr>
          <p:cNvPr id="39" name="Text 37"/>
          <p:cNvSpPr/>
          <p:nvPr/>
        </p:nvSpPr>
        <p:spPr>
          <a:xfrm>
            <a:off x="10969371" y="4003040"/>
            <a:ext cx="988949" cy="867029"/>
          </a:xfrm>
          <a:prstGeom prst="rect">
            <a:avLst/>
          </a:prstGeom>
          <a:noFill/>
          <a:ln/>
        </p:spPr>
        <p:txBody>
          <a:bodyPr wrap="none" lIns="0" tIns="0" rIns="0" bIns="0" rtlCol="0" anchor="ctr"/>
          <a:lstStyle/>
          <a:p>
            <a:pPr algn="ctr">
              <a:lnSpc>
                <a:spcPct val="120000"/>
              </a:lnSpc>
            </a:pPr>
            <a:r>
              <a:rPr lang="en-US" sz="2930" b="1" dirty="0">
                <a:solidFill>
                  <a:srgbClr val="FFFFFF"/>
                </a:solidFill>
                <a:latin typeface="Quattrocento Sans" pitchFamily="34" charset="0"/>
                <a:ea typeface="Quattrocento Sans" pitchFamily="34" charset="-122"/>
                <a:cs typeface="Quattrocento Sans" pitchFamily="34" charset="-120"/>
              </a:rPr>
              <a:t>2</a:t>
            </a:r>
            <a:endParaRPr lang="en-US" sz="2930" dirty="0"/>
          </a:p>
        </p:txBody>
      </p:sp>
      <p:sp>
        <p:nvSpPr>
          <p:cNvPr id="40" name="Shape 38"/>
          <p:cNvSpPr/>
          <p:nvPr/>
        </p:nvSpPr>
        <p:spPr>
          <a:xfrm>
            <a:off x="12107291" y="4064000"/>
            <a:ext cx="8128000" cy="609600"/>
          </a:xfrm>
          <a:prstGeom prst="rect">
            <a:avLst/>
          </a:prstGeom>
          <a:noFill/>
          <a:ln/>
        </p:spPr>
        <p:txBody>
          <a:bodyPr/>
          <a:lstStyle/>
          <a:p>
            <a:endParaRPr lang="en-GB"/>
          </a:p>
        </p:txBody>
      </p:sp>
      <p:sp>
        <p:nvSpPr>
          <p:cNvPr id="41" name="Text 39"/>
          <p:cNvSpPr/>
          <p:nvPr/>
        </p:nvSpPr>
        <p:spPr>
          <a:xfrm>
            <a:off x="11985371" y="4003040"/>
            <a:ext cx="8371840" cy="731520"/>
          </a:xfrm>
          <a:prstGeom prst="rect">
            <a:avLst/>
          </a:prstGeom>
          <a:noFill/>
          <a:ln/>
        </p:spPr>
        <p:txBody>
          <a:bodyPr wrap="none" lIns="0" tIns="0" rIns="0" bIns="0" rtlCol="0" anchor="ctr"/>
          <a:lstStyle/>
          <a:p>
            <a:pPr algn="l">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Standardise Features</a:t>
            </a:r>
            <a:endParaRPr lang="en-US" sz="3200" dirty="0"/>
          </a:p>
        </p:txBody>
      </p:sp>
      <p:sp>
        <p:nvSpPr>
          <p:cNvPr id="42" name="Shape 40"/>
          <p:cNvSpPr/>
          <p:nvPr/>
        </p:nvSpPr>
        <p:spPr>
          <a:xfrm>
            <a:off x="11091291" y="4910709"/>
            <a:ext cx="9144000" cy="1693291"/>
          </a:xfrm>
          <a:prstGeom prst="rect">
            <a:avLst/>
          </a:prstGeom>
          <a:noFill/>
          <a:ln/>
        </p:spPr>
        <p:txBody>
          <a:bodyPr/>
          <a:lstStyle/>
          <a:p>
            <a:endParaRPr lang="en-GB"/>
          </a:p>
        </p:txBody>
      </p:sp>
      <p:sp>
        <p:nvSpPr>
          <p:cNvPr id="43" name="Text 41"/>
          <p:cNvSpPr/>
          <p:nvPr/>
        </p:nvSpPr>
        <p:spPr>
          <a:xfrm>
            <a:off x="10969371" y="4849749"/>
            <a:ext cx="9387840" cy="1815211"/>
          </a:xfrm>
          <a:prstGeom prst="rect">
            <a:avLst/>
          </a:prstGeom>
          <a:noFill/>
          <a:ln/>
        </p:spPr>
        <p:txBody>
          <a:bodyPr wrap="square" lIns="0" tIns="0" rIns="0" bIns="0" rtlCol="0" anchor="t"/>
          <a:lstStyle/>
          <a:p>
            <a:pPr algn="l">
              <a:lnSpc>
                <a:spcPct val="150000"/>
              </a:lnSpc>
            </a:pPr>
            <a:r>
              <a:rPr lang="en-US" sz="2930" dirty="0">
                <a:solidFill>
                  <a:srgbClr val="1A1A2E"/>
                </a:solidFill>
                <a:latin typeface="Quattrocento Sans" pitchFamily="34" charset="0"/>
                <a:ea typeface="Quattrocento Sans" pitchFamily="34" charset="-122"/>
                <a:cs typeface="Quattrocento Sans" pitchFamily="34" charset="-120"/>
              </a:rPr>
              <a:t>Ensure all GP practices offer consistent app functionality including booking and record access</a:t>
            </a:r>
            <a:endParaRPr lang="en-US" sz="2930" dirty="0"/>
          </a:p>
        </p:txBody>
      </p:sp>
      <p:sp>
        <p:nvSpPr>
          <p:cNvPr id="44" name="Shape 42"/>
          <p:cNvSpPr/>
          <p:nvPr/>
        </p:nvSpPr>
        <p:spPr>
          <a:xfrm>
            <a:off x="1016000" y="7281291"/>
            <a:ext cx="9398000" cy="3217291"/>
          </a:xfrm>
          <a:prstGeom prst="roundRect">
            <a:avLst>
              <a:gd name="adj" fmla="val 10000"/>
            </a:avLst>
          </a:prstGeom>
          <a:solidFill>
            <a:srgbClr val="E8F4FD"/>
          </a:solidFill>
          <a:ln/>
        </p:spPr>
        <p:txBody>
          <a:bodyPr/>
          <a:lstStyle/>
          <a:p>
            <a:endParaRPr lang="en-GB"/>
          </a:p>
        </p:txBody>
      </p:sp>
      <p:sp>
        <p:nvSpPr>
          <p:cNvPr id="45" name="Shape 43"/>
          <p:cNvSpPr/>
          <p:nvPr/>
        </p:nvSpPr>
        <p:spPr>
          <a:xfrm>
            <a:off x="1354709" y="7620000"/>
            <a:ext cx="745109" cy="745109"/>
          </a:xfrm>
          <a:prstGeom prst="ellipse">
            <a:avLst/>
          </a:prstGeom>
          <a:solidFill>
            <a:srgbClr val="005EB8"/>
          </a:solidFill>
          <a:ln/>
        </p:spPr>
        <p:txBody>
          <a:bodyPr/>
          <a:lstStyle/>
          <a:p>
            <a:endParaRPr lang="en-GB"/>
          </a:p>
        </p:txBody>
      </p:sp>
      <p:sp>
        <p:nvSpPr>
          <p:cNvPr id="46" name="Shape 44"/>
          <p:cNvSpPr/>
          <p:nvPr/>
        </p:nvSpPr>
        <p:spPr>
          <a:xfrm>
            <a:off x="1354709" y="7620000"/>
            <a:ext cx="745109" cy="745109"/>
          </a:xfrm>
          <a:prstGeom prst="rect">
            <a:avLst/>
          </a:prstGeom>
          <a:noFill/>
          <a:ln/>
        </p:spPr>
        <p:txBody>
          <a:bodyPr/>
          <a:lstStyle/>
          <a:p>
            <a:endParaRPr lang="en-GB"/>
          </a:p>
        </p:txBody>
      </p:sp>
      <p:sp>
        <p:nvSpPr>
          <p:cNvPr id="47" name="Text 45"/>
          <p:cNvSpPr/>
          <p:nvPr/>
        </p:nvSpPr>
        <p:spPr>
          <a:xfrm>
            <a:off x="1232789" y="7559040"/>
            <a:ext cx="988949" cy="867029"/>
          </a:xfrm>
          <a:prstGeom prst="rect">
            <a:avLst/>
          </a:prstGeom>
          <a:noFill/>
          <a:ln/>
        </p:spPr>
        <p:txBody>
          <a:bodyPr wrap="none" lIns="0" tIns="0" rIns="0" bIns="0" rtlCol="0" anchor="ctr"/>
          <a:lstStyle/>
          <a:p>
            <a:pPr algn="ctr">
              <a:lnSpc>
                <a:spcPct val="120000"/>
              </a:lnSpc>
            </a:pPr>
            <a:r>
              <a:rPr lang="en-US" sz="2930" b="1" dirty="0">
                <a:solidFill>
                  <a:srgbClr val="FFFFFF"/>
                </a:solidFill>
                <a:latin typeface="Quattrocento Sans" pitchFamily="34" charset="0"/>
                <a:ea typeface="Quattrocento Sans" pitchFamily="34" charset="-122"/>
                <a:cs typeface="Quattrocento Sans" pitchFamily="34" charset="-120"/>
              </a:rPr>
              <a:t>3</a:t>
            </a:r>
            <a:endParaRPr lang="en-US" sz="2930" dirty="0"/>
          </a:p>
        </p:txBody>
      </p:sp>
      <p:sp>
        <p:nvSpPr>
          <p:cNvPr id="48" name="Shape 46"/>
          <p:cNvSpPr/>
          <p:nvPr/>
        </p:nvSpPr>
        <p:spPr>
          <a:xfrm>
            <a:off x="2370709" y="7620000"/>
            <a:ext cx="7620000" cy="609600"/>
          </a:xfrm>
          <a:prstGeom prst="rect">
            <a:avLst/>
          </a:prstGeom>
          <a:noFill/>
          <a:ln/>
        </p:spPr>
        <p:txBody>
          <a:bodyPr/>
          <a:lstStyle/>
          <a:p>
            <a:endParaRPr lang="en-GB"/>
          </a:p>
        </p:txBody>
      </p:sp>
      <p:sp>
        <p:nvSpPr>
          <p:cNvPr id="49" name="Text 47"/>
          <p:cNvSpPr/>
          <p:nvPr/>
        </p:nvSpPr>
        <p:spPr>
          <a:xfrm>
            <a:off x="2248789" y="7559040"/>
            <a:ext cx="7863840" cy="731520"/>
          </a:xfrm>
          <a:prstGeom prst="rect">
            <a:avLst/>
          </a:prstGeom>
          <a:noFill/>
          <a:ln/>
        </p:spPr>
        <p:txBody>
          <a:bodyPr wrap="none" lIns="0" tIns="0" rIns="0" bIns="0" rtlCol="0" anchor="ctr"/>
          <a:lstStyle/>
          <a:p>
            <a:pPr algn="l">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Invest in Staff Training</a:t>
            </a:r>
            <a:endParaRPr lang="en-US" sz="3200" dirty="0"/>
          </a:p>
        </p:txBody>
      </p:sp>
      <p:sp>
        <p:nvSpPr>
          <p:cNvPr id="50" name="Shape 48"/>
          <p:cNvSpPr/>
          <p:nvPr/>
        </p:nvSpPr>
        <p:spPr>
          <a:xfrm>
            <a:off x="1354709" y="8466709"/>
            <a:ext cx="8636000" cy="1693291"/>
          </a:xfrm>
          <a:prstGeom prst="rect">
            <a:avLst/>
          </a:prstGeom>
          <a:noFill/>
          <a:ln/>
        </p:spPr>
        <p:txBody>
          <a:bodyPr/>
          <a:lstStyle/>
          <a:p>
            <a:endParaRPr lang="en-GB"/>
          </a:p>
        </p:txBody>
      </p:sp>
      <p:sp>
        <p:nvSpPr>
          <p:cNvPr id="51" name="Text 49"/>
          <p:cNvSpPr/>
          <p:nvPr/>
        </p:nvSpPr>
        <p:spPr>
          <a:xfrm>
            <a:off x="1232789" y="8405749"/>
            <a:ext cx="8879840" cy="1815211"/>
          </a:xfrm>
          <a:prstGeom prst="rect">
            <a:avLst/>
          </a:prstGeom>
          <a:noFill/>
          <a:ln/>
        </p:spPr>
        <p:txBody>
          <a:bodyPr wrap="square" lIns="0" tIns="0" rIns="0" bIns="0" rtlCol="0" anchor="t"/>
          <a:lstStyle/>
          <a:p>
            <a:pPr algn="l">
              <a:lnSpc>
                <a:spcPct val="150000"/>
              </a:lnSpc>
            </a:pPr>
            <a:r>
              <a:rPr lang="en-US" sz="2930" dirty="0">
                <a:solidFill>
                  <a:srgbClr val="1A1A2E"/>
                </a:solidFill>
                <a:latin typeface="Quattrocento Sans" pitchFamily="34" charset="0"/>
                <a:ea typeface="Quattrocento Sans" pitchFamily="34" charset="-122"/>
                <a:cs typeface="Quattrocento Sans" pitchFamily="34" charset="-120"/>
              </a:rPr>
              <a:t>Fund comprehensive digital skills training for all NHS staff to support patient adoption</a:t>
            </a:r>
            <a:endParaRPr lang="en-US" sz="2930" dirty="0"/>
          </a:p>
        </p:txBody>
      </p:sp>
      <p:sp>
        <p:nvSpPr>
          <p:cNvPr id="52" name="Shape 50"/>
          <p:cNvSpPr/>
          <p:nvPr/>
        </p:nvSpPr>
        <p:spPr>
          <a:xfrm>
            <a:off x="10752709" y="7281291"/>
            <a:ext cx="9906000" cy="3217291"/>
          </a:xfrm>
          <a:prstGeom prst="roundRect">
            <a:avLst>
              <a:gd name="adj" fmla="val 10000"/>
            </a:avLst>
          </a:prstGeom>
          <a:solidFill>
            <a:srgbClr val="E8F4FD"/>
          </a:solidFill>
          <a:ln/>
        </p:spPr>
        <p:txBody>
          <a:bodyPr/>
          <a:lstStyle/>
          <a:p>
            <a:endParaRPr lang="en-GB"/>
          </a:p>
        </p:txBody>
      </p:sp>
      <p:sp>
        <p:nvSpPr>
          <p:cNvPr id="53" name="Shape 51"/>
          <p:cNvSpPr/>
          <p:nvPr/>
        </p:nvSpPr>
        <p:spPr>
          <a:xfrm>
            <a:off x="11091291" y="7620000"/>
            <a:ext cx="745109" cy="745109"/>
          </a:xfrm>
          <a:prstGeom prst="ellipse">
            <a:avLst/>
          </a:prstGeom>
          <a:solidFill>
            <a:srgbClr val="005EB8"/>
          </a:solidFill>
          <a:ln/>
        </p:spPr>
        <p:txBody>
          <a:bodyPr/>
          <a:lstStyle/>
          <a:p>
            <a:endParaRPr lang="en-GB"/>
          </a:p>
        </p:txBody>
      </p:sp>
      <p:sp>
        <p:nvSpPr>
          <p:cNvPr id="54" name="Shape 52"/>
          <p:cNvSpPr/>
          <p:nvPr/>
        </p:nvSpPr>
        <p:spPr>
          <a:xfrm>
            <a:off x="11091291" y="7620000"/>
            <a:ext cx="745109" cy="745109"/>
          </a:xfrm>
          <a:prstGeom prst="rect">
            <a:avLst/>
          </a:prstGeom>
          <a:noFill/>
          <a:ln/>
        </p:spPr>
        <p:txBody>
          <a:bodyPr/>
          <a:lstStyle/>
          <a:p>
            <a:endParaRPr lang="en-GB"/>
          </a:p>
        </p:txBody>
      </p:sp>
      <p:sp>
        <p:nvSpPr>
          <p:cNvPr id="55" name="Text 53"/>
          <p:cNvSpPr/>
          <p:nvPr/>
        </p:nvSpPr>
        <p:spPr>
          <a:xfrm>
            <a:off x="10969371" y="7559040"/>
            <a:ext cx="988949" cy="867029"/>
          </a:xfrm>
          <a:prstGeom prst="rect">
            <a:avLst/>
          </a:prstGeom>
          <a:noFill/>
          <a:ln/>
        </p:spPr>
        <p:txBody>
          <a:bodyPr wrap="none" lIns="0" tIns="0" rIns="0" bIns="0" rtlCol="0" anchor="ctr"/>
          <a:lstStyle/>
          <a:p>
            <a:pPr algn="ctr">
              <a:lnSpc>
                <a:spcPct val="120000"/>
              </a:lnSpc>
            </a:pPr>
            <a:r>
              <a:rPr lang="en-US" sz="2930" b="1" dirty="0">
                <a:solidFill>
                  <a:srgbClr val="FFFFFF"/>
                </a:solidFill>
                <a:latin typeface="Quattrocento Sans" pitchFamily="34" charset="0"/>
                <a:ea typeface="Quattrocento Sans" pitchFamily="34" charset="-122"/>
                <a:cs typeface="Quattrocento Sans" pitchFamily="34" charset="-120"/>
              </a:rPr>
              <a:t>4</a:t>
            </a:r>
            <a:endParaRPr lang="en-US" sz="2930" dirty="0"/>
          </a:p>
        </p:txBody>
      </p:sp>
      <p:sp>
        <p:nvSpPr>
          <p:cNvPr id="56" name="Shape 54"/>
          <p:cNvSpPr/>
          <p:nvPr/>
        </p:nvSpPr>
        <p:spPr>
          <a:xfrm>
            <a:off x="12107291" y="7620000"/>
            <a:ext cx="8128000" cy="609600"/>
          </a:xfrm>
          <a:prstGeom prst="rect">
            <a:avLst/>
          </a:prstGeom>
          <a:noFill/>
          <a:ln/>
        </p:spPr>
        <p:txBody>
          <a:bodyPr/>
          <a:lstStyle/>
          <a:p>
            <a:endParaRPr lang="en-GB"/>
          </a:p>
        </p:txBody>
      </p:sp>
      <p:sp>
        <p:nvSpPr>
          <p:cNvPr id="57" name="Text 55"/>
          <p:cNvSpPr/>
          <p:nvPr/>
        </p:nvSpPr>
        <p:spPr>
          <a:xfrm>
            <a:off x="11985371" y="7559040"/>
            <a:ext cx="8371840" cy="731520"/>
          </a:xfrm>
          <a:prstGeom prst="rect">
            <a:avLst/>
          </a:prstGeom>
          <a:noFill/>
          <a:ln/>
        </p:spPr>
        <p:txBody>
          <a:bodyPr wrap="none" lIns="0" tIns="0" rIns="0" bIns="0" rtlCol="0" anchor="ctr"/>
          <a:lstStyle/>
          <a:p>
            <a:pPr algn="l">
              <a:lnSpc>
                <a:spcPct val="120000"/>
              </a:lnSpc>
            </a:pPr>
            <a:r>
              <a:rPr lang="en-US" sz="3200" b="1" dirty="0">
                <a:solidFill>
                  <a:srgbClr val="005EB8"/>
                </a:solidFill>
                <a:latin typeface="Quattrocento Sans" pitchFamily="34" charset="0"/>
                <a:ea typeface="Quattrocento Sans" pitchFamily="34" charset="-122"/>
                <a:cs typeface="Quattrocento Sans" pitchFamily="34" charset="-120"/>
              </a:rPr>
              <a:t>Preserve Non-Digital Access</a:t>
            </a:r>
            <a:endParaRPr lang="en-US" sz="3200" dirty="0"/>
          </a:p>
        </p:txBody>
      </p:sp>
      <p:sp>
        <p:nvSpPr>
          <p:cNvPr id="58" name="Shape 56"/>
          <p:cNvSpPr/>
          <p:nvPr/>
        </p:nvSpPr>
        <p:spPr>
          <a:xfrm>
            <a:off x="11091291" y="8466709"/>
            <a:ext cx="9144000" cy="1693291"/>
          </a:xfrm>
          <a:prstGeom prst="rect">
            <a:avLst/>
          </a:prstGeom>
          <a:noFill/>
          <a:ln/>
        </p:spPr>
        <p:txBody>
          <a:bodyPr/>
          <a:lstStyle/>
          <a:p>
            <a:endParaRPr lang="en-GB"/>
          </a:p>
        </p:txBody>
      </p:sp>
      <p:sp>
        <p:nvSpPr>
          <p:cNvPr id="59" name="Text 57"/>
          <p:cNvSpPr/>
          <p:nvPr/>
        </p:nvSpPr>
        <p:spPr>
          <a:xfrm>
            <a:off x="10969371" y="8405749"/>
            <a:ext cx="9387840" cy="1815211"/>
          </a:xfrm>
          <a:prstGeom prst="rect">
            <a:avLst/>
          </a:prstGeom>
          <a:noFill/>
          <a:ln/>
        </p:spPr>
        <p:txBody>
          <a:bodyPr wrap="square" lIns="0" tIns="0" rIns="0" bIns="0" rtlCol="0" anchor="t"/>
          <a:lstStyle/>
          <a:p>
            <a:pPr algn="l">
              <a:lnSpc>
                <a:spcPct val="150000"/>
              </a:lnSpc>
            </a:pPr>
            <a:r>
              <a:rPr lang="en-US" sz="2930" dirty="0">
                <a:solidFill>
                  <a:srgbClr val="1A1A2E"/>
                </a:solidFill>
                <a:latin typeface="Quattrocento Sans" pitchFamily="34" charset="0"/>
                <a:ea typeface="Quattrocento Sans" pitchFamily="34" charset="-122"/>
                <a:cs typeface="Quattrocento Sans" pitchFamily="34" charset="-120"/>
              </a:rPr>
              <a:t>Maintain telephone and in-person pathways so digital innovation does not exclude the most vulnerable</a:t>
            </a:r>
            <a:endParaRPr lang="en-US" sz="2930" dirty="0"/>
          </a:p>
        </p:txBody>
      </p:sp>
      <p:sp>
        <p:nvSpPr>
          <p:cNvPr id="60" name="Shape 58"/>
          <p:cNvSpPr/>
          <p:nvPr/>
        </p:nvSpPr>
        <p:spPr>
          <a:xfrm>
            <a:off x="1016000" y="11514709"/>
            <a:ext cx="11853291" cy="338709"/>
          </a:xfrm>
          <a:prstGeom prst="rect">
            <a:avLst/>
          </a:prstGeom>
          <a:noFill/>
          <a:ln/>
        </p:spPr>
        <p:txBody>
          <a:bodyPr/>
          <a:lstStyle/>
          <a:p>
            <a:endParaRPr lang="en-GB"/>
          </a:p>
        </p:txBody>
      </p:sp>
      <p:sp>
        <p:nvSpPr>
          <p:cNvPr id="61" name="Text 59"/>
          <p:cNvSpPr/>
          <p:nvPr/>
        </p:nvSpPr>
        <p:spPr>
          <a:xfrm>
            <a:off x="894080" y="11453749"/>
            <a:ext cx="12097131" cy="460629"/>
          </a:xfrm>
          <a:prstGeom prst="rect">
            <a:avLst/>
          </a:prstGeom>
          <a:noFill/>
          <a:ln/>
        </p:spPr>
        <p:txBody>
          <a:bodyPr wrap="none" lIns="0" tIns="0" rIns="0" bIns="0" rtlCol="0" anchor="ctr"/>
          <a:lstStyle/>
          <a:p>
            <a:pPr algn="l">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Source: Papoutsi et al. (2023); NHS England (2024)</a:t>
            </a:r>
            <a:endParaRPr lang="en-US" sz="1870" dirty="0"/>
          </a:p>
        </p:txBody>
      </p:sp>
      <p:sp>
        <p:nvSpPr>
          <p:cNvPr id="62" name="Shape 60"/>
          <p:cNvSpPr/>
          <p:nvPr/>
        </p:nvSpPr>
        <p:spPr>
          <a:xfrm>
            <a:off x="19981291" y="11514709"/>
            <a:ext cx="1016000" cy="338709"/>
          </a:xfrm>
          <a:prstGeom prst="rect">
            <a:avLst/>
          </a:prstGeom>
          <a:noFill/>
          <a:ln/>
        </p:spPr>
        <p:txBody>
          <a:bodyPr/>
          <a:lstStyle/>
          <a:p>
            <a:endParaRPr lang="en-GB"/>
          </a:p>
        </p:txBody>
      </p:sp>
      <p:sp>
        <p:nvSpPr>
          <p:cNvPr id="63" name="Text 61"/>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14 / 15</a:t>
            </a:r>
            <a:endParaRPr lang="en-US" sz="1870" dirty="0"/>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1674709" cy="609600"/>
          </a:xfrm>
          <a:prstGeom prst="rect">
            <a:avLst/>
          </a:prstGeom>
          <a:solidFill>
            <a:srgbClr val="005EB8"/>
          </a:solidFill>
          <a:ln/>
        </p:spPr>
        <p:txBody>
          <a:bodyPr/>
          <a:lstStyle/>
          <a:p>
            <a:endParaRPr lang="en-GB"/>
          </a:p>
        </p:txBody>
      </p:sp>
      <p:sp>
        <p:nvSpPr>
          <p:cNvPr id="3" name="Shape 1"/>
          <p:cNvSpPr/>
          <p:nvPr/>
        </p:nvSpPr>
        <p:spPr>
          <a:xfrm>
            <a:off x="169291" y="67691"/>
            <a:ext cx="2370709" cy="474091"/>
          </a:xfrm>
          <a:prstGeom prst="rect">
            <a:avLst/>
          </a:prstGeom>
          <a:noFill/>
          <a:ln/>
        </p:spPr>
        <p:txBody>
          <a:bodyPr/>
          <a:lstStyle/>
          <a:p>
            <a:endParaRPr lang="en-GB"/>
          </a:p>
        </p:txBody>
      </p:sp>
      <p:sp>
        <p:nvSpPr>
          <p:cNvPr id="4" name="Text 2"/>
          <p:cNvSpPr/>
          <p:nvPr/>
        </p:nvSpPr>
        <p:spPr>
          <a:xfrm>
            <a:off x="4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Introduction</a:t>
            </a:r>
            <a:endParaRPr lang="en-US" sz="1600" dirty="0"/>
          </a:p>
        </p:txBody>
      </p:sp>
      <p:sp>
        <p:nvSpPr>
          <p:cNvPr id="5" name="Shape 3"/>
          <p:cNvSpPr/>
          <p:nvPr/>
        </p:nvSpPr>
        <p:spPr>
          <a:xfrm>
            <a:off x="2709291" y="67691"/>
            <a:ext cx="2370709" cy="474091"/>
          </a:xfrm>
          <a:prstGeom prst="rect">
            <a:avLst/>
          </a:prstGeom>
          <a:noFill/>
          <a:ln/>
        </p:spPr>
        <p:txBody>
          <a:bodyPr/>
          <a:lstStyle/>
          <a:p>
            <a:endParaRPr lang="en-GB"/>
          </a:p>
        </p:txBody>
      </p:sp>
      <p:sp>
        <p:nvSpPr>
          <p:cNvPr id="6" name="Text 4"/>
          <p:cNvSpPr/>
          <p:nvPr/>
        </p:nvSpPr>
        <p:spPr>
          <a:xfrm>
            <a:off x="2587371" y="6731"/>
            <a:ext cx="2614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Workforce</a:t>
            </a:r>
            <a:endParaRPr lang="en-US" sz="1600" dirty="0"/>
          </a:p>
        </p:txBody>
      </p:sp>
      <p:sp>
        <p:nvSpPr>
          <p:cNvPr id="7" name="Shape 5"/>
          <p:cNvSpPr/>
          <p:nvPr/>
        </p:nvSpPr>
        <p:spPr>
          <a:xfrm>
            <a:off x="5249291" y="67691"/>
            <a:ext cx="2709291" cy="474091"/>
          </a:xfrm>
          <a:prstGeom prst="rect">
            <a:avLst/>
          </a:prstGeom>
          <a:noFill/>
          <a:ln/>
        </p:spPr>
        <p:txBody>
          <a:bodyPr/>
          <a:lstStyle/>
          <a:p>
            <a:endParaRPr lang="en-GB"/>
          </a:p>
        </p:txBody>
      </p:sp>
      <p:sp>
        <p:nvSpPr>
          <p:cNvPr id="8" name="Text 6"/>
          <p:cNvSpPr/>
          <p:nvPr/>
        </p:nvSpPr>
        <p:spPr>
          <a:xfrm>
            <a:off x="5127371" y="6731"/>
            <a:ext cx="2953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Service Delivery</a:t>
            </a:r>
            <a:endParaRPr lang="en-US" sz="1600" dirty="0"/>
          </a:p>
        </p:txBody>
      </p:sp>
      <p:sp>
        <p:nvSpPr>
          <p:cNvPr id="9" name="Shape 7"/>
          <p:cNvSpPr/>
          <p:nvPr/>
        </p:nvSpPr>
        <p:spPr>
          <a:xfrm>
            <a:off x="8128000" y="67691"/>
            <a:ext cx="2032000" cy="474091"/>
          </a:xfrm>
          <a:prstGeom prst="rect">
            <a:avLst/>
          </a:prstGeom>
          <a:noFill/>
          <a:ln/>
        </p:spPr>
        <p:txBody>
          <a:bodyPr/>
          <a:lstStyle/>
          <a:p>
            <a:endParaRPr lang="en-GB"/>
          </a:p>
        </p:txBody>
      </p:sp>
      <p:sp>
        <p:nvSpPr>
          <p:cNvPr id="10" name="Text 8"/>
          <p:cNvSpPr/>
          <p:nvPr/>
        </p:nvSpPr>
        <p:spPr>
          <a:xfrm>
            <a:off x="8006080"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Patient Impact</a:t>
            </a:r>
            <a:endParaRPr lang="en-US" sz="1600" dirty="0"/>
          </a:p>
        </p:txBody>
      </p:sp>
      <p:sp>
        <p:nvSpPr>
          <p:cNvPr id="11" name="Shape 9"/>
          <p:cNvSpPr/>
          <p:nvPr/>
        </p:nvSpPr>
        <p:spPr>
          <a:xfrm>
            <a:off x="10329291" y="67691"/>
            <a:ext cx="2201291" cy="474091"/>
          </a:xfrm>
          <a:prstGeom prst="rect">
            <a:avLst/>
          </a:prstGeom>
          <a:noFill/>
          <a:ln/>
        </p:spPr>
        <p:txBody>
          <a:bodyPr/>
          <a:lstStyle/>
          <a:p>
            <a:endParaRPr lang="en-GB"/>
          </a:p>
        </p:txBody>
      </p:sp>
      <p:sp>
        <p:nvSpPr>
          <p:cNvPr id="12" name="Text 10"/>
          <p:cNvSpPr/>
          <p:nvPr/>
        </p:nvSpPr>
        <p:spPr>
          <a:xfrm>
            <a:off x="10207371"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Digital Divide</a:t>
            </a:r>
            <a:endParaRPr lang="en-US" sz="1600" dirty="0"/>
          </a:p>
        </p:txBody>
      </p:sp>
      <p:sp>
        <p:nvSpPr>
          <p:cNvPr id="13" name="Shape 11"/>
          <p:cNvSpPr/>
          <p:nvPr/>
        </p:nvSpPr>
        <p:spPr>
          <a:xfrm>
            <a:off x="12700000" y="67691"/>
            <a:ext cx="2201291" cy="474091"/>
          </a:xfrm>
          <a:prstGeom prst="rect">
            <a:avLst/>
          </a:prstGeom>
          <a:noFill/>
          <a:ln/>
        </p:spPr>
        <p:txBody>
          <a:bodyPr/>
          <a:lstStyle/>
          <a:p>
            <a:endParaRPr lang="en-GB"/>
          </a:p>
        </p:txBody>
      </p:sp>
      <p:sp>
        <p:nvSpPr>
          <p:cNvPr id="14" name="Text 12"/>
          <p:cNvSpPr/>
          <p:nvPr/>
        </p:nvSpPr>
        <p:spPr>
          <a:xfrm>
            <a:off x="12578080"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Community</a:t>
            </a:r>
            <a:endParaRPr lang="en-US" sz="1600" dirty="0"/>
          </a:p>
        </p:txBody>
      </p:sp>
      <p:sp>
        <p:nvSpPr>
          <p:cNvPr id="15" name="Shape 13"/>
          <p:cNvSpPr/>
          <p:nvPr/>
        </p:nvSpPr>
        <p:spPr>
          <a:xfrm>
            <a:off x="15070709" y="67691"/>
            <a:ext cx="2201291" cy="474091"/>
          </a:xfrm>
          <a:prstGeom prst="rect">
            <a:avLst/>
          </a:prstGeom>
          <a:noFill/>
          <a:ln/>
        </p:spPr>
        <p:txBody>
          <a:bodyPr/>
          <a:lstStyle/>
          <a:p>
            <a:endParaRPr lang="en-GB"/>
          </a:p>
        </p:txBody>
      </p:sp>
      <p:sp>
        <p:nvSpPr>
          <p:cNvPr id="16" name="Text 14"/>
          <p:cNvSpPr/>
          <p:nvPr/>
        </p:nvSpPr>
        <p:spPr>
          <a:xfrm>
            <a:off x="14948789" y="6731"/>
            <a:ext cx="2445131"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Exclusion Data</a:t>
            </a:r>
            <a:endParaRPr lang="en-US" sz="1600" dirty="0"/>
          </a:p>
        </p:txBody>
      </p:sp>
      <p:sp>
        <p:nvSpPr>
          <p:cNvPr id="17" name="Shape 15"/>
          <p:cNvSpPr/>
          <p:nvPr/>
        </p:nvSpPr>
        <p:spPr>
          <a:xfrm>
            <a:off x="17441291" y="67691"/>
            <a:ext cx="1862709" cy="474091"/>
          </a:xfrm>
          <a:prstGeom prst="rect">
            <a:avLst/>
          </a:prstGeom>
          <a:noFill/>
          <a:ln/>
        </p:spPr>
        <p:txBody>
          <a:bodyPr/>
          <a:lstStyle/>
          <a:p>
            <a:endParaRPr lang="en-GB"/>
          </a:p>
        </p:txBody>
      </p:sp>
      <p:sp>
        <p:nvSpPr>
          <p:cNvPr id="18" name="Text 16"/>
          <p:cNvSpPr/>
          <p:nvPr/>
        </p:nvSpPr>
        <p:spPr>
          <a:xfrm>
            <a:off x="17319371" y="6731"/>
            <a:ext cx="2106549"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Evaluation</a:t>
            </a:r>
            <a:endParaRPr lang="en-US" sz="1600" dirty="0"/>
          </a:p>
        </p:txBody>
      </p:sp>
      <p:sp>
        <p:nvSpPr>
          <p:cNvPr id="19" name="Shape 17"/>
          <p:cNvSpPr/>
          <p:nvPr/>
        </p:nvSpPr>
        <p:spPr>
          <a:xfrm>
            <a:off x="19473291" y="67691"/>
            <a:ext cx="2032000" cy="474091"/>
          </a:xfrm>
          <a:prstGeom prst="rect">
            <a:avLst/>
          </a:prstGeom>
          <a:noFill/>
          <a:ln/>
        </p:spPr>
        <p:txBody>
          <a:bodyPr/>
          <a:lstStyle/>
          <a:p>
            <a:endParaRPr lang="en-GB"/>
          </a:p>
        </p:txBody>
      </p:sp>
      <p:sp>
        <p:nvSpPr>
          <p:cNvPr id="20" name="Text 18"/>
          <p:cNvSpPr/>
          <p:nvPr/>
        </p:nvSpPr>
        <p:spPr>
          <a:xfrm>
            <a:off x="19351371" y="6731"/>
            <a:ext cx="2275840" cy="596011"/>
          </a:xfrm>
          <a:prstGeom prst="rect">
            <a:avLst/>
          </a:prstGeom>
          <a:noFill/>
          <a:ln/>
        </p:spPr>
        <p:txBody>
          <a:bodyPr wrap="none" lIns="0" tIns="0" rIns="0" bIns="0" rtlCol="0" anchor="ctr"/>
          <a:lstStyle/>
          <a:p>
            <a:pPr algn="ctr">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Conclusion</a:t>
            </a:r>
            <a:endParaRPr lang="en-US" sz="1600" dirty="0"/>
          </a:p>
        </p:txBody>
      </p:sp>
      <p:sp>
        <p:nvSpPr>
          <p:cNvPr id="21" name="Shape 19"/>
          <p:cNvSpPr/>
          <p:nvPr/>
        </p:nvSpPr>
        <p:spPr>
          <a:xfrm>
            <a:off x="1016000" y="948309"/>
            <a:ext cx="6773291" cy="745109"/>
          </a:xfrm>
          <a:prstGeom prst="rect">
            <a:avLst/>
          </a:prstGeom>
          <a:noFill/>
          <a:ln/>
        </p:spPr>
        <p:txBody>
          <a:bodyPr/>
          <a:lstStyle/>
          <a:p>
            <a:endParaRPr lang="en-GB"/>
          </a:p>
        </p:txBody>
      </p:sp>
      <p:sp>
        <p:nvSpPr>
          <p:cNvPr id="22" name="Text 20"/>
          <p:cNvSpPr/>
          <p:nvPr/>
        </p:nvSpPr>
        <p:spPr>
          <a:xfrm>
            <a:off x="894080" y="887349"/>
            <a:ext cx="7017131" cy="867029"/>
          </a:xfrm>
          <a:prstGeom prst="rect">
            <a:avLst/>
          </a:prstGeom>
          <a:noFill/>
          <a:ln/>
        </p:spPr>
        <p:txBody>
          <a:bodyPr wrap="none" lIns="0" tIns="0" rIns="0" bIns="0" rtlCol="0" anchor="ctr"/>
          <a:lstStyle/>
          <a:p>
            <a:pPr algn="l">
              <a:lnSpc>
                <a:spcPct val="120000"/>
              </a:lnSpc>
            </a:pPr>
            <a:r>
              <a:rPr lang="en-US" sz="4270" b="1" dirty="0">
                <a:solidFill>
                  <a:srgbClr val="005EB8"/>
                </a:solidFill>
                <a:latin typeface="Quattrocento Sans" pitchFamily="34" charset="0"/>
                <a:ea typeface="Quattrocento Sans" pitchFamily="34" charset="-122"/>
                <a:cs typeface="Quattrocento Sans" pitchFamily="34" charset="-120"/>
              </a:rPr>
              <a:t>References</a:t>
            </a:r>
            <a:endParaRPr lang="en-US" sz="4270" dirty="0"/>
          </a:p>
        </p:txBody>
      </p:sp>
      <p:sp>
        <p:nvSpPr>
          <p:cNvPr id="23" name="Shape 21"/>
          <p:cNvSpPr/>
          <p:nvPr/>
        </p:nvSpPr>
        <p:spPr>
          <a:xfrm>
            <a:off x="1016000" y="1761109"/>
            <a:ext cx="1354709" cy="67691"/>
          </a:xfrm>
          <a:prstGeom prst="rect">
            <a:avLst/>
          </a:prstGeom>
          <a:solidFill>
            <a:srgbClr val="00A9CE"/>
          </a:solidFill>
          <a:ln/>
        </p:spPr>
        <p:txBody>
          <a:bodyPr/>
          <a:lstStyle/>
          <a:p>
            <a:endParaRPr lang="en-GB"/>
          </a:p>
        </p:txBody>
      </p:sp>
      <p:graphicFrame>
        <p:nvGraphicFramePr>
          <p:cNvPr id="24" name="Table 0"/>
          <p:cNvGraphicFramePr>
            <a:graphicFrameLocks noGrp="1"/>
          </p:cNvGraphicFramePr>
          <p:nvPr>
            <p:extLst>
              <p:ext uri="{D42A27DB-BD31-4B8C-83A1-F6EECF244321}">
                <p14:modId xmlns:p14="http://schemas.microsoft.com/office/powerpoint/2010/main" val="3820289422"/>
              </p:ext>
            </p:extLst>
          </p:nvPr>
        </p:nvGraphicFramePr>
        <p:xfrm>
          <a:off x="1016000" y="2116709"/>
          <a:ext cx="19642709" cy="11927904"/>
        </p:xfrm>
        <a:graphic>
          <a:graphicData uri="http://schemas.openxmlformats.org/drawingml/2006/table">
            <a:tbl>
              <a:tblPr/>
              <a:tblGrid>
                <a:gridCol w="982135">
                  <a:extLst>
                    <a:ext uri="{9D8B030D-6E8A-4147-A177-3AD203B41FA5}">
                      <a16:colId xmlns:a16="http://schemas.microsoft.com/office/drawing/2014/main" val="20000"/>
                    </a:ext>
                  </a:extLst>
                </a:gridCol>
                <a:gridCol w="18660574">
                  <a:extLst>
                    <a:ext uri="{9D8B030D-6E8A-4147-A177-3AD203B41FA5}">
                      <a16:colId xmlns:a16="http://schemas.microsoft.com/office/drawing/2014/main" val="20001"/>
                    </a:ext>
                  </a:extLst>
                </a:gridCol>
              </a:tblGrid>
              <a:tr h="1286152">
                <a:tc>
                  <a:txBody>
                    <a:bodyPr/>
                    <a:lstStyle/>
                    <a:p>
                      <a:pPr algn="l"/>
                      <a:r>
                        <a:rPr lang="en-US" sz="1870" b="1" dirty="0">
                          <a:solidFill>
                            <a:srgbClr val="FFFFFF"/>
                          </a:solidFill>
                          <a:latin typeface="Quattrocento Sans" pitchFamily="34" charset="0"/>
                          <a:ea typeface="Quattrocento Sans" pitchFamily="34" charset="-122"/>
                          <a:cs typeface="Quattrocento Sans" pitchFamily="34" charset="-120"/>
                        </a:rPr>
                        <a:t>1</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005EB8"/>
                    </a:solidFill>
                  </a:tcPr>
                </a:tc>
                <a:tc>
                  <a:txBody>
                    <a:bodyPr/>
                    <a:lstStyle/>
                    <a:p>
                      <a:pPr algn="l"/>
                      <a:r>
                        <a:rPr lang="en-US" sz="1870" b="0" dirty="0">
                          <a:solidFill>
                            <a:srgbClr val="FFFFFF"/>
                          </a:solidFill>
                          <a:latin typeface="Quattrocento Sans" pitchFamily="34" charset="0"/>
                          <a:ea typeface="Quattrocento Sans" pitchFamily="34" charset="-122"/>
                          <a:cs typeface="Quattrocento Sans" pitchFamily="34" charset="-120"/>
                        </a:rPr>
                        <a:t>NHS England (2023) 'NHS App reaches record users on fifth anniversary'. Available at: https://www.england.nhs.uk/2023/12/nhs-app-reaches-record-users-on-fifth-anniversary/ (Accessed: 22 June 2026).</a:t>
                      </a:r>
                      <a:endParaRPr lang="en-US" sz="1870" b="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005EB8"/>
                    </a:solidFill>
                  </a:tcPr>
                </a:tc>
                <a:extLst>
                  <a:ext uri="{0D108BD9-81ED-4DB2-BD59-A6C34878D82A}">
                    <a16:rowId xmlns:a16="http://schemas.microsoft.com/office/drawing/2014/main" val="10000"/>
                  </a:ext>
                </a:extLst>
              </a:tr>
              <a:tr h="1286152">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2</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FFFFFF"/>
                    </a:solidFill>
                  </a:tcPr>
                </a:tc>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Department of Health and Social Care (2022) A plan for digital health and social care. Available at: https://www.gov.uk/government/publications/a-plan-for-digital-health-and-social-care (Accessed: 22 June 2026).</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286152">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3</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E8F4FD"/>
                    </a:solidFill>
                  </a:tcPr>
                </a:tc>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UK Parliament (2023) Digital transformation in the NHS. Health and Social Care Committee. Available at: https://publications.parliament.uk/pa/cm5803/cmselect/cmhealth/223/report.html (Accessed: 22 June 2026).</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E8F4FD"/>
                    </a:solidFill>
                  </a:tcPr>
                </a:tc>
                <a:extLst>
                  <a:ext uri="{0D108BD9-81ED-4DB2-BD59-A6C34878D82A}">
                    <a16:rowId xmlns:a16="http://schemas.microsoft.com/office/drawing/2014/main" val="10002"/>
                  </a:ext>
                </a:extLst>
              </a:tr>
              <a:tr h="1286152">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4</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FFFFFF"/>
                    </a:solidFill>
                  </a:tcPr>
                </a:tc>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Papoutsi, C. et al. (2023) 'Qualitative evaluation of the implementation and national roll-out of the NHS App in England', BMJ Open. Available at: https://pmc.ncbi.nlm.nih.gov/articles/PMC11752663/ (Accessed: 22 June 2026).</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286152">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5</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E8F4FD"/>
                    </a:solidFill>
                  </a:tcPr>
                </a:tc>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Age UK (2024) Facts and figures about digital inclusion and older people. Available at: https://www.ageuk.org.uk/ (Accessed: 22 June 2026).</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E8F4FD"/>
                    </a:solidFill>
                  </a:tcPr>
                </a:tc>
                <a:extLst>
                  <a:ext uri="{0D108BD9-81ED-4DB2-BD59-A6C34878D82A}">
                    <a16:rowId xmlns:a16="http://schemas.microsoft.com/office/drawing/2014/main" val="10004"/>
                  </a:ext>
                </a:extLst>
              </a:tr>
              <a:tr h="1286152">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6</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FFFFFF"/>
                    </a:solidFill>
                  </a:tcPr>
                </a:tc>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Good Things Foundation (2024) What We Know About Digital Inclusion. Available at: https://www.goodthingsfoundation.org/ (Accessed: 22 June 2026).</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1286152">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7</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E8F4FD"/>
                    </a:solidFill>
                  </a:tcPr>
                </a:tc>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NHS England (2024) NHS App Update. Available at: https://www.england.nhs.uk/wp-content/uploads/2024/01/item-8-annex-nhs-app.pdf (Accessed: 22 June 2026).</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E5E7EB"/>
                      </a:solidFill>
                      <a:prstDash val="solid"/>
                      <a:round/>
                      <a:headEnd type="none" w="med" len="med"/>
                      <a:tailEnd type="none" w="med" len="med"/>
                    </a:lnB>
                    <a:solidFill>
                      <a:srgbClr val="E8F4FD"/>
                    </a:solidFill>
                  </a:tcPr>
                </a:tc>
                <a:extLst>
                  <a:ext uri="{0D108BD9-81ED-4DB2-BD59-A6C34878D82A}">
                    <a16:rowId xmlns:a16="http://schemas.microsoft.com/office/drawing/2014/main" val="10006"/>
                  </a:ext>
                </a:extLst>
              </a:tr>
              <a:tr h="2924840">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8</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a:r>
                        <a:rPr lang="en-US" sz="1870" dirty="0">
                          <a:solidFill>
                            <a:srgbClr val="1A1A2E"/>
                          </a:solidFill>
                          <a:latin typeface="Quattrocento Sans" pitchFamily="34" charset="0"/>
                          <a:ea typeface="Quattrocento Sans" pitchFamily="34" charset="-122"/>
                          <a:cs typeface="Quattrocento Sans" pitchFamily="34" charset="-120"/>
                        </a:rPr>
                        <a:t>UK Parliament (2023) Digital Exclusion. House of Lords Communications and Digital Committee. Available at: https://publications.parliament.uk/pa/ld5803/ldselect/ldcomm/219/219.pdf (Accessed: 22 June 2026).</a:t>
                      </a:r>
                    </a:p>
                    <a:p>
                      <a:r>
                        <a:rPr lang="en-GB" sz="1300" dirty="0">
                          <a:solidFill>
                            <a:srgbClr val="1A1A2E"/>
                          </a:solidFill>
                          <a:latin typeface="Quattrocento Sans" pitchFamily="34" charset="0"/>
                        </a:rPr>
                        <a:t>9  Department of Health and Social Care (2022) A Plan for Digital Health and Social Care. London: DHSC. Available at: https://www.gov.uk/government/publications/a-plan-for-digital-health-and-social-care (Accessed: 10 June 2026).</a:t>
                      </a:r>
                    </a:p>
                    <a:p>
                      <a:r>
                        <a:rPr lang="en-GB" sz="1300" dirty="0">
                          <a:solidFill>
                            <a:srgbClr val="1A1A2E"/>
                          </a:solidFill>
                          <a:latin typeface="Quattrocento Sans" pitchFamily="34" charset="0"/>
                        </a:rPr>
                        <a:t>10  Papoutsi, C., Wherton, J., Shaw, S. and Greenhalgh, T. (2023) 'Qualitative evaluation of the implementation and national roll-out of the NHS App in England', BMJ Open, 13(1), e062867. DOI: 10.1136/bmjopen-2022-062867.</a:t>
                      </a:r>
                    </a:p>
                    <a:p>
                      <a:r>
                        <a:rPr lang="en-GB" sz="1300" dirty="0">
                          <a:solidFill>
                            <a:srgbClr val="1A1A2E"/>
                          </a:solidFill>
                          <a:latin typeface="Quattrocento Sans" pitchFamily="34" charset="0"/>
                        </a:rPr>
                        <a:t>11  Health Education England (2023) NHS Digital Academy: Digital Literacy for NHS Staff. Leeds: HEE. Available at: https://www.hee.nhs.uk/our-work/digital-literacy (Accessed: 10 June 2026).</a:t>
                      </a:r>
                    </a:p>
                    <a:p>
                      <a:r>
                        <a:rPr lang="en-GB" sz="1300" dirty="0">
                          <a:solidFill>
                            <a:srgbClr val="1A1A2E"/>
                          </a:solidFill>
                          <a:latin typeface="Quattrocento Sans" pitchFamily="34" charset="0"/>
                        </a:rPr>
                        <a:t>12  The King's Fund (2024) Digital Technology in Health and Care. London: The King's Fund. Available at: https://www.kingsfund.org.uk/insight-and-analysis/long-reads/digital-technology-nhs (Accessed: 10 June 2026).</a:t>
                      </a:r>
                    </a:p>
                    <a:p>
                      <a:r>
                        <a:rPr lang="en-GB" sz="1300" dirty="0">
                          <a:solidFill>
                            <a:srgbClr val="1A1A2E"/>
                          </a:solidFill>
                          <a:latin typeface="Quattrocento Sans" pitchFamily="34" charset="0"/>
                        </a:rPr>
                        <a:t>13  NHS England (2022) Digital First Primary Care Policy. Leeds: NHS England. Available at: https://www.england.nhs.uk/publication/digital-first-primary-care/ (Accessed: 10 June 2026).</a:t>
                      </a:r>
                    </a:p>
                    <a:p>
                      <a:r>
                        <a:rPr lang="en-GB" sz="1300" dirty="0">
                          <a:solidFill>
                            <a:srgbClr val="1A1A2E"/>
                          </a:solidFill>
                          <a:latin typeface="Quattrocento Sans" pitchFamily="34" charset="0"/>
                        </a:rPr>
                        <a:t>14  Greenhalgh, T., Wherton, J., Shaw, S. and Morrison, C. (2022) 'Video consultations for covid-19', BMJ, 374, n1442. DOI: 10.1136/bmj.n1442.</a:t>
                      </a:r>
                    </a:p>
                    <a:p>
                      <a:r>
                        <a:rPr lang="en-GB" sz="1300" dirty="0">
                          <a:solidFill>
                            <a:srgbClr val="1A1A2E"/>
                          </a:solidFill>
                          <a:latin typeface="Quattrocento Sans" pitchFamily="34" charset="0"/>
                        </a:rPr>
                        <a:t>15  Ofcom (2023) Connected Nations Update: Spring 2023. London: Ofcom. Available at: https://www.ofcom.org.uk/research-and-data/telecoms-research/connected-nations (Accessed: 10 June 2026).</a:t>
                      </a:r>
                    </a:p>
                    <a:p>
                      <a:r>
                        <a:rPr lang="en-GB" sz="1300" dirty="0">
                          <a:solidFill>
                            <a:srgbClr val="1A1A2E"/>
                          </a:solidFill>
                          <a:latin typeface="Quattrocento Sans" pitchFamily="34" charset="0"/>
                        </a:rPr>
                        <a:t>16  NHS England (2023) NHS App Reaches Record Users on Fifth Anniversary. Available at: https://www.england.nhs.uk/2023/12/nhs-app-reaches-record-users-on-fifth-anniversary/ (Accessed: 10 June 2026).</a:t>
                      </a:r>
                    </a:p>
                    <a:p>
                      <a:r>
                        <a:rPr lang="en-GB" sz="1300" dirty="0">
                          <a:solidFill>
                            <a:srgbClr val="1A1A2E"/>
                          </a:solidFill>
                          <a:latin typeface="Quattrocento Sans" pitchFamily="34" charset="0"/>
                        </a:rPr>
                        <a:t>17  Good Things Foundation (2024) What We Know About Digital Inclusion 2024. Nottingham: Good Things Foundation. Available at: https://www.goodthingsfoundation.org/insights/what-we-know-about-digital-inclusion-2024/ (Accessed: 10 June 2026).</a:t>
                      </a:r>
                    </a:p>
                    <a:p>
                      <a:r>
                        <a:rPr lang="en-GB" sz="1300" dirty="0">
                          <a:solidFill>
                            <a:srgbClr val="1A1A2E"/>
                          </a:solidFill>
                          <a:latin typeface="Quattrocento Sans" pitchFamily="34" charset="0"/>
                        </a:rPr>
                        <a:t>18  Age UK (2024) Facts and Figures about Digital Inclusion and Older People. London: Age UK. Available at: https://www.ageuk.org.uk/our-impact/policy-research/digital-inclusion-research/ (Accessed: 10 June 2026).</a:t>
                      </a:r>
                      <a:endParaRPr lang="en-US" sz="1870" dirty="0">
                        <a:latin typeface="Quattrocento Sans" charset="0"/>
                        <a:ea typeface="Quattrocento Sans" charset="0"/>
                        <a:cs typeface="Quattrocento Sans" charset="0"/>
                      </a:endParaRPr>
                    </a:p>
                  </a:txBody>
                  <a:tcPr marL="54864" marR="5486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E5E7EB"/>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25" name="Shape 22"/>
          <p:cNvSpPr/>
          <p:nvPr/>
        </p:nvSpPr>
        <p:spPr>
          <a:xfrm>
            <a:off x="19981291" y="11514709"/>
            <a:ext cx="1016000" cy="338709"/>
          </a:xfrm>
          <a:prstGeom prst="rect">
            <a:avLst/>
          </a:prstGeom>
          <a:noFill/>
          <a:ln/>
        </p:spPr>
        <p:txBody>
          <a:bodyPr/>
          <a:lstStyle/>
          <a:p>
            <a:endParaRPr lang="en-GB"/>
          </a:p>
        </p:txBody>
      </p:sp>
      <p:sp>
        <p:nvSpPr>
          <p:cNvPr id="26" name="Text 23"/>
          <p:cNvSpPr/>
          <p:nvPr/>
        </p:nvSpPr>
        <p:spPr>
          <a:xfrm>
            <a:off x="19859371" y="11453749"/>
            <a:ext cx="1259840" cy="460629"/>
          </a:xfrm>
          <a:prstGeom prst="rect">
            <a:avLst/>
          </a:prstGeom>
          <a:noFill/>
          <a:ln/>
        </p:spPr>
        <p:txBody>
          <a:bodyPr wrap="none" lIns="0" tIns="0" rIns="0" bIns="0" rtlCol="0" anchor="ctr"/>
          <a:lstStyle/>
          <a:p>
            <a:pPr algn="r">
              <a:lnSpc>
                <a:spcPct val="140000"/>
              </a:lnSpc>
            </a:pPr>
            <a:r>
              <a:rPr lang="en-US" sz="1870" dirty="0">
                <a:solidFill>
                  <a:srgbClr val="6B7280"/>
                </a:solidFill>
                <a:latin typeface="Quattrocento Sans" pitchFamily="34" charset="0"/>
                <a:ea typeface="Quattrocento Sans" pitchFamily="34" charset="-122"/>
                <a:cs typeface="Quattrocento Sans" pitchFamily="34" charset="-120"/>
              </a:rPr>
              <a:t>15 / 15</a:t>
            </a:r>
            <a:endParaRPr lang="en-US" sz="1870" dirty="0"/>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3D3D3D"/>
      </a:dk1>
      <a:lt1>
        <a:sysClr val="window" lastClr="FFFAE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2437</Words>
  <Application>Microsoft Office PowerPoint</Application>
  <PresentationFormat>Custom</PresentationFormat>
  <Paragraphs>335</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Quattrocento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未命名演示文稿</dc:title>
  <dc:subject>未命名演示文稿</dc:subject>
  <dc:creator>Sonia Ajaib</dc:creator>
  <cp:lastModifiedBy>Sonia Ajaib</cp:lastModifiedBy>
  <cp:revision>2</cp:revision>
  <dcterms:created xsi:type="dcterms:W3CDTF">2026-06-22T12:58:13Z</dcterms:created>
  <dcterms:modified xsi:type="dcterms:W3CDTF">2026-07-05T15:52:42Z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{"Label":"未命名演示文稿","ContentProducer":"001191110108MACG2KBH8F10000","ProduceID":"19eef534-7b72-81ee-8000-000067b50b90","ReservedCode1":"","ContentPropagator":"001191110108MACG2KBH8F20000","PropagateID":"19eef52a-bef2-8ad7-8000-09e2ac7b85f0","ReservedCode2":""}</vt:lpwstr>
  </property>
</Properties>
</file>