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07" r:id="rId2"/>
    <p:sldId id="308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5308D7-0728-4922-A95F-CEDF2AA2084E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88BCF0-BA8B-4493-9499-ABC40D968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1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1C621-DBB4-4FD2-A065-247275EF22C2}" type="datetime1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710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A0A8B-36E4-48BC-8F5A-5C023887FB53}" type="datetime1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91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7A052-4620-4857-BBB6-3B8D4FD2DA8B}" type="datetime1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24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6E3-621B-425A-A5BC-A3719C4DB8E3}" type="datetime1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8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9011-2B6C-4DB4-9398-0299A66F6AC9}" type="datetime1">
              <a:rPr lang="en-GB" smtClean="0"/>
              <a:t>06/01/2020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974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1DAE6-BF84-41F8-980E-F2B81E2B5AA8}" type="datetime1">
              <a:rPr lang="en-GB" smtClean="0"/>
              <a:t>06/01/2020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367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A70D8-677E-4BD6-919C-867EB5FF824F}" type="datetime1">
              <a:rPr lang="en-GB" smtClean="0"/>
              <a:t>06/01/2020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70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8DF37-F344-410A-B5F9-48FD4FDBCA45}" type="datetime1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433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8D7D-048D-4575-B2DE-2E73EDA59AD1}" type="datetime1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446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39FEE-E42A-4CC5-A76D-E767A221FF7A}" type="datetime1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16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FE2E7-FFE7-464A-A82B-0C1D6AE2C805}" type="datetime1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192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8B954-53B9-4FA5-9924-61A2CE46EA10}" type="datetime1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1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39552" y="738282"/>
            <a:ext cx="814724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5042" y="5917922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smtClean="0"/>
              <a:t>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231540" y="3204991"/>
            <a:ext cx="8763271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PROGRAMMING</a:t>
            </a:r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BAR CHARTS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814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998" y="962052"/>
            <a:ext cx="5327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GANTT CHARTS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10" name="Picture 9" descr="Gantt Chart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3" y="1757950"/>
            <a:ext cx="8507288" cy="263534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1619672" y="4725144"/>
            <a:ext cx="6768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We can see at a glance:</a:t>
            </a:r>
          </a:p>
          <a:p>
            <a:pPr marL="1200150" lvl="2" indent="-285750">
              <a:buFontTx/>
              <a:buChar char="-"/>
            </a:pPr>
            <a:r>
              <a:rPr lang="en-GB" sz="2000" dirty="0" smtClean="0"/>
              <a:t>All activities</a:t>
            </a:r>
          </a:p>
          <a:p>
            <a:pPr marL="1200150" lvl="2" indent="-285750">
              <a:buFontTx/>
              <a:buChar char="-"/>
            </a:pPr>
            <a:r>
              <a:rPr lang="en-GB" sz="2000" dirty="0" smtClean="0"/>
              <a:t>When they start and finish</a:t>
            </a:r>
          </a:p>
          <a:p>
            <a:pPr marL="1200150" lvl="2" indent="-285750">
              <a:buFontTx/>
              <a:buChar char="-"/>
            </a:pPr>
            <a:r>
              <a:rPr lang="en-GB" sz="2000" dirty="0" smtClean="0"/>
              <a:t>Duration of every activity</a:t>
            </a:r>
          </a:p>
          <a:p>
            <a:pPr marL="1200150" lvl="2" indent="-285750">
              <a:buFontTx/>
              <a:buChar char="-"/>
            </a:pPr>
            <a:r>
              <a:rPr lang="en-GB" sz="2000" dirty="0" smtClean="0"/>
              <a:t>Overlapping of activities</a:t>
            </a:r>
          </a:p>
          <a:p>
            <a:pPr marL="1200150" lvl="2" indent="-285750">
              <a:buFontTx/>
              <a:buChar char="-"/>
            </a:pPr>
            <a:r>
              <a:rPr lang="en-GB" sz="2000" dirty="0" smtClean="0"/>
              <a:t>Start and end date of the whole project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32281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10" name="Picture 9" descr="Gantt Chart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36" y="1042672"/>
            <a:ext cx="8206664" cy="571713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2411975" y="582020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What can we show?</a:t>
            </a:r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3894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95536" y="103418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Computer applications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99592" y="1844824"/>
            <a:ext cx="734481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smtClean="0"/>
              <a:t>Microsoft Project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Oracle Primavera Project Plan</a:t>
            </a:r>
          </a:p>
          <a:p>
            <a:pPr>
              <a:spcAft>
                <a:spcPts val="600"/>
              </a:spcAft>
            </a:pPr>
            <a:r>
              <a:rPr lang="en-GB" dirty="0" err="1" smtClean="0"/>
              <a:t>Mindview</a:t>
            </a:r>
            <a:r>
              <a:rPr lang="en-GB" dirty="0" smtClean="0"/>
              <a:t> Business Edition</a:t>
            </a:r>
          </a:p>
          <a:p>
            <a:pPr>
              <a:spcAft>
                <a:spcPts val="600"/>
              </a:spcAft>
            </a:pPr>
            <a:r>
              <a:rPr lang="en-GB" dirty="0" err="1" smtClean="0"/>
              <a:t>Asta</a:t>
            </a:r>
            <a:r>
              <a:rPr lang="en-GB" dirty="0" smtClean="0"/>
              <a:t> </a:t>
            </a:r>
            <a:r>
              <a:rPr lang="en-GB" dirty="0" err="1" smtClean="0"/>
              <a:t>Powerproject</a:t>
            </a:r>
            <a:endParaRPr lang="en-GB" dirty="0" smtClean="0"/>
          </a:p>
          <a:p>
            <a:pPr>
              <a:spcAft>
                <a:spcPts val="600"/>
              </a:spcAft>
            </a:pPr>
            <a:r>
              <a:rPr lang="en-GB" dirty="0" smtClean="0"/>
              <a:t>CS Project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29648" y="3507717"/>
            <a:ext cx="5184576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Better improvement 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Larger capacities for programming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Cost analysis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Reports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Subcontractors management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Resources management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Monitoring and control</a:t>
            </a:r>
            <a:endParaRPr lang="en-GB" sz="2000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76398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95536" y="103418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Steps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99592" y="1844824"/>
            <a:ext cx="77872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Detailed project plan. Interdependent tasks to be performed in order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Establishment of relationships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Definition of critical path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Definition of activity float (if it exists) </a:t>
            </a:r>
          </a:p>
          <a:p>
            <a:pPr>
              <a:spcAft>
                <a:spcPts val="600"/>
              </a:spcAft>
            </a:pPr>
            <a:endParaRPr lang="en-GB" sz="20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851920" y="3800742"/>
            <a:ext cx="424847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Better improvement 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Larger capacities for programming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Cost analysis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Reports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Subcontractors management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Resources management</a:t>
            </a:r>
          </a:p>
          <a:p>
            <a:pPr>
              <a:spcAft>
                <a:spcPts val="600"/>
              </a:spcAft>
            </a:pPr>
            <a:r>
              <a:rPr lang="en-GB" sz="2000" dirty="0" smtClean="0"/>
              <a:t>Monitoring and control </a:t>
            </a:r>
            <a:endParaRPr lang="en-GB" sz="2000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79969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83998" y="75406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Relationships (links)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3998" y="1508306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They establish the order in which every activity should start/finish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36226" y="2958667"/>
            <a:ext cx="324036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2400"/>
              </a:spcAft>
              <a:buFontTx/>
              <a:buChar char="-"/>
            </a:pPr>
            <a:r>
              <a:rPr lang="en-GB" sz="2400" dirty="0" smtClean="0"/>
              <a:t>Finish to start (FS)</a:t>
            </a:r>
          </a:p>
          <a:p>
            <a:pPr marL="285750" indent="-285750">
              <a:spcAft>
                <a:spcPts val="2400"/>
              </a:spcAft>
              <a:buFontTx/>
              <a:buChar char="-"/>
            </a:pPr>
            <a:r>
              <a:rPr lang="en-GB" sz="2400" dirty="0" smtClean="0"/>
              <a:t>Start to Start (SS)</a:t>
            </a:r>
          </a:p>
          <a:p>
            <a:pPr marL="285750" indent="-285750">
              <a:spcAft>
                <a:spcPts val="2400"/>
              </a:spcAft>
              <a:buFontTx/>
              <a:buChar char="-"/>
            </a:pPr>
            <a:r>
              <a:rPr lang="en-GB" sz="2400" dirty="0" smtClean="0"/>
              <a:t>Finish to Finish (FF)</a:t>
            </a:r>
          </a:p>
          <a:p>
            <a:pPr marL="285750" indent="-285750">
              <a:spcAft>
                <a:spcPts val="2400"/>
              </a:spcAft>
              <a:buFontTx/>
              <a:buChar char="-"/>
            </a:pPr>
            <a:r>
              <a:rPr lang="en-GB" sz="2400" dirty="0" smtClean="0"/>
              <a:t>Start to Finish (SF)</a:t>
            </a:r>
            <a:endParaRPr lang="en-GB" sz="2400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70742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83998" y="75406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Relationships (links)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3998" y="150830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 smtClean="0"/>
              <a:t>Finish to Start (FS)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16046" y="2193019"/>
            <a:ext cx="720037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dirty="0" smtClean="0"/>
              <a:t>The most common one</a:t>
            </a:r>
          </a:p>
          <a:p>
            <a:pPr>
              <a:spcAft>
                <a:spcPts val="2400"/>
              </a:spcAft>
            </a:pPr>
            <a:r>
              <a:rPr lang="en-GB" sz="2400" dirty="0" smtClean="0"/>
              <a:t>The task cannot start before the predecessor ends</a:t>
            </a:r>
            <a:endParaRPr lang="en-GB" sz="2400" dirty="0"/>
          </a:p>
        </p:txBody>
      </p:sp>
      <p:pic>
        <p:nvPicPr>
          <p:cNvPr id="13" name="Picture 12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778" b="5698"/>
          <a:stretch/>
        </p:blipFill>
        <p:spPr bwMode="auto">
          <a:xfrm>
            <a:off x="1691680" y="3486053"/>
            <a:ext cx="5327372" cy="28702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80399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83998" y="75406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Relationships (links)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3998" y="150830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 smtClean="0"/>
              <a:t>Start to Start (SS)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16046" y="2193019"/>
            <a:ext cx="7200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dirty="0" smtClean="0"/>
              <a:t>The task cannot start before the predecessor starts</a:t>
            </a:r>
            <a:endParaRPr lang="en-GB" sz="2400" dirty="0"/>
          </a:p>
        </p:txBody>
      </p:sp>
      <p:pic>
        <p:nvPicPr>
          <p:cNvPr id="12" name="Picture 11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050" b="3252"/>
          <a:stretch/>
        </p:blipFill>
        <p:spPr bwMode="auto">
          <a:xfrm rot="21540000">
            <a:off x="1563010" y="2877234"/>
            <a:ext cx="6306442" cy="36275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22240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83998" y="75406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Relationships (links)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3998" y="150830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 smtClean="0"/>
              <a:t>Finish to Finish (FF)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16046" y="2193019"/>
            <a:ext cx="7200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dirty="0" smtClean="0"/>
              <a:t>The task cannot end before the predecessor ends</a:t>
            </a:r>
            <a:endParaRPr lang="en-GB" sz="2400" dirty="0"/>
          </a:p>
        </p:txBody>
      </p:sp>
      <p:pic>
        <p:nvPicPr>
          <p:cNvPr id="13" name="Picture 12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772" b="5511"/>
          <a:stretch/>
        </p:blipFill>
        <p:spPr bwMode="auto">
          <a:xfrm>
            <a:off x="1403649" y="2877732"/>
            <a:ext cx="6287652" cy="36108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74311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83998" y="75406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Relationships (links)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3998" y="150830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 smtClean="0"/>
              <a:t>Start to Finish (FF)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16046" y="2193019"/>
            <a:ext cx="7200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400" dirty="0" smtClean="0"/>
              <a:t>The task cannot end before the predecessor starts</a:t>
            </a:r>
            <a:endParaRPr lang="en-GB" sz="2400" dirty="0"/>
          </a:p>
        </p:txBody>
      </p:sp>
      <p:pic>
        <p:nvPicPr>
          <p:cNvPr id="12" name="Picture 11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090" b="4292"/>
          <a:stretch/>
        </p:blipFill>
        <p:spPr bwMode="auto">
          <a:xfrm rot="21540000">
            <a:off x="996467" y="3077055"/>
            <a:ext cx="6936002" cy="33159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18952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83998" y="75406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EXERCISE 1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3998" y="1379752"/>
            <a:ext cx="78484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2000" dirty="0" smtClean="0"/>
              <a:t>What type of relationships would you establish in the following bar chart?</a:t>
            </a:r>
            <a:endParaRPr lang="en-GB" sz="2000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8991620"/>
              </p:ext>
            </p:extLst>
          </p:nvPr>
        </p:nvGraphicFramePr>
        <p:xfrm>
          <a:off x="368566" y="2855963"/>
          <a:ext cx="8291264" cy="28893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310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40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46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0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1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2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3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4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5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6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7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8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9"/>
                    </a:ext>
                  </a:extLst>
                </a:gridCol>
              </a:tblGrid>
              <a:tr h="4357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Num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Activity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Duration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1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General </a:t>
                      </a:r>
                      <a:r>
                        <a:rPr lang="es-ES" sz="1400" dirty="0" err="1">
                          <a:effectLst/>
                        </a:rPr>
                        <a:t>conditions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2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Site</a:t>
                      </a:r>
                      <a:r>
                        <a:rPr lang="es-ES" sz="1400" dirty="0">
                          <a:effectLst/>
                        </a:rPr>
                        <a:t> </a:t>
                      </a:r>
                      <a:r>
                        <a:rPr lang="es-ES" sz="1400" dirty="0" err="1">
                          <a:effectLst/>
                        </a:rPr>
                        <a:t>layout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1w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3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Foundations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6w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Framing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5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Building</a:t>
                      </a:r>
                      <a:r>
                        <a:rPr lang="es-ES" sz="1400" dirty="0">
                          <a:effectLst/>
                        </a:rPr>
                        <a:t> </a:t>
                      </a:r>
                      <a:r>
                        <a:rPr lang="es-ES" sz="1400" dirty="0" err="1">
                          <a:effectLst/>
                        </a:rPr>
                        <a:t>envelope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6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Exterior </a:t>
                      </a:r>
                      <a:r>
                        <a:rPr lang="es-ES" sz="1400" dirty="0" err="1">
                          <a:effectLst/>
                        </a:rPr>
                        <a:t>finishes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2w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7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Services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8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Interior </a:t>
                      </a:r>
                      <a:r>
                        <a:rPr lang="es-ES" sz="1400" dirty="0" err="1">
                          <a:effectLst/>
                        </a:rPr>
                        <a:t>finishes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5w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Landscaping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2w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10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Final </a:t>
                      </a:r>
                      <a:r>
                        <a:rPr lang="es-ES" sz="1400" dirty="0" err="1">
                          <a:effectLst/>
                        </a:rPr>
                        <a:t>acceptance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1w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512505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83998" y="75406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EXERCISE 2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3998" y="1386392"/>
            <a:ext cx="784844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Draw the following bar chart with ASTA.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en-GB" sz="2000" dirty="0" smtClean="0"/>
              <a:t>Introduce all activities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en-GB" sz="2000" dirty="0" smtClean="0"/>
              <a:t>Make all necessary links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368566" y="2855963"/>
          <a:ext cx="8291264" cy="28893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310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40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46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7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8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19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0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1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2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3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4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5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6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7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8"/>
                    </a:ext>
                  </a:extLst>
                </a:gridCol>
                <a:gridCol w="197411">
                  <a:extLst>
                    <a:ext uri="{9D8B030D-6E8A-4147-A177-3AD203B41FA5}">
                      <a16:colId xmlns:a16="http://schemas.microsoft.com/office/drawing/2014/main" val="20029"/>
                    </a:ext>
                  </a:extLst>
                </a:gridCol>
              </a:tblGrid>
              <a:tr h="4357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Num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Activity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Duration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1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General </a:t>
                      </a:r>
                      <a:r>
                        <a:rPr lang="es-ES" sz="1400" dirty="0" err="1">
                          <a:effectLst/>
                        </a:rPr>
                        <a:t>conditions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solidFill>
                            <a:schemeClr val="accent2"/>
                          </a:solidFill>
                          <a:effectLst/>
                        </a:rPr>
                        <a:t> </a:t>
                      </a:r>
                      <a:endParaRPr lang="en-GB" sz="1100" dirty="0">
                        <a:solidFill>
                          <a:schemeClr val="accent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2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Site</a:t>
                      </a:r>
                      <a:r>
                        <a:rPr lang="es-ES" sz="1400" dirty="0">
                          <a:effectLst/>
                        </a:rPr>
                        <a:t> </a:t>
                      </a:r>
                      <a:r>
                        <a:rPr lang="es-ES" sz="1400" dirty="0" err="1">
                          <a:effectLst/>
                        </a:rPr>
                        <a:t>layout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1w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3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Foundations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6w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Framing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5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Building</a:t>
                      </a:r>
                      <a:r>
                        <a:rPr lang="es-ES" sz="1400" dirty="0">
                          <a:effectLst/>
                        </a:rPr>
                        <a:t> </a:t>
                      </a:r>
                      <a:r>
                        <a:rPr lang="es-ES" sz="1400" dirty="0" err="1">
                          <a:effectLst/>
                        </a:rPr>
                        <a:t>envelope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6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Exterior </a:t>
                      </a:r>
                      <a:r>
                        <a:rPr lang="es-ES" sz="1400" dirty="0" err="1">
                          <a:effectLst/>
                        </a:rPr>
                        <a:t>finishes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2w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7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 err="1">
                          <a:effectLst/>
                        </a:rPr>
                        <a:t>Services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4w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8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Interior </a:t>
                      </a:r>
                      <a:r>
                        <a:rPr lang="es-ES" sz="1400" dirty="0" err="1">
                          <a:effectLst/>
                        </a:rPr>
                        <a:t>finishes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5w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Landscaping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2w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21789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effectLst/>
                        </a:rPr>
                        <a:t>10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Final </a:t>
                      </a:r>
                      <a:r>
                        <a:rPr lang="es-ES" sz="1400" dirty="0" err="1">
                          <a:effectLst/>
                        </a:rPr>
                        <a:t>acceptance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effectLst/>
                        </a:rPr>
                        <a:t>1w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0" marB="0" anchor="b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BAR CHARTS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477424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1310</TotalTime>
  <Words>456</Words>
  <Application>Microsoft Office PowerPoint</Application>
  <PresentationFormat>On-screen Show (4:3)</PresentationFormat>
  <Paragraphs>744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53</cp:revision>
  <dcterms:created xsi:type="dcterms:W3CDTF">2015-01-26T15:21:46Z</dcterms:created>
  <dcterms:modified xsi:type="dcterms:W3CDTF">2020-01-06T07:25:51Z</dcterms:modified>
</cp:coreProperties>
</file>