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3F3F7"/>
    <a:srgbClr val="B33B9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7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3810-93F7-4DE2-91EE-732F0860FB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EE5CEA-4786-48B8-95CC-10D20E5ECA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379712-665F-47F3-9992-D120A456B00A}"/>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5" name="Footer Placeholder 4">
            <a:extLst>
              <a:ext uri="{FF2B5EF4-FFF2-40B4-BE49-F238E27FC236}">
                <a16:creationId xmlns:a16="http://schemas.microsoft.com/office/drawing/2014/main" id="{229BEB8B-857B-4830-96A6-C0336A3B3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F8F684-DD66-4DB5-B502-E2314934F88E}"/>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1581987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A4DB-23A4-4D65-9EF5-DBFC9BD5CA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76B6D6-4385-4357-93E1-82EAC7D51E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94559-38D6-4E93-BFEB-B5291056E33D}"/>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5" name="Footer Placeholder 4">
            <a:extLst>
              <a:ext uri="{FF2B5EF4-FFF2-40B4-BE49-F238E27FC236}">
                <a16:creationId xmlns:a16="http://schemas.microsoft.com/office/drawing/2014/main" id="{94103BC0-1F43-4A4A-B82F-7927EDFB6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F8FE18-A33F-4558-B2DB-EC436838A4BE}"/>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2101860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66F1A-61B5-4D1B-8FE6-C835595857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8E7ACF-1ACE-44CC-A2BF-B758052B09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C54F69-FCEB-4F10-A1FE-38110E914540}"/>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5" name="Footer Placeholder 4">
            <a:extLst>
              <a:ext uri="{FF2B5EF4-FFF2-40B4-BE49-F238E27FC236}">
                <a16:creationId xmlns:a16="http://schemas.microsoft.com/office/drawing/2014/main" id="{47FB7995-0182-4022-BBD4-4484428DDB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FA391-2C74-48BB-9D78-D2BAE1CEF2CC}"/>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3602434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5659-8561-4F36-98A0-E86C3AEC2F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0F4027-C44C-431B-8DB7-F3E11080D2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6FEF03-F5D5-4526-8BA2-C359ADD822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D9C86E-C2D0-4918-9B6F-A86673E18445}"/>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6" name="Footer Placeholder 5">
            <a:extLst>
              <a:ext uri="{FF2B5EF4-FFF2-40B4-BE49-F238E27FC236}">
                <a16:creationId xmlns:a16="http://schemas.microsoft.com/office/drawing/2014/main" id="{ABC6618D-9B36-4EE1-AFB3-236A1A2EAF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389A1-A862-4DD1-9C01-8B22542CB6DE}"/>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3702072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B0D03-3161-47D2-ADB2-FECCE03DBE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843A4C-3A3A-41DE-B328-E50E3A1240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ACF1BE-6293-4961-AB61-A8C35DCC9A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74B4F0-988C-4437-BE3D-C6BD0FA2D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2887EE-48E4-4703-BE97-4696476120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913634-1C1A-4887-B514-02A65D248E02}"/>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8" name="Footer Placeholder 7">
            <a:extLst>
              <a:ext uri="{FF2B5EF4-FFF2-40B4-BE49-F238E27FC236}">
                <a16:creationId xmlns:a16="http://schemas.microsoft.com/office/drawing/2014/main" id="{FE845365-7042-4AE3-AA7A-61C5BDEA8D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69F06A-3C89-4C1D-A4FD-2354DC7567AC}"/>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4004600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5F82E-EFA1-4376-B137-99E3C34752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E1A7D4-F237-4DA7-806C-24AE604BAB0D}"/>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4" name="Footer Placeholder 3">
            <a:extLst>
              <a:ext uri="{FF2B5EF4-FFF2-40B4-BE49-F238E27FC236}">
                <a16:creationId xmlns:a16="http://schemas.microsoft.com/office/drawing/2014/main" id="{F90CE6DB-5D91-4E9D-ADC5-FD2128F6AC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0C8C4E-B489-4F23-9D40-AC1230363AA9}"/>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4054731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9DDA8-00AB-4CF7-8F2B-803A2E356B4C}"/>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3" name="Footer Placeholder 2">
            <a:extLst>
              <a:ext uri="{FF2B5EF4-FFF2-40B4-BE49-F238E27FC236}">
                <a16:creationId xmlns:a16="http://schemas.microsoft.com/office/drawing/2014/main" id="{F836A8E4-CD2E-4194-8ED9-25FF8B0703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F1C976-01E8-4903-914F-C2543DD662B8}"/>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546658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3771-FA6D-49FD-9FE7-584FC8C427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BF4D72-B2AA-4342-93B8-5669D9EA71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C9CBB1-4B57-4984-ACFA-2D8F18F5D6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91AB5F-2685-49D2-9AED-57CD55DA98C0}"/>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6" name="Footer Placeholder 5">
            <a:extLst>
              <a:ext uri="{FF2B5EF4-FFF2-40B4-BE49-F238E27FC236}">
                <a16:creationId xmlns:a16="http://schemas.microsoft.com/office/drawing/2014/main" id="{B1C695B1-5951-4C10-B607-15E0654C16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D75FD2-6259-43EA-AE6A-A557582B272B}"/>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2022854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FC74-0087-42A1-9D8F-369C7A2570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781F79-71B2-4DEC-8376-6889CF898D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7EAD88-2865-46C7-821D-A87E40C76B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8C6602-FDE3-447F-915C-50745A1A214B}"/>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6" name="Footer Placeholder 5">
            <a:extLst>
              <a:ext uri="{FF2B5EF4-FFF2-40B4-BE49-F238E27FC236}">
                <a16:creationId xmlns:a16="http://schemas.microsoft.com/office/drawing/2014/main" id="{B7787B80-A8C0-47EC-A9CF-ACDEC748D9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4B6BA7-1C1D-45C2-A0C1-45947A92E3F7}"/>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486861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AB45E-53D6-4E42-9121-7B5E500B5DB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F1116A-2275-4813-A47E-8E50CABA3D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492D83-9AF7-4AF3-B300-0E7EB6B55E12}"/>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5" name="Footer Placeholder 4">
            <a:extLst>
              <a:ext uri="{FF2B5EF4-FFF2-40B4-BE49-F238E27FC236}">
                <a16:creationId xmlns:a16="http://schemas.microsoft.com/office/drawing/2014/main" id="{7F768574-2538-4F06-AC1F-C6F33FB9E7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A9E2AD-5ED9-4B08-8B96-C2784838E65C}"/>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4085640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F6D6DB-176C-42D4-8FA8-99A34C60C6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E0AF20-4D85-4063-8795-6C001B7590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C979B-44CD-4A55-A419-4C1067DEE8EB}"/>
              </a:ext>
            </a:extLst>
          </p:cNvPr>
          <p:cNvSpPr>
            <a:spLocks noGrp="1"/>
          </p:cNvSpPr>
          <p:nvPr>
            <p:ph type="dt" sz="half" idx="10"/>
          </p:nvPr>
        </p:nvSpPr>
        <p:spPr/>
        <p:txBody>
          <a:bodyPr/>
          <a:lstStyle/>
          <a:p>
            <a:fld id="{C940ABDC-C3CF-4AF8-81B9-E8C502F02A97}" type="datetimeFigureOut">
              <a:rPr lang="en-GB" smtClean="0"/>
              <a:t>26/03/2021</a:t>
            </a:fld>
            <a:endParaRPr lang="en-GB"/>
          </a:p>
        </p:txBody>
      </p:sp>
      <p:sp>
        <p:nvSpPr>
          <p:cNvPr id="5" name="Footer Placeholder 4">
            <a:extLst>
              <a:ext uri="{FF2B5EF4-FFF2-40B4-BE49-F238E27FC236}">
                <a16:creationId xmlns:a16="http://schemas.microsoft.com/office/drawing/2014/main" id="{D1041EA1-4CFD-456B-A4C0-D88ED4D30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A24C0E-3173-4D2E-A3FF-B942329AD9BD}"/>
              </a:ext>
            </a:extLst>
          </p:cNvPr>
          <p:cNvSpPr>
            <a:spLocks noGrp="1"/>
          </p:cNvSpPr>
          <p:nvPr>
            <p:ph type="sldNum" sz="quarter" idx="12"/>
          </p:nvPr>
        </p:nvSpPr>
        <p:spPr/>
        <p:txBody>
          <a:bodyPr/>
          <a:lstStyle/>
          <a:p>
            <a:fld id="{6559F4B8-C2A1-4F15-8225-438A6DFA2A88}" type="slidenum">
              <a:rPr lang="en-GB" smtClean="0"/>
              <a:t>‹#›</a:t>
            </a:fld>
            <a:endParaRPr lang="en-GB"/>
          </a:p>
        </p:txBody>
      </p:sp>
    </p:spTree>
    <p:extLst>
      <p:ext uri="{BB962C8B-B14F-4D97-AF65-F5344CB8AC3E}">
        <p14:creationId xmlns:p14="http://schemas.microsoft.com/office/powerpoint/2010/main" val="1051747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1463BA-44F4-4A91-911C-4913935AAC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0CD7B3-BE21-46AD-B844-F08A31BCEE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37C22F-737D-4575-84BA-E2C9366879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40ABDC-C3CF-4AF8-81B9-E8C502F02A97}" type="datetimeFigureOut">
              <a:rPr lang="en-GB" smtClean="0"/>
              <a:t>26/03/2021</a:t>
            </a:fld>
            <a:endParaRPr lang="en-GB"/>
          </a:p>
        </p:txBody>
      </p:sp>
      <p:sp>
        <p:nvSpPr>
          <p:cNvPr id="5" name="Footer Placeholder 4">
            <a:extLst>
              <a:ext uri="{FF2B5EF4-FFF2-40B4-BE49-F238E27FC236}">
                <a16:creationId xmlns:a16="http://schemas.microsoft.com/office/drawing/2014/main" id="{96155EAA-9033-42C5-82B2-A58DE9B3B8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879B06-C27A-4543-B3B5-D520F49243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59F4B8-C2A1-4F15-8225-438A6DFA2A88}" type="slidenum">
              <a:rPr lang="en-GB" smtClean="0"/>
              <a:t>‹#›</a:t>
            </a:fld>
            <a:endParaRPr lang="en-GB"/>
          </a:p>
        </p:txBody>
      </p:sp>
    </p:spTree>
    <p:extLst>
      <p:ext uri="{BB962C8B-B14F-4D97-AF65-F5344CB8AC3E}">
        <p14:creationId xmlns:p14="http://schemas.microsoft.com/office/powerpoint/2010/main" val="16318336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image" Target="../media/image10.jfif"/><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15.jfif"/><Relationship Id="rId2" Type="http://schemas.openxmlformats.org/officeDocument/2006/relationships/image" Target="../media/image14.jfif"/><Relationship Id="rId1" Type="http://schemas.openxmlformats.org/officeDocument/2006/relationships/slideLayout" Target="../slideLayouts/slideLayout1.xml"/><Relationship Id="rId6" Type="http://schemas.openxmlformats.org/officeDocument/2006/relationships/image" Target="../media/image17.jpg"/><Relationship Id="rId5" Type="http://schemas.openxmlformats.org/officeDocument/2006/relationships/image" Target="../media/image16.jfif"/><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hyperlink" Target="https://www.nhsinform.scot/ready-steady-baby/early-parenthood/getting-to-know-your-baby/developing-a-relationship-with-your-baby" TargetMode="External"/><Relationship Id="rId7" Type="http://schemas.openxmlformats.org/officeDocument/2006/relationships/hyperlink" Target="https://scholar.google.com/scholar_lookup?journal=Child+Dev&amp;title=A+secure+base+from+which+to+explore+close+relationships&amp;author=E+Waters&amp;author=EM+Cummings&amp;volume=71&amp;publication_year=2000&amp;pages=164-72&amp;pmid=10836570&amp;" TargetMode="External"/><Relationship Id="rId2" Type="http://schemas.openxmlformats.org/officeDocument/2006/relationships/hyperlink" Target="https://scholar.google.com/scholar_lookup?title=Attachment+and+Loss.+Volume+1:+Attachment&amp;author=J+Bowlby&amp;publication_year=1982&amp;" TargetMode="External"/><Relationship Id="rId1" Type="http://schemas.openxmlformats.org/officeDocument/2006/relationships/slideLayout" Target="../slideLayouts/slideLayout2.xml"/><Relationship Id="rId6" Type="http://schemas.openxmlformats.org/officeDocument/2006/relationships/hyperlink" Target="http://www.allanschore.com/pdf/_SchorePediatricsInReview.pdf" TargetMode="External"/><Relationship Id="rId5" Type="http://schemas.openxmlformats.org/officeDocument/2006/relationships/hyperlink" Target="https://doi.org/10.1126/science.130.3373.421" TargetMode="External"/><Relationship Id="rId4" Type="http://schemas.openxmlformats.org/officeDocument/2006/relationships/hyperlink" Target="https://doi.org/10.1111/j.1467-8624.2009.014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ee the source image">
            <a:extLst>
              <a:ext uri="{FF2B5EF4-FFF2-40B4-BE49-F238E27FC236}">
                <a16:creationId xmlns:a16="http://schemas.microsoft.com/office/drawing/2014/main" id="{18DFB89B-63AA-44D7-8B2B-27468E0F264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8441"/>
          <a:stretch/>
        </p:blipFill>
        <p:spPr bwMode="auto">
          <a:xfrm>
            <a:off x="3242695" y="-1219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3" name="Freeform: Shape 72">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Freeform: Shape 74">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95C3DDFB-8829-47D2-AF1C-C3CE194A216F}"/>
              </a:ext>
            </a:extLst>
          </p:cNvPr>
          <p:cNvSpPr/>
          <p:nvPr/>
        </p:nvSpPr>
        <p:spPr>
          <a:xfrm>
            <a:off x="371094" y="1161288"/>
            <a:ext cx="3438144" cy="1125728"/>
          </a:xfrm>
          <a:custGeom>
            <a:avLst/>
            <a:gdLst>
              <a:gd name="connsiteX0" fmla="*/ 0 w 12347291"/>
              <a:gd name="connsiteY0" fmla="*/ 0 h 584775"/>
              <a:gd name="connsiteX1" fmla="*/ 834912 w 12347291"/>
              <a:gd name="connsiteY1" fmla="*/ 0 h 584775"/>
              <a:gd name="connsiteX2" fmla="*/ 1175932 w 12347291"/>
              <a:gd name="connsiteY2" fmla="*/ 0 h 584775"/>
              <a:gd name="connsiteX3" fmla="*/ 1763899 w 12347291"/>
              <a:gd name="connsiteY3" fmla="*/ 0 h 584775"/>
              <a:gd name="connsiteX4" fmla="*/ 1981446 w 12347291"/>
              <a:gd name="connsiteY4" fmla="*/ 0 h 584775"/>
              <a:gd name="connsiteX5" fmla="*/ 2322467 w 12347291"/>
              <a:gd name="connsiteY5" fmla="*/ 0 h 584775"/>
              <a:gd name="connsiteX6" fmla="*/ 3157379 w 12347291"/>
              <a:gd name="connsiteY6" fmla="*/ 0 h 584775"/>
              <a:gd name="connsiteX7" fmla="*/ 3745345 w 12347291"/>
              <a:gd name="connsiteY7" fmla="*/ 0 h 584775"/>
              <a:gd name="connsiteX8" fmla="*/ 3962892 w 12347291"/>
              <a:gd name="connsiteY8" fmla="*/ 0 h 584775"/>
              <a:gd name="connsiteX9" fmla="*/ 4427386 w 12347291"/>
              <a:gd name="connsiteY9" fmla="*/ 0 h 584775"/>
              <a:gd name="connsiteX10" fmla="*/ 5015352 w 12347291"/>
              <a:gd name="connsiteY10" fmla="*/ 0 h 584775"/>
              <a:gd name="connsiteX11" fmla="*/ 5356372 w 12347291"/>
              <a:gd name="connsiteY11" fmla="*/ 0 h 584775"/>
              <a:gd name="connsiteX12" fmla="*/ 6067812 w 12347291"/>
              <a:gd name="connsiteY12" fmla="*/ 0 h 584775"/>
              <a:gd name="connsiteX13" fmla="*/ 6408832 w 12347291"/>
              <a:gd name="connsiteY13" fmla="*/ 0 h 584775"/>
              <a:gd name="connsiteX14" fmla="*/ 7120271 w 12347291"/>
              <a:gd name="connsiteY14" fmla="*/ 0 h 584775"/>
              <a:gd name="connsiteX15" fmla="*/ 7584764 w 12347291"/>
              <a:gd name="connsiteY15" fmla="*/ 0 h 584775"/>
              <a:gd name="connsiteX16" fmla="*/ 7925785 w 12347291"/>
              <a:gd name="connsiteY16" fmla="*/ 0 h 584775"/>
              <a:gd name="connsiteX17" fmla="*/ 8266805 w 12347291"/>
              <a:gd name="connsiteY17" fmla="*/ 0 h 584775"/>
              <a:gd name="connsiteX18" fmla="*/ 9101717 w 12347291"/>
              <a:gd name="connsiteY18" fmla="*/ 0 h 584775"/>
              <a:gd name="connsiteX19" fmla="*/ 9936629 w 12347291"/>
              <a:gd name="connsiteY19" fmla="*/ 0 h 584775"/>
              <a:gd name="connsiteX20" fmla="*/ 10771541 w 12347291"/>
              <a:gd name="connsiteY20" fmla="*/ 0 h 584775"/>
              <a:gd name="connsiteX21" fmla="*/ 11482981 w 12347291"/>
              <a:gd name="connsiteY21" fmla="*/ 0 h 584775"/>
              <a:gd name="connsiteX22" fmla="*/ 12347291 w 12347291"/>
              <a:gd name="connsiteY22" fmla="*/ 0 h 584775"/>
              <a:gd name="connsiteX23" fmla="*/ 12347291 w 12347291"/>
              <a:gd name="connsiteY23" fmla="*/ 584775 h 584775"/>
              <a:gd name="connsiteX24" fmla="*/ 12006271 w 12347291"/>
              <a:gd name="connsiteY24" fmla="*/ 584775 h 584775"/>
              <a:gd name="connsiteX25" fmla="*/ 11541777 w 12347291"/>
              <a:gd name="connsiteY25" fmla="*/ 584775 h 584775"/>
              <a:gd name="connsiteX26" fmla="*/ 11324230 w 12347291"/>
              <a:gd name="connsiteY26" fmla="*/ 584775 h 584775"/>
              <a:gd name="connsiteX27" fmla="*/ 10859736 w 12347291"/>
              <a:gd name="connsiteY27" fmla="*/ 584775 h 584775"/>
              <a:gd name="connsiteX28" fmla="*/ 10395243 w 12347291"/>
              <a:gd name="connsiteY28" fmla="*/ 584775 h 584775"/>
              <a:gd name="connsiteX29" fmla="*/ 9683804 w 12347291"/>
              <a:gd name="connsiteY29" fmla="*/ 584775 h 584775"/>
              <a:gd name="connsiteX30" fmla="*/ 8848892 w 12347291"/>
              <a:gd name="connsiteY30" fmla="*/ 584775 h 584775"/>
              <a:gd name="connsiteX31" fmla="*/ 8260926 w 12347291"/>
              <a:gd name="connsiteY31" fmla="*/ 584775 h 584775"/>
              <a:gd name="connsiteX32" fmla="*/ 7426014 w 12347291"/>
              <a:gd name="connsiteY32" fmla="*/ 584775 h 584775"/>
              <a:gd name="connsiteX33" fmla="*/ 7084993 w 12347291"/>
              <a:gd name="connsiteY33" fmla="*/ 584775 h 584775"/>
              <a:gd name="connsiteX34" fmla="*/ 6867446 w 12347291"/>
              <a:gd name="connsiteY34" fmla="*/ 584775 h 584775"/>
              <a:gd name="connsiteX35" fmla="*/ 6156007 w 12347291"/>
              <a:gd name="connsiteY35" fmla="*/ 584775 h 584775"/>
              <a:gd name="connsiteX36" fmla="*/ 5321094 w 12347291"/>
              <a:gd name="connsiteY36" fmla="*/ 584775 h 584775"/>
              <a:gd name="connsiteX37" fmla="*/ 4486182 w 12347291"/>
              <a:gd name="connsiteY37" fmla="*/ 584775 h 584775"/>
              <a:gd name="connsiteX38" fmla="*/ 4268635 w 12347291"/>
              <a:gd name="connsiteY38" fmla="*/ 584775 h 584775"/>
              <a:gd name="connsiteX39" fmla="*/ 3680669 w 12347291"/>
              <a:gd name="connsiteY39" fmla="*/ 584775 h 584775"/>
              <a:gd name="connsiteX40" fmla="*/ 3092702 w 12347291"/>
              <a:gd name="connsiteY40" fmla="*/ 584775 h 584775"/>
              <a:gd name="connsiteX41" fmla="*/ 2257790 w 12347291"/>
              <a:gd name="connsiteY41" fmla="*/ 584775 h 584775"/>
              <a:gd name="connsiteX42" fmla="*/ 1669824 w 12347291"/>
              <a:gd name="connsiteY42" fmla="*/ 584775 h 584775"/>
              <a:gd name="connsiteX43" fmla="*/ 1205331 w 12347291"/>
              <a:gd name="connsiteY43" fmla="*/ 584775 h 584775"/>
              <a:gd name="connsiteX44" fmla="*/ 0 w 12347291"/>
              <a:gd name="connsiteY44" fmla="*/ 584775 h 584775"/>
              <a:gd name="connsiteX45" fmla="*/ 0 w 12347291"/>
              <a:gd name="connsiteY45" fmla="*/ 0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47291" h="584775" extrusionOk="0">
                <a:moveTo>
                  <a:pt x="0" y="0"/>
                </a:moveTo>
                <a:cubicBezTo>
                  <a:pt x="168174" y="-23966"/>
                  <a:pt x="655990" y="39744"/>
                  <a:pt x="834912" y="0"/>
                </a:cubicBezTo>
                <a:cubicBezTo>
                  <a:pt x="1013834" y="-39744"/>
                  <a:pt x="1018790" y="32437"/>
                  <a:pt x="1175932" y="0"/>
                </a:cubicBezTo>
                <a:cubicBezTo>
                  <a:pt x="1333074" y="-32437"/>
                  <a:pt x="1483536" y="68136"/>
                  <a:pt x="1763899" y="0"/>
                </a:cubicBezTo>
                <a:cubicBezTo>
                  <a:pt x="2044262" y="-68136"/>
                  <a:pt x="1930359" y="18764"/>
                  <a:pt x="1981446" y="0"/>
                </a:cubicBezTo>
                <a:cubicBezTo>
                  <a:pt x="2032533" y="-18764"/>
                  <a:pt x="2227615" y="27198"/>
                  <a:pt x="2322467" y="0"/>
                </a:cubicBezTo>
                <a:cubicBezTo>
                  <a:pt x="2417319" y="-27198"/>
                  <a:pt x="2945578" y="36588"/>
                  <a:pt x="3157379" y="0"/>
                </a:cubicBezTo>
                <a:cubicBezTo>
                  <a:pt x="3369180" y="-36588"/>
                  <a:pt x="3458192" y="29420"/>
                  <a:pt x="3745345" y="0"/>
                </a:cubicBezTo>
                <a:cubicBezTo>
                  <a:pt x="4032498" y="-29420"/>
                  <a:pt x="3915630" y="17365"/>
                  <a:pt x="3962892" y="0"/>
                </a:cubicBezTo>
                <a:cubicBezTo>
                  <a:pt x="4010154" y="-17365"/>
                  <a:pt x="4265621" y="27727"/>
                  <a:pt x="4427386" y="0"/>
                </a:cubicBezTo>
                <a:cubicBezTo>
                  <a:pt x="4589151" y="-27727"/>
                  <a:pt x="4725127" y="39992"/>
                  <a:pt x="5015352" y="0"/>
                </a:cubicBezTo>
                <a:cubicBezTo>
                  <a:pt x="5305577" y="-39992"/>
                  <a:pt x="5262447" y="15627"/>
                  <a:pt x="5356372" y="0"/>
                </a:cubicBezTo>
                <a:cubicBezTo>
                  <a:pt x="5450297" y="-15627"/>
                  <a:pt x="5913803" y="16411"/>
                  <a:pt x="6067812" y="0"/>
                </a:cubicBezTo>
                <a:cubicBezTo>
                  <a:pt x="6221821" y="-16411"/>
                  <a:pt x="6328974" y="13367"/>
                  <a:pt x="6408832" y="0"/>
                </a:cubicBezTo>
                <a:cubicBezTo>
                  <a:pt x="6488690" y="-13367"/>
                  <a:pt x="6764977" y="13199"/>
                  <a:pt x="7120271" y="0"/>
                </a:cubicBezTo>
                <a:cubicBezTo>
                  <a:pt x="7475565" y="-13199"/>
                  <a:pt x="7430798" y="14646"/>
                  <a:pt x="7584764" y="0"/>
                </a:cubicBezTo>
                <a:cubicBezTo>
                  <a:pt x="7738730" y="-14646"/>
                  <a:pt x="7763811" y="29152"/>
                  <a:pt x="7925785" y="0"/>
                </a:cubicBezTo>
                <a:cubicBezTo>
                  <a:pt x="8087759" y="-29152"/>
                  <a:pt x="8185531" y="30291"/>
                  <a:pt x="8266805" y="0"/>
                </a:cubicBezTo>
                <a:cubicBezTo>
                  <a:pt x="8348079" y="-30291"/>
                  <a:pt x="8885593" y="81054"/>
                  <a:pt x="9101717" y="0"/>
                </a:cubicBezTo>
                <a:cubicBezTo>
                  <a:pt x="9317841" y="-81054"/>
                  <a:pt x="9739475" y="4023"/>
                  <a:pt x="9936629" y="0"/>
                </a:cubicBezTo>
                <a:cubicBezTo>
                  <a:pt x="10133783" y="-4023"/>
                  <a:pt x="10550641" y="28364"/>
                  <a:pt x="10771541" y="0"/>
                </a:cubicBezTo>
                <a:cubicBezTo>
                  <a:pt x="10992441" y="-28364"/>
                  <a:pt x="11267943" y="53546"/>
                  <a:pt x="11482981" y="0"/>
                </a:cubicBezTo>
                <a:cubicBezTo>
                  <a:pt x="11698019" y="-53546"/>
                  <a:pt x="11936065" y="53248"/>
                  <a:pt x="12347291" y="0"/>
                </a:cubicBezTo>
                <a:cubicBezTo>
                  <a:pt x="12352219" y="120197"/>
                  <a:pt x="12345531" y="344281"/>
                  <a:pt x="12347291" y="584775"/>
                </a:cubicBezTo>
                <a:cubicBezTo>
                  <a:pt x="12229500" y="618676"/>
                  <a:pt x="12163761" y="562302"/>
                  <a:pt x="12006271" y="584775"/>
                </a:cubicBezTo>
                <a:cubicBezTo>
                  <a:pt x="11848781" y="607248"/>
                  <a:pt x="11635640" y="539972"/>
                  <a:pt x="11541777" y="584775"/>
                </a:cubicBezTo>
                <a:cubicBezTo>
                  <a:pt x="11447914" y="629578"/>
                  <a:pt x="11414103" y="576825"/>
                  <a:pt x="11324230" y="584775"/>
                </a:cubicBezTo>
                <a:cubicBezTo>
                  <a:pt x="11234357" y="592725"/>
                  <a:pt x="11029288" y="545269"/>
                  <a:pt x="10859736" y="584775"/>
                </a:cubicBezTo>
                <a:cubicBezTo>
                  <a:pt x="10690184" y="624281"/>
                  <a:pt x="10599989" y="548566"/>
                  <a:pt x="10395243" y="584775"/>
                </a:cubicBezTo>
                <a:cubicBezTo>
                  <a:pt x="10190497" y="620984"/>
                  <a:pt x="9989784" y="521314"/>
                  <a:pt x="9683804" y="584775"/>
                </a:cubicBezTo>
                <a:cubicBezTo>
                  <a:pt x="9377824" y="648236"/>
                  <a:pt x="9201573" y="524408"/>
                  <a:pt x="8848892" y="584775"/>
                </a:cubicBezTo>
                <a:cubicBezTo>
                  <a:pt x="8496211" y="645142"/>
                  <a:pt x="8405616" y="532393"/>
                  <a:pt x="8260926" y="584775"/>
                </a:cubicBezTo>
                <a:cubicBezTo>
                  <a:pt x="8116236" y="637157"/>
                  <a:pt x="7774133" y="501884"/>
                  <a:pt x="7426014" y="584775"/>
                </a:cubicBezTo>
                <a:cubicBezTo>
                  <a:pt x="7077895" y="667666"/>
                  <a:pt x="7154620" y="552290"/>
                  <a:pt x="7084993" y="584775"/>
                </a:cubicBezTo>
                <a:cubicBezTo>
                  <a:pt x="7015366" y="617260"/>
                  <a:pt x="6916894" y="566299"/>
                  <a:pt x="6867446" y="584775"/>
                </a:cubicBezTo>
                <a:cubicBezTo>
                  <a:pt x="6817998" y="603251"/>
                  <a:pt x="6300358" y="526006"/>
                  <a:pt x="6156007" y="584775"/>
                </a:cubicBezTo>
                <a:cubicBezTo>
                  <a:pt x="6011656" y="643544"/>
                  <a:pt x="5552531" y="537680"/>
                  <a:pt x="5321094" y="584775"/>
                </a:cubicBezTo>
                <a:cubicBezTo>
                  <a:pt x="5089657" y="631870"/>
                  <a:pt x="4769301" y="515668"/>
                  <a:pt x="4486182" y="584775"/>
                </a:cubicBezTo>
                <a:cubicBezTo>
                  <a:pt x="4203063" y="653882"/>
                  <a:pt x="4331872" y="578031"/>
                  <a:pt x="4268635" y="584775"/>
                </a:cubicBezTo>
                <a:cubicBezTo>
                  <a:pt x="4205398" y="591519"/>
                  <a:pt x="3938337" y="528128"/>
                  <a:pt x="3680669" y="584775"/>
                </a:cubicBezTo>
                <a:cubicBezTo>
                  <a:pt x="3423001" y="641422"/>
                  <a:pt x="3377606" y="527945"/>
                  <a:pt x="3092702" y="584775"/>
                </a:cubicBezTo>
                <a:cubicBezTo>
                  <a:pt x="2807798" y="641605"/>
                  <a:pt x="2479126" y="568495"/>
                  <a:pt x="2257790" y="584775"/>
                </a:cubicBezTo>
                <a:cubicBezTo>
                  <a:pt x="2036454" y="601055"/>
                  <a:pt x="1832954" y="531853"/>
                  <a:pt x="1669824" y="584775"/>
                </a:cubicBezTo>
                <a:cubicBezTo>
                  <a:pt x="1506694" y="637697"/>
                  <a:pt x="1387576" y="547102"/>
                  <a:pt x="1205331" y="584775"/>
                </a:cubicBezTo>
                <a:cubicBezTo>
                  <a:pt x="1023086" y="622448"/>
                  <a:pt x="540100" y="583356"/>
                  <a:pt x="0" y="584775"/>
                </a:cubicBezTo>
                <a:cubicBezTo>
                  <a:pt x="-6827" y="327945"/>
                  <a:pt x="27082" y="233251"/>
                  <a:pt x="0" y="0"/>
                </a:cubicBezTo>
                <a:close/>
              </a:path>
            </a:pathLst>
          </a:custGeom>
        </p:spPr>
        <p:txBody>
          <a:bodyPr vert="horz" lIns="91440" tIns="45720" rIns="91440" bIns="45720" rtlCol="0" anchor="b">
            <a:normAutofit/>
          </a:bodyPr>
          <a:lstStyle/>
          <a:p>
            <a:pPr>
              <a:lnSpc>
                <a:spcPct val="90000"/>
              </a:lnSpc>
              <a:spcBef>
                <a:spcPct val="0"/>
              </a:spcBef>
              <a:spcAft>
                <a:spcPts val="600"/>
              </a:spcAft>
            </a:pPr>
            <a:r>
              <a:rPr lang="en-US" sz="2400" b="1" cap="none" spc="0" dirty="0">
                <a:ln w="13462">
                  <a:solidFill>
                    <a:schemeClr val="bg1"/>
                  </a:solidFill>
                  <a:prstDash val="solid"/>
                </a:ln>
                <a:solidFill>
                  <a:schemeClr val="tx1">
                    <a:lumMod val="95000"/>
                    <a:lumOff val="5000"/>
                  </a:schemeClr>
                </a:solidFill>
                <a:effectLst>
                  <a:outerShdw dist="38100" dir="2700000" algn="bl" rotWithShape="0">
                    <a:schemeClr val="accent5"/>
                  </a:outerShdw>
                </a:effectLst>
                <a:latin typeface="Arial Black" panose="020B0A04020102020204" pitchFamily="34" charset="0"/>
                <a:ea typeface="+mj-ea"/>
                <a:cs typeface="+mj-cs"/>
              </a:rPr>
              <a:t>The Importance Of Secure Attachment In Early Years.</a:t>
            </a:r>
          </a:p>
        </p:txBody>
      </p:sp>
      <p:sp>
        <p:nvSpPr>
          <p:cNvPr id="77" name="Rectangle 7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Rectangle: Rounded Corners 5">
            <a:extLst>
              <a:ext uri="{FF2B5EF4-FFF2-40B4-BE49-F238E27FC236}">
                <a16:creationId xmlns:a16="http://schemas.microsoft.com/office/drawing/2014/main" id="{C53A725D-B480-4F0D-8ABC-F06D63E87A5D}"/>
              </a:ext>
            </a:extLst>
          </p:cNvPr>
          <p:cNvSpPr/>
          <p:nvPr/>
        </p:nvSpPr>
        <p:spPr>
          <a:xfrm>
            <a:off x="371094" y="2718054"/>
            <a:ext cx="3438906" cy="3207258"/>
          </a:xfrm>
          <a:prstGeom prst="roundRect">
            <a:avLst/>
          </a:prstGeo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t">
            <a:normAutofit/>
          </a:bodyPr>
          <a:lstStyle/>
          <a:p>
            <a:pPr>
              <a:lnSpc>
                <a:spcPct val="90000"/>
              </a:lnSpc>
              <a:spcAft>
                <a:spcPts val="800"/>
              </a:spcAft>
            </a:pPr>
            <a:r>
              <a:rPr lang="en-US" sz="1400" b="1" dirty="0">
                <a:solidFill>
                  <a:schemeClr val="tx1"/>
                </a:solidFill>
                <a:latin typeface="Arial" panose="020B0604020202020204" pitchFamily="34" charset="0"/>
                <a:cs typeface="Arial" panose="020B0604020202020204" pitchFamily="34" charset="0"/>
              </a:rPr>
              <a:t>Who is this leaflet aimed at?</a:t>
            </a:r>
          </a:p>
          <a:p>
            <a:pPr>
              <a:lnSpc>
                <a:spcPct val="90000"/>
              </a:lnSpc>
              <a:spcAft>
                <a:spcPts val="800"/>
              </a:spcAft>
            </a:pPr>
            <a:r>
              <a:rPr lang="en-US" sz="1400" dirty="0">
                <a:solidFill>
                  <a:schemeClr val="tx1"/>
                </a:solidFill>
              </a:rPr>
              <a:t>This booklet is aimed at parents who have children aged between 0-3 years of age. The purpose of this leaflet is to educate you on the importance of early years attachment whilst also giving you all the information you need to build a secure attachment with your child. The leaflet will give a brief overview of the background knowledge of early years attachment and interventions to support you and your children in developing a secure attachment bond. </a:t>
            </a:r>
          </a:p>
        </p:txBody>
      </p:sp>
      <p:sp>
        <p:nvSpPr>
          <p:cNvPr id="11" name="Rectangle: Rounded Corners 10">
            <a:extLst>
              <a:ext uri="{FF2B5EF4-FFF2-40B4-BE49-F238E27FC236}">
                <a16:creationId xmlns:a16="http://schemas.microsoft.com/office/drawing/2014/main" id="{C19436D2-610E-4840-BB1D-F6AC2EE96AA3}"/>
              </a:ext>
            </a:extLst>
          </p:cNvPr>
          <p:cNvSpPr/>
          <p:nvPr/>
        </p:nvSpPr>
        <p:spPr>
          <a:xfrm>
            <a:off x="8392161" y="397759"/>
            <a:ext cx="3799840" cy="6277361"/>
          </a:xfrm>
          <a:prstGeom prst="roundRect">
            <a:avLst/>
          </a:prstGeom>
          <a:solidFill>
            <a:srgbClr val="53F3F7"/>
          </a:solidFill>
          <a:ln>
            <a:solidFill>
              <a:srgbClr val="53F3F7"/>
            </a:solidFill>
          </a:ln>
        </p:spPr>
        <p:style>
          <a:lnRef idx="1">
            <a:schemeClr val="accent3"/>
          </a:lnRef>
          <a:fillRef idx="2">
            <a:schemeClr val="accent3"/>
          </a:fillRef>
          <a:effectRef idx="1">
            <a:schemeClr val="accent3"/>
          </a:effectRef>
          <a:fontRef idx="minor">
            <a:schemeClr val="dk1"/>
          </a:fontRef>
        </p:style>
        <p:txBody>
          <a:bodyPr rtlCol="0" anchor="ctr"/>
          <a:lstStyle/>
          <a:p>
            <a:pPr>
              <a:lnSpc>
                <a:spcPct val="107000"/>
              </a:lnSpc>
              <a:spcAft>
                <a:spcPts val="800"/>
              </a:spcAft>
            </a:pPr>
            <a:endParaRPr lang="en-GB" sz="1200" b="1" u="sng"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b="1" u="sng"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What is attachment?</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chemeClr val="tx1"/>
                </a:solidFill>
                <a:effectLst/>
                <a:latin typeface="Arial" panose="020B0604020202020204" pitchFamily="34" charset="0"/>
                <a:ea typeface="Calibri" panose="020F0502020204030204" pitchFamily="34" charset="0"/>
              </a:rPr>
              <a:t>In child development psychology the term attachment refers to an emotional relationship between the infant and the main caregiver. It enables the infant to feel safe and secure (Bowlby,1982).</a:t>
            </a:r>
          </a:p>
          <a:p>
            <a:endParaRPr lang="en-GB" sz="1200" dirty="0">
              <a:solidFill>
                <a:schemeClr val="tx1"/>
              </a:solidFill>
            </a:endParaRPr>
          </a:p>
          <a:p>
            <a:r>
              <a:rPr lang="en-GB" sz="1200" dirty="0">
                <a:solidFill>
                  <a:schemeClr val="tx1"/>
                </a:solidFill>
                <a:effectLst/>
                <a:latin typeface="Arial" panose="020B0604020202020204" pitchFamily="34" charset="0"/>
                <a:ea typeface="Calibri" panose="020F0502020204030204" pitchFamily="34" charset="0"/>
              </a:rPr>
              <a:t>According to Waters and Cumming (2000) Attachment is where the child uses the primary caregiver as a secure base from which to explore and, when necessary, as a haven of safety and a source of comfort.</a:t>
            </a:r>
          </a:p>
          <a:p>
            <a:endParaRPr lang="en-GB" sz="1200" dirty="0">
              <a:solidFill>
                <a:schemeClr val="tx1"/>
              </a:solidFill>
              <a:latin typeface="Arial" panose="020B0604020202020204" pitchFamily="34" charset="0"/>
              <a:ea typeface="Calibri" panose="020F0502020204030204" pitchFamily="34" charset="0"/>
            </a:endParaRPr>
          </a:p>
          <a:p>
            <a:r>
              <a:rPr lang="en-GB" sz="1200" dirty="0">
                <a:solidFill>
                  <a:schemeClr val="tx1"/>
                </a:solidFill>
                <a:effectLst/>
                <a:latin typeface="Arial" panose="020B0604020202020204" pitchFamily="34" charset="0"/>
                <a:ea typeface="Calibri" panose="020F0502020204030204" pitchFamily="34" charset="0"/>
              </a:rPr>
              <a:t> </a:t>
            </a:r>
            <a:endParaRPr lang="en-GB" sz="1200" dirty="0">
              <a:solidFill>
                <a:schemeClr val="tx1"/>
              </a:solidFill>
            </a:endParaRPr>
          </a:p>
          <a:p>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It is a bi-directional relationship meaning that it is not solely about the child developing an attachment to the caregiver but also the caregiver forming an attachment to the child (NHS,2021).</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a:p>
            <a:endParaRPr lang="en-GB" sz="1200" dirty="0">
              <a:solidFill>
                <a:srgbClr val="7030A0"/>
              </a:solidFill>
            </a:endParaRPr>
          </a:p>
        </p:txBody>
      </p:sp>
    </p:spTree>
    <p:extLst>
      <p:ext uri="{BB962C8B-B14F-4D97-AF65-F5344CB8AC3E}">
        <p14:creationId xmlns:p14="http://schemas.microsoft.com/office/powerpoint/2010/main" val="910086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AB36E36A-E377-4A27-9AAB-8440D3DECDDD}"/>
              </a:ext>
            </a:extLst>
          </p:cNvPr>
          <p:cNvSpPr/>
          <p:nvPr/>
        </p:nvSpPr>
        <p:spPr>
          <a:xfrm>
            <a:off x="-20321" y="630873"/>
            <a:ext cx="5476876" cy="1188402"/>
          </a:xfrm>
          <a:prstGeom prst="roundRect">
            <a:avLst/>
          </a:prstGeom>
          <a:solidFill>
            <a:srgbClr val="53F3F7"/>
          </a:solidFill>
        </p:spPr>
        <p:style>
          <a:lnRef idx="0">
            <a:schemeClr val="accent3"/>
          </a:lnRef>
          <a:fillRef idx="3">
            <a:schemeClr val="accent3"/>
          </a:fillRef>
          <a:effectRef idx="3">
            <a:schemeClr val="accent3"/>
          </a:effectRef>
          <a:fontRef idx="minor">
            <a:schemeClr val="lt1"/>
          </a:fontRef>
        </p:style>
        <p:txBody>
          <a:bodyPr rtlCol="0" anchor="ctr"/>
          <a:lstStyle/>
          <a:p>
            <a:pPr>
              <a:lnSpc>
                <a:spcPct val="106000"/>
              </a:lnSpc>
              <a:spcAft>
                <a:spcPts val="800"/>
              </a:spcAft>
            </a:pPr>
            <a:r>
              <a:rPr lang="en-GB" sz="1200" b="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Stage 1-</a:t>
            </a: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phase of indiscriminate sociability happens between 0-8 weeks old. The child does not discriminate between caregivers. The attachment bond at this stage is more about the caregiver than the child. Due to the Childs brain not being fully developed regarding visual and response to the environment the child is unable to form an attachment at this stage.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Rounded Corners 4">
            <a:extLst>
              <a:ext uri="{FF2B5EF4-FFF2-40B4-BE49-F238E27FC236}">
                <a16:creationId xmlns:a16="http://schemas.microsoft.com/office/drawing/2014/main" id="{4A46981B-E373-45E7-B18E-BFECF6FB8206}"/>
              </a:ext>
            </a:extLst>
          </p:cNvPr>
          <p:cNvSpPr/>
          <p:nvPr/>
        </p:nvSpPr>
        <p:spPr>
          <a:xfrm>
            <a:off x="8652671" y="4619624"/>
            <a:ext cx="3539329" cy="2238376"/>
          </a:xfrm>
          <a:prstGeom prst="roundRect">
            <a:avLst/>
          </a:prstGeom>
          <a:solidFill>
            <a:srgbClr val="53F3F7"/>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nSpc>
                <a:spcPct val="107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Disorganized/disorientated attachment (Type D).</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When the caregiver renters the room the child displays confusion and views the caregiver as unavailable for sources of comfort and reassurance. When the child is being held, they may look away and some may even display frozen response on separation and reunion (Burton et al., 2014).</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2" name="Rectangle: Rounded Corners 1">
            <a:extLst>
              <a:ext uri="{FF2B5EF4-FFF2-40B4-BE49-F238E27FC236}">
                <a16:creationId xmlns:a16="http://schemas.microsoft.com/office/drawing/2014/main" id="{A0EC9EF0-7158-4243-9959-19F4709A8047}"/>
              </a:ext>
            </a:extLst>
          </p:cNvPr>
          <p:cNvSpPr/>
          <p:nvPr/>
        </p:nvSpPr>
        <p:spPr>
          <a:xfrm>
            <a:off x="-20321" y="3429000"/>
            <a:ext cx="5592447" cy="962026"/>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6000"/>
              </a:lnSpc>
              <a:spcAft>
                <a:spcPts val="800"/>
              </a:spcAft>
            </a:pPr>
            <a:r>
              <a:rPr lang="en-GB" sz="1200" b="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Stage 2-</a:t>
            </a: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between 2-6 months the phase of indiscriminate attachment happens. The child realises that caregivers give them what they want. The child will form an attachment to anyone that will feed them, show comfort and warmth</a:t>
            </a:r>
            <a:r>
              <a:rPr lang="en-GB" sz="18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41F83B72-7A0B-4760-94D7-45D7B787B0CA}"/>
              </a:ext>
            </a:extLst>
          </p:cNvPr>
          <p:cNvSpPr/>
          <p:nvPr/>
        </p:nvSpPr>
        <p:spPr>
          <a:xfrm>
            <a:off x="6715125" y="0"/>
            <a:ext cx="5481003" cy="983615"/>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dirty="0">
                <a:solidFill>
                  <a:srgbClr val="000000"/>
                </a:solidFill>
                <a:effectLst/>
                <a:highlight>
                  <a:srgbClr val="53F3F7"/>
                </a:highlight>
                <a:latin typeface="Arial" panose="020B0604020202020204" pitchFamily="34" charset="0"/>
                <a:ea typeface="Calibri" panose="020F0502020204030204" pitchFamily="34" charset="0"/>
                <a:cs typeface="Arial" panose="020B0604020202020204" pitchFamily="34" charset="0"/>
              </a:rPr>
              <a:t>Mary Ainsworth classified attachment based on her study called ‘The Strange Situation’. The study consisted of observations of the children’s reactions to their caregiver leaving and returning. There are 4 types of attachment categories:</a:t>
            </a:r>
            <a:endParaRPr lang="en-GB" sz="1200" b="1" dirty="0">
              <a:effectLst/>
              <a:highlight>
                <a:srgbClr val="53F3F7"/>
              </a:highlight>
              <a:latin typeface="Arial" panose="020B0604020202020204" pitchFamily="34" charset="0"/>
              <a:ea typeface="Calibri" panose="020F050202020403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9B9B00BC-5A6C-4E87-B04D-0F466813282E}"/>
              </a:ext>
            </a:extLst>
          </p:cNvPr>
          <p:cNvSpPr/>
          <p:nvPr/>
        </p:nvSpPr>
        <p:spPr>
          <a:xfrm>
            <a:off x="0" y="5577849"/>
            <a:ext cx="6229764" cy="127635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Stage 3-</a:t>
            </a: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crucial change happens about 7 months old and this is where a specific attachment is formed because the child can respond to their environment. The child is aware of who their main caregiver the child prefers that one person. It is at this stage where we also see two clear attachment behaviours. We see stranger anxiety whereby the child is anxious if the child is picked up by strangers but prior to this would show no destress and separation anxiety (Ainsworth,1978).</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42FDBD2-85A2-43EC-BBE1-B3057307C649}"/>
              </a:ext>
            </a:extLst>
          </p:cNvPr>
          <p:cNvSpPr txBox="1"/>
          <p:nvPr/>
        </p:nvSpPr>
        <p:spPr>
          <a:xfrm>
            <a:off x="-20320" y="0"/>
            <a:ext cx="2924175" cy="523220"/>
          </a:xfrm>
          <a:prstGeom prst="rect">
            <a:avLst/>
          </a:prstGeom>
          <a:solidFill>
            <a:srgbClr val="53F3F7"/>
          </a:solidFill>
          <a:ln>
            <a:solidFill>
              <a:srgbClr val="53F3F7"/>
            </a:solidFill>
          </a:ln>
        </p:spPr>
        <p:txBody>
          <a:bodyPr wrap="square" rtlCol="0">
            <a:spAutoFit/>
          </a:bodyPr>
          <a:lstStyle/>
          <a:p>
            <a:pPr algn="ctr"/>
            <a:r>
              <a:rPr lang="en-GB" sz="1400" b="1" dirty="0">
                <a:latin typeface="Arial" panose="020B0604020202020204" pitchFamily="34" charset="0"/>
                <a:cs typeface="Arial" panose="020B0604020202020204" pitchFamily="34" charset="0"/>
              </a:rPr>
              <a:t>How Do You Know A Secure Attachment Is Developing.</a:t>
            </a:r>
          </a:p>
        </p:txBody>
      </p:sp>
      <p:sp>
        <p:nvSpPr>
          <p:cNvPr id="12" name="Rectangle: Rounded Corners 11">
            <a:extLst>
              <a:ext uri="{FF2B5EF4-FFF2-40B4-BE49-F238E27FC236}">
                <a16:creationId xmlns:a16="http://schemas.microsoft.com/office/drawing/2014/main" id="{92865A9E-DBB0-41FE-B0C1-C33712BDFE05}"/>
              </a:ext>
            </a:extLst>
          </p:cNvPr>
          <p:cNvSpPr/>
          <p:nvPr/>
        </p:nvSpPr>
        <p:spPr>
          <a:xfrm>
            <a:off x="9778048" y="945832"/>
            <a:ext cx="2413952" cy="1940559"/>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Secure attachment (Type B).</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child has shown destress when the caregiver leaves but is soothed when the caregiver returns. That shows that the child is comfortable and trusting in their parent.</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A6E5879E-DE72-49B9-B10A-8F3CF0C9C7D1}"/>
              </a:ext>
            </a:extLst>
          </p:cNvPr>
          <p:cNvSpPr/>
          <p:nvPr/>
        </p:nvSpPr>
        <p:spPr>
          <a:xfrm>
            <a:off x="6619875" y="900114"/>
            <a:ext cx="3158173" cy="1433512"/>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Insecure/Resistant attachment (Type A).</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child shows destress at the caregiver leaving but upon the return of the caregiver the child wants comfort but also is trying to resist comfort at the same time. </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34D8AFD6-9CE2-462E-BEBA-62C5611FF3EE}"/>
              </a:ext>
            </a:extLst>
          </p:cNvPr>
          <p:cNvSpPr/>
          <p:nvPr/>
        </p:nvSpPr>
        <p:spPr>
          <a:xfrm>
            <a:off x="6743700" y="3370586"/>
            <a:ext cx="3295650" cy="1245237"/>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Insecure/Avoidant attachment (Type C).</a:t>
            </a:r>
            <a:endParaRPr lang="en-GB" sz="1200" b="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child appears aloof and shows minimal destress when the caregiver leaves and upon return the caregiver is ignored or avoided.</a:t>
            </a:r>
            <a:endParaRPr lang="en-GB" sz="12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6" name="Picture 15" descr="A picture containing timeline&#10;&#10;Description automatically generated">
            <a:extLst>
              <a:ext uri="{FF2B5EF4-FFF2-40B4-BE49-F238E27FC236}">
                <a16:creationId xmlns:a16="http://schemas.microsoft.com/office/drawing/2014/main" id="{056648C2-646B-4C50-8F28-529183FBAE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9636" y="2851240"/>
            <a:ext cx="2390775" cy="1764583"/>
          </a:xfrm>
          <a:prstGeom prst="rect">
            <a:avLst/>
          </a:prstGeom>
        </p:spPr>
      </p:pic>
      <p:pic>
        <p:nvPicPr>
          <p:cNvPr id="20" name="Picture 19" descr="A person holding a baby&#10;&#10;Description automatically generated with low confidence">
            <a:extLst>
              <a:ext uri="{FF2B5EF4-FFF2-40B4-BE49-F238E27FC236}">
                <a16:creationId xmlns:a16="http://schemas.microsoft.com/office/drawing/2014/main" id="{7A4535C2-3B48-44BC-BB06-538610CC4D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2076" y="4401914"/>
            <a:ext cx="1838324" cy="1175935"/>
          </a:xfrm>
          <a:prstGeom prst="rect">
            <a:avLst/>
          </a:prstGeom>
        </p:spPr>
      </p:pic>
      <p:pic>
        <p:nvPicPr>
          <p:cNvPr id="22" name="Picture 21" descr="A baby sleeping on a bed&#10;&#10;Description automatically generated with medium confidence">
            <a:extLst>
              <a:ext uri="{FF2B5EF4-FFF2-40B4-BE49-F238E27FC236}">
                <a16:creationId xmlns:a16="http://schemas.microsoft.com/office/drawing/2014/main" id="{6EF050E2-B1E9-4C72-A82F-31991A7D9A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39689"/>
            <a:ext cx="2390775" cy="1608362"/>
          </a:xfrm>
          <a:prstGeom prst="rect">
            <a:avLst/>
          </a:prstGeom>
        </p:spPr>
      </p:pic>
      <p:pic>
        <p:nvPicPr>
          <p:cNvPr id="24" name="Picture 23" descr="A person holding a baby&#10;&#10;Description automatically generated with low confidence">
            <a:extLst>
              <a:ext uri="{FF2B5EF4-FFF2-40B4-BE49-F238E27FC236}">
                <a16:creationId xmlns:a16="http://schemas.microsoft.com/office/drawing/2014/main" id="{92B912CA-5844-4DF3-9C54-0165C32FA0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26108" y="1691686"/>
            <a:ext cx="2252994" cy="1940559"/>
          </a:xfrm>
          <a:prstGeom prst="rect">
            <a:avLst/>
          </a:prstGeom>
        </p:spPr>
      </p:pic>
      <p:pic>
        <p:nvPicPr>
          <p:cNvPr id="2050" name="Picture 2" descr="See the source image">
            <a:extLst>
              <a:ext uri="{FF2B5EF4-FFF2-40B4-BE49-F238E27FC236}">
                <a16:creationId xmlns:a16="http://schemas.microsoft.com/office/drawing/2014/main" id="{5864F288-4912-4A40-B95C-42A866E820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82552" y="4615824"/>
            <a:ext cx="2644094" cy="2238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783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8D250D2-7950-4FEB-97B1-6659DA08C82A}"/>
              </a:ext>
            </a:extLst>
          </p:cNvPr>
          <p:cNvSpPr/>
          <p:nvPr/>
        </p:nvSpPr>
        <p:spPr>
          <a:xfrm>
            <a:off x="9858375" y="0"/>
            <a:ext cx="2333625" cy="2281238"/>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positive outcomes of a securely attached child (not limited to) are more able to be independent, relate to peers and engage in creative play (Finelli et al,2019).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Rounded Corners 1">
            <a:extLst>
              <a:ext uri="{FF2B5EF4-FFF2-40B4-BE49-F238E27FC236}">
                <a16:creationId xmlns:a16="http://schemas.microsoft.com/office/drawing/2014/main" id="{FA91EDE1-A1AF-427D-87BE-51FF16271962}"/>
              </a:ext>
            </a:extLst>
          </p:cNvPr>
          <p:cNvSpPr/>
          <p:nvPr/>
        </p:nvSpPr>
        <p:spPr>
          <a:xfrm>
            <a:off x="0" y="0"/>
            <a:ext cx="2800350" cy="1757363"/>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6000"/>
              </a:lnSpc>
              <a:spcAft>
                <a:spcPts val="800"/>
              </a:spcAft>
            </a:pP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secure attachment is vitally important to a Childs development. It is a secure attachment that assists children to develop skills they need to make sense of the world and their future relationships.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257EC845-106F-474C-9AF1-EB9E95C326A2}"/>
              </a:ext>
            </a:extLst>
          </p:cNvPr>
          <p:cNvSpPr/>
          <p:nvPr/>
        </p:nvSpPr>
        <p:spPr>
          <a:xfrm>
            <a:off x="0" y="4819650"/>
            <a:ext cx="3152776" cy="203835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6000"/>
              </a:lnSpc>
              <a:spcAft>
                <a:spcPts val="800"/>
              </a:spcAft>
            </a:pP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strong emotional bond enables a child to have a secure base from which they can explore their environment from knowing that they can return to caregiver for reassurance and comfort if needed. It creates independence and confidence whilst also helps children build emotional intelligence (Theodosiou et al., 2020).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Rounded Corners 5">
            <a:extLst>
              <a:ext uri="{FF2B5EF4-FFF2-40B4-BE49-F238E27FC236}">
                <a16:creationId xmlns:a16="http://schemas.microsoft.com/office/drawing/2014/main" id="{2BEE553E-24F5-4C2C-BF19-79EC46457D8C}"/>
              </a:ext>
            </a:extLst>
          </p:cNvPr>
          <p:cNvSpPr/>
          <p:nvPr/>
        </p:nvSpPr>
        <p:spPr>
          <a:xfrm>
            <a:off x="4467224" y="119062"/>
            <a:ext cx="2152650" cy="203835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6000"/>
              </a:lnSpc>
              <a:spcAft>
                <a:spcPts val="800"/>
              </a:spcAft>
            </a:pP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Research tells us that early attachment is crucial. For instance, a secure attachment ensures the child remains in close physical proximity to the caregiver and this enable survival</a:t>
            </a: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 (Howe,2011).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11B96DAE-0D43-4DB4-B81E-50ABC07B0166}"/>
              </a:ext>
            </a:extLst>
          </p:cNvPr>
          <p:cNvSpPr/>
          <p:nvPr/>
        </p:nvSpPr>
        <p:spPr>
          <a:xfrm>
            <a:off x="9525" y="2281238"/>
            <a:ext cx="2781299" cy="182880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6000"/>
              </a:lnSpc>
              <a:spcAft>
                <a:spcPts val="800"/>
              </a:spcAft>
            </a:pP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Research suggests that children who have a secure attachment to a caregiver have more positive outcomes throughout life. As adults they are more trusting of others and have higher self esteem and better social and better relationships.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695F73C7-C8E3-4DEF-9323-E8D547F21756}"/>
              </a:ext>
            </a:extLst>
          </p:cNvPr>
          <p:cNvSpPr/>
          <p:nvPr/>
        </p:nvSpPr>
        <p:spPr>
          <a:xfrm>
            <a:off x="9277351" y="2690813"/>
            <a:ext cx="2905124" cy="1476375"/>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Research shows that day-to-day interactions between the main caregiver and child is also of importance as it influences the brain structure for the Childs social emotional functioning for the rest of their life (Schore,1994).</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6D195750-248C-440C-8B3E-CC5C5A50110C}"/>
              </a:ext>
            </a:extLst>
          </p:cNvPr>
          <p:cNvSpPr/>
          <p:nvPr/>
        </p:nvSpPr>
        <p:spPr>
          <a:xfrm>
            <a:off x="3733800" y="4886324"/>
            <a:ext cx="3429000" cy="1971676"/>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Children who receive sensitive, emotionally responsive care from their caregivers are more prone to become securely attached. Children who receive insensitive and unresponsive care are more prone to become insecurely attached</a:t>
            </a:r>
            <a:r>
              <a:rPr lang="en-GB" sz="12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(Theodosiou et al., 2020).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CD3D50D5-37F6-4CE4-B207-84E4F777DE25}"/>
              </a:ext>
            </a:extLst>
          </p:cNvPr>
          <p:cNvSpPr/>
          <p:nvPr/>
        </p:nvSpPr>
        <p:spPr>
          <a:xfrm>
            <a:off x="5366068" y="2662239"/>
            <a:ext cx="2543175" cy="1685926"/>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Caregivers play an important role in supporting children to co-regulate emotions by responding appropriately for the child to not become overwhelmed (Rosenblum et al, 2019).</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Rounded Corners 11">
            <a:extLst>
              <a:ext uri="{FF2B5EF4-FFF2-40B4-BE49-F238E27FC236}">
                <a16:creationId xmlns:a16="http://schemas.microsoft.com/office/drawing/2014/main" id="{9D697311-B984-478E-97D4-92B855D5E527}"/>
              </a:ext>
            </a:extLst>
          </p:cNvPr>
          <p:cNvSpPr/>
          <p:nvPr/>
        </p:nvSpPr>
        <p:spPr>
          <a:xfrm>
            <a:off x="9858374" y="4648200"/>
            <a:ext cx="2333626" cy="220980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Whilst children who have an insecure attachment could develop long-term problems such as Conduct and behaviour problems (Fearon et al,2010) and personality disorders (Steele &amp; Siever,2010).</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1D8B32F8-6727-4879-B900-DC01DB943622}"/>
              </a:ext>
            </a:extLst>
          </p:cNvPr>
          <p:cNvSpPr/>
          <p:nvPr/>
        </p:nvSpPr>
        <p:spPr>
          <a:xfrm>
            <a:off x="2366958" y="2077463"/>
            <a:ext cx="6941196" cy="584775"/>
          </a:xfrm>
          <a:prstGeom prst="rect">
            <a:avLst/>
          </a:prstGeom>
          <a:noFill/>
        </p:spPr>
        <p:txBody>
          <a:bodyPr wrap="none" lIns="91440" tIns="45720" rIns="91440" bIns="45720">
            <a:spAutoFit/>
          </a:bodyPr>
          <a:lstStyle/>
          <a:p>
            <a:pPr algn="ctr"/>
            <a:r>
              <a:rPr lang="en-US" sz="3200" b="1" cap="none" spc="0" dirty="0">
                <a:ln w="9525">
                  <a:solidFill>
                    <a:schemeClr val="bg1"/>
                  </a:solidFill>
                  <a:prstDash val="solid"/>
                </a:ln>
                <a:effectLst>
                  <a:outerShdw blurRad="12700" dist="38100" dir="2700000" algn="tl" rotWithShape="0">
                    <a:schemeClr val="accent5">
                      <a:lumMod val="60000"/>
                      <a:lumOff val="40000"/>
                    </a:schemeClr>
                  </a:outerShdw>
                </a:effectLst>
                <a:latin typeface="Arial Black" panose="020B0A04020102020204" pitchFamily="34" charset="0"/>
              </a:rPr>
              <a:t>Why is Attachment Important.</a:t>
            </a:r>
          </a:p>
        </p:txBody>
      </p:sp>
      <p:pic>
        <p:nvPicPr>
          <p:cNvPr id="15" name="Picture 14" descr="A person and person with a baby&#10;&#10;Description automatically generated with low confidence">
            <a:extLst>
              <a:ext uri="{FF2B5EF4-FFF2-40B4-BE49-F238E27FC236}">
                <a16:creationId xmlns:a16="http://schemas.microsoft.com/office/drawing/2014/main" id="{79441941-8213-4F09-B7F8-81D7ED4E25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5640" y="2957511"/>
            <a:ext cx="2580428" cy="1928813"/>
          </a:xfrm>
          <a:prstGeom prst="rect">
            <a:avLst/>
          </a:prstGeom>
        </p:spPr>
      </p:pic>
      <p:pic>
        <p:nvPicPr>
          <p:cNvPr id="25" name="Picture 24" descr="A picture containing person, baby, toddler&#10;&#10;Description automatically generated">
            <a:extLst>
              <a:ext uri="{FF2B5EF4-FFF2-40B4-BE49-F238E27FC236}">
                <a16:creationId xmlns:a16="http://schemas.microsoft.com/office/drawing/2014/main" id="{00F02927-BA6A-4D60-A542-7EE4388F00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0374" y="4762500"/>
            <a:ext cx="3235451" cy="2095500"/>
          </a:xfrm>
          <a:prstGeom prst="rect">
            <a:avLst/>
          </a:prstGeom>
        </p:spPr>
      </p:pic>
      <p:pic>
        <p:nvPicPr>
          <p:cNvPr id="27" name="Picture 26" descr="A picture containing person, indoor, baby, dessert&#10;&#10;Description automatically generated">
            <a:extLst>
              <a:ext uri="{FF2B5EF4-FFF2-40B4-BE49-F238E27FC236}">
                <a16:creationId xmlns:a16="http://schemas.microsoft.com/office/drawing/2014/main" id="{2CA5F647-8C6C-435B-84B1-1E77414EC6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91350" y="33337"/>
            <a:ext cx="2543174" cy="2209801"/>
          </a:xfrm>
          <a:prstGeom prst="rect">
            <a:avLst/>
          </a:prstGeom>
        </p:spPr>
      </p:pic>
      <p:pic>
        <p:nvPicPr>
          <p:cNvPr id="29" name="Picture 28" descr="A person holding a baby&#10;&#10;Description automatically generated with low confidence">
            <a:extLst>
              <a:ext uri="{FF2B5EF4-FFF2-40B4-BE49-F238E27FC236}">
                <a16:creationId xmlns:a16="http://schemas.microsoft.com/office/drawing/2014/main" id="{90E80B54-0F1A-4FF4-9244-5A3E82C3DE1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64777" y="237790"/>
            <a:ext cx="1848273" cy="1788651"/>
          </a:xfrm>
          <a:prstGeom prst="rect">
            <a:avLst/>
          </a:prstGeom>
        </p:spPr>
      </p:pic>
    </p:spTree>
    <p:extLst>
      <p:ext uri="{BB962C8B-B14F-4D97-AF65-F5344CB8AC3E}">
        <p14:creationId xmlns:p14="http://schemas.microsoft.com/office/powerpoint/2010/main" val="2107755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E9FA9E0-C2F1-42FE-A014-BBD667D44DA6}"/>
              </a:ext>
            </a:extLst>
          </p:cNvPr>
          <p:cNvSpPr/>
          <p:nvPr/>
        </p:nvSpPr>
        <p:spPr>
          <a:xfrm>
            <a:off x="70798" y="0"/>
            <a:ext cx="2161215" cy="240033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John Bowlby first outlined his theory of attachment and its central role in child development more than 50 years ago.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Rounded Corners 3">
            <a:extLst>
              <a:ext uri="{FF2B5EF4-FFF2-40B4-BE49-F238E27FC236}">
                <a16:creationId xmlns:a16="http://schemas.microsoft.com/office/drawing/2014/main" id="{672C6312-E536-4334-94BB-838D262A0ED6}"/>
              </a:ext>
            </a:extLst>
          </p:cNvPr>
          <p:cNvSpPr/>
          <p:nvPr/>
        </p:nvSpPr>
        <p:spPr>
          <a:xfrm>
            <a:off x="238125" y="3898552"/>
            <a:ext cx="3695700" cy="2752665"/>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The second experiment was Lorenz,1979. This study was about geese hatching and then imprinting on a human if it sees a human before the animal caregiver. This is because it is an innate behaviour that increases their survival. It also suggested there is a small window of 35 hours after hatching that the geese would attach. The findings of this study were of importance to Bowlby because it demonstrated the importance of this critical period in development and a biological determined behaviour.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Rounded Corners 6">
            <a:extLst>
              <a:ext uri="{FF2B5EF4-FFF2-40B4-BE49-F238E27FC236}">
                <a16:creationId xmlns:a16="http://schemas.microsoft.com/office/drawing/2014/main" id="{D3C42391-499D-4B37-9CE3-90E9688A1EB6}"/>
              </a:ext>
            </a:extLst>
          </p:cNvPr>
          <p:cNvSpPr/>
          <p:nvPr/>
        </p:nvSpPr>
        <p:spPr>
          <a:xfrm>
            <a:off x="4057650" y="114300"/>
            <a:ext cx="3867150" cy="293370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Bowlby’s ideas are built from some important research that were provided by observations before him. Harlow and zimmermann,1959 study where they looked at attachment in monkeys. The study consisted of given the monkeys two pretend mothers which were wire monkeys. One of the wire mothers was a monkey frame and feeding bottle and the other was covered in a soft terry towelling. They wanted to see which out of the two wire monkeys the baby monkey preferred. The monkeys spent a lot of time clinging to the terry cloth surrogate mother.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4D1A1811-BF07-43AB-A93B-72BEF33FE1EF}"/>
              </a:ext>
            </a:extLst>
          </p:cNvPr>
          <p:cNvSpPr/>
          <p:nvPr/>
        </p:nvSpPr>
        <p:spPr>
          <a:xfrm>
            <a:off x="4648200" y="4218265"/>
            <a:ext cx="3371850" cy="230755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According to Bowlby early secure attachment is crucial to a child’s development because it acts as a template for all other relationships. Bowlby, referred to this as an ‘internal working model’ to which we are unconsciously aware of (Bowlby,1969). Thus, secure attachment being a core component to which we base later relationships on and how we respond to everyone else (Schore,2005).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6C741DD5-F2AC-4418-949F-2446EE066775}"/>
              </a:ext>
            </a:extLst>
          </p:cNvPr>
          <p:cNvSpPr/>
          <p:nvPr/>
        </p:nvSpPr>
        <p:spPr>
          <a:xfrm>
            <a:off x="8143875" y="219075"/>
            <a:ext cx="3581402" cy="274826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What the findings saw was that the baby monkey would go to the monkey in the terry cloth for comfort it was frightened or for food. From these researchers were able to see that it was comfort is the most contributor to attachment not feeding.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Years later the surrogate raised monkeys displayed behaviours such as rocking back and forth and displayed aggressive behaviour and were incapable of caring for their baby monkeys. These findings suggest that maternal behaviour is not instinct but learnt in early childhood.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8EFB81B3-4511-48F1-B000-F3D9B770ADE4}"/>
              </a:ext>
            </a:extLst>
          </p:cNvPr>
          <p:cNvSpPr/>
          <p:nvPr/>
        </p:nvSpPr>
        <p:spPr>
          <a:xfrm>
            <a:off x="742950" y="3005435"/>
            <a:ext cx="9753600" cy="954107"/>
          </a:xfrm>
          <a:prstGeom prst="rect">
            <a:avLst/>
          </a:prstGeom>
          <a:noFill/>
        </p:spPr>
        <p:txBody>
          <a:bodyPr wrap="square" lIns="91440" tIns="45720" rIns="91440" bIns="45720">
            <a:spAutoFit/>
          </a:bodyPr>
          <a:lstStyle/>
          <a:p>
            <a:pPr algn="ctr"/>
            <a:r>
              <a:rPr lang="en-US" sz="2800" b="1" dirty="0">
                <a:ln w="9525">
                  <a:solidFill>
                    <a:schemeClr val="bg1"/>
                  </a:solidFill>
                  <a:prstDash val="solid"/>
                </a:ln>
                <a:effectLst>
                  <a:outerShdw blurRad="12700" dist="38100" dir="2700000" algn="tl" rotWithShape="0">
                    <a:schemeClr val="accent5">
                      <a:lumMod val="60000"/>
                      <a:lumOff val="40000"/>
                    </a:schemeClr>
                  </a:outerShdw>
                </a:effectLst>
                <a:latin typeface="Arial Black" panose="020B0A04020102020204" pitchFamily="34" charset="0"/>
                <a:cs typeface="Arial" panose="020B0604020202020204" pitchFamily="34" charset="0"/>
              </a:rPr>
              <a:t>What does the research tell us about attachment.</a:t>
            </a:r>
            <a:endParaRPr lang="en-US" sz="2800" b="1" cap="none" spc="0" dirty="0">
              <a:ln w="9525">
                <a:solidFill>
                  <a:schemeClr val="bg1"/>
                </a:solidFill>
                <a:prstDash val="solid"/>
              </a:ln>
              <a:effectLst>
                <a:outerShdw blurRad="12700" dist="38100" dir="2700000" algn="tl" rotWithShape="0">
                  <a:schemeClr val="accent5">
                    <a:lumMod val="60000"/>
                    <a:lumOff val="40000"/>
                  </a:schemeClr>
                </a:outerShdw>
              </a:effectLst>
              <a:latin typeface="Arial Black" panose="020B0A040201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6DF53DDF-A395-45E6-942E-EA0186EA1936}"/>
              </a:ext>
            </a:extLst>
          </p:cNvPr>
          <p:cNvSpPr/>
          <p:nvPr/>
        </p:nvSpPr>
        <p:spPr>
          <a:xfrm>
            <a:off x="8734425" y="4505265"/>
            <a:ext cx="3371850" cy="173355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spc="35" dirty="0">
                <a:solidFill>
                  <a:srgbClr val="262C34"/>
                </a:solidFill>
                <a:effectLst/>
                <a:latin typeface="Arial" panose="020B0604020202020204" pitchFamily="34" charset="0"/>
                <a:ea typeface="Calibri" panose="020F0502020204030204" pitchFamily="34" charset="0"/>
                <a:cs typeface="Times New Roman" panose="02020603050405020304" pitchFamily="18" charset="0"/>
              </a:rPr>
              <a:t>Bowlby suggested that children have an innate need to seek proximity to their caregivers and this was an evolutionary mechanism for both humans and animals. For children staying close makes them feel safe (Howe,2011).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See the source image">
            <a:extLst>
              <a:ext uri="{FF2B5EF4-FFF2-40B4-BE49-F238E27FC236}">
                <a16:creationId xmlns:a16="http://schemas.microsoft.com/office/drawing/2014/main" id="{0C272FE9-4A61-4A27-B4F2-697512739B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91700" y="2967335"/>
            <a:ext cx="2400299" cy="15379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EAE3A90B-9ABA-4723-9022-BDB5FAB6D9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98" y="2581213"/>
            <a:ext cx="1344304" cy="135636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22378C93-B29B-4D67-AEB4-D147CF65AA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2014" y="114300"/>
            <a:ext cx="1825636" cy="241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353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person, indoor, seat, baby&#10;&#10;Description automatically generated">
            <a:extLst>
              <a:ext uri="{FF2B5EF4-FFF2-40B4-BE49-F238E27FC236}">
                <a16:creationId xmlns:a16="http://schemas.microsoft.com/office/drawing/2014/main" id="{7B1046C7-4273-40C1-A86B-8DE751C3F880}"/>
              </a:ext>
            </a:extLst>
          </p:cNvPr>
          <p:cNvPicPr>
            <a:picLocks noChangeAspect="1"/>
          </p:cNvPicPr>
          <p:nvPr/>
        </p:nvPicPr>
        <p:blipFill rotWithShape="1">
          <a:blip r:embed="rId2">
            <a:extLst>
              <a:ext uri="{28A0092B-C50C-407E-A947-70E740481C1C}">
                <a14:useLocalDpi xmlns:a14="http://schemas.microsoft.com/office/drawing/2010/main" val="0"/>
              </a:ext>
            </a:extLst>
          </a:blip>
          <a:srcRect l="25897" r="9466" b="9091"/>
          <a:stretch/>
        </p:blipFill>
        <p:spPr>
          <a:xfrm>
            <a:off x="1116265" y="3410019"/>
            <a:ext cx="2247392" cy="1777997"/>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E163B7EF-97B0-4909-88B9-31F5D8DA794E}"/>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000" dirty="0">
                <a:latin typeface="Arial Black" panose="020B0A04020102020204" pitchFamily="34" charset="0"/>
              </a:rPr>
              <a:t>Ideas To Promote Secure Attachment With Your Child.</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E025EE8F-D1D2-4EE7-9FFC-BF4234C26C18}"/>
              </a:ext>
            </a:extLst>
          </p:cNvPr>
          <p:cNvSpPr/>
          <p:nvPr/>
        </p:nvSpPr>
        <p:spPr>
          <a:xfrm>
            <a:off x="8468888" y="2433575"/>
            <a:ext cx="3267075" cy="1514475"/>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Demonstrate</a:t>
            </a:r>
            <a:r>
              <a:rPr lang="en-GB" sz="1200" b="1" dirty="0">
                <a:solidFill>
                  <a:schemeClr val="tx1"/>
                </a:solidFill>
                <a:latin typeface="Arial" panose="020B0604020202020204" pitchFamily="34" charset="0"/>
                <a:cs typeface="Arial" panose="020B0604020202020204" pitchFamily="34" charset="0"/>
              </a:rPr>
              <a:t> empathy </a:t>
            </a:r>
            <a:r>
              <a:rPr lang="en-GB" sz="1200" dirty="0">
                <a:solidFill>
                  <a:schemeClr val="tx1"/>
                </a:solidFill>
                <a:latin typeface="Arial" panose="020B0604020202020204" pitchFamily="34" charset="0"/>
                <a:cs typeface="Arial" panose="020B0604020202020204" pitchFamily="34" charset="0"/>
              </a:rPr>
              <a:t>and </a:t>
            </a:r>
            <a:r>
              <a:rPr lang="en-GB" sz="1200" b="1" dirty="0">
                <a:solidFill>
                  <a:schemeClr val="tx1"/>
                </a:solidFill>
                <a:latin typeface="Arial" panose="020B0604020202020204" pitchFamily="34" charset="0"/>
                <a:cs typeface="Arial" panose="020B0604020202020204" pitchFamily="34" charset="0"/>
              </a:rPr>
              <a:t>warmth</a:t>
            </a:r>
            <a:r>
              <a:rPr lang="en-GB" sz="1200" dirty="0">
                <a:solidFill>
                  <a:schemeClr val="tx1"/>
                </a:solidFill>
                <a:latin typeface="Arial" panose="020B0604020202020204" pitchFamily="34" charset="0"/>
                <a:cs typeface="Arial" panose="020B0604020202020204" pitchFamily="34" charset="0"/>
              </a:rPr>
              <a:t> in your interactions with your child. By doing this you are providing a </a:t>
            </a:r>
            <a:r>
              <a:rPr lang="en-GB" sz="1200" b="1" dirty="0">
                <a:solidFill>
                  <a:schemeClr val="tx1"/>
                </a:solidFill>
                <a:latin typeface="Arial" panose="020B0604020202020204" pitchFamily="34" charset="0"/>
                <a:cs typeface="Arial" panose="020B0604020202020204" pitchFamily="34" charset="0"/>
              </a:rPr>
              <a:t>secure base </a:t>
            </a:r>
            <a:r>
              <a:rPr lang="en-GB" sz="1200" dirty="0">
                <a:solidFill>
                  <a:schemeClr val="tx1"/>
                </a:solidFill>
                <a:latin typeface="Arial" panose="020B0604020202020204" pitchFamily="34" charset="0"/>
                <a:cs typeface="Arial" panose="020B0604020202020204" pitchFamily="34" charset="0"/>
              </a:rPr>
              <a:t>that your child can always come to if they are upset, poorly or hurt.</a:t>
            </a:r>
          </a:p>
        </p:txBody>
      </p:sp>
      <p:sp>
        <p:nvSpPr>
          <p:cNvPr id="28" name="Rectangle: Rounded Corners 27">
            <a:extLst>
              <a:ext uri="{FF2B5EF4-FFF2-40B4-BE49-F238E27FC236}">
                <a16:creationId xmlns:a16="http://schemas.microsoft.com/office/drawing/2014/main" id="{9E168836-17CB-4A77-B95C-24B98B35AD27}"/>
              </a:ext>
            </a:extLst>
          </p:cNvPr>
          <p:cNvSpPr/>
          <p:nvPr/>
        </p:nvSpPr>
        <p:spPr>
          <a:xfrm>
            <a:off x="515419" y="2604652"/>
            <a:ext cx="3181053" cy="1432179"/>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Be </a:t>
            </a:r>
            <a:r>
              <a:rPr lang="en-GB" sz="1200" b="1" dirty="0">
                <a:solidFill>
                  <a:schemeClr val="tx1"/>
                </a:solidFill>
                <a:latin typeface="Arial" panose="020B0604020202020204" pitchFamily="34" charset="0"/>
                <a:cs typeface="Arial" panose="020B0604020202020204" pitchFamily="34" charset="0"/>
              </a:rPr>
              <a:t>responsive</a:t>
            </a:r>
            <a:r>
              <a:rPr lang="en-GB" sz="1200" dirty="0">
                <a:solidFill>
                  <a:schemeClr val="tx1"/>
                </a:solidFill>
                <a:latin typeface="Arial" panose="020B0604020202020204" pitchFamily="34" charset="0"/>
                <a:cs typeface="Arial" panose="020B0604020202020204" pitchFamily="34" charset="0"/>
              </a:rPr>
              <a:t> to your Childs needs. Getting to learn your Childs unique cues when they are hungry or tired and being efficiently responsive to these needs. This conveys </a:t>
            </a:r>
            <a:r>
              <a:rPr lang="en-GB" sz="1200" b="1" dirty="0">
                <a:solidFill>
                  <a:schemeClr val="tx1"/>
                </a:solidFill>
                <a:latin typeface="Arial" panose="020B0604020202020204" pitchFamily="34" charset="0"/>
                <a:cs typeface="Arial" panose="020B0604020202020204" pitchFamily="34" charset="0"/>
              </a:rPr>
              <a:t>safety.</a:t>
            </a:r>
          </a:p>
        </p:txBody>
      </p:sp>
      <p:sp>
        <p:nvSpPr>
          <p:cNvPr id="29" name="Rectangle: Rounded Corners 28">
            <a:extLst>
              <a:ext uri="{FF2B5EF4-FFF2-40B4-BE49-F238E27FC236}">
                <a16:creationId xmlns:a16="http://schemas.microsoft.com/office/drawing/2014/main" id="{EA439629-A00C-4429-A6F0-52C6925CF758}"/>
              </a:ext>
            </a:extLst>
          </p:cNvPr>
          <p:cNvSpPr/>
          <p:nvPr/>
        </p:nvSpPr>
        <p:spPr>
          <a:xfrm>
            <a:off x="4606648" y="665482"/>
            <a:ext cx="3037840" cy="1777998"/>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Aft>
                <a:spcPts val="800"/>
              </a:spcAft>
            </a:pPr>
            <a:r>
              <a:rPr lang="en-US" sz="1200" dirty="0">
                <a:solidFill>
                  <a:schemeClr val="tx1"/>
                </a:solidFill>
                <a:effectLst/>
                <a:latin typeface="Arial" panose="020B0604020202020204" pitchFamily="34" charset="0"/>
                <a:cs typeface="Arial" panose="020B0604020202020204" pitchFamily="34" charset="0"/>
              </a:rPr>
              <a:t>To develop a strong secure attachment with your child you need to</a:t>
            </a:r>
            <a:r>
              <a:rPr lang="en-US" sz="1200" dirty="0">
                <a:solidFill>
                  <a:schemeClr val="tx1"/>
                </a:solidFill>
                <a:latin typeface="Arial" panose="020B0604020202020204" pitchFamily="34" charset="0"/>
                <a:cs typeface="Arial" panose="020B0604020202020204" pitchFamily="34" charset="0"/>
              </a:rPr>
              <a:t> </a:t>
            </a:r>
            <a:r>
              <a:rPr lang="en-US" sz="1200" b="1" dirty="0">
                <a:solidFill>
                  <a:schemeClr val="tx1"/>
                </a:solidFill>
                <a:latin typeface="Arial" panose="020B0604020202020204" pitchFamily="34" charset="0"/>
                <a:cs typeface="Arial" panose="020B0604020202020204" pitchFamily="34" charset="0"/>
              </a:rPr>
              <a:t>be there physically. </a:t>
            </a:r>
            <a:r>
              <a:rPr lang="en-US" sz="1200" dirty="0">
                <a:solidFill>
                  <a:schemeClr val="tx1"/>
                </a:solidFill>
                <a:latin typeface="Arial" panose="020B0604020202020204" pitchFamily="34" charset="0"/>
                <a:cs typeface="Arial" panose="020B0604020202020204" pitchFamily="34" charset="0"/>
              </a:rPr>
              <a:t>Spend time with your child, play peek-a-boo or make silly voice to encourage your child to interact with you.</a:t>
            </a:r>
          </a:p>
        </p:txBody>
      </p:sp>
      <p:sp>
        <p:nvSpPr>
          <p:cNvPr id="30" name="Rectangle: Rounded Corners 29">
            <a:extLst>
              <a:ext uri="{FF2B5EF4-FFF2-40B4-BE49-F238E27FC236}">
                <a16:creationId xmlns:a16="http://schemas.microsoft.com/office/drawing/2014/main" id="{720E776A-1B0D-4E9D-A708-06C36D524A9C}"/>
              </a:ext>
            </a:extLst>
          </p:cNvPr>
          <p:cNvSpPr/>
          <p:nvPr/>
        </p:nvSpPr>
        <p:spPr>
          <a:xfrm>
            <a:off x="371094" y="4919726"/>
            <a:ext cx="2809875" cy="1432179"/>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90000"/>
              </a:lnSpc>
              <a:spcAft>
                <a:spcPts val="800"/>
              </a:spcAft>
            </a:pPr>
            <a:r>
              <a:rPr lang="en-US" sz="1200" b="1" dirty="0">
                <a:solidFill>
                  <a:schemeClr val="tx1"/>
                </a:solidFill>
                <a:effectLst/>
                <a:latin typeface="Arial" panose="020B0604020202020204" pitchFamily="34" charset="0"/>
                <a:cs typeface="Arial" panose="020B0604020202020204" pitchFamily="34" charset="0"/>
              </a:rPr>
              <a:t>Be fully present </a:t>
            </a:r>
            <a:r>
              <a:rPr lang="en-US" sz="1200" dirty="0">
                <a:solidFill>
                  <a:schemeClr val="tx1"/>
                </a:solidFill>
                <a:effectLst/>
                <a:latin typeface="Arial" panose="020B0604020202020204" pitchFamily="34" charset="0"/>
                <a:cs typeface="Arial" panose="020B0604020202020204" pitchFamily="34" charset="0"/>
              </a:rPr>
              <a:t>away from phones, social media and tv. This demonstrates to the child that you enjoy your time with them and that you are happy being with them. That your child is </a:t>
            </a:r>
            <a:r>
              <a:rPr lang="en-US" sz="1200" b="1" dirty="0">
                <a:solidFill>
                  <a:schemeClr val="tx1"/>
                </a:solidFill>
                <a:effectLst/>
                <a:latin typeface="Arial" panose="020B0604020202020204" pitchFamily="34" charset="0"/>
                <a:cs typeface="Arial" panose="020B0604020202020204" pitchFamily="34" charset="0"/>
              </a:rPr>
              <a:t>valued</a:t>
            </a:r>
            <a:r>
              <a:rPr lang="en-US" sz="1200" dirty="0">
                <a:solidFill>
                  <a:schemeClr val="tx1"/>
                </a:solidFill>
                <a:effectLst/>
                <a:latin typeface="Arial" panose="020B0604020202020204" pitchFamily="34" charset="0"/>
                <a:cs typeface="Arial" panose="020B0604020202020204" pitchFamily="34" charset="0"/>
              </a:rPr>
              <a:t>.</a:t>
            </a:r>
          </a:p>
        </p:txBody>
      </p:sp>
      <p:sp>
        <p:nvSpPr>
          <p:cNvPr id="31" name="Rectangle: Rounded Corners 30">
            <a:extLst>
              <a:ext uri="{FF2B5EF4-FFF2-40B4-BE49-F238E27FC236}">
                <a16:creationId xmlns:a16="http://schemas.microsoft.com/office/drawing/2014/main" id="{E742F800-8C8A-492E-8C24-5E80CB9B4A72}"/>
              </a:ext>
            </a:extLst>
          </p:cNvPr>
          <p:cNvSpPr/>
          <p:nvPr/>
        </p:nvSpPr>
        <p:spPr>
          <a:xfrm>
            <a:off x="4620461" y="2890521"/>
            <a:ext cx="2960728" cy="1777998"/>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Arial" panose="020B0604020202020204" pitchFamily="34" charset="0"/>
                <a:cs typeface="Arial" panose="020B0604020202020204" pitchFamily="34" charset="0"/>
              </a:rPr>
              <a:t>Holding </a:t>
            </a:r>
            <a:r>
              <a:rPr lang="en-GB" sz="1200" dirty="0">
                <a:solidFill>
                  <a:schemeClr val="tx1"/>
                </a:solidFill>
                <a:latin typeface="Arial" panose="020B0604020202020204" pitchFamily="34" charset="0"/>
                <a:cs typeface="Arial" panose="020B0604020202020204" pitchFamily="34" charset="0"/>
              </a:rPr>
              <a:t>and </a:t>
            </a:r>
            <a:r>
              <a:rPr lang="en-GB" sz="1200" b="1" dirty="0">
                <a:solidFill>
                  <a:schemeClr val="tx1"/>
                </a:solidFill>
                <a:latin typeface="Arial" panose="020B0604020202020204" pitchFamily="34" charset="0"/>
                <a:cs typeface="Arial" panose="020B0604020202020204" pitchFamily="34" charset="0"/>
              </a:rPr>
              <a:t>touching</a:t>
            </a:r>
            <a:r>
              <a:rPr lang="en-GB" sz="1200" dirty="0">
                <a:solidFill>
                  <a:schemeClr val="tx1"/>
                </a:solidFill>
                <a:latin typeface="Arial" panose="020B0604020202020204" pitchFamily="34" charset="0"/>
                <a:cs typeface="Arial" panose="020B0604020202020204" pitchFamily="34" charset="0"/>
              </a:rPr>
              <a:t> your child as much as possible. Keeping them </a:t>
            </a:r>
            <a:r>
              <a:rPr lang="en-GB" sz="1200" b="1" dirty="0">
                <a:solidFill>
                  <a:schemeClr val="tx1"/>
                </a:solidFill>
                <a:latin typeface="Arial" panose="020B0604020202020204" pitchFamily="34" charset="0"/>
                <a:cs typeface="Arial" panose="020B0604020202020204" pitchFamily="34" charset="0"/>
              </a:rPr>
              <a:t>close. </a:t>
            </a:r>
            <a:r>
              <a:rPr lang="en-GB" sz="1200" dirty="0">
                <a:solidFill>
                  <a:schemeClr val="tx1"/>
                </a:solidFill>
                <a:latin typeface="Arial" panose="020B0604020202020204" pitchFamily="34" charset="0"/>
                <a:cs typeface="Arial" panose="020B0604020202020204" pitchFamily="34" charset="0"/>
              </a:rPr>
              <a:t>When your child is very young you could keep them in a sling when doing daily activities</a:t>
            </a:r>
            <a:r>
              <a:rPr lang="en-GB" dirty="0"/>
              <a:t>.</a:t>
            </a:r>
          </a:p>
        </p:txBody>
      </p:sp>
      <p:sp>
        <p:nvSpPr>
          <p:cNvPr id="32" name="Rectangle: Rounded Corners 31">
            <a:extLst>
              <a:ext uri="{FF2B5EF4-FFF2-40B4-BE49-F238E27FC236}">
                <a16:creationId xmlns:a16="http://schemas.microsoft.com/office/drawing/2014/main" id="{7A7101E4-1FE5-40C4-A66D-3A863D95C8E4}"/>
              </a:ext>
            </a:extLst>
          </p:cNvPr>
          <p:cNvSpPr/>
          <p:nvPr/>
        </p:nvSpPr>
        <p:spPr>
          <a:xfrm>
            <a:off x="8333611" y="4348101"/>
            <a:ext cx="3019425" cy="1777997"/>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Sing, talk or read to your child. Even though your baby is young and may not understand what you are saying. Your calm voice will provide </a:t>
            </a:r>
            <a:r>
              <a:rPr lang="en-GB" sz="1200" b="1" dirty="0">
                <a:solidFill>
                  <a:schemeClr val="tx1"/>
                </a:solidFill>
                <a:latin typeface="Arial" panose="020B0604020202020204" pitchFamily="34" charset="0"/>
                <a:cs typeface="Arial" panose="020B0604020202020204" pitchFamily="34" charset="0"/>
              </a:rPr>
              <a:t>reassurance</a:t>
            </a:r>
            <a:r>
              <a:rPr lang="en-GB" sz="1200" dirty="0">
                <a:solidFill>
                  <a:schemeClr val="tx1"/>
                </a:solidFill>
                <a:latin typeface="Arial" panose="020B0604020202020204" pitchFamily="34" charset="0"/>
                <a:cs typeface="Arial" panose="020B0604020202020204" pitchFamily="34" charset="0"/>
              </a:rPr>
              <a:t> for them and again convey </a:t>
            </a:r>
            <a:r>
              <a:rPr lang="en-GB" sz="1200" b="1" dirty="0">
                <a:solidFill>
                  <a:schemeClr val="tx1"/>
                </a:solidFill>
                <a:latin typeface="Arial" panose="020B0604020202020204" pitchFamily="34" charset="0"/>
                <a:cs typeface="Arial" panose="020B0604020202020204" pitchFamily="34" charset="0"/>
              </a:rPr>
              <a:t>safety.</a:t>
            </a:r>
          </a:p>
        </p:txBody>
      </p:sp>
      <p:sp>
        <p:nvSpPr>
          <p:cNvPr id="33" name="Rectangle: Rounded Corners 32">
            <a:extLst>
              <a:ext uri="{FF2B5EF4-FFF2-40B4-BE49-F238E27FC236}">
                <a16:creationId xmlns:a16="http://schemas.microsoft.com/office/drawing/2014/main" id="{EC988F56-107A-464C-94F0-83747095BD60}"/>
              </a:ext>
            </a:extLst>
          </p:cNvPr>
          <p:cNvSpPr/>
          <p:nvPr/>
        </p:nvSpPr>
        <p:spPr>
          <a:xfrm>
            <a:off x="4229100" y="4919727"/>
            <a:ext cx="3227428" cy="1749552"/>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dirty="0">
                <a:solidFill>
                  <a:schemeClr val="tx1"/>
                </a:solidFill>
                <a:latin typeface="Arial" panose="020B0604020202020204" pitchFamily="34" charset="0"/>
                <a:cs typeface="Arial" panose="020B0604020202020204" pitchFamily="34" charset="0"/>
              </a:rPr>
              <a:t>Dads</a:t>
            </a:r>
            <a:r>
              <a:rPr lang="en-GB" sz="1200" dirty="0">
                <a:solidFill>
                  <a:schemeClr val="tx1"/>
                </a:solidFill>
                <a:latin typeface="Arial" panose="020B0604020202020204" pitchFamily="34" charset="0"/>
                <a:cs typeface="Arial" panose="020B0604020202020204" pitchFamily="34" charset="0"/>
              </a:rPr>
              <a:t> can form a </a:t>
            </a:r>
            <a:r>
              <a:rPr lang="en-GB" sz="1200" b="1" dirty="0">
                <a:solidFill>
                  <a:schemeClr val="tx1"/>
                </a:solidFill>
                <a:latin typeface="Arial" panose="020B0604020202020204" pitchFamily="34" charset="0"/>
                <a:cs typeface="Arial" panose="020B0604020202020204" pitchFamily="34" charset="0"/>
              </a:rPr>
              <a:t>special </a:t>
            </a:r>
            <a:r>
              <a:rPr lang="en-GB" sz="1200" dirty="0">
                <a:solidFill>
                  <a:schemeClr val="tx1"/>
                </a:solidFill>
                <a:latin typeface="Arial" panose="020B0604020202020204" pitchFamily="34" charset="0"/>
                <a:cs typeface="Arial" panose="020B0604020202020204" pitchFamily="34" charset="0"/>
              </a:rPr>
              <a:t>secure attachment with their baby when </a:t>
            </a:r>
            <a:r>
              <a:rPr lang="en-GB" sz="1200" b="1" dirty="0">
                <a:solidFill>
                  <a:schemeClr val="tx1"/>
                </a:solidFill>
                <a:latin typeface="Arial" panose="020B0604020202020204" pitchFamily="34" charset="0"/>
                <a:cs typeface="Arial" panose="020B0604020202020204" pitchFamily="34" charset="0"/>
              </a:rPr>
              <a:t>feeding</a:t>
            </a:r>
            <a:r>
              <a:rPr lang="en-GB" sz="1200" dirty="0">
                <a:solidFill>
                  <a:schemeClr val="tx1"/>
                </a:solidFill>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changing nappies </a:t>
            </a:r>
            <a:r>
              <a:rPr lang="en-GB" sz="1200" dirty="0">
                <a:solidFill>
                  <a:schemeClr val="tx1"/>
                </a:solidFill>
                <a:latin typeface="Arial" panose="020B0604020202020204" pitchFamily="34" charset="0"/>
                <a:cs typeface="Arial" panose="020B0604020202020204" pitchFamily="34" charset="0"/>
              </a:rPr>
              <a:t>by making </a:t>
            </a:r>
            <a:r>
              <a:rPr lang="en-GB" sz="1200" b="1" dirty="0">
                <a:solidFill>
                  <a:schemeClr val="tx1"/>
                </a:solidFill>
                <a:latin typeface="Arial" panose="020B0604020202020204" pitchFamily="34" charset="0"/>
                <a:cs typeface="Arial" panose="020B0604020202020204" pitchFamily="34" charset="0"/>
              </a:rPr>
              <a:t>eye contact, smiling </a:t>
            </a:r>
            <a:r>
              <a:rPr lang="en-GB" sz="1200" dirty="0">
                <a:solidFill>
                  <a:schemeClr val="tx1"/>
                </a:solidFill>
                <a:latin typeface="Arial" panose="020B0604020202020204" pitchFamily="34" charset="0"/>
                <a:cs typeface="Arial" panose="020B0604020202020204" pitchFamily="34" charset="0"/>
              </a:rPr>
              <a:t>and </a:t>
            </a:r>
            <a:r>
              <a:rPr lang="en-GB" sz="1200" b="1" dirty="0">
                <a:solidFill>
                  <a:schemeClr val="tx1"/>
                </a:solidFill>
                <a:latin typeface="Arial" panose="020B0604020202020204" pitchFamily="34" charset="0"/>
                <a:cs typeface="Arial" panose="020B0604020202020204" pitchFamily="34" charset="0"/>
              </a:rPr>
              <a:t>talking</a:t>
            </a:r>
            <a:r>
              <a:rPr lang="en-GB" sz="1200" dirty="0">
                <a:solidFill>
                  <a:schemeClr val="tx1"/>
                </a:solidFill>
                <a:latin typeface="Arial" panose="020B0604020202020204" pitchFamily="34" charset="0"/>
                <a:cs typeface="Arial" panose="020B0604020202020204" pitchFamily="34" charset="0"/>
              </a:rPr>
              <a:t> to your baby</a:t>
            </a:r>
          </a:p>
        </p:txBody>
      </p:sp>
      <p:pic>
        <p:nvPicPr>
          <p:cNvPr id="35" name="Picture 34" descr="A doctor examining a baby&#10;&#10;Description automatically generated with low confidence">
            <a:extLst>
              <a:ext uri="{FF2B5EF4-FFF2-40B4-BE49-F238E27FC236}">
                <a16:creationId xmlns:a16="http://schemas.microsoft.com/office/drawing/2014/main" id="{DD154789-5018-4F79-B165-F5186A6F73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95625" y="3757169"/>
            <a:ext cx="1782242" cy="1677555"/>
          </a:xfrm>
          <a:prstGeom prst="rect">
            <a:avLst/>
          </a:prstGeom>
        </p:spPr>
      </p:pic>
      <p:pic>
        <p:nvPicPr>
          <p:cNvPr id="37" name="Picture 36" descr="A picture containing person, baby, toddler&#10;&#10;Description automatically generated">
            <a:extLst>
              <a:ext uri="{FF2B5EF4-FFF2-40B4-BE49-F238E27FC236}">
                <a16:creationId xmlns:a16="http://schemas.microsoft.com/office/drawing/2014/main" id="{F606B68C-BE5F-49F6-AAB0-AFBC2AD980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59764" y="4050199"/>
            <a:ext cx="1685267" cy="1091494"/>
          </a:xfrm>
          <a:prstGeom prst="rect">
            <a:avLst/>
          </a:prstGeom>
        </p:spPr>
      </p:pic>
      <p:pic>
        <p:nvPicPr>
          <p:cNvPr id="39" name="Picture 38" descr="A picture containing person, outdoor, crowd&#10;&#10;Description automatically generated">
            <a:extLst>
              <a:ext uri="{FF2B5EF4-FFF2-40B4-BE49-F238E27FC236}">
                <a16:creationId xmlns:a16="http://schemas.microsoft.com/office/drawing/2014/main" id="{9FA2217E-DD6A-419B-B42A-DD1A816D649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31233" y="1997540"/>
            <a:ext cx="1600954" cy="1249299"/>
          </a:xfrm>
          <a:prstGeom prst="rect">
            <a:avLst/>
          </a:prstGeom>
        </p:spPr>
      </p:pic>
      <p:pic>
        <p:nvPicPr>
          <p:cNvPr id="41" name="Picture 40" descr="A picture containing person, indoor, seat, baby&#10;&#10;Description automatically generated">
            <a:extLst>
              <a:ext uri="{FF2B5EF4-FFF2-40B4-BE49-F238E27FC236}">
                <a16:creationId xmlns:a16="http://schemas.microsoft.com/office/drawing/2014/main" id="{4FEB22D1-B3F7-4501-93DF-8AFC1EBAA8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17954" y="1798389"/>
            <a:ext cx="1600954" cy="1105535"/>
          </a:xfrm>
          <a:prstGeom prst="rect">
            <a:avLst/>
          </a:prstGeom>
        </p:spPr>
      </p:pic>
      <p:pic>
        <p:nvPicPr>
          <p:cNvPr id="45" name="Picture 44" descr="A picture containing indoor, person, window&#10;&#10;Description automatically generated">
            <a:extLst>
              <a:ext uri="{FF2B5EF4-FFF2-40B4-BE49-F238E27FC236}">
                <a16:creationId xmlns:a16="http://schemas.microsoft.com/office/drawing/2014/main" id="{7F6B9346-4698-4F6C-880D-7D75C3FB4A7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49968" y="189017"/>
            <a:ext cx="2916813" cy="1944542"/>
          </a:xfrm>
          <a:prstGeom prst="rect">
            <a:avLst/>
          </a:prstGeom>
        </p:spPr>
      </p:pic>
      <p:sp>
        <p:nvSpPr>
          <p:cNvPr id="46" name="TextBox 45">
            <a:extLst>
              <a:ext uri="{FF2B5EF4-FFF2-40B4-BE49-F238E27FC236}">
                <a16:creationId xmlns:a16="http://schemas.microsoft.com/office/drawing/2014/main" id="{E67B0B9A-8F4C-4198-BC2A-D09149A5D145}"/>
              </a:ext>
            </a:extLst>
          </p:cNvPr>
          <p:cNvSpPr txBox="1"/>
          <p:nvPr/>
        </p:nvSpPr>
        <p:spPr>
          <a:xfrm>
            <a:off x="8468888" y="6267450"/>
            <a:ext cx="248823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(NHS,2021).</a:t>
            </a:r>
          </a:p>
        </p:txBody>
      </p:sp>
    </p:spTree>
    <p:extLst>
      <p:ext uri="{BB962C8B-B14F-4D97-AF65-F5344CB8AC3E}">
        <p14:creationId xmlns:p14="http://schemas.microsoft.com/office/powerpoint/2010/main" val="27945380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903B3BF-58BF-4130-8CD3-C7A5D571F9DE}"/>
              </a:ext>
            </a:extLst>
          </p:cNvPr>
          <p:cNvSpPr/>
          <p:nvPr/>
        </p:nvSpPr>
        <p:spPr>
          <a:xfrm>
            <a:off x="219075" y="0"/>
            <a:ext cx="11630025" cy="6858000"/>
          </a:xfrm>
          <a:prstGeom prst="roundRect">
            <a:avLst/>
          </a:prstGeom>
          <a:solidFill>
            <a:srgbClr val="53F3F7"/>
          </a:solidFill>
          <a:ln>
            <a:solidFill>
              <a:srgbClr val="53F3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Ainsworth, M. (1978). The Bowlby-Ainsworth attachment theory.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Behavioral And Brain Sciences</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(3), 436-438. https://doi.org/10.1017/s0140525x00075828</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Burton, M., Pavord, E., &amp; Williams, B. (2014).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An Introduction to Child and Adolescent Mental Health</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(1),51-53. Sage.</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Bowlby, J. (1969).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Attachment. Attachment and Loss series (</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1),New York: Basic Books.</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Bowlby, J. (1982).</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Attachment and Loss. Volume 1: Attachment.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(2),(</a:t>
            </a:r>
            <a:r>
              <a:rPr lang="en-GB" sz="12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Google Scholar</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Developing a relationship with your baby</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Nhsinform.scot. (2021). Retrieved 27 March 2021, from </a:t>
            </a:r>
            <a:r>
              <a:rPr lang="en-GB" sz="12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https://www.nhsinform.scot/ready-steady-baby/early-parenthood/getting-to-know-your-baby/developing-a-relationship-with-your-baby</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Fearon, R., Bakermans-Kranenburg, M., van IJzendoorn, M., Lapsley, A., &amp; Roisman, G. (2010). The Significance of Insecure Attachment and Disorganization in the Development of Children’s Externalizing Behavior: A Meta-Analytic Study.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Child Development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81</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(2), 435-456. </a:t>
            </a:r>
            <a:r>
              <a:rPr lang="en-GB" sz="12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https://doi.org/10.1111/j.1467-8624.2009.01405</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Finelli, J., Zeanah-CH,Jr &amp; Smyke, A. (2019).Attachment Disorders in Early Childhood.In C.Zeanah (1)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Handbook of Infant Mental Health </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(4)452-466</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New York: Guildford Press.</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Harlow, H., &amp; Zimmermann, R. (1959). Affectional Response in the Infant Monkey: Orphaned baby monkeys develop a strong and persistent attachment to inanimate surrogate mothers.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Science</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130</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(3373), 421-432. </a:t>
            </a:r>
            <a:r>
              <a:rPr lang="en-GB" sz="12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https://doi.org/10.1126/science.130.3373.421</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Howe, D. (2011)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Attachment across the Lifecourse:A Brief Introduction.</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Basingstoke:Palgrave Macmillian.</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Lorenz, K. (1979)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The year of the Greylag Goose.</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New York:Harcourt Brace Janovich.</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Rosenblum, K.,Dayton, C &amp; Muzik, M.(2019) Infant Social and Emotional Development in a Relational Context. In Zeanah, C.</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Handbook of Infant Mental Health</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(4)95-119. Guilford:New York.</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Schore,A. (2005) Attachment, Affect Regulation and the Developing Right Brain: Linking Development Neuroscience to Pediatrics.</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Pediatrics in Review,</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26(6):204-211. Avaible at </a:t>
            </a:r>
            <a:r>
              <a:rPr lang="en-GB" sz="12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www.allanschore.com/pdf/_SchorePediatricsInReview.pdf</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March 2021).</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Schore, A. (1994)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After Regulation and the Orgin of the Self:The neurobiology of emotional development.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New Jersey:Erlbaum.</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Steele, H &amp; Siever L.(2010) An attachment perspective on borderline personality disorder:advances in gene-</a:t>
            </a:r>
            <a:r>
              <a:rPr lang="en-GB" sz="12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environement</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considerations.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Current Psychiatry Reports </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(12) 61-67.</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Theodosiou, D., Knightsmith, D., Lavis, P., &amp; Bailey, P. (2020).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Children and Young People's Mental Health</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 (1) 75-75. Pavilion.</a:t>
            </a:r>
          </a:p>
          <a:p>
            <a:pPr>
              <a:lnSpc>
                <a:spcPct val="107000"/>
              </a:lnSpc>
              <a:spcAft>
                <a:spcPts val="800"/>
              </a:spcAft>
            </a:pP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Waters, E.,&amp; Cummings, EM. A secure base from which to explore close relationships. </a:t>
            </a:r>
            <a:r>
              <a:rPr lang="en-GB" sz="12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Child Dev. </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2000; 71:164–72. (</a:t>
            </a:r>
            <a:r>
              <a:rPr lang="en-GB" sz="1200" u="sng"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Google Scholar</a:t>
            </a:r>
            <a:r>
              <a:rPr lang="en-GB" sz="12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2217798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2" ma:contentTypeDescription="Create a new document." ma:contentTypeScope="" ma:versionID="c5ed217fe11df2c54e19023a7a391d6d">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cf9680a7c6c63163043e7a899129bcf"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132C75-25C1-4A84-ABE0-3550E0288041}">
  <ds:schemaRefs>
    <ds:schemaRef ds:uri="http://schemas.microsoft.com/office/infopath/2007/PartnerControls"/>
    <ds:schemaRef ds:uri="http://www.w3.org/XML/1998/namespace"/>
    <ds:schemaRef ds:uri="http://purl.org/dc/terms/"/>
    <ds:schemaRef ds:uri="ed25a739-d205-4a8f-b117-2566f909cb60"/>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purl.org/dc/dcmitype/"/>
    <ds:schemaRef ds:uri="58f7e881-cc1d-4294-8008-c54da3573a5f"/>
  </ds:schemaRefs>
</ds:datastoreItem>
</file>

<file path=customXml/itemProps2.xml><?xml version="1.0" encoding="utf-8"?>
<ds:datastoreItem xmlns:ds="http://schemas.openxmlformats.org/officeDocument/2006/customXml" ds:itemID="{25CD67C7-B643-4B30-9B86-8F4806074E2F}">
  <ds:schemaRefs>
    <ds:schemaRef ds:uri="http://schemas.microsoft.com/sharepoint/v3/contenttype/forms"/>
  </ds:schemaRefs>
</ds:datastoreItem>
</file>

<file path=customXml/itemProps3.xml><?xml version="1.0" encoding="utf-8"?>
<ds:datastoreItem xmlns:ds="http://schemas.openxmlformats.org/officeDocument/2006/customXml" ds:itemID="{618FA104-0BCE-4166-9A87-40A383D8E8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1497</TotalTime>
  <Words>2180</Words>
  <Application>Microsoft Office PowerPoint</Application>
  <PresentationFormat>Widescreen</PresentationFormat>
  <Paragraphs>77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Black</vt:lpstr>
      <vt:lpstr>Calibri</vt:lpstr>
      <vt:lpstr>Calibri Light</vt:lpstr>
      <vt:lpstr>Office Theme</vt:lpstr>
      <vt:lpstr>PowerPoint Presentation</vt:lpstr>
      <vt:lpstr>PowerPoint Presentation</vt:lpstr>
      <vt:lpstr>PowerPoint Presentation</vt:lpstr>
      <vt:lpstr>PowerPoint Presentation</vt:lpstr>
      <vt:lpstr>Ideas To Promote Secure Attachment With Your Child.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Ellen Scarborough (1804046)</dc:creator>
  <cp:lastModifiedBy>Natalie Ellen Scarborough (1804046)</cp:lastModifiedBy>
  <cp:revision>35</cp:revision>
  <dcterms:created xsi:type="dcterms:W3CDTF">2021-03-26T14:45:19Z</dcterms:created>
  <dcterms:modified xsi:type="dcterms:W3CDTF">2021-03-27T15:43:43Z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