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60"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990" autoAdjust="0"/>
  </p:normalViewPr>
  <p:slideViewPr>
    <p:cSldViewPr snapToGrid="0">
      <p:cViewPr varScale="1">
        <p:scale>
          <a:sx n="75" d="100"/>
          <a:sy n="75" d="100"/>
        </p:scale>
        <p:origin x="25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notesMaster" Target="notesMasters/notesMaster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555B4F-CDE6-4D83-961A-4B8BF984349F}"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A904CC-6D74-46C6-A793-CF295A8B4EDD}" type="slidenum">
              <a:rPr lang="en-US" smtClean="0"/>
              <a:t>‹#›</a:t>
            </a:fld>
            <a:endParaRPr lang="en-US"/>
          </a:p>
        </p:txBody>
      </p:sp>
    </p:spTree>
    <p:extLst>
      <p:ext uri="{BB962C8B-B14F-4D97-AF65-F5344CB8AC3E}">
        <p14:creationId xmlns:p14="http://schemas.microsoft.com/office/powerpoint/2010/main" val="2245767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A904CC-6D74-46C6-A793-CF295A8B4EDD}" type="slidenum">
              <a:rPr lang="en-US" smtClean="0"/>
              <a:t>1</a:t>
            </a:fld>
            <a:endParaRPr lang="en-US"/>
          </a:p>
        </p:txBody>
      </p:sp>
    </p:spTree>
    <p:extLst>
      <p:ext uri="{BB962C8B-B14F-4D97-AF65-F5344CB8AC3E}">
        <p14:creationId xmlns:p14="http://schemas.microsoft.com/office/powerpoint/2010/main" val="1436034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A904CC-6D74-46C6-A793-CF295A8B4EDD}" type="slidenum">
              <a:rPr lang="en-US" smtClean="0"/>
              <a:t>2</a:t>
            </a:fld>
            <a:endParaRPr lang="en-US"/>
          </a:p>
        </p:txBody>
      </p:sp>
    </p:spTree>
    <p:extLst>
      <p:ext uri="{BB962C8B-B14F-4D97-AF65-F5344CB8AC3E}">
        <p14:creationId xmlns:p14="http://schemas.microsoft.com/office/powerpoint/2010/main" val="1418246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A904CC-6D74-46C6-A793-CF295A8B4EDD}" type="slidenum">
              <a:rPr lang="en-US" smtClean="0"/>
              <a:t>3</a:t>
            </a:fld>
            <a:endParaRPr lang="en-US"/>
          </a:p>
        </p:txBody>
      </p:sp>
    </p:spTree>
    <p:extLst>
      <p:ext uri="{BB962C8B-B14F-4D97-AF65-F5344CB8AC3E}">
        <p14:creationId xmlns:p14="http://schemas.microsoft.com/office/powerpoint/2010/main" val="4073672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A904CC-6D74-46C6-A793-CF295A8B4EDD}" type="slidenum">
              <a:rPr lang="en-US" smtClean="0"/>
              <a:t>4</a:t>
            </a:fld>
            <a:endParaRPr lang="en-US"/>
          </a:p>
        </p:txBody>
      </p:sp>
    </p:spTree>
    <p:extLst>
      <p:ext uri="{BB962C8B-B14F-4D97-AF65-F5344CB8AC3E}">
        <p14:creationId xmlns:p14="http://schemas.microsoft.com/office/powerpoint/2010/main" val="3735576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92431-98BB-4FDE-1128-87D319F661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1680E0-4FDA-FC83-4037-6205B2C53C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A5AA453-6ECC-46C4-357B-2D01EBE5B8A0}"/>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30C5D786-F060-7D8C-0FD1-005EAE184A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C2A32E-920E-DB6F-66B3-CDF921BB7651}"/>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1941728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36F05-164A-9062-4DBF-FDB8C9B8EA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F1CB82-A1A9-BC34-19DB-9BA82181815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BB3268-7AB6-95D3-1719-355AF0066E1A}"/>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E6182BCC-A497-9D2F-35AE-F216331FDD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8A165B-9B76-1616-6769-74F08C42DC5B}"/>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12669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4890C-148A-EDB1-92BD-37EA171145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A0DE7A-3C94-30B6-A47B-C133127FA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17B4A2-FD97-5C96-CCB0-0132F2FA4AEB}"/>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1DD70A1C-7BE6-B36F-227B-0ABAECCA04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6F002C-5D1B-72BC-2D70-FE88ECFD231F}"/>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2285517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074F8-AE50-4DA8-3110-1D0AD10055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246DA95-8B41-AFE1-6522-A4710BC8E7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E194348-02DB-DBD9-65A1-9F01385672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E6E756F-59B7-7B9B-AC13-8F30C5F05CB4}"/>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6" name="Footer Placeholder 5">
            <a:extLst>
              <a:ext uri="{FF2B5EF4-FFF2-40B4-BE49-F238E27FC236}">
                <a16:creationId xmlns:a16="http://schemas.microsoft.com/office/drawing/2014/main" id="{DC48890C-0F5B-6F12-3E20-9552734D4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E0DCA3-5544-F94F-8E11-F3FC8BFD29EE}"/>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3116505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0FFBE-DFEF-D7E1-F867-9999D2F712B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6AD2B74-6F99-EF27-8D37-0EF481D12E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3F4FA5-96AC-5D71-594F-BBA83B5E004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20AE54-280B-CA9E-E1C6-9EBC27451C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92F27D-8D4F-7472-6470-B13EC07AB9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2AA0FA7-431E-FF3C-251A-487ED08F7AEA}"/>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8" name="Footer Placeholder 7">
            <a:extLst>
              <a:ext uri="{FF2B5EF4-FFF2-40B4-BE49-F238E27FC236}">
                <a16:creationId xmlns:a16="http://schemas.microsoft.com/office/drawing/2014/main" id="{D48BC404-6569-52BA-1200-8C3ED3BEFB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19FC26-85F7-3D8B-346B-ED51087D9495}"/>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298501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B0967-9FC8-579E-72BB-CBC05E1CD57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D638999-FED5-1ABA-5427-A97E4ADBA1B3}"/>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4" name="Footer Placeholder 3">
            <a:extLst>
              <a:ext uri="{FF2B5EF4-FFF2-40B4-BE49-F238E27FC236}">
                <a16:creationId xmlns:a16="http://schemas.microsoft.com/office/drawing/2014/main" id="{9EC977DD-6474-E571-AF7F-D6C83CAFCF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278049F-8176-B176-B7B7-F1F4EFE87784}"/>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1499236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C91A4F-F668-770A-0B0E-7DD9D76997A7}"/>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3" name="Footer Placeholder 2">
            <a:extLst>
              <a:ext uri="{FF2B5EF4-FFF2-40B4-BE49-F238E27FC236}">
                <a16:creationId xmlns:a16="http://schemas.microsoft.com/office/drawing/2014/main" id="{84CE56B9-DBA5-443E-57C6-269F1491C38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5EACDDA-3245-41B5-D1CF-4A427F90FDF5}"/>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3328549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01E41-573B-8E68-77B6-53191F03C0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726A8A-E435-553B-0D87-1AA2A0A985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CFD5B0-3F47-DFCC-E7DA-B9270F90C0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86CE2C-3737-850B-B1D2-4F126B3080FA}"/>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6" name="Footer Placeholder 5">
            <a:extLst>
              <a:ext uri="{FF2B5EF4-FFF2-40B4-BE49-F238E27FC236}">
                <a16:creationId xmlns:a16="http://schemas.microsoft.com/office/drawing/2014/main" id="{E8EEDD95-E7E2-9433-A504-B4E9BD2B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536A6-9773-8071-B1FB-10A86C407A28}"/>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1217331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FCB3D-3FC0-F290-FEE9-116A9C2449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D6BD695-F1BF-359A-2B5A-603929B568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2585E5D-23BA-043F-2273-E05EF72E49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F9353B-5B3B-64E1-DE45-AD32D5920C6F}"/>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6" name="Footer Placeholder 5">
            <a:extLst>
              <a:ext uri="{FF2B5EF4-FFF2-40B4-BE49-F238E27FC236}">
                <a16:creationId xmlns:a16="http://schemas.microsoft.com/office/drawing/2014/main" id="{AD36545C-717F-FFF1-A818-7D0078B302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286B2A-BE1D-1A51-CA94-92CC0A968C0B}"/>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333177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E0386-465D-8311-ED91-DEC19FDA4AE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7F91A9-2F97-2FB7-8F5B-5C4AD37CF0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9249B3-9E67-B9BB-B984-8A24B9DF1680}"/>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79BBDF0D-294D-DA66-03FF-126578460E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4F24FD-08EF-94D3-5BB4-2A0B12FA1274}"/>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3197329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0AEB9A-D44E-615A-7824-94B98E9374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57ED7E-7407-C697-6708-0676A547925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200124-0345-B5BB-3728-074E2651915D}"/>
              </a:ext>
            </a:extLst>
          </p:cNvPr>
          <p:cNvSpPr>
            <a:spLocks noGrp="1"/>
          </p:cNvSpPr>
          <p:nvPr>
            <p:ph type="dt" sz="half" idx="10"/>
          </p:nvPr>
        </p:nvSpPr>
        <p:spPr/>
        <p:txBody>
          <a:body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A2AF2DEC-00A3-BB5C-B3AF-2BDDA53B56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4D6669-7DD2-BD04-12C9-7E8E082A46FF}"/>
              </a:ext>
            </a:extLst>
          </p:cNvPr>
          <p:cNvSpPr>
            <a:spLocks noGrp="1"/>
          </p:cNvSpPr>
          <p:nvPr>
            <p:ph type="sldNum" sz="quarter" idx="12"/>
          </p:nvPr>
        </p:nvSpPr>
        <p:spPr/>
        <p:txBody>
          <a:bodyPr/>
          <a:lstStyle/>
          <a:p>
            <a:fld id="{518AFCDB-E68D-4534-93CB-7C6431B07AC7}" type="slidenum">
              <a:rPr lang="en-US" smtClean="0"/>
              <a:t>‹#›</a:t>
            </a:fld>
            <a:endParaRPr lang="en-US"/>
          </a:p>
        </p:txBody>
      </p:sp>
    </p:spTree>
    <p:extLst>
      <p:ext uri="{BB962C8B-B14F-4D97-AF65-F5344CB8AC3E}">
        <p14:creationId xmlns:p14="http://schemas.microsoft.com/office/powerpoint/2010/main" val="563230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4E0249-168E-22E4-63FC-57D84FA9E3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F9283AB-91FF-F0C1-1D7D-5BA7960931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DB542D-83D0-F716-E75B-38D4D05744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794187-1031-40EB-ADE6-E558E94D07F6}" type="datetimeFigureOut">
              <a:rPr lang="en-US" smtClean="0"/>
              <a:t>12/8/2023</a:t>
            </a:fld>
            <a:endParaRPr lang="en-US"/>
          </a:p>
        </p:txBody>
      </p:sp>
      <p:sp>
        <p:nvSpPr>
          <p:cNvPr id="5" name="Footer Placeholder 4">
            <a:extLst>
              <a:ext uri="{FF2B5EF4-FFF2-40B4-BE49-F238E27FC236}">
                <a16:creationId xmlns:a16="http://schemas.microsoft.com/office/drawing/2014/main" id="{A33D1903-20D6-5B8E-2DDE-2809BCDA6F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146598B-DCD1-A11F-A040-93B79D47B9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AFCDB-E68D-4534-93CB-7C6431B07AC7}" type="slidenum">
              <a:rPr lang="en-US" smtClean="0"/>
              <a:t>‹#›</a:t>
            </a:fld>
            <a:endParaRPr lang="en-US"/>
          </a:p>
        </p:txBody>
      </p:sp>
    </p:spTree>
    <p:extLst>
      <p:ext uri="{BB962C8B-B14F-4D97-AF65-F5344CB8AC3E}">
        <p14:creationId xmlns:p14="http://schemas.microsoft.com/office/powerpoint/2010/main" val="3113820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3.jpeg" /></Relationships>
</file>

<file path=ppt/slides/_rels/slide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2.xml" /><Relationship Id="rId4" Type="http://schemas.openxmlformats.org/officeDocument/2006/relationships/image" Target="../media/image5.jpeg"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30F4E-B54D-831F-5960-BD21A5DA68B9}"/>
              </a:ext>
            </a:extLst>
          </p:cNvPr>
          <p:cNvSpPr>
            <a:spLocks noGrp="1"/>
          </p:cNvSpPr>
          <p:nvPr>
            <p:ph type="ctrTitle"/>
          </p:nvPr>
        </p:nvSpPr>
        <p:spPr>
          <a:xfrm>
            <a:off x="0" y="65882"/>
            <a:ext cx="9032240" cy="1717039"/>
          </a:xfrm>
        </p:spPr>
        <p:txBody>
          <a:bodyPr>
            <a:normAutofit/>
          </a:bodyPr>
          <a:lstStyle/>
          <a:p>
            <a:pPr algn="l"/>
            <a:r>
              <a:rPr lang="en-US" sz="4000" b="1" kern="100" dirty="0">
                <a:latin typeface="Times New Roman" panose="02020603050405020304" pitchFamily="18" charset="0"/>
                <a:ea typeface="DengXian" panose="02010600030101010101" pitchFamily="2" charset="-122"/>
                <a:cs typeface="Times New Roman" panose="02020603050405020304" pitchFamily="18" charset="0"/>
              </a:rPr>
              <a:t>“</a:t>
            </a:r>
            <a:r>
              <a:rPr lang="en-US" sz="4000" b="1" kern="100" dirty="0">
                <a:effectLst/>
                <a:latin typeface="Times New Roman" panose="02020603050405020304" pitchFamily="18" charset="0"/>
                <a:ea typeface="DengXian" panose="02010600030101010101" pitchFamily="2" charset="-122"/>
                <a:cs typeface="Times New Roman" panose="02020603050405020304" pitchFamily="18" charset="0"/>
              </a:rPr>
              <a:t>Tiny Bites, Mighty Growth</a:t>
            </a:r>
            <a:r>
              <a:rPr lang="en-US" sz="4000" b="1" kern="100" dirty="0">
                <a:latin typeface="Times New Roman" panose="02020603050405020304" pitchFamily="18" charset="0"/>
                <a:ea typeface="DengXian" panose="02010600030101010101" pitchFamily="2" charset="-122"/>
                <a:cs typeface="Times New Roman" panose="02020603050405020304" pitchFamily="18" charset="0"/>
              </a:rPr>
              <a:t>”</a:t>
            </a:r>
            <a:r>
              <a:rPr lang="en-US" sz="4000" b="1" kern="100" dirty="0">
                <a:effectLst/>
                <a:latin typeface="Times New Roman" panose="02020603050405020304" pitchFamily="18" charset="0"/>
                <a:ea typeface="DengXian" panose="02010600030101010101" pitchFamily="2" charset="-122"/>
                <a:cs typeface="Times New Roman" panose="02020603050405020304" pitchFamily="18" charset="0"/>
              </a:rPr>
              <a:t> </a:t>
            </a:r>
            <a:br>
              <a:rPr lang="en-US" sz="4000" b="1" kern="100" dirty="0">
                <a:effectLst/>
                <a:latin typeface="Times New Roman" panose="02020603050405020304" pitchFamily="18" charset="0"/>
                <a:ea typeface="DengXian" panose="02010600030101010101" pitchFamily="2" charset="-122"/>
                <a:cs typeface="Times New Roman" panose="02020603050405020304" pitchFamily="18" charset="0"/>
              </a:rPr>
            </a:br>
            <a:endParaRPr lang="en-US" sz="2400" b="1" dirty="0"/>
          </a:p>
        </p:txBody>
      </p:sp>
      <p:sp>
        <p:nvSpPr>
          <p:cNvPr id="3" name="Subtitle 2">
            <a:extLst>
              <a:ext uri="{FF2B5EF4-FFF2-40B4-BE49-F238E27FC236}">
                <a16:creationId xmlns:a16="http://schemas.microsoft.com/office/drawing/2014/main" id="{C13AC0F6-B5E7-1154-C6A0-F6CF2FEBBA84}"/>
              </a:ext>
            </a:extLst>
          </p:cNvPr>
          <p:cNvSpPr>
            <a:spLocks noGrp="1"/>
          </p:cNvSpPr>
          <p:nvPr>
            <p:ph type="subTitle" idx="1"/>
          </p:nvPr>
        </p:nvSpPr>
        <p:spPr>
          <a:xfrm>
            <a:off x="0" y="5674677"/>
            <a:ext cx="12192000" cy="827722"/>
          </a:xfrm>
        </p:spPr>
        <p:txBody>
          <a:bodyPr>
            <a:normAutofit fontScale="25000" lnSpcReduction="20000"/>
          </a:bodyPr>
          <a:lstStyle/>
          <a:p>
            <a:r>
              <a:rPr lang="en-US" sz="7400" b="1" kern="100" dirty="0">
                <a:effectLst/>
                <a:latin typeface="Times New Roman" panose="02020603050405020304" pitchFamily="18" charset="0"/>
                <a:ea typeface="DengXian" panose="02010600030101010101" pitchFamily="2" charset="-122"/>
                <a:cs typeface="Times New Roman" panose="02020603050405020304" pitchFamily="18" charset="0"/>
              </a:rPr>
              <a:t>“Nourishing Infants with the Health-Promoting Dietary Intervention”</a:t>
            </a:r>
            <a:br>
              <a:rPr lang="en-US" sz="7400" b="1" kern="100" dirty="0">
                <a:effectLst/>
                <a:latin typeface="Calibri" panose="020F0502020204030204" pitchFamily="34" charset="0"/>
                <a:ea typeface="DengXian" panose="02010600030101010101" pitchFamily="2" charset="-122"/>
                <a:cs typeface="Times New Roman" panose="02020603050405020304" pitchFamily="18" charset="0"/>
              </a:rPr>
            </a:br>
            <a:endParaRPr lang="en-US" sz="7400" b="1" dirty="0">
              <a:latin typeface="Times New Roman" panose="02020603050405020304" pitchFamily="18" charset="0"/>
              <a:cs typeface="Times New Roman" panose="02020603050405020304" pitchFamily="18" charset="0"/>
            </a:endParaRPr>
          </a:p>
          <a:p>
            <a:r>
              <a:rPr lang="en-US" sz="7200" dirty="0">
                <a:latin typeface="Times New Roman" panose="02020603050405020304" pitchFamily="18" charset="0"/>
                <a:cs typeface="Times New Roman" panose="02020603050405020304" pitchFamily="18" charset="0"/>
              </a:rPr>
              <a:t>Place: Public Community hall, Newham </a:t>
            </a:r>
          </a:p>
        </p:txBody>
      </p:sp>
      <p:pic>
        <p:nvPicPr>
          <p:cNvPr id="1026" name="Picture 2">
            <a:extLst>
              <a:ext uri="{FF2B5EF4-FFF2-40B4-BE49-F238E27FC236}">
                <a16:creationId xmlns:a16="http://schemas.microsoft.com/office/drawing/2014/main" id="{178A2B3B-0B35-425A-8CD9-62F0BB1DE3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5000"/>
            <a:ext cx="12192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04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96C46-618D-FD31-6A97-9D97597BE588}"/>
              </a:ext>
            </a:extLst>
          </p:cNvPr>
          <p:cNvSpPr>
            <a:spLocks noGrp="1"/>
          </p:cNvSpPr>
          <p:nvPr>
            <p:ph type="title"/>
          </p:nvPr>
        </p:nvSpPr>
        <p:spPr>
          <a:xfrm>
            <a:off x="284480" y="365126"/>
            <a:ext cx="11805920" cy="1626236"/>
          </a:xfrm>
        </p:spPr>
        <p:txBody>
          <a:bodyPr>
            <a:normAutofit/>
          </a:bodyPr>
          <a:lstStyle/>
          <a:p>
            <a:pPr>
              <a:lnSpc>
                <a:spcPct val="150000"/>
              </a:lnSpc>
            </a:pPr>
            <a:r>
              <a:rPr lang="en-US" sz="1600" dirty="0">
                <a:latin typeface="Times New Roman" panose="02020603050405020304" pitchFamily="18" charset="0"/>
                <a:cs typeface="Times New Roman" panose="02020603050405020304" pitchFamily="18" charset="0"/>
              </a:rPr>
              <a:t>Aim is to control Cystic Fibrosis in new generation (Infants- 6- to 8-month-old babies)</a:t>
            </a:r>
            <a:br>
              <a:rPr lang="en-US" sz="1600" dirty="0">
                <a:latin typeface="Times New Roman" panose="02020603050405020304" pitchFamily="18" charset="0"/>
                <a:cs typeface="Times New Roman" panose="02020603050405020304" pitchFamily="18" charset="0"/>
              </a:rPr>
            </a:br>
            <a:r>
              <a:rPr lang="en-US" sz="1600" dirty="0">
                <a:latin typeface="Times New Roman" panose="02020603050405020304" pitchFamily="18" charset="0"/>
                <a:cs typeface="Times New Roman" panose="02020603050405020304" pitchFamily="18" charset="0"/>
              </a:rPr>
              <a:t>The program is focused to collaborate with the parents to share an effective dietary plan to their children who are suffering from cystic fibrosis. During this program we are going to collect data from the parents about their children through a survey mobile application. </a:t>
            </a:r>
            <a:b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70518C7-6117-0363-6381-D6222749560A}"/>
              </a:ext>
            </a:extLst>
          </p:cNvPr>
          <p:cNvSpPr>
            <a:spLocks noGrp="1"/>
          </p:cNvSpPr>
          <p:nvPr>
            <p:ph idx="1"/>
          </p:nvPr>
        </p:nvSpPr>
        <p:spPr>
          <a:xfrm>
            <a:off x="203200" y="1991362"/>
            <a:ext cx="6614160" cy="2367915"/>
          </a:xfrm>
        </p:spPr>
        <p:txBody>
          <a:bodyPr>
            <a:normAutofit/>
          </a:bodyPr>
          <a:lstStyle/>
          <a:p>
            <a:pPr marL="0" indent="0" algn="just">
              <a:lnSpc>
                <a:spcPct val="150000"/>
              </a:lnSpc>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Individuals with cystic fibrosis (CF) can benefit from a customized diet plan that addresses the complex nutritional issues related to this inherited illness (Bell et al., 2020). Therefore, the dietary recommendation will be based on their age, stage and their daily absorption of nutrients.</a:t>
            </a:r>
            <a:endParaRPr lang="en-US" sz="1600" kern="1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gn="just">
              <a:lnSpc>
                <a:spcPct val="150000"/>
              </a:lnSpc>
              <a:buNone/>
            </a:pPr>
            <a:endParaRPr lang="en-US" sz="1600" dirty="0"/>
          </a:p>
        </p:txBody>
      </p:sp>
      <p:sp>
        <p:nvSpPr>
          <p:cNvPr id="4" name="TextBox 3">
            <a:extLst>
              <a:ext uri="{FF2B5EF4-FFF2-40B4-BE49-F238E27FC236}">
                <a16:creationId xmlns:a16="http://schemas.microsoft.com/office/drawing/2014/main" id="{BFEDFAFE-31C0-AA5F-F292-42F316176AA5}"/>
              </a:ext>
            </a:extLst>
          </p:cNvPr>
          <p:cNvSpPr txBox="1"/>
          <p:nvPr/>
        </p:nvSpPr>
        <p:spPr>
          <a:xfrm>
            <a:off x="6248400" y="3864468"/>
            <a:ext cx="5943600" cy="3008772"/>
          </a:xfrm>
          <a:prstGeom prst="rect">
            <a:avLst/>
          </a:prstGeom>
          <a:noFill/>
        </p:spPr>
        <p:txBody>
          <a:bodyPr wrap="square" rtlCol="0">
            <a:spAutoFit/>
          </a:bodyPr>
          <a:lstStyle/>
          <a:p>
            <a:pPr algn="just">
              <a:lnSpc>
                <a:spcPct val="150000"/>
              </a:lnSpc>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A continuous change on dietary plan will be their based on the parents’ responses about their Childrens’ health to make them healthy and to make a healthy society. In addition to meeting a person's unique nutritional demands, a personalized diet plan that includes continuing nutrition counseling improves quality of life by encouraging a comprehensive and long-term approach to health management in the context of cystic fibrosis (McDonald et al., 2020).</a:t>
            </a:r>
            <a:endParaRPr lang="en-US" sz="1600" kern="100" dirty="0">
              <a:effectLst/>
              <a:latin typeface="Calibri" panose="020F0502020204030204" pitchFamily="34" charset="0"/>
              <a:ea typeface="DengXian" panose="02010600030101010101" pitchFamily="2" charset="-122"/>
              <a:cs typeface="Times New Roman" panose="02020603050405020304" pitchFamily="18" charset="0"/>
            </a:endParaRPr>
          </a:p>
          <a:p>
            <a:pPr algn="just">
              <a:lnSpc>
                <a:spcPct val="150000"/>
              </a:lnSpc>
            </a:pPr>
            <a:endParaRPr lang="en-US" sz="1600" dirty="0"/>
          </a:p>
        </p:txBody>
      </p:sp>
      <p:pic>
        <p:nvPicPr>
          <p:cNvPr id="2050" name="Picture 2">
            <a:extLst>
              <a:ext uri="{FF2B5EF4-FFF2-40B4-BE49-F238E27FC236}">
                <a16:creationId xmlns:a16="http://schemas.microsoft.com/office/drawing/2014/main" id="{44B615C9-BDC6-F94C-87BB-4080A982D2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39019"/>
            <a:ext cx="6096000" cy="306832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829DDBA-BD68-7A21-2608-3737E2AB43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7361" y="1604009"/>
            <a:ext cx="5374640" cy="236791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669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83A063-049C-8B3F-74FD-647C81647DE2}"/>
              </a:ext>
            </a:extLst>
          </p:cNvPr>
          <p:cNvSpPr>
            <a:spLocks noGrp="1"/>
          </p:cNvSpPr>
          <p:nvPr>
            <p:ph idx="1"/>
          </p:nvPr>
        </p:nvSpPr>
        <p:spPr>
          <a:xfrm>
            <a:off x="0" y="0"/>
            <a:ext cx="12192000" cy="1341120"/>
          </a:xfrm>
        </p:spPr>
        <p:txBody>
          <a:bodyPr>
            <a:normAutofit/>
          </a:bodyPr>
          <a:lstStyle/>
          <a:p>
            <a:pPr marL="0" marR="0" indent="0" algn="ctr">
              <a:lnSpc>
                <a:spcPct val="200000"/>
              </a:lnSpc>
              <a:spcBef>
                <a:spcPts val="0"/>
              </a:spcBef>
              <a:spcAft>
                <a:spcPts val="800"/>
              </a:spcAft>
              <a:buNone/>
            </a:pPr>
            <a:r>
              <a:rPr lang="en-US" sz="1800" b="1" kern="100" dirty="0">
                <a:effectLst/>
                <a:latin typeface="Times New Roman" panose="02020603050405020304" pitchFamily="18" charset="0"/>
                <a:ea typeface="DengXian" panose="02010600030101010101" pitchFamily="2" charset="-122"/>
                <a:cs typeface="Times New Roman" panose="02020603050405020304" pitchFamily="18" charset="0"/>
              </a:rPr>
              <a:t>“</a:t>
            </a:r>
            <a:r>
              <a:rPr lang="en-US" sz="1800" b="1" kern="100">
                <a:effectLst/>
                <a:latin typeface="Times New Roman" panose="02020603050405020304" pitchFamily="18" charset="0"/>
                <a:ea typeface="DengXian" panose="02010600030101010101" pitchFamily="2" charset="-122"/>
                <a:cs typeface="Times New Roman" panose="02020603050405020304" pitchFamily="18" charset="0"/>
              </a:rPr>
              <a:t>MyCYF</a:t>
            </a:r>
            <a:r>
              <a:rPr lang="en-US" sz="1800" b="1" kern="100" dirty="0">
                <a:effectLst/>
                <a:latin typeface="Times New Roman" panose="02020603050405020304" pitchFamily="18" charset="0"/>
                <a:ea typeface="DengXian" panose="02010600030101010101" pitchFamily="2" charset="-122"/>
                <a:cs typeface="Times New Roman" panose="02020603050405020304" pitchFamily="18" charset="0"/>
              </a:rPr>
              <a:t>”</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it is a mobile application through which the survey will be conducted among the parents during this program to  collect data regarding the health conditions of the children suffering from cystic fibrosis </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200000"/>
              </a:lnSpc>
              <a:buNone/>
            </a:pPr>
            <a:endParaRPr lang="en-US" dirty="0"/>
          </a:p>
        </p:txBody>
      </p:sp>
      <p:sp>
        <p:nvSpPr>
          <p:cNvPr id="4" name="TextBox 3">
            <a:extLst>
              <a:ext uri="{FF2B5EF4-FFF2-40B4-BE49-F238E27FC236}">
                <a16:creationId xmlns:a16="http://schemas.microsoft.com/office/drawing/2014/main" id="{71D142C1-B457-D4C7-73CD-5E1B14AABAC1}"/>
              </a:ext>
            </a:extLst>
          </p:cNvPr>
          <p:cNvSpPr txBox="1"/>
          <p:nvPr/>
        </p:nvSpPr>
        <p:spPr>
          <a:xfrm>
            <a:off x="5455920" y="1211389"/>
            <a:ext cx="6593840" cy="2784737"/>
          </a:xfrm>
          <a:prstGeom prst="rect">
            <a:avLst/>
          </a:prstGeom>
          <a:noFill/>
        </p:spPr>
        <p:txBody>
          <a:bodyPr wrap="square" rtlCol="0">
            <a:spAutoFit/>
          </a:bodyPr>
          <a:lstStyle/>
          <a:p>
            <a:pPr>
              <a:lnSpc>
                <a:spcPct val="200000"/>
              </a:lnSpc>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Through this mobile application we will collect our required data to form an effective dietary plan for the children. At the very beginning of this program the mobile application will be installed the participants device and that will consist our survey questions. </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200000"/>
              </a:lnSpc>
            </a:pPr>
            <a:endParaRPr lang="en-US" dirty="0"/>
          </a:p>
        </p:txBody>
      </p:sp>
      <p:sp>
        <p:nvSpPr>
          <p:cNvPr id="5" name="TextBox 4">
            <a:extLst>
              <a:ext uri="{FF2B5EF4-FFF2-40B4-BE49-F238E27FC236}">
                <a16:creationId xmlns:a16="http://schemas.microsoft.com/office/drawing/2014/main" id="{A204A8EF-B96B-886C-2C99-CF649E62C74A}"/>
              </a:ext>
            </a:extLst>
          </p:cNvPr>
          <p:cNvSpPr txBox="1"/>
          <p:nvPr/>
        </p:nvSpPr>
        <p:spPr>
          <a:xfrm>
            <a:off x="223520" y="3977243"/>
            <a:ext cx="6441440" cy="3338735"/>
          </a:xfrm>
          <a:prstGeom prst="rect">
            <a:avLst/>
          </a:prstGeom>
          <a:noFill/>
        </p:spPr>
        <p:txBody>
          <a:bodyPr wrap="square" rtlCol="0">
            <a:spAutoFit/>
          </a:bodyPr>
          <a:lstStyle/>
          <a:p>
            <a:pPr>
              <a:lnSpc>
                <a:spcPct val="200000"/>
              </a:lnSpc>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As it is a digital technology to collect data from the participants therefore it will avoid the geographical barriers and the risks regarding the human error (Brynjolfsson and Collis, 2019). The process of Realtime data collection also will help us to access and analyses the collect data in a very short period. </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200000"/>
              </a:lnSpc>
            </a:pPr>
            <a:endParaRPr lang="en-US" dirty="0"/>
          </a:p>
        </p:txBody>
      </p:sp>
      <p:pic>
        <p:nvPicPr>
          <p:cNvPr id="3074" name="Picture 2">
            <a:extLst>
              <a:ext uri="{FF2B5EF4-FFF2-40B4-BE49-F238E27FC236}">
                <a16:creationId xmlns:a16="http://schemas.microsoft.com/office/drawing/2014/main" id="{E240C0AD-698E-35AF-2F3A-D89D15BDA8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40" y="1080850"/>
            <a:ext cx="5637840" cy="289639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06FA0D94-37F0-0AFC-B6A2-C4FF97493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4161" y="3650874"/>
            <a:ext cx="5637840" cy="320712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849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904D3-0BB0-CD6E-9E4C-1DC71216A158}"/>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Reference List </a:t>
            </a:r>
          </a:p>
        </p:txBody>
      </p:sp>
      <p:sp>
        <p:nvSpPr>
          <p:cNvPr id="3" name="Content Placeholder 2">
            <a:extLst>
              <a:ext uri="{FF2B5EF4-FFF2-40B4-BE49-F238E27FC236}">
                <a16:creationId xmlns:a16="http://schemas.microsoft.com/office/drawing/2014/main" id="{1438B8F0-2274-A669-47B0-78E9DC5B4436}"/>
              </a:ext>
            </a:extLst>
          </p:cNvPr>
          <p:cNvSpPr>
            <a:spLocks noGrp="1"/>
          </p:cNvSpPr>
          <p:nvPr>
            <p:ph idx="1"/>
          </p:nvPr>
        </p:nvSpPr>
        <p:spPr/>
        <p:txBody>
          <a:bodyPr/>
          <a:lstStyle/>
          <a:p>
            <a:pPr marL="0" marR="0" algn="just">
              <a:lnSpc>
                <a:spcPct val="150000"/>
              </a:lnSpc>
              <a:spcBef>
                <a:spcPts val="0"/>
              </a:spcBef>
              <a:spcAft>
                <a:spcPts val="800"/>
              </a:spcAft>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Bell, S.C., Mall, M.A., Gutierrez, H.,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Macek</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M., Madge, S., Davies, J.C.,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Burgel</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P.R., Tullis, E.,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Castaños</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C., Castellani, C. and Byrnes, C.A., 2020. The future of cystic fibrosis care: a global perspective.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The Lancet Respiratory Medicine</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8</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(1), pp.65-124.</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McDonald, C.M., Alvarez, J.A., Bailey, J., Bowser, E.K., Farnham, K.,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Mangus</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M.,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Padula</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L.,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Porco</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K. and </a:t>
            </a:r>
            <a:r>
              <a:rPr lang="en-US" sz="1800" kern="100" dirty="0" err="1">
                <a:effectLst/>
                <a:latin typeface="Times New Roman" panose="02020603050405020304" pitchFamily="18" charset="0"/>
                <a:ea typeface="DengXian" panose="02010600030101010101" pitchFamily="2" charset="-122"/>
                <a:cs typeface="Times New Roman" panose="02020603050405020304" pitchFamily="18" charset="0"/>
              </a:rPr>
              <a:t>Rozga</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M., 2021. Academy of nutrition and dietetics: 2020 cystic fibrosis evidence analysis center evidence-based nutrition practice guideline.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Journal of the Academy of Nutrition and Dietetics</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121</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(8), pp.1591-1636.</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Brynjolfsson, E. and Collis, A., 2019. How should we measure the digital economy.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Harvard business review</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1800" i="1" kern="100" dirty="0">
                <a:effectLst/>
                <a:latin typeface="Times New Roman" panose="02020603050405020304" pitchFamily="18" charset="0"/>
                <a:ea typeface="DengXian" panose="02010600030101010101" pitchFamily="2" charset="-122"/>
                <a:cs typeface="Times New Roman" panose="02020603050405020304" pitchFamily="18" charset="0"/>
              </a:rPr>
              <a:t>97</a:t>
            </a: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(6), pp.140-148.</a:t>
            </a:r>
            <a:endParaRPr lang="en-US" sz="1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US" dirty="0"/>
          </a:p>
        </p:txBody>
      </p:sp>
    </p:spTree>
    <p:extLst>
      <p:ext uri="{BB962C8B-B14F-4D97-AF65-F5344CB8AC3E}">
        <p14:creationId xmlns:p14="http://schemas.microsoft.com/office/powerpoint/2010/main" val="3552301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BAA19E-2742-7EE7-EC0D-7085F0613F89}"/>
              </a:ext>
            </a:extLst>
          </p:cNvPr>
          <p:cNvPicPr>
            <a:picLocks noChangeAspect="1"/>
          </p:cNvPicPr>
          <p:nvPr/>
        </p:nvPicPr>
        <p:blipFill>
          <a:blip r:embed="rId2"/>
          <a:stretch>
            <a:fillRect/>
          </a:stretch>
        </p:blipFill>
        <p:spPr>
          <a:xfrm>
            <a:off x="0" y="1715548"/>
            <a:ext cx="12192000" cy="3426904"/>
          </a:xfrm>
          <a:prstGeom prst="rect">
            <a:avLst/>
          </a:prstGeom>
        </p:spPr>
      </p:pic>
    </p:spTree>
    <p:extLst>
      <p:ext uri="{BB962C8B-B14F-4D97-AF65-F5344CB8AC3E}">
        <p14:creationId xmlns:p14="http://schemas.microsoft.com/office/powerpoint/2010/main" val="12526322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545</Words>
  <Application>Microsoft Office PowerPoint</Application>
  <PresentationFormat>Widescreen</PresentationFormat>
  <Paragraphs>17</Paragraphs>
  <Slides>5</Slides>
  <Notes>4</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“Tiny Bites, Mighty Growth”  </vt:lpstr>
      <vt:lpstr>Aim is to control Cystic Fibrosis in new generation (Infants- 6- to 8-month-old babies) The program is focused to collaborate with the parents to share an effective dietary plan to their children who are suffering from cystic fibrosis. During this program we are going to collect data from the parents about their children through a survey mobile application.  </vt:lpstr>
      <vt:lpstr>PowerPoint Presentation</vt:lpstr>
      <vt:lpstr>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"Tiny Bites, Mighty Growth: Nourishing Infants with the Health-Promoting Dietary Intervention" </dc:title>
  <dc:creator>LENOVO</dc:creator>
  <cp:lastModifiedBy>Siva Prasanth Dandamudi</cp:lastModifiedBy>
  <cp:revision>23</cp:revision>
  <dcterms:created xsi:type="dcterms:W3CDTF">2023-12-07T13:41:53Z</dcterms:created>
  <dcterms:modified xsi:type="dcterms:W3CDTF">2023-12-08T09:34:03Z</dcterms:modified>
</cp:coreProperties>
</file>