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69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E0A0D5-8F98-4CC1-A28E-021F0B6B475C}" type="datetimeFigureOut">
              <a:rPr lang="en-US" smtClean="0"/>
              <a:t>9/8/2020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3C52C-5E29-41AF-BAA3-8217E886DA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961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3A750590-9F9A-443B-9295-A3931D8194B1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09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5B4BE-627A-4EC1-99E1-6F1AA97AB802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42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8BFACF8-E63D-4673-A128-83547867BB7A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816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D6AC-4FBA-40BD-BE75-20DB64DA4BAD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76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33C87-D201-458A-93C0-8EDD9AC92D93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505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E6829-5A25-485A-91B1-5D6D58BB9F23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132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2F5CD-23D0-4DD1-85B1-71F1825FB3EC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881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A5035-C284-496A-B076-BA73A8FA5D8B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655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EB420-1875-490A-8C4B-7AAB939FBE08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84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5805F-452B-497C-9BD6-2CDB6902F369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229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D3F7C6B-C82D-4D42-9929-D6E7E11D9A64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066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0CF4779-62E8-4B21-A5D7-0AFB9DBD4358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650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F9D3375-5CD0-4576-BF96-ADFF24726FF8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927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CD1F8-971E-4F8C-8737-750C12E93E08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559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1621-FA30-4D98-85E5-1409E6BEECDC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2128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6F347-1B2F-4097-AEB5-4A26FB45D67A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249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CC1DEE0-34E5-4E0F-BEC1-4B8835F82CD1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27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59126-4846-4E88-BDD9-5585CC877E47}" type="datetime1">
              <a:rPr lang="en-US" smtClean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48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5CD8D-E704-46A1-BC3E-9A644A9FF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83" y="821265"/>
            <a:ext cx="10550431" cy="5222117"/>
          </a:xfrm>
        </p:spPr>
        <p:txBody>
          <a:bodyPr anchor="ctr">
            <a:normAutofit/>
          </a:bodyPr>
          <a:lstStyle/>
          <a:p>
            <a:pPr algn="ctr"/>
            <a:r>
              <a:rPr lang="en-US" sz="5400" b="1" dirty="0" smtClean="0"/>
              <a:t>SPSS: T-test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/>
              <a:t>Independent Samples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75466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T-test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Between-subjects design = Independent samples t-test</a:t>
            </a:r>
          </a:p>
          <a:p>
            <a:endParaRPr lang="en-GB" sz="2400" dirty="0"/>
          </a:p>
          <a:p>
            <a:r>
              <a:rPr lang="en-GB" sz="2400" dirty="0" smtClean="0"/>
              <a:t>Compares the mean scores on some continuous variable for </a:t>
            </a:r>
            <a:r>
              <a:rPr lang="en-GB" sz="2400" b="1" i="1" dirty="0" smtClean="0"/>
              <a:t>two independent groups</a:t>
            </a:r>
          </a:p>
          <a:p>
            <a:pPr lvl="1"/>
            <a:endParaRPr lang="en-GB" sz="2200" i="1" dirty="0" smtClean="0"/>
          </a:p>
          <a:p>
            <a:pPr lvl="1"/>
            <a:r>
              <a:rPr lang="en-GB" sz="2200" i="1" dirty="0" smtClean="0"/>
              <a:t>Two different groups of people or conditions</a:t>
            </a:r>
            <a:endParaRPr lang="en-GB" sz="2200" dirty="0" smtClean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7791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to remember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T-tests are used when you have only </a:t>
            </a:r>
            <a:r>
              <a:rPr lang="en-GB" b="1" dirty="0" smtClean="0"/>
              <a:t>two levels</a:t>
            </a:r>
            <a:r>
              <a:rPr lang="en-GB" dirty="0" smtClean="0"/>
              <a:t> to an independent variable.</a:t>
            </a:r>
          </a:p>
          <a:p>
            <a:endParaRPr lang="en-GB" dirty="0"/>
          </a:p>
          <a:p>
            <a:r>
              <a:rPr lang="en-GB" dirty="0" smtClean="0"/>
              <a:t>Parametric test – relies on a number of assumptions relating to data</a:t>
            </a:r>
          </a:p>
          <a:p>
            <a:endParaRPr lang="en-GB" dirty="0"/>
          </a:p>
          <a:p>
            <a:r>
              <a:rPr lang="en-GB" dirty="0" smtClean="0"/>
              <a:t>The t-test tests the probability that the two sets of scores (for your two independent groups) came from the same population.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A significant finding (</a:t>
            </a:r>
            <a:r>
              <a:rPr lang="en-GB" i="1" dirty="0" smtClean="0"/>
              <a:t>p </a:t>
            </a:r>
            <a:r>
              <a:rPr lang="en-GB" dirty="0" smtClean="0"/>
              <a:t>&lt; .05) allows us to determine that they did not come from the same population, and are significantly different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14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Assumptions and requirements for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The DV should be measured on a continuous scale – interval or ratio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Random sampling should be employed where possible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Independence of observations: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GB" dirty="0" smtClean="0"/>
              <a:t>Each measurement should not be influenced by any other measurement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GB" dirty="0" smtClean="0"/>
              <a:t>Situations that involve group data collection, or where participants interact with one another, may require more specialist techniques.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Normal distribution of scores on the DV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Homogeneity of variance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GB" dirty="0" smtClean="0"/>
              <a:t>Assumption that the variability of scores for each group is similar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LEVENE’S TEST! </a:t>
            </a:r>
            <a:r>
              <a:rPr lang="en-GB" dirty="0" smtClean="0"/>
              <a:t>(</a:t>
            </a:r>
            <a:r>
              <a:rPr lang="en-GB" i="1" dirty="0" smtClean="0"/>
              <a:t>p</a:t>
            </a:r>
            <a:r>
              <a:rPr lang="en-GB" dirty="0" smtClean="0"/>
              <a:t> &gt; .05)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1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Study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Exploring differences in levels of self-esteem in males and females</a:t>
            </a:r>
          </a:p>
          <a:p>
            <a:endParaRPr lang="en-GB" sz="2400" dirty="0"/>
          </a:p>
          <a:p>
            <a:r>
              <a:rPr lang="en-GB" sz="2400" dirty="0" smtClean="0"/>
              <a:t>NOTE: we need…</a:t>
            </a:r>
          </a:p>
          <a:p>
            <a:endParaRPr lang="en-GB" sz="2400" dirty="0" smtClean="0"/>
          </a:p>
          <a:p>
            <a:pPr lvl="1"/>
            <a:r>
              <a:rPr lang="en-GB" sz="2400" dirty="0" smtClean="0"/>
              <a:t>One between-subjects </a:t>
            </a:r>
            <a:r>
              <a:rPr lang="en-GB" sz="2400" b="1" dirty="0" smtClean="0"/>
              <a:t>categorical</a:t>
            </a:r>
            <a:r>
              <a:rPr lang="en-GB" sz="2400" dirty="0" smtClean="0"/>
              <a:t> IV: gender (male OR female)</a:t>
            </a:r>
          </a:p>
          <a:p>
            <a:pPr lvl="1"/>
            <a:endParaRPr lang="en-GB" sz="2400" dirty="0" smtClean="0"/>
          </a:p>
          <a:p>
            <a:pPr lvl="1"/>
            <a:r>
              <a:rPr lang="en-GB" sz="2400" dirty="0" smtClean="0"/>
              <a:t>One </a:t>
            </a:r>
            <a:r>
              <a:rPr lang="en-GB" sz="2400" b="1" dirty="0" smtClean="0"/>
              <a:t>continuous</a:t>
            </a:r>
            <a:r>
              <a:rPr lang="en-GB" sz="2400" dirty="0" smtClean="0"/>
              <a:t> DV: self-esteem scores</a:t>
            </a:r>
            <a:endParaRPr lang="en-GB" sz="2400" dirty="0"/>
          </a:p>
        </p:txBody>
      </p:sp>
      <p:sp>
        <p:nvSpPr>
          <p:cNvPr id="4" name="5-Point Star 3"/>
          <p:cNvSpPr/>
          <p:nvPr/>
        </p:nvSpPr>
        <p:spPr>
          <a:xfrm>
            <a:off x="10542814" y="5225143"/>
            <a:ext cx="1420586" cy="13552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0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200" i="1" dirty="0" smtClean="0"/>
              <a:t>t </a:t>
            </a:r>
            <a:r>
              <a:rPr lang="en-GB" sz="3200" dirty="0" smtClean="0"/>
              <a:t>(</a:t>
            </a:r>
            <a:r>
              <a:rPr lang="en-GB" sz="3200" dirty="0" err="1" smtClean="0"/>
              <a:t>df</a:t>
            </a:r>
            <a:r>
              <a:rPr lang="en-GB" sz="3200" dirty="0" smtClean="0"/>
              <a:t>) = t-value, </a:t>
            </a:r>
            <a:r>
              <a:rPr lang="en-GB" sz="3200" i="1" dirty="0" smtClean="0"/>
              <a:t>p</a:t>
            </a:r>
            <a:r>
              <a:rPr lang="en-GB" sz="3200" dirty="0" smtClean="0"/>
              <a:t> &lt; / &gt; .05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 smtClean="0"/>
          </a:p>
          <a:p>
            <a:pPr marL="0" indent="0" algn="ctr">
              <a:buNone/>
            </a:pPr>
            <a:r>
              <a:rPr lang="en-GB" sz="3200" i="1" dirty="0" smtClean="0"/>
              <a:t>t </a:t>
            </a:r>
            <a:r>
              <a:rPr lang="en-GB" sz="3200" dirty="0" smtClean="0"/>
              <a:t>(18) = 2.17, </a:t>
            </a:r>
            <a:r>
              <a:rPr lang="en-GB" sz="3200" i="1" dirty="0" smtClean="0"/>
              <a:t>p</a:t>
            </a:r>
            <a:r>
              <a:rPr lang="en-GB" sz="3200" dirty="0" smtClean="0"/>
              <a:t> &lt; .05</a:t>
            </a:r>
            <a:endParaRPr lang="en-GB" sz="3200" i="1" dirty="0"/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98946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Interpreting 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An </a:t>
            </a:r>
            <a:r>
              <a:rPr lang="en-GB" sz="2800" dirty="0" smtClean="0"/>
              <a:t>independent </a:t>
            </a:r>
            <a:r>
              <a:rPr lang="en-GB" sz="2800" dirty="0"/>
              <a:t>samples t-test was conducted in order to assess the difference </a:t>
            </a:r>
            <a:r>
              <a:rPr lang="en-GB" sz="2800" dirty="0" smtClean="0"/>
              <a:t>in levels of self-esteem between male and female participants. Results show that levels of self-esteem were significantly lower for females (</a:t>
            </a:r>
            <a:r>
              <a:rPr lang="en-GB" sz="2800" i="1" dirty="0" smtClean="0"/>
              <a:t>M</a:t>
            </a:r>
            <a:r>
              <a:rPr lang="en-GB" sz="2800" dirty="0" smtClean="0"/>
              <a:t> </a:t>
            </a:r>
            <a:r>
              <a:rPr lang="en-GB" sz="2800" dirty="0"/>
              <a:t>= </a:t>
            </a:r>
            <a:r>
              <a:rPr lang="en-GB" sz="2800" dirty="0" smtClean="0"/>
              <a:t>21.20, </a:t>
            </a:r>
            <a:r>
              <a:rPr lang="en-GB" sz="2800" i="1" dirty="0"/>
              <a:t>SD</a:t>
            </a:r>
            <a:r>
              <a:rPr lang="en-GB" sz="2800" dirty="0"/>
              <a:t> = </a:t>
            </a:r>
            <a:r>
              <a:rPr lang="en-GB" sz="2800" dirty="0" smtClean="0"/>
              <a:t>6.71) </a:t>
            </a:r>
            <a:r>
              <a:rPr lang="en-GB" sz="2800" dirty="0"/>
              <a:t>than males (</a:t>
            </a:r>
            <a:r>
              <a:rPr lang="en-GB" sz="2800" i="1" dirty="0"/>
              <a:t>M</a:t>
            </a:r>
            <a:r>
              <a:rPr lang="en-GB" sz="2800" dirty="0"/>
              <a:t> = </a:t>
            </a:r>
            <a:r>
              <a:rPr lang="en-GB" sz="2800" dirty="0" smtClean="0"/>
              <a:t>27.50, </a:t>
            </a:r>
            <a:r>
              <a:rPr lang="en-GB" sz="2800" i="1" dirty="0"/>
              <a:t>SD</a:t>
            </a:r>
            <a:r>
              <a:rPr lang="en-GB" sz="2800" dirty="0"/>
              <a:t> = </a:t>
            </a:r>
            <a:r>
              <a:rPr lang="en-GB" sz="2800" dirty="0" smtClean="0"/>
              <a:t>6.28); </a:t>
            </a:r>
            <a:r>
              <a:rPr lang="en-GB" sz="2800" i="1" dirty="0"/>
              <a:t>t</a:t>
            </a:r>
            <a:r>
              <a:rPr lang="en-GB" sz="2800" dirty="0"/>
              <a:t> (18) = </a:t>
            </a:r>
            <a:r>
              <a:rPr lang="en-GB" sz="2800" dirty="0" smtClean="0"/>
              <a:t>2.17</a:t>
            </a:r>
            <a:r>
              <a:rPr lang="en-GB" sz="2800" dirty="0"/>
              <a:t>, </a:t>
            </a:r>
            <a:r>
              <a:rPr lang="en-GB" sz="2800" i="1" dirty="0"/>
              <a:t>p</a:t>
            </a:r>
            <a:r>
              <a:rPr lang="en-GB" sz="2800" dirty="0"/>
              <a:t> &lt; .05.</a:t>
            </a:r>
          </a:p>
        </p:txBody>
      </p:sp>
    </p:spTree>
    <p:extLst>
      <p:ext uri="{BB962C8B-B14F-4D97-AF65-F5344CB8AC3E}">
        <p14:creationId xmlns:p14="http://schemas.microsoft.com/office/powerpoint/2010/main" val="181820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7C8EC3559F764AA080F30F794D2AD4" ma:contentTypeVersion="13" ma:contentTypeDescription="Create a new document." ma:contentTypeScope="" ma:versionID="0d7cc2406b929ff067a295dbdb7de7b8">
  <xsd:schema xmlns:xsd="http://www.w3.org/2001/XMLSchema" xmlns:xs="http://www.w3.org/2001/XMLSchema" xmlns:p="http://schemas.microsoft.com/office/2006/metadata/properties" xmlns:ns3="d2d6d51c-be45-489c-bfaa-c0c3d4c0c982" xmlns:ns4="696490a5-0429-499a-a254-a60426c02ef0" targetNamespace="http://schemas.microsoft.com/office/2006/metadata/properties" ma:root="true" ma:fieldsID="46fec2344946735f8a21248d27222a24" ns3:_="" ns4:_="">
    <xsd:import namespace="d2d6d51c-be45-489c-bfaa-c0c3d4c0c982"/>
    <xsd:import namespace="696490a5-0429-499a-a254-a60426c02ef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d6d51c-be45-489c-bfaa-c0c3d4c0c98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6490a5-0429-499a-a254-a60426c02e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696490a5-0429-499a-a254-a60426c02ef0" xsi:nil="true"/>
  </documentManagement>
</p:properties>
</file>

<file path=customXml/itemProps1.xml><?xml version="1.0" encoding="utf-8"?>
<ds:datastoreItem xmlns:ds="http://schemas.openxmlformats.org/officeDocument/2006/customXml" ds:itemID="{2DEB6BB1-8C65-47BE-BD14-6A6417F67E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d6d51c-be45-489c-bfaa-c0c3d4c0c982"/>
    <ds:schemaRef ds:uri="696490a5-0429-499a-a254-a60426c02e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0BEB954-4024-4CCF-A9D6-4C00FDC028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10EE66-8707-456F-8F2E-091D581CB03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2d6d51c-be45-489c-bfaa-c0c3d4c0c982"/>
    <ds:schemaRef ds:uri="696490a5-0429-499a-a254-a60426c02ef0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0</TotalTime>
  <Words>330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Century Gothic</vt:lpstr>
      <vt:lpstr>Vapor Trail</vt:lpstr>
      <vt:lpstr>SPSS: T-test  Independent Samples</vt:lpstr>
      <vt:lpstr>T-test Analysis</vt:lpstr>
      <vt:lpstr>Things to remember</vt:lpstr>
      <vt:lpstr>Assumptions and requirements for data</vt:lpstr>
      <vt:lpstr>Study example</vt:lpstr>
      <vt:lpstr>Results</vt:lpstr>
      <vt:lpstr>Interpreting results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2020-03-18T11:33:08Z</dcterms:created>
  <dcterms:modified xsi:type="dcterms:W3CDTF">2020-09-08T08:10:20Z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0x010100FB7C8EC3559F764AA080F30F794D2AD4</vt:lpwstr>
  </property>
</Properties>
</file>