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83" d="100"/>
          <a:sy n="83" d="100"/>
        </p:scale>
        <p:origin x="68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098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634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05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442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976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995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011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04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508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175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78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293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8982" y="895927"/>
            <a:ext cx="9809018" cy="3813234"/>
          </a:xfrm>
        </p:spPr>
        <p:txBody>
          <a:bodyPr>
            <a:noAutofit/>
          </a:bodyPr>
          <a:lstStyle/>
          <a:p>
            <a:r>
              <a:rPr lang="en-GB" sz="40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"/>
              </a:rPr>
              <a:t>MODULE NAME:</a:t>
            </a:r>
            <a:r>
              <a:rPr lang="en-GB" sz="40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/>
              <a:t>Problem Solving and </a:t>
            </a:r>
            <a:r>
              <a:rPr lang="uk-UA" sz="4000" b="1" dirty="0"/>
              <a:t>         </a:t>
            </a:r>
            <a:r>
              <a:rPr lang="en-GB" sz="4000" b="1" dirty="0"/>
              <a:t>Decision Making</a:t>
            </a:r>
            <a:br>
              <a:rPr lang="en-GB" sz="4000" dirty="0">
                <a:latin typeface="A"/>
              </a:rPr>
            </a:br>
            <a:r>
              <a:rPr lang="en-GB" sz="40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"/>
              </a:rPr>
              <a:t>MODULE CODE: </a:t>
            </a:r>
            <a:r>
              <a:rPr lang="en-GB" altLang="en-US" sz="4000" b="1" dirty="0"/>
              <a:t>LCLM4004</a:t>
            </a:r>
            <a:r>
              <a:rPr lang="en-GB" sz="4000" dirty="0">
                <a:latin typeface="A"/>
              </a:rPr>
              <a:t> </a:t>
            </a:r>
            <a:br>
              <a:rPr lang="en-GB" sz="4000" dirty="0">
                <a:latin typeface="A"/>
              </a:rPr>
            </a:br>
            <a:r>
              <a:rPr lang="en-GB" sz="40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"/>
              </a:rPr>
              <a:t>STUDENT NAME: </a:t>
            </a:r>
            <a:r>
              <a:rPr lang="en-GB" sz="4000" b="1" dirty="0"/>
              <a:t>Andrii Zhurakovskyi</a:t>
            </a:r>
            <a:br>
              <a:rPr lang="en-GB" sz="4000" dirty="0">
                <a:latin typeface="A"/>
              </a:rPr>
            </a:br>
            <a:r>
              <a:rPr lang="en-GB" sz="40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"/>
              </a:rPr>
              <a:t>STUDENT ID: </a:t>
            </a:r>
            <a:r>
              <a:rPr lang="en-GB" sz="4000" b="1" dirty="0"/>
              <a:t>2442731</a:t>
            </a:r>
            <a:r>
              <a:rPr lang="en-GB" sz="4000" dirty="0"/>
              <a:t> </a:t>
            </a:r>
            <a:br>
              <a:rPr lang="en-GB" sz="4000" dirty="0">
                <a:latin typeface="A"/>
              </a:rPr>
            </a:br>
            <a:r>
              <a:rPr lang="en-GB" sz="40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"/>
              </a:rPr>
              <a:t>LECTURER: </a:t>
            </a:r>
            <a:r>
              <a:rPr lang="en-GB" sz="4000" b="1" dirty="0" err="1"/>
              <a:t>Olusoyi</a:t>
            </a:r>
            <a:r>
              <a:rPr lang="en-GB" sz="4000" b="1" dirty="0"/>
              <a:t> Richard </a:t>
            </a:r>
            <a:r>
              <a:rPr lang="en-GB" sz="4000" b="1" dirty="0" err="1"/>
              <a:t>Ashaye</a:t>
            </a:r>
            <a:br>
              <a:rPr lang="en-GB" sz="4000" dirty="0"/>
            </a:br>
            <a:r>
              <a:rPr lang="en-GB" sz="40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"/>
              </a:rPr>
              <a:t>Assignment 1</a:t>
            </a:r>
            <a:r>
              <a:rPr lang="en-GB" sz="4000" dirty="0">
                <a:latin typeface="A"/>
              </a:rPr>
              <a:t>: </a:t>
            </a:r>
            <a:r>
              <a:rPr lang="en-GB" sz="4000" b="1" dirty="0"/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636" y="650529"/>
            <a:ext cx="8294978" cy="91041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71319" y="1548674"/>
            <a:ext cx="10232571" cy="4491446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+mj-lt"/>
              </a:rPr>
              <a:t>Good afternoon.</a:t>
            </a:r>
            <a:br>
              <a:rPr lang="en-US" sz="3200" dirty="0">
                <a:latin typeface="+mj-lt"/>
              </a:rPr>
            </a:br>
            <a:r>
              <a:rPr lang="en-US" sz="3200" dirty="0">
                <a:latin typeface="+mj-lt"/>
              </a:rPr>
              <a:t>Today I will be discussing the case of </a:t>
            </a:r>
            <a:r>
              <a:rPr lang="en-US" sz="3200" b="1" dirty="0">
                <a:latin typeface="+mj-lt"/>
              </a:rPr>
              <a:t>Green Haven Florists</a:t>
            </a:r>
            <a:r>
              <a:rPr lang="en-US" sz="3200" dirty="0">
                <a:latin typeface="+mj-lt"/>
              </a:rPr>
              <a:t>, a small independent flower shop in Norwich, UK. I will outline the company background, identify the key problems the business is facing, analyze the external environment using a PESTLE framework, use a Fishbone diagram to explore root causes, and finally present a conclusion.</a:t>
            </a:r>
            <a:endParaRPr lang="en-GB" sz="3200" dirty="0">
              <a:solidFill>
                <a:srgbClr val="111111"/>
              </a:solidFill>
              <a:latin typeface="+mj-lt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>
            <a:noAutofit/>
          </a:bodyPr>
          <a:lstStyle/>
          <a:p>
            <a:r>
              <a:rPr lang="en-GB" sz="6000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53674" y="1422400"/>
            <a:ext cx="9250938" cy="4548632"/>
          </a:xfrm>
        </p:spPr>
        <p:txBody>
          <a:bodyPr>
            <a:normAutofit/>
          </a:bodyPr>
          <a:lstStyle/>
          <a:p>
            <a:r>
              <a:rPr lang="en-US" sz="2400" dirty="0"/>
              <a:t>      </a:t>
            </a:r>
            <a:r>
              <a:rPr lang="en-US" sz="2400" b="1" dirty="0"/>
              <a:t>Green Haven Florists</a:t>
            </a:r>
            <a:r>
              <a:rPr lang="en-US" sz="2400" dirty="0"/>
              <a:t> was founded in </a:t>
            </a:r>
            <a:r>
              <a:rPr lang="en-US" sz="2400" b="1" dirty="0"/>
              <a:t>2016</a:t>
            </a:r>
            <a:r>
              <a:rPr lang="en-US" sz="2400" dirty="0"/>
              <a:t> by partners </a:t>
            </a:r>
            <a:r>
              <a:rPr lang="en-US" sz="2400" b="1" dirty="0"/>
              <a:t>Liam and Priya Patel</a:t>
            </a:r>
            <a:r>
              <a:rPr lang="en-US" sz="2400" dirty="0"/>
              <a:t>.</a:t>
            </a:r>
            <a:br>
              <a:rPr lang="en-US" sz="2400" dirty="0"/>
            </a:br>
            <a:r>
              <a:rPr lang="en-US" sz="2400" dirty="0"/>
              <a:t>The business became known for: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Bespoke</a:t>
            </a:r>
            <a:r>
              <a:rPr lang="en-US" sz="2400" dirty="0"/>
              <a:t> and </a:t>
            </a:r>
            <a:r>
              <a:rPr lang="en-US" sz="2400" b="1" dirty="0"/>
              <a:t>creative</a:t>
            </a:r>
            <a:r>
              <a:rPr lang="en-US" sz="2400" dirty="0"/>
              <a:t> floral arrangements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Use of </a:t>
            </a:r>
            <a:r>
              <a:rPr lang="en-US" sz="2400" b="1" dirty="0"/>
              <a:t>eco-friendly packaging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Strong </a:t>
            </a:r>
            <a:r>
              <a:rPr lang="en-US" sz="2400" b="1" dirty="0"/>
              <a:t>community relationships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Supplying both individual customers and larger clients such as </a:t>
            </a:r>
            <a:r>
              <a:rPr lang="en-US" sz="2400" b="1" dirty="0"/>
              <a:t>weddings and corporate events</a:t>
            </a:r>
            <a:endParaRPr lang="en-US" sz="2400" dirty="0"/>
          </a:p>
          <a:p>
            <a:r>
              <a:rPr lang="en-US" sz="2400" dirty="0"/>
              <a:t>      Its brand was built on </a:t>
            </a:r>
            <a:r>
              <a:rPr lang="en-US" sz="2400" b="1" dirty="0"/>
              <a:t>sustainability</a:t>
            </a:r>
            <a:r>
              <a:rPr lang="en-US" sz="2400" dirty="0"/>
              <a:t> and a </a:t>
            </a:r>
            <a:r>
              <a:rPr lang="en-US" sz="2400" b="1" dirty="0"/>
              <a:t>personal customer experience</a:t>
            </a:r>
            <a:r>
              <a:rPr lang="en-US" sz="2400" dirty="0"/>
              <a:t>, which appealed strongly to environmentally conscious consumers.</a:t>
            </a:r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45719"/>
          </a:xfrm>
        </p:spPr>
        <p:txBody>
          <a:bodyPr>
            <a:noAutofit/>
          </a:bodyPr>
          <a:lstStyle/>
          <a:p>
            <a:r>
              <a:rPr lang="en-GB" sz="4800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0944" y="905164"/>
            <a:ext cx="10198888" cy="4842844"/>
          </a:xfrm>
        </p:spPr>
        <p:txBody>
          <a:bodyPr>
            <a:normAutofit/>
          </a:bodyPr>
          <a:lstStyle/>
          <a:p>
            <a:r>
              <a:rPr lang="en-US" dirty="0"/>
              <a:t>Here is the </a:t>
            </a:r>
            <a:r>
              <a:rPr lang="en-US" b="1" dirty="0"/>
              <a:t>5W2H</a:t>
            </a:r>
            <a:r>
              <a:rPr lang="en-US" dirty="0"/>
              <a:t> for the case of </a:t>
            </a:r>
            <a:r>
              <a:rPr lang="en-US" b="1" dirty="0"/>
              <a:t>Green Haven Florists</a:t>
            </a:r>
            <a:r>
              <a:rPr lang="en-US" dirty="0"/>
              <a:t>: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0D4DF3E-55DC-5F24-5E18-E1E6956B4A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8355204"/>
              </p:ext>
            </p:extLst>
          </p:nvPr>
        </p:nvGraphicFramePr>
        <p:xfrm>
          <a:off x="2022637" y="1577223"/>
          <a:ext cx="9275503" cy="5049239"/>
        </p:xfrm>
        <a:graphic>
          <a:graphicData uri="http://schemas.openxmlformats.org/drawingml/2006/table">
            <a:tbl>
              <a:tblPr firstRow="1">
                <a:tableStyleId>{D7AC3CCA-C797-4891-BE02-D94E43425B78}</a:tableStyleId>
              </a:tblPr>
              <a:tblGrid>
                <a:gridCol w="1810327">
                  <a:extLst>
                    <a:ext uri="{9D8B030D-6E8A-4147-A177-3AD203B41FA5}">
                      <a16:colId xmlns:a16="http://schemas.microsoft.com/office/drawing/2014/main" val="3542571973"/>
                    </a:ext>
                  </a:extLst>
                </a:gridCol>
                <a:gridCol w="7465176">
                  <a:extLst>
                    <a:ext uri="{9D8B030D-6E8A-4147-A177-3AD203B41FA5}">
                      <a16:colId xmlns:a16="http://schemas.microsoft.com/office/drawing/2014/main" val="985301072"/>
                    </a:ext>
                  </a:extLst>
                </a:gridCol>
              </a:tblGrid>
              <a:tr h="2698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5W2H Element</a:t>
                      </a:r>
                      <a:endParaRPr lang="en-GB" sz="1800" dirty="0"/>
                    </a:p>
                  </a:txBody>
                  <a:tcPr marL="52516" marR="52516" marT="26258" marB="26258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800" b="1" dirty="0"/>
                        <a:t>Details</a:t>
                      </a:r>
                      <a:endParaRPr lang="en-GB" sz="1800" dirty="0"/>
                    </a:p>
                  </a:txBody>
                  <a:tcPr marL="52516" marR="52516" marT="26258" marB="26258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3521535"/>
                  </a:ext>
                </a:extLst>
              </a:tr>
              <a:tr h="4722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Who</a:t>
                      </a:r>
                      <a:endParaRPr lang="en-GB" sz="1800" dirty="0"/>
                    </a:p>
                  </a:txBody>
                  <a:tcPr marL="52516" marR="52516" marT="26258" marB="26258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/>
                        <a:t>Liam and Priya Patel</a:t>
                      </a:r>
                      <a:r>
                        <a:rPr lang="en-US" sz="1600" dirty="0"/>
                        <a:t>, owners of Green Haven Florists.</a:t>
                      </a:r>
                    </a:p>
                  </a:txBody>
                  <a:tcPr marL="52516" marR="52516" marT="26258" marB="26258" anchor="ctr"/>
                </a:tc>
                <a:extLst>
                  <a:ext uri="{0D108BD9-81ED-4DB2-BD59-A6C34878D82A}">
                    <a16:rowId xmlns:a16="http://schemas.microsoft.com/office/drawing/2014/main" val="296278238"/>
                  </a:ext>
                </a:extLst>
              </a:tr>
              <a:tr h="8770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What</a:t>
                      </a:r>
                      <a:endParaRPr lang="en-GB" sz="1800" dirty="0"/>
                    </a:p>
                  </a:txBody>
                  <a:tcPr marL="52516" marR="52516" marT="26258" marB="26258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The business is experiencing </a:t>
                      </a:r>
                      <a:r>
                        <a:rPr lang="en-US" sz="1600" b="1" dirty="0"/>
                        <a:t>a 30% decline in in-store sales</a:t>
                      </a:r>
                      <a:r>
                        <a:rPr lang="en-US" sz="1600" dirty="0"/>
                        <a:t>, rising costs, and increased competition, leading to reduced profitability.</a:t>
                      </a:r>
                    </a:p>
                  </a:txBody>
                  <a:tcPr marL="52516" marR="52516" marT="26258" marB="26258" anchor="ctr"/>
                </a:tc>
                <a:extLst>
                  <a:ext uri="{0D108BD9-81ED-4DB2-BD59-A6C34878D82A}">
                    <a16:rowId xmlns:a16="http://schemas.microsoft.com/office/drawing/2014/main" val="3103425425"/>
                  </a:ext>
                </a:extLst>
              </a:tr>
              <a:tr h="4722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Where</a:t>
                      </a:r>
                      <a:endParaRPr lang="en-GB" sz="1800" dirty="0"/>
                    </a:p>
                  </a:txBody>
                  <a:tcPr marL="52516" marR="52516" marT="26258" marB="26258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/>
                        <a:t>Norwich, United Kingdom</a:t>
                      </a:r>
                      <a:r>
                        <a:rPr lang="en-US" sz="1600" dirty="0"/>
                        <a:t>, on a high street with decreasing foot traffic.</a:t>
                      </a:r>
                    </a:p>
                  </a:txBody>
                  <a:tcPr marL="52516" marR="52516" marT="26258" marB="26258" anchor="ctr"/>
                </a:tc>
                <a:extLst>
                  <a:ext uri="{0D108BD9-81ED-4DB2-BD59-A6C34878D82A}">
                    <a16:rowId xmlns:a16="http://schemas.microsoft.com/office/drawing/2014/main" val="1489685319"/>
                  </a:ext>
                </a:extLst>
              </a:tr>
              <a:tr h="4722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When</a:t>
                      </a:r>
                      <a:endParaRPr lang="en-GB" sz="1800" dirty="0"/>
                    </a:p>
                  </a:txBody>
                  <a:tcPr marL="52516" marR="52516" marT="26258" marB="26258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The decline has been happening </a:t>
                      </a:r>
                      <a:r>
                        <a:rPr lang="en-US" sz="1600" b="1" dirty="0"/>
                        <a:t>over the past 12 months</a:t>
                      </a:r>
                      <a:r>
                        <a:rPr lang="en-US" sz="1600" dirty="0"/>
                        <a:t>.</a:t>
                      </a:r>
                    </a:p>
                  </a:txBody>
                  <a:tcPr marL="52516" marR="52516" marT="26258" marB="26258" anchor="ctr"/>
                </a:tc>
                <a:extLst>
                  <a:ext uri="{0D108BD9-81ED-4DB2-BD59-A6C34878D82A}">
                    <a16:rowId xmlns:a16="http://schemas.microsoft.com/office/drawing/2014/main" val="2875099161"/>
                  </a:ext>
                </a:extLst>
              </a:tr>
              <a:tr h="8770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Why</a:t>
                      </a:r>
                      <a:endParaRPr lang="en-GB" sz="1800" dirty="0"/>
                    </a:p>
                  </a:txBody>
                  <a:tcPr marL="52516" marR="52516" marT="26258" marB="26258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Due to </a:t>
                      </a:r>
                      <a:r>
                        <a:rPr lang="en-US" sz="1600" b="1" dirty="0"/>
                        <a:t>shift toward online shopping</a:t>
                      </a:r>
                      <a:r>
                        <a:rPr lang="en-US" sz="1600" dirty="0"/>
                        <a:t>, </a:t>
                      </a:r>
                      <a:r>
                        <a:rPr lang="en-US" sz="1600" b="1" dirty="0"/>
                        <a:t>new competitors</a:t>
                      </a:r>
                      <a:r>
                        <a:rPr lang="en-US" sz="1600" dirty="0"/>
                        <a:t>, </a:t>
                      </a:r>
                      <a:r>
                        <a:rPr lang="en-US" sz="1600" b="1" dirty="0"/>
                        <a:t>rising flower and packaging costs</a:t>
                      </a:r>
                      <a:r>
                        <a:rPr lang="en-US" sz="1600" dirty="0"/>
                        <a:t>, and an </a:t>
                      </a:r>
                      <a:r>
                        <a:rPr lang="en-US" sz="1600" b="1" dirty="0"/>
                        <a:t>outdated website</a:t>
                      </a:r>
                      <a:r>
                        <a:rPr lang="en-US" sz="1600" dirty="0"/>
                        <a:t> with limited digital marketing.</a:t>
                      </a:r>
                    </a:p>
                  </a:txBody>
                  <a:tcPr marL="52516" marR="52516" marT="26258" marB="26258" anchor="ctr"/>
                </a:tc>
                <a:extLst>
                  <a:ext uri="{0D108BD9-81ED-4DB2-BD59-A6C34878D82A}">
                    <a16:rowId xmlns:a16="http://schemas.microsoft.com/office/drawing/2014/main" val="2617659309"/>
                  </a:ext>
                </a:extLst>
              </a:tr>
              <a:tr h="8770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How</a:t>
                      </a:r>
                      <a:endParaRPr lang="en-GB" sz="1800" dirty="0"/>
                    </a:p>
                  </a:txBody>
                  <a:tcPr marL="52516" marR="52516" marT="26258" marB="26258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The business currently relies on </a:t>
                      </a:r>
                      <a:r>
                        <a:rPr lang="en-US" sz="1600" b="1" dirty="0"/>
                        <a:t>walk-in customers</a:t>
                      </a:r>
                      <a:r>
                        <a:rPr lang="en-US" sz="1600" dirty="0"/>
                        <a:t>, </a:t>
                      </a:r>
                      <a:r>
                        <a:rPr lang="en-US" sz="1600" b="1" dirty="0"/>
                        <a:t>word-of-mouth marketing</a:t>
                      </a:r>
                      <a:r>
                        <a:rPr lang="en-US" sz="1600" dirty="0"/>
                        <a:t>, limited social media posts, and a </a:t>
                      </a:r>
                      <a:r>
                        <a:rPr lang="en-US" sz="1600" b="1" dirty="0"/>
                        <a:t>website that is not user-friendly</a:t>
                      </a:r>
                      <a:r>
                        <a:rPr lang="en-US" sz="1600" dirty="0"/>
                        <a:t>.</a:t>
                      </a:r>
                    </a:p>
                  </a:txBody>
                  <a:tcPr marL="52516" marR="52516" marT="26258" marB="26258" anchor="ctr"/>
                </a:tc>
                <a:extLst>
                  <a:ext uri="{0D108BD9-81ED-4DB2-BD59-A6C34878D82A}">
                    <a16:rowId xmlns:a16="http://schemas.microsoft.com/office/drawing/2014/main" val="2727924107"/>
                  </a:ext>
                </a:extLst>
              </a:tr>
              <a:tr h="67462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How Much</a:t>
                      </a:r>
                      <a:endParaRPr lang="en-GB" sz="1800" dirty="0"/>
                    </a:p>
                  </a:txBody>
                  <a:tcPr marL="52516" marR="52516" marT="26258" marB="26258"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Sales have dropped </a:t>
                      </a:r>
                      <a:r>
                        <a:rPr lang="en-US" sz="1600" b="1" dirty="0"/>
                        <a:t>30%</a:t>
                      </a:r>
                      <a:r>
                        <a:rPr lang="en-US" sz="1600" dirty="0"/>
                        <a:t>; operational and supply costs have </a:t>
                      </a:r>
                      <a:r>
                        <a:rPr lang="en-US" sz="1600" b="1" dirty="0"/>
                        <a:t>significantly increased</a:t>
                      </a:r>
                      <a:r>
                        <a:rPr lang="en-US" sz="1600" dirty="0"/>
                        <a:t>, reducing profit margins.</a:t>
                      </a:r>
                    </a:p>
                  </a:txBody>
                  <a:tcPr marL="52516" marR="52516" marT="26258" marB="26258" anchor="ctr"/>
                </a:tc>
                <a:extLst>
                  <a:ext uri="{0D108BD9-81ED-4DB2-BD59-A6C34878D82A}">
                    <a16:rowId xmlns:a16="http://schemas.microsoft.com/office/drawing/2014/main" val="11222478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964" y="868218"/>
            <a:ext cx="9859799" cy="48358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11927" y="1055123"/>
            <a:ext cx="9167812" cy="5724367"/>
          </a:xfrm>
        </p:spPr>
        <p:txBody>
          <a:bodyPr/>
          <a:lstStyle/>
          <a:p>
            <a:r>
              <a:rPr lang="en-US" sz="1800" b="1" dirty="0"/>
              <a:t>   </a:t>
            </a:r>
            <a:r>
              <a:rPr lang="en-US" b="1" dirty="0"/>
              <a:t>POLITICAL FACTORS</a:t>
            </a:r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sz="1600" b="1" dirty="0"/>
              <a:t>Import regulations and trade policies</a:t>
            </a:r>
            <a:endParaRPr lang="en-US" sz="1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Stricter import regulations for flowers from abroad could increase costs for exotic blooms like orchids and tulips.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Tariffs or changes in trade agreements post-Brexit may affect the supply chain and availability of imported flowers.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b="1" dirty="0"/>
              <a:t>Local business support and government initiatives</a:t>
            </a:r>
            <a:endParaRPr lang="en-US" sz="1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Local council policies could offer grants or incentives for small businesses embracing sustainability.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Changes in business rates or taxes on high street shops could impact profitability, especially with declining foot traffic.</a:t>
            </a:r>
          </a:p>
          <a:p>
            <a:r>
              <a:rPr lang="en-GB" b="1" dirty="0"/>
              <a:t>   ECONOMIC FACTORS</a:t>
            </a:r>
          </a:p>
          <a:p>
            <a:r>
              <a:rPr lang="en-US" sz="1600" dirty="0"/>
              <a:t>     Inflation and supply chain disruption have raised operational costs, while customers are more price-conscious.</a:t>
            </a:r>
            <a:endParaRPr lang="en-GB" sz="1600" b="1" dirty="0"/>
          </a:p>
          <a:p>
            <a:r>
              <a:rPr lang="en-GB" b="1" dirty="0"/>
              <a:t>    SOCIAL FACTORS</a:t>
            </a:r>
          </a:p>
          <a:p>
            <a:r>
              <a:rPr lang="en-US" sz="1600" dirty="0"/>
              <a:t>     Shopping habits are shifting toward </a:t>
            </a:r>
            <a:r>
              <a:rPr lang="en-US" sz="1600" b="1" dirty="0"/>
              <a:t>online purchasing</a:t>
            </a:r>
            <a:r>
              <a:rPr lang="en-US" sz="1600" dirty="0"/>
              <a:t> and convenience services like subscriptions and fast delivery.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3219" y="1428047"/>
            <a:ext cx="10146391" cy="515286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     </a:t>
            </a:r>
          </a:p>
          <a:p>
            <a:pPr marL="0" indent="0">
              <a:buNone/>
            </a:pPr>
            <a:r>
              <a:rPr lang="en-GB" b="1" dirty="0"/>
              <a:t>      TECHNOLOGICAL FACTORS</a:t>
            </a:r>
          </a:p>
          <a:p>
            <a:pPr marL="0" indent="0">
              <a:buNone/>
            </a:pPr>
            <a:r>
              <a:rPr lang="en-US" dirty="0"/>
              <a:t>       Competitors use strong </a:t>
            </a:r>
            <a:r>
              <a:rPr lang="en-US" b="1" dirty="0"/>
              <a:t>digital marketing</a:t>
            </a:r>
            <a:r>
              <a:rPr lang="en-US" dirty="0"/>
              <a:t> and attractive </a:t>
            </a:r>
            <a:r>
              <a:rPr lang="en-US" b="1" dirty="0"/>
              <a:t>e-commerce platforms</a:t>
            </a:r>
            <a:r>
              <a:rPr lang="en-US" dirty="0"/>
              <a:t>, while Green Haven's website is outdated.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  </a:t>
            </a:r>
          </a:p>
          <a:p>
            <a:pPr marL="0" indent="0">
              <a:buNone/>
            </a:pPr>
            <a:r>
              <a:rPr lang="en-GB" b="1" dirty="0"/>
              <a:t>       LEGAL FACTORS</a:t>
            </a:r>
          </a:p>
          <a:p>
            <a:pPr marL="0" indent="0">
              <a:buNone/>
            </a:pPr>
            <a:r>
              <a:rPr lang="en-US" dirty="0"/>
              <a:t>     Environmental regulations encourage sustainability, but eco-friendly materials are more expensive.</a:t>
            </a:r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r>
              <a:rPr lang="en-GB" b="1" dirty="0"/>
              <a:t>     ENVIRONMENTAL FACTORS</a:t>
            </a:r>
          </a:p>
          <a:p>
            <a:pPr marL="0" indent="0">
              <a:buNone/>
            </a:pPr>
            <a:r>
              <a:rPr lang="en-US" dirty="0"/>
              <a:t>      Demand for locally sourced and sustainable products aligns with Green Haven’s values, but costs remain high and weather affects flower supply.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5600" y="1223800"/>
            <a:ext cx="9937747" cy="5112345"/>
          </a:xfrm>
        </p:spPr>
        <p:txBody>
          <a:bodyPr/>
          <a:lstStyle/>
          <a:p>
            <a:r>
              <a:rPr lang="en-US" dirty="0"/>
              <a:t>                                       </a:t>
            </a:r>
          </a:p>
        </p:txBody>
      </p:sp>
      <p:sp>
        <p:nvSpPr>
          <p:cNvPr id="94" name="Line 177">
            <a:extLst>
              <a:ext uri="{FF2B5EF4-FFF2-40B4-BE49-F238E27FC236}">
                <a16:creationId xmlns:a16="http://schemas.microsoft.com/office/drawing/2014/main" id="{E2B95EBA-9FFA-3A71-538E-7861FA84F9B2}"/>
              </a:ext>
            </a:extLst>
          </p:cNvPr>
          <p:cNvSpPr>
            <a:spLocks noChangeShapeType="1"/>
          </p:cNvSpPr>
          <p:nvPr/>
        </p:nvSpPr>
        <p:spPr bwMode="auto">
          <a:xfrm>
            <a:off x="3117818" y="230171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95" name="Text Box 176">
            <a:extLst>
              <a:ext uri="{FF2B5EF4-FFF2-40B4-BE49-F238E27FC236}">
                <a16:creationId xmlns:a16="http://schemas.microsoft.com/office/drawing/2014/main" id="{D37A6DF9-43E1-E087-3CF7-F07A14073C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1236" y="2106449"/>
            <a:ext cx="1063881" cy="358779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600" b="1" dirty="0">
                <a:highlight>
                  <a:srgbClr val="C0C0C0"/>
                </a:highlight>
              </a:rPr>
              <a:t>Reliable</a:t>
            </a:r>
            <a:endParaRPr lang="uk-UA" sz="1600" b="1" dirty="0">
              <a:highlight>
                <a:srgbClr val="C0C0C0"/>
              </a:highlight>
            </a:endParaRPr>
          </a:p>
        </p:txBody>
      </p:sp>
      <p:sp>
        <p:nvSpPr>
          <p:cNvPr id="96" name="Line 175">
            <a:extLst>
              <a:ext uri="{FF2B5EF4-FFF2-40B4-BE49-F238E27FC236}">
                <a16:creationId xmlns:a16="http://schemas.microsoft.com/office/drawing/2014/main" id="{879E03DD-43F0-7DC7-C898-753EA9E6FE6C}"/>
              </a:ext>
            </a:extLst>
          </p:cNvPr>
          <p:cNvSpPr>
            <a:spLocks noChangeShapeType="1"/>
          </p:cNvSpPr>
          <p:nvPr/>
        </p:nvSpPr>
        <p:spPr bwMode="auto">
          <a:xfrm>
            <a:off x="3719481" y="290337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97" name="Text Box 174">
            <a:extLst>
              <a:ext uri="{FF2B5EF4-FFF2-40B4-BE49-F238E27FC236}">
                <a16:creationId xmlns:a16="http://schemas.microsoft.com/office/drawing/2014/main" id="{CBA4AAC6-ADB0-07B9-0704-DF3DF6C05C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9604" y="2706525"/>
            <a:ext cx="1525589" cy="416168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b="1" dirty="0">
                <a:highlight>
                  <a:srgbClr val="C0C0C0"/>
                </a:highlight>
              </a:rPr>
              <a:t>Fair prising</a:t>
            </a:r>
            <a:endParaRPr lang="uk-UA" b="1" dirty="0">
              <a:highlight>
                <a:srgbClr val="C0C0C0"/>
              </a:highlight>
            </a:endParaRPr>
          </a:p>
        </p:txBody>
      </p:sp>
      <p:sp>
        <p:nvSpPr>
          <p:cNvPr id="98" name="Line 173">
            <a:extLst>
              <a:ext uri="{FF2B5EF4-FFF2-40B4-BE49-F238E27FC236}">
                <a16:creationId xmlns:a16="http://schemas.microsoft.com/office/drawing/2014/main" id="{35BF0366-9EDB-F392-3881-1380F8A14401}"/>
              </a:ext>
            </a:extLst>
          </p:cNvPr>
          <p:cNvSpPr>
            <a:spLocks noChangeShapeType="1"/>
          </p:cNvSpPr>
          <p:nvPr/>
        </p:nvSpPr>
        <p:spPr bwMode="auto">
          <a:xfrm>
            <a:off x="4271931" y="345582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99" name="Text Box 172">
            <a:extLst>
              <a:ext uri="{FF2B5EF4-FFF2-40B4-BE49-F238E27FC236}">
                <a16:creationId xmlns:a16="http://schemas.microsoft.com/office/drawing/2014/main" id="{780585BE-3443-359B-9F35-D342BDACDF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1382" y="3312953"/>
            <a:ext cx="1981877" cy="384177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 dirty="0">
                <a:highlight>
                  <a:srgbClr val="C0C0C0"/>
                </a:highlight>
              </a:rPr>
              <a:t>Flexible orders</a:t>
            </a:r>
            <a:endParaRPr lang="uk-UA" b="1" dirty="0">
              <a:highlight>
                <a:srgbClr val="C0C0C0"/>
              </a:highlight>
            </a:endParaRPr>
          </a:p>
        </p:txBody>
      </p:sp>
      <p:sp>
        <p:nvSpPr>
          <p:cNvPr id="100" name="Line 171">
            <a:extLst>
              <a:ext uri="{FF2B5EF4-FFF2-40B4-BE49-F238E27FC236}">
                <a16:creationId xmlns:a16="http://schemas.microsoft.com/office/drawing/2014/main" id="{CD4B9C08-ACB3-C928-9D10-BCA153BFEC56}"/>
              </a:ext>
            </a:extLst>
          </p:cNvPr>
          <p:cNvSpPr>
            <a:spLocks noChangeShapeType="1"/>
          </p:cNvSpPr>
          <p:nvPr/>
        </p:nvSpPr>
        <p:spPr bwMode="auto">
          <a:xfrm>
            <a:off x="5462556" y="23096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01" name="Text Box 170">
            <a:extLst>
              <a:ext uri="{FF2B5EF4-FFF2-40B4-BE49-F238E27FC236}">
                <a16:creationId xmlns:a16="http://schemas.microsoft.com/office/drawing/2014/main" id="{D602780A-1147-9B4D-3E98-2569175238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68718" y="2096516"/>
            <a:ext cx="1479550" cy="360266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b="1" dirty="0">
                <a:highlight>
                  <a:srgbClr val="C0C0C0"/>
                </a:highlight>
              </a:rPr>
              <a:t>Higher cost</a:t>
            </a:r>
            <a:endParaRPr lang="uk-UA" b="1" dirty="0">
              <a:highlight>
                <a:srgbClr val="C0C0C0"/>
              </a:highlight>
            </a:endParaRPr>
          </a:p>
        </p:txBody>
      </p:sp>
      <p:sp>
        <p:nvSpPr>
          <p:cNvPr id="102" name="Line 169">
            <a:extLst>
              <a:ext uri="{FF2B5EF4-FFF2-40B4-BE49-F238E27FC236}">
                <a16:creationId xmlns:a16="http://schemas.microsoft.com/office/drawing/2014/main" id="{DDBFE796-288A-1E07-4063-0F1FE5556CA9}"/>
              </a:ext>
            </a:extLst>
          </p:cNvPr>
          <p:cNvSpPr>
            <a:spLocks noChangeShapeType="1"/>
          </p:cNvSpPr>
          <p:nvPr/>
        </p:nvSpPr>
        <p:spPr bwMode="auto">
          <a:xfrm>
            <a:off x="6005481" y="290972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03" name="Text Box 168">
            <a:extLst>
              <a:ext uri="{FF2B5EF4-FFF2-40B4-BE49-F238E27FC236}">
                <a16:creationId xmlns:a16="http://schemas.microsoft.com/office/drawing/2014/main" id="{9BFA83FE-8B90-5D82-E66F-10319DB87E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1642" y="2544698"/>
            <a:ext cx="1525589" cy="636486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b="1" dirty="0">
                <a:highlight>
                  <a:srgbClr val="C0C0C0"/>
                </a:highlight>
              </a:rPr>
              <a:t>Limited availability</a:t>
            </a:r>
            <a:endParaRPr lang="uk-UA" b="1" dirty="0">
              <a:highlight>
                <a:srgbClr val="C0C0C0"/>
              </a:highlight>
            </a:endParaRPr>
          </a:p>
        </p:txBody>
      </p:sp>
      <p:sp>
        <p:nvSpPr>
          <p:cNvPr id="104" name="Line 167">
            <a:extLst>
              <a:ext uri="{FF2B5EF4-FFF2-40B4-BE49-F238E27FC236}">
                <a16:creationId xmlns:a16="http://schemas.microsoft.com/office/drawing/2014/main" id="{6265B419-BC60-71C1-8EF8-F7D09F290282}"/>
              </a:ext>
            </a:extLst>
          </p:cNvPr>
          <p:cNvSpPr>
            <a:spLocks noChangeShapeType="1"/>
          </p:cNvSpPr>
          <p:nvPr/>
        </p:nvSpPr>
        <p:spPr bwMode="auto">
          <a:xfrm>
            <a:off x="6557931" y="346217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05" name="Text Box 166">
            <a:extLst>
              <a:ext uri="{FF2B5EF4-FFF2-40B4-BE49-F238E27FC236}">
                <a16:creationId xmlns:a16="http://schemas.microsoft.com/office/drawing/2014/main" id="{880B5EDE-7E0D-1CD3-4B77-0C3B7DED45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67269" y="3258974"/>
            <a:ext cx="1649412" cy="41625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 dirty="0">
                <a:highlight>
                  <a:srgbClr val="C0C0C0"/>
                </a:highlight>
              </a:rPr>
              <a:t>rising prices </a:t>
            </a:r>
            <a:endParaRPr lang="uk-UA" b="1" dirty="0">
              <a:highlight>
                <a:srgbClr val="C0C0C0"/>
              </a:highlight>
            </a:endParaRPr>
          </a:p>
        </p:txBody>
      </p:sp>
      <p:sp>
        <p:nvSpPr>
          <p:cNvPr id="106" name="Line 165">
            <a:extLst>
              <a:ext uri="{FF2B5EF4-FFF2-40B4-BE49-F238E27FC236}">
                <a16:creationId xmlns:a16="http://schemas.microsoft.com/office/drawing/2014/main" id="{3B64E8EE-CA9D-1625-D6E7-DAB158B522B8}"/>
              </a:ext>
            </a:extLst>
          </p:cNvPr>
          <p:cNvSpPr>
            <a:spLocks noChangeShapeType="1"/>
          </p:cNvSpPr>
          <p:nvPr/>
        </p:nvSpPr>
        <p:spPr bwMode="auto">
          <a:xfrm>
            <a:off x="7669181" y="2293775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08" name="Line 163">
            <a:extLst>
              <a:ext uri="{FF2B5EF4-FFF2-40B4-BE49-F238E27FC236}">
                <a16:creationId xmlns:a16="http://schemas.microsoft.com/office/drawing/2014/main" id="{B6C89438-3551-E8DD-193D-8F966B3B1A6F}"/>
              </a:ext>
            </a:extLst>
          </p:cNvPr>
          <p:cNvSpPr>
            <a:spLocks noChangeShapeType="1"/>
          </p:cNvSpPr>
          <p:nvPr/>
        </p:nvSpPr>
        <p:spPr bwMode="auto">
          <a:xfrm>
            <a:off x="8270843" y="289543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09" name="Text Box 162">
            <a:extLst>
              <a:ext uri="{FF2B5EF4-FFF2-40B4-BE49-F238E27FC236}">
                <a16:creationId xmlns:a16="http://schemas.microsoft.com/office/drawing/2014/main" id="{21D23AC0-E664-CCBA-4BA4-0941BF9167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03228" y="2639057"/>
            <a:ext cx="1461278" cy="537272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600" b="1" dirty="0">
                <a:highlight>
                  <a:srgbClr val="C0C0C0"/>
                </a:highlight>
              </a:rPr>
              <a:t>New online stores</a:t>
            </a:r>
            <a:endParaRPr lang="uk-UA" sz="1600" b="1" dirty="0">
              <a:highlight>
                <a:srgbClr val="C0C0C0"/>
              </a:highlight>
            </a:endParaRPr>
          </a:p>
        </p:txBody>
      </p:sp>
      <p:sp>
        <p:nvSpPr>
          <p:cNvPr id="110" name="Line 161">
            <a:extLst>
              <a:ext uri="{FF2B5EF4-FFF2-40B4-BE49-F238E27FC236}">
                <a16:creationId xmlns:a16="http://schemas.microsoft.com/office/drawing/2014/main" id="{77494A3B-0F83-6B14-1B1A-665A107C96FE}"/>
              </a:ext>
            </a:extLst>
          </p:cNvPr>
          <p:cNvSpPr>
            <a:spLocks noChangeShapeType="1"/>
          </p:cNvSpPr>
          <p:nvPr/>
        </p:nvSpPr>
        <p:spPr bwMode="auto">
          <a:xfrm>
            <a:off x="8823293" y="344788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11" name="Text Box 160">
            <a:extLst>
              <a:ext uri="{FF2B5EF4-FFF2-40B4-BE49-F238E27FC236}">
                <a16:creationId xmlns:a16="http://schemas.microsoft.com/office/drawing/2014/main" id="{93FCE4B4-68E1-59F7-A47B-611DA0AAE5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9608" y="3258974"/>
            <a:ext cx="1309398" cy="4095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b="1" dirty="0">
                <a:highlight>
                  <a:srgbClr val="C0C0C0"/>
                </a:highlight>
              </a:rPr>
              <a:t>Discounts</a:t>
            </a:r>
            <a:endParaRPr lang="uk-UA" b="1" dirty="0">
              <a:highlight>
                <a:srgbClr val="C0C0C0"/>
              </a:highlight>
            </a:endParaRPr>
          </a:p>
        </p:txBody>
      </p:sp>
      <p:sp>
        <p:nvSpPr>
          <p:cNvPr id="112" name="Line 159">
            <a:extLst>
              <a:ext uri="{FF2B5EF4-FFF2-40B4-BE49-F238E27FC236}">
                <a16:creationId xmlns:a16="http://schemas.microsoft.com/office/drawing/2014/main" id="{CD069C7E-ED79-CA12-5D39-768109DAB83C}"/>
              </a:ext>
            </a:extLst>
          </p:cNvPr>
          <p:cNvSpPr>
            <a:spLocks noChangeShapeType="1"/>
          </p:cNvSpPr>
          <p:nvPr/>
        </p:nvSpPr>
        <p:spPr bwMode="auto">
          <a:xfrm>
            <a:off x="7858093" y="4240050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13" name="Text Box 158">
            <a:extLst>
              <a:ext uri="{FF2B5EF4-FFF2-40B4-BE49-F238E27FC236}">
                <a16:creationId xmlns:a16="http://schemas.microsoft.com/office/drawing/2014/main" id="{14C32F1C-ACEF-5A83-CD17-01412DF83C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48414" y="3913028"/>
            <a:ext cx="1509680" cy="588913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600" b="1" dirty="0">
                <a:highlight>
                  <a:srgbClr val="C0C0C0"/>
                </a:highlight>
              </a:rPr>
              <a:t>Attractive designs</a:t>
            </a:r>
            <a:endParaRPr lang="uk-UA" sz="1600" b="1" dirty="0">
              <a:highlight>
                <a:srgbClr val="C0C0C0"/>
              </a:highlight>
            </a:endParaRPr>
          </a:p>
        </p:txBody>
      </p:sp>
      <p:sp>
        <p:nvSpPr>
          <p:cNvPr id="114" name="Line 157">
            <a:extLst>
              <a:ext uri="{FF2B5EF4-FFF2-40B4-BE49-F238E27FC236}">
                <a16:creationId xmlns:a16="http://schemas.microsoft.com/office/drawing/2014/main" id="{77904BCE-6FD5-88EF-DF27-9C020708E419}"/>
              </a:ext>
            </a:extLst>
          </p:cNvPr>
          <p:cNvSpPr>
            <a:spLocks noChangeShapeType="1"/>
          </p:cNvSpPr>
          <p:nvPr/>
        </p:nvSpPr>
        <p:spPr bwMode="auto">
          <a:xfrm>
            <a:off x="7334218" y="479726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15" name="Text Box 156">
            <a:extLst>
              <a:ext uri="{FF2B5EF4-FFF2-40B4-BE49-F238E27FC236}">
                <a16:creationId xmlns:a16="http://schemas.microsoft.com/office/drawing/2014/main" id="{DE2CCA38-8EAA-E6ED-F6F8-3F8F829DCF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35668" y="4680533"/>
            <a:ext cx="1060450" cy="363538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b="1" dirty="0">
                <a:highlight>
                  <a:srgbClr val="C0C0C0"/>
                </a:highlight>
              </a:rPr>
              <a:t>Variety</a:t>
            </a:r>
            <a:endParaRPr lang="uk-UA" b="1" dirty="0">
              <a:highlight>
                <a:srgbClr val="C0C0C0"/>
              </a:highlight>
            </a:endParaRPr>
          </a:p>
        </p:txBody>
      </p:sp>
      <p:sp>
        <p:nvSpPr>
          <p:cNvPr id="116" name="Line 155">
            <a:extLst>
              <a:ext uri="{FF2B5EF4-FFF2-40B4-BE49-F238E27FC236}">
                <a16:creationId xmlns:a16="http://schemas.microsoft.com/office/drawing/2014/main" id="{F02B60FC-2FBA-3141-A460-F04C60FD969A}"/>
              </a:ext>
            </a:extLst>
          </p:cNvPr>
          <p:cNvSpPr>
            <a:spLocks noChangeShapeType="1"/>
          </p:cNvSpPr>
          <p:nvPr/>
        </p:nvSpPr>
        <p:spPr bwMode="auto">
          <a:xfrm>
            <a:off x="6835743" y="534971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17" name="Text Box 154">
            <a:extLst>
              <a:ext uri="{FF2B5EF4-FFF2-40B4-BE49-F238E27FC236}">
                <a16:creationId xmlns:a16="http://schemas.microsoft.com/office/drawing/2014/main" id="{38A1661F-A876-7993-BA55-30CA5604F7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12572" y="5165464"/>
            <a:ext cx="1602603" cy="431053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b="1" dirty="0">
                <a:highlight>
                  <a:srgbClr val="C0C0C0"/>
                </a:highlight>
              </a:rPr>
              <a:t>Fresh stock</a:t>
            </a:r>
            <a:endParaRPr lang="uk-UA" b="1" dirty="0">
              <a:highlight>
                <a:srgbClr val="C0C0C0"/>
              </a:highlight>
            </a:endParaRPr>
          </a:p>
        </p:txBody>
      </p:sp>
      <p:sp>
        <p:nvSpPr>
          <p:cNvPr id="118" name="Line 153">
            <a:extLst>
              <a:ext uri="{FF2B5EF4-FFF2-40B4-BE49-F238E27FC236}">
                <a16:creationId xmlns:a16="http://schemas.microsoft.com/office/drawing/2014/main" id="{245EFE2D-3F35-13B2-FA65-A1B9F5EE3732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0793" y="420988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19" name="Text Box 152">
            <a:extLst>
              <a:ext uri="{FF2B5EF4-FFF2-40B4-BE49-F238E27FC236}">
                <a16:creationId xmlns:a16="http://schemas.microsoft.com/office/drawing/2014/main" id="{E3EE0AED-1BE1-74E7-2D66-A196B580FE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5896" y="4029579"/>
            <a:ext cx="2356676" cy="363538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b="1" dirty="0">
                <a:highlight>
                  <a:srgbClr val="C0C0C0"/>
                </a:highlight>
              </a:rPr>
              <a:t>Visible storefront</a:t>
            </a:r>
            <a:endParaRPr lang="uk-UA" b="1" dirty="0">
              <a:highlight>
                <a:srgbClr val="C0C0C0"/>
              </a:highlight>
            </a:endParaRPr>
          </a:p>
        </p:txBody>
      </p:sp>
      <p:sp>
        <p:nvSpPr>
          <p:cNvPr id="120" name="Line 151">
            <a:extLst>
              <a:ext uri="{FF2B5EF4-FFF2-40B4-BE49-F238E27FC236}">
                <a16:creationId xmlns:a16="http://schemas.microsoft.com/office/drawing/2014/main" id="{F8E14DCE-D6C4-CCE9-9012-7C4E31ABDA01}"/>
              </a:ext>
            </a:extLst>
          </p:cNvPr>
          <p:cNvSpPr>
            <a:spLocks noChangeShapeType="1"/>
          </p:cNvSpPr>
          <p:nvPr/>
        </p:nvSpPr>
        <p:spPr bwMode="auto">
          <a:xfrm>
            <a:off x="4881531" y="4767100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21" name="Text Box 150">
            <a:extLst>
              <a:ext uri="{FF2B5EF4-FFF2-40B4-BE49-F238E27FC236}">
                <a16:creationId xmlns:a16="http://schemas.microsoft.com/office/drawing/2014/main" id="{FDB5FA67-8351-C183-8606-C7BCE9E4B2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89267" y="4560076"/>
            <a:ext cx="1600201" cy="336549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b="1" dirty="0">
                <a:highlight>
                  <a:srgbClr val="C0C0C0"/>
                </a:highlight>
              </a:rPr>
              <a:t>Hight traffic</a:t>
            </a:r>
            <a:endParaRPr lang="uk-UA" b="1" dirty="0">
              <a:highlight>
                <a:srgbClr val="C0C0C0"/>
              </a:highlight>
            </a:endParaRPr>
          </a:p>
        </p:txBody>
      </p:sp>
      <p:sp>
        <p:nvSpPr>
          <p:cNvPr id="122" name="Line 149">
            <a:extLst>
              <a:ext uri="{FF2B5EF4-FFF2-40B4-BE49-F238E27FC236}">
                <a16:creationId xmlns:a16="http://schemas.microsoft.com/office/drawing/2014/main" id="{4591303D-8ACC-C0F0-162F-760868D768C3}"/>
              </a:ext>
            </a:extLst>
          </p:cNvPr>
          <p:cNvSpPr>
            <a:spLocks noChangeShapeType="1"/>
          </p:cNvSpPr>
          <p:nvPr/>
        </p:nvSpPr>
        <p:spPr bwMode="auto">
          <a:xfrm>
            <a:off x="4381468" y="53195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23" name="Text Box 148">
            <a:extLst>
              <a:ext uri="{FF2B5EF4-FFF2-40B4-BE49-F238E27FC236}">
                <a16:creationId xmlns:a16="http://schemas.microsoft.com/office/drawing/2014/main" id="{020AF86B-1141-2576-12A2-E26B63D8F6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5868" y="5132224"/>
            <a:ext cx="1612900" cy="396779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 dirty="0">
                <a:highlight>
                  <a:srgbClr val="C0C0C0"/>
                </a:highlight>
              </a:rPr>
              <a:t>Easy access</a:t>
            </a:r>
            <a:endParaRPr lang="uk-UA" b="1" dirty="0">
              <a:highlight>
                <a:srgbClr val="C0C0C0"/>
              </a:highlight>
            </a:endParaRPr>
          </a:p>
        </p:txBody>
      </p:sp>
      <p:sp>
        <p:nvSpPr>
          <p:cNvPr id="124" name="Rectangle 147">
            <a:extLst>
              <a:ext uri="{FF2B5EF4-FFF2-40B4-BE49-F238E27FC236}">
                <a16:creationId xmlns:a16="http://schemas.microsoft.com/office/drawing/2014/main" id="{8642D8B7-33BD-2D75-22E0-38CC422FAB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6322" y="1339529"/>
            <a:ext cx="1525589" cy="52038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000" b="1" dirty="0">
                <a:highlight>
                  <a:srgbClr val="C0C0C0"/>
                </a:highlight>
              </a:rPr>
              <a:t>Suppliers</a:t>
            </a:r>
            <a:endParaRPr lang="uk-UA" sz="2000" b="1" dirty="0">
              <a:highlight>
                <a:srgbClr val="C0C0C0"/>
              </a:highlight>
            </a:endParaRPr>
          </a:p>
        </p:txBody>
      </p:sp>
      <p:sp>
        <p:nvSpPr>
          <p:cNvPr id="125" name="Rectangle 146">
            <a:extLst>
              <a:ext uri="{FF2B5EF4-FFF2-40B4-BE49-F238E27FC236}">
                <a16:creationId xmlns:a16="http://schemas.microsoft.com/office/drawing/2014/main" id="{C2941A7A-8F7C-A01A-39F9-8C54C61466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2632" y="1328577"/>
            <a:ext cx="1466849" cy="552447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000" b="1" dirty="0">
                <a:highlight>
                  <a:srgbClr val="C0C0C0"/>
                </a:highlight>
              </a:rPr>
              <a:t>Materials</a:t>
            </a:r>
            <a:endParaRPr lang="uk-UA" sz="2000" b="1" dirty="0">
              <a:highlight>
                <a:srgbClr val="C0C0C0"/>
              </a:highlight>
            </a:endParaRPr>
          </a:p>
        </p:txBody>
      </p:sp>
      <p:sp>
        <p:nvSpPr>
          <p:cNvPr id="126" name="Rectangle 145">
            <a:extLst>
              <a:ext uri="{FF2B5EF4-FFF2-40B4-BE49-F238E27FC236}">
                <a16:creationId xmlns:a16="http://schemas.microsoft.com/office/drawing/2014/main" id="{0264A98E-863D-C0E6-16D1-4B49A2436E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65931" y="1301448"/>
            <a:ext cx="1597777" cy="542414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000" b="1" dirty="0">
                <a:highlight>
                  <a:srgbClr val="C0C0C0"/>
                </a:highlight>
              </a:rPr>
              <a:t>Marketing</a:t>
            </a:r>
            <a:endParaRPr lang="en-GB" sz="2000" dirty="0">
              <a:highlight>
                <a:srgbClr val="C0C0C0"/>
              </a:highlight>
            </a:endParaRPr>
          </a:p>
          <a:p>
            <a:pPr algn="ctr"/>
            <a:endParaRPr lang="uk-UA" dirty="0"/>
          </a:p>
        </p:txBody>
      </p:sp>
      <p:sp>
        <p:nvSpPr>
          <p:cNvPr id="127" name="Line 144">
            <a:extLst>
              <a:ext uri="{FF2B5EF4-FFF2-40B4-BE49-F238E27FC236}">
                <a16:creationId xmlns:a16="http://schemas.microsoft.com/office/drawing/2014/main" id="{B91ED3E0-FF2D-E104-9F12-74ACE4F8CC8F}"/>
              </a:ext>
            </a:extLst>
          </p:cNvPr>
          <p:cNvSpPr>
            <a:spLocks noChangeShapeType="1"/>
          </p:cNvSpPr>
          <p:nvPr/>
        </p:nvSpPr>
        <p:spPr bwMode="auto">
          <a:xfrm>
            <a:off x="2362168" y="3833793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28" name="Line 143">
            <a:extLst>
              <a:ext uri="{FF2B5EF4-FFF2-40B4-BE49-F238E27FC236}">
                <a16:creationId xmlns:a16="http://schemas.microsoft.com/office/drawing/2014/main" id="{A63993A7-CF03-FB49-0BC4-EDA08BA25E80}"/>
              </a:ext>
            </a:extLst>
          </p:cNvPr>
          <p:cNvSpPr>
            <a:spLocks noChangeShapeType="1"/>
          </p:cNvSpPr>
          <p:nvPr/>
        </p:nvSpPr>
        <p:spPr bwMode="auto">
          <a:xfrm>
            <a:off x="3267043" y="1885788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29" name="Line 142">
            <a:extLst>
              <a:ext uri="{FF2B5EF4-FFF2-40B4-BE49-F238E27FC236}">
                <a16:creationId xmlns:a16="http://schemas.microsoft.com/office/drawing/2014/main" id="{A7D96192-0B7B-068E-7A19-5048565E65E4}"/>
              </a:ext>
            </a:extLst>
          </p:cNvPr>
          <p:cNvSpPr>
            <a:spLocks noChangeShapeType="1"/>
          </p:cNvSpPr>
          <p:nvPr/>
        </p:nvSpPr>
        <p:spPr bwMode="auto">
          <a:xfrm>
            <a:off x="5613079" y="1904260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30" name="Line 141">
            <a:extLst>
              <a:ext uri="{FF2B5EF4-FFF2-40B4-BE49-F238E27FC236}">
                <a16:creationId xmlns:a16="http://schemas.microsoft.com/office/drawing/2014/main" id="{6115256C-A379-8BDC-7669-1B326593E94A}"/>
              </a:ext>
            </a:extLst>
          </p:cNvPr>
          <p:cNvSpPr>
            <a:spLocks noChangeShapeType="1"/>
          </p:cNvSpPr>
          <p:nvPr/>
        </p:nvSpPr>
        <p:spPr bwMode="auto">
          <a:xfrm>
            <a:off x="7843806" y="1885788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 dirty="0"/>
          </a:p>
        </p:txBody>
      </p:sp>
      <p:sp>
        <p:nvSpPr>
          <p:cNvPr id="131" name="Rectangle 140">
            <a:extLst>
              <a:ext uri="{FF2B5EF4-FFF2-40B4-BE49-F238E27FC236}">
                <a16:creationId xmlns:a16="http://schemas.microsoft.com/office/drawing/2014/main" id="{3FC1DC63-644D-0BEB-BA8F-0DA893470E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89332" y="5762274"/>
            <a:ext cx="1277937" cy="483239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000" b="1" dirty="0">
                <a:highlight>
                  <a:srgbClr val="C0C0C0"/>
                </a:highlight>
              </a:rPr>
              <a:t>Location</a:t>
            </a:r>
            <a:endParaRPr lang="uk-UA" sz="2000" b="1" dirty="0">
              <a:highlight>
                <a:srgbClr val="C0C0C0"/>
              </a:highlight>
            </a:endParaRPr>
          </a:p>
        </p:txBody>
      </p:sp>
      <p:sp>
        <p:nvSpPr>
          <p:cNvPr id="132" name="Line 139">
            <a:extLst>
              <a:ext uri="{FF2B5EF4-FFF2-40B4-BE49-F238E27FC236}">
                <a16:creationId xmlns:a16="http://schemas.microsoft.com/office/drawing/2014/main" id="{A2E65E56-40C8-B384-3B4D-F0F2FA7B7F9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08481" y="3843029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33" name="Rectangle 138">
            <a:extLst>
              <a:ext uri="{FF2B5EF4-FFF2-40B4-BE49-F238E27FC236}">
                <a16:creationId xmlns:a16="http://schemas.microsoft.com/office/drawing/2014/main" id="{FCBC5615-669D-839F-675C-4FEE5202D7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8940" y="5782665"/>
            <a:ext cx="1494932" cy="65529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000" b="1" dirty="0">
                <a:highlight>
                  <a:srgbClr val="C0C0C0"/>
                </a:highlight>
              </a:rPr>
              <a:t>Product Quality</a:t>
            </a:r>
            <a:endParaRPr lang="uk-UA" sz="2000" b="1" dirty="0">
              <a:highlight>
                <a:srgbClr val="C0C0C0"/>
              </a:highlight>
            </a:endParaRPr>
          </a:p>
        </p:txBody>
      </p:sp>
      <p:sp>
        <p:nvSpPr>
          <p:cNvPr id="134" name="Line 137">
            <a:extLst>
              <a:ext uri="{FF2B5EF4-FFF2-40B4-BE49-F238E27FC236}">
                <a16:creationId xmlns:a16="http://schemas.microsoft.com/office/drawing/2014/main" id="{17B3FC4B-FD20-2382-2E54-9EDF5E1FC38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070693" y="3852265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35" name="Rectangle 136">
            <a:extLst>
              <a:ext uri="{FF2B5EF4-FFF2-40B4-BE49-F238E27FC236}">
                <a16:creationId xmlns:a16="http://schemas.microsoft.com/office/drawing/2014/main" id="{1E720C25-27C4-02E2-BA80-47E2ECFF6E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37768" y="3306600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uk-UA"/>
          </a:p>
        </p:txBody>
      </p:sp>
      <p:sp>
        <p:nvSpPr>
          <p:cNvPr id="136" name="Text Box 135">
            <a:extLst>
              <a:ext uri="{FF2B5EF4-FFF2-40B4-BE49-F238E27FC236}">
                <a16:creationId xmlns:a16="http://schemas.microsoft.com/office/drawing/2014/main" id="{0B9EB877-1FCD-357D-9C57-CC435B4F52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394916" y="3218266"/>
            <a:ext cx="1455769" cy="1228727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b="1" dirty="0">
                <a:highlight>
                  <a:srgbClr val="C0C0C0"/>
                </a:highlight>
              </a:rPr>
              <a:t>Declining sales &amp; Reduced profitability</a:t>
            </a:r>
            <a:endParaRPr lang="uk-UA" b="1" dirty="0">
              <a:highlight>
                <a:srgbClr val="C0C0C0"/>
              </a:highlight>
            </a:endParaRPr>
          </a:p>
        </p:txBody>
      </p:sp>
      <p:sp>
        <p:nvSpPr>
          <p:cNvPr id="137" name="Rectangle 178">
            <a:extLst>
              <a:ext uri="{FF2B5EF4-FFF2-40B4-BE49-F238E27FC236}">
                <a16:creationId xmlns:a16="http://schemas.microsoft.com/office/drawing/2014/main" id="{90F16416-0625-D99A-5E61-AFA7FD1240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9968" y="7666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uk-UA"/>
          </a:p>
        </p:txBody>
      </p:sp>
      <p:sp>
        <p:nvSpPr>
          <p:cNvPr id="138" name="Rectangle 201">
            <a:extLst>
              <a:ext uri="{FF2B5EF4-FFF2-40B4-BE49-F238E27FC236}">
                <a16:creationId xmlns:a16="http://schemas.microsoft.com/office/drawing/2014/main" id="{72E25074-EBA9-82F2-ECCB-316A0604B1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9968" y="12238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uk-UA"/>
          </a:p>
        </p:txBody>
      </p:sp>
      <p:sp>
        <p:nvSpPr>
          <p:cNvPr id="107" name="Text Box 164">
            <a:extLst>
              <a:ext uri="{FF2B5EF4-FFF2-40B4-BE49-F238E27FC236}">
                <a16:creationId xmlns:a16="http://schemas.microsoft.com/office/drawing/2014/main" id="{DF57ED65-2919-8CB5-6AAE-74371C0CC0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0144" y="2064155"/>
            <a:ext cx="1185450" cy="52807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400" b="1" dirty="0">
                <a:highlight>
                  <a:srgbClr val="C0C0C0"/>
                </a:highlight>
              </a:rPr>
              <a:t>New stores nearby</a:t>
            </a:r>
            <a:endParaRPr lang="uk-UA" sz="1400" b="1" dirty="0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             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07920" y="1271016"/>
            <a:ext cx="9096691" cy="4773445"/>
          </a:xfrm>
        </p:spPr>
        <p:txBody>
          <a:bodyPr>
            <a:normAutofit/>
          </a:bodyPr>
          <a:lstStyle/>
          <a:p>
            <a:r>
              <a:rPr lang="uk-UA" b="1" dirty="0"/>
              <a:t>  </a:t>
            </a:r>
            <a:r>
              <a:rPr lang="en-GB" b="1" dirty="0"/>
              <a:t>    </a:t>
            </a:r>
            <a:r>
              <a:rPr lang="en-US" b="1" dirty="0"/>
              <a:t>In my opinion, in order to increase profitability, Green Haven </a:t>
            </a:r>
            <a:r>
              <a:rPr lang="en-GB" b="1" dirty="0"/>
              <a:t>F</a:t>
            </a:r>
            <a:r>
              <a:rPr lang="en-US" b="1" dirty="0" err="1"/>
              <a:t>lorists</a:t>
            </a:r>
            <a:r>
              <a:rPr lang="en-US" b="1" dirty="0"/>
              <a:t> should focus on:</a:t>
            </a:r>
            <a:endParaRPr lang="uk-UA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Optimizing Location and Visibility</a:t>
            </a:r>
            <a:r>
              <a:rPr lang="en-US" dirty="0"/>
              <a:t> – Ensure high foot traffic, clear signage, and easy access to attract more customers. </a:t>
            </a:r>
            <a:endParaRPr lang="uk-UA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Enhancing Product and Service Quality</a:t>
            </a:r>
            <a:r>
              <a:rPr lang="en-US" dirty="0"/>
              <a:t> – Maintain fresh, diverse, and attractive floral arrangements while providing excellent, personalized customer service. </a:t>
            </a:r>
            <a:endParaRPr lang="uk-UA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Effective Marketing and Seasonal Planning</a:t>
            </a:r>
            <a:r>
              <a:rPr lang="en-US" dirty="0"/>
              <a:t> – Use social media, local promotions, and holiday-themed campaigns to increase sales during peak seasons.</a:t>
            </a:r>
            <a:endParaRPr lang="uk-UA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Staff Training and Supplier Management</a:t>
            </a:r>
            <a:r>
              <a:rPr lang="uk-UA" b="1" dirty="0"/>
              <a:t> </a:t>
            </a:r>
            <a:r>
              <a:rPr lang="en-US" dirty="0"/>
              <a:t>– Invest in skilled staff and reliable suppliers to ensure consistent quality and efficient operations. </a:t>
            </a:r>
            <a:endParaRPr lang="uk-UA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Pricing Strategy</a:t>
            </a:r>
            <a:r>
              <a:rPr lang="en-US" dirty="0"/>
              <a:t> – Offer a mix of budget-friendly and premium options to appeal to a broader customer base.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7891" y="1450109"/>
            <a:ext cx="9906720" cy="5181599"/>
          </a:xfrm>
        </p:spPr>
        <p:txBody>
          <a:bodyPr>
            <a:normAutofit fontScale="25000" lnSpcReduction="20000"/>
          </a:bodyPr>
          <a:lstStyle/>
          <a:p>
            <a:r>
              <a:rPr lang="en-US" sz="7200" b="1" dirty="0"/>
              <a:t>Industry and Market Trends</a:t>
            </a:r>
            <a:endParaRPr lang="en-US" sz="7200" dirty="0"/>
          </a:p>
          <a:p>
            <a:r>
              <a:rPr lang="uk-UA" sz="6000" dirty="0"/>
              <a:t>  </a:t>
            </a:r>
            <a:r>
              <a:rPr lang="en-US" sz="6000" dirty="0"/>
              <a:t>IBISWorld (2023). </a:t>
            </a:r>
            <a:r>
              <a:rPr lang="en-US" sz="6000" i="1" dirty="0"/>
              <a:t>Florists in the UK - Market Research Report.</a:t>
            </a:r>
            <a:r>
              <a:rPr lang="en-US" sz="6000" dirty="0"/>
              <a:t> IBISWorld Industry Reports.</a:t>
            </a:r>
          </a:p>
          <a:p>
            <a:r>
              <a:rPr lang="uk-UA" sz="6000" dirty="0"/>
              <a:t>  </a:t>
            </a:r>
            <a:r>
              <a:rPr lang="en-US" sz="6000" dirty="0"/>
              <a:t>Statista (2024). </a:t>
            </a:r>
            <a:r>
              <a:rPr lang="en-US" sz="6000" i="1" dirty="0"/>
              <a:t>Online flower shopping </a:t>
            </a:r>
            <a:r>
              <a:rPr lang="en-US" sz="6000" i="1" dirty="0" err="1"/>
              <a:t>behaviour</a:t>
            </a:r>
            <a:r>
              <a:rPr lang="en-US" sz="6000" i="1" dirty="0"/>
              <a:t> in the United Kingdom.</a:t>
            </a:r>
            <a:r>
              <a:rPr lang="en-US" sz="6000" dirty="0"/>
              <a:t> Statista Research Department.</a:t>
            </a:r>
          </a:p>
          <a:p>
            <a:r>
              <a:rPr lang="en-US" sz="7200" b="1" dirty="0"/>
              <a:t>Consumer </a:t>
            </a:r>
            <a:r>
              <a:rPr lang="en-US" sz="7200" b="1" dirty="0" err="1"/>
              <a:t>Behaviour</a:t>
            </a:r>
            <a:r>
              <a:rPr lang="en-US" sz="7200" b="1" dirty="0"/>
              <a:t> &amp; Sustainability</a:t>
            </a:r>
            <a:endParaRPr lang="en-US" sz="7200" dirty="0"/>
          </a:p>
          <a:p>
            <a:r>
              <a:rPr lang="uk-UA" sz="6000" dirty="0"/>
              <a:t>  </a:t>
            </a:r>
            <a:r>
              <a:rPr lang="en-US" sz="6000" dirty="0"/>
              <a:t>Jones, P., Comfort, D. and Hillier, D. (2023). </a:t>
            </a:r>
            <a:r>
              <a:rPr lang="en-US" sz="6000" i="1" dirty="0"/>
              <a:t>Sustainability in the UK Floral Industry.</a:t>
            </a:r>
            <a:r>
              <a:rPr lang="en-US" sz="6000" dirty="0"/>
              <a:t> Journal of Retail and Consumer Studies, 45(2), pp.112–124.</a:t>
            </a:r>
          </a:p>
          <a:p>
            <a:r>
              <a:rPr lang="uk-UA" sz="6000" dirty="0"/>
              <a:t>  </a:t>
            </a:r>
            <a:r>
              <a:rPr lang="en-US" sz="6000" dirty="0"/>
              <a:t>Smith, R. and Patel, A. (2022). </a:t>
            </a:r>
            <a:r>
              <a:rPr lang="en-US" sz="6000" i="1" dirty="0"/>
              <a:t>The role of eco-conscious branding in small retail business success.</a:t>
            </a:r>
            <a:r>
              <a:rPr lang="en-US" sz="6000" dirty="0"/>
              <a:t> Retail Marketing Review, 39(1), pp.55–70.</a:t>
            </a:r>
          </a:p>
          <a:p>
            <a:r>
              <a:rPr lang="en-US" sz="7200" b="1" dirty="0"/>
              <a:t>Digital Marketing &amp; Retail Trend Shift</a:t>
            </a:r>
            <a:endParaRPr lang="en-US" sz="7200" dirty="0"/>
          </a:p>
          <a:p>
            <a:r>
              <a:rPr lang="uk-UA" sz="6000" dirty="0"/>
              <a:t>  </a:t>
            </a:r>
            <a:r>
              <a:rPr lang="en-US" sz="6000" dirty="0"/>
              <a:t>Chaffey, D. and Ellis-Chadwick, F. (2022). </a:t>
            </a:r>
            <a:r>
              <a:rPr lang="en-US" sz="6000" i="1" dirty="0"/>
              <a:t>Digital Marketing: Strategy, Implementation and Practice.</a:t>
            </a:r>
            <a:r>
              <a:rPr lang="en-US" sz="6000" dirty="0"/>
              <a:t> 8th Ed. Pearson Education.</a:t>
            </a:r>
          </a:p>
          <a:p>
            <a:r>
              <a:rPr lang="uk-UA" sz="6000" dirty="0"/>
              <a:t>  </a:t>
            </a:r>
            <a:r>
              <a:rPr lang="en-US" sz="6000" dirty="0"/>
              <a:t>Deloitte (2023). </a:t>
            </a:r>
            <a:r>
              <a:rPr lang="en-US" sz="6000" i="1" dirty="0"/>
              <a:t>The Digital Consumer Trends Report.</a:t>
            </a:r>
            <a:r>
              <a:rPr lang="en-US" sz="6000" dirty="0"/>
              <a:t> Deloitte Insights.</a:t>
            </a:r>
          </a:p>
          <a:p>
            <a:r>
              <a:rPr lang="en-US" sz="7200" b="1" dirty="0"/>
              <a:t>Small Business Competition and High Street Decline</a:t>
            </a:r>
            <a:endParaRPr lang="en-US" sz="7200" dirty="0"/>
          </a:p>
          <a:p>
            <a:r>
              <a:rPr lang="uk-UA" sz="6000" dirty="0"/>
              <a:t>  </a:t>
            </a:r>
            <a:r>
              <a:rPr lang="en-US" sz="6000" dirty="0"/>
              <a:t>KPMG (2023). </a:t>
            </a:r>
            <a:r>
              <a:rPr lang="en-US" sz="6000" i="1" dirty="0"/>
              <a:t>The Future of the UK High Street: Market Pressures and Retail Adaptation.</a:t>
            </a:r>
            <a:r>
              <a:rPr lang="en-US" sz="6000" dirty="0"/>
              <a:t> KPMG Research.</a:t>
            </a:r>
          </a:p>
          <a:p>
            <a:r>
              <a:rPr lang="en-US" sz="7200" b="1" dirty="0"/>
              <a:t>Supply Chain and Inflation Effects</a:t>
            </a:r>
            <a:endParaRPr lang="en-US" sz="7200" dirty="0"/>
          </a:p>
          <a:p>
            <a:r>
              <a:rPr lang="uk-UA" sz="6000" dirty="0"/>
              <a:t>  </a:t>
            </a:r>
            <a:r>
              <a:rPr lang="en-US" sz="6000" dirty="0"/>
              <a:t>McKinsey &amp; Company (2023). </a:t>
            </a:r>
            <a:r>
              <a:rPr lang="en-US" sz="6000" i="1" dirty="0"/>
              <a:t>Global Supply Chain Pressures and Retail Cost Dynamics.</a:t>
            </a:r>
            <a:r>
              <a:rPr lang="en-US" sz="6000" dirty="0"/>
              <a:t> McKinsey Insights.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0</TotalTime>
  <Words>953</Words>
  <Application>Microsoft Office PowerPoint</Application>
  <PresentationFormat>Widescreen</PresentationFormat>
  <Paragraphs>104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Roboto</vt:lpstr>
      <vt:lpstr>Rockwell</vt:lpstr>
      <vt:lpstr>Rockwell Condensed</vt:lpstr>
      <vt:lpstr>Wingdings</vt:lpstr>
      <vt:lpstr>Wood Type</vt:lpstr>
      <vt:lpstr>MODULE NAME: Problem Solving and          Decision Making MODULE CODE: LCLM4004  STUDENT NAME: Andrii Zhurakovskyi STUDENT ID: 2442731  LECTURER: Olusoyi Richard Ashaye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             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Andrii Zhurakovskyi</cp:lastModifiedBy>
  <cp:revision>102</cp:revision>
  <dcterms:created xsi:type="dcterms:W3CDTF">2024-10-08T15:58:04Z</dcterms:created>
  <dcterms:modified xsi:type="dcterms:W3CDTF">2025-11-09T23:11:04Z</dcterms:modified>
</cp:coreProperties>
</file>