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8" r:id="rId1"/>
  </p:sldMasterIdLst>
  <p:notesMasterIdLst>
    <p:notesMasterId r:id="rId34"/>
  </p:notesMasterIdLst>
  <p:handoutMasterIdLst>
    <p:handoutMasterId r:id="rId35"/>
  </p:handoutMasterIdLst>
  <p:sldIdLst>
    <p:sldId id="256" r:id="rId2"/>
    <p:sldId id="257" r:id="rId3"/>
    <p:sldId id="258" r:id="rId4"/>
    <p:sldId id="259" r:id="rId5"/>
    <p:sldId id="287" r:id="rId6"/>
    <p:sldId id="286" r:id="rId7"/>
    <p:sldId id="260" r:id="rId8"/>
    <p:sldId id="261" r:id="rId9"/>
    <p:sldId id="262" r:id="rId10"/>
    <p:sldId id="282" r:id="rId11"/>
    <p:sldId id="283" r:id="rId12"/>
    <p:sldId id="284" r:id="rId13"/>
    <p:sldId id="285"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Lst>
  <p:sldSz cx="9144000" cy="6858000" type="screen4x3"/>
  <p:notesSz cx="6854825" cy="9750425"/>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100" d="100"/>
          <a:sy n="100" d="100"/>
        </p:scale>
        <p:origin x="-1179" y="-9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4866" name="Rectangle 2"/>
          <p:cNvSpPr>
            <a:spLocks noGrp="1" noChangeArrowheads="1"/>
          </p:cNvSpPr>
          <p:nvPr>
            <p:ph type="hdr" sz="quarter"/>
          </p:nvPr>
        </p:nvSpPr>
        <p:spPr bwMode="auto">
          <a:xfrm>
            <a:off x="0" y="0"/>
            <a:ext cx="2970213"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164867" name="Rectangle 3"/>
          <p:cNvSpPr>
            <a:spLocks noGrp="1" noChangeArrowheads="1"/>
          </p:cNvSpPr>
          <p:nvPr>
            <p:ph type="dt" sz="quarter" idx="1"/>
          </p:nvPr>
        </p:nvSpPr>
        <p:spPr bwMode="auto">
          <a:xfrm>
            <a:off x="3883025" y="0"/>
            <a:ext cx="2970213"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164868" name="Rectangle 4"/>
          <p:cNvSpPr>
            <a:spLocks noGrp="1" noChangeArrowheads="1"/>
          </p:cNvSpPr>
          <p:nvPr>
            <p:ph type="ftr" sz="quarter" idx="2"/>
          </p:nvPr>
        </p:nvSpPr>
        <p:spPr bwMode="auto">
          <a:xfrm>
            <a:off x="0" y="9261475"/>
            <a:ext cx="2970213"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164869" name="Rectangle 5"/>
          <p:cNvSpPr>
            <a:spLocks noGrp="1" noChangeArrowheads="1"/>
          </p:cNvSpPr>
          <p:nvPr>
            <p:ph type="sldNum" sz="quarter" idx="3"/>
          </p:nvPr>
        </p:nvSpPr>
        <p:spPr bwMode="auto">
          <a:xfrm>
            <a:off x="3883025" y="9261475"/>
            <a:ext cx="2970213"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02CAFC18-C244-4033-8B17-F6C5ED9402DD}"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Rectangle 2"/>
          <p:cNvSpPr>
            <a:spLocks noGrp="1" noChangeArrowheads="1"/>
          </p:cNvSpPr>
          <p:nvPr>
            <p:ph type="hdr" sz="quarter"/>
          </p:nvPr>
        </p:nvSpPr>
        <p:spPr bwMode="auto">
          <a:xfrm>
            <a:off x="0" y="0"/>
            <a:ext cx="2970213"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44035" name="Rectangle 3"/>
          <p:cNvSpPr>
            <a:spLocks noGrp="1" noChangeArrowheads="1"/>
          </p:cNvSpPr>
          <p:nvPr>
            <p:ph type="dt" idx="1"/>
          </p:nvPr>
        </p:nvSpPr>
        <p:spPr bwMode="auto">
          <a:xfrm>
            <a:off x="3883025" y="0"/>
            <a:ext cx="2970213"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35844" name="Rectangle 4"/>
          <p:cNvSpPr>
            <a:spLocks noRot="1" noChangeArrowheads="1" noTextEdit="1"/>
          </p:cNvSpPr>
          <p:nvPr>
            <p:ph type="sldImg" idx="2"/>
          </p:nvPr>
        </p:nvSpPr>
        <p:spPr bwMode="auto">
          <a:xfrm>
            <a:off x="990600" y="731838"/>
            <a:ext cx="4875213" cy="3656012"/>
          </a:xfrm>
          <a:prstGeom prst="rect">
            <a:avLst/>
          </a:prstGeom>
          <a:noFill/>
          <a:ln w="9525">
            <a:solidFill>
              <a:srgbClr val="000000"/>
            </a:solidFill>
            <a:miter lim="800000"/>
            <a:headEnd/>
            <a:tailEnd/>
          </a:ln>
        </p:spPr>
      </p:sp>
      <p:sp>
        <p:nvSpPr>
          <p:cNvPr id="44037" name="Rectangle 5"/>
          <p:cNvSpPr>
            <a:spLocks noGrp="1" noChangeArrowheads="1"/>
          </p:cNvSpPr>
          <p:nvPr>
            <p:ph type="body" sz="quarter" idx="3"/>
          </p:nvPr>
        </p:nvSpPr>
        <p:spPr bwMode="auto">
          <a:xfrm>
            <a:off x="685800" y="4630738"/>
            <a:ext cx="5483225" cy="4387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44038" name="Rectangle 6"/>
          <p:cNvSpPr>
            <a:spLocks noGrp="1" noChangeArrowheads="1"/>
          </p:cNvSpPr>
          <p:nvPr>
            <p:ph type="ftr" sz="quarter" idx="4"/>
          </p:nvPr>
        </p:nvSpPr>
        <p:spPr bwMode="auto">
          <a:xfrm>
            <a:off x="0" y="9261475"/>
            <a:ext cx="2970213"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44039" name="Rectangle 7"/>
          <p:cNvSpPr>
            <a:spLocks noGrp="1" noChangeArrowheads="1"/>
          </p:cNvSpPr>
          <p:nvPr>
            <p:ph type="sldNum" sz="quarter" idx="5"/>
          </p:nvPr>
        </p:nvSpPr>
        <p:spPr bwMode="auto">
          <a:xfrm>
            <a:off x="3883025" y="9261475"/>
            <a:ext cx="2970213"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A22B2A1C-8C0E-4F98-AE09-B928640051E6}"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pPr>
              <a:defRPr/>
            </a:pPr>
            <a:endParaRPr lang="en-GB" alt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GB" alt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pPr>
              <a:defRPr/>
            </a:pPr>
            <a:fld id="{1D2715AF-7240-4524-BC70-2CA48D12B48A}" type="slidenum">
              <a:rPr lang="en-GB" altLang="en-US" smtClean="0"/>
              <a:pPr>
                <a:defRPr/>
              </a:pPr>
              <a:t>‹#›</a:t>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a:defRPr/>
            </a:pPr>
            <a:endParaRPr lang="en-GB" altLang="en-US"/>
          </a:p>
        </p:txBody>
      </p:sp>
      <p:sp>
        <p:nvSpPr>
          <p:cNvPr id="5" name="Footer Placeholder 4"/>
          <p:cNvSpPr>
            <a:spLocks noGrp="1"/>
          </p:cNvSpPr>
          <p:nvPr>
            <p:ph type="ftr" sz="quarter" idx="11"/>
          </p:nvPr>
        </p:nvSpPr>
        <p:spPr/>
        <p:txBody>
          <a:bodyPr/>
          <a:lstStyle>
            <a:extLst/>
          </a:lstStyle>
          <a:p>
            <a:pPr>
              <a:defRPr/>
            </a:pPr>
            <a:endParaRPr lang="en-GB" altLang="en-US"/>
          </a:p>
        </p:txBody>
      </p:sp>
      <p:sp>
        <p:nvSpPr>
          <p:cNvPr id="6" name="Slide Number Placeholder 5"/>
          <p:cNvSpPr>
            <a:spLocks noGrp="1"/>
          </p:cNvSpPr>
          <p:nvPr>
            <p:ph type="sldNum" sz="quarter" idx="12"/>
          </p:nvPr>
        </p:nvSpPr>
        <p:spPr/>
        <p:txBody>
          <a:bodyPr/>
          <a:lstStyle>
            <a:extLst/>
          </a:lstStyle>
          <a:p>
            <a:pPr>
              <a:defRPr/>
            </a:pPr>
            <a:fld id="{94F87727-2D4D-41BB-92D1-F1333EFA8F66}" type="slidenum">
              <a:rPr lang="en-GB" altLang="en-US" smtClean="0"/>
              <a:pPr>
                <a:defRPr/>
              </a:pPr>
              <a:t>‹#›</a:t>
            </a:fld>
            <a:endParaRPr lang="en-GB" alt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pPr>
              <a:defRPr/>
            </a:pPr>
            <a:endParaRPr lang="en-GB" altLang="en-US"/>
          </a:p>
        </p:txBody>
      </p:sp>
      <p:sp>
        <p:nvSpPr>
          <p:cNvPr id="5" name="Footer Placeholder 4"/>
          <p:cNvSpPr>
            <a:spLocks noGrp="1"/>
          </p:cNvSpPr>
          <p:nvPr>
            <p:ph type="ftr" sz="quarter" idx="11"/>
          </p:nvPr>
        </p:nvSpPr>
        <p:spPr/>
        <p:txBody>
          <a:bodyPr/>
          <a:lstStyle>
            <a:extLst/>
          </a:lstStyle>
          <a:p>
            <a:pPr>
              <a:defRPr/>
            </a:pPr>
            <a:endParaRPr lang="en-GB" altLang="en-US"/>
          </a:p>
        </p:txBody>
      </p:sp>
      <p:sp>
        <p:nvSpPr>
          <p:cNvPr id="6" name="Slide Number Placeholder 5"/>
          <p:cNvSpPr>
            <a:spLocks noGrp="1"/>
          </p:cNvSpPr>
          <p:nvPr>
            <p:ph type="sldNum" sz="quarter" idx="12"/>
          </p:nvPr>
        </p:nvSpPr>
        <p:spPr/>
        <p:txBody>
          <a:bodyPr/>
          <a:lstStyle>
            <a:extLst/>
          </a:lstStyle>
          <a:p>
            <a:pPr>
              <a:defRPr/>
            </a:pPr>
            <a:fld id="{15B5B80B-0F4A-4CAE-8E91-EC520A22FFC4}" type="slidenum">
              <a:rPr lang="en-GB" altLang="en-US" smtClean="0"/>
              <a:pPr>
                <a:defRPr/>
              </a:pPr>
              <a:t>‹#›</a:t>
            </a:fld>
            <a:endParaRPr lang="en-GB" alt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pPr>
              <a:defRPr/>
            </a:pPr>
            <a:endParaRPr lang="en-GB" altLang="en-US"/>
          </a:p>
        </p:txBody>
      </p:sp>
      <p:sp>
        <p:nvSpPr>
          <p:cNvPr id="6" name="Footer Placeholder 5"/>
          <p:cNvSpPr>
            <a:spLocks noGrp="1"/>
          </p:cNvSpPr>
          <p:nvPr>
            <p:ph type="ftr" sz="quarter" idx="11"/>
          </p:nvPr>
        </p:nvSpPr>
        <p:spPr/>
        <p:txBody>
          <a:bodyPr/>
          <a:lstStyle>
            <a:extLst/>
          </a:lstStyle>
          <a:p>
            <a:pPr>
              <a:defRPr/>
            </a:pPr>
            <a:endParaRPr lang="en-GB" altLang="en-US"/>
          </a:p>
        </p:txBody>
      </p:sp>
      <p:sp>
        <p:nvSpPr>
          <p:cNvPr id="7" name="Slide Number Placeholder 6"/>
          <p:cNvSpPr>
            <a:spLocks noGrp="1"/>
          </p:cNvSpPr>
          <p:nvPr>
            <p:ph type="sldNum" sz="quarter" idx="12"/>
          </p:nvPr>
        </p:nvSpPr>
        <p:spPr/>
        <p:txBody>
          <a:bodyPr/>
          <a:lstStyle>
            <a:extLst/>
          </a:lstStyle>
          <a:p>
            <a:pPr>
              <a:defRPr/>
            </a:pPr>
            <a:fld id="{595B59E1-DB70-45A5-9B76-A2560DCAD4B9}" type="slidenum">
              <a:rPr lang="en-GB" altLang="en-US" smtClean="0"/>
              <a:pPr>
                <a:defRPr/>
              </a:pPr>
              <a:t>‹#›</a:t>
            </a:fld>
            <a:endParaRPr lang="en-GB" alt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pPr>
              <a:defRPr/>
            </a:pPr>
            <a:endParaRPr lang="en-GB" altLang="en-US"/>
          </a:p>
        </p:txBody>
      </p:sp>
      <p:sp>
        <p:nvSpPr>
          <p:cNvPr id="8" name="Footer Placeholder 7"/>
          <p:cNvSpPr>
            <a:spLocks noGrp="1"/>
          </p:cNvSpPr>
          <p:nvPr>
            <p:ph type="ftr" sz="quarter" idx="11"/>
          </p:nvPr>
        </p:nvSpPr>
        <p:spPr/>
        <p:txBody>
          <a:bodyPr/>
          <a:lstStyle>
            <a:extLst/>
          </a:lstStyle>
          <a:p>
            <a:pPr>
              <a:defRPr/>
            </a:pPr>
            <a:endParaRPr lang="en-GB" altLang="en-US"/>
          </a:p>
        </p:txBody>
      </p:sp>
      <p:sp>
        <p:nvSpPr>
          <p:cNvPr id="9" name="Slide Number Placeholder 8"/>
          <p:cNvSpPr>
            <a:spLocks noGrp="1"/>
          </p:cNvSpPr>
          <p:nvPr>
            <p:ph type="sldNum" sz="quarter" idx="12"/>
          </p:nvPr>
        </p:nvSpPr>
        <p:spPr/>
        <p:txBody>
          <a:bodyPr/>
          <a:lstStyle>
            <a:extLst/>
          </a:lstStyle>
          <a:p>
            <a:pPr>
              <a:defRPr/>
            </a:pPr>
            <a:fld id="{45F586C7-B7BA-491E-8371-0E3419959F71}" type="slidenum">
              <a:rPr lang="en-GB" altLang="en-US" smtClean="0"/>
              <a:pPr>
                <a:defRPr/>
              </a:pPr>
              <a:t>‹#›</a:t>
            </a:fld>
            <a:endParaRPr lang="en-GB"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pPr>
              <a:defRPr/>
            </a:pPr>
            <a:endParaRPr lang="en-GB" altLang="en-US"/>
          </a:p>
        </p:txBody>
      </p:sp>
      <p:sp>
        <p:nvSpPr>
          <p:cNvPr id="4" name="Footer Placeholder 3"/>
          <p:cNvSpPr>
            <a:spLocks noGrp="1"/>
          </p:cNvSpPr>
          <p:nvPr>
            <p:ph type="ftr" sz="quarter" idx="11"/>
          </p:nvPr>
        </p:nvSpPr>
        <p:spPr/>
        <p:txBody>
          <a:bodyPr/>
          <a:lstStyle>
            <a:extLst/>
          </a:lstStyle>
          <a:p>
            <a:pPr>
              <a:defRPr/>
            </a:pPr>
            <a:endParaRPr lang="en-GB" altLang="en-US"/>
          </a:p>
        </p:txBody>
      </p:sp>
      <p:sp>
        <p:nvSpPr>
          <p:cNvPr id="5" name="Slide Number Placeholder 4"/>
          <p:cNvSpPr>
            <a:spLocks noGrp="1"/>
          </p:cNvSpPr>
          <p:nvPr>
            <p:ph type="sldNum" sz="quarter" idx="12"/>
          </p:nvPr>
        </p:nvSpPr>
        <p:spPr/>
        <p:txBody>
          <a:bodyPr/>
          <a:lstStyle>
            <a:extLst/>
          </a:lstStyle>
          <a:p>
            <a:pPr>
              <a:defRPr/>
            </a:pPr>
            <a:fld id="{235E73DB-E6CE-44C4-AD33-7A998CC48D35}" type="slidenum">
              <a:rPr lang="en-GB" altLang="en-US" smtClean="0"/>
              <a:pPr>
                <a:defRPr/>
              </a:pPr>
              <a:t>‹#›</a:t>
            </a:fld>
            <a:endParaRPr lang="en-GB" alt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pPr>
              <a:defRPr/>
            </a:pPr>
            <a:endParaRPr lang="en-GB" altLang="en-US"/>
          </a:p>
        </p:txBody>
      </p:sp>
      <p:sp>
        <p:nvSpPr>
          <p:cNvPr id="3" name="Footer Placeholder 2"/>
          <p:cNvSpPr>
            <a:spLocks noGrp="1"/>
          </p:cNvSpPr>
          <p:nvPr>
            <p:ph type="ftr" sz="quarter" idx="11"/>
          </p:nvPr>
        </p:nvSpPr>
        <p:spPr/>
        <p:txBody>
          <a:bodyPr/>
          <a:lstStyle>
            <a:extLst/>
          </a:lstStyle>
          <a:p>
            <a:pPr>
              <a:defRPr/>
            </a:pPr>
            <a:endParaRPr lang="en-GB" altLang="en-US"/>
          </a:p>
        </p:txBody>
      </p:sp>
      <p:sp>
        <p:nvSpPr>
          <p:cNvPr id="4" name="Slide Number Placeholder 3"/>
          <p:cNvSpPr>
            <a:spLocks noGrp="1"/>
          </p:cNvSpPr>
          <p:nvPr>
            <p:ph type="sldNum" sz="quarter" idx="12"/>
          </p:nvPr>
        </p:nvSpPr>
        <p:spPr/>
        <p:txBody>
          <a:bodyPr/>
          <a:lstStyle>
            <a:extLst/>
          </a:lstStyle>
          <a:p>
            <a:pPr>
              <a:defRPr/>
            </a:pPr>
            <a:fld id="{BEAB1973-A9E3-48FC-8F87-109CF7B3732F}" type="slidenum">
              <a:rPr lang="en-GB" altLang="en-US" smtClean="0"/>
              <a:pPr>
                <a:defRPr/>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pPr>
              <a:defRPr/>
            </a:pPr>
            <a:endParaRPr lang="en-GB" altLang="en-US"/>
          </a:p>
        </p:txBody>
      </p:sp>
      <p:sp>
        <p:nvSpPr>
          <p:cNvPr id="6" name="Footer Placeholder 5"/>
          <p:cNvSpPr>
            <a:spLocks noGrp="1"/>
          </p:cNvSpPr>
          <p:nvPr>
            <p:ph type="ftr" sz="quarter" idx="11"/>
          </p:nvPr>
        </p:nvSpPr>
        <p:spPr/>
        <p:txBody>
          <a:bodyPr/>
          <a:lstStyle>
            <a:extLst/>
          </a:lstStyle>
          <a:p>
            <a:pPr>
              <a:defRPr/>
            </a:pPr>
            <a:endParaRPr lang="en-GB" altLang="en-US"/>
          </a:p>
        </p:txBody>
      </p:sp>
      <p:sp>
        <p:nvSpPr>
          <p:cNvPr id="7" name="Slide Number Placeholder 6"/>
          <p:cNvSpPr>
            <a:spLocks noGrp="1"/>
          </p:cNvSpPr>
          <p:nvPr>
            <p:ph type="sldNum" sz="quarter" idx="12"/>
          </p:nvPr>
        </p:nvSpPr>
        <p:spPr/>
        <p:txBody>
          <a:bodyPr/>
          <a:lstStyle>
            <a:extLst/>
          </a:lstStyle>
          <a:p>
            <a:pPr>
              <a:defRPr/>
            </a:pPr>
            <a:fld id="{85B5AE2B-B3D8-4C67-8EB5-C7A9C4A5B1D2}" type="slidenum">
              <a:rPr lang="en-GB" altLang="en-US" smtClean="0"/>
              <a:pPr>
                <a:defRPr/>
              </a:pPr>
              <a:t>‹#›</a:t>
            </a:fld>
            <a:endParaRPr lang="en-GB"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pPr>
              <a:defRPr/>
            </a:pPr>
            <a:endParaRPr lang="en-GB" alt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pPr>
              <a:defRPr/>
            </a:pPr>
            <a:endParaRPr lang="en-GB" alt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pPr>
              <a:defRPr/>
            </a:pPr>
            <a:fld id="{95AB3833-99F8-42A0-A229-E2C7DB862F87}" type="slidenum">
              <a:rPr lang="en-GB" altLang="en-US" smtClean="0"/>
              <a:pPr>
                <a:defRPr/>
              </a:pPr>
              <a:t>‹#›</a:t>
            </a:fld>
            <a:endParaRPr lang="en-GB" alt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a:defRPr/>
            </a:pPr>
            <a:endParaRPr lang="en-GB" altLang="en-US"/>
          </a:p>
        </p:txBody>
      </p:sp>
      <p:sp>
        <p:nvSpPr>
          <p:cNvPr id="5" name="Footer Placeholder 4"/>
          <p:cNvSpPr>
            <a:spLocks noGrp="1"/>
          </p:cNvSpPr>
          <p:nvPr>
            <p:ph type="ftr" sz="quarter" idx="11"/>
          </p:nvPr>
        </p:nvSpPr>
        <p:spPr/>
        <p:txBody>
          <a:bodyPr/>
          <a:lstStyle>
            <a:extLst/>
          </a:lstStyle>
          <a:p>
            <a:pPr>
              <a:defRPr/>
            </a:pPr>
            <a:endParaRPr lang="en-GB" altLang="en-US"/>
          </a:p>
        </p:txBody>
      </p:sp>
      <p:sp>
        <p:nvSpPr>
          <p:cNvPr id="6" name="Slide Number Placeholder 5"/>
          <p:cNvSpPr>
            <a:spLocks noGrp="1"/>
          </p:cNvSpPr>
          <p:nvPr>
            <p:ph type="sldNum" sz="quarter" idx="12"/>
          </p:nvPr>
        </p:nvSpPr>
        <p:spPr/>
        <p:txBody>
          <a:bodyPr/>
          <a:lstStyle>
            <a:extLst/>
          </a:lstStyle>
          <a:p>
            <a:pPr>
              <a:defRPr/>
            </a:pPr>
            <a:fld id="{9FE46B56-4E0C-41A2-AF4D-B41444877B3B}" type="slidenum">
              <a:rPr lang="en-GB" altLang="en-US" smtClean="0"/>
              <a:pPr>
                <a:defRPr/>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a:defRPr/>
            </a:pPr>
            <a:endParaRPr lang="en-GB" altLang="en-US"/>
          </a:p>
        </p:txBody>
      </p:sp>
      <p:sp>
        <p:nvSpPr>
          <p:cNvPr id="5" name="Footer Placeholder 4"/>
          <p:cNvSpPr>
            <a:spLocks noGrp="1"/>
          </p:cNvSpPr>
          <p:nvPr>
            <p:ph type="ftr" sz="quarter" idx="11"/>
          </p:nvPr>
        </p:nvSpPr>
        <p:spPr/>
        <p:txBody>
          <a:bodyPr/>
          <a:lstStyle>
            <a:extLst/>
          </a:lstStyle>
          <a:p>
            <a:pPr>
              <a:defRPr/>
            </a:pPr>
            <a:endParaRPr lang="en-GB" altLang="en-US"/>
          </a:p>
        </p:txBody>
      </p:sp>
      <p:sp>
        <p:nvSpPr>
          <p:cNvPr id="6" name="Slide Number Placeholder 5"/>
          <p:cNvSpPr>
            <a:spLocks noGrp="1"/>
          </p:cNvSpPr>
          <p:nvPr>
            <p:ph type="sldNum" sz="quarter" idx="12"/>
          </p:nvPr>
        </p:nvSpPr>
        <p:spPr/>
        <p:txBody>
          <a:bodyPr/>
          <a:lstStyle>
            <a:extLst/>
          </a:lstStyle>
          <a:p>
            <a:pPr>
              <a:defRPr/>
            </a:pPr>
            <a:fld id="{FB28CED3-502A-4D3F-92D9-F0F679683DCA}" type="slidenum">
              <a:rPr lang="en-GB" altLang="en-US" smtClean="0"/>
              <a:pPr>
                <a:defRPr/>
              </a:pPr>
              <a:t>‹#›</a:t>
            </a:fld>
            <a:endParaRPr lang="en-GB"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7543800" cy="12954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719263"/>
            <a:ext cx="4038600" cy="44116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719263"/>
            <a:ext cx="4038600" cy="44116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5"/>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p:cNvSpPr>
            <a:spLocks noGrp="1" noChangeArrowheads="1"/>
          </p:cNvSpPr>
          <p:nvPr>
            <p:ph type="sldNum" sz="quarter" idx="12"/>
          </p:nvPr>
        </p:nvSpPr>
        <p:spPr>
          <a:ln/>
        </p:spPr>
        <p:txBody>
          <a:bodyPr/>
          <a:lstStyle>
            <a:lvl1pPr>
              <a:defRPr/>
            </a:lvl1pPr>
          </a:lstStyle>
          <a:p>
            <a:pPr>
              <a:defRPr/>
            </a:pPr>
            <a:fld id="{B9D3AEF9-524C-456F-A42A-49FEFDB4E2C3}" type="slidenum">
              <a:rPr lang="en-GB" altLang="en-US"/>
              <a:pPr>
                <a:defRPr/>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4">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pPr>
              <a:defRPr/>
            </a:pPr>
            <a:endParaRPr lang="en-GB" alt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pPr>
              <a:defRPr/>
            </a:pPr>
            <a:endParaRPr lang="en-GB" alt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pPr>
              <a:defRPr/>
            </a:pPr>
            <a:fld id="{5AD9306B-5363-4936-8FD8-44D20C6EE5DC}" type="slidenum">
              <a:rPr lang="en-GB" altLang="en-US" smtClean="0"/>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Lst>
  <p:hf hdr="0" ftr="0" dt="0"/>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p:cNvSpPr>
            <a:spLocks noGrp="1" noChangeArrowheads="1"/>
          </p:cNvSpPr>
          <p:nvPr>
            <p:ph type="ctrTitle"/>
          </p:nvPr>
        </p:nvSpPr>
        <p:spPr>
          <a:xfrm>
            <a:off x="250825" y="873125"/>
            <a:ext cx="7496175" cy="1187450"/>
          </a:xfrm>
        </p:spPr>
        <p:txBody>
          <a:bodyPr/>
          <a:lstStyle/>
          <a:p>
            <a:pPr algn="l" eaLnBrk="1" hangingPunct="1"/>
            <a:r>
              <a:rPr lang="en-GB" sz="4000" b="0" u="none" smtClean="0"/>
              <a:t>Memory - </a:t>
            </a:r>
            <a:r>
              <a:rPr lang="en-GB" sz="2000" b="0" u="none" smtClean="0"/>
              <a:t>Detailed</a:t>
            </a:r>
          </a:p>
        </p:txBody>
      </p:sp>
      <p:sp>
        <p:nvSpPr>
          <p:cNvPr id="3076" name="Rectangle 3"/>
          <p:cNvSpPr>
            <a:spLocks noGrp="1" noChangeArrowheads="1"/>
          </p:cNvSpPr>
          <p:nvPr>
            <p:ph type="subTitle" idx="1"/>
          </p:nvPr>
        </p:nvSpPr>
        <p:spPr>
          <a:xfrm>
            <a:off x="971550" y="3141663"/>
            <a:ext cx="6248400" cy="2735262"/>
          </a:xfrm>
        </p:spPr>
        <p:txBody>
          <a:bodyPr/>
          <a:lstStyle/>
          <a:p>
            <a:pPr eaLnBrk="1" hangingPunct="1">
              <a:lnSpc>
                <a:spcPct val="80000"/>
              </a:lnSpc>
            </a:pPr>
            <a:endParaRPr lang="en-GB" sz="2000" dirty="0" smtClean="0"/>
          </a:p>
          <a:p>
            <a:pPr eaLnBrk="1" hangingPunct="1">
              <a:lnSpc>
                <a:spcPct val="80000"/>
              </a:lnSpc>
            </a:pPr>
            <a:r>
              <a:rPr lang="en-GB" sz="2000" dirty="0" smtClean="0"/>
              <a:t>Memory </a:t>
            </a:r>
            <a:r>
              <a:rPr lang="en-GB" sz="2000" dirty="0" smtClean="0"/>
              <a:t>Hierarchy</a:t>
            </a:r>
          </a:p>
          <a:p>
            <a:pPr eaLnBrk="1" hangingPunct="1">
              <a:lnSpc>
                <a:spcPct val="80000"/>
              </a:lnSpc>
            </a:pPr>
            <a:r>
              <a:rPr lang="en-GB" sz="2000" dirty="0" smtClean="0"/>
              <a:t>Multiprogramming</a:t>
            </a:r>
          </a:p>
          <a:p>
            <a:pPr eaLnBrk="1" hangingPunct="1">
              <a:lnSpc>
                <a:spcPct val="80000"/>
              </a:lnSpc>
            </a:pPr>
            <a:r>
              <a:rPr lang="en-GB" sz="2000" dirty="0" smtClean="0"/>
              <a:t>Memory Refresh</a:t>
            </a:r>
          </a:p>
          <a:p>
            <a:pPr eaLnBrk="1" hangingPunct="1">
              <a:lnSpc>
                <a:spcPct val="80000"/>
              </a:lnSpc>
            </a:pPr>
            <a:r>
              <a:rPr lang="en-GB" sz="2000" dirty="0" smtClean="0"/>
              <a:t>Associative Memory</a:t>
            </a:r>
          </a:p>
          <a:p>
            <a:pPr eaLnBrk="1" hangingPunct="1">
              <a:lnSpc>
                <a:spcPct val="80000"/>
              </a:lnSpc>
            </a:pPr>
            <a:r>
              <a:rPr lang="en-GB" sz="2000" dirty="0" smtClean="0"/>
              <a:t>Cache</a:t>
            </a:r>
          </a:p>
        </p:txBody>
      </p:sp>
      <p:sp>
        <p:nvSpPr>
          <p:cNvPr id="3074" name="Rectangle 7"/>
          <p:cNvSpPr>
            <a:spLocks noGrp="1" noChangeArrowheads="1"/>
          </p:cNvSpPr>
          <p:nvPr>
            <p:ph type="sldNum" sz="quarter" idx="12"/>
          </p:nvPr>
        </p:nvSpPr>
        <p:spPr>
          <a:noFill/>
        </p:spPr>
        <p:txBody>
          <a:bodyPr/>
          <a:lstStyle/>
          <a:p>
            <a:fld id="{CC97C908-B7F2-44EB-8B4F-A34900E959EB}" type="slidenum">
              <a:rPr lang="en-GB" altLang="en-US" smtClean="0"/>
              <a:pPr/>
              <a:t>1</a:t>
            </a:fld>
            <a:endParaRPr lang="en-GB" altLang="en-US"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3"/>
          <p:cNvSpPr>
            <a:spLocks noGrp="1" noChangeArrowheads="1"/>
          </p:cNvSpPr>
          <p:nvPr>
            <p:ph idx="1"/>
          </p:nvPr>
        </p:nvSpPr>
        <p:spPr/>
        <p:txBody>
          <a:bodyPr>
            <a:normAutofit lnSpcReduction="10000"/>
          </a:bodyPr>
          <a:lstStyle/>
          <a:p>
            <a:pPr eaLnBrk="1" hangingPunct="1">
              <a:lnSpc>
                <a:spcPct val="90000"/>
              </a:lnSpc>
            </a:pPr>
            <a:r>
              <a:rPr lang="en-GB" sz="2100" smtClean="0"/>
              <a:t>The memory unit is an essential component in any digital computer since it is needed for storing programs and data</a:t>
            </a:r>
          </a:p>
          <a:p>
            <a:pPr eaLnBrk="1" hangingPunct="1">
              <a:lnSpc>
                <a:spcPct val="90000"/>
              </a:lnSpc>
            </a:pPr>
            <a:r>
              <a:rPr lang="en-GB" sz="2100" smtClean="0"/>
              <a:t>The memory unit that communicates directly with the CPU is known as </a:t>
            </a:r>
            <a:r>
              <a:rPr lang="en-GB" sz="2100" i="1" smtClean="0"/>
              <a:t>main memory</a:t>
            </a:r>
          </a:p>
          <a:p>
            <a:pPr eaLnBrk="1" hangingPunct="1">
              <a:lnSpc>
                <a:spcPct val="90000"/>
              </a:lnSpc>
            </a:pPr>
            <a:r>
              <a:rPr lang="en-GB" sz="2100" smtClean="0"/>
              <a:t>Devices that provide backup storage are called auxiliary memory</a:t>
            </a:r>
          </a:p>
          <a:p>
            <a:pPr eaLnBrk="1" hangingPunct="1">
              <a:lnSpc>
                <a:spcPct val="90000"/>
              </a:lnSpc>
            </a:pPr>
            <a:r>
              <a:rPr lang="en-GB" sz="2100" smtClean="0"/>
              <a:t>The most common auxiliary memory devices are magnetic disks and tapes – however CD’s and DVD’s could loosely fall into this category also but are generally classified as removable media</a:t>
            </a:r>
          </a:p>
          <a:p>
            <a:pPr eaLnBrk="1" hangingPunct="1">
              <a:lnSpc>
                <a:spcPct val="90000"/>
              </a:lnSpc>
            </a:pPr>
            <a:r>
              <a:rPr lang="en-GB" sz="2100" smtClean="0"/>
              <a:t>Information stored in auxiliary memory is transferred to main memory only when needed</a:t>
            </a:r>
          </a:p>
          <a:p>
            <a:pPr eaLnBrk="1" hangingPunct="1">
              <a:lnSpc>
                <a:spcPct val="90000"/>
              </a:lnSpc>
            </a:pPr>
            <a:r>
              <a:rPr lang="en-GB" sz="2100" smtClean="0"/>
              <a:t>For example when double click on a windows program item in order to run (execute) it – the application is loaded from hard disk into main memory so that it may run!</a:t>
            </a:r>
            <a:endParaRPr lang="en-US" sz="2100" smtClean="0"/>
          </a:p>
        </p:txBody>
      </p:sp>
      <p:sp>
        <p:nvSpPr>
          <p:cNvPr id="4098" name="Slide Number Placeholder 5"/>
          <p:cNvSpPr>
            <a:spLocks noGrp="1"/>
          </p:cNvSpPr>
          <p:nvPr>
            <p:ph type="sldNum" sz="quarter" idx="12"/>
          </p:nvPr>
        </p:nvSpPr>
        <p:spPr>
          <a:noFill/>
        </p:spPr>
        <p:txBody>
          <a:bodyPr/>
          <a:lstStyle/>
          <a:p>
            <a:fld id="{94EE9E9A-88F4-4E54-AE6B-CF7AC7965EB4}" type="slidenum">
              <a:rPr lang="en-GB" altLang="en-US" smtClean="0"/>
              <a:pPr/>
              <a:t>2</a:t>
            </a:fld>
            <a:endParaRPr lang="en-GB" altLang="en-US" smtClean="0"/>
          </a:p>
        </p:txBody>
      </p:sp>
      <p:sp>
        <p:nvSpPr>
          <p:cNvPr id="4099" name="Rectangle 2"/>
          <p:cNvSpPr>
            <a:spLocks noGrp="1" noChangeArrowheads="1"/>
          </p:cNvSpPr>
          <p:nvPr>
            <p:ph type="title"/>
          </p:nvPr>
        </p:nvSpPr>
        <p:spPr/>
        <p:txBody>
          <a:bodyPr/>
          <a:lstStyle/>
          <a:p>
            <a:pPr eaLnBrk="1" hangingPunct="1"/>
            <a:r>
              <a:rPr lang="en-GB" smtClean="0"/>
              <a:t>Memory Hierarchy</a:t>
            </a:r>
            <a:endParaRPr lang="en-US"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3"/>
          <p:cNvSpPr>
            <a:spLocks noGrp="1" noChangeArrowheads="1"/>
          </p:cNvSpPr>
          <p:nvPr>
            <p:ph idx="1"/>
          </p:nvPr>
        </p:nvSpPr>
        <p:spPr/>
        <p:txBody>
          <a:bodyPr/>
          <a:lstStyle/>
          <a:p>
            <a:pPr eaLnBrk="1" hangingPunct="1">
              <a:lnSpc>
                <a:spcPct val="90000"/>
              </a:lnSpc>
            </a:pPr>
            <a:r>
              <a:rPr lang="en-GB" sz="1800" smtClean="0"/>
              <a:t>The total memory capacity of a computer may be visualised as hierarchy of components</a:t>
            </a:r>
          </a:p>
          <a:p>
            <a:pPr eaLnBrk="1" hangingPunct="1">
              <a:lnSpc>
                <a:spcPct val="90000"/>
              </a:lnSpc>
            </a:pPr>
            <a:r>
              <a:rPr lang="en-GB" sz="1800" smtClean="0"/>
              <a:t>The memory hierarchy system consists of all storage devices employed in a computer system from the slow but high capacity auxiliary memory to the high speed processing logic</a:t>
            </a:r>
          </a:p>
          <a:p>
            <a:pPr eaLnBrk="1" hangingPunct="1">
              <a:lnSpc>
                <a:spcPct val="90000"/>
              </a:lnSpc>
            </a:pPr>
            <a:r>
              <a:rPr lang="en-GB" sz="1800" smtClean="0"/>
              <a:t>The diagrams below show typical arrangements</a:t>
            </a:r>
            <a:endParaRPr lang="en-US" sz="1800" smtClean="0"/>
          </a:p>
        </p:txBody>
      </p:sp>
      <p:sp>
        <p:nvSpPr>
          <p:cNvPr id="5122" name="Slide Number Placeholder 5"/>
          <p:cNvSpPr>
            <a:spLocks noGrp="1"/>
          </p:cNvSpPr>
          <p:nvPr>
            <p:ph type="sldNum" sz="quarter" idx="12"/>
          </p:nvPr>
        </p:nvSpPr>
        <p:spPr>
          <a:noFill/>
        </p:spPr>
        <p:txBody>
          <a:bodyPr/>
          <a:lstStyle/>
          <a:p>
            <a:fld id="{2D6F1939-7F1D-4444-A842-9AA64F60E9AE}" type="slidenum">
              <a:rPr lang="en-GB" altLang="en-US" smtClean="0"/>
              <a:pPr/>
              <a:t>3</a:t>
            </a:fld>
            <a:endParaRPr lang="en-GB" altLang="en-US" smtClean="0"/>
          </a:p>
        </p:txBody>
      </p:sp>
      <p:sp>
        <p:nvSpPr>
          <p:cNvPr id="5123" name="Rectangle 2"/>
          <p:cNvSpPr>
            <a:spLocks noGrp="1" noChangeArrowheads="1"/>
          </p:cNvSpPr>
          <p:nvPr>
            <p:ph type="title"/>
          </p:nvPr>
        </p:nvSpPr>
        <p:spPr/>
        <p:txBody>
          <a:bodyPr/>
          <a:lstStyle/>
          <a:p>
            <a:pPr eaLnBrk="1" hangingPunct="1"/>
            <a:r>
              <a:rPr lang="en-GB" smtClean="0"/>
              <a:t>Memory Hierarchy</a:t>
            </a:r>
            <a:endParaRPr lang="en-US" smtClean="0"/>
          </a:p>
        </p:txBody>
      </p:sp>
      <p:sp>
        <p:nvSpPr>
          <p:cNvPr id="5125" name="Text Box 4"/>
          <p:cNvSpPr txBox="1">
            <a:spLocks noChangeArrowheads="1"/>
          </p:cNvSpPr>
          <p:nvPr/>
        </p:nvSpPr>
        <p:spPr bwMode="auto">
          <a:xfrm>
            <a:off x="6229350" y="3355975"/>
            <a:ext cx="1582738" cy="788988"/>
          </a:xfrm>
          <a:prstGeom prst="rect">
            <a:avLst/>
          </a:prstGeom>
          <a:noFill/>
          <a:ln w="9525">
            <a:solidFill>
              <a:schemeClr val="tx1"/>
            </a:solidFill>
            <a:miter lim="800000"/>
            <a:headEnd/>
            <a:tailEnd/>
          </a:ln>
        </p:spPr>
        <p:txBody>
          <a:bodyPr>
            <a:spAutoFit/>
          </a:bodyPr>
          <a:lstStyle/>
          <a:p>
            <a:pPr algn="ctr">
              <a:spcBef>
                <a:spcPct val="50000"/>
              </a:spcBef>
            </a:pPr>
            <a:r>
              <a:rPr lang="en-GB"/>
              <a:t>CPU</a:t>
            </a:r>
          </a:p>
          <a:p>
            <a:pPr algn="ctr">
              <a:spcBef>
                <a:spcPct val="50000"/>
              </a:spcBef>
            </a:pPr>
            <a:r>
              <a:rPr lang="en-GB"/>
              <a:t>Cache</a:t>
            </a:r>
            <a:endParaRPr lang="en-US"/>
          </a:p>
        </p:txBody>
      </p:sp>
      <p:sp>
        <p:nvSpPr>
          <p:cNvPr id="5126" name="Line 5"/>
          <p:cNvSpPr>
            <a:spLocks noChangeShapeType="1"/>
          </p:cNvSpPr>
          <p:nvPr/>
        </p:nvSpPr>
        <p:spPr bwMode="auto">
          <a:xfrm>
            <a:off x="6229350" y="3787775"/>
            <a:ext cx="1582738" cy="0"/>
          </a:xfrm>
          <a:prstGeom prst="line">
            <a:avLst/>
          </a:prstGeom>
          <a:noFill/>
          <a:ln w="9525">
            <a:solidFill>
              <a:schemeClr val="tx1"/>
            </a:solidFill>
            <a:prstDash val="dash"/>
            <a:round/>
            <a:headEnd/>
            <a:tailEnd/>
          </a:ln>
        </p:spPr>
        <p:txBody>
          <a:bodyPr/>
          <a:lstStyle/>
          <a:p>
            <a:endParaRPr lang="en-GB"/>
          </a:p>
        </p:txBody>
      </p:sp>
      <p:sp>
        <p:nvSpPr>
          <p:cNvPr id="5127" name="Text Box 6"/>
          <p:cNvSpPr txBox="1">
            <a:spLocks noChangeArrowheads="1"/>
          </p:cNvSpPr>
          <p:nvPr/>
        </p:nvSpPr>
        <p:spPr bwMode="auto">
          <a:xfrm>
            <a:off x="6229350" y="4437063"/>
            <a:ext cx="1582738" cy="695325"/>
          </a:xfrm>
          <a:prstGeom prst="rect">
            <a:avLst/>
          </a:prstGeom>
          <a:noFill/>
          <a:ln w="9525">
            <a:solidFill>
              <a:schemeClr val="tx1"/>
            </a:solidFill>
            <a:miter lim="800000"/>
            <a:headEnd/>
            <a:tailEnd/>
          </a:ln>
        </p:spPr>
        <p:txBody>
          <a:bodyPr>
            <a:spAutoFit/>
          </a:bodyPr>
          <a:lstStyle/>
          <a:p>
            <a:pPr algn="ctr">
              <a:spcBef>
                <a:spcPct val="50000"/>
              </a:spcBef>
            </a:pPr>
            <a:r>
              <a:rPr lang="en-GB"/>
              <a:t>Main Memory</a:t>
            </a:r>
          </a:p>
          <a:p>
            <a:pPr algn="ctr">
              <a:spcBef>
                <a:spcPct val="50000"/>
              </a:spcBef>
            </a:pPr>
            <a:r>
              <a:rPr lang="en-GB" sz="1400"/>
              <a:t>E.g. RAM, ROM</a:t>
            </a:r>
            <a:endParaRPr lang="en-US" sz="1400"/>
          </a:p>
        </p:txBody>
      </p:sp>
      <p:sp>
        <p:nvSpPr>
          <p:cNvPr id="5128" name="Text Box 8"/>
          <p:cNvSpPr txBox="1">
            <a:spLocks noChangeArrowheads="1"/>
          </p:cNvSpPr>
          <p:nvPr/>
        </p:nvSpPr>
        <p:spPr bwMode="auto">
          <a:xfrm>
            <a:off x="6229350" y="5468938"/>
            <a:ext cx="1582738" cy="695325"/>
          </a:xfrm>
          <a:prstGeom prst="rect">
            <a:avLst/>
          </a:prstGeom>
          <a:noFill/>
          <a:ln w="9525">
            <a:solidFill>
              <a:schemeClr val="tx1"/>
            </a:solidFill>
            <a:miter lim="800000"/>
            <a:headEnd/>
            <a:tailEnd/>
          </a:ln>
        </p:spPr>
        <p:txBody>
          <a:bodyPr>
            <a:spAutoFit/>
          </a:bodyPr>
          <a:lstStyle/>
          <a:p>
            <a:pPr algn="ctr">
              <a:spcBef>
                <a:spcPct val="50000"/>
              </a:spcBef>
            </a:pPr>
            <a:r>
              <a:rPr lang="en-GB"/>
              <a:t>Aux. Memory</a:t>
            </a:r>
          </a:p>
          <a:p>
            <a:pPr algn="ctr">
              <a:spcBef>
                <a:spcPct val="50000"/>
              </a:spcBef>
            </a:pPr>
            <a:r>
              <a:rPr lang="en-GB" sz="1400"/>
              <a:t>E.g. HDD, Tape</a:t>
            </a:r>
            <a:endParaRPr lang="en-US" sz="1400"/>
          </a:p>
        </p:txBody>
      </p:sp>
      <p:sp>
        <p:nvSpPr>
          <p:cNvPr id="5129" name="Text Box 9"/>
          <p:cNvSpPr txBox="1">
            <a:spLocks noChangeArrowheads="1"/>
          </p:cNvSpPr>
          <p:nvPr/>
        </p:nvSpPr>
        <p:spPr bwMode="auto">
          <a:xfrm>
            <a:off x="7812088" y="3284538"/>
            <a:ext cx="1152525" cy="274637"/>
          </a:xfrm>
          <a:prstGeom prst="rect">
            <a:avLst/>
          </a:prstGeom>
          <a:noFill/>
          <a:ln w="9525">
            <a:noFill/>
            <a:miter lim="800000"/>
            <a:headEnd/>
            <a:tailEnd/>
          </a:ln>
        </p:spPr>
        <p:txBody>
          <a:bodyPr>
            <a:spAutoFit/>
          </a:bodyPr>
          <a:lstStyle/>
          <a:p>
            <a:pPr>
              <a:spcBef>
                <a:spcPct val="50000"/>
              </a:spcBef>
            </a:pPr>
            <a:r>
              <a:rPr lang="en-GB" sz="1200"/>
              <a:t>Fastest</a:t>
            </a:r>
            <a:endParaRPr lang="en-US" sz="1200"/>
          </a:p>
        </p:txBody>
      </p:sp>
      <p:sp>
        <p:nvSpPr>
          <p:cNvPr id="5130" name="Text Box 10"/>
          <p:cNvSpPr txBox="1">
            <a:spLocks noChangeArrowheads="1"/>
          </p:cNvSpPr>
          <p:nvPr/>
        </p:nvSpPr>
        <p:spPr bwMode="auto">
          <a:xfrm>
            <a:off x="7812088" y="5961063"/>
            <a:ext cx="1152525" cy="274637"/>
          </a:xfrm>
          <a:prstGeom prst="rect">
            <a:avLst/>
          </a:prstGeom>
          <a:noFill/>
          <a:ln w="9525">
            <a:noFill/>
            <a:miter lim="800000"/>
            <a:headEnd/>
            <a:tailEnd/>
          </a:ln>
        </p:spPr>
        <p:txBody>
          <a:bodyPr>
            <a:spAutoFit/>
          </a:bodyPr>
          <a:lstStyle/>
          <a:p>
            <a:pPr>
              <a:spcBef>
                <a:spcPct val="50000"/>
              </a:spcBef>
            </a:pPr>
            <a:r>
              <a:rPr lang="en-GB" sz="1200"/>
              <a:t>Slowest</a:t>
            </a:r>
            <a:endParaRPr lang="en-US" sz="1200"/>
          </a:p>
        </p:txBody>
      </p:sp>
      <p:sp>
        <p:nvSpPr>
          <p:cNvPr id="5131" name="Line 11"/>
          <p:cNvSpPr>
            <a:spLocks noChangeShapeType="1"/>
          </p:cNvSpPr>
          <p:nvPr/>
        </p:nvSpPr>
        <p:spPr bwMode="auto">
          <a:xfrm>
            <a:off x="8172450" y="3500438"/>
            <a:ext cx="0" cy="2447925"/>
          </a:xfrm>
          <a:prstGeom prst="line">
            <a:avLst/>
          </a:prstGeom>
          <a:noFill/>
          <a:ln w="9525">
            <a:solidFill>
              <a:schemeClr val="tx1"/>
            </a:solidFill>
            <a:round/>
            <a:headEnd/>
            <a:tailEnd type="triangle" w="med" len="med"/>
          </a:ln>
        </p:spPr>
        <p:txBody>
          <a:bodyPr/>
          <a:lstStyle/>
          <a:p>
            <a:endParaRPr lang="en-GB"/>
          </a:p>
        </p:txBody>
      </p:sp>
      <p:sp>
        <p:nvSpPr>
          <p:cNvPr id="5132" name="Text Box 12"/>
          <p:cNvSpPr txBox="1">
            <a:spLocks noChangeArrowheads="1"/>
          </p:cNvSpPr>
          <p:nvPr/>
        </p:nvSpPr>
        <p:spPr bwMode="auto">
          <a:xfrm>
            <a:off x="1979613" y="4076700"/>
            <a:ext cx="1368425" cy="833438"/>
          </a:xfrm>
          <a:prstGeom prst="rect">
            <a:avLst/>
          </a:prstGeom>
          <a:solidFill>
            <a:srgbClr val="C0C0C0"/>
          </a:solidFill>
          <a:ln w="9525">
            <a:solidFill>
              <a:schemeClr val="tx1"/>
            </a:solidFill>
            <a:miter lim="800000"/>
            <a:headEnd/>
            <a:tailEnd/>
          </a:ln>
        </p:spPr>
        <p:txBody>
          <a:bodyPr>
            <a:spAutoFit/>
          </a:bodyPr>
          <a:lstStyle/>
          <a:p>
            <a:pPr>
              <a:spcBef>
                <a:spcPct val="50000"/>
              </a:spcBef>
            </a:pPr>
            <a:endParaRPr lang="en-GB" sz="1200"/>
          </a:p>
          <a:p>
            <a:pPr algn="ctr">
              <a:spcBef>
                <a:spcPct val="50000"/>
              </a:spcBef>
            </a:pPr>
            <a:r>
              <a:rPr lang="en-GB" sz="1200"/>
              <a:t>I/O Processor</a:t>
            </a:r>
          </a:p>
          <a:p>
            <a:pPr>
              <a:spcBef>
                <a:spcPct val="50000"/>
              </a:spcBef>
            </a:pPr>
            <a:endParaRPr lang="en-US" sz="1200"/>
          </a:p>
        </p:txBody>
      </p:sp>
      <p:sp>
        <p:nvSpPr>
          <p:cNvPr id="5133" name="Text Box 13"/>
          <p:cNvSpPr txBox="1">
            <a:spLocks noChangeArrowheads="1"/>
          </p:cNvSpPr>
          <p:nvPr/>
        </p:nvSpPr>
        <p:spPr bwMode="auto">
          <a:xfrm>
            <a:off x="1979613" y="5332413"/>
            <a:ext cx="1368425" cy="833437"/>
          </a:xfrm>
          <a:prstGeom prst="rect">
            <a:avLst/>
          </a:prstGeom>
          <a:solidFill>
            <a:srgbClr val="C0C0C0"/>
          </a:solidFill>
          <a:ln w="9525">
            <a:solidFill>
              <a:schemeClr val="tx1"/>
            </a:solidFill>
            <a:miter lim="800000"/>
            <a:headEnd/>
            <a:tailEnd/>
          </a:ln>
        </p:spPr>
        <p:txBody>
          <a:bodyPr>
            <a:spAutoFit/>
          </a:bodyPr>
          <a:lstStyle/>
          <a:p>
            <a:pPr>
              <a:spcBef>
                <a:spcPct val="50000"/>
              </a:spcBef>
            </a:pPr>
            <a:endParaRPr lang="en-GB" sz="1200"/>
          </a:p>
          <a:p>
            <a:pPr algn="ctr">
              <a:spcBef>
                <a:spcPct val="50000"/>
              </a:spcBef>
            </a:pPr>
            <a:r>
              <a:rPr lang="en-GB" sz="1200"/>
              <a:t>CPU</a:t>
            </a:r>
          </a:p>
          <a:p>
            <a:pPr>
              <a:spcBef>
                <a:spcPct val="50000"/>
              </a:spcBef>
            </a:pPr>
            <a:endParaRPr lang="en-US" sz="1200"/>
          </a:p>
        </p:txBody>
      </p:sp>
      <p:sp>
        <p:nvSpPr>
          <p:cNvPr id="5134" name="Text Box 14"/>
          <p:cNvSpPr txBox="1">
            <a:spLocks noChangeArrowheads="1"/>
          </p:cNvSpPr>
          <p:nvPr/>
        </p:nvSpPr>
        <p:spPr bwMode="auto">
          <a:xfrm>
            <a:off x="4067175" y="4076700"/>
            <a:ext cx="1368425" cy="825500"/>
          </a:xfrm>
          <a:prstGeom prst="rect">
            <a:avLst/>
          </a:prstGeom>
          <a:solidFill>
            <a:srgbClr val="C0C0C0"/>
          </a:solidFill>
          <a:ln w="9525">
            <a:solidFill>
              <a:schemeClr val="tx1"/>
            </a:solidFill>
            <a:miter lim="800000"/>
            <a:headEnd/>
            <a:tailEnd/>
          </a:ln>
        </p:spPr>
        <p:txBody>
          <a:bodyPr tIns="180000" bIns="180000">
            <a:spAutoFit/>
          </a:bodyPr>
          <a:lstStyle/>
          <a:p>
            <a:pPr algn="ctr">
              <a:spcBef>
                <a:spcPct val="50000"/>
              </a:spcBef>
            </a:pPr>
            <a:r>
              <a:rPr lang="en-GB" sz="1200"/>
              <a:t>Main</a:t>
            </a:r>
          </a:p>
          <a:p>
            <a:pPr algn="ctr">
              <a:spcBef>
                <a:spcPct val="50000"/>
              </a:spcBef>
            </a:pPr>
            <a:r>
              <a:rPr lang="en-GB" sz="1200"/>
              <a:t>Memory</a:t>
            </a:r>
            <a:endParaRPr lang="en-US" sz="1200"/>
          </a:p>
        </p:txBody>
      </p:sp>
      <p:sp>
        <p:nvSpPr>
          <p:cNvPr id="5135" name="Text Box 15"/>
          <p:cNvSpPr txBox="1">
            <a:spLocks noChangeArrowheads="1"/>
          </p:cNvSpPr>
          <p:nvPr/>
        </p:nvSpPr>
        <p:spPr bwMode="auto">
          <a:xfrm>
            <a:off x="4067175" y="5548313"/>
            <a:ext cx="1368425" cy="550862"/>
          </a:xfrm>
          <a:prstGeom prst="rect">
            <a:avLst/>
          </a:prstGeom>
          <a:solidFill>
            <a:srgbClr val="C0C0C0"/>
          </a:solidFill>
          <a:ln w="9525">
            <a:solidFill>
              <a:schemeClr val="tx1"/>
            </a:solidFill>
            <a:miter lim="800000"/>
            <a:headEnd/>
            <a:tailEnd/>
          </a:ln>
        </p:spPr>
        <p:txBody>
          <a:bodyPr tIns="180000" bIns="180000">
            <a:spAutoFit/>
          </a:bodyPr>
          <a:lstStyle/>
          <a:p>
            <a:pPr algn="ctr">
              <a:spcBef>
                <a:spcPct val="50000"/>
              </a:spcBef>
            </a:pPr>
            <a:r>
              <a:rPr lang="en-GB" sz="1200"/>
              <a:t>Cache</a:t>
            </a:r>
            <a:endParaRPr lang="en-US" sz="1200"/>
          </a:p>
        </p:txBody>
      </p:sp>
      <p:sp>
        <p:nvSpPr>
          <p:cNvPr id="5136" name="Text Box 16"/>
          <p:cNvSpPr txBox="1">
            <a:spLocks noChangeArrowheads="1"/>
          </p:cNvSpPr>
          <p:nvPr/>
        </p:nvSpPr>
        <p:spPr bwMode="auto">
          <a:xfrm>
            <a:off x="682625" y="4076700"/>
            <a:ext cx="793750" cy="334963"/>
          </a:xfrm>
          <a:prstGeom prst="rect">
            <a:avLst/>
          </a:prstGeom>
          <a:solidFill>
            <a:srgbClr val="C0C0C0"/>
          </a:solidFill>
          <a:ln w="9525">
            <a:solidFill>
              <a:schemeClr val="tx1"/>
            </a:solidFill>
            <a:miter lim="800000"/>
            <a:headEnd/>
            <a:tailEnd/>
          </a:ln>
        </p:spPr>
        <p:txBody>
          <a:bodyPr lIns="72000" tIns="72000" rIns="72000" bIns="72000">
            <a:spAutoFit/>
          </a:bodyPr>
          <a:lstStyle/>
          <a:p>
            <a:pPr algn="ctr">
              <a:spcBef>
                <a:spcPct val="50000"/>
              </a:spcBef>
            </a:pPr>
            <a:r>
              <a:rPr lang="en-GB" sz="1200"/>
              <a:t>Tape</a:t>
            </a:r>
            <a:endParaRPr lang="en-US" sz="1200"/>
          </a:p>
        </p:txBody>
      </p:sp>
      <p:sp>
        <p:nvSpPr>
          <p:cNvPr id="5137" name="Text Box 17"/>
          <p:cNvSpPr txBox="1">
            <a:spLocks noChangeArrowheads="1"/>
          </p:cNvSpPr>
          <p:nvPr/>
        </p:nvSpPr>
        <p:spPr bwMode="auto">
          <a:xfrm>
            <a:off x="684213" y="4581525"/>
            <a:ext cx="793750" cy="334963"/>
          </a:xfrm>
          <a:prstGeom prst="rect">
            <a:avLst/>
          </a:prstGeom>
          <a:solidFill>
            <a:srgbClr val="C0C0C0"/>
          </a:solidFill>
          <a:ln w="9525">
            <a:solidFill>
              <a:schemeClr val="tx1"/>
            </a:solidFill>
            <a:miter lim="800000"/>
            <a:headEnd/>
            <a:tailEnd/>
          </a:ln>
        </p:spPr>
        <p:txBody>
          <a:bodyPr lIns="72000" tIns="72000" rIns="72000" bIns="72000">
            <a:spAutoFit/>
          </a:bodyPr>
          <a:lstStyle/>
          <a:p>
            <a:pPr algn="ctr">
              <a:spcBef>
                <a:spcPct val="50000"/>
              </a:spcBef>
            </a:pPr>
            <a:r>
              <a:rPr lang="en-GB" sz="1200"/>
              <a:t>HDD</a:t>
            </a:r>
            <a:endParaRPr lang="en-US" sz="1200"/>
          </a:p>
        </p:txBody>
      </p:sp>
      <p:sp>
        <p:nvSpPr>
          <p:cNvPr id="5138" name="Line 18"/>
          <p:cNvSpPr>
            <a:spLocks noChangeShapeType="1"/>
          </p:cNvSpPr>
          <p:nvPr/>
        </p:nvSpPr>
        <p:spPr bwMode="auto">
          <a:xfrm>
            <a:off x="1476375" y="4235450"/>
            <a:ext cx="503238" cy="0"/>
          </a:xfrm>
          <a:prstGeom prst="line">
            <a:avLst/>
          </a:prstGeom>
          <a:noFill/>
          <a:ln w="9525">
            <a:solidFill>
              <a:schemeClr val="tx1"/>
            </a:solidFill>
            <a:round/>
            <a:headEnd type="triangle" w="med" len="med"/>
            <a:tailEnd type="triangle" w="med" len="med"/>
          </a:ln>
        </p:spPr>
        <p:txBody>
          <a:bodyPr/>
          <a:lstStyle/>
          <a:p>
            <a:endParaRPr lang="en-GB"/>
          </a:p>
        </p:txBody>
      </p:sp>
      <p:sp>
        <p:nvSpPr>
          <p:cNvPr id="5139" name="Line 19"/>
          <p:cNvSpPr>
            <a:spLocks noChangeShapeType="1"/>
          </p:cNvSpPr>
          <p:nvPr/>
        </p:nvSpPr>
        <p:spPr bwMode="auto">
          <a:xfrm>
            <a:off x="1476375" y="4724400"/>
            <a:ext cx="503238" cy="0"/>
          </a:xfrm>
          <a:prstGeom prst="line">
            <a:avLst/>
          </a:prstGeom>
          <a:noFill/>
          <a:ln w="9525">
            <a:solidFill>
              <a:schemeClr val="tx1"/>
            </a:solidFill>
            <a:round/>
            <a:headEnd type="triangle" w="med" len="med"/>
            <a:tailEnd type="triangle" w="med" len="med"/>
          </a:ln>
        </p:spPr>
        <p:txBody>
          <a:bodyPr/>
          <a:lstStyle/>
          <a:p>
            <a:endParaRPr lang="en-GB"/>
          </a:p>
        </p:txBody>
      </p:sp>
      <p:sp>
        <p:nvSpPr>
          <p:cNvPr id="5140" name="Line 20"/>
          <p:cNvSpPr>
            <a:spLocks noChangeShapeType="1"/>
          </p:cNvSpPr>
          <p:nvPr/>
        </p:nvSpPr>
        <p:spPr bwMode="auto">
          <a:xfrm>
            <a:off x="3348038" y="4365625"/>
            <a:ext cx="719137" cy="0"/>
          </a:xfrm>
          <a:prstGeom prst="line">
            <a:avLst/>
          </a:prstGeom>
          <a:noFill/>
          <a:ln w="9525">
            <a:solidFill>
              <a:schemeClr val="tx1"/>
            </a:solidFill>
            <a:round/>
            <a:headEnd type="triangle" w="med" len="med"/>
            <a:tailEnd type="triangle" w="med" len="med"/>
          </a:ln>
        </p:spPr>
        <p:txBody>
          <a:bodyPr/>
          <a:lstStyle/>
          <a:p>
            <a:endParaRPr lang="en-GB"/>
          </a:p>
        </p:txBody>
      </p:sp>
      <p:sp>
        <p:nvSpPr>
          <p:cNvPr id="5141" name="Line 21"/>
          <p:cNvSpPr>
            <a:spLocks noChangeShapeType="1"/>
          </p:cNvSpPr>
          <p:nvPr/>
        </p:nvSpPr>
        <p:spPr bwMode="auto">
          <a:xfrm>
            <a:off x="3348038" y="5949950"/>
            <a:ext cx="719137" cy="0"/>
          </a:xfrm>
          <a:prstGeom prst="line">
            <a:avLst/>
          </a:prstGeom>
          <a:noFill/>
          <a:ln w="9525">
            <a:solidFill>
              <a:schemeClr val="tx1"/>
            </a:solidFill>
            <a:round/>
            <a:headEnd type="triangle" w="med" len="med"/>
            <a:tailEnd type="triangle" w="med" len="med"/>
          </a:ln>
        </p:spPr>
        <p:txBody>
          <a:bodyPr/>
          <a:lstStyle/>
          <a:p>
            <a:endParaRPr lang="en-GB"/>
          </a:p>
        </p:txBody>
      </p:sp>
      <p:cxnSp>
        <p:nvCxnSpPr>
          <p:cNvPr id="5142" name="AutoShape 23"/>
          <p:cNvCxnSpPr>
            <a:cxnSpLocks noChangeShapeType="1"/>
            <a:stCxn id="5134" idx="1"/>
            <a:endCxn id="5133" idx="3"/>
          </p:cNvCxnSpPr>
          <p:nvPr/>
        </p:nvCxnSpPr>
        <p:spPr bwMode="auto">
          <a:xfrm rot="10800000" flipV="1">
            <a:off x="3348038" y="4489450"/>
            <a:ext cx="719137" cy="1260475"/>
          </a:xfrm>
          <a:prstGeom prst="bentConnector3">
            <a:avLst>
              <a:gd name="adj1" fmla="val 49889"/>
            </a:avLst>
          </a:prstGeom>
          <a:noFill/>
          <a:ln w="9525">
            <a:solidFill>
              <a:schemeClr val="tx1"/>
            </a:solidFill>
            <a:miter lim="800000"/>
            <a:headEnd type="triangle" w="med" len="med"/>
            <a:tailEnd type="triangle" w="med" len="med"/>
          </a:ln>
        </p:spPr>
      </p:cxnSp>
      <p:sp>
        <p:nvSpPr>
          <p:cNvPr id="5143" name="Line 24"/>
          <p:cNvSpPr>
            <a:spLocks noChangeShapeType="1"/>
          </p:cNvSpPr>
          <p:nvPr/>
        </p:nvSpPr>
        <p:spPr bwMode="auto">
          <a:xfrm>
            <a:off x="4787900" y="4941888"/>
            <a:ext cx="0" cy="574675"/>
          </a:xfrm>
          <a:prstGeom prst="line">
            <a:avLst/>
          </a:prstGeom>
          <a:noFill/>
          <a:ln w="9525">
            <a:solidFill>
              <a:schemeClr val="tx1"/>
            </a:solidFill>
            <a:round/>
            <a:headEnd type="triangle" w="med" len="med"/>
            <a:tailEnd type="triangle" w="med" len="med"/>
          </a:ln>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p:cNvSpPr>
            <a:spLocks noGrp="1" noChangeArrowheads="1"/>
          </p:cNvSpPr>
          <p:nvPr>
            <p:ph idx="1"/>
          </p:nvPr>
        </p:nvSpPr>
        <p:spPr/>
        <p:txBody>
          <a:bodyPr/>
          <a:lstStyle/>
          <a:p>
            <a:pPr eaLnBrk="1" hangingPunct="1">
              <a:lnSpc>
                <a:spcPct val="90000"/>
              </a:lnSpc>
            </a:pPr>
            <a:r>
              <a:rPr lang="en-GB" sz="2100" smtClean="0"/>
              <a:t>At the bottom of the hierarchy are the relatively slow magnetic tapes used to store removable files and provide backup media</a:t>
            </a:r>
          </a:p>
          <a:p>
            <a:pPr eaLnBrk="1" hangingPunct="1">
              <a:lnSpc>
                <a:spcPct val="90000"/>
              </a:lnSpc>
            </a:pPr>
            <a:r>
              <a:rPr lang="en-GB" sz="2100" smtClean="0"/>
              <a:t>Next would be the magnetic hard disk drives</a:t>
            </a:r>
          </a:p>
          <a:p>
            <a:pPr eaLnBrk="1" hangingPunct="1">
              <a:lnSpc>
                <a:spcPct val="90000"/>
              </a:lnSpc>
            </a:pPr>
            <a:r>
              <a:rPr lang="en-GB" sz="2100" smtClean="0"/>
              <a:t>Main memory occupies a central position by being able to communicate directly with the CPU and with auxiliary memory devices through an I/O processor</a:t>
            </a:r>
          </a:p>
          <a:p>
            <a:pPr eaLnBrk="1" hangingPunct="1">
              <a:lnSpc>
                <a:spcPct val="90000"/>
              </a:lnSpc>
            </a:pPr>
            <a:r>
              <a:rPr lang="en-GB" sz="2100" smtClean="0"/>
              <a:t>When programs not residing in main memory are required by the CPU, they are brought in from auxiliary memory</a:t>
            </a:r>
          </a:p>
          <a:p>
            <a:pPr eaLnBrk="1" hangingPunct="1">
              <a:lnSpc>
                <a:spcPct val="90000"/>
              </a:lnSpc>
            </a:pPr>
            <a:r>
              <a:rPr lang="en-GB" sz="2100" smtClean="0"/>
              <a:t>The same applies to data</a:t>
            </a:r>
          </a:p>
          <a:p>
            <a:pPr eaLnBrk="1" hangingPunct="1">
              <a:lnSpc>
                <a:spcPct val="90000"/>
              </a:lnSpc>
            </a:pPr>
            <a:r>
              <a:rPr lang="en-GB" sz="2100" smtClean="0"/>
              <a:t>Programs not needed in main memory are transferred into auxiliary memory to provide space for currently used programs and data </a:t>
            </a:r>
          </a:p>
          <a:p>
            <a:pPr eaLnBrk="1" hangingPunct="1">
              <a:lnSpc>
                <a:spcPct val="90000"/>
              </a:lnSpc>
            </a:pPr>
            <a:r>
              <a:rPr lang="en-GB" sz="2100" smtClean="0"/>
              <a:t>In this way the amount of memory available is optimised!</a:t>
            </a:r>
            <a:endParaRPr lang="en-US" sz="2100" smtClean="0"/>
          </a:p>
        </p:txBody>
      </p:sp>
      <p:sp>
        <p:nvSpPr>
          <p:cNvPr id="6146" name="Slide Number Placeholder 5"/>
          <p:cNvSpPr>
            <a:spLocks noGrp="1"/>
          </p:cNvSpPr>
          <p:nvPr>
            <p:ph type="sldNum" sz="quarter" idx="12"/>
          </p:nvPr>
        </p:nvSpPr>
        <p:spPr>
          <a:noFill/>
        </p:spPr>
        <p:txBody>
          <a:bodyPr/>
          <a:lstStyle/>
          <a:p>
            <a:fld id="{8803D367-B683-4809-939B-BF96137823A6}" type="slidenum">
              <a:rPr lang="en-GB" altLang="en-US" smtClean="0"/>
              <a:pPr/>
              <a:t>4</a:t>
            </a:fld>
            <a:endParaRPr lang="en-GB" altLang="en-US" smtClean="0"/>
          </a:p>
        </p:txBody>
      </p:sp>
      <p:sp>
        <p:nvSpPr>
          <p:cNvPr id="6147" name="Rectangle 2"/>
          <p:cNvSpPr>
            <a:spLocks noGrp="1" noChangeArrowheads="1"/>
          </p:cNvSpPr>
          <p:nvPr>
            <p:ph type="title"/>
          </p:nvPr>
        </p:nvSpPr>
        <p:spPr/>
        <p:txBody>
          <a:bodyPr/>
          <a:lstStyle/>
          <a:p>
            <a:pPr eaLnBrk="1" hangingPunct="1"/>
            <a:r>
              <a:rPr lang="en-GB" smtClean="0"/>
              <a:t>Memory Hierarchy</a:t>
            </a:r>
            <a:endParaRPr lang="en-US"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3"/>
          <p:cNvSpPr>
            <a:spLocks noGrp="1" noChangeArrowheads="1"/>
          </p:cNvSpPr>
          <p:nvPr>
            <p:ph idx="1"/>
          </p:nvPr>
        </p:nvSpPr>
        <p:spPr>
          <a:xfrm>
            <a:off x="457200" y="1719263"/>
            <a:ext cx="8229600" cy="4733925"/>
          </a:xfrm>
        </p:spPr>
        <p:txBody>
          <a:bodyPr>
            <a:normAutofit fontScale="92500" lnSpcReduction="10000"/>
          </a:bodyPr>
          <a:lstStyle/>
          <a:p>
            <a:pPr eaLnBrk="1" hangingPunct="1">
              <a:lnSpc>
                <a:spcPct val="80000"/>
              </a:lnSpc>
            </a:pPr>
            <a:r>
              <a:rPr lang="en-GB" sz="1900" smtClean="0"/>
              <a:t>When multiprogramming the need arises to run partial programs also for varying the amount of main memory in use by a given program</a:t>
            </a:r>
          </a:p>
          <a:p>
            <a:pPr eaLnBrk="1" hangingPunct="1">
              <a:lnSpc>
                <a:spcPct val="80000"/>
              </a:lnSpc>
            </a:pPr>
            <a:r>
              <a:rPr lang="en-GB" sz="1900" smtClean="0"/>
              <a:t>Additionally to efficiently move programs around the memory hierarchy</a:t>
            </a:r>
          </a:p>
          <a:p>
            <a:pPr eaLnBrk="1" hangingPunct="1">
              <a:lnSpc>
                <a:spcPct val="80000"/>
              </a:lnSpc>
            </a:pPr>
            <a:r>
              <a:rPr lang="en-GB" sz="1900" smtClean="0"/>
              <a:t>Programs are sometimes too long to be accommodated in the spaced available in main memory</a:t>
            </a:r>
          </a:p>
          <a:p>
            <a:pPr eaLnBrk="1" hangingPunct="1">
              <a:lnSpc>
                <a:spcPct val="80000"/>
              </a:lnSpc>
            </a:pPr>
            <a:r>
              <a:rPr lang="en-GB" sz="1900" smtClean="0"/>
              <a:t>Moreover a system uses many programs and not all can reside in main memory at all times!</a:t>
            </a:r>
          </a:p>
          <a:p>
            <a:pPr eaLnBrk="1" hangingPunct="1">
              <a:lnSpc>
                <a:spcPct val="80000"/>
              </a:lnSpc>
            </a:pPr>
            <a:r>
              <a:rPr lang="en-GB" sz="1900" smtClean="0"/>
              <a:t>A program with its data normally resides in auxiliary memory (e.g. hdd) </a:t>
            </a:r>
          </a:p>
          <a:p>
            <a:pPr eaLnBrk="1" hangingPunct="1">
              <a:lnSpc>
                <a:spcPct val="80000"/>
              </a:lnSpc>
            </a:pPr>
            <a:r>
              <a:rPr lang="en-GB" sz="1900" smtClean="0"/>
              <a:t>When the program or segment is to be executed, it is transferred to main memory to be executed by the CPU</a:t>
            </a:r>
          </a:p>
          <a:p>
            <a:pPr eaLnBrk="1" hangingPunct="1">
              <a:lnSpc>
                <a:spcPct val="80000"/>
              </a:lnSpc>
            </a:pPr>
            <a:r>
              <a:rPr lang="en-GB" sz="1900" smtClean="0"/>
              <a:t>You could think of the auxiliary memory as containing the totality of information stored in a computer system</a:t>
            </a:r>
          </a:p>
          <a:p>
            <a:pPr eaLnBrk="1" hangingPunct="1">
              <a:lnSpc>
                <a:spcPct val="80000"/>
              </a:lnSpc>
            </a:pPr>
            <a:r>
              <a:rPr lang="en-GB" sz="1900" smtClean="0"/>
              <a:t>It is the task of the operating system to maintain in memory a portion of this information that is currently required – thus efficient use of the space available is maintained</a:t>
            </a:r>
          </a:p>
          <a:p>
            <a:pPr eaLnBrk="1" hangingPunct="1">
              <a:lnSpc>
                <a:spcPct val="80000"/>
              </a:lnSpc>
            </a:pPr>
            <a:r>
              <a:rPr lang="en-GB" sz="1900" smtClean="0"/>
              <a:t>The part of the system that supervises the flow of information between auxiliary memory and main memory is called the </a:t>
            </a:r>
            <a:r>
              <a:rPr lang="en-GB" sz="1900" b="1" i="1" smtClean="0"/>
              <a:t>memory management system</a:t>
            </a:r>
            <a:endParaRPr lang="en-US" sz="1900" b="1" i="1" smtClean="0"/>
          </a:p>
        </p:txBody>
      </p:sp>
      <p:sp>
        <p:nvSpPr>
          <p:cNvPr id="7170" name="Slide Number Placeholder 5"/>
          <p:cNvSpPr>
            <a:spLocks noGrp="1"/>
          </p:cNvSpPr>
          <p:nvPr>
            <p:ph type="sldNum" sz="quarter" idx="12"/>
          </p:nvPr>
        </p:nvSpPr>
        <p:spPr>
          <a:noFill/>
        </p:spPr>
        <p:txBody>
          <a:bodyPr/>
          <a:lstStyle/>
          <a:p>
            <a:fld id="{A939EE54-E5F3-4B3D-B0A8-13B1604EC8DA}" type="slidenum">
              <a:rPr lang="en-GB" altLang="en-US" smtClean="0"/>
              <a:pPr/>
              <a:t>5</a:t>
            </a:fld>
            <a:endParaRPr lang="en-GB" altLang="en-US" smtClean="0"/>
          </a:p>
        </p:txBody>
      </p:sp>
      <p:sp>
        <p:nvSpPr>
          <p:cNvPr id="7171" name="Rectangle 2"/>
          <p:cNvSpPr>
            <a:spLocks noGrp="1" noChangeArrowheads="1"/>
          </p:cNvSpPr>
          <p:nvPr>
            <p:ph type="title"/>
          </p:nvPr>
        </p:nvSpPr>
        <p:spPr/>
        <p:txBody>
          <a:bodyPr/>
          <a:lstStyle/>
          <a:p>
            <a:pPr eaLnBrk="1" hangingPunct="1"/>
            <a:r>
              <a:rPr lang="en-GB" smtClean="0"/>
              <a:t>Memory Hierarchy</a:t>
            </a:r>
            <a:endParaRPr lang="en-US"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3"/>
          <p:cNvSpPr>
            <a:spLocks noGrp="1" noChangeArrowheads="1"/>
          </p:cNvSpPr>
          <p:nvPr>
            <p:ph idx="1"/>
          </p:nvPr>
        </p:nvSpPr>
        <p:spPr/>
        <p:txBody>
          <a:bodyPr/>
          <a:lstStyle/>
          <a:p>
            <a:pPr eaLnBrk="1" hangingPunct="1">
              <a:lnSpc>
                <a:spcPct val="90000"/>
              </a:lnSpc>
            </a:pPr>
            <a:r>
              <a:rPr lang="en-GB" sz="2100" smtClean="0"/>
              <a:t>Many operating systems are designed to enable the CPU to process a number independent programs concurrently</a:t>
            </a:r>
          </a:p>
          <a:p>
            <a:pPr eaLnBrk="1" hangingPunct="1">
              <a:lnSpc>
                <a:spcPct val="90000"/>
              </a:lnSpc>
            </a:pPr>
            <a:r>
              <a:rPr lang="en-GB" sz="2100" smtClean="0"/>
              <a:t>This concept is known as Multiprogramming</a:t>
            </a:r>
          </a:p>
          <a:p>
            <a:pPr eaLnBrk="1" hangingPunct="1">
              <a:lnSpc>
                <a:spcPct val="90000"/>
              </a:lnSpc>
            </a:pPr>
            <a:r>
              <a:rPr lang="en-GB" sz="2100" smtClean="0"/>
              <a:t>It refers to the existence of two or more programs in the memory hierarchy at the same time</a:t>
            </a:r>
          </a:p>
          <a:p>
            <a:pPr eaLnBrk="1" hangingPunct="1">
              <a:lnSpc>
                <a:spcPct val="90000"/>
              </a:lnSpc>
            </a:pPr>
            <a:r>
              <a:rPr lang="en-GB" sz="2100" smtClean="0"/>
              <a:t>In this way it is possible to keep all parts of the system ‘busy’ by working several programs in sequence</a:t>
            </a:r>
          </a:p>
          <a:p>
            <a:pPr eaLnBrk="1" hangingPunct="1">
              <a:lnSpc>
                <a:spcPct val="90000"/>
              </a:lnSpc>
            </a:pPr>
            <a:r>
              <a:rPr lang="en-GB" sz="2100" smtClean="0"/>
              <a:t>For example suppose that the CPU is executing one program and an I/O request transfer is required</a:t>
            </a:r>
          </a:p>
          <a:p>
            <a:pPr eaLnBrk="1" hangingPunct="1">
              <a:lnSpc>
                <a:spcPct val="90000"/>
              </a:lnSpc>
            </a:pPr>
            <a:r>
              <a:rPr lang="en-GB" sz="2100" smtClean="0"/>
              <a:t>The CPU initiates the I/O processor to start executing the transfer</a:t>
            </a:r>
          </a:p>
          <a:p>
            <a:pPr eaLnBrk="1" hangingPunct="1">
              <a:lnSpc>
                <a:spcPct val="90000"/>
              </a:lnSpc>
            </a:pPr>
            <a:r>
              <a:rPr lang="en-GB" sz="2100" smtClean="0"/>
              <a:t>This then leaves the CPU free to execute another program</a:t>
            </a:r>
            <a:endParaRPr lang="en-US" sz="2100" smtClean="0"/>
          </a:p>
        </p:txBody>
      </p:sp>
      <p:sp>
        <p:nvSpPr>
          <p:cNvPr id="8194" name="Slide Number Placeholder 5"/>
          <p:cNvSpPr>
            <a:spLocks noGrp="1"/>
          </p:cNvSpPr>
          <p:nvPr>
            <p:ph type="sldNum" sz="quarter" idx="12"/>
          </p:nvPr>
        </p:nvSpPr>
        <p:spPr>
          <a:noFill/>
        </p:spPr>
        <p:txBody>
          <a:bodyPr/>
          <a:lstStyle/>
          <a:p>
            <a:fld id="{F352BFD7-8FFD-4D5B-BA9F-F80BBC0D64CB}" type="slidenum">
              <a:rPr lang="en-GB" altLang="en-US" smtClean="0"/>
              <a:pPr/>
              <a:t>6</a:t>
            </a:fld>
            <a:endParaRPr lang="en-GB" altLang="en-US" smtClean="0"/>
          </a:p>
        </p:txBody>
      </p:sp>
      <p:sp>
        <p:nvSpPr>
          <p:cNvPr id="8195" name="Rectangle 2"/>
          <p:cNvSpPr>
            <a:spLocks noGrp="1" noChangeArrowheads="1"/>
          </p:cNvSpPr>
          <p:nvPr>
            <p:ph type="title"/>
          </p:nvPr>
        </p:nvSpPr>
        <p:spPr/>
        <p:txBody>
          <a:bodyPr/>
          <a:lstStyle/>
          <a:p>
            <a:pPr eaLnBrk="1" hangingPunct="1"/>
            <a:r>
              <a:rPr lang="en-GB" smtClean="0"/>
              <a:t>Multiprogramming</a:t>
            </a:r>
            <a:endParaRPr lang="en-US"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p:cNvSpPr>
            <a:spLocks noGrp="1" noChangeArrowheads="1"/>
          </p:cNvSpPr>
          <p:nvPr>
            <p:ph idx="1"/>
          </p:nvPr>
        </p:nvSpPr>
        <p:spPr/>
        <p:txBody>
          <a:bodyPr/>
          <a:lstStyle/>
          <a:p>
            <a:pPr eaLnBrk="1" hangingPunct="1">
              <a:lnSpc>
                <a:spcPct val="90000"/>
              </a:lnSpc>
            </a:pPr>
            <a:r>
              <a:rPr lang="en-GB" sz="2600" smtClean="0"/>
              <a:t>We have already covered the applicable classifications of main memory; i.e. RAM and ROM and the variants of each type</a:t>
            </a:r>
          </a:p>
          <a:p>
            <a:pPr eaLnBrk="1" hangingPunct="1">
              <a:lnSpc>
                <a:spcPct val="90000"/>
              </a:lnSpc>
            </a:pPr>
            <a:r>
              <a:rPr lang="en-GB" sz="2600" smtClean="0"/>
              <a:t>We have also covered typical addressing schemes and memory maps</a:t>
            </a:r>
          </a:p>
          <a:p>
            <a:pPr eaLnBrk="1" hangingPunct="1">
              <a:lnSpc>
                <a:spcPct val="90000"/>
              </a:lnSpc>
            </a:pPr>
            <a:r>
              <a:rPr lang="en-GB" sz="2600" smtClean="0"/>
              <a:t>However we still need to discover a typical arrangement for refreshing dynamic RAM, because we have discovered that it loses its contents every 2ms!</a:t>
            </a:r>
          </a:p>
          <a:p>
            <a:pPr eaLnBrk="1" hangingPunct="1">
              <a:lnSpc>
                <a:spcPct val="90000"/>
              </a:lnSpc>
            </a:pPr>
            <a:r>
              <a:rPr lang="en-GB" sz="2600" smtClean="0"/>
              <a:t>The next slide shows a typical arrangement that overcomes the refresh problem</a:t>
            </a:r>
            <a:endParaRPr lang="en-US" sz="2600" smtClean="0"/>
          </a:p>
        </p:txBody>
      </p:sp>
      <p:sp>
        <p:nvSpPr>
          <p:cNvPr id="9218" name="Slide Number Placeholder 5"/>
          <p:cNvSpPr>
            <a:spLocks noGrp="1"/>
          </p:cNvSpPr>
          <p:nvPr>
            <p:ph type="sldNum" sz="quarter" idx="12"/>
          </p:nvPr>
        </p:nvSpPr>
        <p:spPr>
          <a:noFill/>
        </p:spPr>
        <p:txBody>
          <a:bodyPr/>
          <a:lstStyle/>
          <a:p>
            <a:fld id="{949D9603-4F36-43DC-84EC-0612F4F59EB1}" type="slidenum">
              <a:rPr lang="en-GB" altLang="en-US" smtClean="0"/>
              <a:pPr/>
              <a:t>7</a:t>
            </a:fld>
            <a:endParaRPr lang="en-GB" altLang="en-US" smtClean="0"/>
          </a:p>
        </p:txBody>
      </p:sp>
      <p:sp>
        <p:nvSpPr>
          <p:cNvPr id="9219" name="Rectangle 2"/>
          <p:cNvSpPr>
            <a:spLocks noGrp="1" noChangeArrowheads="1"/>
          </p:cNvSpPr>
          <p:nvPr>
            <p:ph type="title"/>
          </p:nvPr>
        </p:nvSpPr>
        <p:spPr/>
        <p:txBody>
          <a:bodyPr/>
          <a:lstStyle/>
          <a:p>
            <a:pPr eaLnBrk="1" hangingPunct="1"/>
            <a:r>
              <a:rPr lang="en-GB" smtClean="0"/>
              <a:t>Main Memory</a:t>
            </a:r>
            <a:endParaRPr lang="en-US"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p:txBody>
          <a:bodyPr/>
          <a:lstStyle/>
          <a:p>
            <a:pPr eaLnBrk="1" hangingPunct="1"/>
            <a:r>
              <a:rPr lang="en-GB" smtClean="0"/>
              <a:t>Main Memory</a:t>
            </a:r>
            <a:endParaRPr lang="en-US" smtClean="0"/>
          </a:p>
        </p:txBody>
      </p:sp>
      <p:sp>
        <p:nvSpPr>
          <p:cNvPr id="10244" name="Rectangle 3"/>
          <p:cNvSpPr>
            <a:spLocks noGrp="1" noChangeArrowheads="1"/>
          </p:cNvSpPr>
          <p:nvPr>
            <p:ph type="body" sz="half" idx="1"/>
          </p:nvPr>
        </p:nvSpPr>
        <p:spPr>
          <a:xfrm>
            <a:off x="457200" y="1719263"/>
            <a:ext cx="3898900" cy="4411662"/>
          </a:xfrm>
        </p:spPr>
        <p:txBody>
          <a:bodyPr>
            <a:normAutofit fontScale="92500" lnSpcReduction="10000"/>
          </a:bodyPr>
          <a:lstStyle/>
          <a:p>
            <a:pPr eaLnBrk="1" hangingPunct="1"/>
            <a:r>
              <a:rPr lang="en-GB" sz="1600" smtClean="0"/>
              <a:t>Main memory refresh arrangement for dynamic RAM</a:t>
            </a:r>
          </a:p>
          <a:p>
            <a:pPr eaLnBrk="1" hangingPunct="1"/>
            <a:r>
              <a:rPr lang="en-GB" sz="1600" smtClean="0"/>
              <a:t>Each 4116 has 16384 x 1 locations i.e. 16k</a:t>
            </a:r>
            <a:r>
              <a:rPr lang="en-GB" sz="1600" u="sng" smtClean="0"/>
              <a:t>bits </a:t>
            </a:r>
            <a:endParaRPr lang="en-GB" sz="1600" smtClean="0"/>
          </a:p>
          <a:p>
            <a:pPr eaLnBrk="1" hangingPunct="1"/>
            <a:r>
              <a:rPr lang="en-GB" sz="1600" smtClean="0"/>
              <a:t>There are banks of 8 x 4116 chips to make 16k</a:t>
            </a:r>
            <a:r>
              <a:rPr lang="en-GB" sz="1600" u="sng" smtClean="0"/>
              <a:t>bytes </a:t>
            </a:r>
            <a:r>
              <a:rPr lang="en-GB" sz="1600" smtClean="0"/>
              <a:t>total RAM</a:t>
            </a:r>
          </a:p>
          <a:p>
            <a:pPr eaLnBrk="1" hangingPunct="1"/>
            <a:r>
              <a:rPr lang="en-GB" sz="1600" smtClean="0"/>
              <a:t>Normally you would need 14 address lines to address 16k however in this case it would appear that you cannot address this memory as the each 4116 chip only has 7 address lines!</a:t>
            </a:r>
          </a:p>
          <a:p>
            <a:pPr eaLnBrk="1" hangingPunct="1"/>
            <a:r>
              <a:rPr lang="en-GB" sz="1600" smtClean="0"/>
              <a:t>The way that this problem is overcome is by using the RAS and CAS connections</a:t>
            </a:r>
          </a:p>
          <a:p>
            <a:pPr eaLnBrk="1" hangingPunct="1"/>
            <a:r>
              <a:rPr lang="en-GB" sz="1600" smtClean="0"/>
              <a:t>RAS being set first (bottom 128 locations) then CAS to address the remaining banks of 128 locations until 16kbytes achieved</a:t>
            </a:r>
            <a:endParaRPr lang="en-US" sz="1600" smtClean="0"/>
          </a:p>
        </p:txBody>
      </p:sp>
      <p:pic>
        <p:nvPicPr>
          <p:cNvPr id="10245" name="Picture 4" descr="ras_cas"/>
          <p:cNvPicPr>
            <a:picLocks noGrp="1" noChangeAspect="1" noChangeArrowheads="1"/>
          </p:cNvPicPr>
          <p:nvPr>
            <p:ph sz="half" idx="2"/>
          </p:nvPr>
        </p:nvPicPr>
        <p:blipFill>
          <a:blip r:embed="rId2"/>
          <a:srcRect/>
          <a:stretch>
            <a:fillRect/>
          </a:stretch>
        </p:blipFill>
        <p:spPr>
          <a:xfrm>
            <a:off x="4591050" y="1485900"/>
            <a:ext cx="3797300" cy="5111750"/>
          </a:xfrm>
          <a:noFill/>
        </p:spPr>
      </p:pic>
      <p:sp>
        <p:nvSpPr>
          <p:cNvPr id="10242" name="Slide Number Placeholder 6"/>
          <p:cNvSpPr>
            <a:spLocks noGrp="1"/>
          </p:cNvSpPr>
          <p:nvPr>
            <p:ph type="sldNum" sz="quarter" idx="12"/>
          </p:nvPr>
        </p:nvSpPr>
        <p:spPr>
          <a:noFill/>
        </p:spPr>
        <p:txBody>
          <a:bodyPr/>
          <a:lstStyle/>
          <a:p>
            <a:fld id="{461749DB-9CDF-431C-9EC8-72AA765803A0}" type="slidenum">
              <a:rPr lang="en-GB" altLang="en-US" smtClean="0"/>
              <a:pPr/>
              <a:t>8</a:t>
            </a:fld>
            <a:endParaRPr lang="en-GB" altLang="en-US"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Rectangle 3"/>
          <p:cNvSpPr>
            <a:spLocks noGrp="1" noChangeArrowheads="1"/>
          </p:cNvSpPr>
          <p:nvPr>
            <p:ph idx="1"/>
          </p:nvPr>
        </p:nvSpPr>
        <p:spPr/>
        <p:txBody>
          <a:bodyPr/>
          <a:lstStyle/>
          <a:p>
            <a:pPr eaLnBrk="1" hangingPunct="1">
              <a:lnSpc>
                <a:spcPct val="90000"/>
              </a:lnSpc>
            </a:pPr>
            <a:r>
              <a:rPr lang="en-GB" sz="2100" smtClean="0"/>
              <a:t>Effectively this is like creating a grid of 128 address rows (RAS - rows) by 128 address columns (CAS – columns) making 128 x 128 addressable locations (16k !)</a:t>
            </a:r>
          </a:p>
          <a:p>
            <a:pPr eaLnBrk="1" hangingPunct="1">
              <a:lnSpc>
                <a:spcPct val="90000"/>
              </a:lnSpc>
            </a:pPr>
            <a:r>
              <a:rPr lang="en-GB" sz="2100" smtClean="0"/>
              <a:t>This is because there are 2</a:t>
            </a:r>
            <a:r>
              <a:rPr lang="en-GB" sz="2100" baseline="30000" smtClean="0"/>
              <a:t>7</a:t>
            </a:r>
            <a:r>
              <a:rPr lang="en-GB" sz="2100" smtClean="0"/>
              <a:t> (128) RAS options and 2</a:t>
            </a:r>
            <a:r>
              <a:rPr lang="en-GB" sz="2100" baseline="30000" smtClean="0"/>
              <a:t>7</a:t>
            </a:r>
            <a:r>
              <a:rPr lang="en-GB" sz="2100" smtClean="0"/>
              <a:t> 128 (CAS) options</a:t>
            </a:r>
          </a:p>
          <a:p>
            <a:pPr eaLnBrk="1" hangingPunct="1">
              <a:lnSpc>
                <a:spcPct val="90000"/>
              </a:lnSpc>
            </a:pPr>
            <a:r>
              <a:rPr lang="en-GB" sz="2100" smtClean="0"/>
              <a:t>RAS is set initially along with the lower order address bus lines (A</a:t>
            </a:r>
            <a:r>
              <a:rPr lang="en-GB" sz="2100" baseline="-25000" smtClean="0"/>
              <a:t>0</a:t>
            </a:r>
            <a:r>
              <a:rPr lang="en-GB" sz="2100" smtClean="0"/>
              <a:t> – A</a:t>
            </a:r>
            <a:r>
              <a:rPr lang="en-GB" sz="2100" baseline="-25000" smtClean="0"/>
              <a:t>7</a:t>
            </a:r>
            <a:r>
              <a:rPr lang="en-GB" sz="2100" smtClean="0"/>
              <a:t>)to address the first of a set of 128 rows (there is 128 of the sets!)</a:t>
            </a:r>
          </a:p>
          <a:p>
            <a:pPr eaLnBrk="1" hangingPunct="1">
              <a:lnSpc>
                <a:spcPct val="90000"/>
              </a:lnSpc>
            </a:pPr>
            <a:r>
              <a:rPr lang="en-GB" sz="2100" smtClean="0"/>
              <a:t>When this is completed, 100ns later CAS is set (RAS remains set) along with the higher order address bus lines (A</a:t>
            </a:r>
            <a:r>
              <a:rPr lang="en-GB" sz="2100" baseline="-25000" smtClean="0"/>
              <a:t>8</a:t>
            </a:r>
            <a:r>
              <a:rPr lang="en-GB" sz="2100" smtClean="0"/>
              <a:t> – A</a:t>
            </a:r>
            <a:r>
              <a:rPr lang="en-GB" sz="2100" baseline="-25000" smtClean="0"/>
              <a:t>13</a:t>
            </a:r>
            <a:r>
              <a:rPr lang="en-GB" sz="2100" smtClean="0"/>
              <a:t>) </a:t>
            </a:r>
          </a:p>
          <a:p>
            <a:pPr eaLnBrk="1" hangingPunct="1">
              <a:lnSpc>
                <a:spcPct val="90000"/>
              </a:lnSpc>
            </a:pPr>
            <a:r>
              <a:rPr lang="en-GB" sz="2100" smtClean="0"/>
              <a:t>The action of setting CAS selects which ‘set’ of 128 rows is refreshed and as stated there is 128 sets of rows to get 128 x 128 = 16k</a:t>
            </a:r>
            <a:endParaRPr lang="en-US" sz="2100" smtClean="0"/>
          </a:p>
        </p:txBody>
      </p:sp>
      <p:sp>
        <p:nvSpPr>
          <p:cNvPr id="11266" name="Slide Number Placeholder 5"/>
          <p:cNvSpPr>
            <a:spLocks noGrp="1"/>
          </p:cNvSpPr>
          <p:nvPr>
            <p:ph type="sldNum" sz="quarter" idx="12"/>
          </p:nvPr>
        </p:nvSpPr>
        <p:spPr>
          <a:noFill/>
        </p:spPr>
        <p:txBody>
          <a:bodyPr/>
          <a:lstStyle/>
          <a:p>
            <a:fld id="{F5589CFE-A628-4ECF-A6DB-BA4FC4C202BE}" type="slidenum">
              <a:rPr lang="en-GB" altLang="en-US" smtClean="0"/>
              <a:pPr/>
              <a:t>9</a:t>
            </a:fld>
            <a:endParaRPr lang="en-GB" altLang="en-US" smtClean="0"/>
          </a:p>
        </p:txBody>
      </p:sp>
      <p:sp>
        <p:nvSpPr>
          <p:cNvPr id="11267" name="Rectangle 2"/>
          <p:cNvSpPr>
            <a:spLocks noGrp="1" noChangeArrowheads="1"/>
          </p:cNvSpPr>
          <p:nvPr>
            <p:ph type="title"/>
          </p:nvPr>
        </p:nvSpPr>
        <p:spPr/>
        <p:txBody>
          <a:bodyPr/>
          <a:lstStyle/>
          <a:p>
            <a:pPr eaLnBrk="1" hangingPunct="1"/>
            <a:r>
              <a:rPr lang="en-GB" smtClean="0"/>
              <a:t>Main Memory</a:t>
            </a:r>
            <a:endParaRPr lang="en-US"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3"/>
          <p:cNvSpPr>
            <a:spLocks noGrp="1" noChangeArrowheads="1"/>
          </p:cNvSpPr>
          <p:nvPr>
            <p:ph idx="1"/>
          </p:nvPr>
        </p:nvSpPr>
        <p:spPr/>
        <p:txBody>
          <a:bodyPr/>
          <a:lstStyle/>
          <a:p>
            <a:pPr eaLnBrk="1" hangingPunct="1">
              <a:lnSpc>
                <a:spcPct val="80000"/>
              </a:lnSpc>
            </a:pPr>
            <a:r>
              <a:rPr lang="en-GB" sz="1900" smtClean="0"/>
              <a:t>Sometimes called CAM (content addressable memory)</a:t>
            </a:r>
          </a:p>
          <a:p>
            <a:pPr eaLnBrk="1" hangingPunct="1">
              <a:lnSpc>
                <a:spcPct val="80000"/>
              </a:lnSpc>
            </a:pPr>
            <a:r>
              <a:rPr lang="en-GB" sz="1900" smtClean="0"/>
              <a:t>Many data processing applications require the search of items stored in a ‘table’ in memory (look-up table)</a:t>
            </a:r>
          </a:p>
          <a:p>
            <a:pPr eaLnBrk="1" hangingPunct="1">
              <a:lnSpc>
                <a:spcPct val="80000"/>
              </a:lnSpc>
            </a:pPr>
            <a:r>
              <a:rPr lang="en-GB" sz="1900" smtClean="0"/>
              <a:t>For example an assembler program searches the symbol address table in order to extract the symbol’s binary equivalent</a:t>
            </a:r>
          </a:p>
          <a:p>
            <a:pPr eaLnBrk="1" hangingPunct="1">
              <a:lnSpc>
                <a:spcPct val="80000"/>
              </a:lnSpc>
            </a:pPr>
            <a:r>
              <a:rPr lang="en-GB" sz="1900" smtClean="0"/>
              <a:t>Another example is when an account number may be searched in a file to determine the holder’s name and account status</a:t>
            </a:r>
          </a:p>
          <a:p>
            <a:pPr eaLnBrk="1" hangingPunct="1">
              <a:lnSpc>
                <a:spcPct val="80000"/>
              </a:lnSpc>
            </a:pPr>
            <a:r>
              <a:rPr lang="en-GB" sz="1900" smtClean="0"/>
              <a:t>The established way to search a table is to store all items where they can be addressed in sequence</a:t>
            </a:r>
          </a:p>
          <a:p>
            <a:pPr eaLnBrk="1" hangingPunct="1">
              <a:lnSpc>
                <a:spcPct val="80000"/>
              </a:lnSpc>
            </a:pPr>
            <a:r>
              <a:rPr lang="en-GB" sz="1900" smtClean="0"/>
              <a:t>The search procedure is a ‘strategy’ for choosing a sequence of addresses, reading the content of memory at each address, and comparing the information until a match occurs</a:t>
            </a:r>
          </a:p>
          <a:p>
            <a:pPr eaLnBrk="1" hangingPunct="1">
              <a:lnSpc>
                <a:spcPct val="80000"/>
              </a:lnSpc>
            </a:pPr>
            <a:r>
              <a:rPr lang="en-GB" sz="1900" smtClean="0"/>
              <a:t>Obviously the number of accesses to memory depends on the location of the item and the efficiency of search ‘algorithm’</a:t>
            </a:r>
          </a:p>
          <a:p>
            <a:pPr eaLnBrk="1" hangingPunct="1">
              <a:lnSpc>
                <a:spcPct val="80000"/>
              </a:lnSpc>
            </a:pPr>
            <a:r>
              <a:rPr lang="en-GB" sz="1900" smtClean="0"/>
              <a:t>It does not take much imagination to see that this approach can be relatively wasteful and slow – how then, can it be improved on?</a:t>
            </a:r>
            <a:endParaRPr lang="en-US" sz="1900" smtClean="0"/>
          </a:p>
        </p:txBody>
      </p:sp>
      <p:sp>
        <p:nvSpPr>
          <p:cNvPr id="12290" name="Slide Number Placeholder 5"/>
          <p:cNvSpPr>
            <a:spLocks noGrp="1"/>
          </p:cNvSpPr>
          <p:nvPr>
            <p:ph type="sldNum" sz="quarter" idx="12"/>
          </p:nvPr>
        </p:nvSpPr>
        <p:spPr>
          <a:noFill/>
        </p:spPr>
        <p:txBody>
          <a:bodyPr/>
          <a:lstStyle/>
          <a:p>
            <a:fld id="{05CBA0C1-7DF4-464B-B60C-E7945C39E0AF}" type="slidenum">
              <a:rPr lang="en-GB" altLang="en-US" smtClean="0"/>
              <a:pPr/>
              <a:t>10</a:t>
            </a:fld>
            <a:endParaRPr lang="en-GB" altLang="en-US" smtClean="0"/>
          </a:p>
        </p:txBody>
      </p:sp>
      <p:sp>
        <p:nvSpPr>
          <p:cNvPr id="12291" name="Rectangle 2"/>
          <p:cNvSpPr>
            <a:spLocks noGrp="1" noChangeArrowheads="1"/>
          </p:cNvSpPr>
          <p:nvPr>
            <p:ph type="title"/>
          </p:nvPr>
        </p:nvSpPr>
        <p:spPr/>
        <p:txBody>
          <a:bodyPr/>
          <a:lstStyle/>
          <a:p>
            <a:pPr eaLnBrk="1" hangingPunct="1"/>
            <a:r>
              <a:rPr lang="en-GB" smtClean="0"/>
              <a:t>Associative Memory</a:t>
            </a:r>
            <a:endParaRPr lang="en-US"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3"/>
          <p:cNvSpPr>
            <a:spLocks noGrp="1" noChangeArrowheads="1"/>
          </p:cNvSpPr>
          <p:nvPr>
            <p:ph idx="1"/>
          </p:nvPr>
        </p:nvSpPr>
        <p:spPr/>
        <p:txBody>
          <a:bodyPr/>
          <a:lstStyle/>
          <a:p>
            <a:pPr eaLnBrk="1" hangingPunct="1">
              <a:lnSpc>
                <a:spcPct val="80000"/>
              </a:lnSpc>
            </a:pPr>
            <a:r>
              <a:rPr lang="en-GB" sz="2100" smtClean="0"/>
              <a:t>Time required to find an item stored in memory can be considerably reduced if stored data can be identified by CONTENT</a:t>
            </a:r>
          </a:p>
          <a:p>
            <a:pPr eaLnBrk="1" hangingPunct="1">
              <a:lnSpc>
                <a:spcPct val="80000"/>
              </a:lnSpc>
            </a:pPr>
            <a:r>
              <a:rPr lang="en-GB" sz="2100" smtClean="0"/>
              <a:t>A memory unit accessed by content is called an </a:t>
            </a:r>
            <a:r>
              <a:rPr lang="en-GB" sz="2100" i="1" smtClean="0"/>
              <a:t>associative memory</a:t>
            </a:r>
            <a:r>
              <a:rPr lang="en-GB" sz="2100" smtClean="0"/>
              <a:t> or content </a:t>
            </a:r>
            <a:r>
              <a:rPr lang="en-GB" sz="2100" i="1" smtClean="0"/>
              <a:t>addressable memory</a:t>
            </a:r>
            <a:r>
              <a:rPr lang="en-GB" sz="2100" smtClean="0"/>
              <a:t> (CAM)</a:t>
            </a:r>
          </a:p>
          <a:p>
            <a:pPr eaLnBrk="1" hangingPunct="1">
              <a:lnSpc>
                <a:spcPct val="80000"/>
              </a:lnSpc>
            </a:pPr>
            <a:r>
              <a:rPr lang="en-GB" sz="2100" smtClean="0"/>
              <a:t>This type of memory is accessed simultaneously and in parallel based on content rather than specific address or location</a:t>
            </a:r>
          </a:p>
          <a:p>
            <a:pPr eaLnBrk="1" hangingPunct="1">
              <a:lnSpc>
                <a:spcPct val="80000"/>
              </a:lnSpc>
            </a:pPr>
            <a:r>
              <a:rPr lang="en-GB" sz="2100" smtClean="0"/>
              <a:t>When a word is written in associative memory – no address is given!</a:t>
            </a:r>
          </a:p>
          <a:p>
            <a:pPr eaLnBrk="1" hangingPunct="1">
              <a:lnSpc>
                <a:spcPct val="80000"/>
              </a:lnSpc>
            </a:pPr>
            <a:r>
              <a:rPr lang="en-GB" sz="2100" smtClean="0"/>
              <a:t>The memory itself is capable of finding an empty unused location to store the word</a:t>
            </a:r>
          </a:p>
          <a:p>
            <a:pPr eaLnBrk="1" hangingPunct="1">
              <a:lnSpc>
                <a:spcPct val="80000"/>
              </a:lnSpc>
            </a:pPr>
            <a:r>
              <a:rPr lang="en-GB" sz="2100" smtClean="0"/>
              <a:t>When a word is to be read, the content of the word, or part of the word is specified</a:t>
            </a:r>
          </a:p>
          <a:p>
            <a:pPr eaLnBrk="1" hangingPunct="1">
              <a:lnSpc>
                <a:spcPct val="80000"/>
              </a:lnSpc>
            </a:pPr>
            <a:r>
              <a:rPr lang="en-GB" sz="2100" smtClean="0"/>
              <a:t>The memory locates all the words which match the specified content and marks them for reading</a:t>
            </a:r>
            <a:endParaRPr lang="en-US" sz="2100" smtClean="0"/>
          </a:p>
        </p:txBody>
      </p:sp>
      <p:sp>
        <p:nvSpPr>
          <p:cNvPr id="13314" name="Slide Number Placeholder 5"/>
          <p:cNvSpPr>
            <a:spLocks noGrp="1"/>
          </p:cNvSpPr>
          <p:nvPr>
            <p:ph type="sldNum" sz="quarter" idx="12"/>
          </p:nvPr>
        </p:nvSpPr>
        <p:spPr>
          <a:noFill/>
        </p:spPr>
        <p:txBody>
          <a:bodyPr/>
          <a:lstStyle/>
          <a:p>
            <a:fld id="{4CD32DD6-C8F2-4195-872F-B913F3A272A7}" type="slidenum">
              <a:rPr lang="en-GB" altLang="en-US" smtClean="0"/>
              <a:pPr/>
              <a:t>11</a:t>
            </a:fld>
            <a:endParaRPr lang="en-GB" altLang="en-US" smtClean="0"/>
          </a:p>
        </p:txBody>
      </p:sp>
      <p:sp>
        <p:nvSpPr>
          <p:cNvPr id="13315" name="Rectangle 2"/>
          <p:cNvSpPr>
            <a:spLocks noGrp="1" noChangeArrowheads="1"/>
          </p:cNvSpPr>
          <p:nvPr>
            <p:ph type="title"/>
          </p:nvPr>
        </p:nvSpPr>
        <p:spPr/>
        <p:txBody>
          <a:bodyPr/>
          <a:lstStyle/>
          <a:p>
            <a:pPr eaLnBrk="1" hangingPunct="1"/>
            <a:r>
              <a:rPr lang="en-GB" smtClean="0"/>
              <a:t>Associative Memory</a:t>
            </a:r>
            <a:endParaRPr lang="en-US"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0" name="Rectangle 3"/>
          <p:cNvSpPr>
            <a:spLocks noGrp="1" noChangeArrowheads="1"/>
          </p:cNvSpPr>
          <p:nvPr>
            <p:ph idx="1"/>
          </p:nvPr>
        </p:nvSpPr>
        <p:spPr/>
        <p:txBody>
          <a:bodyPr/>
          <a:lstStyle/>
          <a:p>
            <a:pPr eaLnBrk="1" hangingPunct="1">
              <a:lnSpc>
                <a:spcPct val="80000"/>
              </a:lnSpc>
            </a:pPr>
            <a:r>
              <a:rPr lang="en-GB" sz="2600" smtClean="0"/>
              <a:t>Because of its organisation, associative memory is uniquely suited to do parallel searches by data association</a:t>
            </a:r>
          </a:p>
          <a:p>
            <a:pPr eaLnBrk="1" hangingPunct="1">
              <a:lnSpc>
                <a:spcPct val="80000"/>
              </a:lnSpc>
            </a:pPr>
            <a:r>
              <a:rPr lang="en-GB" sz="2600" smtClean="0"/>
              <a:t>Moreover searches can be done on an entire word or on a specific field within a word</a:t>
            </a:r>
          </a:p>
          <a:p>
            <a:pPr eaLnBrk="1" hangingPunct="1">
              <a:lnSpc>
                <a:spcPct val="80000"/>
              </a:lnSpc>
            </a:pPr>
            <a:r>
              <a:rPr lang="en-GB" sz="2600" smtClean="0"/>
              <a:t>Associative memory is more expensive than a random access memory because each cell must have storage capability as well as logic circuits for matching its content with an external argument</a:t>
            </a:r>
          </a:p>
          <a:p>
            <a:pPr eaLnBrk="1" hangingPunct="1">
              <a:lnSpc>
                <a:spcPct val="80000"/>
              </a:lnSpc>
            </a:pPr>
            <a:r>
              <a:rPr lang="en-GB" sz="2600" smtClean="0"/>
              <a:t>For this reason associative memories are used in applications where the search time is very critical and must also be very short</a:t>
            </a:r>
            <a:endParaRPr lang="en-US" sz="2600" smtClean="0"/>
          </a:p>
        </p:txBody>
      </p:sp>
      <p:sp>
        <p:nvSpPr>
          <p:cNvPr id="14338" name="Slide Number Placeholder 5"/>
          <p:cNvSpPr>
            <a:spLocks noGrp="1"/>
          </p:cNvSpPr>
          <p:nvPr>
            <p:ph type="sldNum" sz="quarter" idx="12"/>
          </p:nvPr>
        </p:nvSpPr>
        <p:spPr>
          <a:noFill/>
        </p:spPr>
        <p:txBody>
          <a:bodyPr/>
          <a:lstStyle/>
          <a:p>
            <a:fld id="{B6443A5C-F397-4457-9E75-D609F0BB84B3}" type="slidenum">
              <a:rPr lang="en-GB" altLang="en-US" smtClean="0"/>
              <a:pPr/>
              <a:t>12</a:t>
            </a:fld>
            <a:endParaRPr lang="en-GB" altLang="en-US" smtClean="0"/>
          </a:p>
        </p:txBody>
      </p:sp>
      <p:sp>
        <p:nvSpPr>
          <p:cNvPr id="14339" name="Rectangle 2"/>
          <p:cNvSpPr>
            <a:spLocks noGrp="1" noChangeArrowheads="1"/>
          </p:cNvSpPr>
          <p:nvPr>
            <p:ph type="title"/>
          </p:nvPr>
        </p:nvSpPr>
        <p:spPr/>
        <p:txBody>
          <a:bodyPr/>
          <a:lstStyle/>
          <a:p>
            <a:pPr eaLnBrk="1" hangingPunct="1"/>
            <a:r>
              <a:rPr lang="en-GB" smtClean="0"/>
              <a:t>Associative Memory</a:t>
            </a:r>
            <a:endParaRPr lang="en-US"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4" name="Rectangle 3"/>
          <p:cNvSpPr>
            <a:spLocks noGrp="1" noChangeArrowheads="1"/>
          </p:cNvSpPr>
          <p:nvPr>
            <p:ph idx="1"/>
          </p:nvPr>
        </p:nvSpPr>
        <p:spPr>
          <a:xfrm>
            <a:off x="457200" y="1557338"/>
            <a:ext cx="4186238" cy="5138737"/>
          </a:xfrm>
        </p:spPr>
        <p:txBody>
          <a:bodyPr/>
          <a:lstStyle/>
          <a:p>
            <a:pPr eaLnBrk="1" hangingPunct="1">
              <a:lnSpc>
                <a:spcPct val="80000"/>
              </a:lnSpc>
            </a:pPr>
            <a:r>
              <a:rPr lang="en-GB" sz="1500" smtClean="0"/>
              <a:t>The block diagram of an associative memory is shown here</a:t>
            </a:r>
          </a:p>
          <a:p>
            <a:pPr eaLnBrk="1" hangingPunct="1">
              <a:lnSpc>
                <a:spcPct val="80000"/>
              </a:lnSpc>
            </a:pPr>
            <a:r>
              <a:rPr lang="en-GB" sz="1500" smtClean="0"/>
              <a:t>It consists of a memory array and logic for </a:t>
            </a:r>
            <a:r>
              <a:rPr lang="en-GB" sz="1500" i="1" smtClean="0"/>
              <a:t>m</a:t>
            </a:r>
            <a:r>
              <a:rPr lang="en-GB" sz="1500" smtClean="0"/>
              <a:t> words with </a:t>
            </a:r>
            <a:r>
              <a:rPr lang="en-GB" sz="1500" i="1" smtClean="0"/>
              <a:t>n</a:t>
            </a:r>
            <a:r>
              <a:rPr lang="en-GB" sz="1500" smtClean="0"/>
              <a:t> bits per word</a:t>
            </a:r>
          </a:p>
          <a:p>
            <a:pPr eaLnBrk="1" hangingPunct="1">
              <a:lnSpc>
                <a:spcPct val="80000"/>
              </a:lnSpc>
            </a:pPr>
            <a:r>
              <a:rPr lang="en-GB" sz="1500" smtClean="0"/>
              <a:t>The argument register </a:t>
            </a:r>
            <a:r>
              <a:rPr lang="en-GB" sz="1500" i="1" smtClean="0"/>
              <a:t>A</a:t>
            </a:r>
            <a:r>
              <a:rPr lang="en-GB" sz="1500" smtClean="0"/>
              <a:t> and key register </a:t>
            </a:r>
            <a:r>
              <a:rPr lang="en-GB" sz="1500" i="1" smtClean="0"/>
              <a:t>K</a:t>
            </a:r>
            <a:r>
              <a:rPr lang="en-GB" sz="1500" smtClean="0"/>
              <a:t> each have </a:t>
            </a:r>
            <a:r>
              <a:rPr lang="en-GB" sz="1500" i="1" smtClean="0"/>
              <a:t>n</a:t>
            </a:r>
            <a:r>
              <a:rPr lang="en-GB" sz="1500" smtClean="0"/>
              <a:t> bits – one for each bit of a word</a:t>
            </a:r>
          </a:p>
          <a:p>
            <a:pPr eaLnBrk="1" hangingPunct="1">
              <a:lnSpc>
                <a:spcPct val="80000"/>
              </a:lnSpc>
            </a:pPr>
            <a:r>
              <a:rPr lang="en-GB" sz="1500" smtClean="0"/>
              <a:t>The match register has </a:t>
            </a:r>
            <a:r>
              <a:rPr lang="en-GB" sz="1500" i="1" smtClean="0"/>
              <a:t>m</a:t>
            </a:r>
            <a:r>
              <a:rPr lang="en-GB" sz="1500" smtClean="0"/>
              <a:t> bits, one for each memory word</a:t>
            </a:r>
          </a:p>
          <a:p>
            <a:pPr eaLnBrk="1" hangingPunct="1">
              <a:lnSpc>
                <a:spcPct val="80000"/>
              </a:lnSpc>
            </a:pPr>
            <a:r>
              <a:rPr lang="en-GB" sz="1500" smtClean="0"/>
              <a:t>Each word in memory is compared in parallel to the contents of the argument register</a:t>
            </a:r>
          </a:p>
          <a:p>
            <a:pPr eaLnBrk="1" hangingPunct="1">
              <a:lnSpc>
                <a:spcPct val="80000"/>
              </a:lnSpc>
            </a:pPr>
            <a:r>
              <a:rPr lang="en-GB" sz="1500" smtClean="0"/>
              <a:t>The words that match the bits of the argument register set a corresponding bit in the match register</a:t>
            </a:r>
          </a:p>
          <a:p>
            <a:pPr eaLnBrk="1" hangingPunct="1">
              <a:lnSpc>
                <a:spcPct val="80000"/>
              </a:lnSpc>
            </a:pPr>
            <a:r>
              <a:rPr lang="en-GB" sz="1500" smtClean="0"/>
              <a:t>Reading is accomplished by sequential access to memory for those words whose corresponding bits are set in the match register</a:t>
            </a:r>
          </a:p>
          <a:p>
            <a:pPr eaLnBrk="1" hangingPunct="1">
              <a:lnSpc>
                <a:spcPct val="80000"/>
              </a:lnSpc>
            </a:pPr>
            <a:r>
              <a:rPr lang="en-GB" sz="1500" smtClean="0"/>
              <a:t>The key register acts as a ‘mask’ for choosing a particular field or key in the argument word</a:t>
            </a:r>
          </a:p>
          <a:p>
            <a:pPr eaLnBrk="1" hangingPunct="1">
              <a:lnSpc>
                <a:spcPct val="80000"/>
              </a:lnSpc>
            </a:pPr>
            <a:r>
              <a:rPr lang="en-GB" sz="1500" smtClean="0"/>
              <a:t>The key register bits that are set to ‘1’ denote the bits that are of interest</a:t>
            </a:r>
            <a:endParaRPr lang="en-US" sz="1500" smtClean="0"/>
          </a:p>
        </p:txBody>
      </p:sp>
      <p:sp>
        <p:nvSpPr>
          <p:cNvPr id="15362" name="Slide Number Placeholder 5"/>
          <p:cNvSpPr>
            <a:spLocks noGrp="1"/>
          </p:cNvSpPr>
          <p:nvPr>
            <p:ph type="sldNum" sz="quarter" idx="12"/>
          </p:nvPr>
        </p:nvSpPr>
        <p:spPr>
          <a:noFill/>
        </p:spPr>
        <p:txBody>
          <a:bodyPr/>
          <a:lstStyle/>
          <a:p>
            <a:fld id="{ECAE8761-C95A-4244-8F08-0D316D28C9B7}" type="slidenum">
              <a:rPr lang="en-GB" altLang="en-US" smtClean="0"/>
              <a:pPr/>
              <a:t>13</a:t>
            </a:fld>
            <a:endParaRPr lang="en-GB" altLang="en-US" smtClean="0"/>
          </a:p>
        </p:txBody>
      </p:sp>
      <p:sp>
        <p:nvSpPr>
          <p:cNvPr id="15363" name="Rectangle 2"/>
          <p:cNvSpPr>
            <a:spLocks noGrp="1" noChangeArrowheads="1"/>
          </p:cNvSpPr>
          <p:nvPr>
            <p:ph type="title"/>
          </p:nvPr>
        </p:nvSpPr>
        <p:spPr/>
        <p:txBody>
          <a:bodyPr/>
          <a:lstStyle/>
          <a:p>
            <a:pPr eaLnBrk="1" hangingPunct="1"/>
            <a:r>
              <a:rPr lang="en-GB" smtClean="0"/>
              <a:t>Associative Memory</a:t>
            </a:r>
            <a:endParaRPr lang="en-US" smtClean="0"/>
          </a:p>
        </p:txBody>
      </p:sp>
      <p:sp>
        <p:nvSpPr>
          <p:cNvPr id="15365" name="Text Box 4"/>
          <p:cNvSpPr txBox="1">
            <a:spLocks noChangeArrowheads="1"/>
          </p:cNvSpPr>
          <p:nvPr/>
        </p:nvSpPr>
        <p:spPr bwMode="auto">
          <a:xfrm>
            <a:off x="5724525" y="2205038"/>
            <a:ext cx="2087563" cy="314325"/>
          </a:xfrm>
          <a:prstGeom prst="rect">
            <a:avLst/>
          </a:prstGeom>
          <a:noFill/>
          <a:ln w="9525">
            <a:solidFill>
              <a:schemeClr val="tx1"/>
            </a:solidFill>
            <a:miter lim="800000"/>
            <a:headEnd/>
            <a:tailEnd/>
          </a:ln>
        </p:spPr>
        <p:txBody>
          <a:bodyPr>
            <a:spAutoFit/>
          </a:bodyPr>
          <a:lstStyle/>
          <a:p>
            <a:pPr algn="ctr">
              <a:spcBef>
                <a:spcPct val="50000"/>
              </a:spcBef>
            </a:pPr>
            <a:r>
              <a:rPr lang="en-GB" sz="1400"/>
              <a:t>Argument register (A)</a:t>
            </a:r>
            <a:endParaRPr lang="en-US" sz="1400"/>
          </a:p>
        </p:txBody>
      </p:sp>
      <p:sp>
        <p:nvSpPr>
          <p:cNvPr id="15366" name="Text Box 5"/>
          <p:cNvSpPr txBox="1">
            <a:spLocks noChangeArrowheads="1"/>
          </p:cNvSpPr>
          <p:nvPr/>
        </p:nvSpPr>
        <p:spPr bwMode="auto">
          <a:xfrm>
            <a:off x="5724525" y="2898775"/>
            <a:ext cx="2087563" cy="314325"/>
          </a:xfrm>
          <a:prstGeom prst="rect">
            <a:avLst/>
          </a:prstGeom>
          <a:noFill/>
          <a:ln w="9525">
            <a:solidFill>
              <a:schemeClr val="tx1"/>
            </a:solidFill>
            <a:miter lim="800000"/>
            <a:headEnd/>
            <a:tailEnd/>
          </a:ln>
        </p:spPr>
        <p:txBody>
          <a:bodyPr>
            <a:spAutoFit/>
          </a:bodyPr>
          <a:lstStyle/>
          <a:p>
            <a:pPr algn="ctr">
              <a:spcBef>
                <a:spcPct val="50000"/>
              </a:spcBef>
            </a:pPr>
            <a:r>
              <a:rPr lang="en-GB" sz="1400"/>
              <a:t>Key register (K)</a:t>
            </a:r>
            <a:endParaRPr lang="en-US" sz="1400"/>
          </a:p>
        </p:txBody>
      </p:sp>
      <p:sp>
        <p:nvSpPr>
          <p:cNvPr id="15367" name="Text Box 6"/>
          <p:cNvSpPr txBox="1">
            <a:spLocks noChangeArrowheads="1"/>
          </p:cNvSpPr>
          <p:nvPr/>
        </p:nvSpPr>
        <p:spPr bwMode="auto">
          <a:xfrm>
            <a:off x="5724525" y="3619500"/>
            <a:ext cx="2087563" cy="1590675"/>
          </a:xfrm>
          <a:prstGeom prst="rect">
            <a:avLst/>
          </a:prstGeom>
          <a:noFill/>
          <a:ln w="9525">
            <a:solidFill>
              <a:schemeClr val="tx1"/>
            </a:solidFill>
            <a:miter lim="800000"/>
            <a:headEnd/>
            <a:tailEnd/>
          </a:ln>
        </p:spPr>
        <p:txBody>
          <a:bodyPr>
            <a:spAutoFit/>
          </a:bodyPr>
          <a:lstStyle/>
          <a:p>
            <a:pPr algn="ctr">
              <a:spcBef>
                <a:spcPct val="50000"/>
              </a:spcBef>
            </a:pPr>
            <a:r>
              <a:rPr lang="en-GB" sz="1400"/>
              <a:t>Associative memory</a:t>
            </a:r>
          </a:p>
          <a:p>
            <a:pPr algn="ctr">
              <a:spcBef>
                <a:spcPct val="50000"/>
              </a:spcBef>
            </a:pPr>
            <a:r>
              <a:rPr lang="en-GB" sz="1400"/>
              <a:t>Array and logic</a:t>
            </a:r>
          </a:p>
          <a:p>
            <a:pPr algn="ctr">
              <a:spcBef>
                <a:spcPct val="50000"/>
              </a:spcBef>
            </a:pPr>
            <a:endParaRPr lang="en-GB" sz="1400"/>
          </a:p>
          <a:p>
            <a:pPr algn="ctr">
              <a:spcBef>
                <a:spcPct val="50000"/>
              </a:spcBef>
            </a:pPr>
            <a:r>
              <a:rPr lang="en-GB" sz="1400" i="1"/>
              <a:t>m</a:t>
            </a:r>
            <a:r>
              <a:rPr lang="en-GB" sz="1400"/>
              <a:t> words</a:t>
            </a:r>
          </a:p>
          <a:p>
            <a:pPr algn="ctr">
              <a:spcBef>
                <a:spcPct val="50000"/>
              </a:spcBef>
            </a:pPr>
            <a:r>
              <a:rPr lang="en-GB" sz="1400" i="1"/>
              <a:t>n</a:t>
            </a:r>
            <a:r>
              <a:rPr lang="en-GB" sz="1400"/>
              <a:t> bits per word</a:t>
            </a:r>
            <a:endParaRPr lang="en-US" sz="1400"/>
          </a:p>
        </p:txBody>
      </p:sp>
      <p:sp>
        <p:nvSpPr>
          <p:cNvPr id="15368" name="Text Box 7"/>
          <p:cNvSpPr txBox="1">
            <a:spLocks noChangeArrowheads="1"/>
          </p:cNvSpPr>
          <p:nvPr/>
        </p:nvSpPr>
        <p:spPr bwMode="auto">
          <a:xfrm>
            <a:off x="7308850" y="2997200"/>
            <a:ext cx="2087563" cy="623888"/>
          </a:xfrm>
          <a:prstGeom prst="rect">
            <a:avLst/>
          </a:prstGeom>
          <a:noFill/>
          <a:ln w="9525">
            <a:noFill/>
            <a:miter lim="800000"/>
            <a:headEnd/>
            <a:tailEnd/>
          </a:ln>
        </p:spPr>
        <p:txBody>
          <a:bodyPr>
            <a:spAutoFit/>
          </a:bodyPr>
          <a:lstStyle/>
          <a:p>
            <a:pPr algn="ctr">
              <a:spcBef>
                <a:spcPct val="50000"/>
              </a:spcBef>
            </a:pPr>
            <a:r>
              <a:rPr lang="en-GB" sz="1400"/>
              <a:t>Match</a:t>
            </a:r>
          </a:p>
          <a:p>
            <a:pPr algn="ctr">
              <a:spcBef>
                <a:spcPct val="50000"/>
              </a:spcBef>
            </a:pPr>
            <a:r>
              <a:rPr lang="en-GB" sz="1400"/>
              <a:t> register</a:t>
            </a:r>
            <a:endParaRPr lang="en-US" sz="1400"/>
          </a:p>
        </p:txBody>
      </p:sp>
      <p:sp>
        <p:nvSpPr>
          <p:cNvPr id="15369" name="Rectangle 8"/>
          <p:cNvSpPr>
            <a:spLocks noChangeArrowheads="1"/>
          </p:cNvSpPr>
          <p:nvPr/>
        </p:nvSpPr>
        <p:spPr bwMode="auto">
          <a:xfrm>
            <a:off x="8172450" y="3573463"/>
            <a:ext cx="504825" cy="1655762"/>
          </a:xfrm>
          <a:prstGeom prst="rect">
            <a:avLst/>
          </a:prstGeom>
          <a:noFill/>
          <a:ln w="9525">
            <a:solidFill>
              <a:schemeClr val="tx1"/>
            </a:solidFill>
            <a:miter lim="800000"/>
            <a:headEnd/>
            <a:tailEnd/>
          </a:ln>
        </p:spPr>
        <p:txBody>
          <a:bodyPr wrap="none" anchor="ctr"/>
          <a:lstStyle/>
          <a:p>
            <a:endParaRPr lang="en-US"/>
          </a:p>
        </p:txBody>
      </p:sp>
      <p:sp>
        <p:nvSpPr>
          <p:cNvPr id="15370" name="Line 9"/>
          <p:cNvSpPr>
            <a:spLocks noChangeShapeType="1"/>
          </p:cNvSpPr>
          <p:nvPr/>
        </p:nvSpPr>
        <p:spPr bwMode="auto">
          <a:xfrm>
            <a:off x="7812088" y="4365625"/>
            <a:ext cx="360362" cy="0"/>
          </a:xfrm>
          <a:prstGeom prst="line">
            <a:avLst/>
          </a:prstGeom>
          <a:noFill/>
          <a:ln w="9525">
            <a:solidFill>
              <a:schemeClr val="tx1"/>
            </a:solidFill>
            <a:round/>
            <a:headEnd/>
            <a:tailEnd type="triangle" w="med" len="med"/>
          </a:ln>
        </p:spPr>
        <p:txBody>
          <a:bodyPr/>
          <a:lstStyle/>
          <a:p>
            <a:endParaRPr lang="en-GB"/>
          </a:p>
        </p:txBody>
      </p:sp>
      <p:sp>
        <p:nvSpPr>
          <p:cNvPr id="15371" name="Line 10"/>
          <p:cNvSpPr>
            <a:spLocks noChangeShapeType="1"/>
          </p:cNvSpPr>
          <p:nvPr/>
        </p:nvSpPr>
        <p:spPr bwMode="auto">
          <a:xfrm>
            <a:off x="6732588" y="2520950"/>
            <a:ext cx="0" cy="360363"/>
          </a:xfrm>
          <a:prstGeom prst="line">
            <a:avLst/>
          </a:prstGeom>
          <a:noFill/>
          <a:ln w="9525">
            <a:solidFill>
              <a:schemeClr val="tx1"/>
            </a:solidFill>
            <a:round/>
            <a:headEnd/>
            <a:tailEnd type="triangle" w="med" len="med"/>
          </a:ln>
        </p:spPr>
        <p:txBody>
          <a:bodyPr/>
          <a:lstStyle/>
          <a:p>
            <a:endParaRPr lang="en-GB"/>
          </a:p>
        </p:txBody>
      </p:sp>
      <p:sp>
        <p:nvSpPr>
          <p:cNvPr id="15372" name="Line 11"/>
          <p:cNvSpPr>
            <a:spLocks noChangeShapeType="1"/>
          </p:cNvSpPr>
          <p:nvPr/>
        </p:nvSpPr>
        <p:spPr bwMode="auto">
          <a:xfrm>
            <a:off x="6732588" y="3213100"/>
            <a:ext cx="0" cy="360363"/>
          </a:xfrm>
          <a:prstGeom prst="line">
            <a:avLst/>
          </a:prstGeom>
          <a:noFill/>
          <a:ln w="9525">
            <a:solidFill>
              <a:schemeClr val="tx1"/>
            </a:solidFill>
            <a:round/>
            <a:headEnd/>
            <a:tailEnd type="triangle" w="med" len="med"/>
          </a:ln>
        </p:spPr>
        <p:txBody>
          <a:bodyPr/>
          <a:lstStyle/>
          <a:p>
            <a:endParaRPr lang="en-GB"/>
          </a:p>
        </p:txBody>
      </p:sp>
      <p:sp>
        <p:nvSpPr>
          <p:cNvPr id="15373" name="Line 12"/>
          <p:cNvSpPr>
            <a:spLocks noChangeShapeType="1"/>
          </p:cNvSpPr>
          <p:nvPr/>
        </p:nvSpPr>
        <p:spPr bwMode="auto">
          <a:xfrm>
            <a:off x="6732588" y="5200650"/>
            <a:ext cx="0" cy="360363"/>
          </a:xfrm>
          <a:prstGeom prst="line">
            <a:avLst/>
          </a:prstGeom>
          <a:noFill/>
          <a:ln w="9525">
            <a:solidFill>
              <a:schemeClr val="tx1"/>
            </a:solidFill>
            <a:round/>
            <a:headEnd/>
            <a:tailEnd type="triangle" w="med" len="med"/>
          </a:ln>
        </p:spPr>
        <p:txBody>
          <a:bodyPr/>
          <a:lstStyle/>
          <a:p>
            <a:endParaRPr lang="en-GB"/>
          </a:p>
        </p:txBody>
      </p:sp>
      <p:sp>
        <p:nvSpPr>
          <p:cNvPr id="15374" name="Text Box 13"/>
          <p:cNvSpPr txBox="1">
            <a:spLocks noChangeArrowheads="1"/>
          </p:cNvSpPr>
          <p:nvPr/>
        </p:nvSpPr>
        <p:spPr bwMode="auto">
          <a:xfrm>
            <a:off x="5724525" y="5541963"/>
            <a:ext cx="2087563" cy="304800"/>
          </a:xfrm>
          <a:prstGeom prst="rect">
            <a:avLst/>
          </a:prstGeom>
          <a:noFill/>
          <a:ln w="9525">
            <a:noFill/>
            <a:miter lim="800000"/>
            <a:headEnd/>
            <a:tailEnd/>
          </a:ln>
        </p:spPr>
        <p:txBody>
          <a:bodyPr>
            <a:spAutoFit/>
          </a:bodyPr>
          <a:lstStyle/>
          <a:p>
            <a:pPr algn="ctr">
              <a:spcBef>
                <a:spcPct val="50000"/>
              </a:spcBef>
            </a:pPr>
            <a:r>
              <a:rPr lang="en-GB" sz="1400"/>
              <a:t>Output</a:t>
            </a:r>
            <a:endParaRPr lang="en-US" sz="1400"/>
          </a:p>
        </p:txBody>
      </p:sp>
      <p:sp>
        <p:nvSpPr>
          <p:cNvPr id="15375" name="Line 14"/>
          <p:cNvSpPr>
            <a:spLocks noChangeShapeType="1"/>
          </p:cNvSpPr>
          <p:nvPr/>
        </p:nvSpPr>
        <p:spPr bwMode="auto">
          <a:xfrm>
            <a:off x="5364163" y="4076700"/>
            <a:ext cx="360362" cy="0"/>
          </a:xfrm>
          <a:prstGeom prst="line">
            <a:avLst/>
          </a:prstGeom>
          <a:noFill/>
          <a:ln w="9525">
            <a:solidFill>
              <a:schemeClr val="tx1"/>
            </a:solidFill>
            <a:round/>
            <a:headEnd/>
            <a:tailEnd type="triangle" w="med" len="med"/>
          </a:ln>
        </p:spPr>
        <p:txBody>
          <a:bodyPr/>
          <a:lstStyle/>
          <a:p>
            <a:endParaRPr lang="en-GB"/>
          </a:p>
        </p:txBody>
      </p:sp>
      <p:sp>
        <p:nvSpPr>
          <p:cNvPr id="15376" name="Line 15"/>
          <p:cNvSpPr>
            <a:spLocks noChangeShapeType="1"/>
          </p:cNvSpPr>
          <p:nvPr/>
        </p:nvSpPr>
        <p:spPr bwMode="auto">
          <a:xfrm>
            <a:off x="5364163" y="4437063"/>
            <a:ext cx="360362" cy="0"/>
          </a:xfrm>
          <a:prstGeom prst="line">
            <a:avLst/>
          </a:prstGeom>
          <a:noFill/>
          <a:ln w="9525">
            <a:solidFill>
              <a:schemeClr val="tx1"/>
            </a:solidFill>
            <a:round/>
            <a:headEnd/>
            <a:tailEnd type="triangle" w="med" len="med"/>
          </a:ln>
        </p:spPr>
        <p:txBody>
          <a:bodyPr/>
          <a:lstStyle/>
          <a:p>
            <a:endParaRPr lang="en-GB"/>
          </a:p>
        </p:txBody>
      </p:sp>
      <p:sp>
        <p:nvSpPr>
          <p:cNvPr id="15377" name="Line 16"/>
          <p:cNvSpPr>
            <a:spLocks noChangeShapeType="1"/>
          </p:cNvSpPr>
          <p:nvPr/>
        </p:nvSpPr>
        <p:spPr bwMode="auto">
          <a:xfrm>
            <a:off x="5364163" y="4797425"/>
            <a:ext cx="360362" cy="0"/>
          </a:xfrm>
          <a:prstGeom prst="line">
            <a:avLst/>
          </a:prstGeom>
          <a:noFill/>
          <a:ln w="9525">
            <a:solidFill>
              <a:schemeClr val="tx1"/>
            </a:solidFill>
            <a:round/>
            <a:headEnd/>
            <a:tailEnd type="triangle" w="med" len="med"/>
          </a:ln>
        </p:spPr>
        <p:txBody>
          <a:bodyPr/>
          <a:lstStyle/>
          <a:p>
            <a:endParaRPr lang="en-GB"/>
          </a:p>
        </p:txBody>
      </p:sp>
      <p:sp>
        <p:nvSpPr>
          <p:cNvPr id="15378" name="Text Box 17"/>
          <p:cNvSpPr txBox="1">
            <a:spLocks noChangeArrowheads="1"/>
          </p:cNvSpPr>
          <p:nvPr/>
        </p:nvSpPr>
        <p:spPr bwMode="auto">
          <a:xfrm>
            <a:off x="4284663" y="3789363"/>
            <a:ext cx="2087562" cy="304800"/>
          </a:xfrm>
          <a:prstGeom prst="rect">
            <a:avLst/>
          </a:prstGeom>
          <a:noFill/>
          <a:ln w="9525">
            <a:noFill/>
            <a:miter lim="800000"/>
            <a:headEnd/>
            <a:tailEnd/>
          </a:ln>
        </p:spPr>
        <p:txBody>
          <a:bodyPr>
            <a:spAutoFit/>
          </a:bodyPr>
          <a:lstStyle/>
          <a:p>
            <a:pPr algn="ctr">
              <a:spcBef>
                <a:spcPct val="50000"/>
              </a:spcBef>
            </a:pPr>
            <a:r>
              <a:rPr lang="en-GB" sz="1400"/>
              <a:t>Input</a:t>
            </a:r>
            <a:endParaRPr lang="en-US" sz="1400"/>
          </a:p>
        </p:txBody>
      </p:sp>
      <p:sp>
        <p:nvSpPr>
          <p:cNvPr id="15379" name="Text Box 18"/>
          <p:cNvSpPr txBox="1">
            <a:spLocks noChangeArrowheads="1"/>
          </p:cNvSpPr>
          <p:nvPr/>
        </p:nvSpPr>
        <p:spPr bwMode="auto">
          <a:xfrm>
            <a:off x="4284663" y="4175125"/>
            <a:ext cx="2087562" cy="304800"/>
          </a:xfrm>
          <a:prstGeom prst="rect">
            <a:avLst/>
          </a:prstGeom>
          <a:noFill/>
          <a:ln w="9525">
            <a:noFill/>
            <a:miter lim="800000"/>
            <a:headEnd/>
            <a:tailEnd/>
          </a:ln>
        </p:spPr>
        <p:txBody>
          <a:bodyPr>
            <a:spAutoFit/>
          </a:bodyPr>
          <a:lstStyle/>
          <a:p>
            <a:pPr algn="ctr">
              <a:spcBef>
                <a:spcPct val="50000"/>
              </a:spcBef>
            </a:pPr>
            <a:r>
              <a:rPr lang="en-GB" sz="1400"/>
              <a:t>Read</a:t>
            </a:r>
            <a:endParaRPr lang="en-US" sz="1400"/>
          </a:p>
        </p:txBody>
      </p:sp>
      <p:sp>
        <p:nvSpPr>
          <p:cNvPr id="15380" name="Text Box 19"/>
          <p:cNvSpPr txBox="1">
            <a:spLocks noChangeArrowheads="1"/>
          </p:cNvSpPr>
          <p:nvPr/>
        </p:nvSpPr>
        <p:spPr bwMode="auto">
          <a:xfrm>
            <a:off x="4284663" y="4549775"/>
            <a:ext cx="2087562" cy="304800"/>
          </a:xfrm>
          <a:prstGeom prst="rect">
            <a:avLst/>
          </a:prstGeom>
          <a:noFill/>
          <a:ln w="9525">
            <a:noFill/>
            <a:miter lim="800000"/>
            <a:headEnd/>
            <a:tailEnd/>
          </a:ln>
        </p:spPr>
        <p:txBody>
          <a:bodyPr>
            <a:spAutoFit/>
          </a:bodyPr>
          <a:lstStyle/>
          <a:p>
            <a:pPr algn="ctr">
              <a:spcBef>
                <a:spcPct val="50000"/>
              </a:spcBef>
            </a:pPr>
            <a:r>
              <a:rPr lang="en-GB" sz="1400"/>
              <a:t>Write</a:t>
            </a:r>
            <a:endParaRPr lang="en-US" sz="14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8" name="Rectangle 3"/>
          <p:cNvSpPr>
            <a:spLocks noGrp="1" noChangeArrowheads="1"/>
          </p:cNvSpPr>
          <p:nvPr>
            <p:ph idx="1"/>
          </p:nvPr>
        </p:nvSpPr>
        <p:spPr>
          <a:xfrm>
            <a:off x="457200" y="1719263"/>
            <a:ext cx="8229600" cy="4733925"/>
          </a:xfrm>
        </p:spPr>
        <p:txBody>
          <a:bodyPr/>
          <a:lstStyle/>
          <a:p>
            <a:pPr eaLnBrk="1" hangingPunct="1">
              <a:lnSpc>
                <a:spcPct val="80000"/>
              </a:lnSpc>
            </a:pPr>
            <a:r>
              <a:rPr lang="en-GB" sz="2100" smtClean="0"/>
              <a:t>Sometimes known as ‘on chip’ memory, because it is on the same IC as the rest of the CPU components</a:t>
            </a:r>
          </a:p>
          <a:p>
            <a:pPr eaLnBrk="1" hangingPunct="1">
              <a:lnSpc>
                <a:spcPct val="80000"/>
              </a:lnSpc>
            </a:pPr>
            <a:r>
              <a:rPr lang="en-GB" sz="2100" smtClean="0"/>
              <a:t>This memory is ‘local’ to the CPU which gives an immediate speed advantage – if cache can be used in place of main memory – no need for slower calls to ‘external’ memory</a:t>
            </a:r>
          </a:p>
          <a:p>
            <a:pPr eaLnBrk="1" hangingPunct="1">
              <a:lnSpc>
                <a:spcPct val="80000"/>
              </a:lnSpc>
            </a:pPr>
            <a:r>
              <a:rPr lang="en-GB" sz="2100" smtClean="0"/>
              <a:t>Further speed advantages are gained because cache memory is a very high speed type of memory</a:t>
            </a:r>
          </a:p>
          <a:p>
            <a:pPr eaLnBrk="1" hangingPunct="1">
              <a:lnSpc>
                <a:spcPct val="80000"/>
              </a:lnSpc>
            </a:pPr>
            <a:r>
              <a:rPr lang="en-GB" sz="2100" smtClean="0"/>
              <a:t>Basically, then - cache is used to compensate for the speed differential between main memory access time and processor logic</a:t>
            </a:r>
          </a:p>
          <a:p>
            <a:pPr eaLnBrk="1" hangingPunct="1">
              <a:lnSpc>
                <a:spcPct val="80000"/>
              </a:lnSpc>
            </a:pPr>
            <a:r>
              <a:rPr lang="en-GB" sz="2100" smtClean="0"/>
              <a:t>Processor logic speed, being much faster, is often limited by the available speed of main memory!</a:t>
            </a:r>
          </a:p>
          <a:p>
            <a:pPr eaLnBrk="1" hangingPunct="1">
              <a:lnSpc>
                <a:spcPct val="80000"/>
              </a:lnSpc>
            </a:pPr>
            <a:r>
              <a:rPr lang="en-GB" sz="2100" smtClean="0"/>
              <a:t>By using an extremely fast (access time close to the processor logic clock cycle time), but relatively small amount of cache between processor and main memory large performance enhancements can be obtained</a:t>
            </a:r>
          </a:p>
          <a:p>
            <a:pPr eaLnBrk="1" hangingPunct="1">
              <a:lnSpc>
                <a:spcPct val="80000"/>
              </a:lnSpc>
            </a:pPr>
            <a:endParaRPr lang="en-US" sz="2100" smtClean="0"/>
          </a:p>
        </p:txBody>
      </p:sp>
      <p:sp>
        <p:nvSpPr>
          <p:cNvPr id="16386" name="Slide Number Placeholder 5"/>
          <p:cNvSpPr>
            <a:spLocks noGrp="1"/>
          </p:cNvSpPr>
          <p:nvPr>
            <p:ph type="sldNum" sz="quarter" idx="12"/>
          </p:nvPr>
        </p:nvSpPr>
        <p:spPr>
          <a:noFill/>
        </p:spPr>
        <p:txBody>
          <a:bodyPr/>
          <a:lstStyle/>
          <a:p>
            <a:fld id="{E07EB8C5-4FD9-4181-A062-74BDA3B6B93C}" type="slidenum">
              <a:rPr lang="en-GB" altLang="en-US" smtClean="0"/>
              <a:pPr/>
              <a:t>14</a:t>
            </a:fld>
            <a:endParaRPr lang="en-GB" altLang="en-US" smtClean="0"/>
          </a:p>
        </p:txBody>
      </p:sp>
      <p:sp>
        <p:nvSpPr>
          <p:cNvPr id="16387" name="Rectangle 2"/>
          <p:cNvSpPr>
            <a:spLocks noGrp="1" noChangeArrowheads="1"/>
          </p:cNvSpPr>
          <p:nvPr>
            <p:ph type="title"/>
          </p:nvPr>
        </p:nvSpPr>
        <p:spPr/>
        <p:txBody>
          <a:bodyPr/>
          <a:lstStyle/>
          <a:p>
            <a:pPr eaLnBrk="1" hangingPunct="1"/>
            <a:r>
              <a:rPr lang="en-GB" smtClean="0"/>
              <a:t>Cache Memory</a:t>
            </a:r>
            <a:endParaRPr lang="en-US"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3"/>
          <p:cNvSpPr>
            <a:spLocks noGrp="1" noChangeArrowheads="1"/>
          </p:cNvSpPr>
          <p:nvPr>
            <p:ph idx="1"/>
          </p:nvPr>
        </p:nvSpPr>
        <p:spPr>
          <a:xfrm>
            <a:off x="457200" y="1719263"/>
            <a:ext cx="8229600" cy="4662487"/>
          </a:xfrm>
        </p:spPr>
        <p:txBody>
          <a:bodyPr/>
          <a:lstStyle/>
          <a:p>
            <a:pPr eaLnBrk="1" hangingPunct="1">
              <a:lnSpc>
                <a:spcPct val="80000"/>
              </a:lnSpc>
            </a:pPr>
            <a:r>
              <a:rPr lang="en-GB" sz="2100" smtClean="0"/>
              <a:t>The cache is used for storing segments of programs currently being executed in the CPU and also data frequently needed in present calculations.</a:t>
            </a:r>
          </a:p>
          <a:p>
            <a:pPr eaLnBrk="1" hangingPunct="1">
              <a:lnSpc>
                <a:spcPct val="80000"/>
              </a:lnSpc>
            </a:pPr>
            <a:r>
              <a:rPr lang="en-GB" sz="2100" smtClean="0"/>
              <a:t>Whilst the I/O processor manages data transfers between auxiliary memory and main memory – cache organisation is concerned with transfers between main memory and the CPU</a:t>
            </a:r>
          </a:p>
          <a:p>
            <a:pPr eaLnBrk="1" hangingPunct="1">
              <a:lnSpc>
                <a:spcPct val="80000"/>
              </a:lnSpc>
            </a:pPr>
            <a:r>
              <a:rPr lang="en-GB" sz="2100" smtClean="0"/>
              <a:t>The reason for having this hierarchy is because as the storage capacity of memory increases the cost per bit of storage decreases and the access times become longer</a:t>
            </a:r>
          </a:p>
          <a:p>
            <a:pPr eaLnBrk="1" hangingPunct="1">
              <a:lnSpc>
                <a:spcPct val="80000"/>
              </a:lnSpc>
            </a:pPr>
            <a:r>
              <a:rPr lang="en-GB" sz="2100" smtClean="0"/>
              <a:t>The auxiliary memory has a large storage capacity whilst access is relatively slow although it is relatively inexpensive</a:t>
            </a:r>
          </a:p>
          <a:p>
            <a:pPr eaLnBrk="1" hangingPunct="1">
              <a:lnSpc>
                <a:spcPct val="80000"/>
              </a:lnSpc>
            </a:pPr>
            <a:r>
              <a:rPr lang="en-GB" sz="2100" smtClean="0"/>
              <a:t>Cache memory is very small relatively expensive with very fast access times</a:t>
            </a:r>
          </a:p>
          <a:p>
            <a:pPr eaLnBrk="1" hangingPunct="1">
              <a:lnSpc>
                <a:spcPct val="80000"/>
              </a:lnSpc>
            </a:pPr>
            <a:r>
              <a:rPr lang="en-GB" sz="2100" smtClean="0"/>
              <a:t>In this way, by carefully ‘tuning’ proportions of cache to CPU and main memory we can obtain the highest possible average access speed whilst minimizing the total cost of the overall system</a:t>
            </a:r>
            <a:endParaRPr lang="en-US" sz="2100" smtClean="0"/>
          </a:p>
        </p:txBody>
      </p:sp>
      <p:sp>
        <p:nvSpPr>
          <p:cNvPr id="17410" name="Slide Number Placeholder 5"/>
          <p:cNvSpPr>
            <a:spLocks noGrp="1"/>
          </p:cNvSpPr>
          <p:nvPr>
            <p:ph type="sldNum" sz="quarter" idx="12"/>
          </p:nvPr>
        </p:nvSpPr>
        <p:spPr>
          <a:noFill/>
        </p:spPr>
        <p:txBody>
          <a:bodyPr/>
          <a:lstStyle/>
          <a:p>
            <a:fld id="{8F9DC7FA-261E-46F8-9971-2EDA610B8524}" type="slidenum">
              <a:rPr lang="en-GB" altLang="en-US" smtClean="0"/>
              <a:pPr/>
              <a:t>15</a:t>
            </a:fld>
            <a:endParaRPr lang="en-GB" altLang="en-US" smtClean="0"/>
          </a:p>
        </p:txBody>
      </p:sp>
      <p:sp>
        <p:nvSpPr>
          <p:cNvPr id="17411" name="Rectangle 2"/>
          <p:cNvSpPr>
            <a:spLocks noGrp="1" noChangeArrowheads="1"/>
          </p:cNvSpPr>
          <p:nvPr>
            <p:ph type="title"/>
          </p:nvPr>
        </p:nvSpPr>
        <p:spPr/>
        <p:txBody>
          <a:bodyPr/>
          <a:lstStyle/>
          <a:p>
            <a:pPr eaLnBrk="1" hangingPunct="1"/>
            <a:r>
              <a:rPr lang="en-GB" smtClean="0"/>
              <a:t>Cache Memory</a:t>
            </a:r>
            <a:endParaRPr lang="en-US"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3"/>
          <p:cNvSpPr>
            <a:spLocks noGrp="1" noChangeArrowheads="1"/>
          </p:cNvSpPr>
          <p:nvPr>
            <p:ph idx="1"/>
          </p:nvPr>
        </p:nvSpPr>
        <p:spPr/>
        <p:txBody>
          <a:bodyPr/>
          <a:lstStyle/>
          <a:p>
            <a:pPr eaLnBrk="1" hangingPunct="1"/>
            <a:r>
              <a:rPr lang="en-GB" sz="2600" smtClean="0"/>
              <a:t>The typical access time ratio between cache and main memory is about 1:7.</a:t>
            </a:r>
          </a:p>
          <a:p>
            <a:pPr eaLnBrk="1" hangingPunct="1"/>
            <a:r>
              <a:rPr lang="en-GB" sz="2600" smtClean="0"/>
              <a:t>Example a typical cache memory may have access times of 100ns, whilst main memory will be 700ns</a:t>
            </a:r>
          </a:p>
          <a:p>
            <a:pPr eaLnBrk="1" hangingPunct="1"/>
            <a:r>
              <a:rPr lang="en-GB" sz="2600" smtClean="0"/>
              <a:t>Similarly auxiliary memory average access time is typically 1000 time more than main memory</a:t>
            </a:r>
          </a:p>
          <a:p>
            <a:pPr eaLnBrk="1" hangingPunct="1"/>
            <a:r>
              <a:rPr lang="en-GB" sz="2600" smtClean="0"/>
              <a:t>Block size in auxiliary memory ranges from about 256 to 2048 words while cache memory blocks are typically from 1 to 16 words</a:t>
            </a:r>
            <a:endParaRPr lang="en-US" sz="2600" smtClean="0"/>
          </a:p>
        </p:txBody>
      </p:sp>
      <p:sp>
        <p:nvSpPr>
          <p:cNvPr id="18434" name="Slide Number Placeholder 5"/>
          <p:cNvSpPr>
            <a:spLocks noGrp="1"/>
          </p:cNvSpPr>
          <p:nvPr>
            <p:ph type="sldNum" sz="quarter" idx="12"/>
          </p:nvPr>
        </p:nvSpPr>
        <p:spPr>
          <a:noFill/>
        </p:spPr>
        <p:txBody>
          <a:bodyPr/>
          <a:lstStyle/>
          <a:p>
            <a:fld id="{B85B11B9-881A-4E32-A5CF-621F34761179}" type="slidenum">
              <a:rPr lang="en-GB" altLang="en-US" smtClean="0"/>
              <a:pPr/>
              <a:t>16</a:t>
            </a:fld>
            <a:endParaRPr lang="en-GB" altLang="en-US" smtClean="0"/>
          </a:p>
        </p:txBody>
      </p:sp>
      <p:sp>
        <p:nvSpPr>
          <p:cNvPr id="18435" name="Rectangle 2"/>
          <p:cNvSpPr>
            <a:spLocks noGrp="1" noChangeArrowheads="1"/>
          </p:cNvSpPr>
          <p:nvPr>
            <p:ph type="title"/>
          </p:nvPr>
        </p:nvSpPr>
        <p:spPr/>
        <p:txBody>
          <a:bodyPr/>
          <a:lstStyle/>
          <a:p>
            <a:pPr eaLnBrk="1" hangingPunct="1"/>
            <a:r>
              <a:rPr lang="en-GB" smtClean="0"/>
              <a:t>Cache Memory</a:t>
            </a:r>
            <a:endParaRPr lang="en-US"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Rectangle 3"/>
          <p:cNvSpPr>
            <a:spLocks noGrp="1" noChangeArrowheads="1"/>
          </p:cNvSpPr>
          <p:nvPr>
            <p:ph idx="1"/>
          </p:nvPr>
        </p:nvSpPr>
        <p:spPr/>
        <p:txBody>
          <a:bodyPr/>
          <a:lstStyle/>
          <a:p>
            <a:pPr eaLnBrk="1" hangingPunct="1"/>
            <a:r>
              <a:rPr lang="en-GB" sz="2600" smtClean="0"/>
              <a:t>Clearly because cache is not large enough to store all locations of memory a suitable algorithm must be used for replacement strategies and also ‘mapping’ the cache organisation to main memory structure</a:t>
            </a:r>
          </a:p>
          <a:p>
            <a:pPr eaLnBrk="1" hangingPunct="1"/>
            <a:r>
              <a:rPr lang="en-GB" sz="2600" smtClean="0"/>
              <a:t>Mapping can be thought of as the transformation of data from main to cache memories</a:t>
            </a:r>
          </a:p>
          <a:p>
            <a:pPr eaLnBrk="1" hangingPunct="1"/>
            <a:r>
              <a:rPr lang="en-GB" sz="2600" smtClean="0"/>
              <a:t>Three types of mapping are of practical interest</a:t>
            </a:r>
          </a:p>
          <a:p>
            <a:pPr lvl="1" eaLnBrk="1" hangingPunct="1"/>
            <a:r>
              <a:rPr lang="en-GB" sz="2200" smtClean="0"/>
              <a:t>Associative Mapping</a:t>
            </a:r>
          </a:p>
          <a:p>
            <a:pPr lvl="1" eaLnBrk="1" hangingPunct="1"/>
            <a:r>
              <a:rPr lang="en-GB" sz="2200" smtClean="0"/>
              <a:t>Direct Mapping</a:t>
            </a:r>
          </a:p>
          <a:p>
            <a:pPr lvl="1" eaLnBrk="1" hangingPunct="1"/>
            <a:r>
              <a:rPr lang="en-GB" sz="2200" smtClean="0"/>
              <a:t>Set-associative Mapping </a:t>
            </a:r>
            <a:endParaRPr lang="en-US" sz="2200" smtClean="0"/>
          </a:p>
        </p:txBody>
      </p:sp>
      <p:sp>
        <p:nvSpPr>
          <p:cNvPr id="19458" name="Slide Number Placeholder 5"/>
          <p:cNvSpPr>
            <a:spLocks noGrp="1"/>
          </p:cNvSpPr>
          <p:nvPr>
            <p:ph type="sldNum" sz="quarter" idx="12"/>
          </p:nvPr>
        </p:nvSpPr>
        <p:spPr>
          <a:noFill/>
        </p:spPr>
        <p:txBody>
          <a:bodyPr/>
          <a:lstStyle/>
          <a:p>
            <a:fld id="{DCED5D76-ACDB-4A48-A2B4-7D0C7CBAAA82}" type="slidenum">
              <a:rPr lang="en-GB" altLang="en-US" smtClean="0"/>
              <a:pPr/>
              <a:t>17</a:t>
            </a:fld>
            <a:endParaRPr lang="en-GB" altLang="en-US" smtClean="0"/>
          </a:p>
        </p:txBody>
      </p:sp>
      <p:sp>
        <p:nvSpPr>
          <p:cNvPr id="19459" name="Rectangle 2"/>
          <p:cNvSpPr>
            <a:spLocks noGrp="1" noChangeArrowheads="1"/>
          </p:cNvSpPr>
          <p:nvPr>
            <p:ph type="title"/>
          </p:nvPr>
        </p:nvSpPr>
        <p:spPr/>
        <p:txBody>
          <a:bodyPr/>
          <a:lstStyle/>
          <a:p>
            <a:pPr eaLnBrk="1" hangingPunct="1"/>
            <a:r>
              <a:rPr lang="en-GB" smtClean="0"/>
              <a:t>Cache Memory</a:t>
            </a:r>
            <a:endParaRPr lang="en-US" smtClean="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4" name="Rectangle 3"/>
          <p:cNvSpPr>
            <a:spLocks noGrp="1" noChangeArrowheads="1"/>
          </p:cNvSpPr>
          <p:nvPr>
            <p:ph idx="1"/>
          </p:nvPr>
        </p:nvSpPr>
        <p:spPr/>
        <p:txBody>
          <a:bodyPr/>
          <a:lstStyle/>
          <a:p>
            <a:pPr eaLnBrk="1" hangingPunct="1">
              <a:lnSpc>
                <a:spcPct val="80000"/>
              </a:lnSpc>
            </a:pPr>
            <a:r>
              <a:rPr lang="en-GB" sz="1800" smtClean="0"/>
              <a:t>To help with the discussion of the mapping strategies we will use a specific example of memory organisation as shown below</a:t>
            </a:r>
          </a:p>
          <a:p>
            <a:pPr eaLnBrk="1" hangingPunct="1">
              <a:lnSpc>
                <a:spcPct val="80000"/>
              </a:lnSpc>
            </a:pPr>
            <a:r>
              <a:rPr lang="en-GB" sz="1800" smtClean="0"/>
              <a:t>Main memory can store 32k words of 12bits each. The cache is capable of storing 512 of these words at any time</a:t>
            </a:r>
          </a:p>
          <a:p>
            <a:pPr eaLnBrk="1" hangingPunct="1">
              <a:lnSpc>
                <a:spcPct val="80000"/>
              </a:lnSpc>
            </a:pPr>
            <a:r>
              <a:rPr lang="en-GB" sz="1800" smtClean="0"/>
              <a:t>For every word stored in cache there is a duplicate copy in main memory</a:t>
            </a:r>
          </a:p>
          <a:p>
            <a:pPr eaLnBrk="1" hangingPunct="1">
              <a:lnSpc>
                <a:spcPct val="80000"/>
              </a:lnSpc>
            </a:pPr>
            <a:r>
              <a:rPr lang="en-GB" sz="1800" smtClean="0"/>
              <a:t>The CPU communicates with both memories </a:t>
            </a:r>
          </a:p>
          <a:p>
            <a:pPr lvl="1" eaLnBrk="1" hangingPunct="1">
              <a:lnSpc>
                <a:spcPct val="80000"/>
              </a:lnSpc>
            </a:pPr>
            <a:r>
              <a:rPr lang="en-GB" sz="1800" smtClean="0"/>
              <a:t>It first sends a 15 bit address to cache – if there is a ‘hit’ the CPU accepts the 12 bit data from cache</a:t>
            </a:r>
          </a:p>
          <a:p>
            <a:pPr lvl="1" eaLnBrk="1" hangingPunct="1">
              <a:lnSpc>
                <a:spcPct val="80000"/>
              </a:lnSpc>
            </a:pPr>
            <a:r>
              <a:rPr lang="en-GB" sz="1800" smtClean="0"/>
              <a:t>If there is a miss the CPU reads the word from main memory and the word is transferred to cache</a:t>
            </a:r>
            <a:endParaRPr lang="en-US" sz="1800" smtClean="0"/>
          </a:p>
        </p:txBody>
      </p:sp>
      <p:sp>
        <p:nvSpPr>
          <p:cNvPr id="20482" name="Slide Number Placeholder 5"/>
          <p:cNvSpPr>
            <a:spLocks noGrp="1"/>
          </p:cNvSpPr>
          <p:nvPr>
            <p:ph type="sldNum" sz="quarter" idx="12"/>
          </p:nvPr>
        </p:nvSpPr>
        <p:spPr>
          <a:noFill/>
        </p:spPr>
        <p:txBody>
          <a:bodyPr/>
          <a:lstStyle/>
          <a:p>
            <a:fld id="{A01A683C-18B2-4BF3-A7EE-8FE0F9889A16}" type="slidenum">
              <a:rPr lang="en-GB" altLang="en-US" smtClean="0"/>
              <a:pPr/>
              <a:t>18</a:t>
            </a:fld>
            <a:endParaRPr lang="en-GB" altLang="en-US" smtClean="0"/>
          </a:p>
        </p:txBody>
      </p:sp>
      <p:sp>
        <p:nvSpPr>
          <p:cNvPr id="20483" name="Rectangle 2"/>
          <p:cNvSpPr>
            <a:spLocks noGrp="1" noChangeArrowheads="1"/>
          </p:cNvSpPr>
          <p:nvPr>
            <p:ph type="title"/>
          </p:nvPr>
        </p:nvSpPr>
        <p:spPr/>
        <p:txBody>
          <a:bodyPr/>
          <a:lstStyle/>
          <a:p>
            <a:pPr eaLnBrk="1" hangingPunct="1"/>
            <a:r>
              <a:rPr lang="en-GB" smtClean="0"/>
              <a:t>Cache Memory</a:t>
            </a:r>
            <a:endParaRPr lang="en-US" smtClean="0"/>
          </a:p>
        </p:txBody>
      </p:sp>
      <p:sp>
        <p:nvSpPr>
          <p:cNvPr id="20485" name="Text Box 4"/>
          <p:cNvSpPr txBox="1">
            <a:spLocks noChangeArrowheads="1"/>
          </p:cNvSpPr>
          <p:nvPr/>
        </p:nvSpPr>
        <p:spPr bwMode="auto">
          <a:xfrm>
            <a:off x="755650" y="4508500"/>
            <a:ext cx="1800225" cy="1614488"/>
          </a:xfrm>
          <a:prstGeom prst="rect">
            <a:avLst/>
          </a:prstGeom>
          <a:noFill/>
          <a:ln w="9525">
            <a:solidFill>
              <a:schemeClr val="tx1"/>
            </a:solidFill>
            <a:miter lim="800000"/>
            <a:headEnd/>
            <a:tailEnd/>
          </a:ln>
        </p:spPr>
        <p:txBody>
          <a:bodyPr>
            <a:spAutoFit/>
          </a:bodyPr>
          <a:lstStyle/>
          <a:p>
            <a:pPr algn="ctr">
              <a:spcBef>
                <a:spcPct val="50000"/>
              </a:spcBef>
            </a:pPr>
            <a:endParaRPr lang="en-GB"/>
          </a:p>
          <a:p>
            <a:pPr algn="ctr">
              <a:spcBef>
                <a:spcPct val="50000"/>
              </a:spcBef>
            </a:pPr>
            <a:r>
              <a:rPr lang="en-GB"/>
              <a:t>Main Memory</a:t>
            </a:r>
          </a:p>
          <a:p>
            <a:pPr algn="ctr">
              <a:spcBef>
                <a:spcPct val="50000"/>
              </a:spcBef>
            </a:pPr>
            <a:r>
              <a:rPr lang="en-GB"/>
              <a:t>32k x 12</a:t>
            </a:r>
          </a:p>
          <a:p>
            <a:pPr algn="ctr">
              <a:spcBef>
                <a:spcPct val="50000"/>
              </a:spcBef>
            </a:pPr>
            <a:endParaRPr lang="en-US"/>
          </a:p>
        </p:txBody>
      </p:sp>
      <p:sp>
        <p:nvSpPr>
          <p:cNvPr id="20486" name="Text Box 5"/>
          <p:cNvSpPr txBox="1">
            <a:spLocks noChangeArrowheads="1"/>
          </p:cNvSpPr>
          <p:nvPr/>
        </p:nvSpPr>
        <p:spPr bwMode="auto">
          <a:xfrm>
            <a:off x="6084888" y="4508500"/>
            <a:ext cx="1800225" cy="1614488"/>
          </a:xfrm>
          <a:prstGeom prst="rect">
            <a:avLst/>
          </a:prstGeom>
          <a:noFill/>
          <a:ln w="9525">
            <a:solidFill>
              <a:schemeClr val="tx1"/>
            </a:solidFill>
            <a:miter lim="800000"/>
            <a:headEnd/>
            <a:tailEnd/>
          </a:ln>
        </p:spPr>
        <p:txBody>
          <a:bodyPr>
            <a:spAutoFit/>
          </a:bodyPr>
          <a:lstStyle/>
          <a:p>
            <a:pPr algn="ctr">
              <a:spcBef>
                <a:spcPct val="50000"/>
              </a:spcBef>
            </a:pPr>
            <a:endParaRPr lang="en-GB"/>
          </a:p>
          <a:p>
            <a:pPr algn="ctr">
              <a:spcBef>
                <a:spcPct val="50000"/>
              </a:spcBef>
            </a:pPr>
            <a:r>
              <a:rPr lang="en-GB"/>
              <a:t>CPU</a:t>
            </a:r>
          </a:p>
          <a:p>
            <a:pPr algn="ctr">
              <a:spcBef>
                <a:spcPct val="50000"/>
              </a:spcBef>
            </a:pPr>
            <a:endParaRPr lang="en-GB"/>
          </a:p>
          <a:p>
            <a:pPr algn="ctr">
              <a:spcBef>
                <a:spcPct val="50000"/>
              </a:spcBef>
            </a:pPr>
            <a:endParaRPr lang="en-US"/>
          </a:p>
        </p:txBody>
      </p:sp>
      <p:sp>
        <p:nvSpPr>
          <p:cNvPr id="20487" name="Text Box 6"/>
          <p:cNvSpPr txBox="1">
            <a:spLocks noChangeArrowheads="1"/>
          </p:cNvSpPr>
          <p:nvPr/>
        </p:nvSpPr>
        <p:spPr bwMode="auto">
          <a:xfrm>
            <a:off x="3492500" y="5445125"/>
            <a:ext cx="1512888" cy="633413"/>
          </a:xfrm>
          <a:prstGeom prst="rect">
            <a:avLst/>
          </a:prstGeom>
          <a:noFill/>
          <a:ln w="9525">
            <a:solidFill>
              <a:schemeClr val="tx1"/>
            </a:solidFill>
            <a:miter lim="800000"/>
            <a:headEnd/>
            <a:tailEnd/>
          </a:ln>
        </p:spPr>
        <p:txBody>
          <a:bodyPr>
            <a:spAutoFit/>
          </a:bodyPr>
          <a:lstStyle/>
          <a:p>
            <a:pPr algn="ctr">
              <a:spcBef>
                <a:spcPct val="50000"/>
              </a:spcBef>
            </a:pPr>
            <a:r>
              <a:rPr lang="en-GB" sz="1400"/>
              <a:t>Cache memory</a:t>
            </a:r>
          </a:p>
          <a:p>
            <a:pPr algn="ctr">
              <a:spcBef>
                <a:spcPct val="50000"/>
              </a:spcBef>
            </a:pPr>
            <a:r>
              <a:rPr lang="en-GB" sz="1400"/>
              <a:t>512 x 12</a:t>
            </a:r>
            <a:endParaRPr lang="en-US" sz="1400"/>
          </a:p>
        </p:txBody>
      </p:sp>
      <p:sp>
        <p:nvSpPr>
          <p:cNvPr id="20488" name="Line 7"/>
          <p:cNvSpPr>
            <a:spLocks noChangeShapeType="1"/>
          </p:cNvSpPr>
          <p:nvPr/>
        </p:nvSpPr>
        <p:spPr bwMode="auto">
          <a:xfrm>
            <a:off x="2555875" y="4724400"/>
            <a:ext cx="3529013" cy="0"/>
          </a:xfrm>
          <a:prstGeom prst="line">
            <a:avLst/>
          </a:prstGeom>
          <a:noFill/>
          <a:ln w="9525">
            <a:solidFill>
              <a:schemeClr val="tx1"/>
            </a:solidFill>
            <a:round/>
            <a:headEnd type="triangle" w="med" len="med"/>
            <a:tailEnd type="triangle" w="med" len="med"/>
          </a:ln>
        </p:spPr>
        <p:txBody>
          <a:bodyPr/>
          <a:lstStyle/>
          <a:p>
            <a:endParaRPr lang="en-GB"/>
          </a:p>
        </p:txBody>
      </p:sp>
      <p:sp>
        <p:nvSpPr>
          <p:cNvPr id="20489" name="Line 8"/>
          <p:cNvSpPr>
            <a:spLocks noChangeShapeType="1"/>
          </p:cNvSpPr>
          <p:nvPr/>
        </p:nvSpPr>
        <p:spPr bwMode="auto">
          <a:xfrm>
            <a:off x="5003800" y="5734050"/>
            <a:ext cx="1081088" cy="0"/>
          </a:xfrm>
          <a:prstGeom prst="line">
            <a:avLst/>
          </a:prstGeom>
          <a:noFill/>
          <a:ln w="9525">
            <a:solidFill>
              <a:schemeClr val="tx1"/>
            </a:solidFill>
            <a:round/>
            <a:headEnd type="triangle" w="med" len="med"/>
            <a:tailEnd type="triangle" w="med" len="med"/>
          </a:ln>
        </p:spPr>
        <p:txBody>
          <a:bodyPr/>
          <a:lstStyle/>
          <a:p>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8" name="Rectangle 3"/>
          <p:cNvSpPr>
            <a:spLocks noGrp="1" noChangeArrowheads="1"/>
          </p:cNvSpPr>
          <p:nvPr>
            <p:ph idx="1"/>
          </p:nvPr>
        </p:nvSpPr>
        <p:spPr/>
        <p:txBody>
          <a:bodyPr/>
          <a:lstStyle/>
          <a:p>
            <a:pPr eaLnBrk="1" hangingPunct="1"/>
            <a:r>
              <a:rPr lang="en-GB" sz="1600" smtClean="0"/>
              <a:t>The fastest and most flexible cache organisation uses associative memory which is based on content rather than just sequential address storage – it is better for applications where search time is critical i.e. databases (this is the subject of later slides). The arrangement in diagram form is shown below</a:t>
            </a:r>
          </a:p>
          <a:p>
            <a:pPr eaLnBrk="1" hangingPunct="1"/>
            <a:r>
              <a:rPr lang="en-GB" sz="1600" smtClean="0"/>
              <a:t>The associative memory stores both the address and content (data) of the memory word</a:t>
            </a:r>
          </a:p>
          <a:p>
            <a:pPr eaLnBrk="1" hangingPunct="1"/>
            <a:r>
              <a:rPr lang="en-GB" sz="1600" smtClean="0"/>
              <a:t>This permits any location in cache to store any word from main memory</a:t>
            </a:r>
          </a:p>
          <a:p>
            <a:pPr eaLnBrk="1" hangingPunct="1"/>
            <a:r>
              <a:rPr lang="en-GB" sz="1600" smtClean="0"/>
              <a:t>The diagram shows three words presently stored  in cache. The number base in use is octal (base 8)</a:t>
            </a:r>
          </a:p>
        </p:txBody>
      </p:sp>
      <p:sp>
        <p:nvSpPr>
          <p:cNvPr id="21506" name="Slide Number Placeholder 5"/>
          <p:cNvSpPr>
            <a:spLocks noGrp="1"/>
          </p:cNvSpPr>
          <p:nvPr>
            <p:ph type="sldNum" sz="quarter" idx="12"/>
          </p:nvPr>
        </p:nvSpPr>
        <p:spPr>
          <a:noFill/>
        </p:spPr>
        <p:txBody>
          <a:bodyPr/>
          <a:lstStyle/>
          <a:p>
            <a:fld id="{19CF3FFB-00BA-46C6-97C1-5E1AC9D9F9DF}" type="slidenum">
              <a:rPr lang="en-GB" altLang="en-US" smtClean="0"/>
              <a:pPr/>
              <a:t>19</a:t>
            </a:fld>
            <a:endParaRPr lang="en-GB" altLang="en-US" smtClean="0"/>
          </a:p>
        </p:txBody>
      </p:sp>
      <p:sp>
        <p:nvSpPr>
          <p:cNvPr id="21507" name="Rectangle 2"/>
          <p:cNvSpPr>
            <a:spLocks noGrp="1" noChangeArrowheads="1"/>
          </p:cNvSpPr>
          <p:nvPr>
            <p:ph type="title"/>
          </p:nvPr>
        </p:nvSpPr>
        <p:spPr/>
        <p:txBody>
          <a:bodyPr/>
          <a:lstStyle/>
          <a:p>
            <a:pPr eaLnBrk="1" hangingPunct="1"/>
            <a:r>
              <a:rPr lang="en-GB" smtClean="0"/>
              <a:t>Cache Memory</a:t>
            </a:r>
            <a:br>
              <a:rPr lang="en-GB" smtClean="0"/>
            </a:br>
            <a:r>
              <a:rPr lang="en-GB" sz="2000" smtClean="0"/>
              <a:t>Associative Mapping</a:t>
            </a:r>
            <a:endParaRPr lang="en-US" sz="2000" smtClean="0"/>
          </a:p>
        </p:txBody>
      </p:sp>
      <p:sp>
        <p:nvSpPr>
          <p:cNvPr id="21509" name="Text Box 5"/>
          <p:cNvSpPr txBox="1">
            <a:spLocks noChangeArrowheads="1"/>
          </p:cNvSpPr>
          <p:nvPr/>
        </p:nvSpPr>
        <p:spPr bwMode="auto">
          <a:xfrm>
            <a:off x="2700338" y="4365625"/>
            <a:ext cx="1943100" cy="284163"/>
          </a:xfrm>
          <a:prstGeom prst="rect">
            <a:avLst/>
          </a:prstGeom>
          <a:noFill/>
          <a:ln w="9525">
            <a:solidFill>
              <a:schemeClr val="tx1"/>
            </a:solidFill>
            <a:miter lim="800000"/>
            <a:headEnd/>
            <a:tailEnd/>
          </a:ln>
        </p:spPr>
        <p:txBody>
          <a:bodyPr>
            <a:spAutoFit/>
          </a:bodyPr>
          <a:lstStyle/>
          <a:p>
            <a:pPr algn="ctr">
              <a:spcBef>
                <a:spcPct val="50000"/>
              </a:spcBef>
            </a:pPr>
            <a:r>
              <a:rPr lang="en-GB" sz="1200"/>
              <a:t>Argument register</a:t>
            </a:r>
            <a:endParaRPr lang="en-US" sz="1200"/>
          </a:p>
        </p:txBody>
      </p:sp>
      <p:sp>
        <p:nvSpPr>
          <p:cNvPr id="21510" name="Text Box 6"/>
          <p:cNvSpPr txBox="1">
            <a:spLocks noChangeArrowheads="1"/>
          </p:cNvSpPr>
          <p:nvPr/>
        </p:nvSpPr>
        <p:spPr bwMode="auto">
          <a:xfrm>
            <a:off x="2700338" y="5016500"/>
            <a:ext cx="1943100" cy="284163"/>
          </a:xfrm>
          <a:prstGeom prst="rect">
            <a:avLst/>
          </a:prstGeom>
          <a:noFill/>
          <a:ln w="9525">
            <a:solidFill>
              <a:schemeClr val="tx1"/>
            </a:solidFill>
            <a:miter lim="800000"/>
            <a:headEnd/>
            <a:tailEnd/>
          </a:ln>
        </p:spPr>
        <p:txBody>
          <a:bodyPr>
            <a:spAutoFit/>
          </a:bodyPr>
          <a:lstStyle/>
          <a:p>
            <a:pPr algn="ctr">
              <a:spcBef>
                <a:spcPct val="50000"/>
              </a:spcBef>
            </a:pPr>
            <a:r>
              <a:rPr lang="en-GB" sz="1200"/>
              <a:t>01000</a:t>
            </a:r>
            <a:endParaRPr lang="en-US" sz="1200"/>
          </a:p>
        </p:txBody>
      </p:sp>
      <p:sp>
        <p:nvSpPr>
          <p:cNvPr id="21511" name="Text Box 7"/>
          <p:cNvSpPr txBox="1">
            <a:spLocks noChangeArrowheads="1"/>
          </p:cNvSpPr>
          <p:nvPr/>
        </p:nvSpPr>
        <p:spPr bwMode="auto">
          <a:xfrm>
            <a:off x="2700338" y="5305425"/>
            <a:ext cx="1943100" cy="284163"/>
          </a:xfrm>
          <a:prstGeom prst="rect">
            <a:avLst/>
          </a:prstGeom>
          <a:noFill/>
          <a:ln w="9525">
            <a:solidFill>
              <a:schemeClr val="tx1"/>
            </a:solidFill>
            <a:miter lim="800000"/>
            <a:headEnd/>
            <a:tailEnd/>
          </a:ln>
        </p:spPr>
        <p:txBody>
          <a:bodyPr>
            <a:spAutoFit/>
          </a:bodyPr>
          <a:lstStyle/>
          <a:p>
            <a:pPr algn="ctr">
              <a:spcBef>
                <a:spcPct val="50000"/>
              </a:spcBef>
            </a:pPr>
            <a:r>
              <a:rPr lang="en-GB" sz="1200"/>
              <a:t>02777</a:t>
            </a:r>
            <a:endParaRPr lang="en-US" sz="1200"/>
          </a:p>
        </p:txBody>
      </p:sp>
      <p:sp>
        <p:nvSpPr>
          <p:cNvPr id="21512" name="Text Box 8"/>
          <p:cNvSpPr txBox="1">
            <a:spLocks noChangeArrowheads="1"/>
          </p:cNvSpPr>
          <p:nvPr/>
        </p:nvSpPr>
        <p:spPr bwMode="auto">
          <a:xfrm>
            <a:off x="2700338" y="5589588"/>
            <a:ext cx="1943100" cy="284162"/>
          </a:xfrm>
          <a:prstGeom prst="rect">
            <a:avLst/>
          </a:prstGeom>
          <a:noFill/>
          <a:ln w="9525">
            <a:solidFill>
              <a:schemeClr val="tx1"/>
            </a:solidFill>
            <a:miter lim="800000"/>
            <a:headEnd/>
            <a:tailEnd/>
          </a:ln>
        </p:spPr>
        <p:txBody>
          <a:bodyPr>
            <a:spAutoFit/>
          </a:bodyPr>
          <a:lstStyle/>
          <a:p>
            <a:pPr algn="ctr">
              <a:spcBef>
                <a:spcPct val="50000"/>
              </a:spcBef>
            </a:pPr>
            <a:r>
              <a:rPr lang="en-GB" sz="1200"/>
              <a:t>22345</a:t>
            </a:r>
            <a:endParaRPr lang="en-US" sz="1200"/>
          </a:p>
        </p:txBody>
      </p:sp>
      <p:sp>
        <p:nvSpPr>
          <p:cNvPr id="21513" name="Text Box 9"/>
          <p:cNvSpPr txBox="1">
            <a:spLocks noChangeArrowheads="1"/>
          </p:cNvSpPr>
          <p:nvPr/>
        </p:nvSpPr>
        <p:spPr bwMode="auto">
          <a:xfrm>
            <a:off x="2700338" y="5876925"/>
            <a:ext cx="1943100" cy="558800"/>
          </a:xfrm>
          <a:prstGeom prst="rect">
            <a:avLst/>
          </a:prstGeom>
          <a:noFill/>
          <a:ln w="9525">
            <a:solidFill>
              <a:schemeClr val="tx1"/>
            </a:solidFill>
            <a:miter lim="800000"/>
            <a:headEnd/>
            <a:tailEnd/>
          </a:ln>
        </p:spPr>
        <p:txBody>
          <a:bodyPr>
            <a:spAutoFit/>
          </a:bodyPr>
          <a:lstStyle/>
          <a:p>
            <a:pPr algn="ctr">
              <a:spcBef>
                <a:spcPct val="50000"/>
              </a:spcBef>
            </a:pPr>
            <a:endParaRPr lang="en-GB" sz="1200"/>
          </a:p>
          <a:p>
            <a:pPr algn="ctr">
              <a:spcBef>
                <a:spcPct val="50000"/>
              </a:spcBef>
            </a:pPr>
            <a:endParaRPr lang="en-US" sz="1200"/>
          </a:p>
        </p:txBody>
      </p:sp>
      <p:sp>
        <p:nvSpPr>
          <p:cNvPr id="21514" name="Text Box 10"/>
          <p:cNvSpPr txBox="1">
            <a:spLocks noChangeArrowheads="1"/>
          </p:cNvSpPr>
          <p:nvPr/>
        </p:nvSpPr>
        <p:spPr bwMode="auto">
          <a:xfrm>
            <a:off x="4643438" y="5016500"/>
            <a:ext cx="1943100" cy="284163"/>
          </a:xfrm>
          <a:prstGeom prst="rect">
            <a:avLst/>
          </a:prstGeom>
          <a:noFill/>
          <a:ln w="9525">
            <a:solidFill>
              <a:schemeClr val="tx1"/>
            </a:solidFill>
            <a:miter lim="800000"/>
            <a:headEnd/>
            <a:tailEnd/>
          </a:ln>
        </p:spPr>
        <p:txBody>
          <a:bodyPr>
            <a:spAutoFit/>
          </a:bodyPr>
          <a:lstStyle/>
          <a:p>
            <a:pPr algn="ctr">
              <a:spcBef>
                <a:spcPct val="50000"/>
              </a:spcBef>
            </a:pPr>
            <a:r>
              <a:rPr lang="en-GB" sz="1200"/>
              <a:t>3450</a:t>
            </a:r>
            <a:endParaRPr lang="en-US" sz="1200"/>
          </a:p>
        </p:txBody>
      </p:sp>
      <p:sp>
        <p:nvSpPr>
          <p:cNvPr id="21515" name="Text Box 11"/>
          <p:cNvSpPr txBox="1">
            <a:spLocks noChangeArrowheads="1"/>
          </p:cNvSpPr>
          <p:nvPr/>
        </p:nvSpPr>
        <p:spPr bwMode="auto">
          <a:xfrm>
            <a:off x="4643438" y="5302250"/>
            <a:ext cx="1943100" cy="284163"/>
          </a:xfrm>
          <a:prstGeom prst="rect">
            <a:avLst/>
          </a:prstGeom>
          <a:noFill/>
          <a:ln w="9525">
            <a:solidFill>
              <a:schemeClr val="tx1"/>
            </a:solidFill>
            <a:miter lim="800000"/>
            <a:headEnd/>
            <a:tailEnd/>
          </a:ln>
        </p:spPr>
        <p:txBody>
          <a:bodyPr>
            <a:spAutoFit/>
          </a:bodyPr>
          <a:lstStyle/>
          <a:p>
            <a:pPr algn="ctr">
              <a:spcBef>
                <a:spcPct val="50000"/>
              </a:spcBef>
            </a:pPr>
            <a:r>
              <a:rPr lang="en-GB" sz="1200"/>
              <a:t>6710</a:t>
            </a:r>
            <a:endParaRPr lang="en-US" sz="1200"/>
          </a:p>
        </p:txBody>
      </p:sp>
      <p:sp>
        <p:nvSpPr>
          <p:cNvPr id="21516" name="Text Box 12"/>
          <p:cNvSpPr txBox="1">
            <a:spLocks noChangeArrowheads="1"/>
          </p:cNvSpPr>
          <p:nvPr/>
        </p:nvSpPr>
        <p:spPr bwMode="auto">
          <a:xfrm>
            <a:off x="4643438" y="5586413"/>
            <a:ext cx="1943100" cy="284162"/>
          </a:xfrm>
          <a:prstGeom prst="rect">
            <a:avLst/>
          </a:prstGeom>
          <a:noFill/>
          <a:ln w="9525">
            <a:solidFill>
              <a:schemeClr val="tx1"/>
            </a:solidFill>
            <a:miter lim="800000"/>
            <a:headEnd/>
            <a:tailEnd/>
          </a:ln>
        </p:spPr>
        <p:txBody>
          <a:bodyPr>
            <a:spAutoFit/>
          </a:bodyPr>
          <a:lstStyle/>
          <a:p>
            <a:pPr algn="ctr">
              <a:spcBef>
                <a:spcPct val="50000"/>
              </a:spcBef>
            </a:pPr>
            <a:r>
              <a:rPr lang="en-GB" sz="1200"/>
              <a:t>1234</a:t>
            </a:r>
            <a:endParaRPr lang="en-US" sz="1200"/>
          </a:p>
        </p:txBody>
      </p:sp>
      <p:sp>
        <p:nvSpPr>
          <p:cNvPr id="21517" name="Text Box 13"/>
          <p:cNvSpPr txBox="1">
            <a:spLocks noChangeArrowheads="1"/>
          </p:cNvSpPr>
          <p:nvPr/>
        </p:nvSpPr>
        <p:spPr bwMode="auto">
          <a:xfrm>
            <a:off x="4643438" y="5873750"/>
            <a:ext cx="1943100" cy="558800"/>
          </a:xfrm>
          <a:prstGeom prst="rect">
            <a:avLst/>
          </a:prstGeom>
          <a:noFill/>
          <a:ln w="9525">
            <a:solidFill>
              <a:schemeClr val="tx1"/>
            </a:solidFill>
            <a:miter lim="800000"/>
            <a:headEnd/>
            <a:tailEnd/>
          </a:ln>
        </p:spPr>
        <p:txBody>
          <a:bodyPr>
            <a:spAutoFit/>
          </a:bodyPr>
          <a:lstStyle/>
          <a:p>
            <a:pPr algn="ctr">
              <a:spcBef>
                <a:spcPct val="50000"/>
              </a:spcBef>
            </a:pPr>
            <a:endParaRPr lang="en-GB" sz="1200"/>
          </a:p>
          <a:p>
            <a:pPr algn="ctr">
              <a:spcBef>
                <a:spcPct val="50000"/>
              </a:spcBef>
            </a:pPr>
            <a:endParaRPr lang="en-US" sz="1200"/>
          </a:p>
        </p:txBody>
      </p:sp>
      <p:sp>
        <p:nvSpPr>
          <p:cNvPr id="21518" name="Text Box 14"/>
          <p:cNvSpPr txBox="1">
            <a:spLocks noChangeArrowheads="1"/>
          </p:cNvSpPr>
          <p:nvPr/>
        </p:nvSpPr>
        <p:spPr bwMode="auto">
          <a:xfrm>
            <a:off x="2700338" y="4724400"/>
            <a:ext cx="1943100" cy="274638"/>
          </a:xfrm>
          <a:prstGeom prst="rect">
            <a:avLst/>
          </a:prstGeom>
          <a:noFill/>
          <a:ln w="9525">
            <a:noFill/>
            <a:miter lim="800000"/>
            <a:headEnd/>
            <a:tailEnd/>
          </a:ln>
        </p:spPr>
        <p:txBody>
          <a:bodyPr>
            <a:spAutoFit/>
          </a:bodyPr>
          <a:lstStyle/>
          <a:p>
            <a:pPr algn="ctr">
              <a:spcBef>
                <a:spcPct val="50000"/>
              </a:spcBef>
            </a:pPr>
            <a:r>
              <a:rPr lang="en-GB" sz="1200"/>
              <a:t>Address</a:t>
            </a:r>
            <a:endParaRPr lang="en-US" sz="1200"/>
          </a:p>
        </p:txBody>
      </p:sp>
      <p:sp>
        <p:nvSpPr>
          <p:cNvPr id="21519" name="Text Box 15"/>
          <p:cNvSpPr txBox="1">
            <a:spLocks noChangeArrowheads="1"/>
          </p:cNvSpPr>
          <p:nvPr/>
        </p:nvSpPr>
        <p:spPr bwMode="auto">
          <a:xfrm>
            <a:off x="4645025" y="4724400"/>
            <a:ext cx="1943100" cy="274638"/>
          </a:xfrm>
          <a:prstGeom prst="rect">
            <a:avLst/>
          </a:prstGeom>
          <a:noFill/>
          <a:ln w="9525">
            <a:noFill/>
            <a:miter lim="800000"/>
            <a:headEnd/>
            <a:tailEnd/>
          </a:ln>
        </p:spPr>
        <p:txBody>
          <a:bodyPr>
            <a:spAutoFit/>
          </a:bodyPr>
          <a:lstStyle/>
          <a:p>
            <a:pPr algn="ctr">
              <a:spcBef>
                <a:spcPct val="50000"/>
              </a:spcBef>
            </a:pPr>
            <a:r>
              <a:rPr lang="en-GB" sz="1200"/>
              <a:t>Data</a:t>
            </a:r>
            <a:endParaRPr lang="en-US" sz="1200"/>
          </a:p>
        </p:txBody>
      </p:sp>
      <p:sp>
        <p:nvSpPr>
          <p:cNvPr id="21520" name="Text Box 16"/>
          <p:cNvSpPr txBox="1">
            <a:spLocks noChangeArrowheads="1"/>
          </p:cNvSpPr>
          <p:nvPr/>
        </p:nvSpPr>
        <p:spPr bwMode="auto">
          <a:xfrm>
            <a:off x="684213" y="4378325"/>
            <a:ext cx="1943100" cy="274638"/>
          </a:xfrm>
          <a:prstGeom prst="rect">
            <a:avLst/>
          </a:prstGeom>
          <a:noFill/>
          <a:ln w="9525">
            <a:noFill/>
            <a:miter lim="800000"/>
            <a:headEnd/>
            <a:tailEnd/>
          </a:ln>
        </p:spPr>
        <p:txBody>
          <a:bodyPr>
            <a:spAutoFit/>
          </a:bodyPr>
          <a:lstStyle/>
          <a:p>
            <a:pPr algn="ctr">
              <a:spcBef>
                <a:spcPct val="50000"/>
              </a:spcBef>
            </a:pPr>
            <a:r>
              <a:rPr lang="en-GB" sz="1200"/>
              <a:t>CPU Address (15 bits)</a:t>
            </a:r>
            <a:endParaRPr lang="en-US" sz="1200"/>
          </a:p>
        </p:txBody>
      </p:sp>
      <p:sp>
        <p:nvSpPr>
          <p:cNvPr id="21521" name="Line 17"/>
          <p:cNvSpPr>
            <a:spLocks noChangeShapeType="1"/>
          </p:cNvSpPr>
          <p:nvPr/>
        </p:nvSpPr>
        <p:spPr bwMode="auto">
          <a:xfrm>
            <a:off x="2700338" y="4695825"/>
            <a:ext cx="0" cy="288925"/>
          </a:xfrm>
          <a:prstGeom prst="line">
            <a:avLst/>
          </a:prstGeom>
          <a:noFill/>
          <a:ln w="9525">
            <a:solidFill>
              <a:schemeClr val="tx1"/>
            </a:solidFill>
            <a:round/>
            <a:headEnd/>
            <a:tailEnd/>
          </a:ln>
        </p:spPr>
        <p:txBody>
          <a:bodyPr/>
          <a:lstStyle/>
          <a:p>
            <a:endParaRPr lang="en-GB"/>
          </a:p>
        </p:txBody>
      </p:sp>
      <p:sp>
        <p:nvSpPr>
          <p:cNvPr id="21522" name="Line 18"/>
          <p:cNvSpPr>
            <a:spLocks noChangeShapeType="1"/>
          </p:cNvSpPr>
          <p:nvPr/>
        </p:nvSpPr>
        <p:spPr bwMode="auto">
          <a:xfrm>
            <a:off x="4643438" y="4695825"/>
            <a:ext cx="0" cy="288925"/>
          </a:xfrm>
          <a:prstGeom prst="line">
            <a:avLst/>
          </a:prstGeom>
          <a:noFill/>
          <a:ln w="9525">
            <a:solidFill>
              <a:schemeClr val="tx1"/>
            </a:solidFill>
            <a:round/>
            <a:headEnd/>
            <a:tailEnd/>
          </a:ln>
        </p:spPr>
        <p:txBody>
          <a:bodyPr/>
          <a:lstStyle/>
          <a:p>
            <a:endParaRPr lang="en-GB"/>
          </a:p>
        </p:txBody>
      </p:sp>
      <p:sp>
        <p:nvSpPr>
          <p:cNvPr id="21523" name="Line 19"/>
          <p:cNvSpPr>
            <a:spLocks noChangeShapeType="1"/>
          </p:cNvSpPr>
          <p:nvPr/>
        </p:nvSpPr>
        <p:spPr bwMode="auto">
          <a:xfrm>
            <a:off x="6588125" y="4695825"/>
            <a:ext cx="0" cy="288925"/>
          </a:xfrm>
          <a:prstGeom prst="line">
            <a:avLst/>
          </a:prstGeom>
          <a:noFill/>
          <a:ln w="9525">
            <a:solidFill>
              <a:schemeClr val="tx1"/>
            </a:solidFill>
            <a:round/>
            <a:headEnd/>
            <a:tailEnd/>
          </a:ln>
        </p:spPr>
        <p:txBody>
          <a:bodyPr/>
          <a:lstStyle/>
          <a:p>
            <a:endParaRPr lang="en-GB"/>
          </a:p>
        </p:txBody>
      </p:sp>
      <p:sp>
        <p:nvSpPr>
          <p:cNvPr id="21524" name="Line 20"/>
          <p:cNvSpPr>
            <a:spLocks noChangeShapeType="1"/>
          </p:cNvSpPr>
          <p:nvPr/>
        </p:nvSpPr>
        <p:spPr bwMode="auto">
          <a:xfrm flipH="1">
            <a:off x="2700338" y="4868863"/>
            <a:ext cx="576262" cy="0"/>
          </a:xfrm>
          <a:prstGeom prst="line">
            <a:avLst/>
          </a:prstGeom>
          <a:noFill/>
          <a:ln w="9525">
            <a:solidFill>
              <a:schemeClr val="tx1"/>
            </a:solidFill>
            <a:round/>
            <a:headEnd/>
            <a:tailEnd type="triangle" w="med" len="med"/>
          </a:ln>
        </p:spPr>
        <p:txBody>
          <a:bodyPr/>
          <a:lstStyle/>
          <a:p>
            <a:endParaRPr lang="en-GB"/>
          </a:p>
        </p:txBody>
      </p:sp>
      <p:sp>
        <p:nvSpPr>
          <p:cNvPr id="21525" name="Line 21"/>
          <p:cNvSpPr>
            <a:spLocks noChangeShapeType="1"/>
          </p:cNvSpPr>
          <p:nvPr/>
        </p:nvSpPr>
        <p:spPr bwMode="auto">
          <a:xfrm flipH="1">
            <a:off x="4643438" y="4868863"/>
            <a:ext cx="576262" cy="0"/>
          </a:xfrm>
          <a:prstGeom prst="line">
            <a:avLst/>
          </a:prstGeom>
          <a:noFill/>
          <a:ln w="9525">
            <a:solidFill>
              <a:schemeClr val="tx1"/>
            </a:solidFill>
            <a:round/>
            <a:headEnd/>
            <a:tailEnd type="triangle" w="med" len="med"/>
          </a:ln>
        </p:spPr>
        <p:txBody>
          <a:bodyPr/>
          <a:lstStyle/>
          <a:p>
            <a:endParaRPr lang="en-GB"/>
          </a:p>
        </p:txBody>
      </p:sp>
      <p:sp>
        <p:nvSpPr>
          <p:cNvPr id="21526" name="Line 22"/>
          <p:cNvSpPr>
            <a:spLocks noChangeShapeType="1"/>
          </p:cNvSpPr>
          <p:nvPr/>
        </p:nvSpPr>
        <p:spPr bwMode="auto">
          <a:xfrm>
            <a:off x="6011863" y="4868863"/>
            <a:ext cx="576262" cy="0"/>
          </a:xfrm>
          <a:prstGeom prst="line">
            <a:avLst/>
          </a:prstGeom>
          <a:noFill/>
          <a:ln w="9525">
            <a:solidFill>
              <a:schemeClr val="tx1"/>
            </a:solidFill>
            <a:round/>
            <a:headEnd/>
            <a:tailEnd type="triangle" w="med" len="med"/>
          </a:ln>
        </p:spPr>
        <p:txBody>
          <a:bodyPr/>
          <a:lstStyle/>
          <a:p>
            <a:endParaRPr lang="en-GB"/>
          </a:p>
        </p:txBody>
      </p:sp>
      <p:sp>
        <p:nvSpPr>
          <p:cNvPr id="21527" name="Line 23"/>
          <p:cNvSpPr>
            <a:spLocks noChangeShapeType="1"/>
          </p:cNvSpPr>
          <p:nvPr/>
        </p:nvSpPr>
        <p:spPr bwMode="auto">
          <a:xfrm>
            <a:off x="4067175" y="4868863"/>
            <a:ext cx="576263" cy="0"/>
          </a:xfrm>
          <a:prstGeom prst="line">
            <a:avLst/>
          </a:prstGeom>
          <a:noFill/>
          <a:ln w="9525">
            <a:solidFill>
              <a:schemeClr val="tx1"/>
            </a:solidFill>
            <a:round/>
            <a:headEnd/>
            <a:tailEnd type="triangle" w="med" len="med"/>
          </a:ln>
        </p:spPr>
        <p:txBody>
          <a:bodyPr/>
          <a:lstStyle/>
          <a:p>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3"/>
          <p:cNvSpPr>
            <a:spLocks noGrp="1" noChangeArrowheads="1"/>
          </p:cNvSpPr>
          <p:nvPr>
            <p:ph idx="1"/>
          </p:nvPr>
        </p:nvSpPr>
        <p:spPr/>
        <p:txBody>
          <a:bodyPr/>
          <a:lstStyle/>
          <a:p>
            <a:pPr eaLnBrk="1" hangingPunct="1">
              <a:lnSpc>
                <a:spcPct val="90000"/>
              </a:lnSpc>
            </a:pPr>
            <a:r>
              <a:rPr lang="en-GB" sz="1800" smtClean="0"/>
              <a:t>The address value of 15 bits is shown as a five digit octal number and its corresponding 12 bit word is shown as a four digit octal number</a:t>
            </a:r>
          </a:p>
          <a:p>
            <a:pPr eaLnBrk="1" hangingPunct="1">
              <a:lnSpc>
                <a:spcPct val="90000"/>
              </a:lnSpc>
            </a:pPr>
            <a:r>
              <a:rPr lang="en-GB" sz="1800" smtClean="0"/>
              <a:t>A CPU address of 15 bits is placed in the argument register and the associative cache memory is searched for a matching address</a:t>
            </a:r>
          </a:p>
          <a:p>
            <a:pPr eaLnBrk="1" hangingPunct="1">
              <a:lnSpc>
                <a:spcPct val="90000"/>
              </a:lnSpc>
            </a:pPr>
            <a:r>
              <a:rPr lang="en-GB" sz="1800" smtClean="0"/>
              <a:t>If the address is found the corresponding 12 bit data is read and sent to the CPU</a:t>
            </a:r>
          </a:p>
          <a:p>
            <a:pPr eaLnBrk="1" hangingPunct="1">
              <a:lnSpc>
                <a:spcPct val="90000"/>
              </a:lnSpc>
            </a:pPr>
            <a:r>
              <a:rPr lang="en-GB" sz="1800" smtClean="0"/>
              <a:t>If no match occurs, the main memory is accessed for the word</a:t>
            </a:r>
          </a:p>
          <a:p>
            <a:pPr eaLnBrk="1" hangingPunct="1">
              <a:lnSpc>
                <a:spcPct val="90000"/>
              </a:lnSpc>
            </a:pPr>
            <a:r>
              <a:rPr lang="en-GB" sz="1800" smtClean="0"/>
              <a:t>The address – data pair is then transferred to the associative cache memory</a:t>
            </a:r>
          </a:p>
          <a:p>
            <a:pPr eaLnBrk="1" hangingPunct="1">
              <a:lnSpc>
                <a:spcPct val="90000"/>
              </a:lnSpc>
            </a:pPr>
            <a:r>
              <a:rPr lang="en-GB" sz="1800" smtClean="0"/>
              <a:t>If the cache is full, an address-data pair must be displaced to make room for a pair that is needed and not presently in cache</a:t>
            </a:r>
          </a:p>
          <a:p>
            <a:pPr eaLnBrk="1" hangingPunct="1">
              <a:lnSpc>
                <a:spcPct val="90000"/>
              </a:lnSpc>
            </a:pPr>
            <a:r>
              <a:rPr lang="en-GB" sz="1800" smtClean="0"/>
              <a:t>The decision as to what pair is replaced is determined from the replacement algorithm that the designer chooses for the cache</a:t>
            </a:r>
          </a:p>
          <a:p>
            <a:pPr eaLnBrk="1" hangingPunct="1">
              <a:lnSpc>
                <a:spcPct val="90000"/>
              </a:lnSpc>
            </a:pPr>
            <a:r>
              <a:rPr lang="en-GB" sz="1800" smtClean="0"/>
              <a:t>A simple procedure is to replace cells of the cache in a ‘round robin’ fashion i.e. this constitutes a FIFO, first-in first-out replacement policy</a:t>
            </a:r>
          </a:p>
          <a:p>
            <a:pPr eaLnBrk="1" hangingPunct="1">
              <a:lnSpc>
                <a:spcPct val="90000"/>
              </a:lnSpc>
            </a:pPr>
            <a:endParaRPr lang="en-US" sz="1800" smtClean="0"/>
          </a:p>
          <a:p>
            <a:pPr eaLnBrk="1" hangingPunct="1">
              <a:lnSpc>
                <a:spcPct val="90000"/>
              </a:lnSpc>
            </a:pPr>
            <a:endParaRPr lang="en-US" smtClean="0"/>
          </a:p>
        </p:txBody>
      </p:sp>
      <p:sp>
        <p:nvSpPr>
          <p:cNvPr id="22530" name="Slide Number Placeholder 5"/>
          <p:cNvSpPr>
            <a:spLocks noGrp="1"/>
          </p:cNvSpPr>
          <p:nvPr>
            <p:ph type="sldNum" sz="quarter" idx="12"/>
          </p:nvPr>
        </p:nvSpPr>
        <p:spPr>
          <a:noFill/>
        </p:spPr>
        <p:txBody>
          <a:bodyPr/>
          <a:lstStyle/>
          <a:p>
            <a:fld id="{3B39F26C-69DB-4A97-BC53-1D69EFF1A268}" type="slidenum">
              <a:rPr lang="en-GB" altLang="en-US" smtClean="0"/>
              <a:pPr/>
              <a:t>20</a:t>
            </a:fld>
            <a:endParaRPr lang="en-GB" altLang="en-US" smtClean="0"/>
          </a:p>
        </p:txBody>
      </p:sp>
      <p:sp>
        <p:nvSpPr>
          <p:cNvPr id="22531" name="Rectangle 2"/>
          <p:cNvSpPr>
            <a:spLocks noGrp="1" noChangeArrowheads="1"/>
          </p:cNvSpPr>
          <p:nvPr>
            <p:ph type="title"/>
          </p:nvPr>
        </p:nvSpPr>
        <p:spPr/>
        <p:txBody>
          <a:bodyPr/>
          <a:lstStyle/>
          <a:p>
            <a:pPr eaLnBrk="1" hangingPunct="1"/>
            <a:r>
              <a:rPr lang="en-GB" smtClean="0"/>
              <a:t>Cache Memory</a:t>
            </a:r>
            <a:br>
              <a:rPr lang="en-GB" smtClean="0"/>
            </a:br>
            <a:r>
              <a:rPr lang="en-GB" sz="2000" smtClean="0"/>
              <a:t>Associative Mapping</a:t>
            </a:r>
            <a:endParaRPr lang="en-US" sz="2000" smtClean="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Rectangle 3"/>
          <p:cNvSpPr>
            <a:spLocks noGrp="1" noChangeArrowheads="1"/>
          </p:cNvSpPr>
          <p:nvPr>
            <p:ph idx="1"/>
          </p:nvPr>
        </p:nvSpPr>
        <p:spPr/>
        <p:txBody>
          <a:bodyPr/>
          <a:lstStyle/>
          <a:p>
            <a:pPr eaLnBrk="1" hangingPunct="1">
              <a:lnSpc>
                <a:spcPct val="80000"/>
              </a:lnSpc>
            </a:pPr>
            <a:r>
              <a:rPr lang="en-GB" sz="2100" smtClean="0"/>
              <a:t>Associative memories are expensive compared to random-access memories because of the added logic associated with each ‘cell’ of memory</a:t>
            </a:r>
          </a:p>
          <a:p>
            <a:pPr eaLnBrk="1" hangingPunct="1">
              <a:lnSpc>
                <a:spcPct val="80000"/>
              </a:lnSpc>
            </a:pPr>
            <a:r>
              <a:rPr lang="en-GB" sz="2100" smtClean="0"/>
              <a:t>This mapping method addresses the expense problem by utilising a standard random-access memory (RAM) organisation for cache</a:t>
            </a:r>
          </a:p>
          <a:p>
            <a:pPr eaLnBrk="1" hangingPunct="1">
              <a:lnSpc>
                <a:spcPct val="80000"/>
              </a:lnSpc>
            </a:pPr>
            <a:r>
              <a:rPr lang="en-GB" sz="2100" smtClean="0"/>
              <a:t>One possible method (there are others!) would be to divide the 15 bit address field into two sub-fields</a:t>
            </a:r>
          </a:p>
          <a:p>
            <a:pPr eaLnBrk="1" hangingPunct="1">
              <a:lnSpc>
                <a:spcPct val="80000"/>
              </a:lnSpc>
            </a:pPr>
            <a:r>
              <a:rPr lang="en-GB" sz="2100" smtClean="0"/>
              <a:t>The nine least significant bits constitute the ‘index’ field and the remaining six bits form the ‘tag’ field</a:t>
            </a:r>
          </a:p>
          <a:p>
            <a:pPr eaLnBrk="1" hangingPunct="1">
              <a:lnSpc>
                <a:spcPct val="80000"/>
              </a:lnSpc>
            </a:pPr>
            <a:r>
              <a:rPr lang="en-GB" sz="2100" smtClean="0"/>
              <a:t>The diagram on the next slide shows that main memory needs an address that includes both the tag and the index bits</a:t>
            </a:r>
          </a:p>
          <a:p>
            <a:pPr eaLnBrk="1" hangingPunct="1">
              <a:lnSpc>
                <a:spcPct val="80000"/>
              </a:lnSpc>
            </a:pPr>
            <a:r>
              <a:rPr lang="en-GB" sz="2100" smtClean="0"/>
              <a:t>The number of bits in the index field is equal to the number of address bits required to access the cache memory</a:t>
            </a:r>
          </a:p>
          <a:p>
            <a:pPr eaLnBrk="1" hangingPunct="1">
              <a:lnSpc>
                <a:spcPct val="80000"/>
              </a:lnSpc>
            </a:pPr>
            <a:endParaRPr lang="en-US" sz="2100" smtClean="0"/>
          </a:p>
        </p:txBody>
      </p:sp>
      <p:sp>
        <p:nvSpPr>
          <p:cNvPr id="23554" name="Slide Number Placeholder 5"/>
          <p:cNvSpPr>
            <a:spLocks noGrp="1"/>
          </p:cNvSpPr>
          <p:nvPr>
            <p:ph type="sldNum" sz="quarter" idx="12"/>
          </p:nvPr>
        </p:nvSpPr>
        <p:spPr>
          <a:noFill/>
        </p:spPr>
        <p:txBody>
          <a:bodyPr/>
          <a:lstStyle/>
          <a:p>
            <a:fld id="{00A0C4D8-AD4A-4DE7-9784-24AAB23DEA63}" type="slidenum">
              <a:rPr lang="en-GB" altLang="en-US" smtClean="0"/>
              <a:pPr/>
              <a:t>21</a:t>
            </a:fld>
            <a:endParaRPr lang="en-GB" altLang="en-US" smtClean="0"/>
          </a:p>
        </p:txBody>
      </p:sp>
      <p:sp>
        <p:nvSpPr>
          <p:cNvPr id="23555" name="Rectangle 2"/>
          <p:cNvSpPr>
            <a:spLocks noGrp="1" noChangeArrowheads="1"/>
          </p:cNvSpPr>
          <p:nvPr>
            <p:ph type="title"/>
          </p:nvPr>
        </p:nvSpPr>
        <p:spPr/>
        <p:txBody>
          <a:bodyPr/>
          <a:lstStyle/>
          <a:p>
            <a:pPr eaLnBrk="1" hangingPunct="1"/>
            <a:r>
              <a:rPr lang="en-GB" smtClean="0"/>
              <a:t>Cache Memory</a:t>
            </a:r>
            <a:br>
              <a:rPr lang="en-GB" smtClean="0"/>
            </a:br>
            <a:r>
              <a:rPr lang="en-GB" sz="2000" smtClean="0"/>
              <a:t>Direct Mapping</a:t>
            </a:r>
            <a:endParaRPr lang="en-US" sz="2000" smtClean="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Rectangle 3"/>
          <p:cNvSpPr>
            <a:spLocks noGrp="1" noChangeArrowheads="1"/>
          </p:cNvSpPr>
          <p:nvPr>
            <p:ph idx="1"/>
          </p:nvPr>
        </p:nvSpPr>
        <p:spPr/>
        <p:txBody>
          <a:bodyPr/>
          <a:lstStyle/>
          <a:p>
            <a:pPr eaLnBrk="1" hangingPunct="1"/>
            <a:r>
              <a:rPr lang="en-GB" sz="1600" smtClean="0"/>
              <a:t>Addressing relationships between cache and main memory</a:t>
            </a:r>
          </a:p>
          <a:p>
            <a:pPr eaLnBrk="1" hangingPunct="1"/>
            <a:endParaRPr lang="en-GB" sz="1600" smtClean="0"/>
          </a:p>
          <a:p>
            <a:pPr eaLnBrk="1" hangingPunct="1"/>
            <a:endParaRPr lang="en-GB" sz="1600" smtClean="0"/>
          </a:p>
          <a:p>
            <a:pPr eaLnBrk="1" hangingPunct="1"/>
            <a:endParaRPr lang="en-GB" sz="1600" smtClean="0"/>
          </a:p>
          <a:p>
            <a:pPr eaLnBrk="1" hangingPunct="1"/>
            <a:endParaRPr lang="en-GB" sz="1600" smtClean="0"/>
          </a:p>
          <a:p>
            <a:pPr eaLnBrk="1" hangingPunct="1"/>
            <a:endParaRPr lang="en-GB" sz="1600" smtClean="0"/>
          </a:p>
          <a:p>
            <a:pPr eaLnBrk="1" hangingPunct="1"/>
            <a:endParaRPr lang="en-GB" sz="1600" smtClean="0"/>
          </a:p>
          <a:p>
            <a:pPr eaLnBrk="1" hangingPunct="1"/>
            <a:endParaRPr lang="en-GB" sz="1600" smtClean="0"/>
          </a:p>
          <a:p>
            <a:pPr eaLnBrk="1" hangingPunct="1"/>
            <a:endParaRPr lang="en-GB" sz="1600" smtClean="0"/>
          </a:p>
          <a:p>
            <a:pPr eaLnBrk="1" hangingPunct="1"/>
            <a:endParaRPr lang="en-GB" sz="1600" smtClean="0"/>
          </a:p>
          <a:p>
            <a:pPr eaLnBrk="1" hangingPunct="1"/>
            <a:endParaRPr lang="en-GB" sz="1600" smtClean="0"/>
          </a:p>
          <a:p>
            <a:pPr eaLnBrk="1" hangingPunct="1"/>
            <a:endParaRPr lang="en-GB" sz="1600" smtClean="0"/>
          </a:p>
          <a:p>
            <a:pPr eaLnBrk="1" hangingPunct="1"/>
            <a:r>
              <a:rPr lang="en-GB" sz="1600" smtClean="0"/>
              <a:t>In this scheme the tag field must be capable of addressing 64 (6 bits) areas of 512 words in main memory – because cache is smaller i.e. 512 words 32k divided by 512 equals 64 areas the size of cache – hence then each area is direct mapped to cache</a:t>
            </a:r>
            <a:endParaRPr lang="en-US" sz="1600" smtClean="0"/>
          </a:p>
        </p:txBody>
      </p:sp>
      <p:sp>
        <p:nvSpPr>
          <p:cNvPr id="24578" name="Slide Number Placeholder 5"/>
          <p:cNvSpPr>
            <a:spLocks noGrp="1"/>
          </p:cNvSpPr>
          <p:nvPr>
            <p:ph type="sldNum" sz="quarter" idx="12"/>
          </p:nvPr>
        </p:nvSpPr>
        <p:spPr>
          <a:noFill/>
        </p:spPr>
        <p:txBody>
          <a:bodyPr/>
          <a:lstStyle/>
          <a:p>
            <a:fld id="{BEBAD437-70C6-4A89-B5C1-5B14F6294BA3}" type="slidenum">
              <a:rPr lang="en-GB" altLang="en-US" smtClean="0"/>
              <a:pPr/>
              <a:t>22</a:t>
            </a:fld>
            <a:endParaRPr lang="en-GB" altLang="en-US" smtClean="0"/>
          </a:p>
        </p:txBody>
      </p:sp>
      <p:sp>
        <p:nvSpPr>
          <p:cNvPr id="24579" name="Rectangle 2"/>
          <p:cNvSpPr>
            <a:spLocks noGrp="1" noChangeArrowheads="1"/>
          </p:cNvSpPr>
          <p:nvPr>
            <p:ph type="title"/>
          </p:nvPr>
        </p:nvSpPr>
        <p:spPr/>
        <p:txBody>
          <a:bodyPr/>
          <a:lstStyle/>
          <a:p>
            <a:pPr eaLnBrk="1" hangingPunct="1"/>
            <a:r>
              <a:rPr lang="en-GB" smtClean="0"/>
              <a:t>Cache Memory</a:t>
            </a:r>
            <a:br>
              <a:rPr lang="en-GB" smtClean="0"/>
            </a:br>
            <a:r>
              <a:rPr lang="en-GB" sz="2000" smtClean="0"/>
              <a:t>Direct Mapping</a:t>
            </a:r>
            <a:endParaRPr lang="en-US" sz="2000" smtClean="0"/>
          </a:p>
        </p:txBody>
      </p:sp>
      <p:sp>
        <p:nvSpPr>
          <p:cNvPr id="24581" name="Text Box 4"/>
          <p:cNvSpPr txBox="1">
            <a:spLocks noChangeArrowheads="1"/>
          </p:cNvSpPr>
          <p:nvPr/>
        </p:nvSpPr>
        <p:spPr bwMode="auto">
          <a:xfrm>
            <a:off x="971550" y="2636838"/>
            <a:ext cx="1079500" cy="314325"/>
          </a:xfrm>
          <a:prstGeom prst="rect">
            <a:avLst/>
          </a:prstGeom>
          <a:noFill/>
          <a:ln w="9525">
            <a:solidFill>
              <a:schemeClr val="tx1"/>
            </a:solidFill>
            <a:miter lim="800000"/>
            <a:headEnd/>
            <a:tailEnd/>
          </a:ln>
        </p:spPr>
        <p:txBody>
          <a:bodyPr>
            <a:spAutoFit/>
          </a:bodyPr>
          <a:lstStyle/>
          <a:p>
            <a:pPr algn="ctr">
              <a:spcBef>
                <a:spcPct val="50000"/>
              </a:spcBef>
            </a:pPr>
            <a:r>
              <a:rPr lang="en-GB" sz="1400"/>
              <a:t>Tag</a:t>
            </a:r>
            <a:endParaRPr lang="en-US" sz="1400"/>
          </a:p>
        </p:txBody>
      </p:sp>
      <p:sp>
        <p:nvSpPr>
          <p:cNvPr id="24582" name="Text Box 5"/>
          <p:cNvSpPr txBox="1">
            <a:spLocks noChangeArrowheads="1"/>
          </p:cNvSpPr>
          <p:nvPr/>
        </p:nvSpPr>
        <p:spPr bwMode="auto">
          <a:xfrm>
            <a:off x="2051050" y="2636838"/>
            <a:ext cx="1439863" cy="314325"/>
          </a:xfrm>
          <a:prstGeom prst="rect">
            <a:avLst/>
          </a:prstGeom>
          <a:noFill/>
          <a:ln w="9525">
            <a:solidFill>
              <a:schemeClr val="tx1"/>
            </a:solidFill>
            <a:miter lim="800000"/>
            <a:headEnd/>
            <a:tailEnd/>
          </a:ln>
        </p:spPr>
        <p:txBody>
          <a:bodyPr>
            <a:spAutoFit/>
          </a:bodyPr>
          <a:lstStyle/>
          <a:p>
            <a:pPr algn="ctr">
              <a:spcBef>
                <a:spcPct val="50000"/>
              </a:spcBef>
            </a:pPr>
            <a:r>
              <a:rPr lang="en-GB" sz="1400"/>
              <a:t>Index</a:t>
            </a:r>
            <a:endParaRPr lang="en-US" sz="1400"/>
          </a:p>
        </p:txBody>
      </p:sp>
      <p:sp>
        <p:nvSpPr>
          <p:cNvPr id="24583" name="Text Box 6"/>
          <p:cNvSpPr txBox="1">
            <a:spLocks noChangeArrowheads="1"/>
          </p:cNvSpPr>
          <p:nvPr/>
        </p:nvSpPr>
        <p:spPr bwMode="auto">
          <a:xfrm>
            <a:off x="971550" y="2276475"/>
            <a:ext cx="1152525" cy="304800"/>
          </a:xfrm>
          <a:prstGeom prst="rect">
            <a:avLst/>
          </a:prstGeom>
          <a:noFill/>
          <a:ln w="9525">
            <a:noFill/>
            <a:miter lim="800000"/>
            <a:headEnd/>
            <a:tailEnd/>
          </a:ln>
        </p:spPr>
        <p:txBody>
          <a:bodyPr>
            <a:spAutoFit/>
          </a:bodyPr>
          <a:lstStyle/>
          <a:p>
            <a:pPr algn="ctr">
              <a:spcBef>
                <a:spcPct val="50000"/>
              </a:spcBef>
            </a:pPr>
            <a:r>
              <a:rPr lang="en-GB" sz="1400"/>
              <a:t>6 Bits</a:t>
            </a:r>
            <a:endParaRPr lang="en-US" sz="1400"/>
          </a:p>
        </p:txBody>
      </p:sp>
      <p:sp>
        <p:nvSpPr>
          <p:cNvPr id="24584" name="Text Box 7"/>
          <p:cNvSpPr txBox="1">
            <a:spLocks noChangeArrowheads="1"/>
          </p:cNvSpPr>
          <p:nvPr/>
        </p:nvSpPr>
        <p:spPr bwMode="auto">
          <a:xfrm>
            <a:off x="2124075" y="2276475"/>
            <a:ext cx="1152525" cy="304800"/>
          </a:xfrm>
          <a:prstGeom prst="rect">
            <a:avLst/>
          </a:prstGeom>
          <a:noFill/>
          <a:ln w="9525">
            <a:noFill/>
            <a:miter lim="800000"/>
            <a:headEnd/>
            <a:tailEnd/>
          </a:ln>
        </p:spPr>
        <p:txBody>
          <a:bodyPr>
            <a:spAutoFit/>
          </a:bodyPr>
          <a:lstStyle/>
          <a:p>
            <a:pPr algn="ctr">
              <a:spcBef>
                <a:spcPct val="50000"/>
              </a:spcBef>
            </a:pPr>
            <a:r>
              <a:rPr lang="en-GB" sz="1400"/>
              <a:t>9 Bits</a:t>
            </a:r>
            <a:endParaRPr lang="en-US" sz="1400"/>
          </a:p>
        </p:txBody>
      </p:sp>
      <p:sp>
        <p:nvSpPr>
          <p:cNvPr id="24585" name="Text Box 8"/>
          <p:cNvSpPr txBox="1">
            <a:spLocks noChangeArrowheads="1"/>
          </p:cNvSpPr>
          <p:nvPr/>
        </p:nvSpPr>
        <p:spPr bwMode="auto">
          <a:xfrm>
            <a:off x="3276600" y="3886200"/>
            <a:ext cx="2087563" cy="1271588"/>
          </a:xfrm>
          <a:prstGeom prst="rect">
            <a:avLst/>
          </a:prstGeom>
          <a:noFill/>
          <a:ln w="9525">
            <a:solidFill>
              <a:schemeClr val="tx1"/>
            </a:solidFill>
            <a:miter lim="800000"/>
            <a:headEnd/>
            <a:tailEnd/>
          </a:ln>
        </p:spPr>
        <p:txBody>
          <a:bodyPr>
            <a:spAutoFit/>
          </a:bodyPr>
          <a:lstStyle/>
          <a:p>
            <a:pPr algn="ctr">
              <a:spcBef>
                <a:spcPct val="50000"/>
              </a:spcBef>
            </a:pPr>
            <a:r>
              <a:rPr lang="en-GB" sz="1400"/>
              <a:t>32k x 12</a:t>
            </a:r>
          </a:p>
          <a:p>
            <a:pPr algn="ctr">
              <a:spcBef>
                <a:spcPct val="50000"/>
              </a:spcBef>
            </a:pPr>
            <a:r>
              <a:rPr lang="en-GB" sz="1400"/>
              <a:t>Main Memory</a:t>
            </a:r>
          </a:p>
          <a:p>
            <a:pPr algn="ctr">
              <a:spcBef>
                <a:spcPct val="50000"/>
              </a:spcBef>
            </a:pPr>
            <a:r>
              <a:rPr lang="en-GB" sz="1400"/>
              <a:t>Address = 15 bits</a:t>
            </a:r>
          </a:p>
          <a:p>
            <a:pPr algn="ctr">
              <a:spcBef>
                <a:spcPct val="50000"/>
              </a:spcBef>
            </a:pPr>
            <a:r>
              <a:rPr lang="en-GB" sz="1400"/>
              <a:t>Data = 12 bits</a:t>
            </a:r>
            <a:endParaRPr lang="en-US" sz="1400"/>
          </a:p>
        </p:txBody>
      </p:sp>
      <p:sp>
        <p:nvSpPr>
          <p:cNvPr id="24586" name="Text Box 9"/>
          <p:cNvSpPr txBox="1">
            <a:spLocks noChangeArrowheads="1"/>
          </p:cNvSpPr>
          <p:nvPr/>
        </p:nvSpPr>
        <p:spPr bwMode="auto">
          <a:xfrm>
            <a:off x="6300788" y="3886200"/>
            <a:ext cx="2087562" cy="1271588"/>
          </a:xfrm>
          <a:prstGeom prst="rect">
            <a:avLst/>
          </a:prstGeom>
          <a:noFill/>
          <a:ln w="9525">
            <a:solidFill>
              <a:schemeClr val="tx1"/>
            </a:solidFill>
            <a:miter lim="800000"/>
            <a:headEnd/>
            <a:tailEnd/>
          </a:ln>
        </p:spPr>
        <p:txBody>
          <a:bodyPr>
            <a:spAutoFit/>
          </a:bodyPr>
          <a:lstStyle/>
          <a:p>
            <a:pPr algn="ctr">
              <a:spcBef>
                <a:spcPct val="50000"/>
              </a:spcBef>
            </a:pPr>
            <a:r>
              <a:rPr lang="en-GB" sz="1400"/>
              <a:t>512 x 12</a:t>
            </a:r>
          </a:p>
          <a:p>
            <a:pPr algn="ctr">
              <a:spcBef>
                <a:spcPct val="50000"/>
              </a:spcBef>
            </a:pPr>
            <a:r>
              <a:rPr lang="en-GB" sz="1400"/>
              <a:t>Cache memory</a:t>
            </a:r>
          </a:p>
          <a:p>
            <a:pPr algn="ctr">
              <a:spcBef>
                <a:spcPct val="50000"/>
              </a:spcBef>
            </a:pPr>
            <a:r>
              <a:rPr lang="en-GB" sz="1400"/>
              <a:t>Address = 9 bits</a:t>
            </a:r>
          </a:p>
          <a:p>
            <a:pPr algn="ctr">
              <a:spcBef>
                <a:spcPct val="50000"/>
              </a:spcBef>
            </a:pPr>
            <a:r>
              <a:rPr lang="en-GB" sz="1400"/>
              <a:t>Data = 12 bits</a:t>
            </a:r>
            <a:endParaRPr lang="en-US" sz="1400"/>
          </a:p>
        </p:txBody>
      </p:sp>
      <p:sp>
        <p:nvSpPr>
          <p:cNvPr id="24587" name="Line 10"/>
          <p:cNvSpPr>
            <a:spLocks noChangeShapeType="1"/>
          </p:cNvSpPr>
          <p:nvPr/>
        </p:nvSpPr>
        <p:spPr bwMode="auto">
          <a:xfrm>
            <a:off x="2771775" y="2952750"/>
            <a:ext cx="0" cy="1009650"/>
          </a:xfrm>
          <a:prstGeom prst="line">
            <a:avLst/>
          </a:prstGeom>
          <a:noFill/>
          <a:ln w="9525">
            <a:solidFill>
              <a:schemeClr val="tx1"/>
            </a:solidFill>
            <a:round/>
            <a:headEnd/>
            <a:tailEnd type="triangle" w="med" len="med"/>
          </a:ln>
        </p:spPr>
        <p:txBody>
          <a:bodyPr/>
          <a:lstStyle/>
          <a:p>
            <a:endParaRPr lang="en-GB"/>
          </a:p>
        </p:txBody>
      </p:sp>
      <p:sp>
        <p:nvSpPr>
          <p:cNvPr id="24588" name="Line 11"/>
          <p:cNvSpPr>
            <a:spLocks noChangeShapeType="1"/>
          </p:cNvSpPr>
          <p:nvPr/>
        </p:nvSpPr>
        <p:spPr bwMode="auto">
          <a:xfrm flipV="1">
            <a:off x="2771775" y="3429000"/>
            <a:ext cx="3168650" cy="0"/>
          </a:xfrm>
          <a:prstGeom prst="line">
            <a:avLst/>
          </a:prstGeom>
          <a:noFill/>
          <a:ln w="9525">
            <a:solidFill>
              <a:schemeClr val="tx1"/>
            </a:solidFill>
            <a:round/>
            <a:headEnd/>
            <a:tailEnd/>
          </a:ln>
        </p:spPr>
        <p:txBody>
          <a:bodyPr/>
          <a:lstStyle/>
          <a:p>
            <a:endParaRPr lang="en-GB"/>
          </a:p>
        </p:txBody>
      </p:sp>
      <p:sp>
        <p:nvSpPr>
          <p:cNvPr id="24589" name="Line 12"/>
          <p:cNvSpPr>
            <a:spLocks noChangeShapeType="1"/>
          </p:cNvSpPr>
          <p:nvPr/>
        </p:nvSpPr>
        <p:spPr bwMode="auto">
          <a:xfrm>
            <a:off x="5940425" y="3429000"/>
            <a:ext cx="0" cy="504825"/>
          </a:xfrm>
          <a:prstGeom prst="line">
            <a:avLst/>
          </a:prstGeom>
          <a:noFill/>
          <a:ln w="9525">
            <a:solidFill>
              <a:schemeClr val="tx1"/>
            </a:solidFill>
            <a:round/>
            <a:headEnd/>
            <a:tailEnd type="triangle" w="med" len="med"/>
          </a:ln>
        </p:spPr>
        <p:txBody>
          <a:bodyPr/>
          <a:lstStyle/>
          <a:p>
            <a:endParaRPr lang="en-GB"/>
          </a:p>
        </p:txBody>
      </p:sp>
      <p:sp>
        <p:nvSpPr>
          <p:cNvPr id="24590" name="Line 13"/>
          <p:cNvSpPr>
            <a:spLocks noChangeShapeType="1"/>
          </p:cNvSpPr>
          <p:nvPr/>
        </p:nvSpPr>
        <p:spPr bwMode="auto">
          <a:xfrm>
            <a:off x="1476375" y="2940050"/>
            <a:ext cx="0" cy="647700"/>
          </a:xfrm>
          <a:prstGeom prst="line">
            <a:avLst/>
          </a:prstGeom>
          <a:noFill/>
          <a:ln w="9525">
            <a:solidFill>
              <a:schemeClr val="tx1"/>
            </a:solidFill>
            <a:round/>
            <a:headEnd/>
            <a:tailEnd/>
          </a:ln>
        </p:spPr>
        <p:txBody>
          <a:bodyPr/>
          <a:lstStyle/>
          <a:p>
            <a:endParaRPr lang="en-GB"/>
          </a:p>
        </p:txBody>
      </p:sp>
      <p:sp>
        <p:nvSpPr>
          <p:cNvPr id="24591" name="Line 14"/>
          <p:cNvSpPr>
            <a:spLocks noChangeShapeType="1"/>
          </p:cNvSpPr>
          <p:nvPr/>
        </p:nvSpPr>
        <p:spPr bwMode="auto">
          <a:xfrm>
            <a:off x="1476375" y="3587750"/>
            <a:ext cx="574675" cy="0"/>
          </a:xfrm>
          <a:prstGeom prst="line">
            <a:avLst/>
          </a:prstGeom>
          <a:noFill/>
          <a:ln w="9525">
            <a:solidFill>
              <a:schemeClr val="tx1"/>
            </a:solidFill>
            <a:round/>
            <a:headEnd/>
            <a:tailEnd/>
          </a:ln>
        </p:spPr>
        <p:txBody>
          <a:bodyPr/>
          <a:lstStyle/>
          <a:p>
            <a:endParaRPr lang="en-GB"/>
          </a:p>
        </p:txBody>
      </p:sp>
      <p:sp>
        <p:nvSpPr>
          <p:cNvPr id="24592" name="Line 15"/>
          <p:cNvSpPr>
            <a:spLocks noChangeShapeType="1"/>
          </p:cNvSpPr>
          <p:nvPr/>
        </p:nvSpPr>
        <p:spPr bwMode="auto">
          <a:xfrm>
            <a:off x="2051050" y="3587750"/>
            <a:ext cx="0" cy="417513"/>
          </a:xfrm>
          <a:prstGeom prst="line">
            <a:avLst/>
          </a:prstGeom>
          <a:noFill/>
          <a:ln w="9525">
            <a:solidFill>
              <a:schemeClr val="tx1"/>
            </a:solidFill>
            <a:round/>
            <a:headEnd/>
            <a:tailEnd type="triangle" w="med" len="med"/>
          </a:ln>
        </p:spPr>
        <p:txBody>
          <a:bodyPr/>
          <a:lstStyle/>
          <a:p>
            <a:endParaRPr lang="en-GB"/>
          </a:p>
        </p:txBody>
      </p:sp>
      <p:sp>
        <p:nvSpPr>
          <p:cNvPr id="24593" name="Text Box 16"/>
          <p:cNvSpPr txBox="1">
            <a:spLocks noChangeArrowheads="1"/>
          </p:cNvSpPr>
          <p:nvPr/>
        </p:nvSpPr>
        <p:spPr bwMode="auto">
          <a:xfrm>
            <a:off x="1836738" y="3933825"/>
            <a:ext cx="1511300" cy="304800"/>
          </a:xfrm>
          <a:prstGeom prst="rect">
            <a:avLst/>
          </a:prstGeom>
          <a:noFill/>
          <a:ln w="9525">
            <a:noFill/>
            <a:miter lim="800000"/>
            <a:headEnd/>
            <a:tailEnd/>
          </a:ln>
        </p:spPr>
        <p:txBody>
          <a:bodyPr>
            <a:spAutoFit/>
          </a:bodyPr>
          <a:lstStyle/>
          <a:p>
            <a:pPr>
              <a:spcBef>
                <a:spcPct val="50000"/>
              </a:spcBef>
            </a:pPr>
            <a:r>
              <a:rPr lang="en-GB" sz="1400"/>
              <a:t>00          000</a:t>
            </a:r>
            <a:endParaRPr lang="en-US" sz="1400"/>
          </a:p>
        </p:txBody>
      </p:sp>
      <p:sp>
        <p:nvSpPr>
          <p:cNvPr id="24594" name="Text Box 17"/>
          <p:cNvSpPr txBox="1">
            <a:spLocks noChangeArrowheads="1"/>
          </p:cNvSpPr>
          <p:nvPr/>
        </p:nvSpPr>
        <p:spPr bwMode="auto">
          <a:xfrm>
            <a:off x="1835150" y="4924425"/>
            <a:ext cx="1511300" cy="304800"/>
          </a:xfrm>
          <a:prstGeom prst="rect">
            <a:avLst/>
          </a:prstGeom>
          <a:noFill/>
          <a:ln w="9525">
            <a:noFill/>
            <a:miter lim="800000"/>
            <a:headEnd/>
            <a:tailEnd/>
          </a:ln>
        </p:spPr>
        <p:txBody>
          <a:bodyPr>
            <a:spAutoFit/>
          </a:bodyPr>
          <a:lstStyle/>
          <a:p>
            <a:pPr>
              <a:spcBef>
                <a:spcPct val="50000"/>
              </a:spcBef>
            </a:pPr>
            <a:r>
              <a:rPr lang="en-GB" sz="1400"/>
              <a:t>77          777</a:t>
            </a:r>
            <a:endParaRPr lang="en-US" sz="1400"/>
          </a:p>
        </p:txBody>
      </p:sp>
      <p:sp>
        <p:nvSpPr>
          <p:cNvPr id="24595" name="Line 18"/>
          <p:cNvSpPr>
            <a:spLocks noChangeShapeType="1"/>
          </p:cNvSpPr>
          <p:nvPr/>
        </p:nvSpPr>
        <p:spPr bwMode="auto">
          <a:xfrm>
            <a:off x="2397125" y="4206875"/>
            <a:ext cx="0" cy="792163"/>
          </a:xfrm>
          <a:prstGeom prst="line">
            <a:avLst/>
          </a:prstGeom>
          <a:noFill/>
          <a:ln w="9525">
            <a:solidFill>
              <a:schemeClr val="tx1"/>
            </a:solidFill>
            <a:round/>
            <a:headEnd/>
            <a:tailEnd type="triangle" w="med" len="med"/>
          </a:ln>
        </p:spPr>
        <p:txBody>
          <a:bodyPr/>
          <a:lstStyle/>
          <a:p>
            <a:endParaRPr lang="en-GB"/>
          </a:p>
        </p:txBody>
      </p:sp>
      <p:sp>
        <p:nvSpPr>
          <p:cNvPr id="24596" name="Text Box 19"/>
          <p:cNvSpPr txBox="1">
            <a:spLocks noChangeArrowheads="1"/>
          </p:cNvSpPr>
          <p:nvPr/>
        </p:nvSpPr>
        <p:spPr bwMode="auto">
          <a:xfrm>
            <a:off x="5695950" y="3933825"/>
            <a:ext cx="1511300" cy="304800"/>
          </a:xfrm>
          <a:prstGeom prst="rect">
            <a:avLst/>
          </a:prstGeom>
          <a:noFill/>
          <a:ln w="9525">
            <a:noFill/>
            <a:miter lim="800000"/>
            <a:headEnd/>
            <a:tailEnd/>
          </a:ln>
        </p:spPr>
        <p:txBody>
          <a:bodyPr>
            <a:spAutoFit/>
          </a:bodyPr>
          <a:lstStyle/>
          <a:p>
            <a:pPr>
              <a:spcBef>
                <a:spcPct val="50000"/>
              </a:spcBef>
            </a:pPr>
            <a:r>
              <a:rPr lang="en-GB" sz="1400"/>
              <a:t>000</a:t>
            </a:r>
            <a:endParaRPr lang="en-US" sz="1400"/>
          </a:p>
        </p:txBody>
      </p:sp>
      <p:sp>
        <p:nvSpPr>
          <p:cNvPr id="24597" name="Text Box 20"/>
          <p:cNvSpPr txBox="1">
            <a:spLocks noChangeArrowheads="1"/>
          </p:cNvSpPr>
          <p:nvPr/>
        </p:nvSpPr>
        <p:spPr bwMode="auto">
          <a:xfrm>
            <a:off x="5694363" y="4924425"/>
            <a:ext cx="1511300" cy="304800"/>
          </a:xfrm>
          <a:prstGeom prst="rect">
            <a:avLst/>
          </a:prstGeom>
          <a:noFill/>
          <a:ln w="9525">
            <a:noFill/>
            <a:miter lim="800000"/>
            <a:headEnd/>
            <a:tailEnd/>
          </a:ln>
        </p:spPr>
        <p:txBody>
          <a:bodyPr>
            <a:spAutoFit/>
          </a:bodyPr>
          <a:lstStyle/>
          <a:p>
            <a:pPr>
              <a:spcBef>
                <a:spcPct val="50000"/>
              </a:spcBef>
            </a:pPr>
            <a:r>
              <a:rPr lang="en-GB" sz="1400"/>
              <a:t>777</a:t>
            </a:r>
            <a:endParaRPr lang="en-US" sz="1400"/>
          </a:p>
        </p:txBody>
      </p:sp>
      <p:sp>
        <p:nvSpPr>
          <p:cNvPr id="24598" name="Line 21"/>
          <p:cNvSpPr>
            <a:spLocks noChangeShapeType="1"/>
          </p:cNvSpPr>
          <p:nvPr/>
        </p:nvSpPr>
        <p:spPr bwMode="auto">
          <a:xfrm>
            <a:off x="5940425" y="4221163"/>
            <a:ext cx="0" cy="792162"/>
          </a:xfrm>
          <a:prstGeom prst="line">
            <a:avLst/>
          </a:prstGeom>
          <a:noFill/>
          <a:ln w="9525">
            <a:solidFill>
              <a:schemeClr val="tx1"/>
            </a:solidFill>
            <a:round/>
            <a:headEnd/>
            <a:tailEnd type="triangle" w="med" len="med"/>
          </a:ln>
        </p:spPr>
        <p:txBody>
          <a:bodyPr/>
          <a:lstStyle/>
          <a:p>
            <a:endParaRPr lang="en-GB"/>
          </a:p>
        </p:txBody>
      </p:sp>
      <p:sp>
        <p:nvSpPr>
          <p:cNvPr id="24599" name="Text Box 22"/>
          <p:cNvSpPr txBox="1">
            <a:spLocks noChangeArrowheads="1"/>
          </p:cNvSpPr>
          <p:nvPr/>
        </p:nvSpPr>
        <p:spPr bwMode="auto">
          <a:xfrm>
            <a:off x="1185863" y="4221163"/>
            <a:ext cx="865187" cy="623887"/>
          </a:xfrm>
          <a:prstGeom prst="rect">
            <a:avLst/>
          </a:prstGeom>
          <a:noFill/>
          <a:ln w="9525">
            <a:noFill/>
            <a:miter lim="800000"/>
            <a:headEnd/>
            <a:tailEnd/>
          </a:ln>
        </p:spPr>
        <p:txBody>
          <a:bodyPr>
            <a:spAutoFit/>
          </a:bodyPr>
          <a:lstStyle/>
          <a:p>
            <a:pPr algn="ctr">
              <a:spcBef>
                <a:spcPct val="50000"/>
              </a:spcBef>
            </a:pPr>
            <a:r>
              <a:rPr lang="en-GB" sz="1400"/>
              <a:t>Octal</a:t>
            </a:r>
          </a:p>
          <a:p>
            <a:pPr algn="ctr">
              <a:spcBef>
                <a:spcPct val="50000"/>
              </a:spcBef>
            </a:pPr>
            <a:r>
              <a:rPr lang="en-GB" sz="1400"/>
              <a:t>address</a:t>
            </a:r>
            <a:endParaRPr lang="en-US" sz="1400"/>
          </a:p>
        </p:txBody>
      </p:sp>
      <p:sp>
        <p:nvSpPr>
          <p:cNvPr id="24600" name="Text Box 23"/>
          <p:cNvSpPr txBox="1">
            <a:spLocks noChangeArrowheads="1"/>
          </p:cNvSpPr>
          <p:nvPr/>
        </p:nvSpPr>
        <p:spPr bwMode="auto">
          <a:xfrm>
            <a:off x="5507038" y="4221163"/>
            <a:ext cx="865187" cy="623887"/>
          </a:xfrm>
          <a:prstGeom prst="rect">
            <a:avLst/>
          </a:prstGeom>
          <a:noFill/>
          <a:ln w="9525">
            <a:noFill/>
            <a:miter lim="800000"/>
            <a:headEnd/>
            <a:tailEnd/>
          </a:ln>
        </p:spPr>
        <p:txBody>
          <a:bodyPr>
            <a:spAutoFit/>
          </a:bodyPr>
          <a:lstStyle/>
          <a:p>
            <a:pPr algn="ctr">
              <a:spcBef>
                <a:spcPct val="50000"/>
              </a:spcBef>
            </a:pPr>
            <a:r>
              <a:rPr lang="en-GB" sz="1400"/>
              <a:t>Octal</a:t>
            </a:r>
          </a:p>
          <a:p>
            <a:pPr algn="ctr">
              <a:spcBef>
                <a:spcPct val="50000"/>
              </a:spcBef>
            </a:pPr>
            <a:r>
              <a:rPr lang="en-GB" sz="1400"/>
              <a:t>address</a:t>
            </a:r>
            <a:endParaRPr lang="en-US" sz="14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4" name="Rectangle 3"/>
          <p:cNvSpPr>
            <a:spLocks noGrp="1" noChangeArrowheads="1"/>
          </p:cNvSpPr>
          <p:nvPr>
            <p:ph idx="1"/>
          </p:nvPr>
        </p:nvSpPr>
        <p:spPr/>
        <p:txBody>
          <a:bodyPr/>
          <a:lstStyle/>
          <a:p>
            <a:pPr eaLnBrk="1" hangingPunct="1">
              <a:lnSpc>
                <a:spcPct val="80000"/>
              </a:lnSpc>
            </a:pPr>
            <a:r>
              <a:rPr lang="en-GB" sz="2100" smtClean="0"/>
              <a:t>The general case is as follows;</a:t>
            </a:r>
          </a:p>
          <a:p>
            <a:pPr lvl="1" eaLnBrk="1" hangingPunct="1">
              <a:lnSpc>
                <a:spcPct val="80000"/>
              </a:lnSpc>
            </a:pPr>
            <a:r>
              <a:rPr lang="en-GB" sz="2000" smtClean="0"/>
              <a:t>The </a:t>
            </a:r>
            <a:r>
              <a:rPr lang="en-GB" sz="2000" i="1" smtClean="0"/>
              <a:t>n</a:t>
            </a:r>
            <a:r>
              <a:rPr lang="en-GB" sz="2000" smtClean="0"/>
              <a:t>-bit memory address is divided into two fields: </a:t>
            </a:r>
            <a:r>
              <a:rPr lang="en-GB" sz="2000" i="1" smtClean="0"/>
              <a:t>k</a:t>
            </a:r>
            <a:r>
              <a:rPr lang="en-GB" sz="2000" smtClean="0"/>
              <a:t> bits for the index field and </a:t>
            </a:r>
            <a:r>
              <a:rPr lang="en-GB" sz="2000" i="1" smtClean="0"/>
              <a:t>n-k</a:t>
            </a:r>
            <a:r>
              <a:rPr lang="en-GB" sz="2000" smtClean="0"/>
              <a:t> bits for the tag field</a:t>
            </a:r>
          </a:p>
          <a:p>
            <a:pPr lvl="1" eaLnBrk="1" hangingPunct="1">
              <a:lnSpc>
                <a:spcPct val="80000"/>
              </a:lnSpc>
            </a:pPr>
            <a:r>
              <a:rPr lang="en-GB" sz="2000" smtClean="0"/>
              <a:t>The direct mapping cache organisation uses the </a:t>
            </a:r>
            <a:r>
              <a:rPr lang="en-GB" sz="2000" i="1" smtClean="0"/>
              <a:t>n</a:t>
            </a:r>
            <a:r>
              <a:rPr lang="en-GB" sz="2000" smtClean="0"/>
              <a:t> bit address to access main memory and the </a:t>
            </a:r>
            <a:r>
              <a:rPr lang="en-GB" sz="2000" i="1" smtClean="0"/>
              <a:t>k</a:t>
            </a:r>
            <a:r>
              <a:rPr lang="en-GB" sz="2000" smtClean="0"/>
              <a:t> bit index to access cache</a:t>
            </a:r>
          </a:p>
          <a:p>
            <a:pPr lvl="1" eaLnBrk="1" hangingPunct="1">
              <a:lnSpc>
                <a:spcPct val="80000"/>
              </a:lnSpc>
            </a:pPr>
            <a:r>
              <a:rPr lang="en-GB" sz="2000" smtClean="0"/>
              <a:t>Each word in cache consists of the data word and its associated tag</a:t>
            </a:r>
          </a:p>
          <a:p>
            <a:pPr lvl="1" eaLnBrk="1" hangingPunct="1">
              <a:lnSpc>
                <a:spcPct val="80000"/>
              </a:lnSpc>
            </a:pPr>
            <a:r>
              <a:rPr lang="en-GB" sz="2000" smtClean="0"/>
              <a:t>When a new word is brought into cache, the tag bits are stored alongside the data bits</a:t>
            </a:r>
          </a:p>
          <a:p>
            <a:pPr lvl="1" eaLnBrk="1" hangingPunct="1">
              <a:lnSpc>
                <a:spcPct val="80000"/>
              </a:lnSpc>
            </a:pPr>
            <a:r>
              <a:rPr lang="en-GB" sz="2000" smtClean="0"/>
              <a:t>When the cpu generates a memory request, the index field is used for the address to access cache</a:t>
            </a:r>
          </a:p>
          <a:p>
            <a:pPr lvl="1" eaLnBrk="1" hangingPunct="1">
              <a:lnSpc>
                <a:spcPct val="80000"/>
              </a:lnSpc>
            </a:pPr>
            <a:r>
              <a:rPr lang="en-GB" sz="2000" smtClean="0"/>
              <a:t>The tag field of the CPU address is compared to the tag in the word read from cache</a:t>
            </a:r>
          </a:p>
          <a:p>
            <a:pPr lvl="1" eaLnBrk="1" hangingPunct="1">
              <a:lnSpc>
                <a:spcPct val="80000"/>
              </a:lnSpc>
            </a:pPr>
            <a:r>
              <a:rPr lang="en-GB" sz="2000" smtClean="0"/>
              <a:t>If the two tags match there is a </a:t>
            </a:r>
            <a:r>
              <a:rPr lang="en-GB" sz="2000" i="1" smtClean="0"/>
              <a:t>‘HIT’</a:t>
            </a:r>
            <a:r>
              <a:rPr lang="en-GB" sz="2000" smtClean="0"/>
              <a:t> and the desired data word is read from cache thus preventing a slower main memory access</a:t>
            </a:r>
            <a:endParaRPr lang="en-US" sz="2000" smtClean="0"/>
          </a:p>
        </p:txBody>
      </p:sp>
      <p:sp>
        <p:nvSpPr>
          <p:cNvPr id="25602" name="Slide Number Placeholder 5"/>
          <p:cNvSpPr>
            <a:spLocks noGrp="1"/>
          </p:cNvSpPr>
          <p:nvPr>
            <p:ph type="sldNum" sz="quarter" idx="12"/>
          </p:nvPr>
        </p:nvSpPr>
        <p:spPr>
          <a:noFill/>
        </p:spPr>
        <p:txBody>
          <a:bodyPr/>
          <a:lstStyle/>
          <a:p>
            <a:fld id="{F9F16CE4-2A03-4346-A29C-FFDBEB0081ED}" type="slidenum">
              <a:rPr lang="en-GB" altLang="en-US" smtClean="0"/>
              <a:pPr/>
              <a:t>23</a:t>
            </a:fld>
            <a:endParaRPr lang="en-GB" altLang="en-US" smtClean="0"/>
          </a:p>
        </p:txBody>
      </p:sp>
      <p:sp>
        <p:nvSpPr>
          <p:cNvPr id="25603" name="Rectangle 2"/>
          <p:cNvSpPr>
            <a:spLocks noGrp="1" noChangeArrowheads="1"/>
          </p:cNvSpPr>
          <p:nvPr>
            <p:ph type="title"/>
          </p:nvPr>
        </p:nvSpPr>
        <p:spPr/>
        <p:txBody>
          <a:bodyPr/>
          <a:lstStyle/>
          <a:p>
            <a:pPr eaLnBrk="1" hangingPunct="1"/>
            <a:r>
              <a:rPr lang="en-GB" sz="4300" smtClean="0"/>
              <a:t>Cache Memory</a:t>
            </a:r>
            <a:br>
              <a:rPr lang="en-GB" sz="4300" smtClean="0"/>
            </a:br>
            <a:r>
              <a:rPr lang="en-GB" sz="2400" smtClean="0"/>
              <a:t>Direct Mapping</a:t>
            </a:r>
            <a:endParaRPr lang="en-US" sz="2400" smtClean="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8" name="Rectangle 3"/>
          <p:cNvSpPr>
            <a:spLocks noGrp="1" noChangeArrowheads="1"/>
          </p:cNvSpPr>
          <p:nvPr>
            <p:ph idx="1"/>
          </p:nvPr>
        </p:nvSpPr>
        <p:spPr>
          <a:xfrm>
            <a:off x="468313" y="1700213"/>
            <a:ext cx="8229600" cy="4608512"/>
          </a:xfrm>
        </p:spPr>
        <p:txBody>
          <a:bodyPr/>
          <a:lstStyle/>
          <a:p>
            <a:pPr eaLnBrk="1" hangingPunct="1">
              <a:lnSpc>
                <a:spcPct val="90000"/>
              </a:lnSpc>
            </a:pPr>
            <a:r>
              <a:rPr lang="en-GB" sz="2400" smtClean="0"/>
              <a:t>If there is no match, there is a </a:t>
            </a:r>
            <a:r>
              <a:rPr lang="en-GB" sz="2400" i="1" smtClean="0"/>
              <a:t>‘MISS’</a:t>
            </a:r>
            <a:r>
              <a:rPr lang="en-GB" sz="2400" smtClean="0"/>
              <a:t> and the required word is read from main memory</a:t>
            </a:r>
          </a:p>
          <a:p>
            <a:pPr eaLnBrk="1" hangingPunct="1">
              <a:lnSpc>
                <a:spcPct val="90000"/>
              </a:lnSpc>
            </a:pPr>
            <a:r>
              <a:rPr lang="en-GB" sz="2400" smtClean="0"/>
              <a:t>It is then stored in cache together with the new tag replacing the previous value</a:t>
            </a:r>
          </a:p>
          <a:p>
            <a:pPr eaLnBrk="1" hangingPunct="1">
              <a:lnSpc>
                <a:spcPct val="90000"/>
              </a:lnSpc>
            </a:pPr>
            <a:r>
              <a:rPr lang="en-GB" sz="2400" smtClean="0"/>
              <a:t>The disadvantage of direct mapping is that the </a:t>
            </a:r>
            <a:r>
              <a:rPr lang="en-GB" sz="2400" i="1" smtClean="0"/>
              <a:t>HIT</a:t>
            </a:r>
            <a:r>
              <a:rPr lang="en-GB" sz="2400" smtClean="0"/>
              <a:t> ratio can drop significantly if two or more words that have the same index but different tags are accessed repeatedly</a:t>
            </a:r>
          </a:p>
          <a:p>
            <a:pPr eaLnBrk="1" hangingPunct="1">
              <a:lnSpc>
                <a:spcPct val="90000"/>
              </a:lnSpc>
            </a:pPr>
            <a:r>
              <a:rPr lang="en-GB" sz="2400" smtClean="0"/>
              <a:t>In this case the location in cache is constantly over written !!</a:t>
            </a:r>
          </a:p>
          <a:p>
            <a:pPr eaLnBrk="1" hangingPunct="1">
              <a:lnSpc>
                <a:spcPct val="90000"/>
              </a:lnSpc>
            </a:pPr>
            <a:r>
              <a:rPr lang="en-GB" sz="2400" smtClean="0"/>
              <a:t>However this possibility is minimised by the fact that such words are relatively far apart in the address space (multiples of 512 locations in the prior example)</a:t>
            </a:r>
            <a:endParaRPr lang="en-US" sz="2400" smtClean="0"/>
          </a:p>
        </p:txBody>
      </p:sp>
      <p:sp>
        <p:nvSpPr>
          <p:cNvPr id="26626" name="Slide Number Placeholder 5"/>
          <p:cNvSpPr>
            <a:spLocks noGrp="1"/>
          </p:cNvSpPr>
          <p:nvPr>
            <p:ph type="sldNum" sz="quarter" idx="12"/>
          </p:nvPr>
        </p:nvSpPr>
        <p:spPr>
          <a:noFill/>
        </p:spPr>
        <p:txBody>
          <a:bodyPr/>
          <a:lstStyle/>
          <a:p>
            <a:fld id="{20B4C3B1-8D0C-4187-8367-FA7D962547EA}" type="slidenum">
              <a:rPr lang="en-GB" altLang="en-US" smtClean="0"/>
              <a:pPr/>
              <a:t>24</a:t>
            </a:fld>
            <a:endParaRPr lang="en-GB" altLang="en-US" smtClean="0"/>
          </a:p>
        </p:txBody>
      </p:sp>
      <p:sp>
        <p:nvSpPr>
          <p:cNvPr id="26627" name="Rectangle 2"/>
          <p:cNvSpPr>
            <a:spLocks noGrp="1" noChangeArrowheads="1"/>
          </p:cNvSpPr>
          <p:nvPr>
            <p:ph type="title"/>
          </p:nvPr>
        </p:nvSpPr>
        <p:spPr/>
        <p:txBody>
          <a:bodyPr/>
          <a:lstStyle/>
          <a:p>
            <a:pPr eaLnBrk="1" hangingPunct="1"/>
            <a:r>
              <a:rPr lang="en-GB" sz="4300" smtClean="0"/>
              <a:t>Cache Memory</a:t>
            </a:r>
            <a:br>
              <a:rPr lang="en-GB" sz="4300" smtClean="0"/>
            </a:br>
            <a:r>
              <a:rPr lang="en-GB" sz="2400" smtClean="0"/>
              <a:t>Direct Mapping</a:t>
            </a:r>
            <a:endParaRPr lang="en-US" sz="2400" smtClean="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p:txBody>
          <a:bodyPr/>
          <a:lstStyle/>
          <a:p>
            <a:pPr eaLnBrk="1" hangingPunct="1"/>
            <a:r>
              <a:rPr lang="en-GB" sz="4300" smtClean="0"/>
              <a:t>Cache Memory</a:t>
            </a:r>
            <a:br>
              <a:rPr lang="en-GB" sz="4300" smtClean="0"/>
            </a:br>
            <a:r>
              <a:rPr lang="en-GB" sz="2400" smtClean="0"/>
              <a:t>Direct Mapping</a:t>
            </a:r>
            <a:endParaRPr lang="en-US" sz="2400" smtClean="0"/>
          </a:p>
        </p:txBody>
      </p:sp>
      <p:sp>
        <p:nvSpPr>
          <p:cNvPr id="27652" name="Rectangle 3"/>
          <p:cNvSpPr>
            <a:spLocks noGrp="1" noChangeArrowheads="1"/>
          </p:cNvSpPr>
          <p:nvPr>
            <p:ph type="body" sz="half" idx="1"/>
          </p:nvPr>
        </p:nvSpPr>
        <p:spPr>
          <a:xfrm>
            <a:off x="457200" y="1719263"/>
            <a:ext cx="4038600" cy="5138737"/>
          </a:xfrm>
        </p:spPr>
        <p:txBody>
          <a:bodyPr/>
          <a:lstStyle/>
          <a:p>
            <a:pPr eaLnBrk="1" hangingPunct="1"/>
            <a:r>
              <a:rPr lang="en-GB" sz="1400" smtClean="0"/>
              <a:t>Direct mapping cache organisation</a:t>
            </a:r>
          </a:p>
          <a:p>
            <a:pPr eaLnBrk="1" hangingPunct="1"/>
            <a:r>
              <a:rPr lang="en-GB" sz="1400" smtClean="0"/>
              <a:t>In the numerical example opposite the data values are just random</a:t>
            </a:r>
          </a:p>
          <a:p>
            <a:pPr eaLnBrk="1" hangingPunct="1"/>
            <a:r>
              <a:rPr lang="en-GB" sz="1400" smtClean="0"/>
              <a:t>The word at address zero is currently stored in the cache (index=000, tag=00, data=1220)</a:t>
            </a:r>
          </a:p>
          <a:p>
            <a:pPr eaLnBrk="1" hangingPunct="1"/>
            <a:r>
              <a:rPr lang="en-GB" sz="1400" smtClean="0"/>
              <a:t>Suppose the CPU now wants to access the word at address 02000</a:t>
            </a:r>
          </a:p>
          <a:p>
            <a:pPr eaLnBrk="1" hangingPunct="1"/>
            <a:r>
              <a:rPr lang="en-GB" sz="1400" smtClean="0"/>
              <a:t>The index address is 000, so it is used to access the cache</a:t>
            </a:r>
          </a:p>
          <a:p>
            <a:pPr eaLnBrk="1" hangingPunct="1"/>
            <a:r>
              <a:rPr lang="en-GB" sz="1400" smtClean="0"/>
              <a:t>The two tags are compared – the cache tag is 00 but the address tag is 02 i.e. MISS</a:t>
            </a:r>
          </a:p>
          <a:p>
            <a:pPr eaLnBrk="1" hangingPunct="1"/>
            <a:r>
              <a:rPr lang="en-GB" sz="1400" smtClean="0"/>
              <a:t>Therefore main memory is accessed and the data word 5670 is transferred to the CPU</a:t>
            </a:r>
          </a:p>
          <a:p>
            <a:pPr eaLnBrk="1" hangingPunct="1"/>
            <a:r>
              <a:rPr lang="en-GB" sz="1400" smtClean="0"/>
              <a:t>The cache word at index address 000 is then replaced with a tag of 02 and data of 5670</a:t>
            </a:r>
          </a:p>
          <a:p>
            <a:pPr eaLnBrk="1" hangingPunct="1"/>
            <a:r>
              <a:rPr lang="en-GB" sz="1400" smtClean="0"/>
              <a:t>This example just uses a ‘block’ size of one word, but larger block sizes can be used</a:t>
            </a:r>
            <a:endParaRPr lang="en-US" sz="1400" smtClean="0"/>
          </a:p>
        </p:txBody>
      </p:sp>
      <p:pic>
        <p:nvPicPr>
          <p:cNvPr id="27653" name="Picture 4" descr="cache organisation"/>
          <p:cNvPicPr>
            <a:picLocks noGrp="1" noChangeAspect="1" noChangeArrowheads="1"/>
          </p:cNvPicPr>
          <p:nvPr>
            <p:ph sz="half" idx="2"/>
          </p:nvPr>
        </p:nvPicPr>
        <p:blipFill>
          <a:blip r:embed="rId2"/>
          <a:stretch>
            <a:fillRect/>
          </a:stretch>
        </p:blipFill>
        <p:spPr>
          <a:xfrm>
            <a:off x="4648200" y="2379204"/>
            <a:ext cx="4038600" cy="3091779"/>
          </a:xfrm>
          <a:noFill/>
        </p:spPr>
      </p:pic>
      <p:sp>
        <p:nvSpPr>
          <p:cNvPr id="27650" name="Slide Number Placeholder 6"/>
          <p:cNvSpPr>
            <a:spLocks noGrp="1"/>
          </p:cNvSpPr>
          <p:nvPr>
            <p:ph type="sldNum" sz="quarter" idx="12"/>
          </p:nvPr>
        </p:nvSpPr>
        <p:spPr>
          <a:noFill/>
        </p:spPr>
        <p:txBody>
          <a:bodyPr/>
          <a:lstStyle/>
          <a:p>
            <a:fld id="{83CF0C7E-F482-4D5F-9644-6CF725774FFE}" type="slidenum">
              <a:rPr lang="en-GB" altLang="en-US" smtClean="0"/>
              <a:pPr/>
              <a:t>25</a:t>
            </a:fld>
            <a:endParaRPr lang="en-GB" altLang="en-US" smtClean="0"/>
          </a:p>
        </p:txBody>
      </p:sp>
      <p:sp>
        <p:nvSpPr>
          <p:cNvPr id="27654" name="AutoShape 6"/>
          <p:cNvSpPr>
            <a:spLocks/>
          </p:cNvSpPr>
          <p:nvPr/>
        </p:nvSpPr>
        <p:spPr bwMode="auto">
          <a:xfrm flipH="1">
            <a:off x="6227763" y="2636838"/>
            <a:ext cx="73025" cy="792162"/>
          </a:xfrm>
          <a:prstGeom prst="leftBracket">
            <a:avLst>
              <a:gd name="adj" fmla="val 90398"/>
            </a:avLst>
          </a:prstGeom>
          <a:noFill/>
          <a:ln w="9525">
            <a:solidFill>
              <a:schemeClr val="tx1"/>
            </a:solidFill>
            <a:round/>
            <a:headEnd/>
            <a:tailEnd/>
          </a:ln>
        </p:spPr>
        <p:txBody>
          <a:bodyPr wrap="none" anchor="ctr"/>
          <a:lstStyle/>
          <a:p>
            <a:endParaRPr lang="en-US"/>
          </a:p>
        </p:txBody>
      </p:sp>
      <p:sp>
        <p:nvSpPr>
          <p:cNvPr id="27655" name="AutoShape 7"/>
          <p:cNvSpPr>
            <a:spLocks/>
          </p:cNvSpPr>
          <p:nvPr/>
        </p:nvSpPr>
        <p:spPr bwMode="auto">
          <a:xfrm flipH="1">
            <a:off x="6227763" y="3429000"/>
            <a:ext cx="73025" cy="720725"/>
          </a:xfrm>
          <a:prstGeom prst="leftBracket">
            <a:avLst>
              <a:gd name="adj" fmla="val 82246"/>
            </a:avLst>
          </a:prstGeom>
          <a:noFill/>
          <a:ln w="9525">
            <a:solidFill>
              <a:schemeClr val="tx1"/>
            </a:solidFill>
            <a:round/>
            <a:headEnd/>
            <a:tailEnd/>
          </a:ln>
        </p:spPr>
        <p:txBody>
          <a:bodyPr wrap="none" anchor="ctr"/>
          <a:lstStyle/>
          <a:p>
            <a:endParaRPr lang="en-US"/>
          </a:p>
        </p:txBody>
      </p:sp>
      <p:sp>
        <p:nvSpPr>
          <p:cNvPr id="27656" name="AutoShape 8"/>
          <p:cNvSpPr>
            <a:spLocks/>
          </p:cNvSpPr>
          <p:nvPr/>
        </p:nvSpPr>
        <p:spPr bwMode="auto">
          <a:xfrm flipH="1">
            <a:off x="6227763" y="4148138"/>
            <a:ext cx="73025" cy="720725"/>
          </a:xfrm>
          <a:prstGeom prst="leftBracket">
            <a:avLst>
              <a:gd name="adj" fmla="val 82246"/>
            </a:avLst>
          </a:prstGeom>
          <a:noFill/>
          <a:ln w="9525">
            <a:solidFill>
              <a:schemeClr val="tx1"/>
            </a:solidFill>
            <a:round/>
            <a:headEnd/>
            <a:tailEnd/>
          </a:ln>
        </p:spPr>
        <p:txBody>
          <a:bodyPr wrap="none" anchor="ctr"/>
          <a:lstStyle/>
          <a:p>
            <a:endParaRPr lang="en-US"/>
          </a:p>
        </p:txBody>
      </p:sp>
      <p:sp>
        <p:nvSpPr>
          <p:cNvPr id="27657" name="Text Box 9"/>
          <p:cNvSpPr txBox="1">
            <a:spLocks noChangeArrowheads="1"/>
          </p:cNvSpPr>
          <p:nvPr/>
        </p:nvSpPr>
        <p:spPr bwMode="auto">
          <a:xfrm>
            <a:off x="6084888" y="2781300"/>
            <a:ext cx="936625" cy="473075"/>
          </a:xfrm>
          <a:prstGeom prst="rect">
            <a:avLst/>
          </a:prstGeom>
          <a:noFill/>
          <a:ln w="9525">
            <a:noFill/>
            <a:miter lim="800000"/>
            <a:headEnd/>
            <a:tailEnd/>
          </a:ln>
        </p:spPr>
        <p:txBody>
          <a:bodyPr>
            <a:spAutoFit/>
          </a:bodyPr>
          <a:lstStyle/>
          <a:p>
            <a:pPr algn="ctr">
              <a:spcBef>
                <a:spcPct val="50000"/>
              </a:spcBef>
            </a:pPr>
            <a:r>
              <a:rPr lang="en-GB" sz="1000"/>
              <a:t>Area 1</a:t>
            </a:r>
          </a:p>
          <a:p>
            <a:pPr algn="ctr">
              <a:spcBef>
                <a:spcPct val="50000"/>
              </a:spcBef>
            </a:pPr>
            <a:r>
              <a:rPr lang="en-GB" sz="1000"/>
              <a:t>512</a:t>
            </a:r>
            <a:endParaRPr lang="en-US" sz="1000"/>
          </a:p>
        </p:txBody>
      </p:sp>
      <p:sp>
        <p:nvSpPr>
          <p:cNvPr id="27658" name="Text Box 10"/>
          <p:cNvSpPr txBox="1">
            <a:spLocks noChangeArrowheads="1"/>
          </p:cNvSpPr>
          <p:nvPr/>
        </p:nvSpPr>
        <p:spPr bwMode="auto">
          <a:xfrm>
            <a:off x="6084888" y="3532188"/>
            <a:ext cx="936625" cy="473075"/>
          </a:xfrm>
          <a:prstGeom prst="rect">
            <a:avLst/>
          </a:prstGeom>
          <a:noFill/>
          <a:ln w="9525">
            <a:noFill/>
            <a:miter lim="800000"/>
            <a:headEnd/>
            <a:tailEnd/>
          </a:ln>
        </p:spPr>
        <p:txBody>
          <a:bodyPr>
            <a:spAutoFit/>
          </a:bodyPr>
          <a:lstStyle/>
          <a:p>
            <a:pPr algn="ctr">
              <a:spcBef>
                <a:spcPct val="50000"/>
              </a:spcBef>
            </a:pPr>
            <a:r>
              <a:rPr lang="en-GB" sz="1000"/>
              <a:t>Area 2</a:t>
            </a:r>
          </a:p>
          <a:p>
            <a:pPr algn="ctr">
              <a:spcBef>
                <a:spcPct val="50000"/>
              </a:spcBef>
            </a:pPr>
            <a:r>
              <a:rPr lang="en-GB" sz="1000"/>
              <a:t>512</a:t>
            </a:r>
            <a:endParaRPr lang="en-US" sz="1000"/>
          </a:p>
        </p:txBody>
      </p:sp>
      <p:sp>
        <p:nvSpPr>
          <p:cNvPr id="27659" name="Text Box 11"/>
          <p:cNvSpPr txBox="1">
            <a:spLocks noChangeArrowheads="1"/>
          </p:cNvSpPr>
          <p:nvPr/>
        </p:nvSpPr>
        <p:spPr bwMode="auto">
          <a:xfrm>
            <a:off x="6084888" y="4251325"/>
            <a:ext cx="936625" cy="473075"/>
          </a:xfrm>
          <a:prstGeom prst="rect">
            <a:avLst/>
          </a:prstGeom>
          <a:noFill/>
          <a:ln w="9525">
            <a:noFill/>
            <a:miter lim="800000"/>
            <a:headEnd/>
            <a:tailEnd/>
          </a:ln>
        </p:spPr>
        <p:txBody>
          <a:bodyPr>
            <a:spAutoFit/>
          </a:bodyPr>
          <a:lstStyle/>
          <a:p>
            <a:pPr algn="ctr">
              <a:spcBef>
                <a:spcPct val="50000"/>
              </a:spcBef>
            </a:pPr>
            <a:r>
              <a:rPr lang="en-GB" sz="1000"/>
              <a:t>Area 3</a:t>
            </a:r>
          </a:p>
          <a:p>
            <a:pPr algn="ctr">
              <a:spcBef>
                <a:spcPct val="50000"/>
              </a:spcBef>
            </a:pPr>
            <a:r>
              <a:rPr lang="en-GB" sz="1000"/>
              <a:t>512</a:t>
            </a:r>
            <a:endParaRPr lang="en-US" sz="1000"/>
          </a:p>
        </p:txBody>
      </p:sp>
      <p:sp>
        <p:nvSpPr>
          <p:cNvPr id="27660" name="Text Box 12"/>
          <p:cNvSpPr txBox="1">
            <a:spLocks noChangeArrowheads="1"/>
          </p:cNvSpPr>
          <p:nvPr/>
        </p:nvSpPr>
        <p:spPr bwMode="auto">
          <a:xfrm>
            <a:off x="6084888" y="5116513"/>
            <a:ext cx="936625" cy="473075"/>
          </a:xfrm>
          <a:prstGeom prst="rect">
            <a:avLst/>
          </a:prstGeom>
          <a:noFill/>
          <a:ln w="9525">
            <a:noFill/>
            <a:miter lim="800000"/>
            <a:headEnd/>
            <a:tailEnd/>
          </a:ln>
        </p:spPr>
        <p:txBody>
          <a:bodyPr>
            <a:spAutoFit/>
          </a:bodyPr>
          <a:lstStyle/>
          <a:p>
            <a:pPr algn="ctr">
              <a:spcBef>
                <a:spcPct val="50000"/>
              </a:spcBef>
            </a:pPr>
            <a:r>
              <a:rPr lang="en-GB" sz="1000"/>
              <a:t>Area 63</a:t>
            </a:r>
          </a:p>
          <a:p>
            <a:pPr algn="ctr">
              <a:spcBef>
                <a:spcPct val="50000"/>
              </a:spcBef>
            </a:pPr>
            <a:r>
              <a:rPr lang="en-GB" sz="1000"/>
              <a:t>512</a:t>
            </a:r>
            <a:endParaRPr lang="en-US" sz="1000"/>
          </a:p>
        </p:txBody>
      </p:sp>
      <p:sp>
        <p:nvSpPr>
          <p:cNvPr id="27661" name="Line 13"/>
          <p:cNvSpPr>
            <a:spLocks noChangeShapeType="1"/>
          </p:cNvSpPr>
          <p:nvPr/>
        </p:nvSpPr>
        <p:spPr bwMode="auto">
          <a:xfrm>
            <a:off x="6516688" y="4724400"/>
            <a:ext cx="0" cy="433388"/>
          </a:xfrm>
          <a:prstGeom prst="line">
            <a:avLst/>
          </a:prstGeom>
          <a:noFill/>
          <a:ln w="9525">
            <a:solidFill>
              <a:schemeClr val="tx1"/>
            </a:solidFill>
            <a:prstDash val="sysDot"/>
            <a:round/>
            <a:headEnd/>
            <a:tailEnd/>
          </a:ln>
        </p:spPr>
        <p:txBody>
          <a:bodyPr/>
          <a:lstStyle/>
          <a:p>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2"/>
          <p:cNvSpPr>
            <a:spLocks noGrp="1" noChangeArrowheads="1"/>
          </p:cNvSpPr>
          <p:nvPr>
            <p:ph type="title"/>
          </p:nvPr>
        </p:nvSpPr>
        <p:spPr/>
        <p:txBody>
          <a:bodyPr/>
          <a:lstStyle/>
          <a:p>
            <a:pPr eaLnBrk="1" hangingPunct="1"/>
            <a:r>
              <a:rPr lang="en-GB" sz="4700" smtClean="0"/>
              <a:t>Cache Memory</a:t>
            </a:r>
            <a:br>
              <a:rPr lang="en-GB" sz="4700" smtClean="0"/>
            </a:br>
            <a:r>
              <a:rPr lang="en-GB" sz="2800" smtClean="0"/>
              <a:t>Direct Mapping</a:t>
            </a:r>
            <a:endParaRPr lang="en-US" sz="2800" smtClean="0"/>
          </a:p>
        </p:txBody>
      </p:sp>
      <p:sp>
        <p:nvSpPr>
          <p:cNvPr id="28676" name="Rectangle 3"/>
          <p:cNvSpPr>
            <a:spLocks noGrp="1" noChangeArrowheads="1"/>
          </p:cNvSpPr>
          <p:nvPr>
            <p:ph type="body" sz="half" idx="1"/>
          </p:nvPr>
        </p:nvSpPr>
        <p:spPr>
          <a:xfrm>
            <a:off x="457200" y="1719263"/>
            <a:ext cx="4038600" cy="4949825"/>
          </a:xfrm>
        </p:spPr>
        <p:txBody>
          <a:bodyPr/>
          <a:lstStyle/>
          <a:p>
            <a:pPr eaLnBrk="1" hangingPunct="1">
              <a:lnSpc>
                <a:spcPct val="80000"/>
              </a:lnSpc>
            </a:pPr>
            <a:r>
              <a:rPr lang="en-GB" sz="1500" smtClean="0"/>
              <a:t>This example demonstrates a block size of 8 words</a:t>
            </a:r>
          </a:p>
          <a:p>
            <a:pPr eaLnBrk="1" hangingPunct="1">
              <a:lnSpc>
                <a:spcPct val="80000"/>
              </a:lnSpc>
            </a:pPr>
            <a:r>
              <a:rPr lang="en-GB" sz="1500" smtClean="0"/>
              <a:t>The index field is now divided into two parts:</a:t>
            </a:r>
          </a:p>
          <a:p>
            <a:pPr lvl="1" eaLnBrk="1" hangingPunct="1">
              <a:lnSpc>
                <a:spcPct val="80000"/>
              </a:lnSpc>
            </a:pPr>
            <a:r>
              <a:rPr lang="en-GB" sz="1300" smtClean="0"/>
              <a:t>The block field</a:t>
            </a:r>
          </a:p>
          <a:p>
            <a:pPr lvl="1" eaLnBrk="1" hangingPunct="1">
              <a:lnSpc>
                <a:spcPct val="80000"/>
              </a:lnSpc>
            </a:pPr>
            <a:r>
              <a:rPr lang="en-GB" sz="1300" smtClean="0"/>
              <a:t>The word field</a:t>
            </a:r>
          </a:p>
          <a:p>
            <a:pPr eaLnBrk="1" hangingPunct="1">
              <a:lnSpc>
                <a:spcPct val="80000"/>
              </a:lnSpc>
            </a:pPr>
            <a:r>
              <a:rPr lang="en-GB" sz="1500" smtClean="0"/>
              <a:t>In a 512-word cache there would be 64 blocks of 8 words each, since 64 x 8 = 512</a:t>
            </a:r>
          </a:p>
          <a:p>
            <a:pPr eaLnBrk="1" hangingPunct="1">
              <a:lnSpc>
                <a:spcPct val="80000"/>
              </a:lnSpc>
            </a:pPr>
            <a:r>
              <a:rPr lang="en-GB" sz="1500" smtClean="0"/>
              <a:t>The block number is specified by a 6-bit field and the word within the block a 3-bit field</a:t>
            </a:r>
          </a:p>
          <a:p>
            <a:pPr eaLnBrk="1" hangingPunct="1">
              <a:lnSpc>
                <a:spcPct val="80000"/>
              </a:lnSpc>
            </a:pPr>
            <a:r>
              <a:rPr lang="en-GB" sz="1500" smtClean="0"/>
              <a:t>The tag field stored within the cache is common to all 8 words of the same block</a:t>
            </a:r>
          </a:p>
          <a:p>
            <a:pPr eaLnBrk="1" hangingPunct="1">
              <a:lnSpc>
                <a:spcPct val="80000"/>
              </a:lnSpc>
            </a:pPr>
            <a:r>
              <a:rPr lang="en-GB" sz="1500" smtClean="0"/>
              <a:t>This means that every time a miss occurs, an entire block of 8 words must be transferred from main memory to cache memory</a:t>
            </a:r>
          </a:p>
          <a:p>
            <a:pPr eaLnBrk="1" hangingPunct="1">
              <a:lnSpc>
                <a:spcPct val="80000"/>
              </a:lnSpc>
            </a:pPr>
            <a:r>
              <a:rPr lang="en-GB" sz="1500" smtClean="0"/>
              <a:t>Although this takes extra time, the hit ratio will most likely improve with a larger block size because of the sequential nature of computer programs</a:t>
            </a:r>
            <a:endParaRPr lang="en-US" sz="1500" smtClean="0"/>
          </a:p>
        </p:txBody>
      </p:sp>
      <p:pic>
        <p:nvPicPr>
          <p:cNvPr id="28677" name="Picture 4" descr="8 blk cache"/>
          <p:cNvPicPr>
            <a:picLocks noGrp="1" noChangeAspect="1" noChangeArrowheads="1"/>
          </p:cNvPicPr>
          <p:nvPr>
            <p:ph sz="half" idx="2"/>
          </p:nvPr>
        </p:nvPicPr>
        <p:blipFill>
          <a:blip r:embed="rId2"/>
          <a:srcRect/>
          <a:stretch>
            <a:fillRect/>
          </a:stretch>
        </p:blipFill>
        <p:spPr>
          <a:xfrm>
            <a:off x="4716463" y="2349500"/>
            <a:ext cx="4032250" cy="2633663"/>
          </a:xfrm>
          <a:noFill/>
        </p:spPr>
      </p:pic>
      <p:sp>
        <p:nvSpPr>
          <p:cNvPr id="28674" name="Slide Number Placeholder 6"/>
          <p:cNvSpPr>
            <a:spLocks noGrp="1"/>
          </p:cNvSpPr>
          <p:nvPr>
            <p:ph type="sldNum" sz="quarter" idx="12"/>
          </p:nvPr>
        </p:nvSpPr>
        <p:spPr>
          <a:noFill/>
        </p:spPr>
        <p:txBody>
          <a:bodyPr/>
          <a:lstStyle/>
          <a:p>
            <a:fld id="{7323D073-C479-46E1-893E-5CB48309E680}" type="slidenum">
              <a:rPr lang="en-GB" altLang="en-US" smtClean="0"/>
              <a:pPr/>
              <a:t>26</a:t>
            </a:fld>
            <a:endParaRPr lang="en-GB" altLang="en-US" smtClean="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0" name="Rectangle 3"/>
          <p:cNvSpPr>
            <a:spLocks noGrp="1" noChangeArrowheads="1"/>
          </p:cNvSpPr>
          <p:nvPr>
            <p:ph idx="1"/>
          </p:nvPr>
        </p:nvSpPr>
        <p:spPr/>
        <p:txBody>
          <a:bodyPr/>
          <a:lstStyle/>
          <a:p>
            <a:pPr eaLnBrk="1" hangingPunct="1">
              <a:lnSpc>
                <a:spcPct val="90000"/>
              </a:lnSpc>
            </a:pPr>
            <a:r>
              <a:rPr lang="en-GB" sz="2100" smtClean="0"/>
              <a:t>It has already been mentioned that the disadvantage of direct mapping is that two words with the same index in their address but with different tag values cannot reside in cache at the same time</a:t>
            </a:r>
          </a:p>
          <a:p>
            <a:pPr eaLnBrk="1" hangingPunct="1">
              <a:lnSpc>
                <a:spcPct val="90000"/>
              </a:lnSpc>
            </a:pPr>
            <a:r>
              <a:rPr lang="en-GB" sz="2100" smtClean="0"/>
              <a:t>The third type of mapping called set Associative mapping is an improvement over direct mapping</a:t>
            </a:r>
          </a:p>
          <a:p>
            <a:pPr eaLnBrk="1" hangingPunct="1">
              <a:lnSpc>
                <a:spcPct val="90000"/>
              </a:lnSpc>
            </a:pPr>
            <a:r>
              <a:rPr lang="en-GB" sz="2100" smtClean="0"/>
              <a:t>In this scheme cache can store two or more words of memory under the same index address</a:t>
            </a:r>
          </a:p>
          <a:p>
            <a:pPr eaLnBrk="1" hangingPunct="1">
              <a:lnSpc>
                <a:spcPct val="90000"/>
              </a:lnSpc>
            </a:pPr>
            <a:r>
              <a:rPr lang="en-GB" sz="2100" smtClean="0"/>
              <a:t>Each data word is stored together with its tag-data items in one word of cache – this is said to form a ‘set’</a:t>
            </a:r>
          </a:p>
          <a:p>
            <a:pPr eaLnBrk="1" hangingPunct="1">
              <a:lnSpc>
                <a:spcPct val="90000"/>
              </a:lnSpc>
            </a:pPr>
            <a:r>
              <a:rPr lang="en-GB" sz="2100" smtClean="0"/>
              <a:t>An example of this is shown on the next slide</a:t>
            </a:r>
            <a:endParaRPr lang="en-US" sz="2100" smtClean="0"/>
          </a:p>
        </p:txBody>
      </p:sp>
      <p:sp>
        <p:nvSpPr>
          <p:cNvPr id="29698" name="Slide Number Placeholder 5"/>
          <p:cNvSpPr>
            <a:spLocks noGrp="1"/>
          </p:cNvSpPr>
          <p:nvPr>
            <p:ph type="sldNum" sz="quarter" idx="12"/>
          </p:nvPr>
        </p:nvSpPr>
        <p:spPr>
          <a:noFill/>
        </p:spPr>
        <p:txBody>
          <a:bodyPr/>
          <a:lstStyle/>
          <a:p>
            <a:fld id="{D75220E2-C307-4157-AAEE-DC862D05F2C6}" type="slidenum">
              <a:rPr lang="en-GB" altLang="en-US" smtClean="0"/>
              <a:pPr/>
              <a:t>27</a:t>
            </a:fld>
            <a:endParaRPr lang="en-GB" altLang="en-US" smtClean="0"/>
          </a:p>
        </p:txBody>
      </p:sp>
      <p:sp>
        <p:nvSpPr>
          <p:cNvPr id="29699" name="Rectangle 2"/>
          <p:cNvSpPr>
            <a:spLocks noGrp="1" noChangeArrowheads="1"/>
          </p:cNvSpPr>
          <p:nvPr>
            <p:ph type="title"/>
          </p:nvPr>
        </p:nvSpPr>
        <p:spPr/>
        <p:txBody>
          <a:bodyPr/>
          <a:lstStyle/>
          <a:p>
            <a:pPr eaLnBrk="1" hangingPunct="1"/>
            <a:r>
              <a:rPr lang="en-GB" sz="4700" smtClean="0"/>
              <a:t>Cache Memory</a:t>
            </a:r>
            <a:br>
              <a:rPr lang="en-GB" sz="4700" smtClean="0"/>
            </a:br>
            <a:r>
              <a:rPr lang="en-GB" sz="2800" smtClean="0"/>
              <a:t>Set Associative Mapping</a:t>
            </a:r>
            <a:endParaRPr lang="en-US" sz="2800" smtClean="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Rectangle 2"/>
          <p:cNvSpPr>
            <a:spLocks noGrp="1" noChangeArrowheads="1"/>
          </p:cNvSpPr>
          <p:nvPr>
            <p:ph type="title"/>
          </p:nvPr>
        </p:nvSpPr>
        <p:spPr/>
        <p:txBody>
          <a:bodyPr/>
          <a:lstStyle/>
          <a:p>
            <a:pPr eaLnBrk="1" hangingPunct="1"/>
            <a:r>
              <a:rPr lang="en-GB" sz="4700" smtClean="0"/>
              <a:t>Cache Memory</a:t>
            </a:r>
            <a:br>
              <a:rPr lang="en-GB" sz="4700" smtClean="0"/>
            </a:br>
            <a:r>
              <a:rPr lang="en-GB" sz="2800" smtClean="0"/>
              <a:t>Set Associative Mapping</a:t>
            </a:r>
            <a:endParaRPr lang="en-US" sz="2800" smtClean="0"/>
          </a:p>
        </p:txBody>
      </p:sp>
      <p:sp>
        <p:nvSpPr>
          <p:cNvPr id="30724" name="Rectangle 3"/>
          <p:cNvSpPr>
            <a:spLocks noGrp="1" noChangeArrowheads="1"/>
          </p:cNvSpPr>
          <p:nvPr>
            <p:ph type="body" sz="half" idx="1"/>
          </p:nvPr>
        </p:nvSpPr>
        <p:spPr/>
        <p:txBody>
          <a:bodyPr/>
          <a:lstStyle/>
          <a:p>
            <a:pPr eaLnBrk="1" hangingPunct="1">
              <a:lnSpc>
                <a:spcPct val="80000"/>
              </a:lnSpc>
            </a:pPr>
            <a:r>
              <a:rPr lang="en-GB" sz="1700" smtClean="0"/>
              <a:t>The octal numbers listed in the cache are from the main memory arrangement shown on slide 19</a:t>
            </a:r>
          </a:p>
          <a:p>
            <a:pPr eaLnBrk="1" hangingPunct="1">
              <a:lnSpc>
                <a:spcPct val="80000"/>
              </a:lnSpc>
            </a:pPr>
            <a:r>
              <a:rPr lang="en-GB" sz="1700" smtClean="0"/>
              <a:t>Each index address refers to 2 data words and their associated tags</a:t>
            </a:r>
          </a:p>
          <a:p>
            <a:pPr eaLnBrk="1" hangingPunct="1">
              <a:lnSpc>
                <a:spcPct val="80000"/>
              </a:lnSpc>
            </a:pPr>
            <a:r>
              <a:rPr lang="en-GB" sz="1700" smtClean="0"/>
              <a:t>Each tag requires 6 bits and each data word has 12 bits</a:t>
            </a:r>
          </a:p>
          <a:p>
            <a:pPr eaLnBrk="1" hangingPunct="1">
              <a:lnSpc>
                <a:spcPct val="80000"/>
              </a:lnSpc>
            </a:pPr>
            <a:r>
              <a:rPr lang="en-GB" sz="1700" smtClean="0"/>
              <a:t>The word length is therefore 2(6 + 12) = 36 bits</a:t>
            </a:r>
          </a:p>
          <a:p>
            <a:pPr eaLnBrk="1" hangingPunct="1">
              <a:lnSpc>
                <a:spcPct val="80000"/>
              </a:lnSpc>
            </a:pPr>
            <a:r>
              <a:rPr lang="en-GB" sz="1700" smtClean="0"/>
              <a:t>An index address of 9 bits can accommodate 512 words thus the size of cache is 512 x 36</a:t>
            </a:r>
          </a:p>
          <a:p>
            <a:pPr eaLnBrk="1" hangingPunct="1">
              <a:lnSpc>
                <a:spcPct val="80000"/>
              </a:lnSpc>
            </a:pPr>
            <a:r>
              <a:rPr lang="en-GB" sz="1700" smtClean="0"/>
              <a:t>It can accommodate 1024 words of main memory since each word of cache contains 2 data words!</a:t>
            </a:r>
          </a:p>
          <a:p>
            <a:pPr eaLnBrk="1" hangingPunct="1">
              <a:lnSpc>
                <a:spcPct val="80000"/>
              </a:lnSpc>
            </a:pPr>
            <a:r>
              <a:rPr lang="en-GB" sz="1700" smtClean="0"/>
              <a:t>In general we can say that a set-associative cache of set size </a:t>
            </a:r>
            <a:r>
              <a:rPr lang="en-GB" sz="1700" i="1" smtClean="0"/>
              <a:t>k</a:t>
            </a:r>
            <a:r>
              <a:rPr lang="en-GB" sz="1700" smtClean="0"/>
              <a:t> will accommodate </a:t>
            </a:r>
            <a:r>
              <a:rPr lang="en-GB" sz="1700" i="1" smtClean="0"/>
              <a:t>k</a:t>
            </a:r>
            <a:r>
              <a:rPr lang="en-GB" sz="1700" smtClean="0"/>
              <a:t> words of main memory in each word of cache</a:t>
            </a:r>
            <a:endParaRPr lang="en-US" sz="1700" smtClean="0"/>
          </a:p>
        </p:txBody>
      </p:sp>
      <p:pic>
        <p:nvPicPr>
          <p:cNvPr id="30725" name="Picture 4" descr="set assoc cache"/>
          <p:cNvPicPr>
            <a:picLocks noGrp="1" noChangeAspect="1" noChangeArrowheads="1"/>
          </p:cNvPicPr>
          <p:nvPr>
            <p:ph sz="half" idx="2"/>
          </p:nvPr>
        </p:nvPicPr>
        <p:blipFill>
          <a:blip r:embed="rId2"/>
          <a:srcRect/>
          <a:stretch>
            <a:fillRect/>
          </a:stretch>
        </p:blipFill>
        <p:spPr>
          <a:xfrm>
            <a:off x="4787900" y="2492375"/>
            <a:ext cx="3816350" cy="2771775"/>
          </a:xfrm>
          <a:noFill/>
        </p:spPr>
      </p:pic>
      <p:sp>
        <p:nvSpPr>
          <p:cNvPr id="30722" name="Slide Number Placeholder 6"/>
          <p:cNvSpPr>
            <a:spLocks noGrp="1"/>
          </p:cNvSpPr>
          <p:nvPr>
            <p:ph type="sldNum" sz="quarter" idx="12"/>
          </p:nvPr>
        </p:nvSpPr>
        <p:spPr>
          <a:noFill/>
        </p:spPr>
        <p:txBody>
          <a:bodyPr/>
          <a:lstStyle/>
          <a:p>
            <a:fld id="{21DABA01-3F24-4CFE-94D2-F1F046640FDC}" type="slidenum">
              <a:rPr lang="en-GB" altLang="en-US" smtClean="0"/>
              <a:pPr/>
              <a:t>28</a:t>
            </a:fld>
            <a:endParaRPr lang="en-GB" altLang="en-US" smtClean="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8" name="Rectangle 3"/>
          <p:cNvSpPr>
            <a:spLocks noGrp="1" noChangeArrowheads="1"/>
          </p:cNvSpPr>
          <p:nvPr>
            <p:ph idx="1"/>
          </p:nvPr>
        </p:nvSpPr>
        <p:spPr/>
        <p:txBody>
          <a:bodyPr/>
          <a:lstStyle/>
          <a:p>
            <a:pPr eaLnBrk="1" hangingPunct="1">
              <a:lnSpc>
                <a:spcPct val="80000"/>
              </a:lnSpc>
            </a:pPr>
            <a:r>
              <a:rPr lang="en-GB" sz="2100" smtClean="0"/>
              <a:t>The words stored at addresses 01000 and 02000 of main memory are stored in cache memory at index address 000</a:t>
            </a:r>
          </a:p>
          <a:p>
            <a:pPr eaLnBrk="1" hangingPunct="1">
              <a:lnSpc>
                <a:spcPct val="80000"/>
              </a:lnSpc>
            </a:pPr>
            <a:r>
              <a:rPr lang="en-GB" sz="2100" smtClean="0"/>
              <a:t>Similarly the words at addresses 02777 and 00777 are stored in cache at index address 777</a:t>
            </a:r>
          </a:p>
          <a:p>
            <a:pPr eaLnBrk="1" hangingPunct="1">
              <a:lnSpc>
                <a:spcPct val="80000"/>
              </a:lnSpc>
            </a:pPr>
            <a:r>
              <a:rPr lang="en-GB" sz="2100" smtClean="0"/>
              <a:t>When the CPU generates a memory request, the index value of the address is used to access the cache</a:t>
            </a:r>
          </a:p>
          <a:p>
            <a:pPr eaLnBrk="1" hangingPunct="1">
              <a:lnSpc>
                <a:spcPct val="80000"/>
              </a:lnSpc>
            </a:pPr>
            <a:r>
              <a:rPr lang="en-GB" sz="2100" smtClean="0"/>
              <a:t>The tag field of the CPU address is then compared with both tags in the cache to determine if a match occurs</a:t>
            </a:r>
          </a:p>
          <a:p>
            <a:pPr eaLnBrk="1" hangingPunct="1">
              <a:lnSpc>
                <a:spcPct val="80000"/>
              </a:lnSpc>
            </a:pPr>
            <a:r>
              <a:rPr lang="en-GB" sz="2100" smtClean="0"/>
              <a:t>The comparison logic is done an ‘associative’ search of the tags similar to an associative memory search: hence the name </a:t>
            </a:r>
            <a:r>
              <a:rPr lang="en-GB" sz="2100" i="1" smtClean="0"/>
              <a:t>set-associative</a:t>
            </a:r>
          </a:p>
          <a:p>
            <a:pPr eaLnBrk="1" hangingPunct="1">
              <a:lnSpc>
                <a:spcPct val="80000"/>
              </a:lnSpc>
            </a:pPr>
            <a:r>
              <a:rPr lang="en-GB" sz="2100" smtClean="0"/>
              <a:t>The hit ratio will improve as the set size increases because more words with the same index but different tags can reside in cache</a:t>
            </a:r>
          </a:p>
          <a:p>
            <a:pPr eaLnBrk="1" hangingPunct="1">
              <a:lnSpc>
                <a:spcPct val="80000"/>
              </a:lnSpc>
            </a:pPr>
            <a:r>
              <a:rPr lang="en-GB" sz="2100" smtClean="0"/>
              <a:t>However an increase in set size increases the number of bits in words of cache and requires more complex comparison logic</a:t>
            </a:r>
            <a:endParaRPr lang="en-US" sz="2100" smtClean="0"/>
          </a:p>
        </p:txBody>
      </p:sp>
      <p:sp>
        <p:nvSpPr>
          <p:cNvPr id="31746" name="Slide Number Placeholder 5"/>
          <p:cNvSpPr>
            <a:spLocks noGrp="1"/>
          </p:cNvSpPr>
          <p:nvPr>
            <p:ph type="sldNum" sz="quarter" idx="12"/>
          </p:nvPr>
        </p:nvSpPr>
        <p:spPr>
          <a:noFill/>
        </p:spPr>
        <p:txBody>
          <a:bodyPr/>
          <a:lstStyle/>
          <a:p>
            <a:fld id="{E84FDB94-5D88-4A48-A747-CBD92FC50E14}" type="slidenum">
              <a:rPr lang="en-GB" altLang="en-US" smtClean="0"/>
              <a:pPr/>
              <a:t>29</a:t>
            </a:fld>
            <a:endParaRPr lang="en-GB" altLang="en-US" smtClean="0"/>
          </a:p>
        </p:txBody>
      </p:sp>
      <p:sp>
        <p:nvSpPr>
          <p:cNvPr id="31747" name="Rectangle 2"/>
          <p:cNvSpPr>
            <a:spLocks noGrp="1" noChangeArrowheads="1"/>
          </p:cNvSpPr>
          <p:nvPr>
            <p:ph type="title"/>
          </p:nvPr>
        </p:nvSpPr>
        <p:spPr/>
        <p:txBody>
          <a:bodyPr/>
          <a:lstStyle/>
          <a:p>
            <a:pPr eaLnBrk="1" hangingPunct="1"/>
            <a:r>
              <a:rPr lang="en-GB" sz="4700" smtClean="0"/>
              <a:t>Cache Memory</a:t>
            </a:r>
            <a:br>
              <a:rPr lang="en-GB" sz="4700" smtClean="0"/>
            </a:br>
            <a:r>
              <a:rPr lang="en-GB" sz="2800" smtClean="0"/>
              <a:t>Set Associative Mapping</a:t>
            </a:r>
            <a:endParaRPr lang="en-US" sz="2800" smtClean="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2" name="Rectangle 3"/>
          <p:cNvSpPr>
            <a:spLocks noGrp="1" noChangeArrowheads="1"/>
          </p:cNvSpPr>
          <p:nvPr>
            <p:ph idx="1"/>
          </p:nvPr>
        </p:nvSpPr>
        <p:spPr/>
        <p:txBody>
          <a:bodyPr/>
          <a:lstStyle/>
          <a:p>
            <a:pPr eaLnBrk="1" hangingPunct="1">
              <a:lnSpc>
                <a:spcPct val="90000"/>
              </a:lnSpc>
            </a:pPr>
            <a:r>
              <a:rPr lang="en-GB" sz="2100" smtClean="0"/>
              <a:t>When a miss occurs in cache that is full, it is necessary to replace one of the tag-data items with a new value</a:t>
            </a:r>
          </a:p>
          <a:p>
            <a:pPr eaLnBrk="1" hangingPunct="1">
              <a:lnSpc>
                <a:spcPct val="90000"/>
              </a:lnSpc>
            </a:pPr>
            <a:r>
              <a:rPr lang="en-GB" sz="2100" smtClean="0"/>
              <a:t>There several common replacement algorithms</a:t>
            </a:r>
          </a:p>
          <a:p>
            <a:pPr lvl="1" eaLnBrk="1" hangingPunct="1">
              <a:lnSpc>
                <a:spcPct val="90000"/>
              </a:lnSpc>
            </a:pPr>
            <a:r>
              <a:rPr lang="en-GB" sz="2000" smtClean="0"/>
              <a:t>Random</a:t>
            </a:r>
          </a:p>
          <a:p>
            <a:pPr lvl="1" eaLnBrk="1" hangingPunct="1">
              <a:lnSpc>
                <a:spcPct val="90000"/>
              </a:lnSpc>
            </a:pPr>
            <a:r>
              <a:rPr lang="en-GB" sz="2000" smtClean="0"/>
              <a:t>First in first out (FIFO)</a:t>
            </a:r>
          </a:p>
          <a:p>
            <a:pPr lvl="1" eaLnBrk="1" hangingPunct="1">
              <a:lnSpc>
                <a:spcPct val="90000"/>
              </a:lnSpc>
            </a:pPr>
            <a:r>
              <a:rPr lang="en-GB" sz="2000" smtClean="0"/>
              <a:t>Least recently used (LRU)</a:t>
            </a:r>
          </a:p>
          <a:p>
            <a:pPr eaLnBrk="1" hangingPunct="1">
              <a:lnSpc>
                <a:spcPct val="90000"/>
              </a:lnSpc>
            </a:pPr>
            <a:r>
              <a:rPr lang="en-GB" sz="2100" b="1" smtClean="0"/>
              <a:t>Random</a:t>
            </a:r>
            <a:r>
              <a:rPr lang="en-GB" sz="2100" smtClean="0"/>
              <a:t>; as it suggests a tag-data item is chosen at random for replacement</a:t>
            </a:r>
          </a:p>
          <a:p>
            <a:pPr eaLnBrk="1" hangingPunct="1">
              <a:lnSpc>
                <a:spcPct val="90000"/>
              </a:lnSpc>
            </a:pPr>
            <a:r>
              <a:rPr lang="en-GB" sz="2100" b="1" smtClean="0"/>
              <a:t>FIFO</a:t>
            </a:r>
            <a:r>
              <a:rPr lang="en-GB" sz="2100" smtClean="0"/>
              <a:t>; the selects the item that has been cache the longest</a:t>
            </a:r>
          </a:p>
          <a:p>
            <a:pPr eaLnBrk="1" hangingPunct="1">
              <a:lnSpc>
                <a:spcPct val="90000"/>
              </a:lnSpc>
            </a:pPr>
            <a:r>
              <a:rPr lang="en-GB" sz="2100" b="1" smtClean="0"/>
              <a:t>LRU</a:t>
            </a:r>
            <a:r>
              <a:rPr lang="en-GB" sz="2100" smtClean="0"/>
              <a:t>; selects the item in cache that has been used the least</a:t>
            </a:r>
          </a:p>
          <a:p>
            <a:pPr eaLnBrk="1" hangingPunct="1">
              <a:lnSpc>
                <a:spcPct val="90000"/>
              </a:lnSpc>
            </a:pPr>
            <a:r>
              <a:rPr lang="en-GB" sz="2100" smtClean="0"/>
              <a:t>Both FIFO and LRU require that a few extra bits are added to each word in cache – provides a ‘status’ for the entry</a:t>
            </a:r>
            <a:endParaRPr lang="en-US" sz="2100" smtClean="0"/>
          </a:p>
        </p:txBody>
      </p:sp>
      <p:sp>
        <p:nvSpPr>
          <p:cNvPr id="32770" name="Slide Number Placeholder 5"/>
          <p:cNvSpPr>
            <a:spLocks noGrp="1"/>
          </p:cNvSpPr>
          <p:nvPr>
            <p:ph type="sldNum" sz="quarter" idx="12"/>
          </p:nvPr>
        </p:nvSpPr>
        <p:spPr>
          <a:noFill/>
        </p:spPr>
        <p:txBody>
          <a:bodyPr/>
          <a:lstStyle/>
          <a:p>
            <a:fld id="{E71C39A5-29F8-4EEA-87B3-11A4855E69E7}" type="slidenum">
              <a:rPr lang="en-GB" altLang="en-US" smtClean="0"/>
              <a:pPr/>
              <a:t>30</a:t>
            </a:fld>
            <a:endParaRPr lang="en-GB" altLang="en-US" smtClean="0"/>
          </a:p>
        </p:txBody>
      </p:sp>
      <p:sp>
        <p:nvSpPr>
          <p:cNvPr id="32771" name="Rectangle 2"/>
          <p:cNvSpPr>
            <a:spLocks noGrp="1" noChangeArrowheads="1"/>
          </p:cNvSpPr>
          <p:nvPr>
            <p:ph type="title"/>
          </p:nvPr>
        </p:nvSpPr>
        <p:spPr/>
        <p:txBody>
          <a:bodyPr/>
          <a:lstStyle/>
          <a:p>
            <a:pPr eaLnBrk="1" hangingPunct="1"/>
            <a:r>
              <a:rPr lang="en-GB" sz="4700" smtClean="0"/>
              <a:t>Cache Memory</a:t>
            </a:r>
            <a:br>
              <a:rPr lang="en-GB" sz="4700" smtClean="0"/>
            </a:br>
            <a:r>
              <a:rPr lang="en-GB" sz="2800" smtClean="0"/>
              <a:t>Replacement algorithms</a:t>
            </a:r>
            <a:endParaRPr lang="en-US" sz="2800" smtClean="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6" name="Rectangle 3"/>
          <p:cNvSpPr>
            <a:spLocks noGrp="1" noChangeArrowheads="1"/>
          </p:cNvSpPr>
          <p:nvPr>
            <p:ph idx="1"/>
          </p:nvPr>
        </p:nvSpPr>
        <p:spPr>
          <a:xfrm>
            <a:off x="457200" y="1557338"/>
            <a:ext cx="8229600" cy="4878387"/>
          </a:xfrm>
        </p:spPr>
        <p:txBody>
          <a:bodyPr/>
          <a:lstStyle/>
          <a:p>
            <a:pPr eaLnBrk="1" hangingPunct="1">
              <a:lnSpc>
                <a:spcPct val="80000"/>
              </a:lnSpc>
            </a:pPr>
            <a:r>
              <a:rPr lang="en-GB" sz="1800" smtClean="0"/>
              <a:t>So far we have just been concerned with read operations</a:t>
            </a:r>
          </a:p>
          <a:p>
            <a:pPr eaLnBrk="1" hangingPunct="1">
              <a:lnSpc>
                <a:spcPct val="80000"/>
              </a:lnSpc>
            </a:pPr>
            <a:r>
              <a:rPr lang="en-GB" sz="1800" smtClean="0"/>
              <a:t>Write operations are treated differently and can be divide into two procedures</a:t>
            </a:r>
          </a:p>
          <a:p>
            <a:pPr lvl="1" eaLnBrk="1" hangingPunct="1">
              <a:lnSpc>
                <a:spcPct val="80000"/>
              </a:lnSpc>
            </a:pPr>
            <a:r>
              <a:rPr lang="en-GB" sz="1800" smtClean="0"/>
              <a:t>Write-through</a:t>
            </a:r>
          </a:p>
          <a:p>
            <a:pPr lvl="1" eaLnBrk="1" hangingPunct="1">
              <a:lnSpc>
                <a:spcPct val="80000"/>
              </a:lnSpc>
            </a:pPr>
            <a:r>
              <a:rPr lang="en-GB" sz="1800" smtClean="0"/>
              <a:t>Write-back</a:t>
            </a:r>
          </a:p>
          <a:p>
            <a:pPr eaLnBrk="1" hangingPunct="1">
              <a:lnSpc>
                <a:spcPct val="80000"/>
              </a:lnSpc>
            </a:pPr>
            <a:r>
              <a:rPr lang="en-GB" sz="1800" b="1" smtClean="0"/>
              <a:t>Write-through</a:t>
            </a:r>
            <a:r>
              <a:rPr lang="en-GB" sz="1800" smtClean="0"/>
              <a:t>; this is simplest and most common strategy. Main memory is updated with every write operation – the cache is updated in parallel if it contains the word at the specified address</a:t>
            </a:r>
          </a:p>
          <a:p>
            <a:pPr eaLnBrk="1" hangingPunct="1">
              <a:lnSpc>
                <a:spcPct val="80000"/>
              </a:lnSpc>
            </a:pPr>
            <a:r>
              <a:rPr lang="en-GB" sz="1800" smtClean="0"/>
              <a:t>The advantage of write through is that main memory always contains the same data as its counterpart held in cache</a:t>
            </a:r>
          </a:p>
          <a:p>
            <a:pPr eaLnBrk="1" hangingPunct="1">
              <a:lnSpc>
                <a:spcPct val="80000"/>
              </a:lnSpc>
            </a:pPr>
            <a:r>
              <a:rPr lang="en-GB" sz="1800" smtClean="0"/>
              <a:t>This characteristic is important in systems with DMA transfers as it ensures that I/O communicating thro DMA always has the most recent version of data</a:t>
            </a:r>
          </a:p>
          <a:p>
            <a:pPr eaLnBrk="1" hangingPunct="1">
              <a:lnSpc>
                <a:spcPct val="80000"/>
              </a:lnSpc>
            </a:pPr>
            <a:r>
              <a:rPr lang="en-GB" sz="1800" b="1" smtClean="0"/>
              <a:t>Write-back</a:t>
            </a:r>
            <a:r>
              <a:rPr lang="en-GB" sz="1800" smtClean="0"/>
              <a:t>; in this scheme only the cache is updated during a write. The location is then flagged so that when the word id removed from cache it is copied into main memory</a:t>
            </a:r>
          </a:p>
          <a:p>
            <a:pPr eaLnBrk="1" hangingPunct="1">
              <a:lnSpc>
                <a:spcPct val="80000"/>
              </a:lnSpc>
            </a:pPr>
            <a:r>
              <a:rPr lang="en-GB" sz="1800" smtClean="0"/>
              <a:t>The reason for write back is that during the time a word resides in cache, it may be updated several times, however as long as the word remains in cache it does not matter that main memory is out of date, since requests are fulfilled by cache</a:t>
            </a:r>
            <a:endParaRPr lang="en-US" sz="1800" smtClean="0"/>
          </a:p>
        </p:txBody>
      </p:sp>
      <p:sp>
        <p:nvSpPr>
          <p:cNvPr id="33794" name="Slide Number Placeholder 5"/>
          <p:cNvSpPr>
            <a:spLocks noGrp="1"/>
          </p:cNvSpPr>
          <p:nvPr>
            <p:ph type="sldNum" sz="quarter" idx="12"/>
          </p:nvPr>
        </p:nvSpPr>
        <p:spPr>
          <a:noFill/>
        </p:spPr>
        <p:txBody>
          <a:bodyPr/>
          <a:lstStyle/>
          <a:p>
            <a:fld id="{B12B3E19-A216-4D03-90F7-11E2F2EDFA16}" type="slidenum">
              <a:rPr lang="en-GB" altLang="en-US" smtClean="0"/>
              <a:pPr/>
              <a:t>31</a:t>
            </a:fld>
            <a:endParaRPr lang="en-GB" altLang="en-US" smtClean="0"/>
          </a:p>
        </p:txBody>
      </p:sp>
      <p:sp>
        <p:nvSpPr>
          <p:cNvPr id="33795" name="Rectangle 2"/>
          <p:cNvSpPr>
            <a:spLocks noGrp="1" noChangeArrowheads="1"/>
          </p:cNvSpPr>
          <p:nvPr>
            <p:ph type="title"/>
          </p:nvPr>
        </p:nvSpPr>
        <p:spPr/>
        <p:txBody>
          <a:bodyPr/>
          <a:lstStyle/>
          <a:p>
            <a:pPr eaLnBrk="1" hangingPunct="1"/>
            <a:r>
              <a:rPr lang="en-GB" sz="4700" smtClean="0"/>
              <a:t>Cache Memory</a:t>
            </a:r>
            <a:br>
              <a:rPr lang="en-GB" sz="4700" smtClean="0"/>
            </a:br>
            <a:r>
              <a:rPr lang="en-GB" sz="3200" smtClean="0"/>
              <a:t>Write Procedures</a:t>
            </a:r>
            <a:endParaRPr lang="en-US" sz="3200" smtClean="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Rectangle 3"/>
          <p:cNvSpPr>
            <a:spLocks noGrp="1" noChangeArrowheads="1"/>
          </p:cNvSpPr>
          <p:nvPr>
            <p:ph idx="1"/>
          </p:nvPr>
        </p:nvSpPr>
        <p:spPr/>
        <p:txBody>
          <a:bodyPr/>
          <a:lstStyle/>
          <a:p>
            <a:pPr eaLnBrk="1" hangingPunct="1">
              <a:lnSpc>
                <a:spcPct val="80000"/>
              </a:lnSpc>
            </a:pPr>
            <a:r>
              <a:rPr lang="en-GB" sz="2100" smtClean="0"/>
              <a:t>One more aspect of cache organisation is that of initialisation</a:t>
            </a:r>
          </a:p>
          <a:p>
            <a:pPr eaLnBrk="1" hangingPunct="1">
              <a:lnSpc>
                <a:spcPct val="80000"/>
              </a:lnSpc>
            </a:pPr>
            <a:r>
              <a:rPr lang="en-GB" sz="2100" smtClean="0"/>
              <a:t>The cache is initialised when power is applied to the computer or when memory is loaded with a complete set of programs from auxiliary (virtual) memory</a:t>
            </a:r>
          </a:p>
          <a:p>
            <a:pPr eaLnBrk="1" hangingPunct="1">
              <a:lnSpc>
                <a:spcPct val="80000"/>
              </a:lnSpc>
            </a:pPr>
            <a:r>
              <a:rPr lang="en-GB" sz="2100" smtClean="0"/>
              <a:t>After initialisation the cache is considered to be empty, but in effect it just contains some non-valid data</a:t>
            </a:r>
          </a:p>
          <a:p>
            <a:pPr eaLnBrk="1" hangingPunct="1">
              <a:lnSpc>
                <a:spcPct val="80000"/>
              </a:lnSpc>
            </a:pPr>
            <a:r>
              <a:rPr lang="en-GB" sz="2100" smtClean="0"/>
              <a:t>It is customary to include with each word in cache a ‘valid’ bit to indicate whether or not the word contains valid data</a:t>
            </a:r>
          </a:p>
          <a:p>
            <a:pPr eaLnBrk="1" hangingPunct="1">
              <a:lnSpc>
                <a:spcPct val="80000"/>
              </a:lnSpc>
            </a:pPr>
            <a:r>
              <a:rPr lang="en-GB" sz="2100" smtClean="0"/>
              <a:t>The cache is initialised by clearing all the valid bits to ‘0’</a:t>
            </a:r>
          </a:p>
          <a:p>
            <a:pPr eaLnBrk="1" hangingPunct="1">
              <a:lnSpc>
                <a:spcPct val="80000"/>
              </a:lnSpc>
            </a:pPr>
            <a:r>
              <a:rPr lang="en-GB" sz="2100" smtClean="0"/>
              <a:t>The valid bit of a particular word is set to ‘1’ the first time this word is loaded from main memory and stays set unless the cache is initialised again</a:t>
            </a:r>
          </a:p>
          <a:p>
            <a:pPr eaLnBrk="1" hangingPunct="1">
              <a:lnSpc>
                <a:spcPct val="80000"/>
              </a:lnSpc>
            </a:pPr>
            <a:r>
              <a:rPr lang="en-GB" sz="2100" smtClean="0"/>
              <a:t>The valid bit has the effect of ‘forcing’ misses in that a valid word would replace the invalid words until the cache is once again full of valid data</a:t>
            </a:r>
            <a:endParaRPr lang="en-US" sz="2100" smtClean="0"/>
          </a:p>
        </p:txBody>
      </p:sp>
      <p:sp>
        <p:nvSpPr>
          <p:cNvPr id="34818" name="Slide Number Placeholder 5"/>
          <p:cNvSpPr>
            <a:spLocks noGrp="1"/>
          </p:cNvSpPr>
          <p:nvPr>
            <p:ph type="sldNum" sz="quarter" idx="12"/>
          </p:nvPr>
        </p:nvSpPr>
        <p:spPr>
          <a:noFill/>
        </p:spPr>
        <p:txBody>
          <a:bodyPr/>
          <a:lstStyle/>
          <a:p>
            <a:fld id="{CDB7DA69-7FB5-4366-8EEE-D9B2290E1CA2}" type="slidenum">
              <a:rPr lang="en-GB" altLang="en-US" smtClean="0"/>
              <a:pPr/>
              <a:t>32</a:t>
            </a:fld>
            <a:endParaRPr lang="en-GB" altLang="en-US" smtClean="0"/>
          </a:p>
        </p:txBody>
      </p:sp>
      <p:sp>
        <p:nvSpPr>
          <p:cNvPr id="34819" name="Rectangle 2"/>
          <p:cNvSpPr>
            <a:spLocks noGrp="1" noChangeArrowheads="1"/>
          </p:cNvSpPr>
          <p:nvPr>
            <p:ph type="title"/>
          </p:nvPr>
        </p:nvSpPr>
        <p:spPr/>
        <p:txBody>
          <a:bodyPr/>
          <a:lstStyle/>
          <a:p>
            <a:pPr eaLnBrk="1" hangingPunct="1"/>
            <a:r>
              <a:rPr lang="en-GB" sz="4700" smtClean="0"/>
              <a:t>Cache Memory</a:t>
            </a:r>
            <a:br>
              <a:rPr lang="en-GB" sz="4700" smtClean="0"/>
            </a:br>
            <a:r>
              <a:rPr lang="en-GB" sz="2800" smtClean="0"/>
              <a:t>Initialisation</a:t>
            </a:r>
            <a:endParaRPr lang="en-US" sz="2800" smtClean="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2055</TotalTime>
  <Words>3960</Words>
  <Application>Microsoft PowerPoint</Application>
  <PresentationFormat>On-screen Show (4:3)</PresentationFormat>
  <Paragraphs>354</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Wingdings</vt:lpstr>
      <vt:lpstr>Times New Roman</vt:lpstr>
      <vt:lpstr>Concourse</vt:lpstr>
      <vt:lpstr>Memory - Detailed</vt:lpstr>
      <vt:lpstr>Memory Hierarchy</vt:lpstr>
      <vt:lpstr>Memory Hierarchy</vt:lpstr>
      <vt:lpstr>Memory Hierarchy</vt:lpstr>
      <vt:lpstr>Memory Hierarchy</vt:lpstr>
      <vt:lpstr>Multiprogramming</vt:lpstr>
      <vt:lpstr>Main Memory</vt:lpstr>
      <vt:lpstr>Main Memory</vt:lpstr>
      <vt:lpstr>Main Memory</vt:lpstr>
      <vt:lpstr>Associative Memory</vt:lpstr>
      <vt:lpstr>Associative Memory</vt:lpstr>
      <vt:lpstr>Associative Memory</vt:lpstr>
      <vt:lpstr>Associative Memory</vt:lpstr>
      <vt:lpstr>Cache Memory</vt:lpstr>
      <vt:lpstr>Cache Memory</vt:lpstr>
      <vt:lpstr>Cache Memory</vt:lpstr>
      <vt:lpstr>Cache Memory</vt:lpstr>
      <vt:lpstr>Cache Memory</vt:lpstr>
      <vt:lpstr>Cache Memory Associative Mapping</vt:lpstr>
      <vt:lpstr>Cache Memory Associative Mapping</vt:lpstr>
      <vt:lpstr>Cache Memory Direct Mapping</vt:lpstr>
      <vt:lpstr>Cache Memory Direct Mapping</vt:lpstr>
      <vt:lpstr>Cache Memory Direct Mapping</vt:lpstr>
      <vt:lpstr>Cache Memory Direct Mapping</vt:lpstr>
      <vt:lpstr>Cache Memory Direct Mapping</vt:lpstr>
      <vt:lpstr>Cache Memory Direct Mapping</vt:lpstr>
      <vt:lpstr>Cache Memory Set Associative Mapping</vt:lpstr>
      <vt:lpstr>Cache Memory Set Associative Mapping</vt:lpstr>
      <vt:lpstr>Cache Memory Set Associative Mapping</vt:lpstr>
      <vt:lpstr>Cache Memory Replacement algorithms</vt:lpstr>
      <vt:lpstr>Cache Memory Write Procedures</vt:lpstr>
      <vt:lpstr>Cache Memory Initialisation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Paul Kear</dc:creator>
  <cp:lastModifiedBy>gary</cp:lastModifiedBy>
  <cp:revision>192</cp:revision>
  <dcterms:created xsi:type="dcterms:W3CDTF">2005-11-20T11:47:46Z</dcterms:created>
  <dcterms:modified xsi:type="dcterms:W3CDTF">2013-11-21T12:09:07Z</dcterms:modified>
</cp:coreProperties>
</file>