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67" r:id="rId14"/>
    <p:sldId id="268" r:id="rId15"/>
    <p:sldId id="269" r:id="rId16"/>
    <p:sldId id="271" r:id="rId17"/>
    <p:sldId id="272" r:id="rId18"/>
    <p:sldId id="273" r:id="rId19"/>
    <p:sldId id="275" r:id="rId20"/>
    <p:sldId id="274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33" autoAdjust="0"/>
    <p:restoredTop sz="94660"/>
  </p:normalViewPr>
  <p:slideViewPr>
    <p:cSldViewPr snapToGrid="0">
      <p:cViewPr varScale="1">
        <p:scale>
          <a:sx n="72" d="100"/>
          <a:sy n="72" d="100"/>
        </p:scale>
        <p:origin x="36" y="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720"/>
    </p:cViewPr>
  </p:sorterViewPr>
  <p:notesViewPr>
    <p:cSldViewPr snapToGrid="0">
      <p:cViewPr>
        <p:scale>
          <a:sx n="100" d="100"/>
          <a:sy n="100" d="100"/>
        </p:scale>
        <p:origin x="1073" y="-73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BA7F2D-159E-4005-A597-777494929B81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9409534-EE37-4075-8DE5-172520275D75}">
      <dgm:prSet phldrT="[Text]"/>
      <dgm:spPr/>
      <dgm:t>
        <a:bodyPr/>
        <a:lstStyle/>
        <a:p>
          <a:r>
            <a:rPr lang="en-US" dirty="0" err="1" smtClean="0"/>
            <a:t>iechyd</a:t>
          </a:r>
          <a:r>
            <a:rPr lang="en-US" dirty="0" smtClean="0"/>
            <a:t> </a:t>
          </a:r>
          <a:r>
            <a:rPr lang="en-US" dirty="0" err="1" smtClean="0"/>
            <a:t>meddwl</a:t>
          </a:r>
          <a:endParaRPr lang="en-US" dirty="0" smtClean="0"/>
        </a:p>
        <a:p>
          <a:r>
            <a:rPr lang="en-US" i="1" dirty="0" smtClean="0">
              <a:solidFill>
                <a:schemeClr val="bg2"/>
              </a:solidFill>
            </a:rPr>
            <a:t>mental health</a:t>
          </a:r>
          <a:endParaRPr lang="en-US" i="1" dirty="0">
            <a:solidFill>
              <a:schemeClr val="bg2"/>
            </a:solidFill>
          </a:endParaRPr>
        </a:p>
      </dgm:t>
    </dgm:pt>
    <dgm:pt modelId="{227DDD84-16A8-4743-A48E-FFBE4A08B5E8}" type="parTrans" cxnId="{69625C5F-C639-4893-9DCE-B1AC01C83781}">
      <dgm:prSet/>
      <dgm:spPr/>
      <dgm:t>
        <a:bodyPr/>
        <a:lstStyle/>
        <a:p>
          <a:endParaRPr lang="en-US"/>
        </a:p>
      </dgm:t>
    </dgm:pt>
    <dgm:pt modelId="{77ED2044-DEE1-442D-80F0-291EF3AC2CA1}" type="sibTrans" cxnId="{69625C5F-C639-4893-9DCE-B1AC01C83781}">
      <dgm:prSet/>
      <dgm:spPr/>
      <dgm:t>
        <a:bodyPr/>
        <a:lstStyle/>
        <a:p>
          <a:endParaRPr lang="en-US"/>
        </a:p>
      </dgm:t>
    </dgm:pt>
    <dgm:pt modelId="{776770EC-9566-4300-B3DB-A0BB2B2FB623}">
      <dgm:prSet phldrT="[Text]"/>
      <dgm:spPr/>
      <dgm:t>
        <a:bodyPr/>
        <a:lstStyle/>
        <a:p>
          <a:r>
            <a:rPr lang="en-US" dirty="0" err="1" smtClean="0"/>
            <a:t>sgiliau</a:t>
          </a:r>
          <a:r>
            <a:rPr lang="en-US" dirty="0" smtClean="0"/>
            <a:t> </a:t>
          </a:r>
          <a:r>
            <a:rPr lang="en-US" dirty="0" err="1" smtClean="0"/>
            <a:t>cymdeithasol</a:t>
          </a:r>
          <a:endParaRPr lang="en-US" dirty="0" smtClean="0"/>
        </a:p>
        <a:p>
          <a:r>
            <a:rPr lang="en-US" i="1" dirty="0" smtClean="0">
              <a:solidFill>
                <a:schemeClr val="bg2"/>
              </a:solidFill>
            </a:rPr>
            <a:t>social skills</a:t>
          </a:r>
          <a:endParaRPr lang="en-US" i="1" dirty="0">
            <a:solidFill>
              <a:schemeClr val="bg2"/>
            </a:solidFill>
          </a:endParaRPr>
        </a:p>
      </dgm:t>
    </dgm:pt>
    <dgm:pt modelId="{CF183EAB-1AFA-4BEF-8927-B2C9A80F6C50}" type="parTrans" cxnId="{86B7279D-69ED-4EB9-8D49-8AA6B3C95B9E}">
      <dgm:prSet/>
      <dgm:spPr/>
      <dgm:t>
        <a:bodyPr/>
        <a:lstStyle/>
        <a:p>
          <a:endParaRPr lang="en-US"/>
        </a:p>
      </dgm:t>
    </dgm:pt>
    <dgm:pt modelId="{1B39C861-F45D-4603-8234-E7DE1D8A156E}" type="sibTrans" cxnId="{86B7279D-69ED-4EB9-8D49-8AA6B3C95B9E}">
      <dgm:prSet/>
      <dgm:spPr/>
      <dgm:t>
        <a:bodyPr/>
        <a:lstStyle/>
        <a:p>
          <a:endParaRPr lang="en-US"/>
        </a:p>
      </dgm:t>
    </dgm:pt>
    <dgm:pt modelId="{94F3FE09-9FDE-4724-B9CF-32F2886C1398}">
      <dgm:prSet phldrT="[Text]"/>
      <dgm:spPr/>
      <dgm:t>
        <a:bodyPr/>
        <a:lstStyle/>
        <a:p>
          <a:r>
            <a:rPr lang="en-US" dirty="0" err="1" smtClean="0"/>
            <a:t>cyfranogiad</a:t>
          </a:r>
          <a:endParaRPr lang="en-US" dirty="0" smtClean="0"/>
        </a:p>
        <a:p>
          <a:r>
            <a:rPr lang="en-US" i="1" dirty="0" smtClean="0">
              <a:solidFill>
                <a:schemeClr val="bg2"/>
              </a:solidFill>
            </a:rPr>
            <a:t>participation</a:t>
          </a:r>
          <a:endParaRPr lang="en-US" i="1" dirty="0">
            <a:solidFill>
              <a:schemeClr val="bg2"/>
            </a:solidFill>
          </a:endParaRPr>
        </a:p>
      </dgm:t>
    </dgm:pt>
    <dgm:pt modelId="{043D561F-CE7B-4725-A15E-2B55617F0B8C}" type="parTrans" cxnId="{85D92208-6FFB-4EC2-8B50-E01B215359FE}">
      <dgm:prSet/>
      <dgm:spPr/>
      <dgm:t>
        <a:bodyPr/>
        <a:lstStyle/>
        <a:p>
          <a:endParaRPr lang="en-US"/>
        </a:p>
      </dgm:t>
    </dgm:pt>
    <dgm:pt modelId="{EA642EC6-AD32-4610-B950-D0F78FF2B066}" type="sibTrans" cxnId="{85D92208-6FFB-4EC2-8B50-E01B215359FE}">
      <dgm:prSet/>
      <dgm:spPr/>
      <dgm:t>
        <a:bodyPr/>
        <a:lstStyle/>
        <a:p>
          <a:endParaRPr lang="en-US"/>
        </a:p>
      </dgm:t>
    </dgm:pt>
    <dgm:pt modelId="{A5DDEDDC-150F-4F93-9E90-819ABB4AF77D}">
      <dgm:prSet phldrT="[Text]"/>
      <dgm:spPr/>
      <dgm:t>
        <a:bodyPr/>
        <a:lstStyle/>
        <a:p>
          <a:r>
            <a:rPr lang="en-US" dirty="0" err="1" smtClean="0"/>
            <a:t>cyrhaeddiad</a:t>
          </a:r>
          <a:endParaRPr lang="en-US" dirty="0" smtClean="0"/>
        </a:p>
        <a:p>
          <a:r>
            <a:rPr lang="en-US" i="1" dirty="0" smtClean="0">
              <a:solidFill>
                <a:schemeClr val="bg2"/>
              </a:solidFill>
            </a:rPr>
            <a:t>achievement</a:t>
          </a:r>
          <a:endParaRPr lang="en-US" i="1" dirty="0">
            <a:solidFill>
              <a:schemeClr val="bg2"/>
            </a:solidFill>
          </a:endParaRPr>
        </a:p>
      </dgm:t>
    </dgm:pt>
    <dgm:pt modelId="{ACAD969B-D017-4AA1-8FD8-C7C72E4281FA}" type="parTrans" cxnId="{50E210D3-85F5-4CCC-BCE3-D1495A2B516A}">
      <dgm:prSet/>
      <dgm:spPr/>
      <dgm:t>
        <a:bodyPr/>
        <a:lstStyle/>
        <a:p>
          <a:endParaRPr lang="en-US"/>
        </a:p>
      </dgm:t>
    </dgm:pt>
    <dgm:pt modelId="{FAED5044-2CE0-49F8-B06A-4FBDCFFBF365}" type="sibTrans" cxnId="{50E210D3-85F5-4CCC-BCE3-D1495A2B516A}">
      <dgm:prSet/>
      <dgm:spPr/>
      <dgm:t>
        <a:bodyPr/>
        <a:lstStyle/>
        <a:p>
          <a:endParaRPr lang="en-US"/>
        </a:p>
      </dgm:t>
    </dgm:pt>
    <dgm:pt modelId="{4DDC57E0-6AF7-42FF-97F8-D8EEAB3C2B7F}" type="pres">
      <dgm:prSet presAssocID="{B3BA7F2D-159E-4005-A597-777494929B81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1F1AC82-E261-4F78-BD59-D217996A2DAF}" type="pres">
      <dgm:prSet presAssocID="{B9409534-EE37-4075-8DE5-172520275D75}" presName="composite" presStyleCnt="0"/>
      <dgm:spPr/>
    </dgm:pt>
    <dgm:pt modelId="{A50D36C7-5D8C-4AA7-8682-7EB23E54207F}" type="pres">
      <dgm:prSet presAssocID="{B9409534-EE37-4075-8DE5-172520275D75}" presName="imgShp" presStyleLbl="fgImgPlac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1000" r="-81000"/>
          </a:stretch>
        </a:blipFill>
      </dgm:spPr>
      <dgm:t>
        <a:bodyPr/>
        <a:lstStyle/>
        <a:p>
          <a:endParaRPr lang="en-US"/>
        </a:p>
      </dgm:t>
    </dgm:pt>
    <dgm:pt modelId="{2E94B76C-7F81-49F7-B7C2-C6949CB0C71B}" type="pres">
      <dgm:prSet presAssocID="{B9409534-EE37-4075-8DE5-172520275D75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53C270-64DB-4C0F-BBE0-07D62164C388}" type="pres">
      <dgm:prSet presAssocID="{77ED2044-DEE1-442D-80F0-291EF3AC2CA1}" presName="spacing" presStyleCnt="0"/>
      <dgm:spPr/>
    </dgm:pt>
    <dgm:pt modelId="{38B3CA82-FA97-4DDF-B88F-5DF6D7C86BDC}" type="pres">
      <dgm:prSet presAssocID="{776770EC-9566-4300-B3DB-A0BB2B2FB623}" presName="composite" presStyleCnt="0"/>
      <dgm:spPr/>
    </dgm:pt>
    <dgm:pt modelId="{942D7F86-5610-4A44-8E3B-74C0CD15D2E9}" type="pres">
      <dgm:prSet presAssocID="{776770EC-9566-4300-B3DB-A0BB2B2FB623}" presName="imgShp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ACC16C6D-3CA3-4C8E-BD27-41602C9CB47D}" type="pres">
      <dgm:prSet presAssocID="{776770EC-9566-4300-B3DB-A0BB2B2FB623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045F54-FE7D-4D63-9112-B02A7276131F}" type="pres">
      <dgm:prSet presAssocID="{1B39C861-F45D-4603-8234-E7DE1D8A156E}" presName="spacing" presStyleCnt="0"/>
      <dgm:spPr/>
    </dgm:pt>
    <dgm:pt modelId="{99765BB6-EAFD-4D31-85F3-B960949EAE23}" type="pres">
      <dgm:prSet presAssocID="{94F3FE09-9FDE-4724-B9CF-32F2886C1398}" presName="composite" presStyleCnt="0"/>
      <dgm:spPr/>
    </dgm:pt>
    <dgm:pt modelId="{194D9663-76D1-44D4-B59E-3F8297385D81}" type="pres">
      <dgm:prSet presAssocID="{94F3FE09-9FDE-4724-B9CF-32F2886C1398}" presName="imgShp" presStyleLbl="fgImgPlace1" presStyleIdx="2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2EEDD828-B09E-456B-AE88-BAAACBA7AD4E}" type="pres">
      <dgm:prSet presAssocID="{94F3FE09-9FDE-4724-B9CF-32F2886C1398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43D0E5-FAF1-4ABF-A523-8224CC5795DE}" type="pres">
      <dgm:prSet presAssocID="{EA642EC6-AD32-4610-B950-D0F78FF2B066}" presName="spacing" presStyleCnt="0"/>
      <dgm:spPr/>
    </dgm:pt>
    <dgm:pt modelId="{08927BC4-1125-4954-8825-59605BC96EF9}" type="pres">
      <dgm:prSet presAssocID="{A5DDEDDC-150F-4F93-9E90-819ABB4AF77D}" presName="composite" presStyleCnt="0"/>
      <dgm:spPr/>
    </dgm:pt>
    <dgm:pt modelId="{F1FA9839-BFBB-449A-9B0D-F4AE8F838EA6}" type="pres">
      <dgm:prSet presAssocID="{A5DDEDDC-150F-4F93-9E90-819ABB4AF77D}" presName="imgShp" presStyleLbl="fgImgPlace1" presStyleIdx="3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93526D40-F982-4EA8-B94C-7B7F81A70028}" type="pres">
      <dgm:prSet presAssocID="{A5DDEDDC-150F-4F93-9E90-819ABB4AF77D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5D92208-6FFB-4EC2-8B50-E01B215359FE}" srcId="{B3BA7F2D-159E-4005-A597-777494929B81}" destId="{94F3FE09-9FDE-4724-B9CF-32F2886C1398}" srcOrd="2" destOrd="0" parTransId="{043D561F-CE7B-4725-A15E-2B55617F0B8C}" sibTransId="{EA642EC6-AD32-4610-B950-D0F78FF2B066}"/>
    <dgm:cxn modelId="{50E210D3-85F5-4CCC-BCE3-D1495A2B516A}" srcId="{B3BA7F2D-159E-4005-A597-777494929B81}" destId="{A5DDEDDC-150F-4F93-9E90-819ABB4AF77D}" srcOrd="3" destOrd="0" parTransId="{ACAD969B-D017-4AA1-8FD8-C7C72E4281FA}" sibTransId="{FAED5044-2CE0-49F8-B06A-4FBDCFFBF365}"/>
    <dgm:cxn modelId="{195DBDB5-C5A3-45F7-AA8D-D0778EDFA39C}" type="presOf" srcId="{B3BA7F2D-159E-4005-A597-777494929B81}" destId="{4DDC57E0-6AF7-42FF-97F8-D8EEAB3C2B7F}" srcOrd="0" destOrd="0" presId="urn:microsoft.com/office/officeart/2005/8/layout/vList3"/>
    <dgm:cxn modelId="{989A2CC1-26DD-4E0C-AEB0-9DF2658E6ECD}" type="presOf" srcId="{B9409534-EE37-4075-8DE5-172520275D75}" destId="{2E94B76C-7F81-49F7-B7C2-C6949CB0C71B}" srcOrd="0" destOrd="0" presId="urn:microsoft.com/office/officeart/2005/8/layout/vList3"/>
    <dgm:cxn modelId="{69625C5F-C639-4893-9DCE-B1AC01C83781}" srcId="{B3BA7F2D-159E-4005-A597-777494929B81}" destId="{B9409534-EE37-4075-8DE5-172520275D75}" srcOrd="0" destOrd="0" parTransId="{227DDD84-16A8-4743-A48E-FFBE4A08B5E8}" sibTransId="{77ED2044-DEE1-442D-80F0-291EF3AC2CA1}"/>
    <dgm:cxn modelId="{1AA303EE-02BB-4A03-B3EE-F818B2DE304C}" type="presOf" srcId="{94F3FE09-9FDE-4724-B9CF-32F2886C1398}" destId="{2EEDD828-B09E-456B-AE88-BAAACBA7AD4E}" srcOrd="0" destOrd="0" presId="urn:microsoft.com/office/officeart/2005/8/layout/vList3"/>
    <dgm:cxn modelId="{86B7279D-69ED-4EB9-8D49-8AA6B3C95B9E}" srcId="{B3BA7F2D-159E-4005-A597-777494929B81}" destId="{776770EC-9566-4300-B3DB-A0BB2B2FB623}" srcOrd="1" destOrd="0" parTransId="{CF183EAB-1AFA-4BEF-8927-B2C9A80F6C50}" sibTransId="{1B39C861-F45D-4603-8234-E7DE1D8A156E}"/>
    <dgm:cxn modelId="{085A972F-3DD6-4499-B640-62265500FF23}" type="presOf" srcId="{A5DDEDDC-150F-4F93-9E90-819ABB4AF77D}" destId="{93526D40-F982-4EA8-B94C-7B7F81A70028}" srcOrd="0" destOrd="0" presId="urn:microsoft.com/office/officeart/2005/8/layout/vList3"/>
    <dgm:cxn modelId="{F3CAEAE3-2039-491D-8D2B-9D08BD49C7CF}" type="presOf" srcId="{776770EC-9566-4300-B3DB-A0BB2B2FB623}" destId="{ACC16C6D-3CA3-4C8E-BD27-41602C9CB47D}" srcOrd="0" destOrd="0" presId="urn:microsoft.com/office/officeart/2005/8/layout/vList3"/>
    <dgm:cxn modelId="{C1CDB376-DBED-41E6-B580-AA5C0F23ACF3}" type="presParOf" srcId="{4DDC57E0-6AF7-42FF-97F8-D8EEAB3C2B7F}" destId="{D1F1AC82-E261-4F78-BD59-D217996A2DAF}" srcOrd="0" destOrd="0" presId="urn:microsoft.com/office/officeart/2005/8/layout/vList3"/>
    <dgm:cxn modelId="{972F6AAA-8981-4490-9219-F8E0B267BE56}" type="presParOf" srcId="{D1F1AC82-E261-4F78-BD59-D217996A2DAF}" destId="{A50D36C7-5D8C-4AA7-8682-7EB23E54207F}" srcOrd="0" destOrd="0" presId="urn:microsoft.com/office/officeart/2005/8/layout/vList3"/>
    <dgm:cxn modelId="{904617C6-12C6-4F16-8B8F-F04F6B8F6A06}" type="presParOf" srcId="{D1F1AC82-E261-4F78-BD59-D217996A2DAF}" destId="{2E94B76C-7F81-49F7-B7C2-C6949CB0C71B}" srcOrd="1" destOrd="0" presId="urn:microsoft.com/office/officeart/2005/8/layout/vList3"/>
    <dgm:cxn modelId="{62B8A1F8-EF6F-4B46-AA52-875F1D88AA01}" type="presParOf" srcId="{4DDC57E0-6AF7-42FF-97F8-D8EEAB3C2B7F}" destId="{BC53C270-64DB-4C0F-BBE0-07D62164C388}" srcOrd="1" destOrd="0" presId="urn:microsoft.com/office/officeart/2005/8/layout/vList3"/>
    <dgm:cxn modelId="{FA953E81-B322-4C8F-BC55-337D294615C5}" type="presParOf" srcId="{4DDC57E0-6AF7-42FF-97F8-D8EEAB3C2B7F}" destId="{38B3CA82-FA97-4DDF-B88F-5DF6D7C86BDC}" srcOrd="2" destOrd="0" presId="urn:microsoft.com/office/officeart/2005/8/layout/vList3"/>
    <dgm:cxn modelId="{964D0C66-BCF7-431F-A392-9FBA86A27BC3}" type="presParOf" srcId="{38B3CA82-FA97-4DDF-B88F-5DF6D7C86BDC}" destId="{942D7F86-5610-4A44-8E3B-74C0CD15D2E9}" srcOrd="0" destOrd="0" presId="urn:microsoft.com/office/officeart/2005/8/layout/vList3"/>
    <dgm:cxn modelId="{33A55A63-BBB5-4C20-9DB5-20E5F936400F}" type="presParOf" srcId="{38B3CA82-FA97-4DDF-B88F-5DF6D7C86BDC}" destId="{ACC16C6D-3CA3-4C8E-BD27-41602C9CB47D}" srcOrd="1" destOrd="0" presId="urn:microsoft.com/office/officeart/2005/8/layout/vList3"/>
    <dgm:cxn modelId="{41D52C5B-47DF-4241-80C5-4FE6AC1B3CFA}" type="presParOf" srcId="{4DDC57E0-6AF7-42FF-97F8-D8EEAB3C2B7F}" destId="{F3045F54-FE7D-4D63-9112-B02A7276131F}" srcOrd="3" destOrd="0" presId="urn:microsoft.com/office/officeart/2005/8/layout/vList3"/>
    <dgm:cxn modelId="{B20F7C01-F9D4-4D59-89F9-2656649F16ED}" type="presParOf" srcId="{4DDC57E0-6AF7-42FF-97F8-D8EEAB3C2B7F}" destId="{99765BB6-EAFD-4D31-85F3-B960949EAE23}" srcOrd="4" destOrd="0" presId="urn:microsoft.com/office/officeart/2005/8/layout/vList3"/>
    <dgm:cxn modelId="{89C741B6-22B5-44DE-9FC5-0A831164D21B}" type="presParOf" srcId="{99765BB6-EAFD-4D31-85F3-B960949EAE23}" destId="{194D9663-76D1-44D4-B59E-3F8297385D81}" srcOrd="0" destOrd="0" presId="urn:microsoft.com/office/officeart/2005/8/layout/vList3"/>
    <dgm:cxn modelId="{45F115DE-0B95-4E3A-BD4F-E7DAAC702382}" type="presParOf" srcId="{99765BB6-EAFD-4D31-85F3-B960949EAE23}" destId="{2EEDD828-B09E-456B-AE88-BAAACBA7AD4E}" srcOrd="1" destOrd="0" presId="urn:microsoft.com/office/officeart/2005/8/layout/vList3"/>
    <dgm:cxn modelId="{C4907BD2-E170-428A-88AE-F326D35F2ED6}" type="presParOf" srcId="{4DDC57E0-6AF7-42FF-97F8-D8EEAB3C2B7F}" destId="{4943D0E5-FAF1-4ABF-A523-8224CC5795DE}" srcOrd="5" destOrd="0" presId="urn:microsoft.com/office/officeart/2005/8/layout/vList3"/>
    <dgm:cxn modelId="{F99D1807-120C-42A6-B9F4-B2311C01E29C}" type="presParOf" srcId="{4DDC57E0-6AF7-42FF-97F8-D8EEAB3C2B7F}" destId="{08927BC4-1125-4954-8825-59605BC96EF9}" srcOrd="6" destOrd="0" presId="urn:microsoft.com/office/officeart/2005/8/layout/vList3"/>
    <dgm:cxn modelId="{D7A81C8A-A7CF-4F34-82A6-D4826D6B190F}" type="presParOf" srcId="{08927BC4-1125-4954-8825-59605BC96EF9}" destId="{F1FA9839-BFBB-449A-9B0D-F4AE8F838EA6}" srcOrd="0" destOrd="0" presId="urn:microsoft.com/office/officeart/2005/8/layout/vList3"/>
    <dgm:cxn modelId="{FF4E7B95-ACD2-4C76-BC79-C451F11A3DC1}" type="presParOf" srcId="{08927BC4-1125-4954-8825-59605BC96EF9}" destId="{93526D40-F982-4EA8-B94C-7B7F81A7002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11AD149-A808-CB48-8EA0-0DCC00CBA29F}" type="doc">
      <dgm:prSet loTypeId="urn:microsoft.com/office/officeart/2005/8/layout/vList3#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AE4093D-49CE-6644-B97C-4784C2C09BC5}">
      <dgm:prSet phldrT="[Text]"/>
      <dgm:spPr/>
      <dgm:t>
        <a:bodyPr/>
        <a:lstStyle/>
        <a:p>
          <a:r>
            <a:rPr lang="en-US" dirty="0" smtClean="0"/>
            <a:t>Parch at y </a:t>
          </a:r>
          <a:r>
            <a:rPr lang="en-US" dirty="0" err="1" smtClean="0"/>
            <a:t>plentyn</a:t>
          </a:r>
          <a:r>
            <a:rPr lang="en-US" dirty="0" smtClean="0"/>
            <a:t>                     </a:t>
          </a:r>
          <a:r>
            <a:rPr lang="en-US" i="1" dirty="0" smtClean="0">
              <a:solidFill>
                <a:schemeClr val="bg2"/>
              </a:solidFill>
            </a:rPr>
            <a:t>Respect for the child</a:t>
          </a:r>
          <a:endParaRPr lang="en-US" i="1" dirty="0">
            <a:solidFill>
              <a:schemeClr val="bg2"/>
            </a:solidFill>
          </a:endParaRPr>
        </a:p>
      </dgm:t>
    </dgm:pt>
    <dgm:pt modelId="{7872F19C-13C9-604D-9F42-F9ED6847EB82}" type="parTrans" cxnId="{3F87F8A6-E2E7-AD45-B87A-64BD896DF605}">
      <dgm:prSet/>
      <dgm:spPr/>
      <dgm:t>
        <a:bodyPr/>
        <a:lstStyle/>
        <a:p>
          <a:endParaRPr lang="en-US"/>
        </a:p>
      </dgm:t>
    </dgm:pt>
    <dgm:pt modelId="{CED2B4B8-5A48-2E41-96BB-277A698DA40A}" type="sibTrans" cxnId="{3F87F8A6-E2E7-AD45-B87A-64BD896DF605}">
      <dgm:prSet/>
      <dgm:spPr/>
      <dgm:t>
        <a:bodyPr/>
        <a:lstStyle/>
        <a:p>
          <a:endParaRPr lang="en-US"/>
        </a:p>
      </dgm:t>
    </dgm:pt>
    <dgm:pt modelId="{9D8B2729-B9DE-A74C-9304-7C0002AD9F30}">
      <dgm:prSet phldrT="[Text]"/>
      <dgm:spPr/>
      <dgm:t>
        <a:bodyPr/>
        <a:lstStyle/>
        <a:p>
          <a:r>
            <a:rPr lang="en-US" dirty="0" err="1" smtClean="0"/>
            <a:t>Ansawdd</a:t>
          </a:r>
          <a:r>
            <a:rPr lang="en-US" dirty="0" smtClean="0"/>
            <a:t> </a:t>
          </a:r>
          <a:r>
            <a:rPr lang="en-US" dirty="0" err="1" smtClean="0"/>
            <a:t>gofal</a:t>
          </a:r>
          <a:r>
            <a:rPr lang="en-US" dirty="0" smtClean="0"/>
            <a:t> a </a:t>
          </a:r>
          <a:r>
            <a:rPr lang="en-US" dirty="0" err="1" smtClean="0"/>
            <a:t>darpariaeth</a:t>
          </a:r>
          <a:r>
            <a:rPr lang="en-US" dirty="0" smtClean="0"/>
            <a:t> </a:t>
          </a:r>
          <a:r>
            <a:rPr lang="en-US" i="1" dirty="0" smtClean="0">
              <a:solidFill>
                <a:schemeClr val="bg2"/>
              </a:solidFill>
            </a:rPr>
            <a:t>Quality </a:t>
          </a:r>
          <a:r>
            <a:rPr lang="en-US" i="1" dirty="0">
              <a:solidFill>
                <a:schemeClr val="bg2"/>
              </a:solidFill>
            </a:rPr>
            <a:t>of care and </a:t>
          </a:r>
          <a:r>
            <a:rPr lang="en-US" i="1" dirty="0" smtClean="0">
              <a:solidFill>
                <a:schemeClr val="bg2"/>
              </a:solidFill>
            </a:rPr>
            <a:t>provision</a:t>
          </a:r>
          <a:endParaRPr lang="en-US" i="1" dirty="0">
            <a:solidFill>
              <a:schemeClr val="bg2"/>
            </a:solidFill>
          </a:endParaRPr>
        </a:p>
      </dgm:t>
    </dgm:pt>
    <dgm:pt modelId="{BAA34F17-AED5-FA48-BF80-CF01A8142DD5}" type="parTrans" cxnId="{BD86EF59-1097-C644-AAE8-BC90D3D4FB9F}">
      <dgm:prSet/>
      <dgm:spPr/>
      <dgm:t>
        <a:bodyPr/>
        <a:lstStyle/>
        <a:p>
          <a:endParaRPr lang="en-US"/>
        </a:p>
      </dgm:t>
    </dgm:pt>
    <dgm:pt modelId="{9280CC3E-E518-8745-A1DF-C0BAD1B61244}" type="sibTrans" cxnId="{BD86EF59-1097-C644-AAE8-BC90D3D4FB9F}">
      <dgm:prSet/>
      <dgm:spPr/>
      <dgm:t>
        <a:bodyPr/>
        <a:lstStyle/>
        <a:p>
          <a:endParaRPr lang="en-US"/>
        </a:p>
      </dgm:t>
    </dgm:pt>
    <dgm:pt modelId="{1ED3590D-8787-8E47-A8F6-7F5CD0B93DD8}">
      <dgm:prSet phldrT="[Text]"/>
      <dgm:spPr/>
      <dgm:t>
        <a:bodyPr/>
        <a:lstStyle/>
        <a:p>
          <a:r>
            <a:rPr lang="en-US" dirty="0" err="1" smtClean="0"/>
            <a:t>Grym</a:t>
          </a:r>
          <a:r>
            <a:rPr lang="en-US" dirty="0" smtClean="0"/>
            <a:t> </a:t>
          </a:r>
          <a:r>
            <a:rPr lang="en-US" dirty="0" err="1" smtClean="0"/>
            <a:t>arsylwi</a:t>
          </a:r>
          <a:r>
            <a:rPr lang="en-US" dirty="0" smtClean="0"/>
            <a:t>                                      </a:t>
          </a:r>
          <a:r>
            <a:rPr lang="en-US" i="1" dirty="0" smtClean="0">
              <a:solidFill>
                <a:schemeClr val="bg2"/>
              </a:solidFill>
            </a:rPr>
            <a:t>The </a:t>
          </a:r>
          <a:r>
            <a:rPr lang="en-US" i="1" dirty="0">
              <a:solidFill>
                <a:schemeClr val="bg2"/>
              </a:solidFill>
            </a:rPr>
            <a:t>power of </a:t>
          </a:r>
          <a:r>
            <a:rPr lang="en-US" i="1" dirty="0" smtClean="0">
              <a:solidFill>
                <a:schemeClr val="bg2"/>
              </a:solidFill>
            </a:rPr>
            <a:t>observation</a:t>
          </a:r>
          <a:endParaRPr lang="en-US" i="1" dirty="0">
            <a:solidFill>
              <a:schemeClr val="bg2"/>
            </a:solidFill>
          </a:endParaRPr>
        </a:p>
      </dgm:t>
    </dgm:pt>
    <dgm:pt modelId="{A363DE86-AB4A-F84E-954D-C34332381260}" type="parTrans" cxnId="{5BEFD0AC-28D5-634B-AF40-AAE5F4728EB3}">
      <dgm:prSet/>
      <dgm:spPr/>
      <dgm:t>
        <a:bodyPr/>
        <a:lstStyle/>
        <a:p>
          <a:endParaRPr lang="en-US"/>
        </a:p>
      </dgm:t>
    </dgm:pt>
    <dgm:pt modelId="{4901197D-2CAE-5749-B9A9-499FBDB3EB81}" type="sibTrans" cxnId="{5BEFD0AC-28D5-634B-AF40-AAE5F4728EB3}">
      <dgm:prSet/>
      <dgm:spPr/>
      <dgm:t>
        <a:bodyPr/>
        <a:lstStyle/>
        <a:p>
          <a:endParaRPr lang="en-US"/>
        </a:p>
      </dgm:t>
    </dgm:pt>
    <dgm:pt modelId="{AC475EE1-46FF-154B-B2B8-C58BE0D28902}">
      <dgm:prSet phldrT="[Text]"/>
      <dgm:spPr/>
      <dgm:t>
        <a:bodyPr/>
        <a:lstStyle/>
        <a:p>
          <a:r>
            <a:rPr lang="en-US" dirty="0" err="1" smtClean="0"/>
            <a:t>Rhyngweithio</a:t>
          </a:r>
          <a:r>
            <a:rPr lang="en-US" dirty="0" smtClean="0"/>
            <a:t> </a:t>
          </a:r>
          <a:r>
            <a:rPr lang="en-US" dirty="0" err="1" smtClean="0"/>
            <a:t>oedolion</a:t>
          </a:r>
          <a:r>
            <a:rPr lang="en-US" dirty="0" smtClean="0"/>
            <a:t>                 </a:t>
          </a:r>
          <a:r>
            <a:rPr lang="en-US" i="1" dirty="0" smtClean="0">
              <a:solidFill>
                <a:schemeClr val="bg2"/>
              </a:solidFill>
            </a:rPr>
            <a:t>Adult </a:t>
          </a:r>
          <a:r>
            <a:rPr lang="en-US" i="1" dirty="0">
              <a:solidFill>
                <a:schemeClr val="bg2"/>
              </a:solidFill>
            </a:rPr>
            <a:t>interaction</a:t>
          </a:r>
        </a:p>
      </dgm:t>
    </dgm:pt>
    <dgm:pt modelId="{84BBBA36-4F15-D84C-B776-DB02B70892EA}" type="parTrans" cxnId="{8409D803-7D2D-7F43-AAB4-B358DFD491F3}">
      <dgm:prSet/>
      <dgm:spPr/>
      <dgm:t>
        <a:bodyPr/>
        <a:lstStyle/>
        <a:p>
          <a:endParaRPr lang="en-US"/>
        </a:p>
      </dgm:t>
    </dgm:pt>
    <dgm:pt modelId="{0E47E352-36CA-1A48-BDE2-4F945606A915}" type="sibTrans" cxnId="{8409D803-7D2D-7F43-AAB4-B358DFD491F3}">
      <dgm:prSet/>
      <dgm:spPr/>
      <dgm:t>
        <a:bodyPr/>
        <a:lstStyle/>
        <a:p>
          <a:endParaRPr lang="en-US"/>
        </a:p>
      </dgm:t>
    </dgm:pt>
    <dgm:pt modelId="{EAD9AC85-2483-B943-9752-6439B53AEA6A}" type="pres">
      <dgm:prSet presAssocID="{D11AD149-A808-CB48-8EA0-0DCC00CBA29F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37B77F8-F25A-CB49-934F-C85B4E6190A1}" type="pres">
      <dgm:prSet presAssocID="{8AE4093D-49CE-6644-B97C-4784C2C09BC5}" presName="composite" presStyleCnt="0"/>
      <dgm:spPr/>
    </dgm:pt>
    <dgm:pt modelId="{B6EDB817-CEB4-2D40-9A30-B64AEFB30787}" type="pres">
      <dgm:prSet presAssocID="{8AE4093D-49CE-6644-B97C-4784C2C09BC5}" presName="imgShp" presStyleLbl="fgImgPlac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1B3E3A19-DDF4-1F49-ABA7-292A5E94B8E3}" type="pres">
      <dgm:prSet presAssocID="{8AE4093D-49CE-6644-B97C-4784C2C09BC5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C8211A-7A7C-8949-B52C-34AFF8B10083}" type="pres">
      <dgm:prSet presAssocID="{CED2B4B8-5A48-2E41-96BB-277A698DA40A}" presName="spacing" presStyleCnt="0"/>
      <dgm:spPr/>
    </dgm:pt>
    <dgm:pt modelId="{D09D27C9-4B4C-3E4A-84E6-ABABF46B4D61}" type="pres">
      <dgm:prSet presAssocID="{9D8B2729-B9DE-A74C-9304-7C0002AD9F30}" presName="composite" presStyleCnt="0"/>
      <dgm:spPr/>
    </dgm:pt>
    <dgm:pt modelId="{09AE925A-5CB5-9E4E-B30E-E3B5DE216279}" type="pres">
      <dgm:prSet presAssocID="{9D8B2729-B9DE-A74C-9304-7C0002AD9F30}" presName="imgShp" presStyleLbl="fgImgPlace1" presStyleIdx="1" presStyleCnt="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2469F21F-19F3-B94E-8A9C-CE44FEA92BEC}" type="pres">
      <dgm:prSet presAssocID="{9D8B2729-B9DE-A74C-9304-7C0002AD9F30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1ADFA6-0AD6-E345-A0FE-ACA9FBF5C397}" type="pres">
      <dgm:prSet presAssocID="{9280CC3E-E518-8745-A1DF-C0BAD1B61244}" presName="spacing" presStyleCnt="0"/>
      <dgm:spPr/>
    </dgm:pt>
    <dgm:pt modelId="{4F2B032A-1D2B-DE43-B413-2B8B2481ABB8}" type="pres">
      <dgm:prSet presAssocID="{1ED3590D-8787-8E47-A8F6-7F5CD0B93DD8}" presName="composite" presStyleCnt="0"/>
      <dgm:spPr/>
    </dgm:pt>
    <dgm:pt modelId="{4CB7D862-8FDD-8B49-BCE2-427CAC26E71B}" type="pres">
      <dgm:prSet presAssocID="{1ED3590D-8787-8E47-A8F6-7F5CD0B93DD8}" presName="imgShp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B0FFBB46-FD1E-C143-8220-7812FAB64E2C}" type="pres">
      <dgm:prSet presAssocID="{1ED3590D-8787-8E47-A8F6-7F5CD0B93DD8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1C83ED-0A79-694A-BC9C-5020AF884BBE}" type="pres">
      <dgm:prSet presAssocID="{4901197D-2CAE-5749-B9A9-499FBDB3EB81}" presName="spacing" presStyleCnt="0"/>
      <dgm:spPr/>
    </dgm:pt>
    <dgm:pt modelId="{1E58FDFF-422F-B34A-90ED-199950B50907}" type="pres">
      <dgm:prSet presAssocID="{AC475EE1-46FF-154B-B2B8-C58BE0D28902}" presName="composite" presStyleCnt="0"/>
      <dgm:spPr/>
    </dgm:pt>
    <dgm:pt modelId="{F54C983E-A6D5-8B43-95D8-AAAB51EAC62B}" type="pres">
      <dgm:prSet presAssocID="{AC475EE1-46FF-154B-B2B8-C58BE0D28902}" presName="imgShp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5F77F72F-7391-A94C-999C-61B8A045C56E}" type="pres">
      <dgm:prSet presAssocID="{AC475EE1-46FF-154B-B2B8-C58BE0D28902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F87F8A6-E2E7-AD45-B87A-64BD896DF605}" srcId="{D11AD149-A808-CB48-8EA0-0DCC00CBA29F}" destId="{8AE4093D-49CE-6644-B97C-4784C2C09BC5}" srcOrd="0" destOrd="0" parTransId="{7872F19C-13C9-604D-9F42-F9ED6847EB82}" sibTransId="{CED2B4B8-5A48-2E41-96BB-277A698DA40A}"/>
    <dgm:cxn modelId="{0B0AF852-5304-B644-96BF-E14B2D8F5D7F}" type="presOf" srcId="{9D8B2729-B9DE-A74C-9304-7C0002AD9F30}" destId="{2469F21F-19F3-B94E-8A9C-CE44FEA92BEC}" srcOrd="0" destOrd="0" presId="urn:microsoft.com/office/officeart/2005/8/layout/vList3#1"/>
    <dgm:cxn modelId="{BD86EF59-1097-C644-AAE8-BC90D3D4FB9F}" srcId="{D11AD149-A808-CB48-8EA0-0DCC00CBA29F}" destId="{9D8B2729-B9DE-A74C-9304-7C0002AD9F30}" srcOrd="1" destOrd="0" parTransId="{BAA34F17-AED5-FA48-BF80-CF01A8142DD5}" sibTransId="{9280CC3E-E518-8745-A1DF-C0BAD1B61244}"/>
    <dgm:cxn modelId="{8409D803-7D2D-7F43-AAB4-B358DFD491F3}" srcId="{D11AD149-A808-CB48-8EA0-0DCC00CBA29F}" destId="{AC475EE1-46FF-154B-B2B8-C58BE0D28902}" srcOrd="3" destOrd="0" parTransId="{84BBBA36-4F15-D84C-B776-DB02B70892EA}" sibTransId="{0E47E352-36CA-1A48-BDE2-4F945606A915}"/>
    <dgm:cxn modelId="{56932DFF-63BE-2C47-9A08-5A3AB01992B8}" type="presOf" srcId="{1ED3590D-8787-8E47-A8F6-7F5CD0B93DD8}" destId="{B0FFBB46-FD1E-C143-8220-7812FAB64E2C}" srcOrd="0" destOrd="0" presId="urn:microsoft.com/office/officeart/2005/8/layout/vList3#1"/>
    <dgm:cxn modelId="{5BEFD0AC-28D5-634B-AF40-AAE5F4728EB3}" srcId="{D11AD149-A808-CB48-8EA0-0DCC00CBA29F}" destId="{1ED3590D-8787-8E47-A8F6-7F5CD0B93DD8}" srcOrd="2" destOrd="0" parTransId="{A363DE86-AB4A-F84E-954D-C34332381260}" sibTransId="{4901197D-2CAE-5749-B9A9-499FBDB3EB81}"/>
    <dgm:cxn modelId="{41E5A90D-C0DD-934D-940D-1F360E5675F8}" type="presOf" srcId="{AC475EE1-46FF-154B-B2B8-C58BE0D28902}" destId="{5F77F72F-7391-A94C-999C-61B8A045C56E}" srcOrd="0" destOrd="0" presId="urn:microsoft.com/office/officeart/2005/8/layout/vList3#1"/>
    <dgm:cxn modelId="{E2E078F3-C42D-7143-A4E7-D25C3C259F58}" type="presOf" srcId="{D11AD149-A808-CB48-8EA0-0DCC00CBA29F}" destId="{EAD9AC85-2483-B943-9752-6439B53AEA6A}" srcOrd="0" destOrd="0" presId="urn:microsoft.com/office/officeart/2005/8/layout/vList3#1"/>
    <dgm:cxn modelId="{492835E3-7796-6147-8282-C3DE2A5CC0AF}" type="presOf" srcId="{8AE4093D-49CE-6644-B97C-4784C2C09BC5}" destId="{1B3E3A19-DDF4-1F49-ABA7-292A5E94B8E3}" srcOrd="0" destOrd="0" presId="urn:microsoft.com/office/officeart/2005/8/layout/vList3#1"/>
    <dgm:cxn modelId="{0AA99CB4-FF70-2A4F-992C-C74E68F1483A}" type="presParOf" srcId="{EAD9AC85-2483-B943-9752-6439B53AEA6A}" destId="{E37B77F8-F25A-CB49-934F-C85B4E6190A1}" srcOrd="0" destOrd="0" presId="urn:microsoft.com/office/officeart/2005/8/layout/vList3#1"/>
    <dgm:cxn modelId="{33F9FFC4-2AA2-8242-8B8E-51D8ABDB95E6}" type="presParOf" srcId="{E37B77F8-F25A-CB49-934F-C85B4E6190A1}" destId="{B6EDB817-CEB4-2D40-9A30-B64AEFB30787}" srcOrd="0" destOrd="0" presId="urn:microsoft.com/office/officeart/2005/8/layout/vList3#1"/>
    <dgm:cxn modelId="{5789689A-7B03-944C-98F5-78803DBF7EEA}" type="presParOf" srcId="{E37B77F8-F25A-CB49-934F-C85B4E6190A1}" destId="{1B3E3A19-DDF4-1F49-ABA7-292A5E94B8E3}" srcOrd="1" destOrd="0" presId="urn:microsoft.com/office/officeart/2005/8/layout/vList3#1"/>
    <dgm:cxn modelId="{4531BFD1-8768-894C-80CD-FB412BC17BB1}" type="presParOf" srcId="{EAD9AC85-2483-B943-9752-6439B53AEA6A}" destId="{58C8211A-7A7C-8949-B52C-34AFF8B10083}" srcOrd="1" destOrd="0" presId="urn:microsoft.com/office/officeart/2005/8/layout/vList3#1"/>
    <dgm:cxn modelId="{EE419ECD-57B2-9A43-96C3-ED34BC5AB4DE}" type="presParOf" srcId="{EAD9AC85-2483-B943-9752-6439B53AEA6A}" destId="{D09D27C9-4B4C-3E4A-84E6-ABABF46B4D61}" srcOrd="2" destOrd="0" presId="urn:microsoft.com/office/officeart/2005/8/layout/vList3#1"/>
    <dgm:cxn modelId="{4A0E6970-77F9-7745-80EE-A4A09F36EDAA}" type="presParOf" srcId="{D09D27C9-4B4C-3E4A-84E6-ABABF46B4D61}" destId="{09AE925A-5CB5-9E4E-B30E-E3B5DE216279}" srcOrd="0" destOrd="0" presId="urn:microsoft.com/office/officeart/2005/8/layout/vList3#1"/>
    <dgm:cxn modelId="{0A2A2D5E-152B-2C4E-893C-58F4C982B934}" type="presParOf" srcId="{D09D27C9-4B4C-3E4A-84E6-ABABF46B4D61}" destId="{2469F21F-19F3-B94E-8A9C-CE44FEA92BEC}" srcOrd="1" destOrd="0" presId="urn:microsoft.com/office/officeart/2005/8/layout/vList3#1"/>
    <dgm:cxn modelId="{3287238F-A59D-B044-A934-41588A8B9812}" type="presParOf" srcId="{EAD9AC85-2483-B943-9752-6439B53AEA6A}" destId="{D81ADFA6-0AD6-E345-A0FE-ACA9FBF5C397}" srcOrd="3" destOrd="0" presId="urn:microsoft.com/office/officeart/2005/8/layout/vList3#1"/>
    <dgm:cxn modelId="{4C3BDEBD-F8CA-B740-9295-129C76F92C76}" type="presParOf" srcId="{EAD9AC85-2483-B943-9752-6439B53AEA6A}" destId="{4F2B032A-1D2B-DE43-B413-2B8B2481ABB8}" srcOrd="4" destOrd="0" presId="urn:microsoft.com/office/officeart/2005/8/layout/vList3#1"/>
    <dgm:cxn modelId="{3603A214-897B-F244-B2F4-0ACE438A074D}" type="presParOf" srcId="{4F2B032A-1D2B-DE43-B413-2B8B2481ABB8}" destId="{4CB7D862-8FDD-8B49-BCE2-427CAC26E71B}" srcOrd="0" destOrd="0" presId="urn:microsoft.com/office/officeart/2005/8/layout/vList3#1"/>
    <dgm:cxn modelId="{96583D5E-1897-3546-9386-47C84802089F}" type="presParOf" srcId="{4F2B032A-1D2B-DE43-B413-2B8B2481ABB8}" destId="{B0FFBB46-FD1E-C143-8220-7812FAB64E2C}" srcOrd="1" destOrd="0" presId="urn:microsoft.com/office/officeart/2005/8/layout/vList3#1"/>
    <dgm:cxn modelId="{796310A0-4982-AA49-8779-10C888649C42}" type="presParOf" srcId="{EAD9AC85-2483-B943-9752-6439B53AEA6A}" destId="{EA1C83ED-0A79-694A-BC9C-5020AF884BBE}" srcOrd="5" destOrd="0" presId="urn:microsoft.com/office/officeart/2005/8/layout/vList3#1"/>
    <dgm:cxn modelId="{36E8E459-6538-5D46-987C-4545C3A7EF10}" type="presParOf" srcId="{EAD9AC85-2483-B943-9752-6439B53AEA6A}" destId="{1E58FDFF-422F-B34A-90ED-199950B50907}" srcOrd="6" destOrd="0" presId="urn:microsoft.com/office/officeart/2005/8/layout/vList3#1"/>
    <dgm:cxn modelId="{FA8E6F04-5A64-4643-AABE-82C9890EEB65}" type="presParOf" srcId="{1E58FDFF-422F-B34A-90ED-199950B50907}" destId="{F54C983E-A6D5-8B43-95D8-AAAB51EAC62B}" srcOrd="0" destOrd="0" presId="urn:microsoft.com/office/officeart/2005/8/layout/vList3#1"/>
    <dgm:cxn modelId="{712265EF-CE9D-9A46-9ACA-078CF03436B8}" type="presParOf" srcId="{1E58FDFF-422F-B34A-90ED-199950B50907}" destId="{5F77F72F-7391-A94C-999C-61B8A045C56E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94B76C-7F81-49F7-B7C2-C6949CB0C71B}">
      <dsp:nvSpPr>
        <dsp:cNvPr id="0" name=""/>
        <dsp:cNvSpPr/>
      </dsp:nvSpPr>
      <dsp:spPr>
        <a:xfrm rot="10800000">
          <a:off x="1461061" y="2005"/>
          <a:ext cx="4884742" cy="92277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918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iechyd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meddwl</a:t>
          </a:r>
          <a:endParaRPr lang="en-US" sz="2200" kern="1200" dirty="0" smtClean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i="1" kern="1200" dirty="0" smtClean="0">
              <a:solidFill>
                <a:schemeClr val="bg2"/>
              </a:solidFill>
            </a:rPr>
            <a:t>mental health</a:t>
          </a:r>
          <a:endParaRPr lang="en-US" sz="2200" i="1" kern="1200" dirty="0">
            <a:solidFill>
              <a:schemeClr val="bg2"/>
            </a:solidFill>
          </a:endParaRPr>
        </a:p>
      </dsp:txBody>
      <dsp:txXfrm rot="10800000">
        <a:off x="1691755" y="2005"/>
        <a:ext cx="4654048" cy="922775"/>
      </dsp:txXfrm>
    </dsp:sp>
    <dsp:sp modelId="{A50D36C7-5D8C-4AA7-8682-7EB23E54207F}">
      <dsp:nvSpPr>
        <dsp:cNvPr id="0" name=""/>
        <dsp:cNvSpPr/>
      </dsp:nvSpPr>
      <dsp:spPr>
        <a:xfrm>
          <a:off x="999673" y="2005"/>
          <a:ext cx="922775" cy="922775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1000" r="-81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C16C6D-3CA3-4C8E-BD27-41602C9CB47D}">
      <dsp:nvSpPr>
        <dsp:cNvPr id="0" name=""/>
        <dsp:cNvSpPr/>
      </dsp:nvSpPr>
      <dsp:spPr>
        <a:xfrm rot="10800000">
          <a:off x="1461061" y="1200236"/>
          <a:ext cx="4884742" cy="92277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918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sgiliau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cymdeithasol</a:t>
          </a:r>
          <a:endParaRPr lang="en-US" sz="2200" kern="1200" dirty="0" smtClean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i="1" kern="1200" dirty="0" smtClean="0">
              <a:solidFill>
                <a:schemeClr val="bg2"/>
              </a:solidFill>
            </a:rPr>
            <a:t>social skills</a:t>
          </a:r>
          <a:endParaRPr lang="en-US" sz="2200" i="1" kern="1200" dirty="0">
            <a:solidFill>
              <a:schemeClr val="bg2"/>
            </a:solidFill>
          </a:endParaRPr>
        </a:p>
      </dsp:txBody>
      <dsp:txXfrm rot="10800000">
        <a:off x="1691755" y="1200236"/>
        <a:ext cx="4654048" cy="922775"/>
      </dsp:txXfrm>
    </dsp:sp>
    <dsp:sp modelId="{942D7F86-5610-4A44-8E3B-74C0CD15D2E9}">
      <dsp:nvSpPr>
        <dsp:cNvPr id="0" name=""/>
        <dsp:cNvSpPr/>
      </dsp:nvSpPr>
      <dsp:spPr>
        <a:xfrm>
          <a:off x="999673" y="1200236"/>
          <a:ext cx="922775" cy="922775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EDD828-B09E-456B-AE88-BAAACBA7AD4E}">
      <dsp:nvSpPr>
        <dsp:cNvPr id="0" name=""/>
        <dsp:cNvSpPr/>
      </dsp:nvSpPr>
      <dsp:spPr>
        <a:xfrm rot="10800000">
          <a:off x="1461061" y="2398467"/>
          <a:ext cx="4884742" cy="92277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918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cyfranogiad</a:t>
          </a:r>
          <a:endParaRPr lang="en-US" sz="2200" kern="1200" dirty="0" smtClean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i="1" kern="1200" dirty="0" smtClean="0">
              <a:solidFill>
                <a:schemeClr val="bg2"/>
              </a:solidFill>
            </a:rPr>
            <a:t>participation</a:t>
          </a:r>
          <a:endParaRPr lang="en-US" sz="2200" i="1" kern="1200" dirty="0">
            <a:solidFill>
              <a:schemeClr val="bg2"/>
            </a:solidFill>
          </a:endParaRPr>
        </a:p>
      </dsp:txBody>
      <dsp:txXfrm rot="10800000">
        <a:off x="1691755" y="2398467"/>
        <a:ext cx="4654048" cy="922775"/>
      </dsp:txXfrm>
    </dsp:sp>
    <dsp:sp modelId="{194D9663-76D1-44D4-B59E-3F8297385D81}">
      <dsp:nvSpPr>
        <dsp:cNvPr id="0" name=""/>
        <dsp:cNvSpPr/>
      </dsp:nvSpPr>
      <dsp:spPr>
        <a:xfrm>
          <a:off x="999673" y="2398467"/>
          <a:ext cx="922775" cy="922775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526D40-F982-4EA8-B94C-7B7F81A70028}">
      <dsp:nvSpPr>
        <dsp:cNvPr id="0" name=""/>
        <dsp:cNvSpPr/>
      </dsp:nvSpPr>
      <dsp:spPr>
        <a:xfrm rot="10800000">
          <a:off x="1461061" y="3596698"/>
          <a:ext cx="4884742" cy="92277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918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cyrhaeddiad</a:t>
          </a:r>
          <a:endParaRPr lang="en-US" sz="2200" kern="1200" dirty="0" smtClean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i="1" kern="1200" dirty="0" smtClean="0">
              <a:solidFill>
                <a:schemeClr val="bg2"/>
              </a:solidFill>
            </a:rPr>
            <a:t>achievement</a:t>
          </a:r>
          <a:endParaRPr lang="en-US" sz="2200" i="1" kern="1200" dirty="0">
            <a:solidFill>
              <a:schemeClr val="bg2"/>
            </a:solidFill>
          </a:endParaRPr>
        </a:p>
      </dsp:txBody>
      <dsp:txXfrm rot="10800000">
        <a:off x="1691755" y="3596698"/>
        <a:ext cx="4654048" cy="922775"/>
      </dsp:txXfrm>
    </dsp:sp>
    <dsp:sp modelId="{F1FA9839-BFBB-449A-9B0D-F4AE8F838EA6}">
      <dsp:nvSpPr>
        <dsp:cNvPr id="0" name=""/>
        <dsp:cNvSpPr/>
      </dsp:nvSpPr>
      <dsp:spPr>
        <a:xfrm>
          <a:off x="999673" y="3596698"/>
          <a:ext cx="922775" cy="922775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3E3A19-DDF4-1F49-ABA7-292A5E94B8E3}">
      <dsp:nvSpPr>
        <dsp:cNvPr id="0" name=""/>
        <dsp:cNvSpPr/>
      </dsp:nvSpPr>
      <dsp:spPr>
        <a:xfrm rot="10800000">
          <a:off x="1943511" y="1356"/>
          <a:ext cx="6792361" cy="930613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0375" tIns="99060" rIns="184912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Parch at y </a:t>
          </a:r>
          <a:r>
            <a:rPr lang="en-US" sz="2600" kern="1200" dirty="0" err="1" smtClean="0"/>
            <a:t>plentyn</a:t>
          </a:r>
          <a:r>
            <a:rPr lang="en-US" sz="2600" kern="1200" dirty="0" smtClean="0"/>
            <a:t>                     </a:t>
          </a:r>
          <a:r>
            <a:rPr lang="en-US" sz="2600" i="1" kern="1200" dirty="0" smtClean="0">
              <a:solidFill>
                <a:schemeClr val="bg2"/>
              </a:solidFill>
            </a:rPr>
            <a:t>Respect for the child</a:t>
          </a:r>
          <a:endParaRPr lang="en-US" sz="2600" i="1" kern="1200" dirty="0">
            <a:solidFill>
              <a:schemeClr val="bg2"/>
            </a:solidFill>
          </a:endParaRPr>
        </a:p>
      </dsp:txBody>
      <dsp:txXfrm rot="10800000">
        <a:off x="2176164" y="1356"/>
        <a:ext cx="6559708" cy="930613"/>
      </dsp:txXfrm>
    </dsp:sp>
    <dsp:sp modelId="{B6EDB817-CEB4-2D40-9A30-B64AEFB30787}">
      <dsp:nvSpPr>
        <dsp:cNvPr id="0" name=""/>
        <dsp:cNvSpPr/>
      </dsp:nvSpPr>
      <dsp:spPr>
        <a:xfrm>
          <a:off x="1478204" y="1356"/>
          <a:ext cx="930613" cy="930613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69F21F-19F3-B94E-8A9C-CE44FEA92BEC}">
      <dsp:nvSpPr>
        <dsp:cNvPr id="0" name=""/>
        <dsp:cNvSpPr/>
      </dsp:nvSpPr>
      <dsp:spPr>
        <a:xfrm rot="10800000">
          <a:off x="1943511" y="1209764"/>
          <a:ext cx="6792361" cy="930613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0375" tIns="99060" rIns="184912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err="1" smtClean="0"/>
            <a:t>Ansawdd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gofal</a:t>
          </a:r>
          <a:r>
            <a:rPr lang="en-US" sz="2600" kern="1200" dirty="0" smtClean="0"/>
            <a:t> a </a:t>
          </a:r>
          <a:r>
            <a:rPr lang="en-US" sz="2600" kern="1200" dirty="0" err="1" smtClean="0"/>
            <a:t>darpariaeth</a:t>
          </a:r>
          <a:r>
            <a:rPr lang="en-US" sz="2600" kern="1200" dirty="0" smtClean="0"/>
            <a:t> </a:t>
          </a:r>
          <a:r>
            <a:rPr lang="en-US" sz="2600" i="1" kern="1200" dirty="0" smtClean="0">
              <a:solidFill>
                <a:schemeClr val="bg2"/>
              </a:solidFill>
            </a:rPr>
            <a:t>Quality </a:t>
          </a:r>
          <a:r>
            <a:rPr lang="en-US" sz="2600" i="1" kern="1200" dirty="0">
              <a:solidFill>
                <a:schemeClr val="bg2"/>
              </a:solidFill>
            </a:rPr>
            <a:t>of care and </a:t>
          </a:r>
          <a:r>
            <a:rPr lang="en-US" sz="2600" i="1" kern="1200" dirty="0" smtClean="0">
              <a:solidFill>
                <a:schemeClr val="bg2"/>
              </a:solidFill>
            </a:rPr>
            <a:t>provision</a:t>
          </a:r>
          <a:endParaRPr lang="en-US" sz="2600" i="1" kern="1200" dirty="0">
            <a:solidFill>
              <a:schemeClr val="bg2"/>
            </a:solidFill>
          </a:endParaRPr>
        </a:p>
      </dsp:txBody>
      <dsp:txXfrm rot="10800000">
        <a:off x="2176164" y="1209764"/>
        <a:ext cx="6559708" cy="930613"/>
      </dsp:txXfrm>
    </dsp:sp>
    <dsp:sp modelId="{09AE925A-5CB5-9E4E-B30E-E3B5DE216279}">
      <dsp:nvSpPr>
        <dsp:cNvPr id="0" name=""/>
        <dsp:cNvSpPr/>
      </dsp:nvSpPr>
      <dsp:spPr>
        <a:xfrm>
          <a:off x="1478204" y="1209764"/>
          <a:ext cx="930613" cy="930613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0FFBB46-FD1E-C143-8220-7812FAB64E2C}">
      <dsp:nvSpPr>
        <dsp:cNvPr id="0" name=""/>
        <dsp:cNvSpPr/>
      </dsp:nvSpPr>
      <dsp:spPr>
        <a:xfrm rot="10800000">
          <a:off x="1943511" y="2418172"/>
          <a:ext cx="6792361" cy="930613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0375" tIns="99060" rIns="184912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err="1" smtClean="0"/>
            <a:t>Grym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arsylwi</a:t>
          </a:r>
          <a:r>
            <a:rPr lang="en-US" sz="2600" kern="1200" dirty="0" smtClean="0"/>
            <a:t>                                      </a:t>
          </a:r>
          <a:r>
            <a:rPr lang="en-US" sz="2600" i="1" kern="1200" dirty="0" smtClean="0">
              <a:solidFill>
                <a:schemeClr val="bg2"/>
              </a:solidFill>
            </a:rPr>
            <a:t>The </a:t>
          </a:r>
          <a:r>
            <a:rPr lang="en-US" sz="2600" i="1" kern="1200" dirty="0">
              <a:solidFill>
                <a:schemeClr val="bg2"/>
              </a:solidFill>
            </a:rPr>
            <a:t>power of </a:t>
          </a:r>
          <a:r>
            <a:rPr lang="en-US" sz="2600" i="1" kern="1200" dirty="0" smtClean="0">
              <a:solidFill>
                <a:schemeClr val="bg2"/>
              </a:solidFill>
            </a:rPr>
            <a:t>observation</a:t>
          </a:r>
          <a:endParaRPr lang="en-US" sz="2600" i="1" kern="1200" dirty="0">
            <a:solidFill>
              <a:schemeClr val="bg2"/>
            </a:solidFill>
          </a:endParaRPr>
        </a:p>
      </dsp:txBody>
      <dsp:txXfrm rot="10800000">
        <a:off x="2176164" y="2418172"/>
        <a:ext cx="6559708" cy="930613"/>
      </dsp:txXfrm>
    </dsp:sp>
    <dsp:sp modelId="{4CB7D862-8FDD-8B49-BCE2-427CAC26E71B}">
      <dsp:nvSpPr>
        <dsp:cNvPr id="0" name=""/>
        <dsp:cNvSpPr/>
      </dsp:nvSpPr>
      <dsp:spPr>
        <a:xfrm>
          <a:off x="1478204" y="2418172"/>
          <a:ext cx="930613" cy="930613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F77F72F-7391-A94C-999C-61B8A045C56E}">
      <dsp:nvSpPr>
        <dsp:cNvPr id="0" name=""/>
        <dsp:cNvSpPr/>
      </dsp:nvSpPr>
      <dsp:spPr>
        <a:xfrm rot="10800000">
          <a:off x="1943511" y="3626581"/>
          <a:ext cx="6792361" cy="930613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0375" tIns="99060" rIns="184912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err="1" smtClean="0"/>
            <a:t>Rhyngweithio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oedolion</a:t>
          </a:r>
          <a:r>
            <a:rPr lang="en-US" sz="2600" kern="1200" dirty="0" smtClean="0"/>
            <a:t>                 </a:t>
          </a:r>
          <a:r>
            <a:rPr lang="en-US" sz="2600" i="1" kern="1200" dirty="0" smtClean="0">
              <a:solidFill>
                <a:schemeClr val="bg2"/>
              </a:solidFill>
            </a:rPr>
            <a:t>Adult </a:t>
          </a:r>
          <a:r>
            <a:rPr lang="en-US" sz="2600" i="1" kern="1200" dirty="0">
              <a:solidFill>
                <a:schemeClr val="bg2"/>
              </a:solidFill>
            </a:rPr>
            <a:t>interaction</a:t>
          </a:r>
        </a:p>
      </dsp:txBody>
      <dsp:txXfrm rot="10800000">
        <a:off x="2176164" y="3626581"/>
        <a:ext cx="6559708" cy="930613"/>
      </dsp:txXfrm>
    </dsp:sp>
    <dsp:sp modelId="{F54C983E-A6D5-8B43-95D8-AAAB51EAC62B}">
      <dsp:nvSpPr>
        <dsp:cNvPr id="0" name=""/>
        <dsp:cNvSpPr/>
      </dsp:nvSpPr>
      <dsp:spPr>
        <a:xfrm>
          <a:off x="1478204" y="3626581"/>
          <a:ext cx="930613" cy="930613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717053-9351-4575-BA24-F5991AFD3C88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7E3DF7-EBAD-413C-8750-2F7B960D75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664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Cofrestr</a:t>
            </a:r>
            <a:endParaRPr lang="en-GB" dirty="0" smtClean="0"/>
          </a:p>
          <a:p>
            <a:r>
              <a:rPr lang="en-GB" dirty="0" smtClean="0"/>
              <a:t>Y </a:t>
            </a:r>
            <a:r>
              <a:rPr lang="en-GB" dirty="0" err="1" smtClean="0"/>
              <a:t>sesiwn</a:t>
            </a:r>
            <a:r>
              <a:rPr lang="en-GB" dirty="0" smtClean="0"/>
              <a:t> hon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adeiladu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y </a:t>
            </a:r>
            <a:r>
              <a:rPr lang="en-GB" dirty="0" err="1" smtClean="0"/>
              <a:t>wybodaeth</a:t>
            </a:r>
            <a:r>
              <a:rPr lang="en-GB" dirty="0" smtClean="0"/>
              <a:t>  a </a:t>
            </a:r>
            <a:r>
              <a:rPr lang="en-GB" dirty="0" err="1" smtClean="0"/>
              <a:t>gyflwynwyd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sesiwn</a:t>
            </a:r>
            <a:r>
              <a:rPr lang="en-GB" dirty="0" smtClean="0"/>
              <a:t> 2 (</a:t>
            </a:r>
            <a:r>
              <a:rPr lang="en-GB" dirty="0" err="1" smtClean="0"/>
              <a:t>datblygiad</a:t>
            </a:r>
            <a:r>
              <a:rPr lang="en-GB" dirty="0" smtClean="0"/>
              <a:t> </a:t>
            </a:r>
            <a:r>
              <a:rPr lang="en-GB" dirty="0" err="1" smtClean="0"/>
              <a:t>emosiynol</a:t>
            </a:r>
            <a:r>
              <a:rPr lang="en-GB" dirty="0" smtClean="0"/>
              <a:t> - Erikson, </a:t>
            </a:r>
            <a:r>
              <a:rPr lang="en-GB" dirty="0" err="1" smtClean="0"/>
              <a:t>adfyfyrio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brofiadau</a:t>
            </a:r>
            <a:r>
              <a:rPr lang="en-GB" dirty="0" smtClean="0"/>
              <a:t> PAP </a:t>
            </a:r>
            <a:r>
              <a:rPr lang="en-GB" dirty="0" err="1" smtClean="0"/>
              <a:t>a.y.y.b</a:t>
            </a:r>
            <a:r>
              <a:rPr lang="en-GB" dirty="0" smtClean="0"/>
              <a:t>.).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7E3DF7-EBAD-413C-8750-2F7B960D751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5087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Sut</a:t>
            </a:r>
            <a:r>
              <a:rPr lang="en-GB" dirty="0" smtClean="0"/>
              <a:t> </a:t>
            </a:r>
            <a:r>
              <a:rPr lang="en-GB" dirty="0" err="1" smtClean="0"/>
              <a:t>fyddech</a:t>
            </a:r>
            <a:r>
              <a:rPr lang="en-GB" dirty="0" smtClean="0"/>
              <a:t> </a:t>
            </a:r>
            <a:r>
              <a:rPr lang="en-GB" dirty="0" err="1" smtClean="0"/>
              <a:t>chi’n</a:t>
            </a:r>
            <a:r>
              <a:rPr lang="en-GB" dirty="0" smtClean="0"/>
              <a:t> </a:t>
            </a:r>
            <a:r>
              <a:rPr lang="en-GB" dirty="0" err="1" smtClean="0"/>
              <a:t>diffinio</a:t>
            </a:r>
            <a:r>
              <a:rPr lang="en-GB" dirty="0" smtClean="0"/>
              <a:t> </a:t>
            </a:r>
            <a:r>
              <a:rPr lang="en-GB" dirty="0" err="1" smtClean="0"/>
              <a:t>lles</a:t>
            </a:r>
            <a:r>
              <a:rPr lang="en-GB" dirty="0" smtClean="0"/>
              <a:t> </a:t>
            </a:r>
            <a:r>
              <a:rPr lang="en-GB" dirty="0" err="1" smtClean="0"/>
              <a:t>emosiynol</a:t>
            </a:r>
            <a:r>
              <a:rPr lang="en-GB" dirty="0" smtClean="0"/>
              <a:t>? </a:t>
            </a:r>
          </a:p>
          <a:p>
            <a:r>
              <a:rPr lang="en-GB" dirty="0" err="1" smtClean="0"/>
              <a:t>Ydy</a:t>
            </a:r>
            <a:r>
              <a:rPr lang="en-GB" dirty="0" smtClean="0"/>
              <a:t> </a:t>
            </a:r>
            <a:r>
              <a:rPr lang="en-GB" dirty="0" err="1" smtClean="0"/>
              <a:t>llythrennedd</a:t>
            </a:r>
            <a:r>
              <a:rPr lang="en-GB" dirty="0" smtClean="0"/>
              <a:t> </a:t>
            </a:r>
            <a:r>
              <a:rPr lang="en-GB" dirty="0" err="1" smtClean="0"/>
              <a:t>emosiynol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un </a:t>
            </a:r>
            <a:r>
              <a:rPr lang="en-GB" dirty="0" err="1" smtClean="0"/>
              <a:t>peth</a:t>
            </a:r>
            <a:r>
              <a:rPr lang="en-GB" dirty="0" smtClean="0"/>
              <a:t> </a:t>
            </a:r>
            <a:r>
              <a:rPr lang="en-GB" dirty="0" err="1" smtClean="0"/>
              <a:t>neu</a:t>
            </a:r>
            <a:r>
              <a:rPr lang="en-GB" dirty="0" smtClean="0"/>
              <a:t> </a:t>
            </a:r>
            <a:r>
              <a:rPr lang="en-GB" dirty="0" err="1" smtClean="0"/>
              <a:t>ydy</a:t>
            </a:r>
            <a:r>
              <a:rPr lang="en-GB" dirty="0" smtClean="0"/>
              <a:t> </a:t>
            </a:r>
            <a:r>
              <a:rPr lang="en-GB" dirty="0" err="1" smtClean="0"/>
              <a:t>e’n</a:t>
            </a:r>
            <a:r>
              <a:rPr lang="en-GB" dirty="0" smtClean="0"/>
              <a:t> </a:t>
            </a:r>
            <a:r>
              <a:rPr lang="en-GB" dirty="0" err="1" smtClean="0"/>
              <a:t>wahanol</a:t>
            </a:r>
            <a:r>
              <a:rPr lang="en-GB" dirty="0" smtClean="0"/>
              <a:t>?  Beth </a:t>
            </a:r>
            <a:r>
              <a:rPr lang="en-GB" dirty="0" err="1" smtClean="0"/>
              <a:t>sy’n</a:t>
            </a:r>
            <a:r>
              <a:rPr lang="en-GB" dirty="0" smtClean="0"/>
              <a:t> </a:t>
            </a:r>
            <a:r>
              <a:rPr lang="en-GB" dirty="0" err="1" smtClean="0"/>
              <a:t>wahanol</a:t>
            </a:r>
            <a:r>
              <a:rPr lang="en-GB" dirty="0" smtClean="0"/>
              <a:t>?</a:t>
            </a:r>
          </a:p>
          <a:p>
            <a:r>
              <a:rPr lang="en-GB" dirty="0" err="1" smtClean="0"/>
              <a:t>Os</a:t>
            </a:r>
            <a:r>
              <a:rPr lang="en-GB" dirty="0"/>
              <a:t> </a:t>
            </a:r>
            <a:r>
              <a:rPr lang="en-GB" dirty="0" smtClean="0"/>
              <a:t>‘</a:t>
            </a:r>
            <a:r>
              <a:rPr lang="en-GB" dirty="0" err="1" smtClean="0"/>
              <a:t>llythrennedd</a:t>
            </a:r>
            <a:r>
              <a:rPr lang="en-GB" dirty="0" smtClean="0"/>
              <a:t>’ </a:t>
            </a:r>
            <a:r>
              <a:rPr lang="en-GB" dirty="0" err="1" smtClean="0"/>
              <a:t>emosiynol</a:t>
            </a:r>
            <a:r>
              <a:rPr lang="en-GB" dirty="0" smtClean="0"/>
              <a:t> </a:t>
            </a:r>
            <a:r>
              <a:rPr lang="en-GB" dirty="0" err="1" smtClean="0"/>
              <a:t>yw’r</a:t>
            </a:r>
            <a:r>
              <a:rPr lang="en-GB" dirty="0" smtClean="0"/>
              <a:t> nod, </a:t>
            </a:r>
            <a:r>
              <a:rPr lang="en-GB" dirty="0" err="1" smtClean="0"/>
              <a:t>ydy</a:t>
            </a:r>
            <a:r>
              <a:rPr lang="en-GB" dirty="0" smtClean="0"/>
              <a:t> </a:t>
            </a:r>
            <a:r>
              <a:rPr lang="en-GB" dirty="0" err="1" smtClean="0"/>
              <a:t>hwn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cael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un </a:t>
            </a:r>
            <a:r>
              <a:rPr lang="en-GB" dirty="0" err="1" smtClean="0"/>
              <a:t>sylw</a:t>
            </a:r>
            <a:r>
              <a:rPr lang="en-GB" dirty="0" smtClean="0"/>
              <a:t> </a:t>
            </a:r>
            <a:r>
              <a:rPr lang="en-GB" dirty="0" err="1" smtClean="0"/>
              <a:t>mewn</a:t>
            </a:r>
            <a:r>
              <a:rPr lang="en-GB" dirty="0" smtClean="0"/>
              <a:t> </a:t>
            </a:r>
            <a:r>
              <a:rPr lang="en-GB" dirty="0" err="1" smtClean="0"/>
              <a:t>ysgolion</a:t>
            </a:r>
            <a:r>
              <a:rPr lang="en-GB" dirty="0" smtClean="0"/>
              <a:t> a </a:t>
            </a:r>
            <a:r>
              <a:rPr lang="en-GB" dirty="0" err="1" smtClean="0"/>
              <a:t>llafar</a:t>
            </a:r>
            <a:r>
              <a:rPr lang="en-GB" dirty="0" smtClean="0"/>
              <a:t>/</a:t>
            </a:r>
            <a:r>
              <a:rPr lang="en-GB" dirty="0" err="1" smtClean="0"/>
              <a:t>darllen</a:t>
            </a:r>
            <a:r>
              <a:rPr lang="en-GB" dirty="0" smtClean="0"/>
              <a:t>/</a:t>
            </a:r>
            <a:r>
              <a:rPr lang="en-GB" dirty="0" err="1" smtClean="0"/>
              <a:t>ysgrifennu</a:t>
            </a:r>
            <a:r>
              <a:rPr lang="en-GB" dirty="0" smtClean="0"/>
              <a:t>?  </a:t>
            </a:r>
            <a:r>
              <a:rPr lang="en-GB" dirty="0" err="1" smtClean="0"/>
              <a:t>Estyn</a:t>
            </a:r>
            <a:r>
              <a:rPr lang="en-GB" dirty="0" smtClean="0"/>
              <a:t> </a:t>
            </a:r>
            <a:r>
              <a:rPr lang="en-GB" dirty="0" err="1" smtClean="0"/>
              <a:t>ddim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mesur</a:t>
            </a:r>
            <a:r>
              <a:rPr lang="en-GB" dirty="0" smtClean="0"/>
              <a:t> </a:t>
            </a:r>
            <a:r>
              <a:rPr lang="en-GB" dirty="0" err="1" smtClean="0"/>
              <a:t>hyn</a:t>
            </a:r>
            <a:r>
              <a:rPr lang="en-GB" dirty="0" smtClean="0"/>
              <a:t> </a:t>
            </a:r>
            <a:r>
              <a:rPr lang="en-GB" dirty="0" err="1" smtClean="0"/>
              <a:t>a.y.y.b</a:t>
            </a:r>
            <a:r>
              <a:rPr lang="en-GB" dirty="0" smtClean="0"/>
              <a:t>.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(</a:t>
            </a:r>
            <a:r>
              <a:rPr lang="en-GB" dirty="0" err="1" smtClean="0"/>
              <a:t>trafodaeth</a:t>
            </a:r>
            <a:r>
              <a:rPr lang="en-GB" dirty="0" smtClean="0"/>
              <a:t>/post-it’s </a:t>
            </a:r>
            <a:r>
              <a:rPr lang="en-GB" dirty="0" err="1" smtClean="0"/>
              <a:t>a.yy.b</a:t>
            </a:r>
            <a:r>
              <a:rPr lang="en-GB" dirty="0" smtClean="0"/>
              <a:t>.)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7E3DF7-EBAD-413C-8750-2F7B960D751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5958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Trafod</a:t>
            </a:r>
            <a:r>
              <a:rPr lang="en-GB" dirty="0" smtClean="0"/>
              <a:t> y </a:t>
            </a:r>
            <a:r>
              <a:rPr lang="en-GB" dirty="0" err="1" smtClean="0"/>
              <a:t>dyfyniadau</a:t>
            </a:r>
            <a:r>
              <a:rPr lang="en-GB" dirty="0" smtClean="0"/>
              <a:t> </a:t>
            </a:r>
            <a:r>
              <a:rPr lang="en-GB" dirty="0" err="1" smtClean="0"/>
              <a:t>hyn</a:t>
            </a:r>
            <a:r>
              <a:rPr lang="en-GB" dirty="0" smtClean="0"/>
              <a:t>.</a:t>
            </a:r>
          </a:p>
          <a:p>
            <a:r>
              <a:rPr lang="en-GB" dirty="0" err="1" smtClean="0"/>
              <a:t>Ydy’r</a:t>
            </a:r>
            <a:r>
              <a:rPr lang="en-GB" dirty="0" smtClean="0"/>
              <a:t> </a:t>
            </a:r>
            <a:r>
              <a:rPr lang="en-GB" dirty="0" err="1" smtClean="0"/>
              <a:t>rhain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cwmpasu’r</a:t>
            </a:r>
            <a:r>
              <a:rPr lang="en-GB" dirty="0" smtClean="0"/>
              <a:t> </a:t>
            </a:r>
            <a:r>
              <a:rPr lang="en-GB" dirty="0" err="1" smtClean="0"/>
              <a:t>cyfan</a:t>
            </a:r>
            <a:r>
              <a:rPr lang="en-GB" dirty="0" smtClean="0"/>
              <a:t>?  </a:t>
            </a:r>
            <a:r>
              <a:rPr lang="en-GB" dirty="0" err="1" smtClean="0"/>
              <a:t>Oes</a:t>
            </a:r>
            <a:r>
              <a:rPr lang="en-GB" dirty="0" smtClean="0"/>
              <a:t> </a:t>
            </a:r>
            <a:r>
              <a:rPr lang="en-GB" dirty="0" err="1" smtClean="0"/>
              <a:t>rhywbeth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goll</a:t>
            </a:r>
            <a:r>
              <a:rPr lang="en-GB" dirty="0"/>
              <a:t>?</a:t>
            </a:r>
            <a:endParaRPr lang="en-GB" dirty="0" smtClean="0"/>
          </a:p>
          <a:p>
            <a:r>
              <a:rPr lang="en-GB" dirty="0" err="1" smtClean="0"/>
              <a:t>Ystyried</a:t>
            </a:r>
            <a:r>
              <a:rPr lang="en-GB" dirty="0" smtClean="0"/>
              <a:t> bod </a:t>
            </a:r>
            <a:r>
              <a:rPr lang="en-GB" dirty="0" err="1" smtClean="0"/>
              <a:t>hyn</a:t>
            </a:r>
            <a:r>
              <a:rPr lang="en-GB" dirty="0" smtClean="0"/>
              <a:t> </a:t>
            </a:r>
            <a:r>
              <a:rPr lang="en-GB" dirty="0" err="1" smtClean="0"/>
              <a:t>llawn</a:t>
            </a:r>
            <a:r>
              <a:rPr lang="en-GB" dirty="0" smtClean="0"/>
              <a:t> </a:t>
            </a:r>
            <a:r>
              <a:rPr lang="en-GB" dirty="0" err="1" smtClean="0"/>
              <a:t>mor</a:t>
            </a:r>
            <a:r>
              <a:rPr lang="en-GB" dirty="0" smtClean="0"/>
              <a:t> </a:t>
            </a:r>
            <a:r>
              <a:rPr lang="en-GB" dirty="0" err="1" smtClean="0"/>
              <a:t>bwysig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ni</a:t>
            </a:r>
            <a:r>
              <a:rPr lang="en-GB" dirty="0" smtClean="0"/>
              <a:t> </a:t>
            </a:r>
            <a:r>
              <a:rPr lang="en-GB" dirty="0" err="1" smtClean="0"/>
              <a:t>fel</a:t>
            </a:r>
            <a:r>
              <a:rPr lang="en-GB" dirty="0" smtClean="0"/>
              <a:t> </a:t>
            </a:r>
            <a:r>
              <a:rPr lang="en-GB" dirty="0" err="1" smtClean="0"/>
              <a:t>oedolion</a:t>
            </a:r>
            <a:r>
              <a:rPr lang="en-GB" dirty="0" smtClean="0"/>
              <a:t>/</a:t>
            </a:r>
            <a:r>
              <a:rPr lang="en-GB" dirty="0" err="1" smtClean="0"/>
              <a:t>athrawon</a:t>
            </a:r>
            <a:r>
              <a:rPr lang="en-GB" dirty="0" smtClean="0"/>
              <a:t> ac </a:t>
            </a:r>
            <a:r>
              <a:rPr lang="en-GB" dirty="0" err="1" smtClean="0"/>
              <a:t>ydy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gyfer</a:t>
            </a:r>
            <a:r>
              <a:rPr lang="en-GB" dirty="0" smtClean="0"/>
              <a:t> plant.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7E3DF7-EBAD-413C-8750-2F7B960D751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0562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Esbonio’r</a:t>
            </a:r>
            <a:r>
              <a:rPr lang="en-GB" dirty="0" smtClean="0"/>
              <a:t> </a:t>
            </a:r>
            <a:r>
              <a:rPr lang="en-GB" dirty="0" err="1" smtClean="0"/>
              <a:t>rhain</a:t>
            </a:r>
            <a:r>
              <a:rPr lang="en-GB" dirty="0" smtClean="0"/>
              <a:t> a </a:t>
            </a:r>
            <a:r>
              <a:rPr lang="en-GB" dirty="0" err="1" smtClean="0"/>
              <a:t>pham</a:t>
            </a:r>
            <a:r>
              <a:rPr lang="en-GB" baseline="0" dirty="0" smtClean="0"/>
              <a:t> </a:t>
            </a:r>
            <a:r>
              <a:rPr lang="en-GB" baseline="0" dirty="0" err="1" smtClean="0"/>
              <a:t>maent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bwysig</a:t>
            </a:r>
            <a:r>
              <a:rPr lang="en-GB" baseline="0" dirty="0" smtClean="0"/>
              <a:t>.</a:t>
            </a:r>
          </a:p>
          <a:p>
            <a:r>
              <a:rPr lang="en-GB" baseline="0" dirty="0" err="1" smtClean="0"/>
              <a:t>Edrych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ar</a:t>
            </a:r>
            <a:r>
              <a:rPr lang="en-GB" baseline="0" dirty="0" smtClean="0"/>
              <a:t> t.80&amp;81 </a:t>
            </a:r>
            <a:r>
              <a:rPr lang="en-GB" baseline="0" dirty="0" err="1" smtClean="0"/>
              <a:t>Canllawiau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Cwricwlwm</a:t>
            </a:r>
            <a:r>
              <a:rPr lang="en-GB" baseline="0" dirty="0" smtClean="0"/>
              <a:t> </a:t>
            </a:r>
            <a:r>
              <a:rPr lang="en-GB" baseline="0" dirty="0" err="1" smtClean="0"/>
              <a:t>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Gymru</a:t>
            </a:r>
            <a:r>
              <a:rPr lang="en-GB" baseline="0" dirty="0" smtClean="0"/>
              <a:t> (2020) </a:t>
            </a:r>
            <a:r>
              <a:rPr lang="en-GB" baseline="0" dirty="0" err="1" smtClean="0"/>
              <a:t>i</a:t>
            </a:r>
            <a:r>
              <a:rPr lang="en-GB" baseline="0" dirty="0" smtClean="0"/>
              <a:t> weld </a:t>
            </a:r>
            <a:r>
              <a:rPr lang="en-GB" baseline="0" dirty="0" err="1" smtClean="0"/>
              <a:t>ble</a:t>
            </a:r>
            <a:r>
              <a:rPr lang="en-GB" baseline="0" dirty="0" smtClean="0"/>
              <a:t> </a:t>
            </a:r>
            <a:r>
              <a:rPr lang="en-GB" baseline="0" dirty="0" err="1" smtClean="0"/>
              <a:t>mae’r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elfennau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hyn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cael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cynnwys</a:t>
            </a:r>
            <a:r>
              <a:rPr lang="en-GB" baseline="0" dirty="0" smtClean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7E3DF7-EBAD-413C-8750-2F7B960D751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7658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7E3DF7-EBAD-413C-8750-2F7B960D751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199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Trafod</a:t>
            </a:r>
            <a:r>
              <a:rPr lang="en-GB" dirty="0" smtClean="0"/>
              <a:t> </a:t>
            </a:r>
            <a:r>
              <a:rPr lang="en-GB" dirty="0" err="1" smtClean="0"/>
              <a:t>ymlyniad</a:t>
            </a:r>
            <a:r>
              <a:rPr lang="en-GB" baseline="0" dirty="0" smtClean="0"/>
              <a:t> mam </a:t>
            </a:r>
            <a:r>
              <a:rPr lang="en-GB" baseline="0" dirty="0" err="1" smtClean="0"/>
              <a:t>a’i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phlentyn</a:t>
            </a:r>
            <a:r>
              <a:rPr lang="en-GB" baseline="0" dirty="0" smtClean="0"/>
              <a:t> a </a:t>
            </a:r>
            <a:r>
              <a:rPr lang="en-GB" baseline="0" dirty="0" err="1" smtClean="0"/>
              <a:t>gwahanol</a:t>
            </a:r>
            <a:r>
              <a:rPr lang="en-GB" baseline="0" dirty="0" smtClean="0"/>
              <a:t> </a:t>
            </a:r>
            <a:r>
              <a:rPr lang="en-GB" baseline="0" dirty="0" err="1" smtClean="0"/>
              <a:t>fathau</a:t>
            </a:r>
            <a:r>
              <a:rPr lang="en-GB" baseline="0" dirty="0" smtClean="0"/>
              <a:t> o </a:t>
            </a:r>
            <a:r>
              <a:rPr lang="en-GB" baseline="0" dirty="0" err="1" smtClean="0"/>
              <a:t>ymlyniad</a:t>
            </a:r>
            <a:r>
              <a:rPr lang="en-GB" baseline="0" dirty="0" smtClean="0"/>
              <a:t> (</a:t>
            </a:r>
            <a:r>
              <a:rPr lang="en-GB" baseline="0" dirty="0" err="1" smtClean="0"/>
              <a:t>cadarn</a:t>
            </a:r>
            <a:r>
              <a:rPr lang="en-GB" baseline="0" dirty="0" smtClean="0"/>
              <a:t> , </a:t>
            </a:r>
            <a:r>
              <a:rPr lang="en-GB" baseline="0" dirty="0" err="1" smtClean="0"/>
              <a:t>osgoi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teimladau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cymysg</a:t>
            </a:r>
            <a:r>
              <a:rPr lang="en-GB" baseline="0" dirty="0" smtClean="0"/>
              <a:t> (ambivalent))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err="1" smtClean="0"/>
              <a:t>Esbonio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effaith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hyn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hirdymor</a:t>
            </a:r>
            <a:r>
              <a:rPr lang="en-GB" baseline="0" dirty="0" smtClean="0"/>
              <a:t> – </a:t>
            </a:r>
            <a:r>
              <a:rPr lang="en-GB" baseline="0" dirty="0" err="1" smtClean="0"/>
              <a:t>Diffyg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ymlyniad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effeithio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sgiliau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cymdeithasol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rhyngbersonol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a.y.y.b</a:t>
            </a:r>
            <a:r>
              <a:rPr lang="en-GB" baseline="0" dirty="0" smtClean="0"/>
              <a:t>. </a:t>
            </a:r>
            <a:endParaRPr lang="en-GB" dirty="0" smtClean="0"/>
          </a:p>
          <a:p>
            <a:r>
              <a:rPr lang="en-GB" baseline="0" dirty="0" smtClean="0"/>
              <a:t> </a:t>
            </a:r>
            <a:r>
              <a:rPr lang="en-GB" baseline="0" dirty="0" err="1" smtClean="0"/>
              <a:t>Anodd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dadwneud</a:t>
            </a:r>
            <a:r>
              <a:rPr lang="en-GB" baseline="0" dirty="0" smtClean="0"/>
              <a:t> y </a:t>
            </a:r>
            <a:r>
              <a:rPr lang="en-GB" baseline="0" dirty="0" err="1" smtClean="0"/>
              <a:t>profiadau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cynnar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ond</a:t>
            </a:r>
            <a:r>
              <a:rPr lang="en-GB" baseline="0" dirty="0" smtClean="0"/>
              <a:t> gallant </a:t>
            </a:r>
            <a:r>
              <a:rPr lang="en-GB" baseline="0" dirty="0" err="1" smtClean="0"/>
              <a:t>ddysgu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sut</a:t>
            </a:r>
            <a:r>
              <a:rPr lang="en-GB" baseline="0" dirty="0" smtClean="0"/>
              <a:t> </a:t>
            </a:r>
            <a:r>
              <a:rPr lang="en-GB" baseline="0" dirty="0" err="1" smtClean="0"/>
              <a:t>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greu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perthynas</a:t>
            </a:r>
            <a:r>
              <a:rPr lang="en-GB" baseline="0" dirty="0" smtClean="0"/>
              <a:t>/</a:t>
            </a:r>
            <a:r>
              <a:rPr lang="en-GB" baseline="0" dirty="0" err="1" smtClean="0"/>
              <a:t>ymlyniad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gydag</a:t>
            </a:r>
            <a:r>
              <a:rPr lang="en-GB" baseline="0" dirty="0" smtClean="0"/>
              <a:t> </a:t>
            </a:r>
            <a:r>
              <a:rPr lang="en-GB" baseline="0" dirty="0" err="1" smtClean="0"/>
              <a:t>oedolyn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allweddol</a:t>
            </a:r>
            <a:r>
              <a:rPr lang="en-GB" baseline="0" dirty="0" smtClean="0"/>
              <a:t> </a:t>
            </a:r>
            <a:r>
              <a:rPr lang="en-GB" baseline="0" dirty="0" err="1" smtClean="0"/>
              <a:t>tu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hwnt</a:t>
            </a:r>
            <a:r>
              <a:rPr lang="en-GB" baseline="0" dirty="0" smtClean="0"/>
              <a:t> </a:t>
            </a:r>
            <a:r>
              <a:rPr lang="en-GB" baseline="0" dirty="0" err="1" smtClean="0"/>
              <a:t>i’r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cartref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e.e</a:t>
            </a:r>
            <a:r>
              <a:rPr lang="en-GB" baseline="0" dirty="0" smtClean="0"/>
              <a:t>. </a:t>
            </a:r>
            <a:r>
              <a:rPr lang="en-GB" baseline="0" dirty="0" err="1" smtClean="0"/>
              <a:t>Meithrinfa</a:t>
            </a:r>
            <a:r>
              <a:rPr lang="en-GB" baseline="0" dirty="0" smtClean="0"/>
              <a:t>/Ysgol</a:t>
            </a:r>
          </a:p>
          <a:p>
            <a:r>
              <a:rPr lang="en-GB" baseline="0" dirty="0" err="1" smtClean="0"/>
              <a:t>Ymchwil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dangos</a:t>
            </a:r>
            <a:r>
              <a:rPr lang="en-GB" baseline="0" dirty="0" smtClean="0"/>
              <a:t> y </a:t>
            </a:r>
            <a:r>
              <a:rPr lang="en-GB" baseline="0" dirty="0" err="1" smtClean="0"/>
              <a:t>cyswllt</a:t>
            </a:r>
            <a:r>
              <a:rPr lang="en-GB" baseline="0" dirty="0" smtClean="0"/>
              <a:t> </a:t>
            </a:r>
            <a:r>
              <a:rPr lang="en-GB" baseline="0" dirty="0" err="1" smtClean="0"/>
              <a:t>rhwng</a:t>
            </a:r>
            <a:r>
              <a:rPr lang="en-GB" baseline="0" dirty="0" smtClean="0"/>
              <a:t> </a:t>
            </a:r>
            <a:r>
              <a:rPr lang="en-GB" baseline="0" dirty="0" err="1" smtClean="0"/>
              <a:t>tlodi</a:t>
            </a:r>
            <a:r>
              <a:rPr lang="en-GB" baseline="0" dirty="0" smtClean="0"/>
              <a:t> ac </a:t>
            </a:r>
            <a:r>
              <a:rPr lang="en-GB" baseline="0" dirty="0" err="1" smtClean="0"/>
              <a:t>ymlyniad</a:t>
            </a:r>
            <a:r>
              <a:rPr lang="en-GB" baseline="0" dirty="0" smtClean="0"/>
              <a:t> – </a:t>
            </a:r>
            <a:r>
              <a:rPr lang="en-GB" baseline="0" dirty="0" err="1" smtClean="0"/>
              <a:t>diffyg</a:t>
            </a:r>
            <a:r>
              <a:rPr lang="en-GB" baseline="0" dirty="0" smtClean="0"/>
              <a:t> </a:t>
            </a:r>
            <a:r>
              <a:rPr lang="en-GB" baseline="0" dirty="0" err="1" smtClean="0"/>
              <a:t>sgiliau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rhianta</a:t>
            </a:r>
            <a:r>
              <a:rPr lang="en-GB" baseline="0" dirty="0" smtClean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7E3DF7-EBAD-413C-8750-2F7B960D751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5058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Rhestru’r</a:t>
            </a:r>
            <a:r>
              <a:rPr lang="en-GB" dirty="0" smtClean="0"/>
              <a:t> </a:t>
            </a:r>
            <a:r>
              <a:rPr lang="en-GB" dirty="0" err="1" smtClean="0"/>
              <a:t>gwahanol</a:t>
            </a:r>
            <a:r>
              <a:rPr lang="en-GB" dirty="0" smtClean="0"/>
              <a:t> </a:t>
            </a:r>
            <a:r>
              <a:rPr lang="en-GB" dirty="0" err="1" smtClean="0"/>
              <a:t>gategoriau</a:t>
            </a:r>
            <a:r>
              <a:rPr lang="en-GB" dirty="0" smtClean="0"/>
              <a:t> o ACEs ac </a:t>
            </a:r>
            <a:r>
              <a:rPr lang="en-GB" dirty="0" err="1" smtClean="0"/>
              <a:t>esbonio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sut</a:t>
            </a:r>
            <a:r>
              <a:rPr lang="en-GB" baseline="0" dirty="0" smtClean="0"/>
              <a:t> y </a:t>
            </a:r>
            <a:r>
              <a:rPr lang="en-GB" baseline="0" dirty="0" err="1" smtClean="0"/>
              <a:t>maent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effeithio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ddatblygiad</a:t>
            </a:r>
            <a:r>
              <a:rPr lang="en-GB" baseline="0" dirty="0" smtClean="0"/>
              <a:t>.  </a:t>
            </a:r>
          </a:p>
          <a:p>
            <a:pPr marL="228600" indent="-228600">
              <a:buAutoNum type="arabicPeriod"/>
            </a:pPr>
            <a:r>
              <a:rPr lang="en-GB" baseline="0" dirty="0" smtClean="0"/>
              <a:t>Y </a:t>
            </a:r>
            <a:r>
              <a:rPr lang="en-GB" baseline="0" dirty="0" err="1" smtClean="0"/>
              <a:t>Plentyn</a:t>
            </a:r>
            <a:r>
              <a:rPr lang="en-GB" baseline="0" dirty="0" smtClean="0"/>
              <a:t>: Cam-</a:t>
            </a:r>
            <a:r>
              <a:rPr lang="en-GB" baseline="0" dirty="0" err="1" smtClean="0"/>
              <a:t>drin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llafar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corfforol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rhywiol</a:t>
            </a:r>
            <a:endParaRPr lang="en-GB" baseline="0" dirty="0" smtClean="0"/>
          </a:p>
          <a:p>
            <a:pPr marL="228600" indent="-228600">
              <a:buAutoNum type="arabicPeriod"/>
            </a:pPr>
            <a:r>
              <a:rPr lang="en-GB" baseline="0" dirty="0" err="1" smtClean="0"/>
              <a:t>Yr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aelwyd</a:t>
            </a:r>
            <a:r>
              <a:rPr lang="en-GB" baseline="0" dirty="0" smtClean="0"/>
              <a:t>:</a:t>
            </a:r>
          </a:p>
          <a:p>
            <a:r>
              <a:rPr lang="en-GB" baseline="0" dirty="0" err="1" smtClean="0"/>
              <a:t>Rhieni’n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gwahanu</a:t>
            </a:r>
            <a:endParaRPr lang="en-GB" baseline="0" dirty="0" smtClean="0"/>
          </a:p>
          <a:p>
            <a:r>
              <a:rPr lang="en-GB" baseline="0" dirty="0" err="1" smtClean="0"/>
              <a:t>Trais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domestig</a:t>
            </a:r>
            <a:endParaRPr lang="en-GB" baseline="0" dirty="0" smtClean="0"/>
          </a:p>
          <a:p>
            <a:r>
              <a:rPr lang="en-GB" baseline="0" dirty="0" err="1" smtClean="0"/>
              <a:t>Salwch</a:t>
            </a:r>
            <a:r>
              <a:rPr lang="en-GB" baseline="0" dirty="0" smtClean="0"/>
              <a:t> </a:t>
            </a:r>
            <a:r>
              <a:rPr lang="en-GB" baseline="0" dirty="0" err="1" smtClean="0"/>
              <a:t>meddwl</a:t>
            </a:r>
            <a:endParaRPr lang="en-GB" baseline="0" dirty="0" smtClean="0"/>
          </a:p>
          <a:p>
            <a:r>
              <a:rPr lang="en-GB" baseline="0" dirty="0" smtClean="0"/>
              <a:t>Cam-</a:t>
            </a:r>
            <a:r>
              <a:rPr lang="en-GB" baseline="0" dirty="0" err="1" smtClean="0"/>
              <a:t>drin</a:t>
            </a:r>
            <a:r>
              <a:rPr lang="en-GB" baseline="0" dirty="0" smtClean="0"/>
              <a:t> alcohol</a:t>
            </a:r>
          </a:p>
          <a:p>
            <a:r>
              <a:rPr lang="en-GB" baseline="0" dirty="0" err="1" smtClean="0"/>
              <a:t>Defnyddio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cyffuriau</a:t>
            </a:r>
            <a:endParaRPr lang="en-GB" baseline="0" dirty="0" smtClean="0"/>
          </a:p>
          <a:p>
            <a:r>
              <a:rPr lang="en-GB" baseline="0" dirty="0" err="1" smtClean="0"/>
              <a:t>Carcharu</a:t>
            </a:r>
            <a:endParaRPr lang="en-GB" baseline="0" dirty="0" smtClean="0"/>
          </a:p>
          <a:p>
            <a:endParaRPr lang="en-GB" baseline="0" dirty="0" smtClean="0"/>
          </a:p>
          <a:p>
            <a:r>
              <a:rPr lang="en-GB" baseline="0" dirty="0" err="1" smtClean="0"/>
              <a:t>Straen</a:t>
            </a:r>
            <a:r>
              <a:rPr lang="en-GB" baseline="0" dirty="0" smtClean="0"/>
              <a:t> ( y </a:t>
            </a:r>
            <a:r>
              <a:rPr lang="en-GB" baseline="0" dirty="0" err="1" smtClean="0"/>
              <a:t>goleuadau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traffig</a:t>
            </a:r>
            <a:r>
              <a:rPr lang="en-GB" baseline="0" dirty="0" smtClean="0"/>
              <a:t> – </a:t>
            </a:r>
            <a:r>
              <a:rPr lang="en-GB" baseline="0" dirty="0" err="1" smtClean="0"/>
              <a:t>Cadarnhaol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Rhesymol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Gwenwynig</a:t>
            </a:r>
            <a:r>
              <a:rPr lang="en-GB" baseline="0" dirty="0" smtClean="0"/>
              <a:t>)</a:t>
            </a:r>
          </a:p>
          <a:p>
            <a:endParaRPr lang="en-GB" baseline="0" dirty="0" smtClean="0"/>
          </a:p>
          <a:p>
            <a:r>
              <a:rPr lang="en-GB" baseline="0" dirty="0" err="1" smtClean="0"/>
              <a:t>Edrych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hyn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mewn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mwy</a:t>
            </a:r>
            <a:r>
              <a:rPr lang="en-GB" baseline="0" dirty="0" smtClean="0"/>
              <a:t> o </a:t>
            </a:r>
            <a:r>
              <a:rPr lang="en-GB" baseline="0" dirty="0" err="1" smtClean="0"/>
              <a:t>fanylder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ym</a:t>
            </a:r>
            <a:r>
              <a:rPr lang="en-GB" baseline="0" dirty="0" smtClean="0"/>
              <a:t> </a:t>
            </a:r>
            <a:r>
              <a:rPr lang="en-GB" baseline="0" dirty="0" err="1" smtClean="0"/>
              <a:t>Mlwyddyn</a:t>
            </a:r>
            <a:r>
              <a:rPr lang="en-GB" baseline="0" dirty="0" smtClean="0"/>
              <a:t> 3.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7E3DF7-EBAD-413C-8750-2F7B960D751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1789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Llythrennedd</a:t>
            </a:r>
            <a:r>
              <a:rPr lang="en-GB" dirty="0" smtClean="0"/>
              <a:t> = </a:t>
            </a:r>
            <a:r>
              <a:rPr lang="en-GB" dirty="0" err="1" smtClean="0"/>
              <a:t>datblygu’r</a:t>
            </a:r>
            <a:r>
              <a:rPr lang="en-GB" dirty="0" smtClean="0"/>
              <a:t> </a:t>
            </a:r>
            <a:r>
              <a:rPr lang="en-GB" dirty="0" err="1" smtClean="0"/>
              <a:t>gallu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adnabod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llythrennau</a:t>
            </a:r>
            <a:r>
              <a:rPr lang="en-GB" baseline="0" dirty="0" smtClean="0"/>
              <a:t> a </a:t>
            </a:r>
            <a:r>
              <a:rPr lang="en-GB" baseline="0" dirty="0" err="1" smtClean="0"/>
              <a:t>synau</a:t>
            </a:r>
            <a:endParaRPr lang="en-GB" baseline="0" dirty="0" smtClean="0"/>
          </a:p>
          <a:p>
            <a:r>
              <a:rPr lang="en-GB" baseline="0" dirty="0" err="1" smtClean="0"/>
              <a:t>Llythrennedd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emosiynol</a:t>
            </a:r>
            <a:r>
              <a:rPr lang="en-GB" baseline="0" dirty="0" smtClean="0"/>
              <a:t> = </a:t>
            </a:r>
            <a:r>
              <a:rPr lang="en-GB" baseline="0" dirty="0" err="1" smtClean="0"/>
              <a:t>adnabod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gwahanol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deimladau</a:t>
            </a:r>
            <a:r>
              <a:rPr lang="en-GB" baseline="0" dirty="0" smtClean="0"/>
              <a:t>  a </a:t>
            </a:r>
            <a:r>
              <a:rPr lang="en-GB" baseline="0" dirty="0" err="1" smtClean="0"/>
              <a:t>sut</a:t>
            </a:r>
            <a:r>
              <a:rPr lang="en-GB" baseline="0" dirty="0" smtClean="0"/>
              <a:t> I </a:t>
            </a:r>
            <a:r>
              <a:rPr lang="en-GB" baseline="0" dirty="0" err="1" smtClean="0"/>
              <a:t>ddelio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gyda</a:t>
            </a:r>
            <a:r>
              <a:rPr lang="en-GB" baseline="0" dirty="0" smtClean="0"/>
              <a:t> </a:t>
            </a:r>
            <a:r>
              <a:rPr lang="en-GB" baseline="0" dirty="0" err="1" smtClean="0"/>
              <a:t>nhw</a:t>
            </a:r>
            <a:endParaRPr lang="en-GB" baseline="0" dirty="0" smtClean="0"/>
          </a:p>
          <a:p>
            <a:r>
              <a:rPr lang="en-GB" baseline="0" dirty="0" smtClean="0"/>
              <a:t>‘Building Blocks’ </a:t>
            </a:r>
            <a:r>
              <a:rPr lang="en-GB" baseline="0" dirty="0" err="1" smtClean="0"/>
              <a:t>deallusrwydd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emosiynol</a:t>
            </a:r>
            <a:endParaRPr lang="en-GB" baseline="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aseline="0" dirty="0" err="1" smtClean="0"/>
              <a:t>Llythrenned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Emosiynol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cynnwys</a:t>
            </a:r>
            <a:r>
              <a:rPr lang="en-GB" baseline="0" dirty="0" smtClean="0"/>
              <a:t>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err="1" smtClean="0"/>
              <a:t>Adnabod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teimladau</a:t>
            </a:r>
            <a:endParaRPr lang="en-GB" baseline="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err="1" smtClean="0"/>
              <a:t>Rheoli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emosiynau</a:t>
            </a:r>
            <a:endParaRPr lang="en-GB" baseline="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err="1" smtClean="0"/>
              <a:t>Datblygu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empathi</a:t>
            </a:r>
            <a:endParaRPr lang="en-GB" baseline="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err="1" smtClean="0"/>
              <a:t>Datrys</a:t>
            </a:r>
            <a:r>
              <a:rPr lang="en-GB" baseline="0" dirty="0" smtClean="0"/>
              <a:t> </a:t>
            </a:r>
            <a:r>
              <a:rPr lang="en-GB" baseline="0" dirty="0" err="1" smtClean="0"/>
              <a:t>problemau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emosiynol</a:t>
            </a:r>
            <a:endParaRPr lang="en-GB" baseline="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err="1" smtClean="0"/>
              <a:t>Rhyngweithio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emosiynol</a:t>
            </a:r>
            <a:endParaRPr lang="en-GB" baseline="0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GB" baseline="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aseline="0" dirty="0" err="1" smtClean="0"/>
              <a:t>Ydy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hyn</a:t>
            </a:r>
            <a:r>
              <a:rPr lang="en-GB" baseline="0" dirty="0" smtClean="0"/>
              <a:t> felly </a:t>
            </a:r>
            <a:r>
              <a:rPr lang="en-GB" baseline="0" dirty="0" err="1" smtClean="0"/>
              <a:t>yn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ddibynnol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oedran</a:t>
            </a:r>
            <a:r>
              <a:rPr lang="en-GB" baseline="0" dirty="0" smtClean="0"/>
              <a:t>?  </a:t>
            </a:r>
            <a:r>
              <a:rPr lang="en-GB" baseline="0" dirty="0" err="1" smtClean="0"/>
              <a:t>E.e</a:t>
            </a:r>
            <a:r>
              <a:rPr lang="en-GB" baseline="0" dirty="0" smtClean="0"/>
              <a:t>. </a:t>
            </a:r>
            <a:r>
              <a:rPr lang="en-GB" baseline="0" dirty="0" err="1" smtClean="0"/>
              <a:t>meddyliwch</a:t>
            </a:r>
            <a:r>
              <a:rPr lang="en-GB" baseline="0" dirty="0" smtClean="0"/>
              <a:t> am </a:t>
            </a:r>
            <a:r>
              <a:rPr lang="en-GB" baseline="0" dirty="0" err="1" smtClean="0"/>
              <a:t>gamau</a:t>
            </a:r>
            <a:r>
              <a:rPr lang="en-GB" baseline="0" dirty="0" smtClean="0"/>
              <a:t> Piaget, Erikson </a:t>
            </a:r>
            <a:r>
              <a:rPr lang="en-GB" baseline="0" dirty="0" err="1" smtClean="0"/>
              <a:t>a.y.y.b</a:t>
            </a:r>
            <a:r>
              <a:rPr lang="en-GB" baseline="0" dirty="0" smtClean="0"/>
              <a:t>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aseline="0" dirty="0" err="1" smtClean="0"/>
              <a:t>Ydy</a:t>
            </a:r>
            <a:r>
              <a:rPr lang="en-GB" baseline="0" dirty="0" smtClean="0"/>
              <a:t> Idris </a:t>
            </a:r>
            <a:r>
              <a:rPr lang="en-GB" baseline="0" dirty="0" err="1" smtClean="0"/>
              <a:t>yn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ffitio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fewn</a:t>
            </a:r>
            <a:r>
              <a:rPr lang="en-GB" baseline="0" dirty="0" smtClean="0"/>
              <a:t> fan </a:t>
            </a:r>
            <a:r>
              <a:rPr lang="en-GB" baseline="0" dirty="0" err="1" smtClean="0"/>
              <a:t>hyn</a:t>
            </a:r>
            <a:r>
              <a:rPr lang="en-GB" baseline="0" dirty="0" smtClean="0"/>
              <a:t>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7E3DF7-EBAD-413C-8750-2F7B960D751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4457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BC9815-9632-4698-9900-22438DD4A2F5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2750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Pwysleisio</a:t>
            </a:r>
            <a:r>
              <a:rPr lang="en-GB" baseline="0" dirty="0" smtClean="0"/>
              <a:t> </a:t>
            </a:r>
            <a:r>
              <a:rPr lang="en-GB" baseline="0" dirty="0" err="1" smtClean="0"/>
              <a:t>pwysigrwydd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arsylwi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beth</a:t>
            </a:r>
            <a:r>
              <a:rPr lang="en-GB" baseline="0" dirty="0" smtClean="0"/>
              <a:t> </a:t>
            </a:r>
            <a:r>
              <a:rPr lang="en-GB" baseline="0" dirty="0" err="1" smtClean="0"/>
              <a:t>sydd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mynd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ymlaen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yn</a:t>
            </a:r>
            <a:r>
              <a:rPr lang="en-GB" baseline="0" dirty="0" smtClean="0"/>
              <a:t> y </a:t>
            </a:r>
            <a:r>
              <a:rPr lang="en-GB" baseline="0" dirty="0" err="1" smtClean="0"/>
              <a:t>cefndir</a:t>
            </a:r>
            <a:r>
              <a:rPr lang="en-GB" baseline="0" dirty="0" smtClean="0"/>
              <a:t>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7E3DF7-EBAD-413C-8750-2F7B960D751C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8289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err="1" smtClean="0"/>
              <a:t>Rhannu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copiau</a:t>
            </a:r>
            <a:r>
              <a:rPr lang="en-US" baseline="0" dirty="0" smtClean="0"/>
              <a:t> o </a:t>
            </a:r>
            <a:r>
              <a:rPr lang="en-US" baseline="0" dirty="0" err="1" smtClean="0"/>
              <a:t>Raddfa</a:t>
            </a:r>
            <a:r>
              <a:rPr lang="en-US" baseline="0" dirty="0" smtClean="0"/>
              <a:t> Leuven ac </a:t>
            </a:r>
            <a:r>
              <a:rPr lang="en-US" baseline="0" dirty="0" err="1" smtClean="0"/>
              <a:t>esbonio</a:t>
            </a:r>
            <a:r>
              <a:rPr lang="en-US" baseline="0" dirty="0" smtClean="0"/>
              <a:t> – </a:t>
            </a:r>
            <a:r>
              <a:rPr lang="en-US" baseline="0" dirty="0" err="1" smtClean="0"/>
              <a:t>addas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</a:t>
            </a:r>
            <a:r>
              <a:rPr lang="en-US" baseline="0" dirty="0" smtClean="0"/>
              <a:t> bob </a:t>
            </a:r>
            <a:r>
              <a:rPr lang="en-US" baseline="0" dirty="0" err="1" smtClean="0"/>
              <a:t>oed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nid</a:t>
            </a:r>
            <a:r>
              <a:rPr lang="en-US" baseline="0" dirty="0" smtClean="0"/>
              <a:t> CS </a:t>
            </a:r>
            <a:r>
              <a:rPr lang="en-US" baseline="0" dirty="0" err="1" smtClean="0"/>
              <a:t>yn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unig</a:t>
            </a:r>
            <a:r>
              <a:rPr lang="en-US" baseline="0" dirty="0" smtClean="0"/>
              <a:t>. </a:t>
            </a:r>
          </a:p>
          <a:p>
            <a:r>
              <a:rPr lang="en-US" baseline="0" dirty="0" err="1" smtClean="0"/>
              <a:t>Hanner</a:t>
            </a:r>
            <a:r>
              <a:rPr lang="en-US" baseline="0" dirty="0" smtClean="0"/>
              <a:t> y </a:t>
            </a:r>
            <a:r>
              <a:rPr lang="en-US" baseline="0" dirty="0" err="1" smtClean="0"/>
              <a:t>grwp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edrych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broffil</a:t>
            </a:r>
            <a:r>
              <a:rPr lang="en-US" baseline="0" dirty="0" smtClean="0"/>
              <a:t> Ella a </a:t>
            </a:r>
            <a:r>
              <a:rPr lang="en-US" baseline="0" dirty="0" err="1" smtClean="0"/>
              <a:t>phenderfynu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mae</a:t>
            </a:r>
            <a:r>
              <a:rPr lang="en-US" baseline="0" dirty="0" smtClean="0"/>
              <a:t> hi </a:t>
            </a:r>
            <a:r>
              <a:rPr lang="en-US" baseline="0" dirty="0" err="1" smtClean="0"/>
              <a:t>ar</a:t>
            </a:r>
            <a:r>
              <a:rPr lang="en-US" baseline="0" dirty="0" smtClean="0"/>
              <a:t> y </a:t>
            </a:r>
            <a:r>
              <a:rPr lang="en-US" baseline="0" dirty="0" err="1" smtClean="0"/>
              <a:t>raddfa</a:t>
            </a:r>
            <a:r>
              <a:rPr lang="en-US" baseline="0" dirty="0" smtClean="0"/>
              <a:t>.  </a:t>
            </a:r>
            <a:r>
              <a:rPr lang="en-US" baseline="0" dirty="0" err="1" smtClean="0"/>
              <a:t>Cyfiawnhau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hyn</a:t>
            </a:r>
            <a:r>
              <a:rPr lang="en-US" baseline="0" dirty="0" smtClean="0"/>
              <a:t>.</a:t>
            </a:r>
          </a:p>
          <a:p>
            <a:r>
              <a:rPr lang="en-US" baseline="0" dirty="0" err="1" smtClean="0"/>
              <a:t>Hanner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arall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edrych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broffil</a:t>
            </a:r>
            <a:r>
              <a:rPr lang="en-US" baseline="0" dirty="0" smtClean="0"/>
              <a:t> Idris a </a:t>
            </a:r>
            <a:r>
              <a:rPr lang="en-US" baseline="0" dirty="0" err="1" smtClean="0"/>
              <a:t>gwneud</a:t>
            </a:r>
            <a:r>
              <a:rPr lang="en-US" baseline="0" dirty="0" smtClean="0"/>
              <a:t> </a:t>
            </a:r>
            <a:r>
              <a:rPr lang="en-US" baseline="0" dirty="0" err="1" smtClean="0"/>
              <a:t>yr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peth</a:t>
            </a:r>
            <a:r>
              <a:rPr lang="en-US" baseline="0" dirty="0" smtClean="0"/>
              <a:t>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BC9815-9632-4698-9900-22438DD4A2F5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3843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Esbonio’r</a:t>
            </a:r>
            <a:r>
              <a:rPr lang="en-GB" dirty="0" smtClean="0"/>
              <a:t> </a:t>
            </a:r>
            <a:r>
              <a:rPr lang="en-GB" dirty="0" err="1" smtClean="0"/>
              <a:t>cyswllt</a:t>
            </a:r>
            <a:r>
              <a:rPr lang="en-GB" baseline="0" dirty="0" smtClean="0"/>
              <a:t> </a:t>
            </a:r>
            <a:r>
              <a:rPr lang="en-GB" baseline="0" dirty="0" err="1" smtClean="0"/>
              <a:t>rhwng</a:t>
            </a:r>
            <a:r>
              <a:rPr lang="en-GB" baseline="0" dirty="0" smtClean="0"/>
              <a:t> y </a:t>
            </a:r>
            <a:r>
              <a:rPr lang="en-GB" baseline="0" dirty="0" err="1" smtClean="0"/>
              <a:t>meddwl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yr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ymennydd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a’r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perthnasau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sy’n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datblygu</a:t>
            </a:r>
            <a:r>
              <a:rPr lang="en-GB" baseline="0" dirty="0" smtClean="0"/>
              <a:t>. </a:t>
            </a:r>
          </a:p>
          <a:p>
            <a:r>
              <a:rPr lang="en-GB" baseline="0" dirty="0" err="1" smtClean="0"/>
              <a:t>Yn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dilyn</a:t>
            </a:r>
            <a:r>
              <a:rPr lang="en-GB" baseline="0" dirty="0" smtClean="0"/>
              <a:t> y </a:t>
            </a:r>
            <a:r>
              <a:rPr lang="en-GB" baseline="0" dirty="0" err="1" smtClean="0"/>
              <a:t>fideo</a:t>
            </a:r>
            <a:r>
              <a:rPr lang="en-GB" baseline="0" dirty="0" smtClean="0"/>
              <a:t>, </a:t>
            </a:r>
            <a:r>
              <a:rPr lang="en-GB" baseline="0" dirty="0" err="1" smtClean="0"/>
              <a:t>myfyrwyr</a:t>
            </a:r>
            <a:r>
              <a:rPr lang="en-GB" baseline="0" dirty="0" smtClean="0"/>
              <a:t> I </a:t>
            </a:r>
            <a:r>
              <a:rPr lang="en-GB" baseline="0" dirty="0" err="1" smtClean="0"/>
              <a:t>greu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amserlen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bersonol</a:t>
            </a:r>
            <a:r>
              <a:rPr lang="en-GB" baseline="0" dirty="0" smtClean="0"/>
              <a:t> </a:t>
            </a:r>
            <a:r>
              <a:rPr lang="en-GB" baseline="0" dirty="0" err="1" smtClean="0"/>
              <a:t>o’u</a:t>
            </a:r>
            <a:r>
              <a:rPr lang="en-GB" baseline="0" dirty="0" smtClean="0"/>
              <a:t> ‘Healthy Mind Platter’ </a:t>
            </a:r>
            <a:r>
              <a:rPr lang="en-GB" baseline="0" dirty="0" err="1" smtClean="0"/>
              <a:t>hwy</a:t>
            </a:r>
            <a:r>
              <a:rPr lang="en-GB" baseline="0" dirty="0" smtClean="0"/>
              <a:t> </a:t>
            </a:r>
            <a:r>
              <a:rPr lang="en-GB" baseline="0" dirty="0" err="1" smtClean="0"/>
              <a:t>eu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hunain</a:t>
            </a:r>
            <a:r>
              <a:rPr lang="en-GB" baseline="0" dirty="0" smtClean="0"/>
              <a:t>. </a:t>
            </a:r>
            <a:r>
              <a:rPr lang="en-GB" baseline="0" dirty="0" err="1" smtClean="0"/>
              <a:t>Oes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agweddau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sydd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angen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ystyriaeth</a:t>
            </a:r>
            <a:r>
              <a:rPr lang="en-GB" baseline="0" dirty="0" smtClean="0"/>
              <a:t> </a:t>
            </a:r>
            <a:r>
              <a:rPr lang="en-GB" baseline="0" dirty="0" err="1" smtClean="0"/>
              <a:t>bellach</a:t>
            </a:r>
            <a:r>
              <a:rPr lang="en-GB" baseline="0" dirty="0" smtClean="0"/>
              <a:t>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7E3DF7-EBAD-413C-8750-2F7B960D751C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6508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972E0-5198-46C6-8EFE-44A646AD96EF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7618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Cyfeirio’n</a:t>
            </a:r>
            <a:r>
              <a:rPr lang="en-GB" dirty="0" smtClean="0"/>
              <a:t> </a:t>
            </a:r>
            <a:r>
              <a:rPr lang="en-GB" dirty="0" err="1" smtClean="0"/>
              <a:t>ol</a:t>
            </a:r>
            <a:r>
              <a:rPr lang="en-GB" dirty="0" smtClean="0"/>
              <a:t> at y </a:t>
            </a:r>
            <a:r>
              <a:rPr lang="en-GB" dirty="0" err="1" smtClean="0"/>
              <a:t>llyfryn</a:t>
            </a:r>
            <a:r>
              <a:rPr lang="en-GB" dirty="0" smtClean="0"/>
              <a:t> y </a:t>
            </a:r>
            <a:r>
              <a:rPr lang="en-GB" dirty="0" err="1" smtClean="0"/>
              <a:t>gwnaethon</a:t>
            </a:r>
            <a:r>
              <a:rPr lang="en-GB" dirty="0" smtClean="0"/>
              <a:t> </a:t>
            </a:r>
            <a:r>
              <a:rPr lang="en-GB" dirty="0" err="1" smtClean="0"/>
              <a:t>nhw</a:t>
            </a:r>
            <a:r>
              <a:rPr lang="en-GB" dirty="0" smtClean="0"/>
              <a:t> </a:t>
            </a:r>
            <a:r>
              <a:rPr lang="en-GB" dirty="0" err="1" smtClean="0"/>
              <a:t>gwblhau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sesiwn</a:t>
            </a:r>
            <a:r>
              <a:rPr lang="en-GB" dirty="0" smtClean="0"/>
              <a:t> 2 </a:t>
            </a:r>
            <a:r>
              <a:rPr lang="en-GB" dirty="0" err="1" smtClean="0"/>
              <a:t>wythnos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ddiwethaf</a:t>
            </a:r>
            <a:r>
              <a:rPr lang="en-GB" baseline="0" dirty="0" smtClean="0"/>
              <a:t>.</a:t>
            </a:r>
          </a:p>
          <a:p>
            <a:r>
              <a:rPr lang="en-GB" baseline="0" dirty="0" err="1" smtClean="0"/>
              <a:t>Cyfle</a:t>
            </a:r>
            <a:r>
              <a:rPr lang="en-GB" baseline="0" dirty="0" smtClean="0"/>
              <a:t> </a:t>
            </a:r>
            <a:r>
              <a:rPr lang="en-GB" baseline="0" dirty="0" err="1" smtClean="0"/>
              <a:t>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drafod</a:t>
            </a:r>
            <a:r>
              <a:rPr lang="en-GB" baseline="0" dirty="0" smtClean="0"/>
              <a:t> a </a:t>
            </a:r>
            <a:r>
              <a:rPr lang="en-GB" baseline="0" dirty="0" err="1" smtClean="0"/>
              <a:t>rhannu</a:t>
            </a:r>
            <a:r>
              <a:rPr lang="en-GB" baseline="0" dirty="0" smtClean="0"/>
              <a:t> </a:t>
            </a:r>
            <a:r>
              <a:rPr lang="en-GB" baseline="0" dirty="0" err="1" smtClean="0"/>
              <a:t>profiadau</a:t>
            </a:r>
            <a:r>
              <a:rPr lang="en-GB" baseline="0" dirty="0" smtClean="0"/>
              <a:t>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7E3DF7-EBAD-413C-8750-2F7B960D751C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072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C11C-7B3C-4EDF-9955-1BFBE2FAAC4C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4307CA4-DE78-4B9D-9006-70875B28C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550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C11C-7B3C-4EDF-9955-1BFBE2FAAC4C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07CA4-DE78-4B9D-9006-70875B28C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297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C11C-7B3C-4EDF-9955-1BFBE2FAAC4C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4307CA4-DE78-4B9D-9006-70875B28C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455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C11C-7B3C-4EDF-9955-1BFBE2FAAC4C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4307CA4-DE78-4B9D-9006-70875B28C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156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C11C-7B3C-4EDF-9955-1BFBE2FAAC4C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4307CA4-DE78-4B9D-9006-70875B28C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554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C11C-7B3C-4EDF-9955-1BFBE2FAAC4C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07CA4-DE78-4B9D-9006-70875B28C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831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C11C-7B3C-4EDF-9955-1BFBE2FAAC4C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07CA4-DE78-4B9D-9006-70875B28C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069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C11C-7B3C-4EDF-9955-1BFBE2FAAC4C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07CA4-DE78-4B9D-9006-70875B28C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836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C11C-7B3C-4EDF-9955-1BFBE2FAAC4C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4307CA4-DE78-4B9D-9006-70875B28C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701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C11C-7B3C-4EDF-9955-1BFBE2FAAC4C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4307CA4-DE78-4B9D-9006-70875B28C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306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C11C-7B3C-4EDF-9955-1BFBE2FAAC4C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4307CA4-DE78-4B9D-9006-70875B28C626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981774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C11C-7B3C-4EDF-9955-1BFBE2FAAC4C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4307CA4-DE78-4B9D-9006-70875B28C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7127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C11C-7B3C-4EDF-9955-1BFBE2FAAC4C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4307CA4-DE78-4B9D-9006-70875B28C626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62711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C11C-7B3C-4EDF-9955-1BFBE2FAAC4C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4307CA4-DE78-4B9D-9006-70875B28C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9947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C11C-7B3C-4EDF-9955-1BFBE2FAAC4C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07CA4-DE78-4B9D-9006-70875B28C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8176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C11C-7B3C-4EDF-9955-1BFBE2FAAC4C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07CA4-DE78-4B9D-9006-70875B28C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8914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330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6C11C-7B3C-4EDF-9955-1BFBE2FAAC4C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4307CA4-DE78-4B9D-9006-70875B28C6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111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styn.gov.wales/sites/www.estyn.gov.wales/files/documents/Knowing%20your%20children%20%20supporting%20pupils%20with%20adverse%20childhood%20experiences%20cy_1.pdf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estyn.gov.wales/sites/www.estyn.gov.wales/files/documents/Knowing%20your%20children%20%20supporting%20pupils%20with%20adverse%20childhood%20experiences.pdf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hg6qcgoay4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3EQ2tzHl3Ks" TargetMode="External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hwb.gov.wales/repository/resource/8da29064-8aaf-47b9-9937-8d9610f2a744/cy" TargetMode="External"/><Relationship Id="rId2" Type="http://schemas.openxmlformats.org/officeDocument/2006/relationships/hyperlink" Target="http://learning.gov.wales/resources/browse-all/seal-for-primary-schools/?lang=cy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wales.nhs.uk/documents/Framework%20For%20Action.pdf" TargetMode="External"/><Relationship Id="rId5" Type="http://schemas.openxmlformats.org/officeDocument/2006/relationships/hyperlink" Target="https://hwb.gov.wales/repository/resource/8da29064-8aaf-47b9-9937-8d9610f2a744/en" TargetMode="External"/><Relationship Id="rId4" Type="http://schemas.openxmlformats.org/officeDocument/2006/relationships/hyperlink" Target="https://www.eventsforce.net/nliah/media/uploaded/evnliah/event_686/newsletter_1_august_2015__welsh_.pdf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66010" y="2514600"/>
            <a:ext cx="9646919" cy="2262781"/>
          </a:xfrm>
        </p:spPr>
        <p:txBody>
          <a:bodyPr>
            <a:normAutofit fontScale="90000"/>
          </a:bodyPr>
          <a:lstStyle/>
          <a:p>
            <a:r>
              <a:rPr lang="en-GB" sz="4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ECAD5007/C</a:t>
            </a:r>
            <a:br>
              <a:rPr lang="en-GB" sz="4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4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Lles</a:t>
            </a:r>
            <a:r>
              <a:rPr lang="en-GB" sz="4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en-GB" sz="4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Llythrennedd</a:t>
            </a:r>
            <a:r>
              <a:rPr lang="en-GB" sz="4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4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Emosiynol</a:t>
            </a:r>
            <a:r>
              <a:rPr lang="en-GB" sz="4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sz="4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49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Emotional Wellbeing and Literacy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12/03/20</a:t>
            </a:r>
          </a:p>
          <a:p>
            <a:r>
              <a:rPr lang="en-GB" dirty="0" smtClean="0"/>
              <a:t>Carys Jennings</a:t>
            </a:r>
          </a:p>
          <a:p>
            <a:r>
              <a:rPr lang="en-GB" dirty="0" smtClean="0"/>
              <a:t>Nanna Ryder</a:t>
            </a:r>
          </a:p>
        </p:txBody>
      </p:sp>
    </p:spTree>
    <p:extLst>
      <p:ext uri="{BB962C8B-B14F-4D97-AF65-F5344CB8AC3E}">
        <p14:creationId xmlns:p14="http://schemas.microsoft.com/office/powerpoint/2010/main" val="36626740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Nod</a:t>
            </a:r>
            <a:br>
              <a:rPr lang="en-GB" dirty="0" smtClean="0"/>
            </a:br>
            <a:r>
              <a:rPr lang="en-GB" i="1" dirty="0" smtClean="0"/>
              <a:t>Aim</a:t>
            </a:r>
            <a:endParaRPr lang="en-GB" i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400" dirty="0" err="1" smtClean="0"/>
              <a:t>Archwilio’r</a:t>
            </a:r>
            <a:r>
              <a:rPr lang="en-GB" sz="2400" dirty="0" smtClean="0"/>
              <a:t> </a:t>
            </a:r>
            <a:r>
              <a:rPr lang="en-GB" sz="2400" dirty="0" err="1" smtClean="0"/>
              <a:t>cysyniadau</a:t>
            </a:r>
            <a:r>
              <a:rPr lang="en-GB" sz="2400" dirty="0" smtClean="0"/>
              <a:t> o les </a:t>
            </a:r>
            <a:r>
              <a:rPr lang="en-GB" sz="2400" dirty="0" err="1" smtClean="0"/>
              <a:t>emosiynol</a:t>
            </a:r>
            <a:r>
              <a:rPr lang="en-GB" sz="2400" dirty="0" smtClean="0"/>
              <a:t> a </a:t>
            </a:r>
            <a:r>
              <a:rPr lang="en-GB" sz="2400" dirty="0" err="1" smtClean="0"/>
              <a:t>llythrennedd</a:t>
            </a:r>
            <a:r>
              <a:rPr lang="en-GB" sz="2400" dirty="0" smtClean="0"/>
              <a:t> </a:t>
            </a:r>
            <a:r>
              <a:rPr lang="en-GB" sz="2400" dirty="0" err="1" smtClean="0"/>
              <a:t>emosiynol</a:t>
            </a:r>
            <a:endParaRPr lang="en-GB" sz="2400" dirty="0" smtClean="0"/>
          </a:p>
          <a:p>
            <a:r>
              <a:rPr lang="en-GB" sz="2400" dirty="0" err="1" smtClean="0"/>
              <a:t>Ystyried</a:t>
            </a:r>
            <a:r>
              <a:rPr lang="en-GB" sz="2400" dirty="0" smtClean="0"/>
              <a:t> </a:t>
            </a:r>
            <a:r>
              <a:rPr lang="en-GB" sz="2400" dirty="0" err="1" smtClean="0"/>
              <a:t>rhai</a:t>
            </a:r>
            <a:r>
              <a:rPr lang="en-GB" sz="2400" dirty="0" smtClean="0"/>
              <a:t> </a:t>
            </a:r>
            <a:r>
              <a:rPr lang="en-GB" sz="2400" dirty="0" err="1" smtClean="0"/>
              <a:t>o’r</a:t>
            </a:r>
            <a:r>
              <a:rPr lang="en-GB" sz="2400" dirty="0" smtClean="0"/>
              <a:t> </a:t>
            </a:r>
            <a:r>
              <a:rPr lang="en-GB" sz="2400" dirty="0" err="1" smtClean="0"/>
              <a:t>ffactorau</a:t>
            </a:r>
            <a:r>
              <a:rPr lang="en-GB" sz="2400" dirty="0" smtClean="0"/>
              <a:t> </a:t>
            </a:r>
            <a:r>
              <a:rPr lang="en-GB" sz="2400" dirty="0" err="1" smtClean="0"/>
              <a:t>allweddol</a:t>
            </a:r>
            <a:r>
              <a:rPr lang="en-GB" sz="2400" dirty="0" smtClean="0"/>
              <a:t> </a:t>
            </a:r>
            <a:r>
              <a:rPr lang="en-GB" sz="2400" dirty="0" err="1" smtClean="0"/>
              <a:t>sydd</a:t>
            </a:r>
            <a:r>
              <a:rPr lang="en-GB" sz="2400" dirty="0" smtClean="0"/>
              <a:t> </a:t>
            </a:r>
            <a:r>
              <a:rPr lang="en-GB" sz="2400" dirty="0" err="1" smtClean="0"/>
              <a:t>yn</a:t>
            </a:r>
            <a:r>
              <a:rPr lang="en-GB" sz="2400" dirty="0" smtClean="0"/>
              <a:t> </a:t>
            </a:r>
            <a:r>
              <a:rPr lang="en-GB" sz="2400" dirty="0" err="1" smtClean="0"/>
              <a:t>dylanwadu</a:t>
            </a:r>
            <a:r>
              <a:rPr lang="en-GB" sz="2400" dirty="0" smtClean="0"/>
              <a:t> </a:t>
            </a:r>
            <a:r>
              <a:rPr lang="en-GB" sz="2400" dirty="0" err="1" smtClean="0"/>
              <a:t>ar</a:t>
            </a:r>
            <a:r>
              <a:rPr lang="en-GB" sz="2400" dirty="0" smtClean="0"/>
              <a:t> </a:t>
            </a:r>
            <a:r>
              <a:rPr lang="en-GB" sz="2400" dirty="0" err="1" smtClean="0"/>
              <a:t>hyn</a:t>
            </a:r>
            <a:endParaRPr lang="en-GB" sz="2400" dirty="0" smtClean="0"/>
          </a:p>
          <a:p>
            <a:r>
              <a:rPr lang="en-GB" sz="2400" dirty="0" err="1" smtClean="0"/>
              <a:t>Trafod</a:t>
            </a:r>
            <a:r>
              <a:rPr lang="en-GB" sz="2400" dirty="0" smtClean="0"/>
              <a:t> </a:t>
            </a:r>
            <a:r>
              <a:rPr lang="en-GB" sz="2400" dirty="0" err="1" smtClean="0"/>
              <a:t>pwysigrwydd</a:t>
            </a:r>
            <a:r>
              <a:rPr lang="en-GB" sz="2400" dirty="0" smtClean="0"/>
              <a:t> </a:t>
            </a:r>
            <a:r>
              <a:rPr lang="en-GB" sz="2400" dirty="0" err="1" smtClean="0"/>
              <a:t>lles</a:t>
            </a:r>
            <a:r>
              <a:rPr lang="en-GB" sz="2400" dirty="0" smtClean="0"/>
              <a:t> </a:t>
            </a:r>
            <a:r>
              <a:rPr lang="en-GB" sz="2400" dirty="0" err="1" smtClean="0"/>
              <a:t>emosiynol</a:t>
            </a:r>
            <a:r>
              <a:rPr lang="en-GB" sz="2400" dirty="0" smtClean="0"/>
              <a:t> </a:t>
            </a:r>
            <a:r>
              <a:rPr lang="en-GB" sz="2400" dirty="0" err="1" smtClean="0"/>
              <a:t>ar</a:t>
            </a:r>
            <a:r>
              <a:rPr lang="en-GB" sz="2400" dirty="0" smtClean="0"/>
              <a:t> </a:t>
            </a:r>
            <a:r>
              <a:rPr lang="en-GB" sz="2400" dirty="0" err="1" smtClean="0"/>
              <a:t>gyfer</a:t>
            </a:r>
            <a:r>
              <a:rPr lang="en-GB" sz="2400" dirty="0" smtClean="0"/>
              <a:t> </a:t>
            </a:r>
            <a:r>
              <a:rPr lang="en-GB" sz="2400" dirty="0" err="1" smtClean="0"/>
              <a:t>dysgu</a:t>
            </a:r>
            <a:r>
              <a:rPr lang="en-GB" sz="2400" dirty="0" smtClean="0"/>
              <a:t> a </a:t>
            </a:r>
            <a:r>
              <a:rPr lang="en-GB" sz="2400" dirty="0" err="1" smtClean="0"/>
              <a:t>datblygiad</a:t>
            </a:r>
            <a:endParaRPr lang="en-GB" sz="2400" dirty="0" smtClean="0"/>
          </a:p>
          <a:p>
            <a:r>
              <a:rPr lang="en-GB" sz="2400" dirty="0" err="1" smtClean="0"/>
              <a:t>Ystyried</a:t>
            </a:r>
            <a:r>
              <a:rPr lang="en-GB" sz="2400" dirty="0" smtClean="0"/>
              <a:t> </a:t>
            </a:r>
            <a:r>
              <a:rPr lang="en-GB" sz="2400" dirty="0" err="1" smtClean="0"/>
              <a:t>rhai</a:t>
            </a:r>
            <a:r>
              <a:rPr lang="en-GB" sz="2400" dirty="0" smtClean="0"/>
              <a:t> </a:t>
            </a:r>
            <a:r>
              <a:rPr lang="en-GB" sz="2400" dirty="0" err="1" smtClean="0"/>
              <a:t>strategaethau</a:t>
            </a:r>
            <a:r>
              <a:rPr lang="en-GB" sz="2400" dirty="0" smtClean="0"/>
              <a:t> </a:t>
            </a:r>
            <a:r>
              <a:rPr lang="en-GB" sz="2400" dirty="0" err="1" smtClean="0"/>
              <a:t>cefnogi</a:t>
            </a:r>
            <a:r>
              <a:rPr lang="en-GB" sz="2400" dirty="0" smtClean="0"/>
              <a:t> </a:t>
            </a:r>
            <a:r>
              <a:rPr lang="en-GB" sz="2400" dirty="0" err="1" smtClean="0"/>
              <a:t>posib</a:t>
            </a:r>
            <a:endParaRPr lang="en-GB" sz="24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400" i="1" dirty="0" smtClean="0"/>
              <a:t>Explore the concepts of emotional wellbeing and emotional literacy</a:t>
            </a:r>
          </a:p>
          <a:p>
            <a:r>
              <a:rPr lang="en-GB" sz="2400" i="1" dirty="0" smtClean="0"/>
              <a:t>Consider some of the key factors that impact on this</a:t>
            </a:r>
          </a:p>
          <a:p>
            <a:r>
              <a:rPr lang="en-GB" sz="2400" i="1" dirty="0" smtClean="0"/>
              <a:t>Discuss the significance of emotional wellbeing for learning and development</a:t>
            </a:r>
          </a:p>
          <a:p>
            <a:r>
              <a:rPr lang="en-GB" sz="2400" i="1" dirty="0" smtClean="0"/>
              <a:t>Consider some possible support strategies</a:t>
            </a:r>
            <a:endParaRPr lang="en-GB" sz="2400" i="1" dirty="0"/>
          </a:p>
        </p:txBody>
      </p:sp>
    </p:spTree>
    <p:extLst>
      <p:ext uri="{BB962C8B-B14F-4D97-AF65-F5344CB8AC3E}">
        <p14:creationId xmlns:p14="http://schemas.microsoft.com/office/powerpoint/2010/main" val="3035131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Lles</a:t>
            </a:r>
            <a:r>
              <a:rPr lang="en-GB" dirty="0" smtClean="0"/>
              <a:t> </a:t>
            </a:r>
            <a:r>
              <a:rPr lang="en-GB" dirty="0" err="1" smtClean="0"/>
              <a:t>emosiynol</a:t>
            </a:r>
            <a:r>
              <a:rPr lang="en-GB" dirty="0" smtClean="0"/>
              <a:t> </a:t>
            </a:r>
            <a:r>
              <a:rPr lang="en-GB" dirty="0" err="1" smtClean="0"/>
              <a:t>yw</a:t>
            </a:r>
            <a:r>
              <a:rPr lang="en-GB" dirty="0" smtClean="0"/>
              <a:t>… </a:t>
            </a:r>
            <a:br>
              <a:rPr lang="en-GB" dirty="0" smtClean="0"/>
            </a:br>
            <a:r>
              <a:rPr lang="en-GB" i="1" dirty="0" smtClean="0"/>
              <a:t>Emotional wellbeing is …</a:t>
            </a:r>
            <a:endParaRPr lang="en-GB" dirty="0"/>
          </a:p>
        </p:txBody>
      </p:sp>
      <p:sp>
        <p:nvSpPr>
          <p:cNvPr id="5" name="Oval Callout 4"/>
          <p:cNvSpPr/>
          <p:nvPr/>
        </p:nvSpPr>
        <p:spPr>
          <a:xfrm>
            <a:off x="1497330" y="1823085"/>
            <a:ext cx="5354955" cy="4446270"/>
          </a:xfrm>
          <a:prstGeom prst="wedgeEllipseCallout">
            <a:avLst>
              <a:gd name="adj1" fmla="val -36228"/>
              <a:gd name="adj2" fmla="val 672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‘... knowing who you are and where you fit in and feeling good about yourself… developing respect for others, social competence and a positive disposition to learn’ (Burrell &amp; Riley, 2005, p.35)</a:t>
            </a:r>
            <a:endParaRPr lang="en-GB" sz="2400" dirty="0"/>
          </a:p>
        </p:txBody>
      </p:sp>
      <p:sp>
        <p:nvSpPr>
          <p:cNvPr id="6" name="Oval Callout 5"/>
          <p:cNvSpPr/>
          <p:nvPr/>
        </p:nvSpPr>
        <p:spPr>
          <a:xfrm>
            <a:off x="7181850" y="1714501"/>
            <a:ext cx="4589145" cy="4080510"/>
          </a:xfrm>
          <a:prstGeom prst="wedgeEllipseCallout">
            <a:avLst>
              <a:gd name="adj1" fmla="val 46586"/>
              <a:gd name="adj2" fmla="val 64240"/>
            </a:avLst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c</a:t>
            </a:r>
            <a:r>
              <a:rPr lang="en-GB" sz="2400" dirty="0" smtClean="0"/>
              <a:t>hildren who are ‘rich in potential, strong, powerful, competent and, most of all, connected to adults and other children’ (</a:t>
            </a:r>
            <a:r>
              <a:rPr lang="en-GB" sz="2400" dirty="0" err="1" smtClean="0"/>
              <a:t>Malaguzzi</a:t>
            </a:r>
            <a:r>
              <a:rPr lang="en-GB" sz="2400" dirty="0" smtClean="0"/>
              <a:t>, 1993, p.10)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3603623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Rhai</a:t>
            </a:r>
            <a:r>
              <a:rPr lang="en-GB" dirty="0" smtClean="0"/>
              <a:t> </a:t>
            </a:r>
            <a:r>
              <a:rPr lang="en-GB" dirty="0" err="1" smtClean="0"/>
              <a:t>elfennau</a:t>
            </a:r>
            <a:r>
              <a:rPr lang="en-GB" dirty="0" smtClean="0"/>
              <a:t> </a:t>
            </a:r>
            <a:r>
              <a:rPr lang="en-GB" dirty="0" err="1" smtClean="0"/>
              <a:t>allweddol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i="1" dirty="0" smtClean="0"/>
              <a:t>Some key components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599"/>
            <a:ext cx="4313864" cy="4591455"/>
          </a:xfrm>
        </p:spPr>
        <p:txBody>
          <a:bodyPr>
            <a:normAutofit lnSpcReduction="10000"/>
          </a:bodyPr>
          <a:lstStyle/>
          <a:p>
            <a:r>
              <a:rPr lang="en-GB" dirty="0" err="1"/>
              <a:t>h</a:t>
            </a:r>
            <a:r>
              <a:rPr lang="en-GB" dirty="0" err="1" smtClean="0"/>
              <a:t>unaniaeth</a:t>
            </a:r>
            <a:endParaRPr lang="en-GB" dirty="0" smtClean="0"/>
          </a:p>
          <a:p>
            <a:r>
              <a:rPr lang="en-GB" dirty="0" err="1" smtClean="0"/>
              <a:t>gwydnwch</a:t>
            </a:r>
            <a:endParaRPr lang="en-GB" dirty="0" smtClean="0"/>
          </a:p>
          <a:p>
            <a:r>
              <a:rPr lang="en-GB" dirty="0" err="1"/>
              <a:t>a</a:t>
            </a:r>
            <a:r>
              <a:rPr lang="en-GB" dirty="0" err="1" smtClean="0"/>
              <a:t>gwedd</a:t>
            </a:r>
            <a:endParaRPr lang="en-GB" dirty="0" smtClean="0"/>
          </a:p>
          <a:p>
            <a:r>
              <a:rPr lang="en-GB" dirty="0" err="1"/>
              <a:t>h</a:t>
            </a:r>
            <a:r>
              <a:rPr lang="en-GB" dirty="0" err="1" smtClean="0"/>
              <a:t>unan-hyder</a:t>
            </a:r>
            <a:r>
              <a:rPr lang="en-GB" dirty="0" smtClean="0"/>
              <a:t> a </a:t>
            </a:r>
            <a:r>
              <a:rPr lang="en-GB" dirty="0" err="1" smtClean="0"/>
              <a:t>hunan-fri</a:t>
            </a:r>
            <a:endParaRPr lang="en-GB" dirty="0" smtClean="0"/>
          </a:p>
          <a:p>
            <a:r>
              <a:rPr lang="en-GB" dirty="0" err="1"/>
              <a:t>y</a:t>
            </a:r>
            <a:r>
              <a:rPr lang="en-GB" dirty="0" err="1" smtClean="0"/>
              <a:t>mddygiad</a:t>
            </a:r>
            <a:endParaRPr lang="en-GB" dirty="0" smtClean="0"/>
          </a:p>
          <a:p>
            <a:r>
              <a:rPr lang="en-GB" dirty="0" err="1"/>
              <a:t>h</a:t>
            </a:r>
            <a:r>
              <a:rPr lang="en-GB" dirty="0" err="1" smtClean="0"/>
              <a:t>unan-reolaeth</a:t>
            </a:r>
            <a:endParaRPr lang="en-GB" dirty="0" smtClean="0"/>
          </a:p>
          <a:p>
            <a:r>
              <a:rPr lang="en-GB" dirty="0" err="1"/>
              <a:t>f</a:t>
            </a:r>
            <a:r>
              <a:rPr lang="en-GB" dirty="0" err="1" smtClean="0"/>
              <a:t>furfio</a:t>
            </a:r>
            <a:r>
              <a:rPr lang="en-GB" dirty="0" smtClean="0"/>
              <a:t> a </a:t>
            </a:r>
            <a:r>
              <a:rPr lang="en-GB" dirty="0" err="1" smtClean="0"/>
              <a:t>chynnal</a:t>
            </a:r>
            <a:r>
              <a:rPr lang="en-GB" dirty="0" smtClean="0"/>
              <a:t> </a:t>
            </a:r>
            <a:r>
              <a:rPr lang="en-GB" dirty="0" err="1" smtClean="0"/>
              <a:t>perthnasau</a:t>
            </a:r>
            <a:endParaRPr lang="en-GB" dirty="0" smtClean="0"/>
          </a:p>
          <a:p>
            <a:r>
              <a:rPr lang="en-GB" dirty="0" err="1"/>
              <a:t>g</a:t>
            </a:r>
            <a:r>
              <a:rPr lang="en-GB" dirty="0" err="1" smtClean="0"/>
              <a:t>ofal</a:t>
            </a:r>
            <a:r>
              <a:rPr lang="en-GB" dirty="0" smtClean="0"/>
              <a:t> </a:t>
            </a:r>
            <a:r>
              <a:rPr lang="en-GB" dirty="0" err="1" smtClean="0"/>
              <a:t>personol</a:t>
            </a:r>
            <a:endParaRPr lang="en-GB" dirty="0" smtClean="0"/>
          </a:p>
          <a:p>
            <a:r>
              <a:rPr lang="en-GB" dirty="0" err="1"/>
              <a:t>c</a:t>
            </a:r>
            <a:r>
              <a:rPr lang="en-GB" dirty="0" err="1" smtClean="0"/>
              <a:t>ymryd</a:t>
            </a:r>
            <a:r>
              <a:rPr lang="en-GB" dirty="0" smtClean="0"/>
              <a:t> </a:t>
            </a:r>
            <a:r>
              <a:rPr lang="en-GB" dirty="0" err="1" smtClean="0"/>
              <a:t>cyfrifoldeb</a:t>
            </a:r>
            <a:endParaRPr lang="en-GB" dirty="0" smtClean="0"/>
          </a:p>
          <a:p>
            <a:r>
              <a:rPr lang="en-GB" dirty="0" smtClean="0"/>
              <a:t>parch</a:t>
            </a:r>
          </a:p>
          <a:p>
            <a:r>
              <a:rPr lang="en-GB" dirty="0" err="1" smtClean="0"/>
              <a:t>annibyniaeth</a:t>
            </a:r>
            <a:endParaRPr lang="en-GB" dirty="0" smtClean="0"/>
          </a:p>
          <a:p>
            <a:r>
              <a:rPr lang="en-GB" dirty="0" err="1" smtClean="0"/>
              <a:t>creadigrwydd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4731778"/>
          </a:xfrm>
        </p:spPr>
        <p:txBody>
          <a:bodyPr>
            <a:normAutofit lnSpcReduction="10000"/>
          </a:bodyPr>
          <a:lstStyle/>
          <a:p>
            <a:r>
              <a:rPr lang="en-GB" i="1" dirty="0" smtClean="0"/>
              <a:t>identity</a:t>
            </a:r>
          </a:p>
          <a:p>
            <a:r>
              <a:rPr lang="en-GB" i="1" dirty="0" smtClean="0"/>
              <a:t>resilience</a:t>
            </a:r>
          </a:p>
          <a:p>
            <a:r>
              <a:rPr lang="en-GB" i="1" dirty="0"/>
              <a:t>a</a:t>
            </a:r>
            <a:r>
              <a:rPr lang="en-GB" i="1" dirty="0" smtClean="0"/>
              <a:t>ttitude</a:t>
            </a:r>
          </a:p>
          <a:p>
            <a:r>
              <a:rPr lang="en-GB" i="1" dirty="0"/>
              <a:t>s</a:t>
            </a:r>
            <a:r>
              <a:rPr lang="en-GB" i="1" dirty="0" smtClean="0"/>
              <a:t>elf-confidence and self-esteem</a:t>
            </a:r>
          </a:p>
          <a:p>
            <a:r>
              <a:rPr lang="en-GB" i="1" dirty="0"/>
              <a:t>b</a:t>
            </a:r>
            <a:r>
              <a:rPr lang="en-GB" i="1" dirty="0" smtClean="0"/>
              <a:t>ehaviour</a:t>
            </a:r>
          </a:p>
          <a:p>
            <a:r>
              <a:rPr lang="en-GB" i="1" dirty="0" smtClean="0"/>
              <a:t>self-regulation</a:t>
            </a:r>
          </a:p>
          <a:p>
            <a:r>
              <a:rPr lang="en-GB" i="1" dirty="0"/>
              <a:t>f</a:t>
            </a:r>
            <a:r>
              <a:rPr lang="en-GB" i="1" dirty="0" smtClean="0"/>
              <a:t>orm and hold relationships</a:t>
            </a:r>
          </a:p>
          <a:p>
            <a:r>
              <a:rPr lang="en-GB" i="1" dirty="0"/>
              <a:t>p</a:t>
            </a:r>
            <a:r>
              <a:rPr lang="en-GB" i="1" dirty="0" smtClean="0"/>
              <a:t>ersonal care</a:t>
            </a:r>
          </a:p>
          <a:p>
            <a:r>
              <a:rPr lang="en-GB" i="1" dirty="0"/>
              <a:t>t</a:t>
            </a:r>
            <a:r>
              <a:rPr lang="en-GB" i="1" dirty="0" smtClean="0"/>
              <a:t>ake responsibility</a:t>
            </a:r>
          </a:p>
          <a:p>
            <a:r>
              <a:rPr lang="en-GB" i="1" dirty="0"/>
              <a:t>r</a:t>
            </a:r>
            <a:r>
              <a:rPr lang="en-GB" i="1" dirty="0" smtClean="0"/>
              <a:t>espect</a:t>
            </a:r>
          </a:p>
          <a:p>
            <a:r>
              <a:rPr lang="en-GB" i="1" dirty="0"/>
              <a:t>i</a:t>
            </a:r>
            <a:r>
              <a:rPr lang="en-GB" i="1" dirty="0" smtClean="0"/>
              <a:t>ndependence</a:t>
            </a:r>
          </a:p>
          <a:p>
            <a:r>
              <a:rPr lang="en-GB" i="1" dirty="0" smtClean="0"/>
              <a:t>creativity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048844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592924" y="624110"/>
            <a:ext cx="9457778" cy="128089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Gall </a:t>
            </a:r>
            <a:r>
              <a:rPr lang="en-GB" dirty="0" err="1" smtClean="0"/>
              <a:t>lles</a:t>
            </a:r>
            <a:r>
              <a:rPr lang="en-GB" dirty="0" smtClean="0"/>
              <a:t> </a:t>
            </a:r>
            <a:r>
              <a:rPr lang="en-GB" dirty="0" err="1" smtClean="0"/>
              <a:t>emosiynol</a:t>
            </a:r>
            <a:r>
              <a:rPr lang="en-GB" dirty="0" smtClean="0"/>
              <a:t> </a:t>
            </a:r>
            <a:r>
              <a:rPr lang="en-GB" dirty="0" err="1" smtClean="0"/>
              <a:t>gwael</a:t>
            </a:r>
            <a:r>
              <a:rPr lang="en-GB" dirty="0" smtClean="0"/>
              <a:t> </a:t>
            </a:r>
            <a:r>
              <a:rPr lang="en-GB" dirty="0" err="1"/>
              <a:t>d</a:t>
            </a:r>
            <a:r>
              <a:rPr lang="en-GB" dirty="0" err="1" smtClean="0"/>
              <a:t>dylanwadu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…</a:t>
            </a:r>
            <a:br>
              <a:rPr lang="en-GB" dirty="0" smtClean="0"/>
            </a:br>
            <a:r>
              <a:rPr lang="en-GB" dirty="0" smtClean="0"/>
              <a:t>Poor </a:t>
            </a:r>
            <a:r>
              <a:rPr lang="en-GB" i="1" dirty="0" smtClean="0"/>
              <a:t>emotional wellbeing can impact on …</a:t>
            </a:r>
            <a:endParaRPr lang="en-GB" i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943970816"/>
              </p:ext>
            </p:extLst>
          </p:nvPr>
        </p:nvGraphicFramePr>
        <p:xfrm>
          <a:off x="3033870" y="2034692"/>
          <a:ext cx="7345478" cy="4521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85705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92924" y="624110"/>
            <a:ext cx="9216455" cy="128089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Beth all </a:t>
            </a:r>
            <a:r>
              <a:rPr lang="en-GB" dirty="0" err="1" smtClean="0"/>
              <a:t>effeithio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les </a:t>
            </a:r>
            <a:r>
              <a:rPr lang="en-GB" dirty="0" err="1" smtClean="0"/>
              <a:t>emosiynol</a:t>
            </a:r>
            <a:r>
              <a:rPr lang="en-GB" dirty="0" smtClean="0"/>
              <a:t> plant?</a:t>
            </a:r>
            <a:br>
              <a:rPr lang="en-GB" dirty="0" smtClean="0"/>
            </a:br>
            <a:r>
              <a:rPr lang="en-GB" i="1" dirty="0" smtClean="0"/>
              <a:t>What can affect children’s emotional wellbeing?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394659" y="2522707"/>
            <a:ext cx="4313864" cy="3777622"/>
          </a:xfrm>
        </p:spPr>
        <p:txBody>
          <a:bodyPr>
            <a:normAutofit/>
          </a:bodyPr>
          <a:lstStyle/>
          <a:p>
            <a:r>
              <a:rPr lang="en-GB" sz="2400" dirty="0" err="1" smtClean="0"/>
              <a:t>Ymlyniad</a:t>
            </a:r>
            <a:endParaRPr lang="en-GB" sz="2400" dirty="0" smtClean="0"/>
          </a:p>
          <a:p>
            <a:r>
              <a:rPr lang="en-GB" sz="2400" dirty="0" err="1" smtClean="0"/>
              <a:t>Profiadau</a:t>
            </a:r>
            <a:r>
              <a:rPr lang="en-GB" sz="2400" dirty="0" smtClean="0"/>
              <a:t> </a:t>
            </a:r>
            <a:r>
              <a:rPr lang="en-GB" sz="2400" dirty="0" err="1" smtClean="0"/>
              <a:t>Niweidiol</a:t>
            </a:r>
            <a:r>
              <a:rPr lang="en-GB" sz="2400" dirty="0"/>
              <a:t> </a:t>
            </a:r>
            <a:r>
              <a:rPr lang="en-GB" sz="2400" dirty="0" err="1" smtClean="0"/>
              <a:t>Mewn</a:t>
            </a:r>
            <a:r>
              <a:rPr lang="en-GB" sz="2400" dirty="0" smtClean="0"/>
              <a:t> </a:t>
            </a:r>
            <a:r>
              <a:rPr lang="en-GB" sz="2400" dirty="0" err="1" smtClean="0"/>
              <a:t>Plentyndod</a:t>
            </a:r>
            <a:r>
              <a:rPr lang="en-GB" sz="2400" dirty="0" smtClean="0"/>
              <a:t> (ACEs)</a:t>
            </a:r>
          </a:p>
          <a:p>
            <a:r>
              <a:rPr lang="en-GB" sz="2400" dirty="0" err="1" smtClean="0"/>
              <a:t>Anghenion</a:t>
            </a:r>
            <a:r>
              <a:rPr lang="en-GB" sz="2400" dirty="0" smtClean="0"/>
              <a:t> </a:t>
            </a:r>
            <a:r>
              <a:rPr lang="en-GB" sz="2400" dirty="0" err="1" smtClean="0"/>
              <a:t>Dysgu</a:t>
            </a:r>
            <a:r>
              <a:rPr lang="en-GB" sz="2400" dirty="0" smtClean="0"/>
              <a:t> </a:t>
            </a:r>
            <a:r>
              <a:rPr lang="en-GB" sz="2400" dirty="0" err="1" smtClean="0"/>
              <a:t>Ychwanegol</a:t>
            </a:r>
            <a:r>
              <a:rPr lang="en-GB" sz="2400" dirty="0" smtClean="0"/>
              <a:t> (ADY)</a:t>
            </a:r>
          </a:p>
          <a:p>
            <a:r>
              <a:rPr lang="en-GB" sz="2400" dirty="0" err="1" smtClean="0"/>
              <a:t>Arall</a:t>
            </a:r>
            <a:r>
              <a:rPr lang="en-GB" sz="2400" dirty="0" smtClean="0"/>
              <a:t>?</a:t>
            </a:r>
            <a:endParaRPr lang="en-GB" sz="24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7106441" y="2443992"/>
            <a:ext cx="4313864" cy="3777622"/>
          </a:xfrm>
        </p:spPr>
        <p:txBody>
          <a:bodyPr>
            <a:normAutofit/>
          </a:bodyPr>
          <a:lstStyle/>
          <a:p>
            <a:r>
              <a:rPr lang="en-GB" sz="2400" i="1" dirty="0" smtClean="0"/>
              <a:t>Attachment</a:t>
            </a:r>
          </a:p>
          <a:p>
            <a:r>
              <a:rPr lang="en-GB" sz="2400" i="1" dirty="0" smtClean="0"/>
              <a:t>Adverse Childhood Experiences (ACEs)</a:t>
            </a:r>
          </a:p>
          <a:p>
            <a:r>
              <a:rPr lang="en-GB" sz="2400" i="1" dirty="0" smtClean="0"/>
              <a:t>Additional Learning Needs (ALN)</a:t>
            </a:r>
          </a:p>
          <a:p>
            <a:r>
              <a:rPr lang="en-GB" sz="2400" i="1" dirty="0" smtClean="0"/>
              <a:t>Other?</a:t>
            </a:r>
            <a:endParaRPr lang="en-GB" sz="2400" i="1" dirty="0"/>
          </a:p>
        </p:txBody>
      </p:sp>
    </p:spTree>
    <p:extLst>
      <p:ext uri="{BB962C8B-B14F-4D97-AF65-F5344CB8AC3E}">
        <p14:creationId xmlns:p14="http://schemas.microsoft.com/office/powerpoint/2010/main" val="1729986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Ymlyniad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i="1" dirty="0" smtClean="0"/>
              <a:t>Attachment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b="1" dirty="0" smtClean="0"/>
              <a:t>Bowlby (1969)</a:t>
            </a: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9795" y="2571551"/>
            <a:ext cx="5614502" cy="32409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457872" y="6173821"/>
            <a:ext cx="3702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(Perry &amp; Pollard, 1997)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4365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Profiadau</a:t>
            </a:r>
            <a:r>
              <a:rPr lang="en-GB" dirty="0" smtClean="0"/>
              <a:t> </a:t>
            </a:r>
            <a:r>
              <a:rPr lang="en-GB" dirty="0" err="1" smtClean="0"/>
              <a:t>Niweidiol</a:t>
            </a:r>
            <a:r>
              <a:rPr lang="en-GB" dirty="0" smtClean="0"/>
              <a:t> </a:t>
            </a:r>
            <a:r>
              <a:rPr lang="en-GB" dirty="0" err="1" smtClean="0"/>
              <a:t>Mewn</a:t>
            </a:r>
            <a:r>
              <a:rPr lang="en-GB" dirty="0" smtClean="0"/>
              <a:t> </a:t>
            </a:r>
            <a:r>
              <a:rPr lang="en-GB" dirty="0" err="1" smtClean="0"/>
              <a:t>Plentyndod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i="1" dirty="0" smtClean="0"/>
              <a:t>Adverse Childhood Experiences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599"/>
            <a:ext cx="4313864" cy="462388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y-GB" sz="2000" dirty="0" smtClean="0"/>
              <a:t>‘Mae </a:t>
            </a:r>
            <a:r>
              <a:rPr lang="cy-GB" sz="2000" dirty="0"/>
              <a:t>Profiadau Niweidiol yn ystod Plentyndod (ACE) yn brofiadau llawn straen sydd yn digwydd yn ystod plentyndod sydd yn niweidio plentyn yn uniongyrchol (e.e. cam-drin rhywiol neu gorfforol) neu’n effeithio ar yr amgylchedd lle maent yn byw (e.e. tyfu i fyny mewn tŷ gyda thrais domestig</a:t>
            </a:r>
            <a:r>
              <a:rPr lang="cy-GB" sz="2000" dirty="0" smtClean="0"/>
              <a:t>)’ (</a:t>
            </a:r>
            <a:r>
              <a:rPr lang="en-GB" sz="2000" dirty="0" smtClean="0"/>
              <a:t>Bellis </a:t>
            </a:r>
            <a:r>
              <a:rPr lang="en-GB" sz="2000" dirty="0"/>
              <a:t>et al </a:t>
            </a:r>
            <a:r>
              <a:rPr lang="en-GB" sz="2000" dirty="0" smtClean="0"/>
              <a:t>2016</a:t>
            </a:r>
            <a:r>
              <a:rPr lang="en-GB" sz="2000" dirty="0" smtClean="0"/>
              <a:t>)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>
                <a:hlinkClick r:id="rId3"/>
              </a:rPr>
              <a:t>https://</a:t>
            </a:r>
            <a:r>
              <a:rPr lang="en-GB" sz="2000" dirty="0" smtClean="0">
                <a:hlinkClick r:id="rId3"/>
              </a:rPr>
              <a:t>www.estyn.gov.wales/sites/www.estyn.gov.wales/files/documents/Knowing%20your%20children%20%20supporting%20pupils%20with%20adverse%20childhood%20experiences%20cy_1.pdf</a:t>
            </a:r>
            <a:r>
              <a:rPr lang="en-GB" sz="2000" dirty="0" smtClean="0"/>
              <a:t> </a:t>
            </a:r>
            <a:endParaRPr lang="en-GB" sz="2000" dirty="0"/>
          </a:p>
          <a:p>
            <a:pPr marL="0" indent="0">
              <a:buNone/>
            </a:pPr>
            <a:endParaRPr lang="en-GB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473177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000" i="1" dirty="0"/>
              <a:t>‘Adverse Childhood Experiences (ACEs) are stressful experiences occurring during childhood that directly harm a child (e.g. sexual or physical abuse) or affect the environment in which they live (e.g. growing up in a house with domestic violence</a:t>
            </a:r>
            <a:r>
              <a:rPr lang="en-GB" sz="2000" i="1" dirty="0" smtClean="0"/>
              <a:t>)’ (Bellis </a:t>
            </a:r>
            <a:r>
              <a:rPr lang="en-GB" sz="2000" i="1" dirty="0"/>
              <a:t>et al </a:t>
            </a:r>
            <a:r>
              <a:rPr lang="en-GB" sz="2000" i="1" dirty="0" smtClean="0"/>
              <a:t>2016</a:t>
            </a:r>
            <a:r>
              <a:rPr lang="en-GB" sz="2000" dirty="0" smtClean="0"/>
              <a:t>)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>
                <a:hlinkClick r:id="rId4"/>
              </a:rPr>
              <a:t>https://</a:t>
            </a:r>
            <a:r>
              <a:rPr lang="en-GB" sz="2000" dirty="0" smtClean="0">
                <a:hlinkClick r:id="rId4"/>
              </a:rPr>
              <a:t>www.estyn.gov.wales/sites/www.estyn.gov.wales/files/documents/Knowing%20your%20children%20%20supporting%20pupils%20with%20adverse%20childhood%20experiences.pdf</a:t>
            </a:r>
            <a:r>
              <a:rPr lang="en-GB" sz="2000" dirty="0" smtClean="0"/>
              <a:t>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824832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Anghenion</a:t>
            </a:r>
            <a:r>
              <a:rPr lang="en-GB" dirty="0" smtClean="0"/>
              <a:t> </a:t>
            </a:r>
            <a:r>
              <a:rPr lang="en-GB" dirty="0" err="1" smtClean="0"/>
              <a:t>Dysgu</a:t>
            </a:r>
            <a:r>
              <a:rPr lang="en-GB" dirty="0" smtClean="0"/>
              <a:t> </a:t>
            </a:r>
            <a:r>
              <a:rPr lang="en-GB" dirty="0" err="1" smtClean="0"/>
              <a:t>Ychwanegol</a:t>
            </a:r>
            <a:r>
              <a:rPr lang="en-GB" dirty="0" smtClean="0"/>
              <a:t> (ADY)</a:t>
            </a:r>
            <a:br>
              <a:rPr lang="en-GB" dirty="0" smtClean="0"/>
            </a:br>
            <a:r>
              <a:rPr lang="en-GB" i="1" dirty="0" smtClean="0"/>
              <a:t>Additional Learning Needs (ALN)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400" dirty="0" err="1" smtClean="0"/>
              <a:t>Anhwylder</a:t>
            </a:r>
            <a:r>
              <a:rPr lang="en-GB" sz="2400" dirty="0" smtClean="0"/>
              <a:t> </a:t>
            </a:r>
            <a:r>
              <a:rPr lang="en-GB" sz="2400" dirty="0" err="1" smtClean="0"/>
              <a:t>Ymddygiadol</a:t>
            </a:r>
            <a:r>
              <a:rPr lang="en-GB" sz="2400" dirty="0"/>
              <a:t>,</a:t>
            </a:r>
            <a:r>
              <a:rPr lang="en-GB" sz="2400" dirty="0" smtClean="0"/>
              <a:t> </a:t>
            </a:r>
            <a:r>
              <a:rPr lang="en-GB" sz="2400" dirty="0" err="1" smtClean="0"/>
              <a:t>Emosiynol</a:t>
            </a:r>
            <a:r>
              <a:rPr lang="en-GB" sz="2400" dirty="0" smtClean="0"/>
              <a:t> a </a:t>
            </a:r>
            <a:r>
              <a:rPr lang="en-GB" sz="2400" dirty="0" err="1" smtClean="0"/>
              <a:t>Chymdeithasol</a:t>
            </a:r>
            <a:endParaRPr lang="en-GB" sz="2400" dirty="0" smtClean="0"/>
          </a:p>
          <a:p>
            <a:r>
              <a:rPr lang="en-GB" sz="2400" dirty="0" err="1" smtClean="0"/>
              <a:t>Cyflwr</a:t>
            </a:r>
            <a:r>
              <a:rPr lang="en-GB" sz="2400" dirty="0" smtClean="0"/>
              <a:t> </a:t>
            </a:r>
            <a:r>
              <a:rPr lang="en-GB" sz="2400" dirty="0" err="1" smtClean="0"/>
              <a:t>Sbectrwm</a:t>
            </a:r>
            <a:r>
              <a:rPr lang="en-GB" sz="2400" dirty="0" smtClean="0"/>
              <a:t> </a:t>
            </a:r>
            <a:r>
              <a:rPr lang="en-GB" sz="2400" dirty="0" err="1" smtClean="0"/>
              <a:t>Awtistiaeth</a:t>
            </a:r>
            <a:endParaRPr lang="en-GB" sz="2400" dirty="0"/>
          </a:p>
          <a:p>
            <a:r>
              <a:rPr lang="en-GB" sz="2400" dirty="0" smtClean="0"/>
              <a:t>ADHD</a:t>
            </a:r>
            <a:endParaRPr lang="en-GB" dirty="0" smtClean="0"/>
          </a:p>
          <a:p>
            <a:r>
              <a:rPr lang="en-GB" sz="2400" dirty="0" err="1" smtClean="0"/>
              <a:t>Anhwylderau</a:t>
            </a:r>
            <a:r>
              <a:rPr lang="en-GB" sz="2400" dirty="0" smtClean="0"/>
              <a:t> </a:t>
            </a:r>
            <a:r>
              <a:rPr lang="en-GB" sz="2400" dirty="0" err="1" smtClean="0"/>
              <a:t>bwyta</a:t>
            </a:r>
            <a:endParaRPr lang="en-GB" sz="2400" dirty="0" smtClean="0"/>
          </a:p>
          <a:p>
            <a:r>
              <a:rPr lang="en-GB" sz="2400" dirty="0" err="1" smtClean="0"/>
              <a:t>Afiechyd</a:t>
            </a:r>
            <a:r>
              <a:rPr lang="en-GB" sz="2400" dirty="0" smtClean="0"/>
              <a:t> </a:t>
            </a:r>
            <a:r>
              <a:rPr lang="en-GB" sz="2400" dirty="0" err="1" smtClean="0"/>
              <a:t>meddwl</a:t>
            </a:r>
            <a:r>
              <a:rPr lang="en-GB" sz="2400" dirty="0" smtClean="0"/>
              <a:t> </a:t>
            </a:r>
            <a:r>
              <a:rPr lang="en-GB" sz="2400" dirty="0" err="1" smtClean="0"/>
              <a:t>e.e</a:t>
            </a:r>
            <a:r>
              <a:rPr lang="en-GB" sz="2400" dirty="0" smtClean="0"/>
              <a:t>. </a:t>
            </a:r>
            <a:r>
              <a:rPr lang="en-GB" sz="2400" dirty="0" err="1" smtClean="0"/>
              <a:t>gor-bryder</a:t>
            </a:r>
            <a:endParaRPr lang="en-GB" sz="2400" dirty="0" smtClean="0"/>
          </a:p>
          <a:p>
            <a:r>
              <a:rPr lang="en-GB" sz="2400" dirty="0" err="1" smtClean="0"/>
              <a:t>Disgyblion</a:t>
            </a:r>
            <a:r>
              <a:rPr lang="en-GB" sz="2400" dirty="0" smtClean="0"/>
              <a:t> </a:t>
            </a:r>
            <a:r>
              <a:rPr lang="en-GB" sz="2400" dirty="0" err="1" smtClean="0"/>
              <a:t>Mwy</a:t>
            </a:r>
            <a:r>
              <a:rPr lang="en-GB" sz="2400" dirty="0" smtClean="0"/>
              <a:t> </a:t>
            </a:r>
            <a:r>
              <a:rPr lang="en-GB" sz="2400" dirty="0" err="1" smtClean="0"/>
              <a:t>Abl</a:t>
            </a:r>
            <a:r>
              <a:rPr lang="en-GB" sz="2400" dirty="0" smtClean="0"/>
              <a:t> a </a:t>
            </a:r>
            <a:r>
              <a:rPr lang="en-GB" sz="2400" dirty="0" err="1" smtClean="0"/>
              <a:t>Thalentog</a:t>
            </a:r>
            <a:endParaRPr lang="en-GB" sz="2400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400" i="1" dirty="0" smtClean="0"/>
              <a:t>Emotional, Behavioural and Social Disorder (EBSD)</a:t>
            </a:r>
          </a:p>
          <a:p>
            <a:r>
              <a:rPr lang="en-GB" sz="2400" i="1" dirty="0" smtClean="0"/>
              <a:t>Autistic Spectrum Condition</a:t>
            </a:r>
          </a:p>
          <a:p>
            <a:r>
              <a:rPr lang="en-GB" sz="2400" i="1" dirty="0" smtClean="0"/>
              <a:t>ADHD</a:t>
            </a:r>
          </a:p>
          <a:p>
            <a:r>
              <a:rPr lang="en-GB" sz="2400" i="1" dirty="0" smtClean="0"/>
              <a:t>Eating disorders</a:t>
            </a:r>
          </a:p>
          <a:p>
            <a:r>
              <a:rPr lang="en-GB" sz="2400" i="1" dirty="0" smtClean="0"/>
              <a:t>Mental ill-health e.g. </a:t>
            </a:r>
            <a:r>
              <a:rPr lang="en-GB" sz="2400" i="1" dirty="0" smtClean="0"/>
              <a:t>anxiety</a:t>
            </a:r>
          </a:p>
          <a:p>
            <a:r>
              <a:rPr lang="en-GB" sz="2400" i="1" dirty="0" smtClean="0"/>
              <a:t>More Able and Talented Pupils</a:t>
            </a:r>
            <a:endParaRPr lang="en-GB" sz="2400" i="1" dirty="0"/>
          </a:p>
        </p:txBody>
      </p:sp>
    </p:spTree>
    <p:extLst>
      <p:ext uri="{BB962C8B-B14F-4D97-AF65-F5344CB8AC3E}">
        <p14:creationId xmlns:p14="http://schemas.microsoft.com/office/powerpoint/2010/main" val="4893924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592924" y="624109"/>
            <a:ext cx="8911687" cy="129463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Beth felly </a:t>
            </a:r>
            <a:r>
              <a:rPr lang="en-GB" dirty="0" err="1" smtClean="0"/>
              <a:t>yw</a:t>
            </a:r>
            <a:r>
              <a:rPr lang="en-GB" dirty="0" smtClean="0"/>
              <a:t> </a:t>
            </a:r>
            <a:r>
              <a:rPr lang="en-GB" dirty="0" err="1" smtClean="0"/>
              <a:t>llythrennedd</a:t>
            </a:r>
            <a:r>
              <a:rPr lang="en-GB" dirty="0" smtClean="0"/>
              <a:t> </a:t>
            </a:r>
            <a:r>
              <a:rPr lang="en-GB" dirty="0" err="1" smtClean="0"/>
              <a:t>emosiynol</a:t>
            </a:r>
            <a:r>
              <a:rPr lang="en-GB" dirty="0" smtClean="0"/>
              <a:t>?</a:t>
            </a:r>
            <a:br>
              <a:rPr lang="en-GB" dirty="0" smtClean="0"/>
            </a:br>
            <a:r>
              <a:rPr lang="en-GB" i="1" dirty="0" smtClean="0"/>
              <a:t>So what is emotional literacy?</a:t>
            </a:r>
            <a:br>
              <a:rPr lang="en-GB" i="1" dirty="0" smtClean="0"/>
            </a:br>
            <a:r>
              <a:rPr lang="en-GB" b="1" dirty="0" smtClean="0"/>
              <a:t>(Claude Steiner, 1979)</a:t>
            </a:r>
            <a:endParaRPr lang="en-GB" b="1" dirty="0"/>
          </a:p>
        </p:txBody>
      </p:sp>
      <p:sp>
        <p:nvSpPr>
          <p:cNvPr id="7" name="Rounded Rectangular Callout 6"/>
          <p:cNvSpPr/>
          <p:nvPr/>
        </p:nvSpPr>
        <p:spPr>
          <a:xfrm>
            <a:off x="2398426" y="2503358"/>
            <a:ext cx="7892322" cy="3455232"/>
          </a:xfrm>
          <a:prstGeom prst="wedgeRoundRectCallout">
            <a:avLst>
              <a:gd name="adj1" fmla="val -43449"/>
              <a:gd name="adj2" fmla="val 7094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/>
              <a:t>‘To be emotionally literate is to be able to handle emotions in a way that improves your personal power and the quality of your life … and equally important the quality of the life of the people around you.  Emotional literacy helps your emotions work for you instead of against you’ (Steiner, 1979)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568801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4433" y="161387"/>
            <a:ext cx="7773338" cy="1197133"/>
          </a:xfrm>
        </p:spPr>
        <p:txBody>
          <a:bodyPr>
            <a:normAutofit fontScale="90000"/>
          </a:bodyPr>
          <a:lstStyle/>
          <a:p>
            <a:r>
              <a:rPr lang="en-GB" dirty="0" err="1" smtClean="0">
                <a:solidFill>
                  <a:schemeClr val="tx1"/>
                </a:solidFill>
              </a:rPr>
              <a:t>Datblygu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 err="1" smtClean="0">
                <a:solidFill>
                  <a:schemeClr val="tx1"/>
                </a:solidFill>
              </a:rPr>
              <a:t>gwydnwch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GB" i="1" dirty="0" smtClean="0">
                <a:solidFill>
                  <a:schemeClr val="tx1"/>
                </a:solidFill>
              </a:rPr>
              <a:t>Developing </a:t>
            </a:r>
            <a:r>
              <a:rPr lang="en-GB" i="1" dirty="0">
                <a:solidFill>
                  <a:schemeClr val="tx1"/>
                </a:solidFill>
              </a:rPr>
              <a:t>resilience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GB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GB" b="1" dirty="0"/>
              <a:t>Goleman (1995)</a:t>
            </a:r>
            <a:endParaRPr lang="en-GB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8438" y="2036618"/>
            <a:ext cx="9076057" cy="4526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638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Sut</a:t>
            </a:r>
            <a:r>
              <a:rPr lang="en-GB" dirty="0" smtClean="0"/>
              <a:t> </a:t>
            </a:r>
            <a:r>
              <a:rPr lang="en-GB" dirty="0" err="1" smtClean="0"/>
              <a:t>allwn</a:t>
            </a:r>
            <a:r>
              <a:rPr lang="en-GB" dirty="0" smtClean="0"/>
              <a:t> </a:t>
            </a:r>
            <a:r>
              <a:rPr lang="en-GB" dirty="0" err="1" smtClean="0"/>
              <a:t>ni</a:t>
            </a:r>
            <a:r>
              <a:rPr lang="en-GB" dirty="0" smtClean="0"/>
              <a:t> </a:t>
            </a:r>
            <a:r>
              <a:rPr lang="en-GB" dirty="0" err="1" smtClean="0"/>
              <a:t>gefnogi’r</a:t>
            </a:r>
            <a:r>
              <a:rPr lang="en-GB" dirty="0" smtClean="0"/>
              <a:t> </a:t>
            </a:r>
            <a:r>
              <a:rPr lang="en-GB" dirty="0" err="1" smtClean="0"/>
              <a:t>plentyn</a:t>
            </a:r>
            <a:r>
              <a:rPr lang="en-GB" dirty="0" smtClean="0"/>
              <a:t> felly?</a:t>
            </a:r>
            <a:br>
              <a:rPr lang="en-GB" dirty="0" smtClean="0"/>
            </a:br>
            <a:r>
              <a:rPr lang="en-GB" i="1" dirty="0" smtClean="0"/>
              <a:t>So how can we support the child? 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0013396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Egwyddorion</a:t>
            </a:r>
            <a:r>
              <a:rPr lang="en-US" dirty="0" smtClean="0"/>
              <a:t> </a:t>
            </a:r>
            <a:r>
              <a:rPr lang="en-US" dirty="0" err="1" smtClean="0"/>
              <a:t>allweddol</a:t>
            </a:r>
            <a:r>
              <a:rPr lang="en-US" dirty="0" smtClean="0"/>
              <a:t> </a:t>
            </a:r>
            <a:r>
              <a:rPr lang="en-US" dirty="0" err="1" smtClean="0"/>
              <a:t>Laever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i="1" dirty="0" err="1" smtClean="0"/>
              <a:t>Laever’s</a:t>
            </a:r>
            <a:r>
              <a:rPr lang="en-US" i="1" dirty="0" smtClean="0"/>
              <a:t> </a:t>
            </a:r>
            <a:r>
              <a:rPr lang="en-US" i="1" dirty="0"/>
              <a:t>key principles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1990412"/>
              </p:ext>
            </p:extLst>
          </p:nvPr>
        </p:nvGraphicFramePr>
        <p:xfrm>
          <a:off x="1290535" y="2030890"/>
          <a:ext cx="10214077" cy="45585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4220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7D6181A-BB4B-7042-8F4E-25E4BA4F313D}"/>
              </a:ext>
            </a:extLst>
          </p:cNvPr>
          <p:cNvSpPr/>
          <p:nvPr/>
        </p:nvSpPr>
        <p:spPr>
          <a:xfrm>
            <a:off x="3810000" y="3105835"/>
            <a:ext cx="61210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https://www.youtube.com/watch?v=Ahg6qcgoay4</a:t>
            </a:r>
            <a:r>
              <a:rPr lang="en-US" dirty="0"/>
              <a:t>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304B093-7D34-A54C-9384-ED43EF82C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Gwyliwch</a:t>
            </a:r>
            <a:r>
              <a:rPr lang="en-US" dirty="0" smtClean="0"/>
              <a:t> </a:t>
            </a:r>
            <a:r>
              <a:rPr lang="en-US" dirty="0" err="1" smtClean="0"/>
              <a:t>hwn</a:t>
            </a:r>
            <a:r>
              <a:rPr lang="en-US" dirty="0" smtClean="0"/>
              <a:t>!</a:t>
            </a:r>
            <a:br>
              <a:rPr lang="en-US" dirty="0" smtClean="0"/>
            </a:br>
            <a:r>
              <a:rPr lang="en-US" i="1" dirty="0" smtClean="0"/>
              <a:t>Watch </a:t>
            </a:r>
            <a:r>
              <a:rPr lang="en-US" i="1" dirty="0"/>
              <a:t>this!</a:t>
            </a:r>
          </a:p>
        </p:txBody>
      </p:sp>
    </p:spTree>
    <p:extLst>
      <p:ext uri="{BB962C8B-B14F-4D97-AF65-F5344CB8AC3E}">
        <p14:creationId xmlns:p14="http://schemas.microsoft.com/office/powerpoint/2010/main" val="316144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3825" y="116732"/>
            <a:ext cx="7935913" cy="1264024"/>
          </a:xfrm>
        </p:spPr>
        <p:txBody>
          <a:bodyPr>
            <a:normAutofit fontScale="90000"/>
          </a:bodyPr>
          <a:lstStyle/>
          <a:p>
            <a:r>
              <a:rPr lang="en-US" sz="4400" dirty="0" err="1" smtClean="0"/>
              <a:t>Graddfa</a:t>
            </a:r>
            <a:r>
              <a:rPr lang="en-US" sz="4400" dirty="0" smtClean="0"/>
              <a:t> </a:t>
            </a:r>
            <a:r>
              <a:rPr lang="en-US" sz="4400" dirty="0" err="1" smtClean="0"/>
              <a:t>Lles</a:t>
            </a:r>
            <a:r>
              <a:rPr lang="en-US" sz="4400" dirty="0" smtClean="0"/>
              <a:t> Leuven</a:t>
            </a:r>
            <a:br>
              <a:rPr lang="en-US" sz="4400" dirty="0" smtClean="0"/>
            </a:br>
            <a:r>
              <a:rPr lang="en-US" sz="4400" i="1" dirty="0" err="1" smtClean="0"/>
              <a:t>Leuven</a:t>
            </a:r>
            <a:r>
              <a:rPr lang="en-US" sz="4400" i="1" dirty="0" smtClean="0"/>
              <a:t> Wellbeing Scale</a:t>
            </a:r>
            <a:endParaRPr lang="en-US" sz="4400" i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3207961"/>
              </p:ext>
            </p:extLst>
          </p:nvPr>
        </p:nvGraphicFramePr>
        <p:xfrm>
          <a:off x="239949" y="1453862"/>
          <a:ext cx="11815865" cy="52049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10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8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459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1521">
                <a:tc>
                  <a:txBody>
                    <a:bodyPr/>
                    <a:lstStyle/>
                    <a:p>
                      <a:r>
                        <a:rPr lang="en-US" dirty="0"/>
                        <a:t>Level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Well-being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Signals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9758"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Extremely 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The child clearly shows signals of discomfort</a:t>
                      </a:r>
                      <a:r>
                        <a:rPr lang="en-US" dirty="0"/>
                        <a:t>: is angry, cries, screams, looks sad or frightened, hurts him/herself or others, doesn’t respond to the environment and avoids contact.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79758"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The posture, facial expression and actions indicate that the child does not feel at ease</a:t>
                      </a:r>
                      <a:r>
                        <a:rPr lang="en-US" dirty="0"/>
                        <a:t>. However, the signals are less explicit than under level 1 or the sense of discomfort is not expressed the whole time.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3660"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Moderate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The child has a neutral posture. Facial expression and posture show little or no emotion</a:t>
                      </a:r>
                      <a:r>
                        <a:rPr lang="en-US" dirty="0"/>
                        <a:t>. There are no signals indicating sadness or pleasure, comfort or discomfort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53660"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High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The child shows obvious signs of satisfaction</a:t>
                      </a:r>
                      <a:r>
                        <a:rPr lang="en-US" dirty="0"/>
                        <a:t> (as listed under level 5). However, these signals are not constantly present with the same intensity.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05856">
                <a:tc>
                  <a:txBody>
                    <a:bodyPr/>
                    <a:lstStyle/>
                    <a:p>
                      <a:r>
                        <a:rPr lang="en-US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Extremely high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During the observation episode, the child enjoys, in fact it feels great</a:t>
                      </a:r>
                      <a:r>
                        <a:rPr lang="en-US" dirty="0"/>
                        <a:t>: looks happy and smiles, is spontaneous and expressive, talks to him/herself and sings, is relaxed and open, engaging with the environment and is lively and expresses self-confidence and self-assurance.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1475" y="116732"/>
            <a:ext cx="1209447" cy="169423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17383" y="61717"/>
            <a:ext cx="1252392" cy="16373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56835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6F4E4F-4238-504D-A423-AEFE66896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267" y="642594"/>
            <a:ext cx="10857297" cy="1371600"/>
          </a:xfrm>
        </p:spPr>
        <p:txBody>
          <a:bodyPr>
            <a:normAutofit/>
          </a:bodyPr>
          <a:lstStyle/>
          <a:p>
            <a:r>
              <a:rPr lang="en-US" dirty="0" err="1"/>
              <a:t>Addysgu’r</a:t>
            </a:r>
            <a:r>
              <a:rPr lang="en-US" dirty="0"/>
              <a:t> </a:t>
            </a:r>
            <a:r>
              <a:rPr lang="en-US" dirty="0" err="1" smtClean="0"/>
              <a:t>meddwl</a:t>
            </a:r>
            <a:r>
              <a:rPr lang="en-US" dirty="0" smtClean="0"/>
              <a:t>/Educating the mind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(S</a:t>
            </a:r>
            <a:r>
              <a:rPr lang="en-US" dirty="0" smtClean="0"/>
              <a:t>iegel</a:t>
            </a:r>
            <a:r>
              <a:rPr lang="en-US" dirty="0"/>
              <a:t>, 2011)</a:t>
            </a:r>
          </a:p>
        </p:txBody>
      </p:sp>
      <p:pic>
        <p:nvPicPr>
          <p:cNvPr id="3074" name="Picture 2" descr="Image result for Siegel Healthy Mind Platter">
            <a:extLst>
              <a:ext uri="{FF2B5EF4-FFF2-40B4-BE49-F238E27FC236}">
                <a16:creationId xmlns:a16="http://schemas.microsoft.com/office/drawing/2014/main" id="{28ABCACF-1982-8341-9308-7F3B2EBF2584}"/>
              </a:ext>
            </a:extLst>
          </p:cNvPr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2235" y="2169958"/>
            <a:ext cx="5361271" cy="3574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41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3EQ2tzHl3Ks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025379" y="535452"/>
            <a:ext cx="10214707" cy="5745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63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7232" y="170153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Strategaethau</a:t>
            </a:r>
            <a:r>
              <a:rPr lang="en-GB" dirty="0"/>
              <a:t> </a:t>
            </a:r>
            <a:r>
              <a:rPr lang="en-GB" dirty="0" err="1" smtClean="0"/>
              <a:t>cefnogi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i="1" dirty="0" smtClean="0"/>
              <a:t>Support strategies</a:t>
            </a:r>
            <a:r>
              <a:rPr lang="en-GB" dirty="0"/>
              <a:t/>
            </a:r>
            <a:br>
              <a:rPr lang="en-GB" dirty="0"/>
            </a:br>
            <a:r>
              <a:rPr lang="en-GB" sz="2700" dirty="0">
                <a:solidFill>
                  <a:schemeClr val="accent1">
                    <a:lumMod val="75000"/>
                  </a:schemeClr>
                </a:solidFill>
              </a:rPr>
              <a:t>(Wellbeing Classroom Project - Whittington </a:t>
            </a:r>
            <a:r>
              <a:rPr lang="en-GB" sz="2700" i="1" dirty="0">
                <a:solidFill>
                  <a:schemeClr val="accent1">
                    <a:lumMod val="75000"/>
                  </a:schemeClr>
                </a:solidFill>
              </a:rPr>
              <a:t>et al. </a:t>
            </a:r>
            <a:r>
              <a:rPr lang="en-GB" sz="2700" dirty="0">
                <a:solidFill>
                  <a:schemeClr val="accent1">
                    <a:lumMod val="75000"/>
                  </a:schemeClr>
                </a:solidFill>
              </a:rPr>
              <a:t>2015)</a:t>
            </a:r>
            <a:br>
              <a:rPr lang="en-GB" sz="27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r>
              <a:rPr lang="en-GB" sz="2000" dirty="0" err="1"/>
              <a:t>Cymuned</a:t>
            </a:r>
            <a:r>
              <a:rPr lang="en-GB" sz="2000" dirty="0"/>
              <a:t> </a:t>
            </a:r>
            <a:r>
              <a:rPr lang="en-GB" sz="2000" dirty="0" err="1"/>
              <a:t>ddysgu</a:t>
            </a:r>
            <a:r>
              <a:rPr lang="en-GB" sz="2000" dirty="0"/>
              <a:t> </a:t>
            </a:r>
            <a:r>
              <a:rPr lang="en-GB" sz="2000" dirty="0" err="1"/>
              <a:t>ddiogel</a:t>
            </a:r>
            <a:r>
              <a:rPr lang="en-GB" sz="2000" dirty="0"/>
              <a:t>, </a:t>
            </a:r>
            <a:r>
              <a:rPr lang="en-GB" sz="2000" dirty="0" err="1"/>
              <a:t>cynhwysol</a:t>
            </a:r>
            <a:r>
              <a:rPr lang="en-GB" sz="2000" dirty="0"/>
              <a:t> </a:t>
            </a:r>
            <a:r>
              <a:rPr lang="en-GB" sz="2000" dirty="0" err="1"/>
              <a:t>sy’n</a:t>
            </a:r>
            <a:r>
              <a:rPr lang="en-GB" sz="2000" dirty="0"/>
              <a:t> </a:t>
            </a:r>
            <a:r>
              <a:rPr lang="en-GB" sz="2000" dirty="0" err="1"/>
              <a:t>seiliedig</a:t>
            </a:r>
            <a:r>
              <a:rPr lang="en-GB" sz="2000" dirty="0"/>
              <a:t> </a:t>
            </a:r>
            <a:r>
              <a:rPr lang="en-GB" sz="2000" dirty="0" err="1"/>
              <a:t>ar</a:t>
            </a:r>
            <a:r>
              <a:rPr lang="en-GB" sz="2000" dirty="0"/>
              <a:t> </a:t>
            </a:r>
            <a:r>
              <a:rPr lang="en-GB" sz="2000" dirty="0" err="1"/>
              <a:t>ymddiriedaeth</a:t>
            </a:r>
            <a:endParaRPr lang="en-GB" sz="2000" dirty="0"/>
          </a:p>
          <a:p>
            <a:r>
              <a:rPr lang="en-GB" sz="2000" dirty="0" err="1"/>
              <a:t>Datblygiad</a:t>
            </a:r>
            <a:r>
              <a:rPr lang="en-GB" sz="2000" dirty="0"/>
              <a:t> </a:t>
            </a:r>
            <a:r>
              <a:rPr lang="en-GB" sz="2000" dirty="0" err="1"/>
              <a:t>proffesiynol</a:t>
            </a:r>
            <a:r>
              <a:rPr lang="en-GB" sz="2000" dirty="0"/>
              <a:t> </a:t>
            </a:r>
            <a:r>
              <a:rPr lang="en-GB" sz="2000" dirty="0" err="1"/>
              <a:t>athrawon</a:t>
            </a:r>
            <a:endParaRPr lang="en-GB" sz="2000" dirty="0"/>
          </a:p>
          <a:p>
            <a:r>
              <a:rPr lang="en-GB" sz="2000" dirty="0" err="1"/>
              <a:t>Addysgu</a:t>
            </a:r>
            <a:r>
              <a:rPr lang="en-GB" sz="2000" dirty="0"/>
              <a:t> </a:t>
            </a:r>
            <a:r>
              <a:rPr lang="en-GB" sz="2000" dirty="0" err="1"/>
              <a:t>sgiliau</a:t>
            </a:r>
            <a:r>
              <a:rPr lang="en-GB" sz="2000" dirty="0"/>
              <a:t> </a:t>
            </a:r>
            <a:r>
              <a:rPr lang="en-GB" sz="2000" dirty="0" err="1"/>
              <a:t>emosiynol</a:t>
            </a:r>
            <a:r>
              <a:rPr lang="en-GB" sz="2000" dirty="0"/>
              <a:t> a </a:t>
            </a:r>
            <a:r>
              <a:rPr lang="en-GB" sz="2000" dirty="0" err="1"/>
              <a:t>chymdeithasol</a:t>
            </a:r>
            <a:endParaRPr lang="en-GB" sz="2000" dirty="0"/>
          </a:p>
          <a:p>
            <a:r>
              <a:rPr lang="en-GB" sz="2000" dirty="0" err="1"/>
              <a:t>Cefnogaeth</a:t>
            </a:r>
            <a:r>
              <a:rPr lang="en-GB" sz="2000" dirty="0"/>
              <a:t> </a:t>
            </a:r>
            <a:r>
              <a:rPr lang="en-GB" sz="2000" dirty="0" err="1"/>
              <a:t>gan</a:t>
            </a:r>
            <a:r>
              <a:rPr lang="en-GB" sz="2000" dirty="0"/>
              <a:t> </a:t>
            </a:r>
            <a:r>
              <a:rPr lang="en-GB" sz="2000" dirty="0" err="1"/>
              <a:t>asiantaethau</a:t>
            </a:r>
            <a:r>
              <a:rPr lang="en-GB" sz="2000" dirty="0"/>
              <a:t> </a:t>
            </a:r>
            <a:r>
              <a:rPr lang="en-GB" sz="2000" dirty="0" err="1"/>
              <a:t>arbenigol</a:t>
            </a:r>
            <a:endParaRPr lang="en-GB" sz="2000" dirty="0"/>
          </a:p>
          <a:p>
            <a:r>
              <a:rPr lang="en-GB" sz="2000" dirty="0" err="1"/>
              <a:t>Cynnwys</a:t>
            </a:r>
            <a:r>
              <a:rPr lang="en-GB" sz="2000" dirty="0"/>
              <a:t> </a:t>
            </a:r>
            <a:r>
              <a:rPr lang="en-GB" sz="2000" dirty="0" err="1"/>
              <a:t>rhieni</a:t>
            </a:r>
            <a:endParaRPr lang="en-GB" sz="2000" dirty="0"/>
          </a:p>
          <a:p>
            <a:r>
              <a:rPr lang="en-GB" sz="2000" dirty="0" err="1"/>
              <a:t>Athrawon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adfyfyrio</a:t>
            </a:r>
            <a:endParaRPr lang="en-GB" sz="20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4731778"/>
          </a:xfrm>
        </p:spPr>
        <p:txBody>
          <a:bodyPr/>
          <a:lstStyle/>
          <a:p>
            <a:r>
              <a:rPr lang="en-GB" sz="2000" i="1" dirty="0">
                <a:solidFill>
                  <a:schemeClr val="tx1"/>
                </a:solidFill>
              </a:rPr>
              <a:t>A safe and inclusive learning environment built on trust</a:t>
            </a:r>
          </a:p>
          <a:p>
            <a:r>
              <a:rPr lang="en-GB" sz="2000" i="1" dirty="0">
                <a:solidFill>
                  <a:schemeClr val="tx1"/>
                </a:solidFill>
              </a:rPr>
              <a:t>Teacher professional development</a:t>
            </a:r>
          </a:p>
          <a:p>
            <a:r>
              <a:rPr lang="en-GB" sz="2000" i="1" dirty="0">
                <a:solidFill>
                  <a:schemeClr val="tx1"/>
                </a:solidFill>
              </a:rPr>
              <a:t>Teach social and emotional skills</a:t>
            </a:r>
          </a:p>
          <a:p>
            <a:r>
              <a:rPr lang="en-GB" sz="2000" i="1" dirty="0">
                <a:solidFill>
                  <a:schemeClr val="tx1"/>
                </a:solidFill>
              </a:rPr>
              <a:t>Support from expert agencies</a:t>
            </a:r>
          </a:p>
          <a:p>
            <a:r>
              <a:rPr lang="en-GB" sz="2000" i="1" dirty="0">
                <a:solidFill>
                  <a:schemeClr val="tx1"/>
                </a:solidFill>
              </a:rPr>
              <a:t>Include parents</a:t>
            </a:r>
          </a:p>
          <a:p>
            <a:r>
              <a:rPr lang="en-GB" sz="2000" i="1" dirty="0">
                <a:solidFill>
                  <a:schemeClr val="tx1"/>
                </a:solidFill>
              </a:rPr>
              <a:t>Teacher reflection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95633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Beth am </a:t>
            </a:r>
            <a:r>
              <a:rPr lang="en-GB" dirty="0" err="1" smtClean="0"/>
              <a:t>eich</a:t>
            </a:r>
            <a:r>
              <a:rPr lang="en-GB" dirty="0" smtClean="0"/>
              <a:t> PAP chi?</a:t>
            </a:r>
            <a:br>
              <a:rPr lang="en-GB" dirty="0" smtClean="0"/>
            </a:br>
            <a:r>
              <a:rPr lang="en-GB" i="1" dirty="0" smtClean="0"/>
              <a:t>What about your PTE?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2924" y="1978476"/>
            <a:ext cx="3950548" cy="45055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180" y="2049444"/>
            <a:ext cx="3907993" cy="4524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3699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Cefnogaeth</a:t>
            </a:r>
            <a:r>
              <a:rPr lang="en-GB" dirty="0" smtClean="0"/>
              <a:t> </a:t>
            </a:r>
            <a:r>
              <a:rPr lang="en-GB" dirty="0" err="1" smtClean="0"/>
              <a:t>bellach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i="1" dirty="0" smtClean="0"/>
              <a:t>Further support</a:t>
            </a:r>
            <a:r>
              <a:rPr lang="en-GB" dirty="0"/>
              <a:t/>
            </a:r>
            <a:br>
              <a:rPr lang="en-GB" dirty="0"/>
            </a:b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2306607" y="1821932"/>
            <a:ext cx="8179270" cy="2490664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u="sng" dirty="0" smtClean="0">
                <a:solidFill>
                  <a:schemeClr val="tx1"/>
                </a:solidFill>
                <a:hlinkClick r:id="rId2"/>
              </a:rPr>
              <a:t>CYMRAEG</a:t>
            </a:r>
            <a:endParaRPr lang="en-GB" b="1" u="sng" cap="none" dirty="0" smtClean="0">
              <a:solidFill>
                <a:schemeClr val="tx1"/>
              </a:solidFill>
              <a:hlinkClick r:id="rId2"/>
            </a:endParaRPr>
          </a:p>
          <a:p>
            <a:pPr marL="0" indent="0">
              <a:buNone/>
            </a:pPr>
            <a:r>
              <a:rPr lang="en-GB" cap="none" dirty="0" smtClean="0">
                <a:hlinkClick r:id="rId2"/>
              </a:rPr>
              <a:t>SEAL (</a:t>
            </a:r>
            <a:r>
              <a:rPr lang="en-GB" cap="none" dirty="0" err="1" smtClean="0">
                <a:hlinkClick r:id="rId2"/>
              </a:rPr>
              <a:t>Cynradd</a:t>
            </a:r>
            <a:r>
              <a:rPr lang="en-GB" cap="none" dirty="0" smtClean="0">
                <a:hlinkClick r:id="rId2"/>
              </a:rPr>
              <a:t>) </a:t>
            </a:r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hwb.gov.wales/repository/resource/8da29064-8aaf-47b9-9937-8d9610f2a744/cy</a:t>
            </a:r>
            <a:r>
              <a:rPr lang="en-GB" dirty="0" smtClean="0"/>
              <a:t> </a:t>
            </a:r>
            <a:r>
              <a:rPr lang="en-GB" cap="none" dirty="0" smtClean="0"/>
              <a:t>(</a:t>
            </a:r>
            <a:r>
              <a:rPr lang="en-GB" cap="none" dirty="0" err="1" smtClean="0"/>
              <a:t>Cynradd</a:t>
            </a:r>
            <a:r>
              <a:rPr lang="en-GB" cap="none" dirty="0"/>
              <a:t>)</a:t>
            </a:r>
          </a:p>
          <a:p>
            <a:pPr marL="0" indent="0">
              <a:buNone/>
            </a:pPr>
            <a:r>
              <a:rPr lang="en-GB" dirty="0" err="1"/>
              <a:t>Gwasanaethau</a:t>
            </a:r>
            <a:r>
              <a:rPr lang="en-GB" dirty="0"/>
              <a:t> </a:t>
            </a:r>
            <a:r>
              <a:rPr lang="en-GB" dirty="0" err="1"/>
              <a:t>Iechyd</a:t>
            </a:r>
            <a:r>
              <a:rPr lang="en-GB" dirty="0"/>
              <a:t> </a:t>
            </a:r>
            <a:r>
              <a:rPr lang="en-GB" dirty="0" err="1"/>
              <a:t>Meddwl</a:t>
            </a:r>
            <a:r>
              <a:rPr lang="en-GB" dirty="0"/>
              <a:t> Plant </a:t>
            </a:r>
            <a:r>
              <a:rPr lang="en-GB" dirty="0" err="1"/>
              <a:t>a'r</a:t>
            </a:r>
            <a:r>
              <a:rPr lang="en-GB" dirty="0"/>
              <a:t> </a:t>
            </a:r>
            <a:r>
              <a:rPr lang="en-GB" dirty="0" err="1"/>
              <a:t>Glasoed</a:t>
            </a:r>
            <a:r>
              <a:rPr lang="en-GB" dirty="0"/>
              <a:t> (CAMHS)</a:t>
            </a:r>
          </a:p>
          <a:p>
            <a:pPr marL="0" indent="0">
              <a:buNone/>
            </a:pPr>
            <a:r>
              <a:rPr lang="en-GB" dirty="0" err="1"/>
              <a:t>Rhaglen</a:t>
            </a:r>
            <a:r>
              <a:rPr lang="en-GB" dirty="0"/>
              <a:t> ‘Law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Llaw</a:t>
            </a:r>
            <a:r>
              <a:rPr lang="en-GB" dirty="0"/>
              <a:t> at </a:t>
            </a:r>
            <a:r>
              <a:rPr lang="en-GB" dirty="0" err="1"/>
              <a:t>Blant</a:t>
            </a:r>
            <a:r>
              <a:rPr lang="en-GB" dirty="0"/>
              <a:t> a </a:t>
            </a:r>
            <a:r>
              <a:rPr lang="en-GB" dirty="0" err="1"/>
              <a:t>Phobl</a:t>
            </a:r>
            <a:r>
              <a:rPr lang="en-GB" dirty="0"/>
              <a:t> </a:t>
            </a:r>
            <a:r>
              <a:rPr lang="en-GB" dirty="0" err="1"/>
              <a:t>Ifanc</a:t>
            </a:r>
            <a:r>
              <a:rPr lang="en-GB" dirty="0"/>
              <a:t>’ - </a:t>
            </a:r>
            <a:r>
              <a:rPr lang="en-GB" dirty="0">
                <a:hlinkClick r:id="rId4"/>
              </a:rPr>
              <a:t>https://www.eventsforce.net/nliah/media/uploaded/evnliah/event_686/newsletter_1_august_2015__welsh_.pdf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cap="none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4294967295"/>
          </p:nvPr>
        </p:nvSpPr>
        <p:spPr>
          <a:xfrm>
            <a:off x="2135912" y="4547151"/>
            <a:ext cx="8229600" cy="256808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u="sng" cap="none" dirty="0" smtClean="0">
                <a:solidFill>
                  <a:schemeClr val="accent1">
                    <a:lumMod val="75000"/>
                  </a:schemeClr>
                </a:solidFill>
              </a:rPr>
              <a:t>ENGLISH</a:t>
            </a:r>
          </a:p>
          <a:p>
            <a:pPr marL="0" indent="0">
              <a:buNone/>
            </a:pPr>
            <a:r>
              <a:rPr lang="en-GB" cap="none" dirty="0" smtClean="0">
                <a:solidFill>
                  <a:schemeClr val="accent1">
                    <a:lumMod val="75000"/>
                  </a:schemeClr>
                </a:solidFill>
              </a:rPr>
              <a:t>SEAL </a:t>
            </a:r>
            <a:r>
              <a:rPr lang="en-GB" cap="none" dirty="0">
                <a:solidFill>
                  <a:schemeClr val="accent1">
                    <a:lumMod val="75000"/>
                  </a:schemeClr>
                </a:solidFill>
              </a:rPr>
              <a:t>(Primary) - </a:t>
            </a:r>
            <a:r>
              <a:rPr lang="en-GB" dirty="0">
                <a:hlinkClick r:id="rId5"/>
              </a:rPr>
              <a:t>https://</a:t>
            </a:r>
            <a:r>
              <a:rPr lang="en-GB" dirty="0" smtClean="0">
                <a:hlinkClick r:id="rId5"/>
              </a:rPr>
              <a:t>hwb.gov.wales/repository/resource/8da29064-8aaf-47b9-9937-8d9610f2a744/en</a:t>
            </a:r>
            <a:r>
              <a:rPr lang="en-GB" dirty="0" smtClean="0"/>
              <a:t> </a:t>
            </a:r>
            <a:endParaRPr lang="en-GB" dirty="0"/>
          </a:p>
          <a:p>
            <a:pPr marL="0" indent="0">
              <a:buNone/>
            </a:pPr>
            <a:r>
              <a:rPr lang="en-GB" cap="none" dirty="0">
                <a:solidFill>
                  <a:schemeClr val="accent1">
                    <a:lumMod val="75000"/>
                  </a:schemeClr>
                </a:solidFill>
              </a:rPr>
              <a:t>Children And Adolescent Mental Health Services (CAHMS)</a:t>
            </a:r>
          </a:p>
          <a:p>
            <a:pPr marL="0" indent="0">
              <a:buNone/>
            </a:pPr>
            <a:r>
              <a:rPr lang="en-GB" cap="none" dirty="0">
                <a:solidFill>
                  <a:schemeClr val="accent1">
                    <a:lumMod val="75000"/>
                  </a:schemeClr>
                </a:solidFill>
              </a:rPr>
              <a:t>Together for Children and Young People (T4CYP) - </a:t>
            </a:r>
            <a:r>
              <a:rPr lang="en-GB" cap="none" dirty="0">
                <a:hlinkClick r:id="rId6" invalidUrl="http://www.wales.nhs.uk/documents/Framework For Action.pdf"/>
              </a:rPr>
              <a:t>http://www.wales.nhs.uk/documents/Framework%20For%20Action.pdf</a:t>
            </a:r>
            <a:r>
              <a:rPr lang="en-GB" cap="none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655691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Tasg</a:t>
            </a:r>
            <a:r>
              <a:rPr lang="en-GB" dirty="0" smtClean="0"/>
              <a:t> </a:t>
            </a:r>
            <a:r>
              <a:rPr lang="en-GB" dirty="0" err="1" smtClean="0"/>
              <a:t>Gyfeiriedig</a:t>
            </a:r>
            <a:r>
              <a:rPr lang="en-GB" dirty="0" smtClean="0"/>
              <a:t> 2</a:t>
            </a:r>
            <a:br>
              <a:rPr lang="en-GB" dirty="0" smtClean="0"/>
            </a:br>
            <a:r>
              <a:rPr lang="en-GB" i="1" dirty="0" smtClean="0"/>
              <a:t>Directed Task 2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2400" dirty="0" err="1" smtClean="0"/>
              <a:t>Ymchwiliwch</a:t>
            </a:r>
            <a:r>
              <a:rPr lang="en-GB" sz="2400" dirty="0" smtClean="0"/>
              <a:t> </a:t>
            </a:r>
            <a:r>
              <a:rPr lang="en-GB" sz="2400" dirty="0" err="1" smtClean="0"/>
              <a:t>i</a:t>
            </a:r>
            <a:r>
              <a:rPr lang="en-GB" sz="2400" dirty="0" smtClean="0"/>
              <a:t> </a:t>
            </a:r>
            <a:r>
              <a:rPr lang="en-GB" sz="2400" dirty="0" err="1" smtClean="0"/>
              <a:t>ymyrraethau</a:t>
            </a:r>
            <a:r>
              <a:rPr lang="en-GB" sz="2400" dirty="0" smtClean="0"/>
              <a:t> </a:t>
            </a:r>
            <a:r>
              <a:rPr lang="en-GB" sz="2400" dirty="0" err="1" smtClean="0"/>
              <a:t>i</a:t>
            </a:r>
            <a:r>
              <a:rPr lang="en-GB" sz="2400" dirty="0" smtClean="0"/>
              <a:t> </a:t>
            </a:r>
            <a:r>
              <a:rPr lang="en-GB" sz="2400" dirty="0" err="1" smtClean="0"/>
              <a:t>gefnogi</a:t>
            </a:r>
            <a:r>
              <a:rPr lang="en-GB" sz="2400" dirty="0" smtClean="0"/>
              <a:t> </a:t>
            </a:r>
            <a:r>
              <a:rPr lang="en-GB" sz="2400" dirty="0" err="1" smtClean="0"/>
              <a:t>datblygiad</a:t>
            </a:r>
            <a:r>
              <a:rPr lang="en-GB" sz="2400" dirty="0" smtClean="0"/>
              <a:t> </a:t>
            </a:r>
            <a:r>
              <a:rPr lang="en-GB" sz="2400" dirty="0" err="1" smtClean="0"/>
              <a:t>emosiynol</a:t>
            </a:r>
            <a:r>
              <a:rPr lang="en-GB" sz="2400" dirty="0" smtClean="0"/>
              <a:t> </a:t>
            </a:r>
            <a:r>
              <a:rPr lang="en-GB" sz="2400" dirty="0" err="1" smtClean="0"/>
              <a:t>disgybl</a:t>
            </a:r>
            <a:r>
              <a:rPr lang="en-GB" sz="2400" dirty="0" smtClean="0"/>
              <a:t> CA2.</a:t>
            </a:r>
          </a:p>
          <a:p>
            <a:r>
              <a:rPr lang="en-GB" sz="2400" dirty="0" err="1" smtClean="0"/>
              <a:t>Dewiswch</a:t>
            </a:r>
            <a:r>
              <a:rPr lang="en-GB" sz="2400" dirty="0" smtClean="0"/>
              <a:t> 1 </a:t>
            </a:r>
            <a:r>
              <a:rPr lang="en-GB" sz="2400" dirty="0" err="1" smtClean="0"/>
              <a:t>ymyraeth</a:t>
            </a:r>
            <a:r>
              <a:rPr lang="en-GB" sz="2400" dirty="0" smtClean="0"/>
              <a:t> (</a:t>
            </a:r>
            <a:r>
              <a:rPr lang="en-GB" sz="2400" dirty="0" err="1" smtClean="0"/>
              <a:t>efallai</a:t>
            </a:r>
            <a:r>
              <a:rPr lang="en-GB" sz="2400" dirty="0" smtClean="0"/>
              <a:t> </a:t>
            </a:r>
            <a:r>
              <a:rPr lang="en-GB" sz="2400" dirty="0" err="1" smtClean="0"/>
              <a:t>byddwch</a:t>
            </a:r>
            <a:r>
              <a:rPr lang="en-GB" sz="2400" dirty="0" smtClean="0"/>
              <a:t> am </a:t>
            </a:r>
            <a:r>
              <a:rPr lang="en-GB" sz="2400" dirty="0" err="1" smtClean="0"/>
              <a:t>ei</a:t>
            </a:r>
            <a:r>
              <a:rPr lang="en-GB" sz="2400" dirty="0" smtClean="0"/>
              <a:t> </a:t>
            </a:r>
            <a:r>
              <a:rPr lang="en-GB" sz="2400" dirty="0" err="1" smtClean="0"/>
              <a:t>ddefnyddio</a:t>
            </a:r>
            <a:r>
              <a:rPr lang="en-GB" sz="2400" dirty="0" smtClean="0"/>
              <a:t> </a:t>
            </a:r>
            <a:r>
              <a:rPr lang="en-GB" sz="2400" dirty="0" err="1" smtClean="0"/>
              <a:t>fel</a:t>
            </a:r>
            <a:r>
              <a:rPr lang="en-GB" sz="2400" dirty="0" smtClean="0"/>
              <a:t> sail </a:t>
            </a:r>
            <a:r>
              <a:rPr lang="en-GB" sz="2400" dirty="0" err="1"/>
              <a:t>i</a:t>
            </a:r>
            <a:r>
              <a:rPr lang="en-GB" sz="2400" dirty="0" err="1" smtClean="0"/>
              <a:t>’ch</a:t>
            </a:r>
            <a:r>
              <a:rPr lang="en-GB" sz="2400" dirty="0" smtClean="0"/>
              <a:t> </a:t>
            </a:r>
            <a:r>
              <a:rPr lang="en-GB" sz="2400" dirty="0" err="1" smtClean="0"/>
              <a:t>aseiniad</a:t>
            </a:r>
            <a:r>
              <a:rPr lang="en-GB" sz="2400" dirty="0" smtClean="0"/>
              <a:t>).</a:t>
            </a:r>
          </a:p>
          <a:p>
            <a:r>
              <a:rPr lang="en-GB" sz="2400" dirty="0" err="1" smtClean="0"/>
              <a:t>Paratowch</a:t>
            </a:r>
            <a:r>
              <a:rPr lang="en-GB" sz="2400" dirty="0" smtClean="0"/>
              <a:t> </a:t>
            </a:r>
            <a:r>
              <a:rPr lang="en-GB" sz="2400" dirty="0" err="1" smtClean="0"/>
              <a:t>rhyw</a:t>
            </a:r>
            <a:r>
              <a:rPr lang="en-GB" sz="2400" dirty="0" smtClean="0"/>
              <a:t> 2-3 </a:t>
            </a:r>
            <a:r>
              <a:rPr lang="en-GB" sz="2400" dirty="0" err="1" smtClean="0"/>
              <a:t>munud</a:t>
            </a:r>
            <a:r>
              <a:rPr lang="en-GB" sz="2400" dirty="0" smtClean="0"/>
              <a:t> o </a:t>
            </a:r>
            <a:r>
              <a:rPr lang="en-GB" sz="2400" dirty="0" err="1" smtClean="0"/>
              <a:t>gyflwyniad</a:t>
            </a:r>
            <a:r>
              <a:rPr lang="en-GB" sz="2400" dirty="0" smtClean="0"/>
              <a:t> </a:t>
            </a:r>
            <a:r>
              <a:rPr lang="en-GB" sz="2400" dirty="0" err="1" smtClean="0"/>
              <a:t>yn</a:t>
            </a:r>
            <a:r>
              <a:rPr lang="en-GB" sz="2400" dirty="0" smtClean="0"/>
              <a:t> </a:t>
            </a:r>
            <a:r>
              <a:rPr lang="en-GB" sz="2400" dirty="0" err="1" smtClean="0"/>
              <a:t>rhoi</a:t>
            </a:r>
            <a:r>
              <a:rPr lang="en-GB" sz="2400" dirty="0" smtClean="0"/>
              <a:t> </a:t>
            </a:r>
            <a:r>
              <a:rPr lang="en-GB" sz="2400" dirty="0" err="1" smtClean="0"/>
              <a:t>trosolwg</a:t>
            </a:r>
            <a:r>
              <a:rPr lang="en-GB" sz="2400" dirty="0" smtClean="0"/>
              <a:t> </a:t>
            </a:r>
            <a:r>
              <a:rPr lang="en-GB" sz="2400" dirty="0" err="1" smtClean="0"/>
              <a:t>o’ch</a:t>
            </a:r>
            <a:r>
              <a:rPr lang="en-GB" sz="2400" dirty="0" smtClean="0"/>
              <a:t> </a:t>
            </a:r>
            <a:r>
              <a:rPr lang="en-GB" sz="2400" dirty="0" err="1" smtClean="0"/>
              <a:t>ymyrraeth</a:t>
            </a:r>
            <a:r>
              <a:rPr lang="en-GB" sz="2400" dirty="0" smtClean="0"/>
              <a:t> </a:t>
            </a:r>
            <a:r>
              <a:rPr lang="en-GB" sz="2400" dirty="0" err="1"/>
              <a:t>i</a:t>
            </a:r>
            <a:r>
              <a:rPr lang="en-GB" sz="2400" dirty="0" err="1" smtClean="0"/>
              <a:t>’w</a:t>
            </a:r>
            <a:r>
              <a:rPr lang="en-GB" sz="2400" dirty="0" smtClean="0"/>
              <a:t> </a:t>
            </a:r>
            <a:r>
              <a:rPr lang="en-GB" sz="2400" dirty="0" err="1" smtClean="0"/>
              <a:t>gyflwyno</a:t>
            </a:r>
            <a:r>
              <a:rPr lang="en-GB" sz="2400" dirty="0" smtClean="0"/>
              <a:t> </a:t>
            </a:r>
            <a:r>
              <a:rPr lang="en-GB" sz="2400" dirty="0" err="1">
                <a:latin typeface="+mj-lt"/>
              </a:rPr>
              <a:t>i</a:t>
            </a:r>
            <a:r>
              <a:rPr lang="en-GB" sz="2400" dirty="0" err="1" smtClean="0">
                <a:latin typeface="+mj-lt"/>
              </a:rPr>
              <a:t>’ch</a:t>
            </a:r>
            <a:r>
              <a:rPr lang="en-GB" sz="2400" dirty="0" smtClean="0">
                <a:latin typeface="+mj-lt"/>
              </a:rPr>
              <a:t> </a:t>
            </a:r>
            <a:r>
              <a:rPr lang="en-GB" sz="2400" dirty="0" err="1" smtClean="0">
                <a:latin typeface="+mj-lt"/>
              </a:rPr>
              <a:t>cyfoedion</a:t>
            </a:r>
            <a:r>
              <a:rPr lang="en-GB" sz="2400" dirty="0" smtClean="0">
                <a:latin typeface="+mj-lt"/>
              </a:rPr>
              <a:t> </a:t>
            </a:r>
            <a:r>
              <a:rPr lang="en-GB" sz="2400" dirty="0" err="1" smtClean="0">
                <a:latin typeface="+mj-lt"/>
              </a:rPr>
              <a:t>mewn</a:t>
            </a:r>
            <a:r>
              <a:rPr lang="en-GB" sz="2400" dirty="0" smtClean="0">
                <a:latin typeface="+mj-lt"/>
              </a:rPr>
              <a:t> </a:t>
            </a:r>
            <a:r>
              <a:rPr lang="en-GB" sz="2400" dirty="0" err="1" smtClean="0">
                <a:latin typeface="+mj-lt"/>
              </a:rPr>
              <a:t>gweithgaredd</a:t>
            </a:r>
            <a:r>
              <a:rPr lang="en-GB" sz="2400" dirty="0" smtClean="0">
                <a:latin typeface="+mj-lt"/>
              </a:rPr>
              <a:t> </a:t>
            </a:r>
            <a:r>
              <a:rPr lang="en-GB" sz="2400" dirty="0" err="1" smtClean="0">
                <a:latin typeface="+mj-lt"/>
              </a:rPr>
              <a:t>marchnad</a:t>
            </a:r>
            <a:r>
              <a:rPr lang="en-GB" sz="2400" dirty="0" smtClean="0">
                <a:latin typeface="+mj-lt"/>
              </a:rPr>
              <a:t> </a:t>
            </a:r>
            <a:r>
              <a:rPr lang="en-GB" sz="2400" dirty="0" err="1" smtClean="0">
                <a:latin typeface="+mj-lt"/>
              </a:rPr>
              <a:t>p</a:t>
            </a:r>
            <a:r>
              <a:rPr lang="en-GB" sz="2400" dirty="0" err="1" smtClean="0">
                <a:latin typeface="+mj-lt"/>
                <a:cs typeface="Arial" panose="020B0604020202020204" pitchFamily="34" charset="0"/>
              </a:rPr>
              <a:t>âr</a:t>
            </a:r>
            <a:r>
              <a:rPr lang="en-GB" sz="2400" dirty="0" smtClean="0">
                <a:latin typeface="+mj-lt"/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latin typeface="+mj-lt"/>
                <a:cs typeface="Arial" panose="020B0604020202020204" pitchFamily="34" charset="0"/>
              </a:rPr>
              <a:t>neu</a:t>
            </a:r>
            <a:r>
              <a:rPr lang="en-GB" sz="2400" dirty="0" smtClean="0">
                <a:latin typeface="+mj-lt"/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latin typeface="+mj-lt"/>
                <a:cs typeface="Arial" panose="020B0604020202020204" pitchFamily="34" charset="0"/>
              </a:rPr>
              <a:t>grŵp</a:t>
            </a:r>
            <a:r>
              <a:rPr lang="en-GB" sz="2400" dirty="0" smtClean="0">
                <a:latin typeface="+mj-lt"/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latin typeface="+mj-lt"/>
                <a:cs typeface="Arial" panose="020B0604020202020204" pitchFamily="34" charset="0"/>
              </a:rPr>
              <a:t>bach</a:t>
            </a:r>
            <a:r>
              <a:rPr lang="en-GB" sz="2400" dirty="0" smtClean="0">
                <a:latin typeface="+mj-lt"/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latin typeface="+mj-lt"/>
                <a:cs typeface="Arial" panose="020B0604020202020204" pitchFamily="34" charset="0"/>
              </a:rPr>
              <a:t>ar</a:t>
            </a:r>
            <a:r>
              <a:rPr lang="en-GB" sz="2400" dirty="0" smtClean="0">
                <a:latin typeface="+mj-lt"/>
                <a:cs typeface="Arial" panose="020B0604020202020204" pitchFamily="34" charset="0"/>
              </a:rPr>
              <a:t> </a:t>
            </a:r>
            <a:r>
              <a:rPr lang="en-GB" sz="2400" b="1" dirty="0" err="1" smtClean="0">
                <a:latin typeface="+mj-lt"/>
                <a:cs typeface="Arial" panose="020B0604020202020204" pitchFamily="34" charset="0"/>
              </a:rPr>
              <a:t>Fawrth</a:t>
            </a:r>
            <a:r>
              <a:rPr lang="en-GB" sz="2400" b="1" dirty="0" smtClean="0">
                <a:latin typeface="+mj-lt"/>
                <a:cs typeface="Arial" panose="020B0604020202020204" pitchFamily="34" charset="0"/>
              </a:rPr>
              <a:t> 18fed</a:t>
            </a:r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sz="2400" b="1" dirty="0" smtClean="0"/>
          </a:p>
          <a:p>
            <a:endParaRPr lang="en-GB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2400" dirty="0">
                <a:latin typeface="+mj-lt"/>
              </a:rPr>
              <a:t>Research interventions to support the emotional development of a pupil in KS2. </a:t>
            </a:r>
            <a:endParaRPr lang="en-US" sz="2400" dirty="0" smtClean="0">
              <a:latin typeface="+mj-lt"/>
            </a:endParaRPr>
          </a:p>
          <a:p>
            <a:r>
              <a:rPr lang="en-US" sz="2400" dirty="0" smtClean="0">
                <a:latin typeface="+mj-lt"/>
              </a:rPr>
              <a:t>Choose 1 intervention (</a:t>
            </a:r>
            <a:r>
              <a:rPr lang="en-US" sz="2400" dirty="0">
                <a:latin typeface="+mj-lt"/>
              </a:rPr>
              <a:t>y</a:t>
            </a:r>
            <a:r>
              <a:rPr lang="en-US" sz="2400" dirty="0" smtClean="0">
                <a:latin typeface="+mj-lt"/>
              </a:rPr>
              <a:t>ou may want to use this as a basis for your assignment)</a:t>
            </a:r>
            <a:r>
              <a:rPr lang="en-US" b="1" dirty="0" smtClean="0"/>
              <a:t>. </a:t>
            </a:r>
          </a:p>
          <a:p>
            <a:r>
              <a:rPr lang="en-US" sz="2400" dirty="0" smtClean="0"/>
              <a:t>Prepare a 2-3 minute presentation providing an overview of your intervention to present to peers in a paired/small group market place activity on </a:t>
            </a:r>
            <a:r>
              <a:rPr lang="en-US" sz="2400" b="1" dirty="0" smtClean="0"/>
              <a:t>March 18</a:t>
            </a:r>
            <a:r>
              <a:rPr lang="en-US" sz="2400" b="1" baseline="30000" dirty="0" smtClean="0"/>
              <a:t>th</a:t>
            </a:r>
            <a:r>
              <a:rPr lang="en-US" sz="2400" dirty="0" smtClean="0"/>
              <a:t>.  </a:t>
            </a:r>
          </a:p>
          <a:p>
            <a:pPr marL="0" indent="0">
              <a:buNone/>
            </a:pPr>
            <a:endParaRPr lang="en-US" sz="22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6039618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210</TotalTime>
  <Words>1607</Words>
  <Application>Microsoft Office PowerPoint</Application>
  <PresentationFormat>Widescreen</PresentationFormat>
  <Paragraphs>207</Paragraphs>
  <Slides>21</Slides>
  <Notes>14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Century Gothic</vt:lpstr>
      <vt:lpstr>Wingdings 3</vt:lpstr>
      <vt:lpstr>Wisp</vt:lpstr>
      <vt:lpstr>ECAD5007/C Lles a Llythrennedd Emosiynol Emotional Wellbeing and Literacy </vt:lpstr>
      <vt:lpstr>Nod Aim</vt:lpstr>
      <vt:lpstr>Lles emosiynol yw…  Emotional wellbeing is …</vt:lpstr>
      <vt:lpstr>Rhai elfennau allweddol Some key components</vt:lpstr>
      <vt:lpstr>Gall lles emosiynol gwael ddylanwadu ar… Poor emotional wellbeing can impact on …</vt:lpstr>
      <vt:lpstr>Beth all effeithio ar les emosiynol plant? What can affect children’s emotional wellbeing?</vt:lpstr>
      <vt:lpstr>Ymlyniad Attachment Bowlby (1969)</vt:lpstr>
      <vt:lpstr>Profiadau Niweidiol Mewn Plentyndod Adverse Childhood Experiences</vt:lpstr>
      <vt:lpstr>Anghenion Dysgu Ychwanegol (ADY) Additional Learning Needs (ALN)</vt:lpstr>
      <vt:lpstr>Beth felly yw llythrennedd emosiynol? So what is emotional literacy? (Claude Steiner, 1979)</vt:lpstr>
      <vt:lpstr>Datblygu gwydnwch Developing resilience Goleman (1995)</vt:lpstr>
      <vt:lpstr>Sut allwn ni gefnogi’r plentyn felly? So how can we support the child? </vt:lpstr>
      <vt:lpstr>Egwyddorion allweddol Laever Laever’s key principles</vt:lpstr>
      <vt:lpstr> Gwyliwch hwn! Watch this!</vt:lpstr>
      <vt:lpstr>Graddfa Lles Leuven Leuven Wellbeing Scale</vt:lpstr>
      <vt:lpstr>Addysgu’r meddwl/Educating the mind (Siegel, 2011)</vt:lpstr>
      <vt:lpstr>PowerPoint Presentation</vt:lpstr>
      <vt:lpstr>Strategaethau cefnogi Support strategies (Wellbeing Classroom Project - Whittington et al. 2015)    </vt:lpstr>
      <vt:lpstr>Beth am eich PAP chi? What about your PTE?</vt:lpstr>
      <vt:lpstr>Cefnogaeth bellach Further support </vt:lpstr>
      <vt:lpstr>Tasg Gyfeiriedig 2 Directed Task 2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ECAD5007/C Lles a Llythrennedd Emosiynol Emotional Wellbeing and Literacy</dc:title>
  <dc:creator>Nanna Ryder</dc:creator>
  <cp:lastModifiedBy>Nanna Ryder</cp:lastModifiedBy>
  <cp:revision>24</cp:revision>
  <dcterms:created xsi:type="dcterms:W3CDTF">2020-03-08T20:22:49Z</dcterms:created>
  <dcterms:modified xsi:type="dcterms:W3CDTF">2020-03-11T21:26:45Z</dcterms:modified>
</cp:coreProperties>
</file>