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6"/>
  </p:notesMasterIdLst>
  <p:sldIdLst>
    <p:sldId id="256" r:id="rId2"/>
    <p:sldId id="267" r:id="rId3"/>
    <p:sldId id="272" r:id="rId4"/>
    <p:sldId id="273" r:id="rId5"/>
    <p:sldId id="271" r:id="rId6"/>
    <p:sldId id="274" r:id="rId7"/>
    <p:sldId id="275" r:id="rId8"/>
    <p:sldId id="276" r:id="rId9"/>
    <p:sldId id="278" r:id="rId10"/>
    <p:sldId id="277" r:id="rId11"/>
    <p:sldId id="279" r:id="rId12"/>
    <p:sldId id="280" r:id="rId13"/>
    <p:sldId id="268"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80" autoAdjust="0"/>
  </p:normalViewPr>
  <p:slideViewPr>
    <p:cSldViewPr snapToGrid="0">
      <p:cViewPr varScale="1">
        <p:scale>
          <a:sx n="85" d="100"/>
          <a:sy n="85" d="100"/>
        </p:scale>
        <p:origin x="36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2849058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1569410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2168597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3134937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2620681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763066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714682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3901864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5061481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3159426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5793593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565809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13</a:t>
            </a:fld>
            <a:endParaRPr lang="en-GB"/>
          </a:p>
        </p:txBody>
      </p:sp>
    </p:spTree>
    <p:extLst>
      <p:ext uri="{BB962C8B-B14F-4D97-AF65-F5344CB8AC3E}">
        <p14:creationId xmlns:p14="http://schemas.microsoft.com/office/powerpoint/2010/main" val="2875867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14</a:t>
            </a:fld>
            <a:endParaRPr lang="en-GB"/>
          </a:p>
        </p:txBody>
      </p:sp>
    </p:spTree>
    <p:extLst>
      <p:ext uri="{BB962C8B-B14F-4D97-AF65-F5344CB8AC3E}">
        <p14:creationId xmlns:p14="http://schemas.microsoft.com/office/powerpoint/2010/main" val="3629585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04/12/2018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1269255"/>
            <a:ext cx="5956353" cy="3038947"/>
          </a:xfrm>
        </p:spPr>
        <p:txBody>
          <a:bodyPr>
            <a:normAutofit/>
          </a:bodyPr>
          <a:lstStyle/>
          <a:p>
            <a:pPr algn="r"/>
            <a:r>
              <a:rPr lang="en-GB" dirty="0">
                <a:solidFill>
                  <a:schemeClr val="tx1"/>
                </a:solidFill>
                <a:effectLst>
                  <a:outerShdw blurRad="38100" dist="38100" dir="2700000" algn="tl">
                    <a:srgbClr val="000000">
                      <a:alpha val="43137"/>
                    </a:srgbClr>
                  </a:outerShdw>
                </a:effectLst>
              </a:rPr>
              <a:t>Holding a City: Garrisons</a:t>
            </a:r>
            <a:endParaRPr lang="en-GB" sz="5400" dirty="0">
              <a:solidFill>
                <a:schemeClr val="tx1"/>
              </a:solidFill>
              <a:effectLst>
                <a:outerShdw blurRad="38100" dist="38100" dir="2700000" algn="tl">
                  <a:srgbClr val="000000">
                    <a:alpha val="43137"/>
                  </a:srgbClr>
                </a:outerShdw>
              </a:effectLst>
            </a:endParaRPr>
          </a:p>
        </p:txBody>
      </p:sp>
      <p:sp>
        <p:nvSpPr>
          <p:cNvPr id="6" name="Subtitle 5">
            <a:extLst>
              <a:ext uri="{FF2B5EF4-FFF2-40B4-BE49-F238E27FC236}">
                <a16:creationId xmlns:a16="http://schemas.microsoft.com/office/drawing/2014/main" id="{FB375657-8540-4544-A461-C4DAD04689BC}"/>
              </a:ext>
            </a:extLst>
          </p:cNvPr>
          <p:cNvSpPr>
            <a:spLocks noGrp="1"/>
          </p:cNvSpPr>
          <p:nvPr>
            <p:ph type="subTitle" idx="1"/>
          </p:nvPr>
        </p:nvSpPr>
        <p:spPr/>
        <p:txBody>
          <a:bodyPr/>
          <a:lstStyle/>
          <a:p>
            <a:endParaRPr lang="en-GB"/>
          </a:p>
        </p:txBody>
      </p:sp>
      <p:sp>
        <p:nvSpPr>
          <p:cNvPr id="7" name="Subtitle 2">
            <a:extLst>
              <a:ext uri="{FF2B5EF4-FFF2-40B4-BE49-F238E27FC236}">
                <a16:creationId xmlns:a16="http://schemas.microsoft.com/office/drawing/2014/main" id="{E402E8CE-7BAC-4365-BE15-47FAA725CE8A}"/>
              </a:ext>
            </a:extLst>
          </p:cNvPr>
          <p:cNvSpPr txBox="1">
            <a:spLocks/>
          </p:cNvSpPr>
          <p:nvPr/>
        </p:nvSpPr>
        <p:spPr>
          <a:xfrm>
            <a:off x="925689" y="4524095"/>
            <a:ext cx="6148879" cy="1247274"/>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r>
              <a:rPr lang="en-GB">
                <a:solidFill>
                  <a:schemeClr val="tx1"/>
                </a:solidFill>
                <a:effectLst>
                  <a:outerShdw blurRad="38100" dist="38100" dir="2700000" algn="tl">
                    <a:srgbClr val="000000">
                      <a:alpha val="43137"/>
                    </a:srgbClr>
                  </a:outerShdw>
                </a:effectLst>
              </a:rPr>
              <a:t>HPHI4008 – Warfare in History: Theory, Strategy &amp; Ethics</a:t>
            </a:r>
            <a:endParaRPr lang="en-GB"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a:xfrm>
            <a:off x="677334" y="1631853"/>
            <a:ext cx="8596668" cy="4409510"/>
          </a:xfrm>
        </p:spPr>
        <p:txBody>
          <a:bodyPr/>
          <a:lstStyle/>
          <a:p>
            <a:r>
              <a:rPr lang="en-GB" sz="2400" dirty="0"/>
              <a:t>To discuss the impact of garrisons upon inhabitants and soldiers in the ancient world.</a:t>
            </a:r>
          </a:p>
          <a:p>
            <a:endParaRPr lang="en-GB" sz="2400" dirty="0"/>
          </a:p>
          <a:p>
            <a:r>
              <a:rPr lang="en-GB" sz="2400" dirty="0"/>
              <a:t>Key issues for today:</a:t>
            </a:r>
          </a:p>
          <a:p>
            <a:pPr lvl="1"/>
            <a:r>
              <a:rPr lang="en-GB" sz="2200" dirty="0"/>
              <a:t>Political power</a:t>
            </a:r>
          </a:p>
          <a:p>
            <a:pPr lvl="1"/>
            <a:r>
              <a:rPr lang="en-GB" sz="2200" dirty="0"/>
              <a:t>The praetorians</a:t>
            </a:r>
          </a:p>
          <a:p>
            <a:pPr lvl="1"/>
            <a:endParaRPr lang="en-GB" sz="2200" dirty="0"/>
          </a:p>
          <a:p>
            <a:pPr lvl="1"/>
            <a:r>
              <a:rPr lang="en-GB" sz="2200" dirty="0"/>
              <a:t>Garrisons as projection of power? </a:t>
            </a:r>
          </a:p>
          <a:p>
            <a:pPr lvl="1"/>
            <a:endParaRPr lang="en-GB" sz="2200" dirty="0"/>
          </a:p>
          <a:p>
            <a:pPr marL="457200" lvl="1" indent="0">
              <a:buNone/>
            </a:pPr>
            <a:endParaRPr lang="en-GB" sz="22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62565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677335" y="254578"/>
            <a:ext cx="9114576" cy="6603422"/>
          </a:xfrm>
          <a:prstGeom prst="rect">
            <a:avLst/>
          </a:prstGeom>
        </p:spPr>
      </p:pic>
    </p:spTree>
    <p:extLst>
      <p:ext uri="{BB962C8B-B14F-4D97-AF65-F5344CB8AC3E}">
        <p14:creationId xmlns:p14="http://schemas.microsoft.com/office/powerpoint/2010/main" val="2622965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Topography: Priene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9989" y="1394085"/>
            <a:ext cx="4531695" cy="5251106"/>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21508" y="1394085"/>
            <a:ext cx="6723035" cy="5251106"/>
          </a:xfrm>
          <a:prstGeom prst="rect">
            <a:avLst/>
          </a:prstGeom>
        </p:spPr>
      </p:pic>
    </p:spTree>
    <p:extLst>
      <p:ext uri="{BB962C8B-B14F-4D97-AF65-F5344CB8AC3E}">
        <p14:creationId xmlns:p14="http://schemas.microsoft.com/office/powerpoint/2010/main" val="150101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Topography: </a:t>
            </a:r>
            <a:br>
              <a:rPr lang="en-GB" dirty="0"/>
            </a:br>
            <a:r>
              <a:rPr lang="en-GB" dirty="0"/>
              <a:t>Pergamon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20222" y="0"/>
            <a:ext cx="7669920" cy="6682154"/>
          </a:xfrm>
        </p:spPr>
      </p:pic>
    </p:spTree>
    <p:extLst>
      <p:ext uri="{BB962C8B-B14F-4D97-AF65-F5344CB8AC3E}">
        <p14:creationId xmlns:p14="http://schemas.microsoft.com/office/powerpoint/2010/main" val="3848355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Topography: Pergamon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6327" y="1412031"/>
            <a:ext cx="11517378" cy="4397925"/>
          </a:xfrm>
          <a:prstGeom prst="rect">
            <a:avLst/>
          </a:prstGeom>
        </p:spPr>
      </p:pic>
    </p:spTree>
    <p:extLst>
      <p:ext uri="{BB962C8B-B14F-4D97-AF65-F5344CB8AC3E}">
        <p14:creationId xmlns:p14="http://schemas.microsoft.com/office/powerpoint/2010/main" val="1792522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and garrisons </a:t>
            </a:r>
          </a:p>
        </p:txBody>
      </p:sp>
      <p:sp>
        <p:nvSpPr>
          <p:cNvPr id="3" name="Content Placeholder 2"/>
          <p:cNvSpPr>
            <a:spLocks noGrp="1"/>
          </p:cNvSpPr>
          <p:nvPr>
            <p:ph idx="1"/>
          </p:nvPr>
        </p:nvSpPr>
        <p:spPr>
          <a:xfrm>
            <a:off x="677334" y="1744395"/>
            <a:ext cx="8596668" cy="4296968"/>
          </a:xfrm>
        </p:spPr>
        <p:txBody>
          <a:bodyPr>
            <a:normAutofit/>
          </a:bodyPr>
          <a:lstStyle/>
          <a:p>
            <a:r>
              <a:rPr lang="en-GB" sz="2400" dirty="0"/>
              <a:t>Context: </a:t>
            </a:r>
          </a:p>
          <a:p>
            <a:pPr lvl="1"/>
            <a:r>
              <a:rPr lang="en-GB" sz="2000" dirty="0"/>
              <a:t>Origins of </a:t>
            </a:r>
            <a:r>
              <a:rPr lang="en-GB" sz="2000" i="1" dirty="0"/>
              <a:t>eleutheria </a:t>
            </a:r>
            <a:r>
              <a:rPr lang="en-GB" sz="2000" dirty="0"/>
              <a:t>and </a:t>
            </a:r>
            <a:r>
              <a:rPr lang="en-GB" sz="2000" i="1" dirty="0" err="1"/>
              <a:t>autonomia</a:t>
            </a:r>
            <a:r>
              <a:rPr lang="en-GB" sz="2000" dirty="0"/>
              <a:t>: the King’s Peace?    </a:t>
            </a:r>
          </a:p>
          <a:p>
            <a:pPr lvl="1"/>
            <a:r>
              <a:rPr lang="en-GB" sz="2000" dirty="0"/>
              <a:t>Xen. </a:t>
            </a:r>
            <a:r>
              <a:rPr lang="en-GB" sz="2000" i="1" dirty="0"/>
              <a:t>Hell.</a:t>
            </a:r>
            <a:r>
              <a:rPr lang="en-GB" sz="2000" dirty="0"/>
              <a:t> 5.1.31: 395 BCE</a:t>
            </a:r>
          </a:p>
          <a:p>
            <a:pPr lvl="1"/>
            <a:r>
              <a:rPr lang="en-GB" sz="2000" dirty="0"/>
              <a:t>‘King Artaxerxes thinks it just that…the other Greek cities should be left </a:t>
            </a:r>
            <a:r>
              <a:rPr lang="en-GB" sz="2000" i="1" dirty="0" err="1"/>
              <a:t>autonomia</a:t>
            </a:r>
            <a:r>
              <a:rPr lang="en-GB" sz="2000" dirty="0"/>
              <a:t> (autonomous, independent)… and whichever of the two parties does not accept this peace, I shall make war upon’.  </a:t>
            </a:r>
          </a:p>
          <a:p>
            <a:pPr lvl="1"/>
            <a:endParaRPr lang="en-GB" sz="2000" dirty="0"/>
          </a:p>
          <a:p>
            <a:pPr lvl="1"/>
            <a:r>
              <a:rPr lang="en-GB" sz="2000" dirty="0"/>
              <a:t>Development of these concepts in the relationship between ‘empire’ and polis.   </a:t>
            </a:r>
          </a:p>
        </p:txBody>
      </p:sp>
    </p:spTree>
    <p:extLst>
      <p:ext uri="{BB962C8B-B14F-4D97-AF65-F5344CB8AC3E}">
        <p14:creationId xmlns:p14="http://schemas.microsoft.com/office/powerpoint/2010/main" val="462957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from garrisons? </a:t>
            </a:r>
          </a:p>
        </p:txBody>
      </p:sp>
      <p:sp>
        <p:nvSpPr>
          <p:cNvPr id="3" name="Content Placeholder 2"/>
          <p:cNvSpPr>
            <a:spLocks noGrp="1"/>
          </p:cNvSpPr>
          <p:nvPr>
            <p:ph idx="1"/>
          </p:nvPr>
        </p:nvSpPr>
        <p:spPr>
          <a:xfrm>
            <a:off x="677334" y="1716259"/>
            <a:ext cx="8596668" cy="4325104"/>
          </a:xfrm>
        </p:spPr>
        <p:txBody>
          <a:bodyPr>
            <a:normAutofit lnSpcReduction="10000"/>
          </a:bodyPr>
          <a:lstStyle/>
          <a:p>
            <a:r>
              <a:rPr lang="en-GB" sz="2000" dirty="0"/>
              <a:t>Decree of Antigonos: c. 315 BCE</a:t>
            </a:r>
          </a:p>
          <a:p>
            <a:endParaRPr lang="en-GB" sz="2000" dirty="0"/>
          </a:p>
          <a:p>
            <a:r>
              <a:rPr lang="en-GB" sz="2000" dirty="0"/>
              <a:t>Diodorus 19.61.3-5:</a:t>
            </a:r>
          </a:p>
          <a:p>
            <a:r>
              <a:rPr lang="en-GB" sz="2000" dirty="0"/>
              <a:t>‘…It was also stated that all the Greeks were free, not subject to foreign garrisons, and autonomous. When the soldiers had voted in favour of these measures, Antigonus sent men in every direction to carry the decree, 4 for he believed that through their hope of freedom he would gain the Greeks as eager participants with him in the war, and that the generals and satraps in the upper satrapies, who had suspected that he was determined to depose the kings who inherited from Alexander, would, if he publicly took upon himself the war in their behalf, all change their minds and promptly obey his orders.’</a:t>
            </a:r>
          </a:p>
          <a:p>
            <a:endParaRPr lang="en-GB" dirty="0"/>
          </a:p>
        </p:txBody>
      </p:sp>
    </p:spTree>
    <p:extLst>
      <p:ext uri="{BB962C8B-B14F-4D97-AF65-F5344CB8AC3E}">
        <p14:creationId xmlns:p14="http://schemas.microsoft.com/office/powerpoint/2010/main" val="40245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from garrisons? </a:t>
            </a:r>
          </a:p>
        </p:txBody>
      </p:sp>
      <p:sp>
        <p:nvSpPr>
          <p:cNvPr id="3" name="Content Placeholder 2"/>
          <p:cNvSpPr>
            <a:spLocks noGrp="1"/>
          </p:cNvSpPr>
          <p:nvPr>
            <p:ph idx="1"/>
          </p:nvPr>
        </p:nvSpPr>
        <p:spPr>
          <a:xfrm>
            <a:off x="677334" y="1744395"/>
            <a:ext cx="8596668" cy="4296968"/>
          </a:xfrm>
        </p:spPr>
        <p:txBody>
          <a:bodyPr>
            <a:normAutofit/>
          </a:bodyPr>
          <a:lstStyle/>
          <a:p>
            <a:r>
              <a:rPr lang="en-GB" sz="2000" dirty="0"/>
              <a:t>The year after Antigonos’ decree…</a:t>
            </a:r>
          </a:p>
          <a:p>
            <a:endParaRPr lang="en-GB" sz="2000" dirty="0"/>
          </a:p>
          <a:p>
            <a:r>
              <a:rPr lang="en-GB" sz="2000" dirty="0"/>
              <a:t>Diodorus 19.66.3: </a:t>
            </a:r>
          </a:p>
          <a:p>
            <a:r>
              <a:rPr lang="en-GB" sz="2000" dirty="0"/>
              <a:t>…‘After a successful siege of </a:t>
            </a:r>
            <a:r>
              <a:rPr lang="en-GB" sz="2000" dirty="0" err="1"/>
              <a:t>Aegium</a:t>
            </a:r>
            <a:r>
              <a:rPr lang="en-GB" sz="2000" dirty="0"/>
              <a:t> he [Antigonos’ general] became master of its garrison; but, although he wished to establish freedom for the people of </a:t>
            </a:r>
            <a:r>
              <a:rPr lang="en-GB" sz="2000" dirty="0" err="1"/>
              <a:t>Aegium</a:t>
            </a:r>
            <a:r>
              <a:rPr lang="en-GB" sz="2000" dirty="0"/>
              <a:t> according to [Antigonos’] decree, he was blocked by the following incident: for while the soldiers were engaged in pillaging, many of the </a:t>
            </a:r>
            <a:r>
              <a:rPr lang="en-GB" sz="2000" dirty="0" err="1"/>
              <a:t>Aegienses</a:t>
            </a:r>
            <a:r>
              <a:rPr lang="en-GB" sz="2000" dirty="0"/>
              <a:t> were killed and very many of their buildings were destroyed.’</a:t>
            </a:r>
          </a:p>
        </p:txBody>
      </p:sp>
    </p:spTree>
    <p:extLst>
      <p:ext uri="{BB962C8B-B14F-4D97-AF65-F5344CB8AC3E}">
        <p14:creationId xmlns:p14="http://schemas.microsoft.com/office/powerpoint/2010/main" val="2118643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from garrisons</a:t>
            </a:r>
          </a:p>
        </p:txBody>
      </p:sp>
      <p:sp>
        <p:nvSpPr>
          <p:cNvPr id="3" name="Content Placeholder 2"/>
          <p:cNvSpPr>
            <a:spLocks noGrp="1"/>
          </p:cNvSpPr>
          <p:nvPr>
            <p:ph idx="1"/>
          </p:nvPr>
        </p:nvSpPr>
        <p:spPr/>
        <p:txBody>
          <a:bodyPr>
            <a:normAutofit/>
          </a:bodyPr>
          <a:lstStyle/>
          <a:p>
            <a:r>
              <a:rPr lang="en-GB" sz="2000" dirty="0"/>
              <a:t>Repeated decrees of freedom resurface in 3</a:t>
            </a:r>
            <a:r>
              <a:rPr lang="en-GB" sz="2000" baseline="30000" dirty="0"/>
              <a:t>rd</a:t>
            </a:r>
            <a:r>
              <a:rPr lang="en-GB" sz="2000" dirty="0"/>
              <a:t> century BCE.</a:t>
            </a:r>
          </a:p>
          <a:p>
            <a:pPr lvl="1"/>
            <a:r>
              <a:rPr lang="en-GB" sz="1800" i="1" dirty="0" err="1"/>
              <a:t>Aphrouresia</a:t>
            </a:r>
            <a:r>
              <a:rPr lang="en-GB" sz="1800" i="1" dirty="0"/>
              <a:t> </a:t>
            </a:r>
            <a:r>
              <a:rPr lang="en-GB" sz="1800" dirty="0"/>
              <a:t>= freedom from garrison.  </a:t>
            </a:r>
          </a:p>
          <a:p>
            <a:endParaRPr lang="en-GB" sz="2000" dirty="0"/>
          </a:p>
          <a:p>
            <a:r>
              <a:rPr lang="en-GB" sz="2000" dirty="0"/>
              <a:t>Many garrisons are unmentioned until they are removed. </a:t>
            </a:r>
          </a:p>
          <a:p>
            <a:endParaRPr lang="en-GB" sz="2000" dirty="0"/>
          </a:p>
          <a:p>
            <a:r>
              <a:rPr lang="en-GB" sz="2000" dirty="0"/>
              <a:t>Garrisons as a projection of power with little commitment?  </a:t>
            </a:r>
          </a:p>
        </p:txBody>
      </p:sp>
    </p:spTree>
    <p:extLst>
      <p:ext uri="{BB962C8B-B14F-4D97-AF65-F5344CB8AC3E}">
        <p14:creationId xmlns:p14="http://schemas.microsoft.com/office/powerpoint/2010/main" val="1755976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Fetters of Greece’</a:t>
            </a:r>
          </a:p>
        </p:txBody>
      </p:sp>
      <p:pic>
        <p:nvPicPr>
          <p:cNvPr id="5" name="Content Placeholder 4"/>
          <p:cNvPicPr>
            <a:picLocks noGrp="1" noChangeAspect="1"/>
          </p:cNvPicPr>
          <p:nvPr>
            <p:ph idx="1"/>
          </p:nvPr>
        </p:nvPicPr>
        <p:blipFill>
          <a:blip r:embed="rId3"/>
          <a:stretch>
            <a:fillRect/>
          </a:stretch>
        </p:blipFill>
        <p:spPr>
          <a:xfrm>
            <a:off x="4264596" y="1535034"/>
            <a:ext cx="7236576" cy="5013427"/>
          </a:xfrm>
          <a:prstGeom prst="rect">
            <a:avLst/>
          </a:prstGeom>
        </p:spPr>
      </p:pic>
      <p:sp>
        <p:nvSpPr>
          <p:cNvPr id="7" name="TextBox 6"/>
          <p:cNvSpPr txBox="1"/>
          <p:nvPr/>
        </p:nvSpPr>
        <p:spPr>
          <a:xfrm>
            <a:off x="436098" y="1535034"/>
            <a:ext cx="3671668" cy="2862322"/>
          </a:xfrm>
          <a:prstGeom prst="rect">
            <a:avLst/>
          </a:prstGeom>
          <a:noFill/>
        </p:spPr>
        <p:txBody>
          <a:bodyPr wrap="square" rtlCol="0">
            <a:spAutoFit/>
          </a:bodyPr>
          <a:lstStyle/>
          <a:p>
            <a:pPr marL="285750" indent="-285750">
              <a:buFont typeface="Arial" panose="020B0604020202020204" pitchFamily="34" charset="0"/>
              <a:buChar char="•"/>
            </a:pPr>
            <a:r>
              <a:rPr lang="en-GB" dirty="0"/>
              <a:t>Pol 18.11.4-7: Philip V labels these three </a:t>
            </a:r>
            <a:r>
              <a:rPr lang="en-GB" i="1" dirty="0"/>
              <a:t>poleis </a:t>
            </a:r>
            <a:r>
              <a:rPr lang="en-GB" dirty="0"/>
              <a:t>‘fetters’.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Whoever controls them, controls major north-south land routes into Greece.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03736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03691"/>
            <a:ext cx="8596668" cy="1320800"/>
          </a:xfrm>
        </p:spPr>
        <p:txBody>
          <a:bodyPr/>
          <a:lstStyle/>
          <a:p>
            <a:r>
              <a:rPr lang="en-GB" dirty="0"/>
              <a:t>The Roman Decree: 196 BCE</a:t>
            </a:r>
          </a:p>
        </p:txBody>
      </p:sp>
      <p:sp>
        <p:nvSpPr>
          <p:cNvPr id="3" name="Content Placeholder 2"/>
          <p:cNvSpPr>
            <a:spLocks noGrp="1"/>
          </p:cNvSpPr>
          <p:nvPr>
            <p:ph idx="1"/>
          </p:nvPr>
        </p:nvSpPr>
        <p:spPr>
          <a:xfrm>
            <a:off x="677334" y="1724491"/>
            <a:ext cx="8596668" cy="4316871"/>
          </a:xfrm>
        </p:spPr>
        <p:txBody>
          <a:bodyPr>
            <a:normAutofit/>
          </a:bodyPr>
          <a:lstStyle/>
          <a:p>
            <a:r>
              <a:rPr lang="en-GB" sz="2400" dirty="0"/>
              <a:t>Pol. 18.44.2-5: </a:t>
            </a:r>
          </a:p>
          <a:p>
            <a:r>
              <a:rPr lang="en-GB" sz="2400" dirty="0"/>
              <a:t>…‘All other Greeks, whether in Asia or Europe, to be free and enjoy their own laws; but that Philip should hand over to the Romans those at present under his authority, and all towns in which he had a garrison, before the Isthmian games; and restore </a:t>
            </a:r>
            <a:r>
              <a:rPr lang="en-GB" sz="2400" dirty="0" err="1"/>
              <a:t>Eurōmus</a:t>
            </a:r>
            <a:r>
              <a:rPr lang="en-GB" sz="2400" dirty="0"/>
              <a:t>, </a:t>
            </a:r>
            <a:r>
              <a:rPr lang="en-GB" sz="2400" dirty="0" err="1"/>
              <a:t>Pedasa</a:t>
            </a:r>
            <a:r>
              <a:rPr lang="en-GB" sz="2400" dirty="0"/>
              <a:t>, </a:t>
            </a:r>
            <a:r>
              <a:rPr lang="en-GB" sz="2400" dirty="0" err="1"/>
              <a:t>Bargylia</a:t>
            </a:r>
            <a:r>
              <a:rPr lang="en-GB" sz="2400" dirty="0"/>
              <a:t>, </a:t>
            </a:r>
            <a:r>
              <a:rPr lang="en-GB" sz="2400" dirty="0" err="1"/>
              <a:t>Iasus</a:t>
            </a:r>
            <a:r>
              <a:rPr lang="en-GB" sz="2400" dirty="0"/>
              <a:t>, Abydos, </a:t>
            </a:r>
            <a:r>
              <a:rPr lang="en-GB" sz="2400" dirty="0" err="1"/>
              <a:t>Thasus</a:t>
            </a:r>
            <a:r>
              <a:rPr lang="en-GB" sz="2400" dirty="0"/>
              <a:t>, </a:t>
            </a:r>
            <a:r>
              <a:rPr lang="en-GB" sz="2400" dirty="0" err="1"/>
              <a:t>Marinus</a:t>
            </a:r>
            <a:r>
              <a:rPr lang="en-GB" sz="2400" dirty="0"/>
              <a:t>, and </a:t>
            </a:r>
            <a:r>
              <a:rPr lang="en-GB" sz="2400" dirty="0" err="1"/>
              <a:t>Perinthus</a:t>
            </a:r>
            <a:r>
              <a:rPr lang="en-GB" sz="2400" dirty="0"/>
              <a:t> to freedom, and remove his garrisons from them.’ </a:t>
            </a:r>
          </a:p>
        </p:txBody>
      </p:sp>
    </p:spTree>
    <p:extLst>
      <p:ext uri="{BB962C8B-B14F-4D97-AF65-F5344CB8AC3E}">
        <p14:creationId xmlns:p14="http://schemas.microsoft.com/office/powerpoint/2010/main" val="1810201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Ban, H.E. (2015). </a:t>
            </a:r>
            <a:r>
              <a:rPr lang="en-GB" i="1" dirty="0"/>
              <a:t>Winning </a:t>
            </a:r>
            <a:r>
              <a:rPr lang="en-GB" i="1" dirty="0" err="1"/>
              <a:t>ʻHearts</a:t>
            </a:r>
            <a:r>
              <a:rPr lang="en-GB" i="1" dirty="0"/>
              <a:t> and Minds’?: The Roman Army in the Eastern Provinces under the Principate (27 BCE - 284 CE). </a:t>
            </a:r>
          </a:p>
          <a:p>
            <a:endParaRPr lang="en-GB" i="1" dirty="0"/>
          </a:p>
          <a:p>
            <a:r>
              <a:rPr lang="en-GB" dirty="0"/>
              <a:t>Dmitriev, S. (2011). </a:t>
            </a:r>
            <a:r>
              <a:rPr lang="en-GB" i="1" dirty="0"/>
              <a:t>The Greek Slogan of Freedom and Early Roman Politics in Greece</a:t>
            </a:r>
            <a:r>
              <a:rPr lang="en-GB" dirty="0"/>
              <a:t>. </a:t>
            </a:r>
          </a:p>
          <a:p>
            <a:endParaRPr lang="en-GB" dirty="0"/>
          </a:p>
          <a:p>
            <a:r>
              <a:rPr lang="en-GB" dirty="0" err="1"/>
              <a:t>Seager</a:t>
            </a:r>
            <a:r>
              <a:rPr lang="en-GB" dirty="0"/>
              <a:t>, R. (1981). ‘The Freedom of the Greeks of Asia’ in </a:t>
            </a:r>
            <a:r>
              <a:rPr lang="en-GB" i="1" dirty="0"/>
              <a:t>Classical </a:t>
            </a:r>
            <a:r>
              <a:rPr lang="en-GB" i="1" dirty="0" err="1"/>
              <a:t>Quartely</a:t>
            </a:r>
            <a:r>
              <a:rPr lang="en-GB" dirty="0"/>
              <a:t>. </a:t>
            </a:r>
          </a:p>
        </p:txBody>
      </p:sp>
    </p:spTree>
    <p:extLst>
      <p:ext uri="{BB962C8B-B14F-4D97-AF65-F5344CB8AC3E}">
        <p14:creationId xmlns:p14="http://schemas.microsoft.com/office/powerpoint/2010/main" val="1940534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6744</TotalTime>
  <Words>522</Words>
  <Application>Microsoft Office PowerPoint</Application>
  <PresentationFormat>Widescreen</PresentationFormat>
  <Paragraphs>71</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Holding a City: Garrisons</vt:lpstr>
      <vt:lpstr>Aims</vt:lpstr>
      <vt:lpstr>PowerPoint Presentation</vt:lpstr>
      <vt:lpstr>Topography: Priene</vt:lpstr>
      <vt:lpstr>Topography:  Pergamon</vt:lpstr>
      <vt:lpstr>Topography: Pergamon</vt:lpstr>
      <vt:lpstr>‘Freedom’ and garrisons </vt:lpstr>
      <vt:lpstr>Freedom from garrisons? </vt:lpstr>
      <vt:lpstr>Freedom from garrisons? </vt:lpstr>
      <vt:lpstr>Freedom from garrisons</vt:lpstr>
      <vt:lpstr>‘The Fetters of Greece’</vt:lpstr>
      <vt:lpstr>The Roman Decree: 196 BCE</vt:lpstr>
      <vt:lpstr>Reading</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Christopher Fleming</cp:lastModifiedBy>
  <cp:revision>95</cp:revision>
  <dcterms:created xsi:type="dcterms:W3CDTF">2017-01-27T16:38:00Z</dcterms:created>
  <dcterms:modified xsi:type="dcterms:W3CDTF">2018-12-04T11:04:07Z</dcterms:modified>
</cp:coreProperties>
</file>