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71" r:id="rId3"/>
    <p:sldId id="272" r:id="rId4"/>
    <p:sldId id="273" r:id="rId5"/>
    <p:sldId id="309" r:id="rId6"/>
    <p:sldId id="335" r:id="rId7"/>
    <p:sldId id="303" r:id="rId8"/>
    <p:sldId id="310" r:id="rId9"/>
    <p:sldId id="311" r:id="rId10"/>
    <p:sldId id="313" r:id="rId11"/>
    <p:sldId id="314" r:id="rId12"/>
    <p:sldId id="315" r:id="rId13"/>
    <p:sldId id="316" r:id="rId14"/>
    <p:sldId id="317" r:id="rId15"/>
    <p:sldId id="318" r:id="rId16"/>
    <p:sldId id="319" r:id="rId17"/>
    <p:sldId id="320" r:id="rId18"/>
    <p:sldId id="321" r:id="rId19"/>
    <p:sldId id="322" r:id="rId20"/>
    <p:sldId id="325" r:id="rId21"/>
    <p:sldId id="326" r:id="rId22"/>
    <p:sldId id="327" r:id="rId23"/>
    <p:sldId id="328" r:id="rId24"/>
    <p:sldId id="329" r:id="rId25"/>
    <p:sldId id="330" r:id="rId26"/>
    <p:sldId id="331" r:id="rId27"/>
    <p:sldId id="275" r:id="rId28"/>
    <p:sldId id="306" r:id="rId29"/>
    <p:sldId id="332" r:id="rId30"/>
    <p:sldId id="274" r:id="rId31"/>
    <p:sldId id="259" r:id="rId32"/>
    <p:sldId id="260" r:id="rId33"/>
    <p:sldId id="261" r:id="rId34"/>
    <p:sldId id="262" r:id="rId35"/>
    <p:sldId id="263" r:id="rId36"/>
    <p:sldId id="264" r:id="rId37"/>
    <p:sldId id="265" r:id="rId38"/>
    <p:sldId id="267" r:id="rId39"/>
    <p:sldId id="268" r:id="rId40"/>
    <p:sldId id="269" r:id="rId41"/>
    <p:sldId id="302" r:id="rId42"/>
    <p:sldId id="301" r:id="rId43"/>
    <p:sldId id="270" r:id="rId44"/>
    <p:sldId id="334" r:id="rId45"/>
    <p:sldId id="308" r:id="rId46"/>
    <p:sldId id="307" r:id="rId47"/>
    <p:sldId id="266"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rgbClr val="262626"/>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5586B75A-687E-405C-8A0B-8D00578BA2C3}" type="datetimeFigureOut">
              <a:rPr lang="en-US" dirty="0"/>
              <a:pPr/>
              <a:t>4/29/2020</a:t>
            </a:fld>
            <a:endParaRPr lang="en-US" dirty="0"/>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2D3E9E-A95C-48F2-B4BF-A71542E0BE9A}" type="datetimeFigureOut">
              <a:rPr lang="en-US" dirty="0"/>
              <a:t>4/29/2020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4/29/2020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12952B5-7A2F-4CC8-B7CE-9234E21C2837}" type="datetimeFigureOut">
              <a:rPr lang="en-US" dirty="0"/>
              <a:t>4/29/2020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1DA07A-9201-4B4B-BAF2-015AFA30F520}" type="datetimeFigureOut">
              <a:rPr lang="en-US" dirty="0"/>
              <a:t>4/29/2020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3D7E00A-486F-4252-8B1D-E32645521F49}" type="datetimeFigureOut">
              <a:rPr lang="en-US" dirty="0"/>
              <a:t>4/29/2020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DF5F92-E675-4B36-9A60-69A962A68675}" type="datetimeFigureOut">
              <a:rPr lang="en-US" dirty="0"/>
              <a:t>4/29/2020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Edit Master text styles</a:t>
            </a:r>
          </a:p>
        </p:txBody>
      </p:sp>
      <p:sp>
        <p:nvSpPr>
          <p:cNvPr id="5" name="Date Placeholder 4"/>
          <p:cNvSpPr>
            <a:spLocks noGrp="1"/>
          </p:cNvSpPr>
          <p:nvPr>
            <p:ph type="dt" sz="half" idx="10"/>
          </p:nvPr>
        </p:nvSpPr>
        <p:spPr/>
        <p:txBody>
          <a:bodyPr/>
          <a:lstStyle/>
          <a:p>
            <a:fld id="{AF6E2C9B-5FA2-460D-9BE7-B0812FC2A6FF}" type="datetimeFigureOut">
              <a:rPr lang="en-US" dirty="0"/>
              <a:t>4/29/2020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20000"/>
              <a:lumOff val="8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5586B75A-687E-405C-8A0B-8D00578BA2C3}" type="datetimeFigureOut">
              <a:rPr lang="en-US" dirty="0"/>
              <a:pPr/>
              <a:t>4/29/2020</a:t>
            </a:fld>
            <a:endParaRPr lang="en-US" dirty="0"/>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4E5243-F52A-4D37-9694-EB26C6C31910}" type="datetimeFigureOut">
              <a:rPr lang="en-US" dirty="0"/>
              <a:t>4/29/2020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77B6E1-634A-48DC-9E8B-D894023267EF}" type="datetimeFigureOut">
              <a:rPr lang="en-US" dirty="0"/>
              <a:t>4/29/2020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5586B75A-687E-405C-8A0B-8D00578BA2C3}" type="datetimeFigureOut">
              <a:rPr lang="en-US" dirty="0"/>
              <a:pPr/>
              <a:t>4/29/2020</a:t>
            </a:fld>
            <a:endParaRPr lang="en-US" dirty="0"/>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dirty="0"/>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xNgQOHwsIb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getlighthouse.com/blog/people-leave-managers-not-companie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3.jpeg"/><Relationship Id="rId7" Type="http://schemas.openxmlformats.org/officeDocument/2006/relationships/image" Target="../media/image5.jpeg"/><Relationship Id="rId2" Type="http://schemas.openxmlformats.org/officeDocument/2006/relationships/hyperlink" Target="https://www.google.com/imgres?imgurl=https%3A%2F%2Fimages.trvl-media.com%2Fhotels%2F1000000%2F30000%2F23800%2F23773%2Ff1ed6b85_z.jpg&amp;imgrefurl=https%3A%2F%2Fwww.orbitz.com%2FPortland-Hotels-Embassy-Suites-By-Hilton-Portland-Washington-Square.h23773.Hotel-Information&amp;docid=xYAxytrPf3dQ8M&amp;tbnid=0LGdmDLExY67YM%3A&amp;vet=10ahUKEwjLx5LW55nlAhUgVBUIHcpTDpsQMwg8KAEwAQ..i&amp;w=1000&amp;h=612&amp;bih=723&amp;biw=1344&amp;q=embassy%20suites%20portland%20washington%20square&amp;ved=0ahUKEwjLx5LW55nlAhUgVBUIHcpTDpsQMwg8KAEwAQ&amp;iact=mrc&amp;uact=8" TargetMode="External"/><Relationship Id="rId1" Type="http://schemas.openxmlformats.org/officeDocument/2006/relationships/slideLayout" Target="../slideLayouts/slideLayout6.xml"/><Relationship Id="rId6" Type="http://schemas.openxmlformats.org/officeDocument/2006/relationships/hyperlink" Target="https://www.google.com/imgres?imgurl=https%3A%2F%2Fx.cdrst.com%2Ffoto%2Fhotel-sf%2F10902%2Fgranderesp%2Fembassy-suites-by-hilton-portland-washington-square-general-37815b8.jpg&amp;imgrefurl=https%3A%2F%2Freserving.com%2Fhotels%2Famerica%2Funited-states%2Foregon%2Fwashington%2Ftigard%2Fembassy-suites-by-hilton-portland-washington-square&amp;docid=vAvYzACZ96GS_M&amp;tbnid=cUuhleGpZlRWIM%3A&amp;vet=10ahUKEwjLx5LW55nlAhUgVBUIHcpTDpsQMwhCKAcwBw..i&amp;w=502&amp;h=750&amp;bih=723&amp;biw=1344&amp;q=embassy%20suites%20portland%20washington%20square&amp;ved=0ahUKEwjLx5LW55nlAhUgVBUIHcpTDpsQMwhCKAcwBw&amp;iact=mrc&amp;uact=8" TargetMode="External"/><Relationship Id="rId5" Type="http://schemas.openxmlformats.org/officeDocument/2006/relationships/image" Target="../media/image4.jpeg"/><Relationship Id="rId4" Type="http://schemas.openxmlformats.org/officeDocument/2006/relationships/hyperlink" Target="https://www.google.com/imgres?imgurl=https%3A%2F%2Fs3-us-west-2.amazonaws.com%2Ffreddieflip%2Fwp-content%2Fuploads%2F2019%2F08%2F02142811%2FEmbassy-Suites-Portland-Washington-Square.jpg&amp;imgrefurl=https%3A%2F%2Fcrystalgreenslandscape.com%2Fhospitality%2Fembassy-suites-portland-washington-square-2%2F&amp;docid=ObJ8pvw6CbexmM&amp;tbnid=ODZBcvReBu2K9M%3A&amp;vet=10ahUKEwjLx5LW55nlAhUgVBUIHcpTDpsQMwhNKBIwEg..i&amp;w=1500&amp;h=1124&amp;itg=1&amp;bih=723&amp;biw=1344&amp;q=embassy%20suites%20portland%20washington%20square&amp;ved=0ahUKEwjLx5LW55nlAhUgVBUIHcpTDpsQMwhNKBIwEg&amp;iact=mrc&amp;uact=8"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0.jpg"/><Relationship Id="rId2" Type="http://schemas.openxmlformats.org/officeDocument/2006/relationships/hyperlink" Target="https://www.google.com/imgres?imgurl=http%3A%2F%2Ffiles3.http.videopolis.com%2Fpartner%2F9%2F3%2F2%2F2%2F4%2F6%2F0%2F9322460.jpeg&amp;imgrefurl=http%3A%2F%2Fwww.tvtrip.com%2Flynnwood-hotels%2Fembassy-suites-seattle-north-lynnwood&amp;docid=3NW_WzXiXvEJnM&amp;tbnid=JNCifkayCwzKEM%3A&amp;vet=10ahUKEwj7uO-q6JnlAhWfXhUIHcjBCroQMwhLKA0wDQ..i&amp;w=500&amp;h=375&amp;bih=723&amp;biw=1344&amp;q=embassy%20suites%20lynnwood%20wa&amp;ved=0ahUKEwj7uO-q6JnlAhWfXhUIHcjBCroQMwhLKA0wDQ&amp;iact=mrc&amp;uact=8" TargetMode="External"/><Relationship Id="rId1" Type="http://schemas.openxmlformats.org/officeDocument/2006/relationships/slideLayout" Target="../slideLayouts/slideLayout6.xml"/><Relationship Id="rId6" Type="http://schemas.openxmlformats.org/officeDocument/2006/relationships/image" Target="../media/image9.jpg"/><Relationship Id="rId5" Type="http://schemas.openxmlformats.org/officeDocument/2006/relationships/image" Target="../media/image8.jpeg"/><Relationship Id="rId4" Type="http://schemas.openxmlformats.org/officeDocument/2006/relationships/hyperlink" Target="https://www.google.com/imgres?imgurl=https%3A%2F%2Fembassysuites3.hilton.com%2Fresources%2Fmedia%2Fes%2FSEALWES%2Fen_US%2Fimg%2Fshared%2Ffull_page_image_gallery%2Fmain%2FES_img0010_27_1280x430_FitToBoxSmallDimension_Center.jpg&amp;imgrefurl=https%3A%2F%2Fembassysuites3.hilton.com%2Fen%2Fhotels%2Fwashington%2Fembassy-suites-by-hilton-seattle-north-lynnwood-SEALWES%2Findex.html&amp;docid=M04efdYq-pYAjM&amp;tbnid=iDUlhneQPZ_mvM%3A&amp;vet=10ahUKEwj7uO-q6JnlAhWfXhUIHcjBCroQMwhRKBMwEw..i&amp;w=1280&amp;h=430&amp;bih=723&amp;biw=1344&amp;q=embassy%20suites%20lynnwood%20wa&amp;ved=0ahUKEwj7uO-q6JnlAhWfXhUIHcjBCroQMwhRKBMwEw&amp;iact=mrc&amp;uact=8"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1.jpeg"/><Relationship Id="rId7" Type="http://schemas.openxmlformats.org/officeDocument/2006/relationships/image" Target="../media/image13.jpeg"/><Relationship Id="rId2" Type="http://schemas.openxmlformats.org/officeDocument/2006/relationships/hyperlink" Target="https://www.google.com/imgres?imgurl=https%3A%2F%2Fstatic.travelweekly.com%2Fi%2Fsized%2F780%2F437%2Fmedia.iceportal.com%2F60561%2Fphotos%2F65346486_XL.jpg&amp;imgrefurl=https%3A%2F%2Fwww.travelweekly.com%2FHotels%2FSan-Antonio%2FEmbassy-Suites-San-Antonio-NW-I-10-p51868279&amp;docid=mY0ynKEDhCSPNM&amp;tbnid=xisUj4gmldHOUM%3A&amp;vet=10ahUKEwjbiZP56JnlAhWBQhUIHWbSD3MQMwg5KAEwAQ..i&amp;w=780&amp;h=437&amp;bih=723&amp;biw=1344&amp;q=embassy%20suites%20SAN%20ANTONIO%20NW&amp;ved=0ahUKEwjbiZP56JnlAhWBQhUIHWbSD3MQMwg5KAEwAQ&amp;iact=mrc&amp;uact=8" TargetMode="External"/><Relationship Id="rId1" Type="http://schemas.openxmlformats.org/officeDocument/2006/relationships/slideLayout" Target="../slideLayouts/slideLayout6.xml"/><Relationship Id="rId6" Type="http://schemas.openxmlformats.org/officeDocument/2006/relationships/hyperlink" Target="https://www.google.com/imgres?imgurl=https%3A%2F%2Fstatic.travelonspot.com%2F265%2Fd78%2Fae0%2F265d78ae06a852e00c10ae2826694ad92c5ab563.jpg&amp;imgrefurl=https%3A%2F%2Fwww.travelonspot.com%2Fen_LT%2Fhotel-search%2Funited-states-san-antonio-tx%2Fembassy-suites-san-antonio-nw-i-10&amp;docid=86H_B1EFMaVtBM&amp;tbnid=e6kNWq1GDNvWbM%3A&amp;vet=10ahUKEwjbiZP56JnlAhWBQhUIHWbSD3MQMwhLKBMwEw..i&amp;w=800&amp;h=384&amp;bih=723&amp;biw=1344&amp;q=embassy%20suites%20SAN%20ANTONIO%20NW&amp;ved=0ahUKEwjbiZP56JnlAhWBQhUIHWbSD3MQMwhLKBMwEw&amp;iact=mrc&amp;uact=8" TargetMode="External"/><Relationship Id="rId5" Type="http://schemas.openxmlformats.org/officeDocument/2006/relationships/image" Target="../media/image12.jpeg"/><Relationship Id="rId4" Type="http://schemas.openxmlformats.org/officeDocument/2006/relationships/hyperlink" Target="https://www.google.com/imgres?imgurl=https%3A%2F%2Fi.pinimg.com%2Foriginals%2F83%2F9f%2F93%2F839f9343b3c5a25cc1298e6acaf5ebf5.jpg&amp;imgrefurl=https%3A%2F%2Fwww.pinterest.com%2Fpin%2F45036064997338162%2F&amp;docid=uO8voHLor9hLfM&amp;tbnid=KjJ4_33eMbYfpM%3A&amp;vet=10ahUKEwjbiZP56JnlAhWBQhUIHWbSD3MQMwg8KAQwBA..i&amp;w=1074&amp;h=716&amp;bih=723&amp;biw=1344&amp;q=embassy%20suites%20SAN%20ANTONIO%20NW&amp;ved=0ahUKEwjbiZP56JnlAhWBQhUIHWbSD3MQMwg8KAQwBA&amp;iact=mrc&amp;uact=8"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8" Type="http://schemas.openxmlformats.org/officeDocument/2006/relationships/hyperlink" Target="https://www.google.com/imgres?imgurl=https%3A%2F%2Fupload.wikimedia.org%2Fwikipedia%2Fen%2Fthumb%2F6%2F67%2FEmbassy_Suites_Hotels.svg%2F1200px-Embassy_Suites_Hotels.svg.png&amp;imgrefurl=https%3A%2F%2Fen.wikipedia.org%2Fwiki%2FEmbassy_Suites_by_Hilton&amp;docid=jzFtxa1FV6cZFM&amp;tbnid=u_J1nOoXuducoM%3A&amp;vet=10ahUKEwiLv6b_15nlAhULlhQKHdTqDXMQMwhkKAAwAA..i&amp;w=1200&amp;h=787&amp;bih=723&amp;biw=1344&amp;q=embassy%20suites%20logo&amp;ved=0ahUKEwiLv6b_15nlAhULlhQKHdTqDXMQMwhkKAAwAA&amp;iact=mrc&amp;uact=8" TargetMode="External"/><Relationship Id="rId13" Type="http://schemas.openxmlformats.org/officeDocument/2006/relationships/image" Target="../media/image32.jpeg"/><Relationship Id="rId18" Type="http://schemas.openxmlformats.org/officeDocument/2006/relationships/hyperlink" Target="https://www.google.com/imgres?imgurl=https%3A%2F%2Fupload.wikimedia.org%2Fwikipedia%2Fen%2Fthumb%2Fc%2Fcb%2FHomewood_Suites_Logo.svg%2F1200px-Homewood_Suites_Logo.svg.png&amp;imgrefurl=https%3A%2F%2Fen.wikipedia.org%2Fwiki%2FHomewood_Suites_by_Hilton&amp;docid=RicQf8JrDPaZxM&amp;tbnid=b_jMb4DOnEG-GM%3A&amp;vet=10ahUKEwjYoZzd2JnlAhUGmxQKHXrZAuUQMwh9KAAwAA..i&amp;w=1200&amp;h=852&amp;bih=723&amp;biw=1344&amp;q=homewood%20suites%20ogo&amp;ved=0ahUKEwjYoZzd2JnlAhUGmxQKHXrZAuUQMwh9KAAwAA&amp;iact=mrc&amp;uact=8" TargetMode="External"/><Relationship Id="rId3" Type="http://schemas.openxmlformats.org/officeDocument/2006/relationships/image" Target="../media/image26.png"/><Relationship Id="rId21" Type="http://schemas.openxmlformats.org/officeDocument/2006/relationships/image" Target="../media/image36.jpeg"/><Relationship Id="rId7" Type="http://schemas.openxmlformats.org/officeDocument/2006/relationships/image" Target="../media/image29.png"/><Relationship Id="rId12" Type="http://schemas.openxmlformats.org/officeDocument/2006/relationships/hyperlink" Target="https://www.google.com/imgres?imgurl=https%3A%2F%2Fchambermaster.blob.core.windows.net%2Fimages%2Fcustomers%2F741%2Fjobs%2F2203%2F400x400%2Ffairfield_inn_suites_marriott_(3).jpg&amp;imgrefurl=http%3A%2F%2Fwww.cheyennecountychamber.com%2Fjobs%2Finfo%2Fexecutive-and-management-general-manager-2203&amp;docid=gyqYTfH-3tY1TM&amp;tbnid=xzyJmPlN085lJM%3A&amp;vet=10ahUKEwj85qKa2JnlAhWF2-AKHb35D_cQMwhtKAkwCQ..i&amp;w=400&amp;h=400&amp;bih=723&amp;biw=1344&amp;q=Fairfield%20inn%20and%20suites%20logo&amp;ved=0ahUKEwj85qKa2JnlAhWF2-AKHb35D_cQMwhtKAkwCQ&amp;iact=mrc&amp;uact=8" TargetMode="External"/><Relationship Id="rId17" Type="http://schemas.openxmlformats.org/officeDocument/2006/relationships/image" Target="../media/image34.jpeg"/><Relationship Id="rId2" Type="http://schemas.openxmlformats.org/officeDocument/2006/relationships/image" Target="../media/image25.png"/><Relationship Id="rId16" Type="http://schemas.openxmlformats.org/officeDocument/2006/relationships/hyperlink" Target="https://www.google.com/imgres?imgurl=https%3A%2F%2Fpbs.twimg.com%2Fprofile_images%2F1145783828415488000%2FIxLU5UiP_400x400.jpg&amp;imgrefurl=https%3A%2F%2Ftwitter.com%2Fhiltongardeninn&amp;docid=d_j2YAKk7UFvfM&amp;tbnid=2gOI09lLrYAnGM%3A&amp;vet=10ahUKEwiu5Z_J2JnlAhWJsBQKHaB6CUoQMwhsKAIwAg..i&amp;w=400&amp;h=400&amp;bih=723&amp;biw=1344&amp;q=hiltopn%20garden%20inn%20logo&amp;ved=0ahUKEwiu5Z_J2JnlAhWJsBQKHaB6CUoQMwhsKAIwAg&amp;iact=mrc&amp;uact=8" TargetMode="External"/><Relationship Id="rId20" Type="http://schemas.openxmlformats.org/officeDocument/2006/relationships/hyperlink" Target="https://www.google.com/imgres?imgurl=https%3A%2F%2Fupload.wikimedia.org%2Fwikipedia%2Fen%2Fthumb%2F1%2F19%2FHoliday_Inn_Express_logo.svg%2F1280px-Holiday_Inn_Express_logo.svg.png&amp;imgrefurl=https%3A%2F%2Fen.wikipedia.org%2Fwiki%2FFile%3AHoliday_Inn_Express_logo.svg&amp;docid=CWtBaxJlPttlvM&amp;tbnid=TgRnYougv10cmM%3A&amp;vet=10ahUKEwia9Lbx2JnlAhVaD2MBHTVWBpcQMwh7KAwwDA..i&amp;w=1280&amp;h=655&amp;bih=723&amp;biw=1344&amp;q=holiday%20inn%20%20logo&amp;ved=0ahUKEwia9Lbx2JnlAhVaD2MBHTVWBpcQMwh7KAwwDA&amp;iact=mrc&amp;uact=8" TargetMode="External"/><Relationship Id="rId1" Type="http://schemas.openxmlformats.org/officeDocument/2006/relationships/slideLayout" Target="../slideLayouts/slideLayout7.xml"/><Relationship Id="rId6" Type="http://schemas.openxmlformats.org/officeDocument/2006/relationships/image" Target="../media/image28.png"/><Relationship Id="rId11" Type="http://schemas.openxmlformats.org/officeDocument/2006/relationships/image" Target="../media/image31.png"/><Relationship Id="rId5" Type="http://schemas.openxmlformats.org/officeDocument/2006/relationships/hyperlink" Target="https://www.google.com/imgres?imgurl=http%3A%2F%2Flogo-load.com%2Fuploads%2Fposts%2F2016-08%2Fcourtyard-by-marriott-logo.png&amp;imgrefurl=http%3A%2F%2Flogo-load.com%2F6022-courtyard-by-marriott-logo.html&amp;docid=b20N0uDGFiKVWM&amp;tbnid=UmzIkaJ8czhKuM%3A&amp;vet=10ahUKEwizj9Dk15nlAhVLhRoKHa94Bo8QMwhkKAAwAA..i&amp;w=800&amp;h=347&amp;bih=723&amp;biw=1344&amp;q=courtyard%20by%20marriott%20logo&amp;ved=0ahUKEwizj9Dk15nlAhVLhRoKHa94Bo8QMwhkKAAwAA&amp;iact=mrc&amp;uact=8" TargetMode="External"/><Relationship Id="rId15" Type="http://schemas.openxmlformats.org/officeDocument/2006/relationships/image" Target="../media/image33.png"/><Relationship Id="rId10" Type="http://schemas.openxmlformats.org/officeDocument/2006/relationships/hyperlink" Target="https://www.google.com/imgres?imgurl=http%3A%2F%2Flogo-load.com%2Fuploads%2Fposts%2F2016-08%2Fstaybridge-suites-logo.jpg&amp;imgrefurl=http%3A%2F%2Flogo-load.com%2F6045-staybridge-suites-logo.html&amp;docid=TcsrchX2w4ixxM&amp;tbnid=GOc-WNcDrc9dcM%3A&amp;vet=10ahUKEwigtOyL2JnlAhWqAGMBHWAdAw0QMwhnKAQwBA..i&amp;w=775&amp;h=451&amp;bih=723&amp;biw=1344&amp;q=staybridge%20suites%20logo&amp;ved=0ahUKEwigtOyL2JnlAhWqAGMBHWAdAw0QMwhnKAQwBA&amp;iact=mrc&amp;uact=8" TargetMode="External"/><Relationship Id="rId19" Type="http://schemas.openxmlformats.org/officeDocument/2006/relationships/image" Target="../media/image35.png"/><Relationship Id="rId4" Type="http://schemas.openxmlformats.org/officeDocument/2006/relationships/image" Target="../media/image27.png"/><Relationship Id="rId9" Type="http://schemas.openxmlformats.org/officeDocument/2006/relationships/image" Target="../media/image30.png"/><Relationship Id="rId14" Type="http://schemas.openxmlformats.org/officeDocument/2006/relationships/hyperlink" Target="https://www.google.com/imgres?imgurl=https%3A%2F%2Fwww.chateauelan.com%2Fwp-content%2Fuploads%2F2017%2F06%2FHampton-Inn-and-Suites-Official-Logo-COLOR-copy.png&amp;imgrefurl=https%3A%2F%2Fwww.chateauelan.com%2Fpublish%2Fhampton-inn-and-suites-official-logo-color-copy%2F&amp;docid=jHCOdgqBZiZvoM&amp;tbnid=Ev494L1TkYMCzM%3A&amp;vet=10ahUKEwjFjM-w2JnlAhV-A2MBHSTqDzQQMwhlKAEwAQ..i&amp;w=3594&amp;h=2278&amp;bih=723&amp;biw=1344&amp;q=hampton%20inn%20and%20suites%20logo&amp;ved=0ahUKEwjFjM-w2JnlAhV-A2MBHSTqDzQQMwhlKAEwAQ&amp;iact=mrc&amp;uact=8" TargetMode="External"/></Relationships>
</file>

<file path=ppt/slides/_rels/slide26.xml.rels><?xml version="1.0" encoding="UTF-8" standalone="yes"?>
<Relationships xmlns="http://schemas.openxmlformats.org/package/2006/relationships"><Relationship Id="rId8" Type="http://schemas.openxmlformats.org/officeDocument/2006/relationships/image" Target="../media/image40.jpg"/><Relationship Id="rId3" Type="http://schemas.openxmlformats.org/officeDocument/2006/relationships/image" Target="../media/image37.jpeg"/><Relationship Id="rId7" Type="http://schemas.openxmlformats.org/officeDocument/2006/relationships/image" Target="../media/image39.jpeg"/><Relationship Id="rId2" Type="http://schemas.openxmlformats.org/officeDocument/2006/relationships/hyperlink" Target="https://www.google.com/imgres?imgurl=https%3A%2F%2Fi1.wp.com%2Fwww.globalmousetravels.com%2Fwp-content%2Fuploads%2F2014%2F05%2Fmarriottcardiff1.jpg%3Ffit%3D1024%252C550%26ssl%3D1&amp;imgrefurl=https%3A%2F%2Fwww.globalmousetravels.com%2Fmariott-hotel-cardiff-hotel-review%2F&amp;docid=8r0pqH8P-MVd3M&amp;tbnid=3yvqy7nT5mFrUM%3A&amp;vet=10ahUKEwi-7dj82pnlAhVHbBoKHb0wB1UQMwhTKAIwAg..i&amp;w=1024&amp;h=550&amp;bih=723&amp;biw=1344&amp;q=cardiff%20marriott%20images&amp;ved=0ahUKEwi-7dj82pnlAhVHbBoKHb0wB1UQMwhTKAIwAg&amp;iact=mrc&amp;uact=8" TargetMode="External"/><Relationship Id="rId1" Type="http://schemas.openxmlformats.org/officeDocument/2006/relationships/slideLayout" Target="../slideLayouts/slideLayout6.xml"/><Relationship Id="rId6" Type="http://schemas.openxmlformats.org/officeDocument/2006/relationships/hyperlink" Target="https://www.google.com/imgres?imgurl=http%3A%2F%2Fkeytothecity.co.uk%2Fimages%2Fcardiff%2Fmarriott-cardiff-14a-lrg.jpg&amp;imgrefurl=http%3A%2F%2Fkeytothecity.co.uk%2Fhotel.php%3FId%3D18%26CityId%3D1%26From%3DDisabled%26Enabled%3DYes&amp;docid=fAbqqOu4KVhVTM&amp;tbnid=VD-RCZYNIqxwlM%3A&amp;vet=10ahUKEwi-7dj82pnlAhVHbBoKHb0wB1UQMwhjKBIwEg..i&amp;w=642&amp;h=361&amp;bih=723&amp;biw=1344&amp;q=cardiff%20marriott%20images&amp;ved=0ahUKEwi-7dj82pnlAhVHbBoKHb0wB1UQMwhjKBIwEg&amp;iact=mrc&amp;uact=8" TargetMode="External"/><Relationship Id="rId5" Type="http://schemas.openxmlformats.org/officeDocument/2006/relationships/image" Target="../media/image38.jpeg"/><Relationship Id="rId4" Type="http://schemas.openxmlformats.org/officeDocument/2006/relationships/hyperlink" Target="https://www.google.com/imgres?imgurl=https%3A%2F%2Fupload.wikimedia.org%2Fwikipedia%2Fcommons%2F5%2F5b%2FCardiff_Marriott.JPG&amp;imgrefurl=https%3A%2F%2Fen.wikipedia.org%2Fwiki%2FCardiff_Marriott_Hotel&amp;docid=qMS5ekNAfKkvVM&amp;tbnid=mmzeUVter2WxBM%3A&amp;vet=10ahUKEwi-7dj82pnlAhVHbBoKHb0wB1UQMwhVKAQwBA..i&amp;w=2448&amp;h=3264&amp;bih=723&amp;biw=1344&amp;q=cardiff%20marriott%20images&amp;ved=0ahUKEwi-7dj82pnlAhVHbBoKHb0wB1UQMwhVKAQwBA&amp;iact=mrc&amp;uact=8" TargetMode="External"/><Relationship Id="rId9" Type="http://schemas.openxmlformats.org/officeDocument/2006/relationships/image" Target="../media/image41.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Layout" Target="../slideLayouts/slideLayout7.xml"/><Relationship Id="rId1" Type="http://schemas.openxmlformats.org/officeDocument/2006/relationships/video" Target="https://www.youtube.com/embed/ukmC6F0JvQw"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hyperlink" Target="https://www.youtube.com/user/MarriottJobs"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Layout" Target="../slideLayouts/slideLayout2.xml"/><Relationship Id="rId1" Type="http://schemas.openxmlformats.org/officeDocument/2006/relationships/video" Target="https://www.youtube.com/embed/xrex91z0gOY" TargetMode="External"/></Relationships>
</file>

<file path=ppt/slides/_rels/slide45.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cipd.co.uk/news-views/future-profession" TargetMode="External"/><Relationship Id="rId2" Type="http://schemas.openxmlformats.org/officeDocument/2006/relationships/hyperlink" Target="https://peopleprofession.cipd.org/profession-map/core-purpos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Personnel Resourcing and Development</a:t>
            </a:r>
          </a:p>
        </p:txBody>
      </p:sp>
      <p:sp>
        <p:nvSpPr>
          <p:cNvPr id="3" name="Subtitle 2"/>
          <p:cNvSpPr>
            <a:spLocks noGrp="1"/>
          </p:cNvSpPr>
          <p:nvPr>
            <p:ph type="subTitle" idx="1"/>
          </p:nvPr>
        </p:nvSpPr>
        <p:spPr>
          <a:xfrm>
            <a:off x="603504" y="4589431"/>
            <a:ext cx="9228201" cy="1074251"/>
          </a:xfrm>
        </p:spPr>
        <p:txBody>
          <a:bodyPr>
            <a:normAutofit lnSpcReduction="10000"/>
          </a:bodyPr>
          <a:lstStyle/>
          <a:p>
            <a:r>
              <a:rPr lang="en-GB" dirty="0"/>
              <a:t>Level 5 IHM Lecture </a:t>
            </a:r>
            <a:r>
              <a:rPr lang="en-GB" dirty="0" smtClean="0"/>
              <a:t>2</a:t>
            </a:r>
            <a:endParaRPr lang="en-GB" dirty="0"/>
          </a:p>
          <a:p>
            <a:r>
              <a:rPr lang="en-GB" dirty="0"/>
              <a:t>Samantha Birdsell </a:t>
            </a:r>
          </a:p>
          <a:p>
            <a:endParaRPr lang="en-GB" dirty="0"/>
          </a:p>
        </p:txBody>
      </p:sp>
    </p:spTree>
    <p:extLst>
      <p:ext uri="{BB962C8B-B14F-4D97-AF65-F5344CB8AC3E}">
        <p14:creationId xmlns:p14="http://schemas.microsoft.com/office/powerpoint/2010/main" val="2308564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A06E4-E207-4503-A9D7-66F8C146B72A}"/>
              </a:ext>
            </a:extLst>
          </p:cNvPr>
          <p:cNvSpPr>
            <a:spLocks noGrp="1"/>
          </p:cNvSpPr>
          <p:nvPr>
            <p:ph type="title"/>
          </p:nvPr>
        </p:nvSpPr>
        <p:spPr>
          <a:xfrm>
            <a:off x="657224" y="499533"/>
            <a:ext cx="10772775" cy="1217300"/>
          </a:xfrm>
        </p:spPr>
        <p:txBody>
          <a:bodyPr>
            <a:normAutofit/>
          </a:bodyPr>
          <a:lstStyle/>
          <a:p>
            <a:r>
              <a:rPr lang="en-GB" dirty="0">
                <a:latin typeface="Arial" panose="020B0604020202020204" pitchFamily="34" charset="0"/>
                <a:cs typeface="Arial" panose="020B0604020202020204" pitchFamily="34" charset="0"/>
              </a:rPr>
              <a:t>Aims</a:t>
            </a:r>
            <a:r>
              <a:rPr lang="en-GB" dirty="0"/>
              <a:t> </a:t>
            </a:r>
          </a:p>
        </p:txBody>
      </p:sp>
      <p:sp>
        <p:nvSpPr>
          <p:cNvPr id="3" name="Content Placeholder 2">
            <a:extLst>
              <a:ext uri="{FF2B5EF4-FFF2-40B4-BE49-F238E27FC236}">
                <a16:creationId xmlns:a16="http://schemas.microsoft.com/office/drawing/2014/main" id="{E4F3BC96-BF67-4644-A8B1-5D448F536B2C}"/>
              </a:ext>
            </a:extLst>
          </p:cNvPr>
          <p:cNvSpPr>
            <a:spLocks noGrp="1"/>
          </p:cNvSpPr>
          <p:nvPr>
            <p:ph idx="1"/>
          </p:nvPr>
        </p:nvSpPr>
        <p:spPr>
          <a:xfrm>
            <a:off x="676656" y="1147666"/>
            <a:ext cx="10753725" cy="4630200"/>
          </a:xfrm>
        </p:spPr>
        <p:txBody>
          <a:bodyPr/>
          <a:lstStyle/>
          <a:p>
            <a:endParaRPr lang="en-GB" dirty="0"/>
          </a:p>
          <a:p>
            <a:endParaRPr lang="en-GB" dirty="0"/>
          </a:p>
          <a:p>
            <a:pPr algn="just"/>
            <a:r>
              <a:rPr lang="en-GB" i="1" dirty="0">
                <a:cs typeface="Arial" panose="020B0604020202020204" pitchFamily="34" charset="0"/>
              </a:rPr>
              <a:t>To develop student knowledge and understanding of the principal internal and external environmental contexts of contemporary organisations within which HR professionals and workers interact to service customer demands and expectations. </a:t>
            </a:r>
          </a:p>
          <a:p>
            <a:pPr algn="just"/>
            <a:endParaRPr lang="en-GB" i="1" dirty="0">
              <a:cs typeface="Arial" panose="020B0604020202020204" pitchFamily="34" charset="0"/>
            </a:endParaRPr>
          </a:p>
          <a:p>
            <a:pPr algn="just"/>
            <a:r>
              <a:rPr lang="en-GB" i="1" dirty="0">
                <a:cs typeface="Arial" panose="020B0604020202020204" pitchFamily="34" charset="0"/>
              </a:rPr>
              <a:t>This module will also explore the connection and the implications in professional practice. </a:t>
            </a:r>
          </a:p>
          <a:p>
            <a:r>
              <a:rPr lang="en-GB">
                <a:hlinkClick r:id="rId2"/>
              </a:rPr>
              <a:t>https://</a:t>
            </a:r>
            <a:r>
              <a:rPr lang="en-GB" smtClean="0">
                <a:hlinkClick r:id="rId2"/>
              </a:rPr>
              <a:t>www.youtube.com/watch?v=xNgQOHwsIbg</a:t>
            </a:r>
            <a:endParaRPr lang="en-GB" smtClean="0"/>
          </a:p>
          <a:p>
            <a:endParaRPr lang="en-GB" dirty="0"/>
          </a:p>
        </p:txBody>
      </p:sp>
    </p:spTree>
    <p:extLst>
      <p:ext uri="{BB962C8B-B14F-4D97-AF65-F5344CB8AC3E}">
        <p14:creationId xmlns:p14="http://schemas.microsoft.com/office/powerpoint/2010/main" val="3032965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8B8B8-C894-4CAC-911C-4AA259067C7F}"/>
              </a:ext>
            </a:extLst>
          </p:cNvPr>
          <p:cNvSpPr>
            <a:spLocks noGrp="1"/>
          </p:cNvSpPr>
          <p:nvPr>
            <p:ph type="title"/>
          </p:nvPr>
        </p:nvSpPr>
        <p:spPr>
          <a:xfrm>
            <a:off x="503854" y="102637"/>
            <a:ext cx="10926146" cy="1464906"/>
          </a:xfrm>
        </p:spPr>
        <p:txBody>
          <a:bodyPr/>
          <a:lstStyle/>
          <a:p>
            <a:r>
              <a:rPr lang="en-GB" dirty="0">
                <a:latin typeface="+mn-lt"/>
                <a:cs typeface="Arial" panose="020B0604020202020204" pitchFamily="34" charset="0"/>
              </a:rPr>
              <a:t>Learning Outcomes</a:t>
            </a:r>
          </a:p>
        </p:txBody>
      </p:sp>
      <p:sp>
        <p:nvSpPr>
          <p:cNvPr id="3" name="Content Placeholder 2">
            <a:extLst>
              <a:ext uri="{FF2B5EF4-FFF2-40B4-BE49-F238E27FC236}">
                <a16:creationId xmlns:a16="http://schemas.microsoft.com/office/drawing/2014/main" id="{5D42085F-00EB-4666-90F9-4627F17F0CEC}"/>
              </a:ext>
            </a:extLst>
          </p:cNvPr>
          <p:cNvSpPr>
            <a:spLocks noGrp="1"/>
          </p:cNvSpPr>
          <p:nvPr>
            <p:ph idx="1"/>
          </p:nvPr>
        </p:nvSpPr>
        <p:spPr>
          <a:xfrm>
            <a:off x="382556" y="1231641"/>
            <a:ext cx="11047826" cy="4546225"/>
          </a:xfrm>
        </p:spPr>
        <p:txBody>
          <a:bodyPr>
            <a:noAutofit/>
          </a:bodyPr>
          <a:lstStyle/>
          <a:p>
            <a:pPr algn="just"/>
            <a:r>
              <a:rPr lang="en-GB" dirty="0">
                <a:cs typeface="Arial" panose="020B0604020202020204" pitchFamily="34" charset="0"/>
              </a:rPr>
              <a:t>Upon the successful completion of this module, the student should be able to demonstrate the ability to:</a:t>
            </a:r>
          </a:p>
          <a:p>
            <a:pPr algn="just"/>
            <a:endParaRPr lang="en-GB" dirty="0">
              <a:cs typeface="Arial" panose="020B0604020202020204" pitchFamily="34" charset="0"/>
            </a:endParaRPr>
          </a:p>
          <a:p>
            <a:pPr algn="just"/>
            <a:r>
              <a:rPr lang="en-GB" dirty="0">
                <a:cs typeface="Arial" panose="020B0604020202020204" pitchFamily="34" charset="0"/>
              </a:rPr>
              <a:t>1. Demonstrate a critical understanding of the managerial and business environment within which personnel professionals work and analyse how resourcing an organisation is influenced by internal and external factors that determines a firms need to Recruit, Select, Socialise, Performance Manage and Mobilise people to meet and exceed their objectives and sustain competitive advantage. </a:t>
            </a:r>
          </a:p>
          <a:p>
            <a:pPr algn="just"/>
            <a:endParaRPr lang="en-GB" dirty="0">
              <a:cs typeface="Arial" panose="020B0604020202020204" pitchFamily="34" charset="0"/>
            </a:endParaRPr>
          </a:p>
          <a:p>
            <a:pPr algn="just"/>
            <a:r>
              <a:rPr lang="en-GB" dirty="0">
                <a:cs typeface="Arial" panose="020B0604020202020204" pitchFamily="34" charset="0"/>
              </a:rPr>
              <a:t>2. Effectively communicate the links between personnel development and positive organisational outcomes evidenced in contemporary research and practiced by organisations committed to developing an engaged and talented workforce in possession of the appropriate skills, attitudes and experiences that enables them to sustain life-long employment </a:t>
            </a:r>
          </a:p>
        </p:txBody>
      </p:sp>
    </p:spTree>
    <p:extLst>
      <p:ext uri="{BB962C8B-B14F-4D97-AF65-F5344CB8AC3E}">
        <p14:creationId xmlns:p14="http://schemas.microsoft.com/office/powerpoint/2010/main" val="2071604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68722-0DBB-41B1-9925-ABD13A27FEB9}"/>
              </a:ext>
            </a:extLst>
          </p:cNvPr>
          <p:cNvSpPr>
            <a:spLocks noGrp="1"/>
          </p:cNvSpPr>
          <p:nvPr>
            <p:ph type="title"/>
          </p:nvPr>
        </p:nvSpPr>
        <p:spPr>
          <a:xfrm>
            <a:off x="419878" y="242597"/>
            <a:ext cx="11010121" cy="821094"/>
          </a:xfrm>
        </p:spPr>
        <p:txBody>
          <a:bodyPr>
            <a:normAutofit/>
          </a:bodyPr>
          <a:lstStyle/>
          <a:p>
            <a:r>
              <a:rPr lang="en-GB" dirty="0">
                <a:latin typeface="+mn-lt"/>
                <a:cs typeface="Arial" panose="020B0604020202020204" pitchFamily="34" charset="0"/>
              </a:rPr>
              <a:t>Indicative Content</a:t>
            </a:r>
          </a:p>
        </p:txBody>
      </p:sp>
      <p:sp>
        <p:nvSpPr>
          <p:cNvPr id="3" name="Content Placeholder 2">
            <a:extLst>
              <a:ext uri="{FF2B5EF4-FFF2-40B4-BE49-F238E27FC236}">
                <a16:creationId xmlns:a16="http://schemas.microsoft.com/office/drawing/2014/main" id="{31054CBC-229E-41DE-9B98-3E5AC7F05C95}"/>
              </a:ext>
            </a:extLst>
          </p:cNvPr>
          <p:cNvSpPr>
            <a:spLocks noGrp="1"/>
          </p:cNvSpPr>
          <p:nvPr>
            <p:ph idx="1"/>
          </p:nvPr>
        </p:nvSpPr>
        <p:spPr>
          <a:xfrm>
            <a:off x="676656" y="1063691"/>
            <a:ext cx="10753725" cy="5663680"/>
          </a:xfrm>
        </p:spPr>
        <p:txBody>
          <a:bodyPr>
            <a:normAutofit fontScale="92500" lnSpcReduction="20000"/>
          </a:bodyPr>
          <a:lstStyle/>
          <a:p>
            <a:pPr>
              <a:buFont typeface="Wingdings" panose="05000000000000000000" pitchFamily="2" charset="2"/>
              <a:buChar char="§"/>
            </a:pPr>
            <a:r>
              <a:rPr lang="en-GB" dirty="0"/>
              <a:t> </a:t>
            </a:r>
            <a:r>
              <a:rPr lang="en-GB" dirty="0">
                <a:cs typeface="Arial" panose="020B0604020202020204" pitchFamily="34" charset="0"/>
              </a:rPr>
              <a:t>The role of personnel professionals within varying sectors and within small, medium and large enterprises.</a:t>
            </a:r>
          </a:p>
          <a:p>
            <a:pPr>
              <a:buFont typeface="Wingdings" panose="05000000000000000000" pitchFamily="2" charset="2"/>
              <a:buChar char="§"/>
            </a:pPr>
            <a:r>
              <a:rPr lang="en-GB" dirty="0">
                <a:cs typeface="Arial" panose="020B0604020202020204" pitchFamily="34" charset="0"/>
              </a:rPr>
              <a:t>Internal (SWOT) and external (PESTLE) environments that impact upon the work of personnel professionals, managing and initiating change for improvement.</a:t>
            </a:r>
          </a:p>
          <a:p>
            <a:pPr>
              <a:buFont typeface="Wingdings" panose="05000000000000000000" pitchFamily="2" charset="2"/>
              <a:buChar char="§"/>
            </a:pPr>
            <a:r>
              <a:rPr lang="en-GB" dirty="0">
                <a:cs typeface="Arial" panose="020B0604020202020204" pitchFamily="34" charset="0"/>
              </a:rPr>
              <a:t>Major features of national and international employment markets from which organisations source and mobilise staff; how employment markets are evolving and/or changing.</a:t>
            </a:r>
          </a:p>
          <a:p>
            <a:pPr>
              <a:buFont typeface="Wingdings" panose="05000000000000000000" pitchFamily="2" charset="2"/>
              <a:buChar char="§"/>
            </a:pPr>
            <a:r>
              <a:rPr lang="en-GB" dirty="0">
                <a:cs typeface="Arial" panose="020B0604020202020204" pitchFamily="34" charset="0"/>
              </a:rPr>
              <a:t>Staffing processes employed by organisations and how these are now influenced by technology; ensuring such processes are administered lawfully; fairly; efficiently and effectively. </a:t>
            </a:r>
          </a:p>
          <a:p>
            <a:pPr>
              <a:buFont typeface="Wingdings" panose="05000000000000000000" pitchFamily="2" charset="2"/>
              <a:buChar char="§"/>
            </a:pPr>
            <a:r>
              <a:rPr lang="en-GB" dirty="0">
                <a:cs typeface="Arial" panose="020B0604020202020204" pitchFamily="34" charset="0"/>
              </a:rPr>
              <a:t>Socialising personnel into the organisation; managing diversity; building the business activist. </a:t>
            </a:r>
          </a:p>
          <a:p>
            <a:pPr>
              <a:buFont typeface="Wingdings" panose="05000000000000000000" pitchFamily="2" charset="2"/>
              <a:buChar char="§"/>
            </a:pPr>
            <a:r>
              <a:rPr lang="en-GB" dirty="0">
                <a:cs typeface="Arial" panose="020B0604020202020204" pitchFamily="34" charset="0"/>
              </a:rPr>
              <a:t>Processes of managing performance; innovating new working practices; delivering outstanding customer service; breeding an environment where talent may grow.</a:t>
            </a:r>
          </a:p>
          <a:p>
            <a:pPr>
              <a:buFont typeface="Wingdings" panose="05000000000000000000" pitchFamily="2" charset="2"/>
              <a:buChar char="§"/>
            </a:pPr>
            <a:r>
              <a:rPr lang="en-GB" dirty="0">
                <a:cs typeface="Arial" panose="020B0604020202020204" pitchFamily="34" charset="0"/>
              </a:rPr>
              <a:t>Individual learning styles; retention and levels of engagement of individuals within firms.</a:t>
            </a:r>
          </a:p>
          <a:p>
            <a:pPr>
              <a:buFont typeface="Wingdings" panose="05000000000000000000" pitchFamily="2" charset="2"/>
              <a:buChar char="§"/>
            </a:pPr>
            <a:r>
              <a:rPr lang="en-GB" dirty="0">
                <a:cs typeface="Arial" panose="020B0604020202020204" pitchFamily="34" charset="0"/>
              </a:rPr>
              <a:t>Linkages between individual and organisational learning.</a:t>
            </a:r>
          </a:p>
          <a:p>
            <a:pPr>
              <a:buFont typeface="Wingdings" panose="05000000000000000000" pitchFamily="2" charset="2"/>
              <a:buChar char="§"/>
            </a:pPr>
            <a:r>
              <a:rPr lang="en-GB" dirty="0">
                <a:cs typeface="Arial" panose="020B0604020202020204" pitchFamily="34" charset="0"/>
              </a:rPr>
              <a:t>Traditional and contemporary means of professional development; coaching and mentoring; continuous professional development. </a:t>
            </a:r>
          </a:p>
          <a:p>
            <a:pPr>
              <a:buFont typeface="Wingdings" panose="05000000000000000000" pitchFamily="2" charset="2"/>
              <a:buChar char="§"/>
            </a:pPr>
            <a:r>
              <a:rPr lang="en-GB" dirty="0">
                <a:cs typeface="Arial" panose="020B0604020202020204" pitchFamily="34" charset="0"/>
              </a:rPr>
              <a:t>Ethics and professionalism; commitment to equality of opportunity; managing diversity. </a:t>
            </a:r>
          </a:p>
        </p:txBody>
      </p:sp>
    </p:spTree>
    <p:extLst>
      <p:ext uri="{BB962C8B-B14F-4D97-AF65-F5344CB8AC3E}">
        <p14:creationId xmlns:p14="http://schemas.microsoft.com/office/powerpoint/2010/main" val="2697332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Level 4 Placement </a:t>
            </a:r>
            <a:endParaRPr lang="en-GB" dirty="0"/>
          </a:p>
        </p:txBody>
      </p:sp>
      <p:sp>
        <p:nvSpPr>
          <p:cNvPr id="3" name="Subtitle 2"/>
          <p:cNvSpPr>
            <a:spLocks noGrp="1"/>
          </p:cNvSpPr>
          <p:nvPr>
            <p:ph type="subTitle" idx="1"/>
          </p:nvPr>
        </p:nvSpPr>
        <p:spPr/>
        <p:txBody>
          <a:bodyPr>
            <a:normAutofit/>
          </a:bodyPr>
          <a:lstStyle/>
          <a:p>
            <a:r>
              <a:rPr lang="en-GB" sz="4800" dirty="0" smtClean="0">
                <a:solidFill>
                  <a:schemeClr val="tx2"/>
                </a:solidFill>
              </a:rPr>
              <a:t>Placement Feedback Form </a:t>
            </a:r>
            <a:endParaRPr lang="en-GB" sz="4800" dirty="0">
              <a:solidFill>
                <a:schemeClr val="tx2"/>
              </a:solidFill>
            </a:endParaRPr>
          </a:p>
        </p:txBody>
      </p:sp>
    </p:spTree>
    <p:extLst>
      <p:ext uri="{BB962C8B-B14F-4D97-AF65-F5344CB8AC3E}">
        <p14:creationId xmlns:p14="http://schemas.microsoft.com/office/powerpoint/2010/main" val="2139945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A6596-24A1-4CB4-8763-824C416F8161}"/>
              </a:ext>
            </a:extLst>
          </p:cNvPr>
          <p:cNvSpPr>
            <a:spLocks noGrp="1"/>
          </p:cNvSpPr>
          <p:nvPr>
            <p:ph type="title"/>
          </p:nvPr>
        </p:nvSpPr>
        <p:spPr>
          <a:xfrm>
            <a:off x="406400" y="0"/>
            <a:ext cx="11023599" cy="2157731"/>
          </a:xfrm>
        </p:spPr>
        <p:txBody>
          <a:bodyPr/>
          <a:lstStyle/>
          <a:p>
            <a:r>
              <a:rPr lang="en-GB" dirty="0" smtClean="0"/>
              <a:t>People leave People not companies…</a:t>
            </a:r>
            <a:endParaRPr lang="en-GB" dirty="0"/>
          </a:p>
        </p:txBody>
      </p:sp>
      <p:sp>
        <p:nvSpPr>
          <p:cNvPr id="3" name="Content Placeholder 2">
            <a:extLst>
              <a:ext uri="{FF2B5EF4-FFF2-40B4-BE49-F238E27FC236}">
                <a16:creationId xmlns:a16="http://schemas.microsoft.com/office/drawing/2014/main" id="{23314F39-3D93-479A-AE85-C2021CA69F0F}"/>
              </a:ext>
            </a:extLst>
          </p:cNvPr>
          <p:cNvSpPr>
            <a:spLocks noGrp="1"/>
          </p:cNvSpPr>
          <p:nvPr>
            <p:ph idx="1"/>
          </p:nvPr>
        </p:nvSpPr>
        <p:spPr>
          <a:xfrm>
            <a:off x="676274" y="1669934"/>
            <a:ext cx="10753725" cy="3766185"/>
          </a:xfrm>
        </p:spPr>
        <p:txBody>
          <a:bodyPr/>
          <a:lstStyle/>
          <a:p>
            <a:pPr marL="0" indent="0">
              <a:buNone/>
            </a:pPr>
            <a:r>
              <a:rPr lang="en-GB" dirty="0" smtClean="0"/>
              <a:t>Article – Lighthouse - </a:t>
            </a:r>
            <a:r>
              <a:rPr lang="en-GB" b="1" dirty="0" smtClean="0"/>
              <a:t>Why </a:t>
            </a:r>
            <a:r>
              <a:rPr lang="en-GB" b="1" dirty="0"/>
              <a:t>People Leave Managers, not Companies (and what to do about it)</a:t>
            </a:r>
            <a:endParaRPr lang="en-GB" dirty="0" smtClean="0">
              <a:hlinkClick r:id="rId2"/>
            </a:endParaRPr>
          </a:p>
          <a:p>
            <a:r>
              <a:rPr lang="en-GB" dirty="0" smtClean="0">
                <a:hlinkClick r:id="rId2"/>
              </a:rPr>
              <a:t>https</a:t>
            </a:r>
            <a:r>
              <a:rPr lang="en-GB" dirty="0">
                <a:hlinkClick r:id="rId2"/>
              </a:rPr>
              <a:t>://getlighthouse.com/blog/people-leave-managers-not-companies</a:t>
            </a:r>
            <a:r>
              <a:rPr lang="en-GB" dirty="0" smtClean="0">
                <a:hlinkClick r:id="rId2"/>
              </a:rPr>
              <a:t>/</a:t>
            </a:r>
            <a:endParaRPr lang="en-GB" dirty="0" smtClean="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4618" y="3251200"/>
            <a:ext cx="9513455" cy="3606800"/>
          </a:xfrm>
          <a:prstGeom prst="rect">
            <a:avLst/>
          </a:prstGeom>
        </p:spPr>
      </p:pic>
    </p:spTree>
    <p:extLst>
      <p:ext uri="{BB962C8B-B14F-4D97-AF65-F5344CB8AC3E}">
        <p14:creationId xmlns:p14="http://schemas.microsoft.com/office/powerpoint/2010/main" val="238124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A4D12-285A-4162-803F-5BCC4070F6F2}"/>
              </a:ext>
            </a:extLst>
          </p:cNvPr>
          <p:cNvSpPr>
            <a:spLocks noGrp="1"/>
          </p:cNvSpPr>
          <p:nvPr>
            <p:ph type="ctrTitle"/>
          </p:nvPr>
        </p:nvSpPr>
        <p:spPr>
          <a:xfrm>
            <a:off x="603504" y="157019"/>
            <a:ext cx="10782300" cy="1653308"/>
          </a:xfrm>
        </p:spPr>
        <p:txBody>
          <a:bodyPr/>
          <a:lstStyle/>
          <a:p>
            <a:r>
              <a:rPr lang="en-GB" dirty="0">
                <a:solidFill>
                  <a:schemeClr val="tx2"/>
                </a:solidFill>
              </a:rPr>
              <a:t>Discussion</a:t>
            </a:r>
            <a:r>
              <a:rPr lang="en-GB" dirty="0"/>
              <a:t> </a:t>
            </a:r>
          </a:p>
        </p:txBody>
      </p:sp>
      <p:sp>
        <p:nvSpPr>
          <p:cNvPr id="3" name="Subtitle 2">
            <a:extLst>
              <a:ext uri="{FF2B5EF4-FFF2-40B4-BE49-F238E27FC236}">
                <a16:creationId xmlns:a16="http://schemas.microsoft.com/office/drawing/2014/main" id="{3A84FF4B-60E7-47C8-8FFF-4F75BC999EE1}"/>
              </a:ext>
            </a:extLst>
          </p:cNvPr>
          <p:cNvSpPr>
            <a:spLocks noGrp="1"/>
          </p:cNvSpPr>
          <p:nvPr>
            <p:ph type="subTitle" idx="1"/>
          </p:nvPr>
        </p:nvSpPr>
        <p:spPr>
          <a:xfrm>
            <a:off x="667512" y="1967345"/>
            <a:ext cx="10785579" cy="4451927"/>
          </a:xfrm>
        </p:spPr>
        <p:txBody>
          <a:bodyPr>
            <a:normAutofit lnSpcReduction="10000"/>
          </a:bodyPr>
          <a:lstStyle/>
          <a:p>
            <a:r>
              <a:rPr lang="en-GB" dirty="0" smtClean="0"/>
              <a:t>Your </a:t>
            </a:r>
            <a:r>
              <a:rPr lang="en-GB" dirty="0"/>
              <a:t>own perspective on what constitutes a Good or a Bad example of ‘employer</a:t>
            </a:r>
            <a:r>
              <a:rPr lang="en-GB" dirty="0" smtClean="0"/>
              <a:t>’.</a:t>
            </a:r>
          </a:p>
          <a:p>
            <a:r>
              <a:rPr lang="en-GB" dirty="0" smtClean="0"/>
              <a:t>What experiences do you have with Good versus Bad Employment?</a:t>
            </a:r>
            <a:endParaRPr lang="en-GB" dirty="0"/>
          </a:p>
          <a:p>
            <a:r>
              <a:rPr lang="en-GB" dirty="0"/>
              <a:t>What was your training? Did you have a good Induction </a:t>
            </a:r>
            <a:r>
              <a:rPr lang="en-GB" dirty="0" smtClean="0"/>
              <a:t>experience?</a:t>
            </a:r>
            <a:endParaRPr lang="en-GB" dirty="0"/>
          </a:p>
          <a:p>
            <a:r>
              <a:rPr lang="en-GB" dirty="0"/>
              <a:t>Were you happy in your employment</a:t>
            </a:r>
            <a:r>
              <a:rPr lang="en-GB" dirty="0" smtClean="0"/>
              <a:t>? And Why ?</a:t>
            </a:r>
          </a:p>
          <a:p>
            <a:r>
              <a:rPr lang="en-GB" dirty="0" smtClean="0"/>
              <a:t>How does your experience from placement tie into the series of questions above? </a:t>
            </a:r>
            <a:endParaRPr lang="en-GB" dirty="0"/>
          </a:p>
          <a:p>
            <a:endParaRPr lang="en-GB" dirty="0"/>
          </a:p>
        </p:txBody>
      </p:sp>
    </p:spTree>
    <p:extLst>
      <p:ext uri="{BB962C8B-B14F-4D97-AF65-F5344CB8AC3E}">
        <p14:creationId xmlns:p14="http://schemas.microsoft.com/office/powerpoint/2010/main" val="15078560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My Hotel Journey </a:t>
            </a:r>
            <a:endParaRPr lang="en-GB" dirty="0"/>
          </a:p>
        </p:txBody>
      </p:sp>
      <p:sp>
        <p:nvSpPr>
          <p:cNvPr id="3" name="Subtitle 2"/>
          <p:cNvSpPr>
            <a:spLocks noGrp="1"/>
          </p:cNvSpPr>
          <p:nvPr>
            <p:ph type="subTitle" idx="1"/>
          </p:nvPr>
        </p:nvSpPr>
        <p:spPr/>
        <p:txBody>
          <a:bodyPr/>
          <a:lstStyle/>
          <a:p>
            <a:r>
              <a:rPr lang="en-GB" dirty="0" smtClean="0"/>
              <a:t>My Portfolio of Hotels and their Staffing Structure</a:t>
            </a:r>
            <a:endParaRPr lang="en-GB" dirty="0"/>
          </a:p>
        </p:txBody>
      </p:sp>
    </p:spTree>
    <p:extLst>
      <p:ext uri="{BB962C8B-B14F-4D97-AF65-F5344CB8AC3E}">
        <p14:creationId xmlns:p14="http://schemas.microsoft.com/office/powerpoint/2010/main" val="9159908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 up of a map&#10;&#10;Description automatically generated">
            <a:extLst>
              <a:ext uri="{FF2B5EF4-FFF2-40B4-BE49-F238E27FC236}">
                <a16:creationId xmlns:a16="http://schemas.microsoft.com/office/drawing/2014/main" id="{854F4E2B-E9F7-42EB-8A0F-50E37CF5C17F}"/>
              </a:ext>
            </a:extLst>
          </p:cNvPr>
          <p:cNvPicPr>
            <a:picLocks noChangeAspect="1"/>
          </p:cNvPicPr>
          <p:nvPr/>
        </p:nvPicPr>
        <p:blipFill>
          <a:blip r:embed="rId2"/>
          <a:stretch>
            <a:fillRect/>
          </a:stretch>
        </p:blipFill>
        <p:spPr>
          <a:xfrm>
            <a:off x="466530" y="177282"/>
            <a:ext cx="11051215" cy="6550089"/>
          </a:xfrm>
          <a:prstGeom prst="rect">
            <a:avLst/>
          </a:prstGeom>
        </p:spPr>
      </p:pic>
    </p:spTree>
    <p:extLst>
      <p:ext uri="{BB962C8B-B14F-4D97-AF65-F5344CB8AC3E}">
        <p14:creationId xmlns:p14="http://schemas.microsoft.com/office/powerpoint/2010/main" val="5126658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BD02B-4E04-4ECD-97ED-2C7581F93146}"/>
              </a:ext>
            </a:extLst>
          </p:cNvPr>
          <p:cNvSpPr>
            <a:spLocks noGrp="1"/>
          </p:cNvSpPr>
          <p:nvPr>
            <p:ph type="title"/>
          </p:nvPr>
        </p:nvSpPr>
        <p:spPr>
          <a:xfrm>
            <a:off x="677334" y="609599"/>
            <a:ext cx="8596668" cy="2122311"/>
          </a:xfrm>
        </p:spPr>
        <p:txBody>
          <a:bodyPr>
            <a:noAutofit/>
          </a:bodyPr>
          <a:lstStyle/>
          <a:p>
            <a:r>
              <a:rPr lang="en-GB" sz="2800" b="1" dirty="0"/>
              <a:t>Embassy Suites Hotel by Hilton - </a:t>
            </a:r>
            <a:r>
              <a:rPr lang="en-GB" sz="2800" b="1" dirty="0" smtClean="0"/>
              <a:t>Washington </a:t>
            </a:r>
            <a:r>
              <a:rPr lang="en-GB" sz="2800" b="1" dirty="0"/>
              <a:t>Square – Portland, Oregon </a:t>
            </a:r>
            <a:br>
              <a:rPr lang="en-GB" sz="2800" b="1" dirty="0"/>
            </a:br>
            <a:r>
              <a:rPr lang="en-GB" sz="2800" b="1" dirty="0"/>
              <a:t/>
            </a:r>
            <a:br>
              <a:rPr lang="en-GB" sz="2800" b="1" dirty="0"/>
            </a:br>
            <a:r>
              <a:rPr lang="en-GB" sz="2800" b="1" dirty="0"/>
              <a:t>Front Office Manager (3 Years) for a Full Service 354 Room Property with 24,000 square feet of meeting space. </a:t>
            </a:r>
          </a:p>
        </p:txBody>
      </p:sp>
      <p:pic>
        <p:nvPicPr>
          <p:cNvPr id="15363" name="Picture 3" descr="Image result for embassy suites portland washington square">
            <a:hlinkClick r:id="rId2"/>
            <a:extLst>
              <a:ext uri="{FF2B5EF4-FFF2-40B4-BE49-F238E27FC236}">
                <a16:creationId xmlns:a16="http://schemas.microsoft.com/office/drawing/2014/main" id="{01AA86B9-F924-4630-9EF1-1DCD08083D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909" y="3038764"/>
            <a:ext cx="3685309" cy="3520079"/>
          </a:xfrm>
          <a:prstGeom prst="rect">
            <a:avLst/>
          </a:prstGeom>
          <a:noFill/>
          <a:extLst>
            <a:ext uri="{909E8E84-426E-40DD-AFC4-6F175D3DCCD1}">
              <a14:hiddenFill xmlns:a14="http://schemas.microsoft.com/office/drawing/2010/main">
                <a:solidFill>
                  <a:srgbClr val="FFFFFF"/>
                </a:solidFill>
              </a14:hiddenFill>
            </a:ext>
          </a:extLst>
        </p:spPr>
      </p:pic>
      <p:pic>
        <p:nvPicPr>
          <p:cNvPr id="15365" name="Picture 5" descr="Image result for embassy suites portland washington square">
            <a:hlinkClick r:id="rId4"/>
            <a:extLst>
              <a:ext uri="{FF2B5EF4-FFF2-40B4-BE49-F238E27FC236}">
                <a16:creationId xmlns:a16="http://schemas.microsoft.com/office/drawing/2014/main" id="{D832F29E-426A-4F36-A09C-29756FA4D4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55234" y="1339273"/>
            <a:ext cx="3228621" cy="3249948"/>
          </a:xfrm>
          <a:prstGeom prst="rect">
            <a:avLst/>
          </a:prstGeom>
          <a:noFill/>
          <a:extLst>
            <a:ext uri="{909E8E84-426E-40DD-AFC4-6F175D3DCCD1}">
              <a14:hiddenFill xmlns:a14="http://schemas.microsoft.com/office/drawing/2010/main">
                <a:solidFill>
                  <a:srgbClr val="FFFFFF"/>
                </a:solidFill>
              </a14:hiddenFill>
            </a:ext>
          </a:extLst>
        </p:spPr>
      </p:pic>
      <p:pic>
        <p:nvPicPr>
          <p:cNvPr id="15369" name="Picture 9" descr="Image result for embassy suites portland washington square">
            <a:hlinkClick r:id="rId6"/>
            <a:extLst>
              <a:ext uri="{FF2B5EF4-FFF2-40B4-BE49-F238E27FC236}">
                <a16:creationId xmlns:a16="http://schemas.microsoft.com/office/drawing/2014/main" id="{8B1BE25C-4A51-4F7F-A93C-A6218A6906E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09729" y="3193072"/>
            <a:ext cx="3354853" cy="35032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room with a pool table&#10;&#10;Description automatically generated">
            <a:extLst>
              <a:ext uri="{FF2B5EF4-FFF2-40B4-BE49-F238E27FC236}">
                <a16:creationId xmlns:a16="http://schemas.microsoft.com/office/drawing/2014/main" id="{8E39B4EE-0C47-4BFE-8E38-C3F9904363FC}"/>
              </a:ext>
            </a:extLst>
          </p:cNvPr>
          <p:cNvPicPr>
            <a:picLocks noChangeAspect="1"/>
          </p:cNvPicPr>
          <p:nvPr/>
        </p:nvPicPr>
        <p:blipFill>
          <a:blip r:embed="rId8"/>
          <a:stretch>
            <a:fillRect/>
          </a:stretch>
        </p:blipFill>
        <p:spPr>
          <a:xfrm>
            <a:off x="7923774" y="4787193"/>
            <a:ext cx="3954189" cy="1771650"/>
          </a:xfrm>
          <a:prstGeom prst="rect">
            <a:avLst/>
          </a:prstGeom>
        </p:spPr>
      </p:pic>
    </p:spTree>
    <p:extLst>
      <p:ext uri="{BB962C8B-B14F-4D97-AF65-F5344CB8AC3E}">
        <p14:creationId xmlns:p14="http://schemas.microsoft.com/office/powerpoint/2010/main" val="989389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DA705-B2BA-4BE9-A59C-998D4D132215}"/>
              </a:ext>
            </a:extLst>
          </p:cNvPr>
          <p:cNvSpPr>
            <a:spLocks noGrp="1"/>
          </p:cNvSpPr>
          <p:nvPr>
            <p:ph type="title"/>
          </p:nvPr>
        </p:nvSpPr>
        <p:spPr>
          <a:xfrm>
            <a:off x="657224" y="499533"/>
            <a:ext cx="10772775" cy="2317220"/>
          </a:xfrm>
        </p:spPr>
        <p:txBody>
          <a:bodyPr>
            <a:normAutofit fontScale="90000"/>
          </a:bodyPr>
          <a:lstStyle/>
          <a:p>
            <a:r>
              <a:rPr lang="en-GB" sz="3100" b="1" dirty="0"/>
              <a:t>Embassy Suites Hotel by Hilton - Seattle North Lynwood – Seattle, Washington </a:t>
            </a:r>
            <a:br>
              <a:rPr lang="en-GB" sz="3100" b="1" dirty="0"/>
            </a:br>
            <a:r>
              <a:rPr lang="en-GB" sz="3100" b="1" dirty="0"/>
              <a:t/>
            </a:r>
            <a:br>
              <a:rPr lang="en-GB" sz="3100" b="1" dirty="0"/>
            </a:br>
            <a:r>
              <a:rPr lang="en-GB" sz="3100" b="1" dirty="0"/>
              <a:t>Front Office Manager (5 Years) for a Full Service 240 Room Property with 10,000 square feet of meeting space</a:t>
            </a:r>
            <a:r>
              <a:rPr lang="en-GB" dirty="0"/>
              <a:t/>
            </a:r>
            <a:br>
              <a:rPr lang="en-GB" dirty="0"/>
            </a:br>
            <a:endParaRPr lang="en-GB" dirty="0"/>
          </a:p>
        </p:txBody>
      </p:sp>
      <p:pic>
        <p:nvPicPr>
          <p:cNvPr id="16393" name="Picture 9" descr="Image result for embassy suites lynnwood wa">
            <a:hlinkClick r:id="rId2"/>
            <a:extLst>
              <a:ext uri="{FF2B5EF4-FFF2-40B4-BE49-F238E27FC236}">
                <a16:creationId xmlns:a16="http://schemas.microsoft.com/office/drawing/2014/main" id="{9B9EDB4A-A5C4-4345-87F7-D12E907171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9721" y="2512292"/>
            <a:ext cx="3939822" cy="4054764"/>
          </a:xfrm>
          <a:prstGeom prst="rect">
            <a:avLst/>
          </a:prstGeom>
          <a:noFill/>
          <a:extLst>
            <a:ext uri="{909E8E84-426E-40DD-AFC4-6F175D3DCCD1}">
              <a14:hiddenFill xmlns:a14="http://schemas.microsoft.com/office/drawing/2010/main">
                <a:solidFill>
                  <a:srgbClr val="FFFFFF"/>
                </a:solidFill>
              </a14:hiddenFill>
            </a:ext>
          </a:extLst>
        </p:spPr>
      </p:pic>
      <p:pic>
        <p:nvPicPr>
          <p:cNvPr id="16397" name="Picture 13" descr="Image result for embassy suites lynnwood wa">
            <a:hlinkClick r:id="rId4"/>
            <a:extLst>
              <a:ext uri="{FF2B5EF4-FFF2-40B4-BE49-F238E27FC236}">
                <a16:creationId xmlns:a16="http://schemas.microsoft.com/office/drawing/2014/main" id="{40705DDA-D32C-4E14-B7BD-083CAEB30C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7233" y="2189018"/>
            <a:ext cx="3695700" cy="206641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blue room&#10;&#10;Description automatically generated">
            <a:extLst>
              <a:ext uri="{FF2B5EF4-FFF2-40B4-BE49-F238E27FC236}">
                <a16:creationId xmlns:a16="http://schemas.microsoft.com/office/drawing/2014/main" id="{38E05CF1-A4EA-49B3-8CBF-9512B0A51FBC}"/>
              </a:ext>
            </a:extLst>
          </p:cNvPr>
          <p:cNvPicPr>
            <a:picLocks noChangeAspect="1"/>
          </p:cNvPicPr>
          <p:nvPr/>
        </p:nvPicPr>
        <p:blipFill>
          <a:blip r:embed="rId6"/>
          <a:stretch>
            <a:fillRect/>
          </a:stretch>
        </p:blipFill>
        <p:spPr>
          <a:xfrm>
            <a:off x="4975668" y="4696003"/>
            <a:ext cx="3086100" cy="2055779"/>
          </a:xfrm>
          <a:prstGeom prst="rect">
            <a:avLst/>
          </a:prstGeom>
        </p:spPr>
      </p:pic>
      <p:pic>
        <p:nvPicPr>
          <p:cNvPr id="6" name="Picture 5" descr="A large building&#10;&#10;Description automatically generated">
            <a:extLst>
              <a:ext uri="{FF2B5EF4-FFF2-40B4-BE49-F238E27FC236}">
                <a16:creationId xmlns:a16="http://schemas.microsoft.com/office/drawing/2014/main" id="{5E4E24A7-EBC4-41E8-93CE-3C563936B2B6}"/>
              </a:ext>
            </a:extLst>
          </p:cNvPr>
          <p:cNvPicPr>
            <a:picLocks noChangeAspect="1"/>
          </p:cNvPicPr>
          <p:nvPr/>
        </p:nvPicPr>
        <p:blipFill>
          <a:blip r:embed="rId7"/>
          <a:stretch>
            <a:fillRect/>
          </a:stretch>
        </p:blipFill>
        <p:spPr>
          <a:xfrm>
            <a:off x="8810624" y="2595419"/>
            <a:ext cx="3085812" cy="4156364"/>
          </a:xfrm>
          <a:prstGeom prst="rect">
            <a:avLst/>
          </a:prstGeom>
        </p:spPr>
      </p:pic>
    </p:spTree>
    <p:extLst>
      <p:ext uri="{BB962C8B-B14F-4D97-AF65-F5344CB8AC3E}">
        <p14:creationId xmlns:p14="http://schemas.microsoft.com/office/powerpoint/2010/main" val="2397764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B0C25-366A-409E-928F-33DAABC9E31B}"/>
              </a:ext>
            </a:extLst>
          </p:cNvPr>
          <p:cNvSpPr>
            <a:spLocks noGrp="1"/>
          </p:cNvSpPr>
          <p:nvPr>
            <p:ph type="title"/>
          </p:nvPr>
        </p:nvSpPr>
        <p:spPr>
          <a:xfrm>
            <a:off x="677334" y="609599"/>
            <a:ext cx="8596668" cy="1761067"/>
          </a:xfrm>
        </p:spPr>
        <p:txBody>
          <a:bodyPr>
            <a:noAutofit/>
          </a:bodyPr>
          <a:lstStyle/>
          <a:p>
            <a:r>
              <a:rPr lang="en-GB" sz="2800" b="1" dirty="0"/>
              <a:t>Embassy Suites Hotel by Hilton - San Antonio Northwest – San Antonio, Texas </a:t>
            </a:r>
            <a:br>
              <a:rPr lang="en-GB" sz="2800" b="1" dirty="0"/>
            </a:br>
            <a:r>
              <a:rPr lang="en-GB" sz="2800" b="1" dirty="0"/>
              <a:t/>
            </a:r>
            <a:br>
              <a:rPr lang="en-GB" sz="2800" b="1" dirty="0"/>
            </a:br>
            <a:r>
              <a:rPr lang="en-GB" sz="2800" b="1" dirty="0"/>
              <a:t>Assistant General Manager (3 years) for a 216 room property with 5,500 square feet of meeting space</a:t>
            </a:r>
          </a:p>
        </p:txBody>
      </p:sp>
      <p:pic>
        <p:nvPicPr>
          <p:cNvPr id="17413" name="Picture 5" descr="Image result for embassy suites SAN ANTONIO NW">
            <a:hlinkClick r:id="rId2"/>
            <a:extLst>
              <a:ext uri="{FF2B5EF4-FFF2-40B4-BE49-F238E27FC236}">
                <a16:creationId xmlns:a16="http://schemas.microsoft.com/office/drawing/2014/main" id="{62F1191C-753B-4820-AD99-824B0F6B82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450" y="2687783"/>
            <a:ext cx="3720394" cy="3985540"/>
          </a:xfrm>
          <a:prstGeom prst="rect">
            <a:avLst/>
          </a:prstGeom>
          <a:noFill/>
          <a:extLst>
            <a:ext uri="{909E8E84-426E-40DD-AFC4-6F175D3DCCD1}">
              <a14:hiddenFill xmlns:a14="http://schemas.microsoft.com/office/drawing/2010/main">
                <a:solidFill>
                  <a:srgbClr val="FFFFFF"/>
                </a:solidFill>
              </a14:hiddenFill>
            </a:ext>
          </a:extLst>
        </p:spPr>
      </p:pic>
      <p:pic>
        <p:nvPicPr>
          <p:cNvPr id="17415" name="Picture 7" descr="Image result for embassy suites SAN ANTONIO NW">
            <a:hlinkClick r:id="rId4"/>
            <a:extLst>
              <a:ext uri="{FF2B5EF4-FFF2-40B4-BE49-F238E27FC236}">
                <a16:creationId xmlns:a16="http://schemas.microsoft.com/office/drawing/2014/main" id="{C770374F-CF31-4C80-80C1-DF6C9DE1FB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75668" y="2567709"/>
            <a:ext cx="3466368" cy="2334845"/>
          </a:xfrm>
          <a:prstGeom prst="rect">
            <a:avLst/>
          </a:prstGeom>
          <a:noFill/>
          <a:extLst>
            <a:ext uri="{909E8E84-426E-40DD-AFC4-6F175D3DCCD1}">
              <a14:hiddenFill xmlns:a14="http://schemas.microsoft.com/office/drawing/2010/main">
                <a:solidFill>
                  <a:srgbClr val="FFFFFF"/>
                </a:solidFill>
              </a14:hiddenFill>
            </a:ext>
          </a:extLst>
        </p:spPr>
      </p:pic>
      <p:pic>
        <p:nvPicPr>
          <p:cNvPr id="17417" name="Picture 9" descr="Image result for embassy suites SAN ANTONIO NW">
            <a:hlinkClick r:id="rId6"/>
            <a:extLst>
              <a:ext uri="{FF2B5EF4-FFF2-40B4-BE49-F238E27FC236}">
                <a16:creationId xmlns:a16="http://schemas.microsoft.com/office/drawing/2014/main" id="{CC15F56C-B861-4EBF-B55F-ABAACDEDF4D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9038" y="5099597"/>
            <a:ext cx="3776197" cy="15737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view of the inside of a building&#10;&#10;Description automatically generated">
            <a:extLst>
              <a:ext uri="{FF2B5EF4-FFF2-40B4-BE49-F238E27FC236}">
                <a16:creationId xmlns:a16="http://schemas.microsoft.com/office/drawing/2014/main" id="{486D1F91-8E96-4C2C-AA20-C45062552C95}"/>
              </a:ext>
            </a:extLst>
          </p:cNvPr>
          <p:cNvPicPr>
            <a:picLocks noChangeAspect="1"/>
          </p:cNvPicPr>
          <p:nvPr/>
        </p:nvPicPr>
        <p:blipFill>
          <a:blip r:embed="rId8"/>
          <a:stretch>
            <a:fillRect/>
          </a:stretch>
        </p:blipFill>
        <p:spPr>
          <a:xfrm>
            <a:off x="8905457" y="2068945"/>
            <a:ext cx="3086100" cy="4719781"/>
          </a:xfrm>
          <a:prstGeom prst="rect">
            <a:avLst/>
          </a:prstGeom>
        </p:spPr>
      </p:pic>
    </p:spTree>
    <p:extLst>
      <p:ext uri="{BB962C8B-B14F-4D97-AF65-F5344CB8AC3E}">
        <p14:creationId xmlns:p14="http://schemas.microsoft.com/office/powerpoint/2010/main" val="4235339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2E037-A87B-4921-AE80-AC70DC8E247D}"/>
              </a:ext>
            </a:extLst>
          </p:cNvPr>
          <p:cNvSpPr>
            <a:spLocks noGrp="1"/>
          </p:cNvSpPr>
          <p:nvPr>
            <p:ph type="title"/>
          </p:nvPr>
        </p:nvSpPr>
        <p:spPr>
          <a:xfrm>
            <a:off x="677334" y="203200"/>
            <a:ext cx="10554084" cy="1727200"/>
          </a:xfrm>
        </p:spPr>
        <p:txBody>
          <a:bodyPr>
            <a:normAutofit/>
          </a:bodyPr>
          <a:lstStyle/>
          <a:p>
            <a:pPr algn="ctr"/>
            <a:r>
              <a:rPr lang="en-GB" sz="3600" b="1" dirty="0"/>
              <a:t>Courtyard by Marriott – San Antonio SeaWorld </a:t>
            </a:r>
            <a:r>
              <a:rPr lang="en-GB" sz="3600" b="1" dirty="0" smtClean="0"/>
              <a:t/>
            </a:r>
            <a:br>
              <a:rPr lang="en-GB" sz="3600" b="1" dirty="0" smtClean="0"/>
            </a:br>
            <a:r>
              <a:rPr lang="en-GB" sz="3600" b="1" dirty="0" smtClean="0"/>
              <a:t>Westover </a:t>
            </a:r>
            <a:r>
              <a:rPr lang="en-GB" sz="3600" b="1" dirty="0"/>
              <a:t>Hills – Texas </a:t>
            </a:r>
            <a:br>
              <a:rPr lang="en-GB" sz="3600" b="1" dirty="0"/>
            </a:br>
            <a:r>
              <a:rPr lang="en-GB" sz="3600" b="1" dirty="0"/>
              <a:t>General Manager </a:t>
            </a:r>
            <a:r>
              <a:rPr lang="en-GB" sz="3600" b="1" dirty="0" smtClean="0"/>
              <a:t>(7 Years)</a:t>
            </a:r>
            <a:endParaRPr lang="en-GB" sz="3600" b="1" dirty="0"/>
          </a:p>
        </p:txBody>
      </p:sp>
      <p:pic>
        <p:nvPicPr>
          <p:cNvPr id="4" name="Picture 2" descr="http://cache.marriott.com/propertyimages/s/satcw/phototour/satcw_phototour89.jpg?interpolation=progressive-bilinear&amp;downsize=*:423px">
            <a:extLst>
              <a:ext uri="{FF2B5EF4-FFF2-40B4-BE49-F238E27FC236}">
                <a16:creationId xmlns:a16="http://schemas.microsoft.com/office/drawing/2014/main" id="{AB032D91-6AEA-470E-AE57-8EC4ED119EE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83854" y="1930400"/>
            <a:ext cx="9605818" cy="4614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394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C8A49-2B82-4F34-A4CF-C8997A4AAA42}"/>
              </a:ext>
            </a:extLst>
          </p:cNvPr>
          <p:cNvSpPr>
            <a:spLocks noGrp="1"/>
          </p:cNvSpPr>
          <p:nvPr>
            <p:ph type="title"/>
          </p:nvPr>
        </p:nvSpPr>
        <p:spPr>
          <a:xfrm>
            <a:off x="249382" y="0"/>
            <a:ext cx="9024620" cy="1530220"/>
          </a:xfrm>
        </p:spPr>
        <p:txBody>
          <a:bodyPr/>
          <a:lstStyle/>
          <a:p>
            <a:r>
              <a:rPr lang="en-GB" dirty="0"/>
              <a:t>Achievements </a:t>
            </a:r>
          </a:p>
        </p:txBody>
      </p:sp>
      <p:sp>
        <p:nvSpPr>
          <p:cNvPr id="3" name="Rectangle 2">
            <a:extLst>
              <a:ext uri="{FF2B5EF4-FFF2-40B4-BE49-F238E27FC236}">
                <a16:creationId xmlns:a16="http://schemas.microsoft.com/office/drawing/2014/main" id="{55CE149C-1DBD-4338-BBE0-AE8436620BF1}"/>
              </a:ext>
            </a:extLst>
          </p:cNvPr>
          <p:cNvSpPr/>
          <p:nvPr/>
        </p:nvSpPr>
        <p:spPr>
          <a:xfrm>
            <a:off x="372533" y="1298222"/>
            <a:ext cx="10978958" cy="5170646"/>
          </a:xfrm>
          <a:prstGeom prst="rect">
            <a:avLst/>
          </a:prstGeom>
        </p:spPr>
        <p:txBody>
          <a:bodyPr wrap="square">
            <a:spAutoFit/>
          </a:bodyPr>
          <a:lstStyle/>
          <a:p>
            <a:r>
              <a:rPr lang="en-GB" sz="2200" b="1" dirty="0" smtClean="0">
                <a:solidFill>
                  <a:schemeClr val="tx2"/>
                </a:solidFill>
              </a:rPr>
              <a:t>179 </a:t>
            </a:r>
            <a:r>
              <a:rPr lang="en-GB" sz="2200" b="1" dirty="0">
                <a:solidFill>
                  <a:schemeClr val="tx2"/>
                </a:solidFill>
              </a:rPr>
              <a:t>rooms, 8,000 square feet of meeting space, $6 million in annual Room Revenue and $1.5 million in Food &amp; Beverage Revenue</a:t>
            </a:r>
            <a:r>
              <a:rPr lang="en-GB" sz="2200" b="1" dirty="0" smtClean="0">
                <a:solidFill>
                  <a:schemeClr val="tx2"/>
                </a:solidFill>
              </a:rPr>
              <a:t>.</a:t>
            </a:r>
          </a:p>
          <a:p>
            <a:endParaRPr lang="en-GB" sz="2200" b="1" dirty="0">
              <a:solidFill>
                <a:schemeClr val="tx2"/>
              </a:solidFill>
            </a:endParaRPr>
          </a:p>
          <a:p>
            <a:r>
              <a:rPr lang="en-GB" sz="2200" b="1" dirty="0">
                <a:solidFill>
                  <a:schemeClr val="tx2"/>
                </a:solidFill>
              </a:rPr>
              <a:t>* 100 employees including 10 department heads. </a:t>
            </a:r>
          </a:p>
          <a:p>
            <a:endParaRPr lang="en-GB" sz="2200" b="1" dirty="0">
              <a:solidFill>
                <a:schemeClr val="tx2"/>
              </a:solidFill>
            </a:endParaRPr>
          </a:p>
          <a:p>
            <a:r>
              <a:rPr lang="en-GB" sz="2200" b="1" dirty="0">
                <a:solidFill>
                  <a:schemeClr val="tx2"/>
                </a:solidFill>
              </a:rPr>
              <a:t>Evening Food and Beverage Satisfaction" Award 2014 given to top 3 out of 1000 hotels in the Courtyard by Marriott Brand. </a:t>
            </a:r>
          </a:p>
          <a:p>
            <a:endParaRPr lang="en-GB" sz="2200" b="1" dirty="0">
              <a:solidFill>
                <a:schemeClr val="tx2"/>
              </a:solidFill>
            </a:endParaRPr>
          </a:p>
          <a:p>
            <a:r>
              <a:rPr lang="en-GB" sz="2200" b="1" dirty="0">
                <a:solidFill>
                  <a:schemeClr val="tx2"/>
                </a:solidFill>
              </a:rPr>
              <a:t>"President's Award" Winner 2013 for Excellence in Leadership - Kpartners Hospitality.</a:t>
            </a:r>
          </a:p>
          <a:p>
            <a:endParaRPr lang="en-GB" sz="2200" b="1" dirty="0">
              <a:solidFill>
                <a:schemeClr val="tx2"/>
              </a:solidFill>
            </a:endParaRPr>
          </a:p>
          <a:p>
            <a:r>
              <a:rPr lang="en-GB" sz="2200" b="1" dirty="0">
                <a:solidFill>
                  <a:schemeClr val="tx2"/>
                </a:solidFill>
              </a:rPr>
              <a:t>Marriott Gold Circle Award Winner 2014 for Overall Satisfaction. </a:t>
            </a:r>
          </a:p>
          <a:p>
            <a:endParaRPr lang="en-GB" sz="2200" b="1" dirty="0">
              <a:solidFill>
                <a:schemeClr val="tx2"/>
              </a:solidFill>
            </a:endParaRPr>
          </a:p>
          <a:p>
            <a:r>
              <a:rPr lang="en-GB" sz="2200" b="1" dirty="0">
                <a:solidFill>
                  <a:schemeClr val="tx2"/>
                </a:solidFill>
              </a:rPr>
              <a:t>Marriott Silver Circle Award Winner 2010 2011 2012 2013 for Overall Customer Satisfaction. </a:t>
            </a:r>
          </a:p>
          <a:p>
            <a:endParaRPr lang="en-GB" sz="2200" b="1" dirty="0">
              <a:solidFill>
                <a:schemeClr val="tx2"/>
              </a:solidFill>
            </a:endParaRPr>
          </a:p>
          <a:p>
            <a:r>
              <a:rPr lang="en-GB" sz="2200" b="1" dirty="0">
                <a:solidFill>
                  <a:schemeClr val="tx2"/>
                </a:solidFill>
              </a:rPr>
              <a:t>Trip Advisor Hall of Fame Award Winner 2011-2015. </a:t>
            </a:r>
          </a:p>
        </p:txBody>
      </p:sp>
    </p:spTree>
    <p:extLst>
      <p:ext uri="{BB962C8B-B14F-4D97-AF65-F5344CB8AC3E}">
        <p14:creationId xmlns:p14="http://schemas.microsoft.com/office/powerpoint/2010/main" val="7952546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cache.marriott.com/propertyimages/s/satcw/phototour/satcw_phototour107.jpg?interpolation=progressive-bilinear&amp;downsize=*:423p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418" y="360219"/>
            <a:ext cx="11046691" cy="6188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70481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eaWorld Outdoor P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127" y="452582"/>
            <a:ext cx="10344727" cy="5985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7408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cache.marriott.com/propertyimages/s/satcw/phototour/satcw_phototour106.jpg?interpolation=progressive-bilinear&amp;downsize=*:423p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055" y="249383"/>
            <a:ext cx="11453090" cy="6363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33519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cache.marriott.com/propertyimages/s/satcw/phototour/satcw_phototour108.jpg?interpolation=progressive-bilinear&amp;downsize=*:423p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255" y="258618"/>
            <a:ext cx="11129818" cy="6363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84503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freshing Business Front Des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418" y="193964"/>
            <a:ext cx="10889673" cy="6428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6966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cache.marriott.com/propertyimages/s/satcw/phototour/satcw_phototour95.jpg?interpolation=progressive-bilinear&amp;downsize=*:423p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5309" y="116754"/>
            <a:ext cx="5519016" cy="638564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cache.marriott.com/propertyimages/s/satcw/phototour/satcw_phototour96.jpg?interpolation=progressive-bilinear&amp;downsize=*:423p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439" y="116754"/>
            <a:ext cx="5468216" cy="63117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78056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cache.marriott.com/propertyimages/s/satcw/phototour/satcw_phototour109.jpg?interpolation=progressive-bilinear&amp;downsize=*:423p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73" y="324572"/>
            <a:ext cx="11397672" cy="6307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69547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cache.marriott.com/propertyimages/s/satcw/phototour/satcw_phototour110.jpg?interpolation=progressive-bilinear&amp;downsize=*:423p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636" y="314036"/>
            <a:ext cx="11526982" cy="6437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9729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628AF-5750-4127-8E73-3A80FED5A36B}"/>
              </a:ext>
            </a:extLst>
          </p:cNvPr>
          <p:cNvSpPr>
            <a:spLocks noGrp="1"/>
          </p:cNvSpPr>
          <p:nvPr>
            <p:ph type="title"/>
          </p:nvPr>
        </p:nvSpPr>
        <p:spPr>
          <a:xfrm>
            <a:off x="83128" y="146756"/>
            <a:ext cx="11333018" cy="6711244"/>
          </a:xfrm>
        </p:spPr>
        <p:txBody>
          <a:bodyPr>
            <a:normAutofit fontScale="90000"/>
          </a:bodyPr>
          <a:lstStyle/>
          <a:p>
            <a:r>
              <a:rPr lang="en-GB" sz="4400" b="1" dirty="0" smtClean="0"/>
              <a:t/>
            </a:r>
            <a:br>
              <a:rPr lang="en-GB" sz="4400" b="1" dirty="0" smtClean="0"/>
            </a:br>
            <a:r>
              <a:rPr lang="en-GB" sz="4400" b="1" dirty="0" smtClean="0"/>
              <a:t>Above </a:t>
            </a:r>
            <a:r>
              <a:rPr lang="en-GB" sz="4400" b="1" dirty="0"/>
              <a:t>Property Leadership of 15 hotels:</a:t>
            </a:r>
            <a:r>
              <a:rPr lang="en-GB" sz="4400" dirty="0"/>
              <a:t/>
            </a:r>
            <a:br>
              <a:rPr lang="en-GB" sz="4400" dirty="0"/>
            </a:br>
            <a:r>
              <a:rPr lang="en-GB" sz="4000" dirty="0" smtClean="0"/>
              <a:t/>
            </a:r>
            <a:br>
              <a:rPr lang="en-GB" sz="4000" dirty="0" smtClean="0"/>
            </a:br>
            <a:r>
              <a:rPr lang="en-GB" sz="4400" b="1" dirty="0" smtClean="0"/>
              <a:t>Marriott:</a:t>
            </a:r>
            <a:r>
              <a:rPr lang="en-GB" dirty="0" smtClean="0"/>
              <a:t/>
            </a:r>
            <a:br>
              <a:rPr lang="en-GB" dirty="0" smtClean="0"/>
            </a:br>
            <a:r>
              <a:rPr lang="en-GB" sz="2700" dirty="0" smtClean="0"/>
              <a:t>Courtyard </a:t>
            </a:r>
            <a:r>
              <a:rPr lang="en-GB" sz="2700" dirty="0"/>
              <a:t>By Marriott San Antonio, </a:t>
            </a:r>
            <a:r>
              <a:rPr lang="en-GB" sz="2700" dirty="0" smtClean="0"/>
              <a:t>Texas</a:t>
            </a:r>
            <a:br>
              <a:rPr lang="en-GB" sz="2700" dirty="0" smtClean="0"/>
            </a:br>
            <a:r>
              <a:rPr lang="en-GB" sz="2700" dirty="0"/>
              <a:t/>
            </a:r>
            <a:br>
              <a:rPr lang="en-GB" sz="2700" dirty="0"/>
            </a:br>
            <a:r>
              <a:rPr lang="en-GB" sz="2700" dirty="0"/>
              <a:t>Fairfield Inn &amp; Suites San Antonio, </a:t>
            </a:r>
            <a:r>
              <a:rPr lang="en-GB" sz="2700" dirty="0" smtClean="0"/>
              <a:t>Texas</a:t>
            </a:r>
            <a:br>
              <a:rPr lang="en-GB" sz="2700" dirty="0" smtClean="0"/>
            </a:br>
            <a:r>
              <a:rPr lang="en-GB" sz="2700" dirty="0"/>
              <a:t/>
            </a:r>
            <a:br>
              <a:rPr lang="en-GB" sz="2700" dirty="0"/>
            </a:br>
            <a:r>
              <a:rPr lang="en-GB" sz="2700" dirty="0"/>
              <a:t>Fairfield Inn &amp; Suites San Angelo, </a:t>
            </a:r>
            <a:r>
              <a:rPr lang="en-GB" sz="2700" dirty="0" smtClean="0"/>
              <a:t>Texas</a:t>
            </a:r>
            <a:br>
              <a:rPr lang="en-GB" sz="2700" dirty="0" smtClean="0"/>
            </a:br>
            <a:r>
              <a:rPr lang="en-GB" sz="2700" dirty="0"/>
              <a:t/>
            </a:r>
            <a:br>
              <a:rPr lang="en-GB" sz="2700" dirty="0"/>
            </a:br>
            <a:r>
              <a:rPr lang="en-GB" sz="2700" dirty="0"/>
              <a:t>Courtyard by Marriott Westchase Houston, </a:t>
            </a:r>
            <a:r>
              <a:rPr lang="en-GB" sz="2700" dirty="0" smtClean="0"/>
              <a:t>Texas</a:t>
            </a:r>
            <a:br>
              <a:rPr lang="en-GB" sz="2700" dirty="0" smtClean="0"/>
            </a:br>
            <a:r>
              <a:rPr lang="en-GB" sz="2700" dirty="0"/>
              <a:t/>
            </a:r>
            <a:br>
              <a:rPr lang="en-GB" sz="2700" dirty="0"/>
            </a:br>
            <a:r>
              <a:rPr lang="en-GB" sz="2700" dirty="0"/>
              <a:t>Residence Inn W University Houston, </a:t>
            </a:r>
            <a:r>
              <a:rPr lang="en-GB" sz="2700" dirty="0" smtClean="0"/>
              <a:t>Texas</a:t>
            </a:r>
            <a:br>
              <a:rPr lang="en-GB" sz="2700" dirty="0" smtClean="0"/>
            </a:br>
            <a:r>
              <a:rPr lang="en-GB" sz="2700" dirty="0"/>
              <a:t/>
            </a:r>
            <a:br>
              <a:rPr lang="en-GB" sz="2700" dirty="0"/>
            </a:br>
            <a:r>
              <a:rPr lang="en-GB" sz="2700" dirty="0"/>
              <a:t>Residence Inn W University Houston, </a:t>
            </a:r>
            <a:r>
              <a:rPr lang="en-GB" sz="2700" dirty="0" smtClean="0"/>
              <a:t>Texas</a:t>
            </a:r>
            <a:br>
              <a:rPr lang="en-GB" sz="2700" dirty="0" smtClean="0"/>
            </a:br>
            <a:r>
              <a:rPr lang="en-GB" sz="2700" dirty="0"/>
              <a:t/>
            </a:r>
            <a:br>
              <a:rPr lang="en-GB" sz="2700" dirty="0"/>
            </a:br>
            <a:r>
              <a:rPr lang="en-GB" sz="2700" dirty="0"/>
              <a:t>Courtyard by Marriott W University Houston, </a:t>
            </a:r>
            <a:r>
              <a:rPr lang="en-GB" sz="2700" dirty="0" smtClean="0"/>
              <a:t>Texas</a:t>
            </a:r>
            <a:br>
              <a:rPr lang="en-GB" sz="2700" dirty="0" smtClean="0"/>
            </a:br>
            <a:r>
              <a:rPr lang="en-GB" sz="2700" dirty="0"/>
              <a:t/>
            </a:r>
            <a:br>
              <a:rPr lang="en-GB" sz="2700" dirty="0"/>
            </a:br>
            <a:r>
              <a:rPr lang="en-GB" sz="2700" dirty="0"/>
              <a:t>Courtyard by Marriott Medical Centre Houston Texas</a:t>
            </a:r>
            <a:br>
              <a:rPr lang="en-GB" sz="2700" dirty="0"/>
            </a:br>
            <a:r>
              <a:rPr lang="en-GB" sz="2700" dirty="0"/>
              <a:t/>
            </a:r>
            <a:br>
              <a:rPr lang="en-GB" sz="2700" dirty="0"/>
            </a:br>
            <a:endParaRPr lang="en-GB" sz="2700" dirty="0"/>
          </a:p>
        </p:txBody>
      </p:sp>
    </p:spTree>
    <p:extLst>
      <p:ext uri="{BB962C8B-B14F-4D97-AF65-F5344CB8AC3E}">
        <p14:creationId xmlns:p14="http://schemas.microsoft.com/office/powerpoint/2010/main" val="42255071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EF8F1-4CC0-43CD-A7C0-956C2121FE81}"/>
              </a:ext>
            </a:extLst>
          </p:cNvPr>
          <p:cNvSpPr>
            <a:spLocks noGrp="1"/>
          </p:cNvSpPr>
          <p:nvPr>
            <p:ph type="title"/>
          </p:nvPr>
        </p:nvSpPr>
        <p:spPr>
          <a:xfrm>
            <a:off x="677334" y="609599"/>
            <a:ext cx="11015902" cy="5655733"/>
          </a:xfrm>
        </p:spPr>
        <p:txBody>
          <a:bodyPr>
            <a:normAutofit fontScale="90000"/>
          </a:bodyPr>
          <a:lstStyle/>
          <a:p>
            <a:r>
              <a:rPr lang="en-GB" sz="4400" b="1" dirty="0"/>
              <a:t>Cont.. </a:t>
            </a:r>
            <a:r>
              <a:rPr lang="en-GB" dirty="0"/>
              <a:t/>
            </a:r>
            <a:br>
              <a:rPr lang="en-GB" dirty="0"/>
            </a:br>
            <a:r>
              <a:rPr lang="en-GB" sz="3600" dirty="0"/>
              <a:t/>
            </a:r>
            <a:br>
              <a:rPr lang="en-GB" sz="3600" dirty="0"/>
            </a:br>
            <a:r>
              <a:rPr lang="en-GB" sz="4400" b="1" dirty="0"/>
              <a:t>IHG </a:t>
            </a:r>
            <a:r>
              <a:rPr lang="en-GB" sz="4400" b="1" dirty="0" smtClean="0"/>
              <a:t>– Intercontinental Hotels Group</a:t>
            </a:r>
            <a:r>
              <a:rPr lang="en-GB" sz="3600" dirty="0"/>
              <a:t/>
            </a:r>
            <a:br>
              <a:rPr lang="en-GB" sz="3600" dirty="0"/>
            </a:br>
            <a:r>
              <a:rPr lang="en-GB" sz="3600" dirty="0"/>
              <a:t>Holiday Inn Cotulla, Texas</a:t>
            </a:r>
            <a:br>
              <a:rPr lang="en-GB" sz="3600" dirty="0"/>
            </a:br>
            <a:r>
              <a:rPr lang="en-GB" sz="3600" dirty="0"/>
              <a:t>Staybridge Suites Laredo, Texas</a:t>
            </a:r>
            <a:br>
              <a:rPr lang="en-GB" sz="3600" dirty="0"/>
            </a:br>
            <a:r>
              <a:rPr lang="en-GB" sz="3600" dirty="0"/>
              <a:t>Staybridge Suites San Angelo, Texas</a:t>
            </a:r>
            <a:br>
              <a:rPr lang="en-GB" sz="3600" dirty="0"/>
            </a:br>
            <a:r>
              <a:rPr lang="en-GB" sz="3600" dirty="0"/>
              <a:t/>
            </a:r>
            <a:br>
              <a:rPr lang="en-GB" sz="3600" dirty="0"/>
            </a:br>
            <a:r>
              <a:rPr lang="en-GB" sz="4400" b="1" dirty="0"/>
              <a:t>Hilton:</a:t>
            </a:r>
            <a:r>
              <a:rPr lang="en-GB" sz="3600" dirty="0"/>
              <a:t/>
            </a:r>
            <a:br>
              <a:rPr lang="en-GB" sz="3600" dirty="0"/>
            </a:br>
            <a:r>
              <a:rPr lang="en-GB" sz="3600" dirty="0"/>
              <a:t>Homewood Suites San Antonio, Texas</a:t>
            </a:r>
            <a:br>
              <a:rPr lang="en-GB" sz="3600" dirty="0"/>
            </a:br>
            <a:r>
              <a:rPr lang="en-GB" sz="3600" dirty="0"/>
              <a:t>Hampton Inn &amp; Suites Houston, Texas</a:t>
            </a:r>
            <a:br>
              <a:rPr lang="en-GB" sz="3600" dirty="0"/>
            </a:br>
            <a:r>
              <a:rPr lang="en-GB" sz="3600" dirty="0"/>
              <a:t>Homewood Suites Colorado Springs, Colorado</a:t>
            </a:r>
            <a:br>
              <a:rPr lang="en-GB" sz="3600" dirty="0"/>
            </a:br>
            <a:r>
              <a:rPr lang="en-GB" sz="3600" dirty="0"/>
              <a:t>Hilton Garden Inn Colorado Springs, Colorado</a:t>
            </a:r>
          </a:p>
        </p:txBody>
      </p:sp>
    </p:spTree>
    <p:extLst>
      <p:ext uri="{BB962C8B-B14F-4D97-AF65-F5344CB8AC3E}">
        <p14:creationId xmlns:p14="http://schemas.microsoft.com/office/powerpoint/2010/main" val="3276738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 result for ihg logo">
            <a:extLst>
              <a:ext uri="{FF2B5EF4-FFF2-40B4-BE49-F238E27FC236}">
                <a16:creationId xmlns:a16="http://schemas.microsoft.com/office/drawing/2014/main" id="{3D8E147E-5942-4C31-8A92-B453F8DA17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822" y="374649"/>
            <a:ext cx="1981200" cy="194980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Image result for hilton logo">
            <a:extLst>
              <a:ext uri="{FF2B5EF4-FFF2-40B4-BE49-F238E27FC236}">
                <a16:creationId xmlns:a16="http://schemas.microsoft.com/office/drawing/2014/main" id="{9E8AEB49-FB56-41FE-A22C-1E2546338A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855" y="4041067"/>
            <a:ext cx="1797084" cy="190500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Image result for marriott logo">
            <a:extLst>
              <a:ext uri="{FF2B5EF4-FFF2-40B4-BE49-F238E27FC236}">
                <a16:creationId xmlns:a16="http://schemas.microsoft.com/office/drawing/2014/main" id="{C1A9B918-0E95-472F-AC03-78974F83D4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4732" y="2494139"/>
            <a:ext cx="1952625" cy="1171575"/>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Image result for courtyard by marriott logo">
            <a:hlinkClick r:id="rId5"/>
            <a:extLst>
              <a:ext uri="{FF2B5EF4-FFF2-40B4-BE49-F238E27FC236}">
                <a16:creationId xmlns:a16="http://schemas.microsoft.com/office/drawing/2014/main" id="{96DF87E5-7C68-4CC1-B61F-30094E4E1EB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81854" y="511881"/>
            <a:ext cx="3248025" cy="14097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close up of a logo&#10;&#10;Description automatically generated">
            <a:extLst>
              <a:ext uri="{FF2B5EF4-FFF2-40B4-BE49-F238E27FC236}">
                <a16:creationId xmlns:a16="http://schemas.microsoft.com/office/drawing/2014/main" id="{570031EE-9DAD-4E27-A8E1-47DD83F66664}"/>
              </a:ext>
            </a:extLst>
          </p:cNvPr>
          <p:cNvPicPr>
            <a:picLocks noChangeAspect="1"/>
          </p:cNvPicPr>
          <p:nvPr/>
        </p:nvPicPr>
        <p:blipFill>
          <a:blip r:embed="rId7"/>
          <a:stretch>
            <a:fillRect/>
          </a:stretch>
        </p:blipFill>
        <p:spPr>
          <a:xfrm>
            <a:off x="2568971" y="2374193"/>
            <a:ext cx="2857500" cy="1905000"/>
          </a:xfrm>
          <a:prstGeom prst="rect">
            <a:avLst/>
          </a:prstGeom>
        </p:spPr>
      </p:pic>
      <p:pic>
        <p:nvPicPr>
          <p:cNvPr id="8202" name="Picture 10" descr="Image result for embassy suites logo">
            <a:hlinkClick r:id="rId8"/>
            <a:extLst>
              <a:ext uri="{FF2B5EF4-FFF2-40B4-BE49-F238E27FC236}">
                <a16:creationId xmlns:a16="http://schemas.microsoft.com/office/drawing/2014/main" id="{EA2126E9-11BC-4D8F-AFCA-9FF555ACEDA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395155" y="374649"/>
            <a:ext cx="2638425" cy="1733550"/>
          </a:xfrm>
          <a:prstGeom prst="rect">
            <a:avLst/>
          </a:prstGeom>
          <a:noFill/>
          <a:extLst>
            <a:ext uri="{909E8E84-426E-40DD-AFC4-6F175D3DCCD1}">
              <a14:hiddenFill xmlns:a14="http://schemas.microsoft.com/office/drawing/2010/main">
                <a:solidFill>
                  <a:srgbClr val="FFFFFF"/>
                </a:solidFill>
              </a14:hiddenFill>
            </a:ext>
          </a:extLst>
        </p:spPr>
      </p:pic>
      <p:pic>
        <p:nvPicPr>
          <p:cNvPr id="8204" name="Picture 12" descr="Image result for staybridge suites logo">
            <a:hlinkClick r:id="rId10"/>
            <a:extLst>
              <a:ext uri="{FF2B5EF4-FFF2-40B4-BE49-F238E27FC236}">
                <a16:creationId xmlns:a16="http://schemas.microsoft.com/office/drawing/2014/main" id="{212D2DC9-C848-4BCF-BAF2-82A54821518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127198" y="2542467"/>
            <a:ext cx="2800350" cy="1628775"/>
          </a:xfrm>
          <a:prstGeom prst="rect">
            <a:avLst/>
          </a:prstGeom>
          <a:noFill/>
          <a:extLst>
            <a:ext uri="{909E8E84-426E-40DD-AFC4-6F175D3DCCD1}">
              <a14:hiddenFill xmlns:a14="http://schemas.microsoft.com/office/drawing/2010/main">
                <a:solidFill>
                  <a:srgbClr val="FFFFFF"/>
                </a:solidFill>
              </a14:hiddenFill>
            </a:ext>
          </a:extLst>
        </p:spPr>
      </p:pic>
      <p:pic>
        <p:nvPicPr>
          <p:cNvPr id="8208" name="Picture 16" descr="Image result for Fairfield inn and suites logo">
            <a:hlinkClick r:id="rId12"/>
            <a:extLst>
              <a:ext uri="{FF2B5EF4-FFF2-40B4-BE49-F238E27FC236}">
                <a16:creationId xmlns:a16="http://schemas.microsoft.com/office/drawing/2014/main" id="{0318B54D-3DB2-48A8-A8D1-652AA5CFFD7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462741" y="4455578"/>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8210" name="Picture 18" descr="Image result for hampton inn and suites logo">
            <a:hlinkClick r:id="rId14"/>
            <a:extLst>
              <a:ext uri="{FF2B5EF4-FFF2-40B4-BE49-F238E27FC236}">
                <a16:creationId xmlns:a16="http://schemas.microsoft.com/office/drawing/2014/main" id="{7FCE4B62-D839-4532-B514-E4FABD3E760F}"/>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656614" y="2336092"/>
            <a:ext cx="2686050" cy="1704975"/>
          </a:xfrm>
          <a:prstGeom prst="rect">
            <a:avLst/>
          </a:prstGeom>
          <a:noFill/>
          <a:extLst>
            <a:ext uri="{909E8E84-426E-40DD-AFC4-6F175D3DCCD1}">
              <a14:hiddenFill xmlns:a14="http://schemas.microsoft.com/office/drawing/2010/main">
                <a:solidFill>
                  <a:srgbClr val="FFFFFF"/>
                </a:solidFill>
              </a14:hiddenFill>
            </a:ext>
          </a:extLst>
        </p:spPr>
      </p:pic>
      <p:pic>
        <p:nvPicPr>
          <p:cNvPr id="8212" name="Picture 20" descr="Image result for hilton garden inn logo">
            <a:hlinkClick r:id="rId16"/>
            <a:extLst>
              <a:ext uri="{FF2B5EF4-FFF2-40B4-BE49-F238E27FC236}">
                <a16:creationId xmlns:a16="http://schemas.microsoft.com/office/drawing/2014/main" id="{433DC36E-6936-4DB5-A3CE-704349883534}"/>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117017" y="4171242"/>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8214" name="Picture 22" descr="Image result for homewood suites logo">
            <a:hlinkClick r:id="rId18"/>
            <a:extLst>
              <a:ext uri="{FF2B5EF4-FFF2-40B4-BE49-F238E27FC236}">
                <a16:creationId xmlns:a16="http://schemas.microsoft.com/office/drawing/2014/main" id="{AF3EDADD-B859-483C-A6C1-652898F5636C}"/>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652409" y="4455578"/>
            <a:ext cx="2543175" cy="1800225"/>
          </a:xfrm>
          <a:prstGeom prst="rect">
            <a:avLst/>
          </a:prstGeom>
          <a:noFill/>
          <a:extLst>
            <a:ext uri="{909E8E84-426E-40DD-AFC4-6F175D3DCCD1}">
              <a14:hiddenFill xmlns:a14="http://schemas.microsoft.com/office/drawing/2010/main">
                <a:solidFill>
                  <a:srgbClr val="FFFFFF"/>
                </a:solidFill>
              </a14:hiddenFill>
            </a:ext>
          </a:extLst>
        </p:spPr>
      </p:pic>
      <p:pic>
        <p:nvPicPr>
          <p:cNvPr id="8216" name="Picture 24" descr="Image result for holiday inn  logo">
            <a:hlinkClick r:id="rId20"/>
            <a:extLst>
              <a:ext uri="{FF2B5EF4-FFF2-40B4-BE49-F238E27FC236}">
                <a16:creationId xmlns:a16="http://schemas.microsoft.com/office/drawing/2014/main" id="{B73B5C09-47DB-4845-B9A4-AA8EDAE0FA7A}"/>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9104620" y="454731"/>
            <a:ext cx="2990850"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00475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69550-67E2-4036-8242-BA43A355A8F8}"/>
              </a:ext>
            </a:extLst>
          </p:cNvPr>
          <p:cNvSpPr>
            <a:spLocks noGrp="1"/>
          </p:cNvSpPr>
          <p:nvPr>
            <p:ph type="title"/>
          </p:nvPr>
        </p:nvSpPr>
        <p:spPr>
          <a:xfrm>
            <a:off x="203200" y="138545"/>
            <a:ext cx="11226799" cy="2019186"/>
          </a:xfrm>
        </p:spPr>
        <p:txBody>
          <a:bodyPr>
            <a:normAutofit/>
          </a:bodyPr>
          <a:lstStyle/>
          <a:p>
            <a:r>
              <a:rPr lang="en-GB" sz="4400" dirty="0"/>
              <a:t>Cardiff Marriott 184 rooms</a:t>
            </a:r>
            <a:br>
              <a:rPr lang="en-GB" sz="4400" dirty="0"/>
            </a:br>
            <a:r>
              <a:rPr lang="en-GB" sz="4400" dirty="0"/>
              <a:t>Operations Manager (2 Years) </a:t>
            </a:r>
          </a:p>
        </p:txBody>
      </p:sp>
      <p:pic>
        <p:nvPicPr>
          <p:cNvPr id="11267" name="Picture 3" descr="Image result for cardiff marriott images">
            <a:hlinkClick r:id="rId2"/>
            <a:extLst>
              <a:ext uri="{FF2B5EF4-FFF2-40B4-BE49-F238E27FC236}">
                <a16:creationId xmlns:a16="http://schemas.microsoft.com/office/drawing/2014/main" id="{289530B3-31ED-4D6F-837F-AE9948DE3A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334" y="2230260"/>
            <a:ext cx="3728411" cy="2465917"/>
          </a:xfrm>
          <a:prstGeom prst="rect">
            <a:avLst/>
          </a:prstGeom>
          <a:noFill/>
          <a:extLst>
            <a:ext uri="{909E8E84-426E-40DD-AFC4-6F175D3DCCD1}">
              <a14:hiddenFill xmlns:a14="http://schemas.microsoft.com/office/drawing/2010/main">
                <a:solidFill>
                  <a:srgbClr val="FFFFFF"/>
                </a:solidFill>
              </a14:hiddenFill>
            </a:ext>
          </a:extLst>
        </p:spPr>
      </p:pic>
      <p:pic>
        <p:nvPicPr>
          <p:cNvPr id="11269" name="Picture 5" descr="Image result for cardiff marriott images">
            <a:hlinkClick r:id="rId4"/>
            <a:extLst>
              <a:ext uri="{FF2B5EF4-FFF2-40B4-BE49-F238E27FC236}">
                <a16:creationId xmlns:a16="http://schemas.microsoft.com/office/drawing/2014/main" id="{D90E6EA1-8F0A-4032-A22B-B8FB3D6E31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99250" y="276753"/>
            <a:ext cx="2550037" cy="6364191"/>
          </a:xfrm>
          <a:prstGeom prst="rect">
            <a:avLst/>
          </a:prstGeom>
          <a:noFill/>
          <a:extLst>
            <a:ext uri="{909E8E84-426E-40DD-AFC4-6F175D3DCCD1}">
              <a14:hiddenFill xmlns:a14="http://schemas.microsoft.com/office/drawing/2010/main">
                <a:solidFill>
                  <a:srgbClr val="FFFFFF"/>
                </a:solidFill>
              </a14:hiddenFill>
            </a:ext>
          </a:extLst>
        </p:spPr>
      </p:pic>
      <p:pic>
        <p:nvPicPr>
          <p:cNvPr id="11271" name="Picture 7" descr="Image result for cardiff marriott images">
            <a:hlinkClick r:id="rId6"/>
            <a:extLst>
              <a:ext uri="{FF2B5EF4-FFF2-40B4-BE49-F238E27FC236}">
                <a16:creationId xmlns:a16="http://schemas.microsoft.com/office/drawing/2014/main" id="{E6486FE8-669D-4882-B638-F23DCD5DD3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42288" y="1921164"/>
            <a:ext cx="4210948" cy="190929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close up of a ceiling in a room&#10;&#10;Description automatically generated">
            <a:extLst>
              <a:ext uri="{FF2B5EF4-FFF2-40B4-BE49-F238E27FC236}">
                <a16:creationId xmlns:a16="http://schemas.microsoft.com/office/drawing/2014/main" id="{73ADE117-7366-4E08-8905-04EF64EBFC89}"/>
              </a:ext>
            </a:extLst>
          </p:cNvPr>
          <p:cNvPicPr>
            <a:picLocks noChangeAspect="1"/>
          </p:cNvPicPr>
          <p:nvPr/>
        </p:nvPicPr>
        <p:blipFill>
          <a:blip r:embed="rId8"/>
          <a:stretch>
            <a:fillRect/>
          </a:stretch>
        </p:blipFill>
        <p:spPr>
          <a:xfrm>
            <a:off x="858309" y="4808185"/>
            <a:ext cx="3289652" cy="1666875"/>
          </a:xfrm>
          <a:prstGeom prst="rect">
            <a:avLst/>
          </a:prstGeom>
        </p:spPr>
      </p:pic>
      <p:pic>
        <p:nvPicPr>
          <p:cNvPr id="6" name="Picture 5" descr="A dining room table&#10;&#10;Description automatically generated">
            <a:extLst>
              <a:ext uri="{FF2B5EF4-FFF2-40B4-BE49-F238E27FC236}">
                <a16:creationId xmlns:a16="http://schemas.microsoft.com/office/drawing/2014/main" id="{8D4E9A2F-5CDF-4FDC-8FA6-438920911B06}"/>
              </a:ext>
            </a:extLst>
          </p:cNvPr>
          <p:cNvPicPr>
            <a:picLocks noChangeAspect="1"/>
          </p:cNvPicPr>
          <p:nvPr/>
        </p:nvPicPr>
        <p:blipFill>
          <a:blip r:embed="rId9"/>
          <a:stretch>
            <a:fillRect/>
          </a:stretch>
        </p:blipFill>
        <p:spPr>
          <a:xfrm>
            <a:off x="4667249" y="4127500"/>
            <a:ext cx="4606059" cy="2347559"/>
          </a:xfrm>
          <a:prstGeom prst="rect">
            <a:avLst/>
          </a:prstGeom>
        </p:spPr>
      </p:pic>
    </p:spTree>
    <p:extLst>
      <p:ext uri="{BB962C8B-B14F-4D97-AF65-F5344CB8AC3E}">
        <p14:creationId xmlns:p14="http://schemas.microsoft.com/office/powerpoint/2010/main" val="40197937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F4590-9780-468B-A66B-5F3E4EDB11BB}"/>
              </a:ext>
            </a:extLst>
          </p:cNvPr>
          <p:cNvSpPr>
            <a:spLocks noGrp="1"/>
          </p:cNvSpPr>
          <p:nvPr>
            <p:ph type="ctrTitle"/>
          </p:nvPr>
        </p:nvSpPr>
        <p:spPr>
          <a:xfrm>
            <a:off x="603504" y="1912775"/>
            <a:ext cx="10782300" cy="2659225"/>
          </a:xfrm>
        </p:spPr>
        <p:txBody>
          <a:bodyPr/>
          <a:lstStyle/>
          <a:p>
            <a:r>
              <a:rPr lang="en-GB" sz="5400" dirty="0"/>
              <a:t>Evolution of Human Resources </a:t>
            </a:r>
            <a:r>
              <a:rPr lang="en-GB" sz="4400" dirty="0"/>
              <a:t/>
            </a:r>
            <a:br>
              <a:rPr lang="en-GB" sz="4400" dirty="0"/>
            </a:br>
            <a:r>
              <a:rPr lang="en-GB" sz="4400" dirty="0"/>
              <a:t/>
            </a:r>
            <a:br>
              <a:rPr lang="en-GB" sz="4400" dirty="0"/>
            </a:br>
            <a:endParaRPr lang="en-GB" sz="4400" dirty="0"/>
          </a:p>
        </p:txBody>
      </p:sp>
      <p:sp>
        <p:nvSpPr>
          <p:cNvPr id="3" name="Subtitle 2">
            <a:extLst>
              <a:ext uri="{FF2B5EF4-FFF2-40B4-BE49-F238E27FC236}">
                <a16:creationId xmlns:a16="http://schemas.microsoft.com/office/drawing/2014/main" id="{3EF47F74-E5D4-4DB1-8BA7-2B0551D81941}"/>
              </a:ext>
            </a:extLst>
          </p:cNvPr>
          <p:cNvSpPr>
            <a:spLocks noGrp="1"/>
          </p:cNvSpPr>
          <p:nvPr>
            <p:ph type="subTitle" idx="1"/>
          </p:nvPr>
        </p:nvSpPr>
        <p:spPr/>
        <p:txBody>
          <a:bodyPr/>
          <a:lstStyle/>
          <a:p>
            <a:r>
              <a:rPr lang="en-GB" dirty="0"/>
              <a:t>External and Internal Factors that impact an Organisation</a:t>
            </a:r>
          </a:p>
        </p:txBody>
      </p:sp>
    </p:spTree>
    <p:extLst>
      <p:ext uri="{BB962C8B-B14F-4D97-AF65-F5344CB8AC3E}">
        <p14:creationId xmlns:p14="http://schemas.microsoft.com/office/powerpoint/2010/main" val="32962395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09" y="-73890"/>
            <a:ext cx="11115963" cy="2540000"/>
          </a:xfrm>
        </p:spPr>
        <p:txBody>
          <a:bodyPr>
            <a:normAutofit/>
          </a:bodyPr>
          <a:lstStyle/>
          <a:p>
            <a:r>
              <a:rPr lang="en-GB" dirty="0" smtClean="0"/>
              <a:t>Modern Day </a:t>
            </a:r>
            <a:r>
              <a:rPr lang="en-GB" dirty="0"/>
              <a:t>HR</a:t>
            </a:r>
            <a:r>
              <a:rPr lang="en-GB" dirty="0" smtClean="0"/>
              <a:t>…</a:t>
            </a:r>
            <a:r>
              <a:rPr lang="en-GB" dirty="0"/>
              <a:t/>
            </a:r>
            <a:br>
              <a:rPr lang="en-GB" dirty="0"/>
            </a:br>
            <a:r>
              <a:rPr lang="en-GB" sz="4400" dirty="0" smtClean="0"/>
              <a:t/>
            </a:r>
            <a:br>
              <a:rPr lang="en-GB" sz="4400" dirty="0" smtClean="0"/>
            </a:br>
            <a:endParaRPr lang="en-GB" sz="4400" dirty="0"/>
          </a:p>
        </p:txBody>
      </p:sp>
      <p:sp>
        <p:nvSpPr>
          <p:cNvPr id="3" name="Content Placeholder 2"/>
          <p:cNvSpPr>
            <a:spLocks noGrp="1"/>
          </p:cNvSpPr>
          <p:nvPr>
            <p:ph idx="1"/>
          </p:nvPr>
        </p:nvSpPr>
        <p:spPr>
          <a:xfrm>
            <a:off x="498764" y="1265382"/>
            <a:ext cx="10931617" cy="4137891"/>
          </a:xfrm>
        </p:spPr>
        <p:txBody>
          <a:bodyPr>
            <a:normAutofit/>
          </a:bodyPr>
          <a:lstStyle/>
          <a:p>
            <a:r>
              <a:rPr lang="en-GB" dirty="0"/>
              <a:t>Modern HR professionals are leaders in their organizations. </a:t>
            </a:r>
            <a:endParaRPr lang="en-GB" dirty="0" smtClean="0"/>
          </a:p>
          <a:p>
            <a:r>
              <a:rPr lang="en-GB" dirty="0" smtClean="0"/>
              <a:t>The </a:t>
            </a:r>
            <a:r>
              <a:rPr lang="en-GB" dirty="0"/>
              <a:t>specialists sponsor the organizational mission, vision, values and goals among staff members, and they monitor and adjust organizational activities to ensure the success of various initiatives. </a:t>
            </a:r>
            <a:endParaRPr lang="en-GB" dirty="0" smtClean="0"/>
          </a:p>
          <a:p>
            <a:r>
              <a:rPr lang="en-GB" dirty="0" smtClean="0"/>
              <a:t>Human </a:t>
            </a:r>
            <a:r>
              <a:rPr lang="en-GB" dirty="0"/>
              <a:t>resource specialists contribute to enterprises by managing the most important asset of any organization, </a:t>
            </a:r>
            <a:r>
              <a:rPr lang="en-GB" sz="3200" b="1" dirty="0"/>
              <a:t>the people </a:t>
            </a:r>
            <a:r>
              <a:rPr lang="en-GB" dirty="0"/>
              <a:t>who complete the daily tasks that result in productive outcomes. </a:t>
            </a:r>
            <a:endParaRPr lang="en-GB" dirty="0" smtClean="0"/>
          </a:p>
          <a:p>
            <a:r>
              <a:rPr lang="en-GB" dirty="0" smtClean="0"/>
              <a:t>Their </a:t>
            </a:r>
            <a:r>
              <a:rPr lang="en-GB" dirty="0"/>
              <a:t>work aids in the global success of their organizations.</a:t>
            </a:r>
          </a:p>
          <a:p>
            <a:r>
              <a:rPr lang="en-GB" dirty="0"/>
              <a:t> </a:t>
            </a:r>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8006" y="4104120"/>
            <a:ext cx="3762375" cy="2333625"/>
          </a:xfrm>
          <a:prstGeom prst="rect">
            <a:avLst/>
          </a:prstGeom>
        </p:spPr>
      </p:pic>
    </p:spTree>
    <p:extLst>
      <p:ext uri="{BB962C8B-B14F-4D97-AF65-F5344CB8AC3E}">
        <p14:creationId xmlns:p14="http://schemas.microsoft.com/office/powerpoint/2010/main" val="10580144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ukmC6F0JvQw"/>
          <p:cNvPicPr>
            <a:picLocks noRot="1" noChangeAspect="1"/>
          </p:cNvPicPr>
          <p:nvPr>
            <a:videoFile r:link="rId1"/>
          </p:nvPr>
        </p:nvPicPr>
        <p:blipFill>
          <a:blip r:embed="rId3"/>
          <a:stretch>
            <a:fillRect/>
          </a:stretch>
        </p:blipFill>
        <p:spPr>
          <a:xfrm>
            <a:off x="267855" y="138545"/>
            <a:ext cx="11757890" cy="6604000"/>
          </a:xfrm>
          <a:prstGeom prst="rect">
            <a:avLst/>
          </a:prstGeom>
        </p:spPr>
      </p:pic>
    </p:spTree>
    <p:extLst>
      <p:ext uri="{BB962C8B-B14F-4D97-AF65-F5344CB8AC3E}">
        <p14:creationId xmlns:p14="http://schemas.microsoft.com/office/powerpoint/2010/main" val="42511249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22D53-F64C-4240-A487-A04E569CA643}"/>
              </a:ext>
            </a:extLst>
          </p:cNvPr>
          <p:cNvSpPr>
            <a:spLocks noGrp="1"/>
          </p:cNvSpPr>
          <p:nvPr>
            <p:ph type="title"/>
          </p:nvPr>
        </p:nvSpPr>
        <p:spPr>
          <a:xfrm>
            <a:off x="657224" y="499533"/>
            <a:ext cx="10772775" cy="704116"/>
          </a:xfrm>
        </p:spPr>
        <p:txBody>
          <a:bodyPr>
            <a:normAutofit fontScale="90000"/>
          </a:bodyPr>
          <a:lstStyle/>
          <a:p>
            <a:r>
              <a:rPr lang="en-GB" dirty="0"/>
              <a:t>Different types of Companies </a:t>
            </a:r>
          </a:p>
        </p:txBody>
      </p:sp>
      <p:sp>
        <p:nvSpPr>
          <p:cNvPr id="3" name="Content Placeholder 2">
            <a:extLst>
              <a:ext uri="{FF2B5EF4-FFF2-40B4-BE49-F238E27FC236}">
                <a16:creationId xmlns:a16="http://schemas.microsoft.com/office/drawing/2014/main" id="{73F87D81-41B8-43C9-BD30-3E326DCC46B9}"/>
              </a:ext>
            </a:extLst>
          </p:cNvPr>
          <p:cNvSpPr>
            <a:spLocks noGrp="1"/>
          </p:cNvSpPr>
          <p:nvPr>
            <p:ph idx="1"/>
          </p:nvPr>
        </p:nvSpPr>
        <p:spPr>
          <a:xfrm>
            <a:off x="676656" y="1446245"/>
            <a:ext cx="10753725" cy="5243803"/>
          </a:xfrm>
        </p:spPr>
        <p:txBody>
          <a:bodyPr/>
          <a:lstStyle/>
          <a:p>
            <a:r>
              <a:rPr lang="en-GB" b="1" dirty="0"/>
              <a:t>Private</a:t>
            </a:r>
            <a:r>
              <a:rPr lang="en-GB" dirty="0"/>
              <a:t> – sole traders, partnerships, companies (Ltd, plc). Small to medium enterprises (SME’s – meet 2 out of 3 criteria - less than 250 employees/turnover of £25m/gross assets of £12.5m), large (global companies). Operate for profit or are social enterprises.</a:t>
            </a:r>
          </a:p>
          <a:p>
            <a:endParaRPr lang="en-GB" b="1" dirty="0"/>
          </a:p>
          <a:p>
            <a:r>
              <a:rPr lang="en-GB" b="1" dirty="0"/>
              <a:t>Public</a:t>
            </a:r>
            <a:r>
              <a:rPr lang="en-GB" dirty="0"/>
              <a:t> – central government, local and regional government, public service providers, publicly owned corporations (BBC, Royal Mail). Largely funded by taxpayer and subject to a degree of public accountability. Increasingly being run like commercial businesses with targets, having to compete in internal and external markets.</a:t>
            </a:r>
          </a:p>
          <a:p>
            <a:endParaRPr lang="en-GB" b="1" dirty="0"/>
          </a:p>
          <a:p>
            <a:r>
              <a:rPr lang="en-GB" b="1" dirty="0"/>
              <a:t>Voluntary (third) sector </a:t>
            </a:r>
            <a:r>
              <a:rPr lang="en-GB" dirty="0"/>
              <a:t>– co-operatives, charities, pressure groups, controlled by boards of trustees and are subject to the law of trust, chartered bodies such as universities, professional bodies. Not for profit and not subject to direct government control or company law.</a:t>
            </a:r>
          </a:p>
          <a:p>
            <a:endParaRPr lang="en-GB" dirty="0"/>
          </a:p>
        </p:txBody>
      </p:sp>
    </p:spTree>
    <p:extLst>
      <p:ext uri="{BB962C8B-B14F-4D97-AF65-F5344CB8AC3E}">
        <p14:creationId xmlns:p14="http://schemas.microsoft.com/office/powerpoint/2010/main" val="26479535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618" y="-92363"/>
            <a:ext cx="11171381" cy="1524000"/>
          </a:xfrm>
        </p:spPr>
        <p:txBody>
          <a:bodyPr/>
          <a:lstStyle/>
          <a:p>
            <a:r>
              <a:rPr lang="en-GB" dirty="0"/>
              <a:t>Organisational Size </a:t>
            </a:r>
          </a:p>
        </p:txBody>
      </p:sp>
      <p:sp>
        <p:nvSpPr>
          <p:cNvPr id="3" name="Content Placeholder 2"/>
          <p:cNvSpPr>
            <a:spLocks noGrp="1"/>
          </p:cNvSpPr>
          <p:nvPr>
            <p:ph idx="1"/>
          </p:nvPr>
        </p:nvSpPr>
        <p:spPr>
          <a:xfrm>
            <a:off x="166256" y="1173018"/>
            <a:ext cx="11264126" cy="4604847"/>
          </a:xfrm>
        </p:spPr>
        <p:txBody>
          <a:bodyPr>
            <a:normAutofit/>
          </a:bodyPr>
          <a:lstStyle/>
          <a:p>
            <a:endParaRPr lang="en-GB" dirty="0"/>
          </a:p>
          <a:p>
            <a:r>
              <a:rPr lang="en-GB" sz="3600" dirty="0"/>
              <a:t>Small/Micro: with less than 10 employees</a:t>
            </a:r>
          </a:p>
          <a:p>
            <a:endParaRPr lang="en-GB" sz="3600" dirty="0"/>
          </a:p>
          <a:p>
            <a:r>
              <a:rPr lang="en-GB" sz="3600" dirty="0"/>
              <a:t>Small to Medium: with less than 250 employees</a:t>
            </a:r>
          </a:p>
          <a:p>
            <a:endParaRPr lang="en-GB" sz="3600" dirty="0"/>
          </a:p>
          <a:p>
            <a:r>
              <a:rPr lang="en-GB" sz="3600" dirty="0"/>
              <a:t>Large: with more than 250</a:t>
            </a:r>
          </a:p>
          <a:p>
            <a:endParaRPr lang="en-GB" dirty="0"/>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7936" y="3964969"/>
            <a:ext cx="3843481" cy="2343150"/>
          </a:xfrm>
          <a:prstGeom prst="rect">
            <a:avLst/>
          </a:prstGeom>
        </p:spPr>
      </p:pic>
    </p:spTree>
    <p:extLst>
      <p:ext uri="{BB962C8B-B14F-4D97-AF65-F5344CB8AC3E}">
        <p14:creationId xmlns:p14="http://schemas.microsoft.com/office/powerpoint/2010/main" val="15477101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0" y="110836"/>
            <a:ext cx="11023599" cy="1376219"/>
          </a:xfrm>
        </p:spPr>
        <p:txBody>
          <a:bodyPr/>
          <a:lstStyle/>
          <a:p>
            <a:r>
              <a:rPr lang="en-GB" dirty="0"/>
              <a:t>Organisational Orientation </a:t>
            </a:r>
          </a:p>
        </p:txBody>
      </p:sp>
      <p:sp>
        <p:nvSpPr>
          <p:cNvPr id="3" name="Content Placeholder 2"/>
          <p:cNvSpPr>
            <a:spLocks noGrp="1"/>
          </p:cNvSpPr>
          <p:nvPr>
            <p:ph idx="1"/>
          </p:nvPr>
        </p:nvSpPr>
        <p:spPr>
          <a:xfrm>
            <a:off x="341746" y="1246910"/>
            <a:ext cx="11088636" cy="5024582"/>
          </a:xfrm>
        </p:spPr>
        <p:txBody>
          <a:bodyPr>
            <a:normAutofit/>
          </a:bodyPr>
          <a:lstStyle/>
          <a:p>
            <a:pPr>
              <a:buFont typeface="Wingdings" panose="05000000000000000000" pitchFamily="2" charset="2"/>
              <a:buChar char="§"/>
            </a:pPr>
            <a:r>
              <a:rPr lang="en-GB" sz="3200" dirty="0"/>
              <a:t> Organisational orientation is split between </a:t>
            </a:r>
            <a:r>
              <a:rPr lang="en-GB" sz="3200" b="1" dirty="0"/>
              <a:t>production</a:t>
            </a:r>
            <a:r>
              <a:rPr lang="en-GB" sz="3200" dirty="0"/>
              <a:t> or </a:t>
            </a:r>
            <a:r>
              <a:rPr lang="en-GB" sz="3200" b="1" dirty="0"/>
              <a:t>service </a:t>
            </a:r>
          </a:p>
          <a:p>
            <a:pPr>
              <a:buFont typeface="Wingdings" panose="05000000000000000000" pitchFamily="2" charset="2"/>
              <a:buChar char="§"/>
            </a:pPr>
            <a:r>
              <a:rPr lang="en-GB" sz="3200" b="1" dirty="0"/>
              <a:t> </a:t>
            </a:r>
            <a:r>
              <a:rPr lang="en-GB" sz="3200" dirty="0"/>
              <a:t>A product is a physical, tangible item</a:t>
            </a:r>
          </a:p>
          <a:p>
            <a:pPr>
              <a:buFont typeface="Wingdings" panose="05000000000000000000" pitchFamily="2" charset="2"/>
              <a:buChar char="§"/>
            </a:pPr>
            <a:r>
              <a:rPr lang="en-GB" sz="3200" dirty="0"/>
              <a:t> A service is intangible and consumed at the point of delivery  </a:t>
            </a:r>
          </a:p>
          <a:p>
            <a:pPr>
              <a:buFont typeface="Wingdings" panose="05000000000000000000" pitchFamily="2" charset="2"/>
              <a:buChar char="§"/>
            </a:pPr>
            <a:r>
              <a:rPr lang="en-GB" sz="3200" dirty="0"/>
              <a:t> Orientation can also be considered by reference to activities – </a:t>
            </a:r>
          </a:p>
          <a:p>
            <a:pPr marL="0" indent="0">
              <a:buNone/>
            </a:pPr>
            <a:endParaRPr lang="en-GB" sz="3200" dirty="0"/>
          </a:p>
          <a:p>
            <a:pPr marL="0" indent="0">
              <a:buNone/>
            </a:pPr>
            <a:r>
              <a:rPr lang="en-GB" sz="3200" b="1" dirty="0"/>
              <a:t>Primary: </a:t>
            </a:r>
            <a:r>
              <a:rPr lang="en-GB" sz="3200" dirty="0"/>
              <a:t>e.g. agriculture, mining </a:t>
            </a:r>
          </a:p>
          <a:p>
            <a:pPr marL="0" indent="0">
              <a:buNone/>
            </a:pPr>
            <a:r>
              <a:rPr lang="en-GB" sz="3200" b="1" dirty="0"/>
              <a:t>Secondary: </a:t>
            </a:r>
            <a:r>
              <a:rPr lang="en-GB" sz="3200" dirty="0"/>
              <a:t>e.g. manufacturing, production  </a:t>
            </a:r>
          </a:p>
          <a:p>
            <a:pPr marL="0" indent="0">
              <a:buNone/>
            </a:pPr>
            <a:r>
              <a:rPr lang="en-GB" sz="3200" b="1" dirty="0"/>
              <a:t>Tertiary: </a:t>
            </a:r>
            <a:r>
              <a:rPr lang="en-GB" sz="3200" dirty="0"/>
              <a:t>e.g. services, finance, health</a:t>
            </a:r>
          </a:p>
          <a:p>
            <a:endParaRPr lang="en-GB" dirty="0"/>
          </a:p>
        </p:txBody>
      </p:sp>
    </p:spTree>
    <p:extLst>
      <p:ext uri="{BB962C8B-B14F-4D97-AF65-F5344CB8AC3E}">
        <p14:creationId xmlns:p14="http://schemas.microsoft.com/office/powerpoint/2010/main" val="26776179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7224" y="332509"/>
            <a:ext cx="10772775" cy="794327"/>
          </a:xfrm>
        </p:spPr>
        <p:txBody>
          <a:bodyPr>
            <a:normAutofit/>
          </a:bodyPr>
          <a:lstStyle/>
          <a:p>
            <a:r>
              <a:rPr lang="en-GB" dirty="0"/>
              <a:t>The Role of Management </a:t>
            </a:r>
          </a:p>
        </p:txBody>
      </p:sp>
      <p:sp>
        <p:nvSpPr>
          <p:cNvPr id="3" name="Content Placeholder 2"/>
          <p:cNvSpPr>
            <a:spLocks noGrp="1"/>
          </p:cNvSpPr>
          <p:nvPr>
            <p:ph idx="1"/>
          </p:nvPr>
        </p:nvSpPr>
        <p:spPr>
          <a:xfrm>
            <a:off x="676656" y="1126836"/>
            <a:ext cx="10753725" cy="5634182"/>
          </a:xfrm>
        </p:spPr>
        <p:txBody>
          <a:bodyPr>
            <a:noAutofit/>
          </a:bodyPr>
          <a:lstStyle/>
          <a:p>
            <a:pPr>
              <a:tabLst>
                <a:tab pos="2003425" algn="l"/>
                <a:tab pos="2919413" algn="l"/>
                <a:tab pos="3487738" algn="l"/>
                <a:tab pos="4799013" algn="l"/>
                <a:tab pos="5541963" algn="l"/>
              </a:tabLst>
            </a:pPr>
            <a:r>
              <a:rPr lang="en-US" altLang="zh-TW" b="1" dirty="0">
                <a:ea typeface="新細明體" charset="-120"/>
              </a:rPr>
              <a:t>Management</a:t>
            </a:r>
          </a:p>
          <a:p>
            <a:pPr lvl="1">
              <a:tabLst>
                <a:tab pos="2003425" algn="l"/>
                <a:tab pos="2919413" algn="l"/>
                <a:tab pos="3487738" algn="l"/>
                <a:tab pos="4799013" algn="l"/>
                <a:tab pos="5541963" algn="l"/>
              </a:tabLst>
            </a:pPr>
            <a:r>
              <a:rPr lang="en-US" altLang="zh-TW" dirty="0">
                <a:ea typeface="新細明體" charset="-120"/>
              </a:rPr>
              <a:t>The planning, organising, leading, and controlling of human and other resources to achieve organisational goals effectively and efficiently.</a:t>
            </a:r>
          </a:p>
          <a:p>
            <a:pPr marL="0" indent="0">
              <a:buNone/>
              <a:tabLst>
                <a:tab pos="2003425" algn="l"/>
                <a:tab pos="2919413" algn="l"/>
                <a:tab pos="3487738" algn="l"/>
                <a:tab pos="4799013" algn="l"/>
                <a:tab pos="5541963" algn="l"/>
              </a:tabLst>
            </a:pPr>
            <a:r>
              <a:rPr lang="en-US" altLang="zh-TW" b="1" dirty="0">
                <a:ea typeface="新細明體" charset="-120"/>
              </a:rPr>
              <a:t>Managers</a:t>
            </a:r>
          </a:p>
          <a:p>
            <a:pPr lvl="1">
              <a:tabLst>
                <a:tab pos="2003425" algn="l"/>
                <a:tab pos="2919413" algn="l"/>
                <a:tab pos="3487738" algn="l"/>
                <a:tab pos="4799013" algn="l"/>
                <a:tab pos="5541963" algn="l"/>
              </a:tabLst>
            </a:pPr>
            <a:r>
              <a:rPr lang="en-US" altLang="zh-TW" dirty="0">
                <a:ea typeface="新細明體" charset="-120"/>
              </a:rPr>
              <a:t>The people responsible for supervising the use of an organisation’s resources to meet its goals.</a:t>
            </a:r>
          </a:p>
          <a:p>
            <a:pPr marL="0" indent="0">
              <a:buNone/>
              <a:tabLst>
                <a:tab pos="2003425" algn="l"/>
                <a:tab pos="2919413" algn="l"/>
                <a:tab pos="3487738" algn="l"/>
                <a:tab pos="4799013" algn="l"/>
                <a:tab pos="5541963" algn="l"/>
              </a:tabLst>
            </a:pPr>
            <a:r>
              <a:rPr lang="en-US" altLang="zh-TW" b="1" dirty="0">
                <a:ea typeface="新細明體" charset="-120"/>
              </a:rPr>
              <a:t>Resources are organisational </a:t>
            </a:r>
            <a:r>
              <a:rPr lang="en-US" altLang="zh-TW" b="1" i="1" dirty="0">
                <a:ea typeface="新細明體" charset="-120"/>
              </a:rPr>
              <a:t>assets</a:t>
            </a:r>
          </a:p>
          <a:p>
            <a:pPr lvl="1">
              <a:buFont typeface="Arial" panose="020B0604020202020204" pitchFamily="34" charset="0"/>
              <a:buChar char="•"/>
              <a:tabLst>
                <a:tab pos="2003425" algn="l"/>
                <a:tab pos="2919413" algn="l"/>
                <a:tab pos="3487738" algn="l"/>
                <a:tab pos="4799013" algn="l"/>
                <a:tab pos="5541963" algn="l"/>
              </a:tabLst>
            </a:pPr>
            <a:r>
              <a:rPr lang="en-US" altLang="zh-TW" dirty="0">
                <a:ea typeface="新細明體" charset="-120"/>
              </a:rPr>
              <a:t>People </a:t>
            </a:r>
          </a:p>
          <a:p>
            <a:pPr lvl="1">
              <a:buFont typeface="Arial" panose="020B0604020202020204" pitchFamily="34" charset="0"/>
              <a:buChar char="•"/>
              <a:tabLst>
                <a:tab pos="2003425" algn="l"/>
                <a:tab pos="2919413" algn="l"/>
                <a:tab pos="3487738" algn="l"/>
                <a:tab pos="4799013" algn="l"/>
                <a:tab pos="5541963" algn="l"/>
              </a:tabLst>
            </a:pPr>
            <a:r>
              <a:rPr lang="en-US" altLang="zh-TW" dirty="0">
                <a:ea typeface="新細明體" charset="-120"/>
                <a:sym typeface="Wingdings" pitchFamily="2" charset="2"/>
              </a:rPr>
              <a:t>S</a:t>
            </a:r>
            <a:r>
              <a:rPr lang="en-US" altLang="zh-TW" dirty="0">
                <a:ea typeface="新細明體" charset="-120"/>
              </a:rPr>
              <a:t>kills		</a:t>
            </a:r>
            <a:endParaRPr lang="en-US" altLang="zh-TW" dirty="0">
              <a:ea typeface="新細明體" charset="-120"/>
              <a:sym typeface="Wingdings" pitchFamily="2" charset="2"/>
            </a:endParaRPr>
          </a:p>
          <a:p>
            <a:pPr lvl="1">
              <a:buFont typeface="Arial" panose="020B0604020202020204" pitchFamily="34" charset="0"/>
              <a:buChar char="•"/>
              <a:tabLst>
                <a:tab pos="2003425" algn="l"/>
                <a:tab pos="2919413" algn="l"/>
                <a:tab pos="3487738" algn="l"/>
                <a:tab pos="4799013" algn="l"/>
                <a:tab pos="5541963" algn="l"/>
              </a:tabLst>
            </a:pPr>
            <a:r>
              <a:rPr lang="en-US" altLang="zh-TW" dirty="0">
                <a:ea typeface="新細明體" charset="-120"/>
                <a:cs typeface="Arial" charset="0"/>
              </a:rPr>
              <a:t>Knowledge	</a:t>
            </a:r>
            <a:endParaRPr lang="en-US" altLang="zh-TW" dirty="0">
              <a:ea typeface="新細明體" charset="-120"/>
              <a:sym typeface="Wingdings" pitchFamily="2" charset="2"/>
            </a:endParaRPr>
          </a:p>
          <a:p>
            <a:pPr lvl="1">
              <a:buFont typeface="Arial" panose="020B0604020202020204" pitchFamily="34" charset="0"/>
              <a:buChar char="•"/>
              <a:tabLst>
                <a:tab pos="2003425" algn="l"/>
                <a:tab pos="2919413" algn="l"/>
                <a:tab pos="3487738" algn="l"/>
                <a:tab pos="4799013" algn="l"/>
                <a:tab pos="5541963" algn="l"/>
              </a:tabLst>
            </a:pPr>
            <a:r>
              <a:rPr lang="en-US" altLang="zh-TW" dirty="0">
                <a:ea typeface="新細明體" charset="-120"/>
              </a:rPr>
              <a:t>Information</a:t>
            </a:r>
          </a:p>
          <a:p>
            <a:pPr lvl="1">
              <a:buFont typeface="Arial" panose="020B0604020202020204" pitchFamily="34" charset="0"/>
              <a:buChar char="•"/>
              <a:tabLst>
                <a:tab pos="2003425" algn="l"/>
                <a:tab pos="2919413" algn="l"/>
                <a:tab pos="3487738" algn="l"/>
                <a:tab pos="4799013" algn="l"/>
                <a:tab pos="5541963" algn="l"/>
              </a:tabLst>
            </a:pPr>
            <a:r>
              <a:rPr lang="en-US" altLang="zh-TW" dirty="0">
                <a:ea typeface="新細明體" charset="-120"/>
              </a:rPr>
              <a:t>Raw materials	</a:t>
            </a:r>
            <a:endParaRPr lang="en-US" altLang="zh-TW" dirty="0">
              <a:ea typeface="新細明體" charset="-120"/>
              <a:sym typeface="Wingdings" pitchFamily="2" charset="2"/>
            </a:endParaRPr>
          </a:p>
          <a:p>
            <a:pPr lvl="1">
              <a:buFont typeface="Arial" panose="020B0604020202020204" pitchFamily="34" charset="0"/>
              <a:buChar char="•"/>
              <a:tabLst>
                <a:tab pos="2003425" algn="l"/>
                <a:tab pos="2919413" algn="l"/>
                <a:tab pos="3487738" algn="l"/>
                <a:tab pos="4799013" algn="l"/>
                <a:tab pos="5541963" algn="l"/>
              </a:tabLst>
            </a:pPr>
            <a:r>
              <a:rPr lang="en-US" altLang="zh-TW" dirty="0">
                <a:ea typeface="新細明體" charset="-120"/>
              </a:rPr>
              <a:t>Machinery	</a:t>
            </a:r>
            <a:endParaRPr lang="en-US" altLang="zh-TW" dirty="0">
              <a:ea typeface="新細明體" charset="-120"/>
              <a:sym typeface="Wingdings" pitchFamily="2" charset="2"/>
            </a:endParaRPr>
          </a:p>
          <a:p>
            <a:pPr lvl="1">
              <a:buFont typeface="Arial" panose="020B0604020202020204" pitchFamily="34" charset="0"/>
              <a:buChar char="•"/>
              <a:tabLst>
                <a:tab pos="2003425" algn="l"/>
                <a:tab pos="2919413" algn="l"/>
                <a:tab pos="3487738" algn="l"/>
                <a:tab pos="4799013" algn="l"/>
                <a:tab pos="5541963" algn="l"/>
              </a:tabLst>
            </a:pPr>
            <a:r>
              <a:rPr lang="en-US" altLang="zh-TW" dirty="0">
                <a:ea typeface="新細明體" charset="-120"/>
              </a:rPr>
              <a:t>Financial capital                                                                       </a:t>
            </a:r>
            <a:r>
              <a:rPr lang="en-US" altLang="zh-TW" sz="2000" dirty="0">
                <a:ea typeface="新細明體" charset="-120"/>
              </a:rPr>
              <a:t>(</a:t>
            </a:r>
            <a:r>
              <a:rPr lang="en-US" sz="2000" dirty="0">
                <a:ea typeface="新細明體" charset="-120"/>
              </a:rPr>
              <a:t>McGraw-Hill, 2004)</a:t>
            </a:r>
            <a:endParaRPr lang="en-GB" sz="2000" dirty="0"/>
          </a:p>
          <a:p>
            <a:pPr lvl="1">
              <a:buFont typeface="Arial" panose="020B0604020202020204" pitchFamily="34" charset="0"/>
              <a:buChar char="•"/>
              <a:tabLst>
                <a:tab pos="2003425" algn="l"/>
                <a:tab pos="2919413" algn="l"/>
                <a:tab pos="3487738" algn="l"/>
                <a:tab pos="4799013" algn="l"/>
                <a:tab pos="5541963" algn="l"/>
              </a:tabLst>
            </a:pPr>
            <a:endParaRPr lang="en-US" altLang="zh-TW" sz="2000" dirty="0">
              <a:ea typeface="新細明體" charset="-120"/>
            </a:endParaRPr>
          </a:p>
          <a:p>
            <a:pPr lvl="1">
              <a:buFont typeface="Arial" panose="020B0604020202020204" pitchFamily="34" charset="0"/>
              <a:buChar char="•"/>
              <a:tabLst>
                <a:tab pos="2003425" algn="l"/>
                <a:tab pos="2919413" algn="l"/>
                <a:tab pos="3487738" algn="l"/>
                <a:tab pos="4799013" algn="l"/>
                <a:tab pos="5541963" algn="l"/>
              </a:tabLst>
            </a:pPr>
            <a:endParaRPr lang="en-US" sz="2000" dirty="0">
              <a:ea typeface="新細明體" charset="-120"/>
            </a:endParaRPr>
          </a:p>
          <a:p>
            <a:pPr marL="4572" lvl="1" indent="0">
              <a:buNone/>
              <a:tabLst>
                <a:tab pos="2003425" algn="l"/>
                <a:tab pos="2919413" algn="l"/>
                <a:tab pos="3487738" algn="l"/>
                <a:tab pos="4799013" algn="l"/>
                <a:tab pos="5541963" algn="l"/>
              </a:tabLst>
            </a:pPr>
            <a:endParaRPr lang="en-GB" sz="2000" dirty="0"/>
          </a:p>
        </p:txBody>
      </p:sp>
    </p:spTree>
    <p:extLst>
      <p:ext uri="{BB962C8B-B14F-4D97-AF65-F5344CB8AC3E}">
        <p14:creationId xmlns:p14="http://schemas.microsoft.com/office/powerpoint/2010/main" val="10199476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7224" y="499533"/>
            <a:ext cx="10772775" cy="1042940"/>
          </a:xfrm>
        </p:spPr>
        <p:txBody>
          <a:bodyPr>
            <a:normAutofit fontScale="90000"/>
          </a:bodyPr>
          <a:lstStyle/>
          <a:p>
            <a:r>
              <a:rPr lang="en-GB" dirty="0"/>
              <a:t>Hotel Management is Organised by Function</a:t>
            </a:r>
          </a:p>
        </p:txBody>
      </p:sp>
      <p:sp>
        <p:nvSpPr>
          <p:cNvPr id="3" name="Content Placeholder 2"/>
          <p:cNvSpPr>
            <a:spLocks noGrp="1"/>
          </p:cNvSpPr>
          <p:nvPr>
            <p:ph idx="1"/>
          </p:nvPr>
        </p:nvSpPr>
        <p:spPr>
          <a:xfrm>
            <a:off x="676656" y="1773382"/>
            <a:ext cx="10753725" cy="4849091"/>
          </a:xfrm>
        </p:spPr>
        <p:txBody>
          <a:bodyPr>
            <a:normAutofit/>
          </a:bodyPr>
          <a:lstStyle/>
          <a:p>
            <a:pPr>
              <a:buFont typeface="Wingdings" panose="05000000000000000000" pitchFamily="2" charset="2"/>
              <a:buChar char="§"/>
              <a:defRPr/>
            </a:pPr>
            <a:r>
              <a:rPr lang="en-GB" altLang="en-US" dirty="0"/>
              <a:t> Finance</a:t>
            </a:r>
          </a:p>
          <a:p>
            <a:pPr>
              <a:buFont typeface="Wingdings" panose="05000000000000000000" pitchFamily="2" charset="2"/>
              <a:buChar char="§"/>
              <a:defRPr/>
            </a:pPr>
            <a:r>
              <a:rPr lang="en-GB" altLang="en-US" dirty="0"/>
              <a:t> Sales &amp; Marketing</a:t>
            </a:r>
          </a:p>
          <a:p>
            <a:pPr>
              <a:buFont typeface="Wingdings" panose="05000000000000000000" pitchFamily="2" charset="2"/>
              <a:buChar char="§"/>
              <a:defRPr/>
            </a:pPr>
            <a:r>
              <a:rPr lang="en-GB" altLang="en-US" dirty="0"/>
              <a:t> Operations – Front Office; Food &amp; Beverage; Housekeeping; Leisure Club</a:t>
            </a:r>
          </a:p>
          <a:p>
            <a:pPr>
              <a:buFont typeface="Wingdings" panose="05000000000000000000" pitchFamily="2" charset="2"/>
              <a:buChar char="§"/>
              <a:defRPr/>
            </a:pPr>
            <a:r>
              <a:rPr lang="en-GB" altLang="en-US" dirty="0"/>
              <a:t> Revenue Management </a:t>
            </a:r>
          </a:p>
          <a:p>
            <a:pPr>
              <a:buFont typeface="Wingdings" panose="05000000000000000000" pitchFamily="2" charset="2"/>
              <a:buChar char="§"/>
              <a:defRPr/>
            </a:pPr>
            <a:r>
              <a:rPr lang="en-GB" altLang="en-US" dirty="0"/>
              <a:t> Human Resource Management </a:t>
            </a:r>
          </a:p>
          <a:p>
            <a:pPr>
              <a:buFont typeface="Wingdings" panose="05000000000000000000" pitchFamily="2" charset="2"/>
              <a:buChar char="§"/>
              <a:defRPr/>
            </a:pPr>
            <a:r>
              <a:rPr lang="en-GB" altLang="en-US" dirty="0"/>
              <a:t> Engineering </a:t>
            </a:r>
          </a:p>
          <a:p>
            <a:pPr>
              <a:buFont typeface="Wingdings" panose="05000000000000000000" pitchFamily="2" charset="2"/>
              <a:buChar char="§"/>
              <a:defRPr/>
            </a:pPr>
            <a:endParaRPr lang="en-GB" altLang="en-US" dirty="0"/>
          </a:p>
          <a:p>
            <a:pPr>
              <a:buFont typeface="Wingdings" panose="05000000000000000000" pitchFamily="2" charset="2"/>
              <a:buChar char="§"/>
              <a:defRPr/>
            </a:pPr>
            <a:r>
              <a:rPr lang="en-GB" altLang="en-US" dirty="0"/>
              <a:t> General Manager </a:t>
            </a:r>
          </a:p>
          <a:p>
            <a:pPr>
              <a:buFont typeface="Wingdings" panose="05000000000000000000" pitchFamily="2" charset="2"/>
              <a:buChar char="§"/>
              <a:defRPr/>
            </a:pPr>
            <a:r>
              <a:rPr lang="en-GB" altLang="en-US" dirty="0"/>
              <a:t> </a:t>
            </a:r>
            <a:r>
              <a:rPr lang="en-GB" altLang="en-US" i="1" dirty="0"/>
              <a:t>Supported by Area Team;  Risk management, Quality management, Customer Care, Performance Management</a:t>
            </a:r>
            <a:endParaRPr lang="en-GB" i="1" dirty="0"/>
          </a:p>
        </p:txBody>
      </p:sp>
    </p:spTree>
    <p:extLst>
      <p:ext uri="{BB962C8B-B14F-4D97-AF65-F5344CB8AC3E}">
        <p14:creationId xmlns:p14="http://schemas.microsoft.com/office/powerpoint/2010/main" val="22280311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Types of Managers</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56145" y="1782618"/>
            <a:ext cx="9402619" cy="4493491"/>
          </a:xfrm>
        </p:spPr>
      </p:pic>
    </p:spTree>
    <p:extLst>
      <p:ext uri="{BB962C8B-B14F-4D97-AF65-F5344CB8AC3E}">
        <p14:creationId xmlns:p14="http://schemas.microsoft.com/office/powerpoint/2010/main" val="13616453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7224" y="499533"/>
            <a:ext cx="10772775" cy="1255376"/>
          </a:xfrm>
        </p:spPr>
        <p:txBody>
          <a:bodyPr>
            <a:normAutofit fontScale="90000"/>
          </a:bodyPr>
          <a:lstStyle/>
          <a:p>
            <a:pPr algn="ctr"/>
            <a:r>
              <a:rPr lang="en-GB" dirty="0"/>
              <a:t>Four Functions of Management –</a:t>
            </a:r>
            <a:br>
              <a:rPr lang="en-GB" dirty="0"/>
            </a:br>
            <a:r>
              <a:rPr lang="en-GB" dirty="0"/>
              <a:t> Henri Foyol </a:t>
            </a:r>
          </a:p>
        </p:txBody>
      </p:sp>
      <p:pic>
        <p:nvPicPr>
          <p:cNvPr id="3" name="Content Placeholder 3" descr="jon69447_0102"/>
          <p:cNvPicPr>
            <a:picLocks noChangeAspect="1" noChangeArrowheads="1"/>
          </p:cNvPicPr>
          <p:nvPr/>
        </p:nvPicPr>
        <p:blipFill>
          <a:blip r:embed="rId2">
            <a:lum bright="-14000" contrast="36000"/>
            <a:extLst>
              <a:ext uri="{28A0092B-C50C-407E-A947-70E740481C1C}">
                <a14:useLocalDpi xmlns:a14="http://schemas.microsoft.com/office/drawing/2010/main" val="0"/>
              </a:ext>
            </a:extLst>
          </a:blip>
          <a:srcRect/>
          <a:stretch>
            <a:fillRect/>
          </a:stretch>
        </p:blipFill>
        <p:spPr bwMode="auto">
          <a:xfrm>
            <a:off x="1658821" y="1995054"/>
            <a:ext cx="8519652" cy="4655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86826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7224" y="332509"/>
            <a:ext cx="10772775" cy="1154546"/>
          </a:xfrm>
        </p:spPr>
        <p:txBody>
          <a:bodyPr/>
          <a:lstStyle/>
          <a:p>
            <a:r>
              <a:rPr lang="en-GB" dirty="0"/>
              <a:t>Stakeholders</a:t>
            </a:r>
          </a:p>
        </p:txBody>
      </p:sp>
      <p:sp>
        <p:nvSpPr>
          <p:cNvPr id="3" name="Content Placeholder 2"/>
          <p:cNvSpPr>
            <a:spLocks noGrp="1"/>
          </p:cNvSpPr>
          <p:nvPr>
            <p:ph idx="1"/>
          </p:nvPr>
        </p:nvSpPr>
        <p:spPr>
          <a:xfrm>
            <a:off x="676656" y="1330036"/>
            <a:ext cx="10753725" cy="5310910"/>
          </a:xfrm>
        </p:spPr>
        <p:txBody>
          <a:bodyPr>
            <a:normAutofit/>
          </a:bodyPr>
          <a:lstStyle/>
          <a:p>
            <a:pPr>
              <a:buFont typeface="Wingdings" panose="05000000000000000000" pitchFamily="2" charset="2"/>
              <a:buChar char="§"/>
            </a:pPr>
            <a:r>
              <a:rPr lang="en-GB" dirty="0"/>
              <a:t> Interests must be taken into account when managers are making decisions. A reasonable balance must be struck and broad principles of fairness observed by managers. </a:t>
            </a:r>
          </a:p>
          <a:p>
            <a:pPr>
              <a:buFont typeface="Wingdings" panose="05000000000000000000" pitchFamily="2" charset="2"/>
              <a:buChar char="§"/>
            </a:pPr>
            <a:r>
              <a:rPr lang="en-GB" dirty="0"/>
              <a:t> Stakeholders include - customers, shareholders, owners, managers and their staff, suppliers, the community.</a:t>
            </a:r>
          </a:p>
          <a:p>
            <a:pPr>
              <a:buFont typeface="Wingdings" panose="05000000000000000000" pitchFamily="2" charset="2"/>
              <a:buChar char="§"/>
            </a:pPr>
            <a:r>
              <a:rPr lang="en-GB" dirty="0"/>
              <a:t> HR customers/stakeholders – employees, professional colleagues (HR, finance, communications team), line managers, senior managers, executive boards, unions, government officials, community.</a:t>
            </a:r>
          </a:p>
          <a:p>
            <a:pPr>
              <a:buFont typeface="Wingdings" panose="05000000000000000000" pitchFamily="2" charset="2"/>
              <a:buChar char="§"/>
            </a:pPr>
            <a:r>
              <a:rPr lang="en-GB" dirty="0"/>
              <a:t> Stakeholder perspective places a requirement on HR to act as champions for effective and fair people management. Example - communicate employee concerns to managers. </a:t>
            </a:r>
          </a:p>
          <a:p>
            <a:pPr>
              <a:buFont typeface="Wingdings" panose="05000000000000000000" pitchFamily="2" charset="2"/>
              <a:buChar char="§"/>
            </a:pPr>
            <a:r>
              <a:rPr lang="en-GB" dirty="0"/>
              <a:t> Helps ensure achievement of objectives and effective change initiatives.</a:t>
            </a:r>
          </a:p>
          <a:p>
            <a:endParaRPr lang="en-GB" dirty="0"/>
          </a:p>
        </p:txBody>
      </p:sp>
    </p:spTree>
    <p:extLst>
      <p:ext uri="{BB962C8B-B14F-4D97-AF65-F5344CB8AC3E}">
        <p14:creationId xmlns:p14="http://schemas.microsoft.com/office/powerpoint/2010/main" val="32298042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Purpose</a:t>
            </a:r>
          </a:p>
        </p:txBody>
      </p:sp>
      <p:sp>
        <p:nvSpPr>
          <p:cNvPr id="3" name="Content Placeholder 2"/>
          <p:cNvSpPr>
            <a:spLocks noGrp="1"/>
          </p:cNvSpPr>
          <p:nvPr>
            <p:ph idx="1"/>
          </p:nvPr>
        </p:nvSpPr>
        <p:spPr/>
        <p:txBody>
          <a:bodyPr>
            <a:normAutofit lnSpcReduction="10000"/>
          </a:bodyPr>
          <a:lstStyle/>
          <a:p>
            <a:r>
              <a:rPr lang="en-GB" sz="3200" i="1" dirty="0"/>
              <a:t>The purpose of the HR Function is to support the delivery of the organisation’s strategy and objectives through the effective management of people and performance. </a:t>
            </a:r>
          </a:p>
          <a:p>
            <a:r>
              <a:rPr lang="en-GB" sz="3200" i="1" dirty="0"/>
              <a:t>As such an organisation’s HR strategy and all activities should be clearly aligned with the strategy and objectives of the business. </a:t>
            </a:r>
          </a:p>
          <a:p>
            <a:endParaRPr lang="en-GB" sz="3200" dirty="0"/>
          </a:p>
          <a:p>
            <a:endParaRPr lang="en-GB" sz="3200" dirty="0"/>
          </a:p>
          <a:p>
            <a:r>
              <a:rPr lang="en-GB" sz="3200" dirty="0"/>
              <a:t>(Wilkinson and Taylor, 2016). </a:t>
            </a:r>
          </a:p>
          <a:p>
            <a:endParaRPr lang="en-GB" dirty="0"/>
          </a:p>
        </p:txBody>
      </p:sp>
    </p:spTree>
    <p:extLst>
      <p:ext uri="{BB962C8B-B14F-4D97-AF65-F5344CB8AC3E}">
        <p14:creationId xmlns:p14="http://schemas.microsoft.com/office/powerpoint/2010/main" val="2337086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Objectives of the HR Function</a:t>
            </a:r>
          </a:p>
        </p:txBody>
      </p:sp>
      <p:sp>
        <p:nvSpPr>
          <p:cNvPr id="3" name="Content Placeholder 2"/>
          <p:cNvSpPr>
            <a:spLocks noGrp="1"/>
          </p:cNvSpPr>
          <p:nvPr>
            <p:ph idx="1"/>
          </p:nvPr>
        </p:nvSpPr>
        <p:spPr/>
        <p:txBody>
          <a:bodyPr/>
          <a:lstStyle/>
          <a:p>
            <a:pPr marL="0" indent="0">
              <a:buNone/>
            </a:pPr>
            <a:r>
              <a:rPr lang="en-GB" sz="3200" dirty="0"/>
              <a:t>The core purpose and activities of the HR function evolve in response to developments in the business environment but do not change radically from one decade to another.</a:t>
            </a:r>
          </a:p>
          <a:p>
            <a:pPr marL="0" indent="0">
              <a:buNone/>
            </a:pPr>
            <a:endParaRPr lang="en-GB" sz="3200" dirty="0"/>
          </a:p>
          <a:p>
            <a:pPr marL="0" indent="0">
              <a:buNone/>
            </a:pPr>
            <a:r>
              <a:rPr lang="en-GB" sz="3200" dirty="0"/>
              <a:t>At its heart, Human Resource Management is about attracting and retaining people with the required skills and experience and then seeking to develop them, maximise their performance, involve and engage them in the work of the organisation. </a:t>
            </a:r>
          </a:p>
          <a:p>
            <a:endParaRPr lang="en-GB" dirty="0"/>
          </a:p>
        </p:txBody>
      </p:sp>
    </p:spTree>
    <p:extLst>
      <p:ext uri="{BB962C8B-B14F-4D97-AF65-F5344CB8AC3E}">
        <p14:creationId xmlns:p14="http://schemas.microsoft.com/office/powerpoint/2010/main" val="5507917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History of HRM </a:t>
            </a:r>
          </a:p>
        </p:txBody>
      </p:sp>
      <p:sp>
        <p:nvSpPr>
          <p:cNvPr id="3" name="Content Placeholder 2"/>
          <p:cNvSpPr>
            <a:spLocks noGrp="1"/>
          </p:cNvSpPr>
          <p:nvPr>
            <p:ph idx="1"/>
          </p:nvPr>
        </p:nvSpPr>
        <p:spPr>
          <a:xfrm>
            <a:off x="676656" y="2011680"/>
            <a:ext cx="10753725" cy="4846320"/>
          </a:xfrm>
        </p:spPr>
        <p:txBody>
          <a:bodyPr>
            <a:normAutofit fontScale="92500" lnSpcReduction="20000"/>
          </a:bodyPr>
          <a:lstStyle/>
          <a:p>
            <a:r>
              <a:rPr lang="en-GB" sz="3200" dirty="0"/>
              <a:t>From personnel management to HRM. </a:t>
            </a:r>
          </a:p>
          <a:p>
            <a:r>
              <a:rPr lang="en-GB" sz="3200" dirty="0"/>
              <a:t>Change towards end of 20</a:t>
            </a:r>
            <a:r>
              <a:rPr lang="en-GB" sz="3200" baseline="30000" dirty="0"/>
              <a:t>th</a:t>
            </a:r>
            <a:r>
              <a:rPr lang="en-GB" sz="3200" dirty="0"/>
              <a:t> Century – </a:t>
            </a:r>
            <a:endParaRPr lang="en-GB" sz="3200" dirty="0" smtClean="0"/>
          </a:p>
          <a:p>
            <a:r>
              <a:rPr lang="en-GB" sz="3200" dirty="0" smtClean="0"/>
              <a:t>notion </a:t>
            </a:r>
            <a:r>
              <a:rPr lang="en-GB" sz="3200" dirty="0"/>
              <a:t>that non-monetary factors could have a bigger impact on productivity and motivation than wages.</a:t>
            </a:r>
          </a:p>
          <a:p>
            <a:r>
              <a:rPr lang="en-GB" sz="3200" dirty="0"/>
              <a:t>HR went from being passive to dynamic. People seen as a valuable resource, rather than cogs in a machine.</a:t>
            </a:r>
          </a:p>
          <a:p>
            <a:r>
              <a:rPr lang="en-GB" sz="3200" dirty="0"/>
              <a:t>Further change at end of century - due to increased free market competition at a global level, growth of technology and knowledge based industries, the importance of people to company success was elevated. </a:t>
            </a:r>
          </a:p>
          <a:p>
            <a:r>
              <a:rPr lang="en-GB" sz="3200" dirty="0"/>
              <a:t>From cogs to resources to assets – people were now a valuable source of competitive advantage. </a:t>
            </a:r>
          </a:p>
          <a:p>
            <a:endParaRPr lang="en-GB" dirty="0"/>
          </a:p>
        </p:txBody>
      </p:sp>
    </p:spTree>
    <p:extLst>
      <p:ext uri="{BB962C8B-B14F-4D97-AF65-F5344CB8AC3E}">
        <p14:creationId xmlns:p14="http://schemas.microsoft.com/office/powerpoint/2010/main" val="6875536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FF37A-3222-4F3E-BDEC-7BCC40F5C994}"/>
              </a:ext>
            </a:extLst>
          </p:cNvPr>
          <p:cNvSpPr>
            <a:spLocks noGrp="1"/>
          </p:cNvSpPr>
          <p:nvPr>
            <p:ph type="ctrTitle"/>
          </p:nvPr>
        </p:nvSpPr>
        <p:spPr/>
        <p:txBody>
          <a:bodyPr/>
          <a:lstStyle/>
          <a:p>
            <a:r>
              <a:rPr lang="en-GB" dirty="0"/>
              <a:t>Working for Marriott</a:t>
            </a:r>
          </a:p>
        </p:txBody>
      </p:sp>
      <p:sp>
        <p:nvSpPr>
          <p:cNvPr id="3" name="Subtitle 2">
            <a:extLst>
              <a:ext uri="{FF2B5EF4-FFF2-40B4-BE49-F238E27FC236}">
                <a16:creationId xmlns:a16="http://schemas.microsoft.com/office/drawing/2014/main" id="{278CF9A0-A990-475D-A8BA-92262E1A1BFB}"/>
              </a:ext>
            </a:extLst>
          </p:cNvPr>
          <p:cNvSpPr>
            <a:spLocks noGrp="1"/>
          </p:cNvSpPr>
          <p:nvPr>
            <p:ph type="subTitle" idx="1"/>
          </p:nvPr>
        </p:nvSpPr>
        <p:spPr/>
        <p:txBody>
          <a:bodyPr/>
          <a:lstStyle/>
          <a:p>
            <a:r>
              <a:rPr lang="en-GB" dirty="0"/>
              <a:t>An employee perspective </a:t>
            </a:r>
          </a:p>
        </p:txBody>
      </p:sp>
    </p:spTree>
    <p:extLst>
      <p:ext uri="{BB962C8B-B14F-4D97-AF65-F5344CB8AC3E}">
        <p14:creationId xmlns:p14="http://schemas.microsoft.com/office/powerpoint/2010/main" val="36090449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view of a city&#10;&#10;Description automatically generated">
            <a:extLst>
              <a:ext uri="{FF2B5EF4-FFF2-40B4-BE49-F238E27FC236}">
                <a16:creationId xmlns:a16="http://schemas.microsoft.com/office/drawing/2014/main" id="{E1F154D0-6219-41E0-834F-2197FCC73B68}"/>
              </a:ext>
            </a:extLst>
          </p:cNvPr>
          <p:cNvPicPr>
            <a:picLocks noChangeAspect="1"/>
          </p:cNvPicPr>
          <p:nvPr/>
        </p:nvPicPr>
        <p:blipFill>
          <a:blip r:embed="rId2"/>
          <a:stretch>
            <a:fillRect/>
          </a:stretch>
        </p:blipFill>
        <p:spPr>
          <a:xfrm>
            <a:off x="485192" y="641878"/>
            <a:ext cx="10926148" cy="5740260"/>
          </a:xfrm>
          <a:prstGeom prst="rect">
            <a:avLst/>
          </a:prstGeom>
        </p:spPr>
      </p:pic>
    </p:spTree>
    <p:extLst>
      <p:ext uri="{BB962C8B-B14F-4D97-AF65-F5344CB8AC3E}">
        <p14:creationId xmlns:p14="http://schemas.microsoft.com/office/powerpoint/2010/main" val="6041458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9A0D9-8172-4318-9E02-8B467EB1EEE6}"/>
              </a:ext>
            </a:extLst>
          </p:cNvPr>
          <p:cNvSpPr>
            <a:spLocks noGrp="1"/>
          </p:cNvSpPr>
          <p:nvPr>
            <p:ph type="title"/>
          </p:nvPr>
        </p:nvSpPr>
        <p:spPr>
          <a:xfrm>
            <a:off x="110836" y="184727"/>
            <a:ext cx="11319163" cy="1431637"/>
          </a:xfrm>
        </p:spPr>
        <p:txBody>
          <a:bodyPr/>
          <a:lstStyle/>
          <a:p>
            <a:r>
              <a:rPr lang="en-GB" dirty="0"/>
              <a:t>Working for Marriott </a:t>
            </a:r>
          </a:p>
        </p:txBody>
      </p:sp>
      <p:sp>
        <p:nvSpPr>
          <p:cNvPr id="3" name="Content Placeholder 2">
            <a:extLst>
              <a:ext uri="{FF2B5EF4-FFF2-40B4-BE49-F238E27FC236}">
                <a16:creationId xmlns:a16="http://schemas.microsoft.com/office/drawing/2014/main" id="{8B743C6A-70B9-443D-A386-E76CBB2A3F35}"/>
              </a:ext>
            </a:extLst>
          </p:cNvPr>
          <p:cNvSpPr>
            <a:spLocks noGrp="1"/>
          </p:cNvSpPr>
          <p:nvPr>
            <p:ph idx="1"/>
          </p:nvPr>
        </p:nvSpPr>
        <p:spPr>
          <a:xfrm>
            <a:off x="110836" y="1256146"/>
            <a:ext cx="11319546" cy="3426692"/>
          </a:xfrm>
        </p:spPr>
        <p:txBody>
          <a:bodyPr/>
          <a:lstStyle/>
          <a:p>
            <a:endParaRPr lang="en-GB" dirty="0"/>
          </a:p>
          <a:p>
            <a:r>
              <a:rPr lang="en-GB" dirty="0"/>
              <a:t>Hear from associates how Marriott’s culture of putting people first has transformed into a global movement called TakeCare, and how that has empowered them on their career journey. </a:t>
            </a:r>
          </a:p>
          <a:p>
            <a:endParaRPr lang="en-GB" dirty="0"/>
          </a:p>
          <a:p>
            <a:r>
              <a:rPr lang="en-GB" dirty="0" smtClean="0">
                <a:hlinkClick r:id="rId2"/>
              </a:rPr>
              <a:t>https://www.youtube.com/user/MarriottJobs</a:t>
            </a:r>
            <a:endParaRPr lang="en-GB" dirty="0"/>
          </a:p>
          <a:p>
            <a:endParaRPr lang="en-GB" dirty="0"/>
          </a:p>
          <a:p>
            <a:endParaRPr lang="en-GB" dirty="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3611" y="3371273"/>
            <a:ext cx="5763780" cy="3121891"/>
          </a:xfrm>
          <a:prstGeom prst="rect">
            <a:avLst/>
          </a:prstGeom>
        </p:spPr>
      </p:pic>
    </p:spTree>
    <p:extLst>
      <p:ext uri="{BB962C8B-B14F-4D97-AF65-F5344CB8AC3E}">
        <p14:creationId xmlns:p14="http://schemas.microsoft.com/office/powerpoint/2010/main" val="25699727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for Marriott International</a:t>
            </a:r>
            <a:endParaRPr lang="en-GB" dirty="0"/>
          </a:p>
        </p:txBody>
      </p:sp>
      <p:pic>
        <p:nvPicPr>
          <p:cNvPr id="4" name="xrex91z0gOY"/>
          <p:cNvPicPr>
            <a:picLocks noGrp="1" noRot="1" noChangeAspect="1"/>
          </p:cNvPicPr>
          <p:nvPr>
            <p:ph idx="1"/>
            <a:videoFile r:link="rId1"/>
          </p:nvPr>
        </p:nvPicPr>
        <p:blipFill>
          <a:blip r:embed="rId3"/>
          <a:stretch>
            <a:fillRect/>
          </a:stretch>
        </p:blipFill>
        <p:spPr>
          <a:xfrm>
            <a:off x="1089891" y="2235200"/>
            <a:ext cx="9217891" cy="4119418"/>
          </a:xfrm>
          <a:prstGeom prst="rect">
            <a:avLst/>
          </a:prstGeom>
        </p:spPr>
      </p:pic>
    </p:spTree>
    <p:extLst>
      <p:ext uri="{BB962C8B-B14F-4D97-AF65-F5344CB8AC3E}">
        <p14:creationId xmlns:p14="http://schemas.microsoft.com/office/powerpoint/2010/main" val="27147303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8500" y="628073"/>
            <a:ext cx="10795000" cy="5763491"/>
          </a:xfrm>
          <a:prstGeom prst="rect">
            <a:avLst/>
          </a:prstGeom>
        </p:spPr>
      </p:pic>
    </p:spTree>
    <p:extLst>
      <p:ext uri="{BB962C8B-B14F-4D97-AF65-F5344CB8AC3E}">
        <p14:creationId xmlns:p14="http://schemas.microsoft.com/office/powerpoint/2010/main" val="12473718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People Leave People… </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Why do people stay with Marriott? </a:t>
            </a:r>
          </a:p>
          <a:p>
            <a:pPr marL="0" indent="0">
              <a:buNone/>
            </a:pPr>
            <a:r>
              <a:rPr lang="en-GB" dirty="0" smtClean="0"/>
              <a:t>The videos discuss their enjoyment working for the company - Marriott..</a:t>
            </a:r>
          </a:p>
          <a:p>
            <a:pPr marL="0" indent="0">
              <a:buNone/>
            </a:pPr>
            <a:r>
              <a:rPr lang="en-GB" dirty="0" smtClean="0"/>
              <a:t>Who are the people of Marriott..</a:t>
            </a:r>
          </a:p>
          <a:p>
            <a:pPr marL="0" indent="0">
              <a:buNone/>
            </a:pPr>
            <a:r>
              <a:rPr lang="en-GB" dirty="0" smtClean="0"/>
              <a:t>The investment of Marriott into the training of the management and being the </a:t>
            </a:r>
          </a:p>
          <a:p>
            <a:pPr marL="0" indent="0">
              <a:buNone/>
            </a:pPr>
            <a:r>
              <a:rPr lang="en-GB" dirty="0" smtClean="0"/>
              <a:t>‘bosses’ of the organization.</a:t>
            </a:r>
          </a:p>
          <a:p>
            <a:pPr marL="0" indent="0">
              <a:buNone/>
            </a:pPr>
            <a:r>
              <a:rPr lang="en-GB" dirty="0" smtClean="0"/>
              <a:t>Taking care of your employees is key !</a:t>
            </a:r>
          </a:p>
          <a:p>
            <a:pPr marL="0" indent="0">
              <a:buNone/>
            </a:pPr>
            <a:r>
              <a:rPr lang="en-GB" dirty="0" smtClean="0"/>
              <a:t>How does HR support this function and ensuring they ‘all ‘walk the talk;</a:t>
            </a:r>
          </a:p>
          <a:p>
            <a:pPr marL="0" indent="0">
              <a:buNone/>
            </a:pPr>
            <a:r>
              <a:rPr lang="en-GB" dirty="0" smtClean="0"/>
              <a:t>Training.. Communication.. Leadership… socialising….. </a:t>
            </a:r>
          </a:p>
          <a:p>
            <a:pPr marL="0" indent="0">
              <a:buNone/>
            </a:pPr>
            <a:r>
              <a:rPr lang="en-GB" dirty="0" smtClean="0"/>
              <a:t>Inspecting what you are expecting… how does this happen…?</a:t>
            </a:r>
            <a:endParaRPr lang="en-GB" dirty="0"/>
          </a:p>
        </p:txBody>
      </p:sp>
    </p:spTree>
    <p:extLst>
      <p:ext uri="{BB962C8B-B14F-4D97-AF65-F5344CB8AC3E}">
        <p14:creationId xmlns:p14="http://schemas.microsoft.com/office/powerpoint/2010/main" val="6000373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Profession for the Future</a:t>
            </a:r>
          </a:p>
        </p:txBody>
      </p:sp>
      <p:sp>
        <p:nvSpPr>
          <p:cNvPr id="3" name="Content Placeholder 2"/>
          <p:cNvSpPr>
            <a:spLocks noGrp="1"/>
          </p:cNvSpPr>
          <p:nvPr>
            <p:ph idx="1"/>
          </p:nvPr>
        </p:nvSpPr>
        <p:spPr/>
        <p:txBody>
          <a:bodyPr/>
          <a:lstStyle/>
          <a:p>
            <a:endParaRPr lang="en-GB" dirty="0"/>
          </a:p>
          <a:p>
            <a:r>
              <a:rPr lang="en-GB" dirty="0"/>
              <a:t>CIPD Video</a:t>
            </a:r>
          </a:p>
          <a:p>
            <a:r>
              <a:rPr lang="en-GB" dirty="0">
                <a:hlinkClick r:id="rId2"/>
              </a:rPr>
              <a:t>https://peopleprofession.cipd.org/profession-map/core-purpose</a:t>
            </a:r>
            <a:endParaRPr lang="en-GB" dirty="0"/>
          </a:p>
          <a:p>
            <a:pPr marL="0" indent="0">
              <a:buNone/>
            </a:pPr>
            <a:endParaRPr lang="en-GB" dirty="0"/>
          </a:p>
          <a:p>
            <a:pPr marL="0" indent="0">
              <a:buNone/>
            </a:pPr>
            <a:r>
              <a:rPr lang="en-GB" dirty="0"/>
              <a:t>For more information, visit:</a:t>
            </a:r>
          </a:p>
          <a:p>
            <a:r>
              <a:rPr lang="en-GB" dirty="0">
                <a:hlinkClick r:id="rId3"/>
              </a:rPr>
              <a:t>https://www.cipd.co.uk/news-views/future-profession</a:t>
            </a:r>
            <a:endParaRPr lang="en-GB" dirty="0"/>
          </a:p>
          <a:p>
            <a:endParaRPr lang="en-GB" dirty="0"/>
          </a:p>
        </p:txBody>
      </p:sp>
    </p:spTree>
    <p:extLst>
      <p:ext uri="{BB962C8B-B14F-4D97-AF65-F5344CB8AC3E}">
        <p14:creationId xmlns:p14="http://schemas.microsoft.com/office/powerpoint/2010/main" val="2636709050"/>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0941A018-FB9B-4401-A32C-7E04526866E0}"/>
    </a:ext>
  </a:extLst>
</a:theme>
</file>

<file path=docProps/app.xml><?xml version="1.0" encoding="utf-8"?>
<Properties xmlns="http://schemas.openxmlformats.org/officeDocument/2006/extended-properties" xmlns:vt="http://schemas.openxmlformats.org/officeDocument/2006/docPropsVTypes">
  <Template>TM03457491[[fn=Metropolitan]]</Template>
  <TotalTime>2070</TotalTime>
  <Words>1873</Words>
  <Application>Microsoft Office PowerPoint</Application>
  <PresentationFormat>Widescreen</PresentationFormat>
  <Paragraphs>166</Paragraphs>
  <Slides>47</Slides>
  <Notes>0</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Arial</vt:lpstr>
      <vt:lpstr>Calibri Light</vt:lpstr>
      <vt:lpstr>新細明體</vt:lpstr>
      <vt:lpstr>Wingdings</vt:lpstr>
      <vt:lpstr>Metropolitan</vt:lpstr>
      <vt:lpstr>Personnel Resourcing and Development</vt:lpstr>
      <vt:lpstr>Aims </vt:lpstr>
      <vt:lpstr>Learning Outcomes</vt:lpstr>
      <vt:lpstr>Indicative Content</vt:lpstr>
      <vt:lpstr>Level 4 Placement </vt:lpstr>
      <vt:lpstr>People leave People not companies…</vt:lpstr>
      <vt:lpstr>Discussion </vt:lpstr>
      <vt:lpstr>My Hotel Journey </vt:lpstr>
      <vt:lpstr>PowerPoint Presentation</vt:lpstr>
      <vt:lpstr>Embassy Suites Hotel by Hilton - Washington Square – Portland, Oregon   Front Office Manager (3 Years) for a Full Service 354 Room Property with 24,000 square feet of meeting space. </vt:lpstr>
      <vt:lpstr>Embassy Suites Hotel by Hilton - Seattle North Lynwood – Seattle, Washington   Front Office Manager (5 Years) for a Full Service 240 Room Property with 10,000 square feet of meeting space </vt:lpstr>
      <vt:lpstr>Embassy Suites Hotel by Hilton - San Antonio Northwest – San Antonio, Texas   Assistant General Manager (3 years) for a 216 room property with 5,500 square feet of meeting space</vt:lpstr>
      <vt:lpstr>Courtyard by Marriott – San Antonio SeaWorld  Westover Hills – Texas  General Manager (7 Years)</vt:lpstr>
      <vt:lpstr>Achievements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Above Property Leadership of 15 hotels:  Marriott: Courtyard By Marriott San Antonio, Texas  Fairfield Inn &amp; Suites San Antonio, Texas  Fairfield Inn &amp; Suites San Angelo, Texas  Courtyard by Marriott Westchase Houston, Texas  Residence Inn W University Houston, Texas  Residence Inn W University Houston, Texas  Courtyard by Marriott W University Houston, Texas  Courtyard by Marriott Medical Centre Houston Texas  </vt:lpstr>
      <vt:lpstr>Cont..   IHG – Intercontinental Hotels Group Holiday Inn Cotulla, Texas Staybridge Suites Laredo, Texas Staybridge Suites San Angelo, Texas  Hilton: Homewood Suites San Antonio, Texas Hampton Inn &amp; Suites Houston, Texas Homewood Suites Colorado Springs, Colorado Hilton Garden Inn Colorado Springs, Colorado</vt:lpstr>
      <vt:lpstr>PowerPoint Presentation</vt:lpstr>
      <vt:lpstr>Cardiff Marriott 184 rooms Operations Manager (2 Years) </vt:lpstr>
      <vt:lpstr>Evolution of Human Resources   </vt:lpstr>
      <vt:lpstr>Modern Day HR…  </vt:lpstr>
      <vt:lpstr>PowerPoint Presentation</vt:lpstr>
      <vt:lpstr>Different types of Companies </vt:lpstr>
      <vt:lpstr>Organisational Size </vt:lpstr>
      <vt:lpstr>Organisational Orientation </vt:lpstr>
      <vt:lpstr>The Role of Management </vt:lpstr>
      <vt:lpstr>Hotel Management is Organised by Function</vt:lpstr>
      <vt:lpstr>Types of Managers</vt:lpstr>
      <vt:lpstr>Four Functions of Management –  Henri Foyol </vt:lpstr>
      <vt:lpstr>Stakeholders</vt:lpstr>
      <vt:lpstr>Purpose</vt:lpstr>
      <vt:lpstr>Objectives of the HR Function</vt:lpstr>
      <vt:lpstr>History of HRM </vt:lpstr>
      <vt:lpstr>Working for Marriott</vt:lpstr>
      <vt:lpstr>PowerPoint Presentation</vt:lpstr>
      <vt:lpstr>Working for Marriott </vt:lpstr>
      <vt:lpstr>Working for Marriott International</vt:lpstr>
      <vt:lpstr>PowerPoint Presentation</vt:lpstr>
      <vt:lpstr>People Leave People… </vt:lpstr>
      <vt:lpstr>Profession for the Future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PRD</dc:title>
  <dc:creator>Samantha Birdsell</dc:creator>
  <cp:lastModifiedBy>Samantha Birdsell</cp:lastModifiedBy>
  <cp:revision>28</cp:revision>
  <dcterms:created xsi:type="dcterms:W3CDTF">2019-10-14T06:54:47Z</dcterms:created>
  <dcterms:modified xsi:type="dcterms:W3CDTF">2020-04-29T15:47:04Z</dcterms:modified>
</cp:coreProperties>
</file>