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handoutMasterIdLst>
    <p:handoutMasterId r:id="rId16"/>
  </p:handoutMasterIdLst>
  <p:sldIdLst>
    <p:sldId id="256" r:id="rId2"/>
    <p:sldId id="266" r:id="rId3"/>
    <p:sldId id="293" r:id="rId4"/>
    <p:sldId id="286" r:id="rId5"/>
    <p:sldId id="296" r:id="rId6"/>
    <p:sldId id="297" r:id="rId7"/>
    <p:sldId id="298" r:id="rId8"/>
    <p:sldId id="300" r:id="rId9"/>
    <p:sldId id="303" r:id="rId10"/>
    <p:sldId id="304" r:id="rId11"/>
    <p:sldId id="302" r:id="rId12"/>
    <p:sldId id="301" r:id="rId13"/>
    <p:sldId id="299" r:id="rId1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803" autoAdjust="0"/>
  </p:normalViewPr>
  <p:slideViewPr>
    <p:cSldViewPr>
      <p:cViewPr>
        <p:scale>
          <a:sx n="80" d="100"/>
          <a:sy n="80" d="100"/>
        </p:scale>
        <p:origin x="-1074" y="2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7416E8B-D96B-4A58-B1E6-2B263A379D48}" type="datetimeFigureOut">
              <a:rPr lang="en-GB" smtClean="0"/>
              <a:pPr/>
              <a:t>01/10/2016</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BE338AE1-BA7E-43F5-ACF7-1B913E2A5172}" type="slidenum">
              <a:rPr lang="en-GB" smtClean="0"/>
              <a:pPr/>
              <a:t>‹#›</a:t>
            </a:fld>
            <a:endParaRPr lang="en-GB"/>
          </a:p>
        </p:txBody>
      </p:sp>
    </p:spTree>
    <p:extLst>
      <p:ext uri="{BB962C8B-B14F-4D97-AF65-F5344CB8AC3E}">
        <p14:creationId xmlns:p14="http://schemas.microsoft.com/office/powerpoint/2010/main" val="2427852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79746FC-C6D7-4873-9407-26B6CF516008}" type="datetimeFigureOut">
              <a:rPr lang="en-GB" smtClean="0"/>
              <a:pPr/>
              <a:t>01/10/2016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821246A-3E96-4BF9-8209-61D3A567C361}" type="slidenum">
              <a:rPr lang="en-GB" smtClean="0"/>
              <a:pPr/>
              <a:t>‹#›</a:t>
            </a:fld>
            <a:endParaRPr lang="en-GB"/>
          </a:p>
        </p:txBody>
      </p:sp>
    </p:spTree>
    <p:extLst>
      <p:ext uri="{BB962C8B-B14F-4D97-AF65-F5344CB8AC3E}">
        <p14:creationId xmlns:p14="http://schemas.microsoft.com/office/powerpoint/2010/main" val="2191964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21246A-3E96-4BF9-8209-61D3A567C361}" type="slidenum">
              <a:rPr lang="en-GB" smtClean="0"/>
              <a:pPr/>
              <a:t>7</a:t>
            </a:fld>
            <a:endParaRPr lang="en-GB"/>
          </a:p>
        </p:txBody>
      </p:sp>
    </p:spTree>
    <p:extLst>
      <p:ext uri="{BB962C8B-B14F-4D97-AF65-F5344CB8AC3E}">
        <p14:creationId xmlns:p14="http://schemas.microsoft.com/office/powerpoint/2010/main" val="1038857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21246A-3E96-4BF9-8209-61D3A567C361}" type="slidenum">
              <a:rPr lang="en-GB" smtClean="0"/>
              <a:pPr/>
              <a:t>11</a:t>
            </a:fld>
            <a:endParaRPr lang="en-GB"/>
          </a:p>
        </p:txBody>
      </p:sp>
    </p:spTree>
    <p:extLst>
      <p:ext uri="{BB962C8B-B14F-4D97-AF65-F5344CB8AC3E}">
        <p14:creationId xmlns:p14="http://schemas.microsoft.com/office/powerpoint/2010/main" val="99721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070285-30EB-4C7B-AA2A-5B0409302F4E}" type="datetimeFigureOut">
              <a:rPr lang="en-GB" smtClean="0"/>
              <a:pPr/>
              <a:t>01/10/2016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B1C727-1C3C-4BA0-9743-8FB2F0962B53}"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SvvurHIl8L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AIu-erLXCW8ESM&amp;tbnid=ZIVBSqYoeu_4CM:&amp;ved=0CAcQjRw&amp;url=http://www.scotland.gov.uk/publications/2007/09/03145057/4&amp;ei=V_cvVOz2OtPVasT2geAB&amp;bvm=bv.76802529,d.d2s&amp;psig=AFQjCNHjQnxmUs0_g3xOwZIfbVH1kPVy6g&amp;ust=141251358785268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b="1" dirty="0" smtClean="0"/>
              <a:t>Applied Mental Health Advocacy Skills</a:t>
            </a:r>
            <a:endParaRPr lang="en-GB" sz="3600" b="1" dirty="0"/>
          </a:p>
        </p:txBody>
      </p:sp>
      <p:sp>
        <p:nvSpPr>
          <p:cNvPr id="3" name="Subtitle 2"/>
          <p:cNvSpPr>
            <a:spLocks noGrp="1"/>
          </p:cNvSpPr>
          <p:nvPr>
            <p:ph type="subTitle" idx="1"/>
          </p:nvPr>
        </p:nvSpPr>
        <p:spPr>
          <a:xfrm rot="21600000">
            <a:off x="1371600" y="3284984"/>
            <a:ext cx="6400800" cy="2353816"/>
          </a:xfrm>
        </p:spPr>
        <p:txBody>
          <a:bodyPr>
            <a:normAutofit/>
          </a:bodyPr>
          <a:lstStyle/>
          <a:p>
            <a:endParaRPr lang="en-GB" dirty="0" smtClean="0"/>
          </a:p>
          <a:p>
            <a:r>
              <a:rPr lang="en-GB" dirty="0" smtClean="0"/>
              <a:t>Ruth Groff – Module Leader </a:t>
            </a:r>
          </a:p>
          <a:p>
            <a:r>
              <a:rPr lang="en-GB" dirty="0" smtClean="0"/>
              <a:t>An Introduction to Advocacy in Mental Health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MODULE AIM</a:t>
            </a:r>
            <a:endParaRPr lang="en-GB" b="1" dirty="0"/>
          </a:p>
        </p:txBody>
      </p:sp>
      <p:sp>
        <p:nvSpPr>
          <p:cNvPr id="3" name="Content Placeholder 2"/>
          <p:cNvSpPr>
            <a:spLocks noGrp="1"/>
          </p:cNvSpPr>
          <p:nvPr>
            <p:ph idx="1"/>
          </p:nvPr>
        </p:nvSpPr>
        <p:spPr/>
        <p:txBody>
          <a:bodyPr>
            <a:normAutofit/>
          </a:bodyPr>
          <a:lstStyle/>
          <a:p>
            <a:pPr lvl="0"/>
            <a:r>
              <a:rPr lang="en-GB" sz="2800" dirty="0"/>
              <a:t>To develop the skills of Mental Health Advocacy and evaluate the wider context of mental health diagnosis</a:t>
            </a:r>
          </a:p>
          <a:p>
            <a:pPr lvl="0"/>
            <a:r>
              <a:rPr lang="en-GB" sz="2800" dirty="0"/>
              <a:t>To understand the legal framework of the Mental Capacity Act 2005 and the Mental Health Act of 2007 and critically explore mental health service provision </a:t>
            </a:r>
          </a:p>
          <a:p>
            <a:endParaRPr lang="en-GB" dirty="0" smtClean="0"/>
          </a:p>
          <a:p>
            <a:pPr>
              <a:buNone/>
            </a:pPr>
            <a:endParaRPr lang="en-GB" sz="32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70000" lnSpcReduction="20000"/>
          </a:bodyPr>
          <a:lstStyle/>
          <a:p>
            <a:r>
              <a:rPr lang="en-GB" dirty="0"/>
              <a:t>Upon the successful completion of this module, the learner should be able to:</a:t>
            </a:r>
          </a:p>
          <a:p>
            <a:pPr lvl="0" fontAlgn="base" hangingPunct="0"/>
            <a:r>
              <a:rPr lang="en-GB" dirty="0"/>
              <a:t>Determine, adapt and use appropriate methods and skills. </a:t>
            </a:r>
          </a:p>
          <a:p>
            <a:pPr lvl="0" fontAlgn="base" hangingPunct="0"/>
            <a:r>
              <a:rPr lang="en-GB" dirty="0"/>
              <a:t>Take responsibility for and exercise the necessity to keep information about clients confidential within the limits of the duty of care. </a:t>
            </a:r>
          </a:p>
          <a:p>
            <a:pPr lvl="0" fontAlgn="base" hangingPunct="0"/>
            <a:r>
              <a:rPr lang="en-GB" dirty="0"/>
              <a:t>Exercise autonomy and judgment in the application of ethical principles, values and moral concepts inherent within mental health. </a:t>
            </a:r>
          </a:p>
          <a:p>
            <a:pPr lvl="0" fontAlgn="base" hangingPunct="0"/>
            <a:r>
              <a:rPr lang="en-GB" dirty="0"/>
              <a:t>Exercise autonomy judgment in the application of individualised care and treatment within the Mental Health field to combat discrimination and social exclusion.</a:t>
            </a:r>
          </a:p>
          <a:p>
            <a:pPr lvl="0" fontAlgn="base" hangingPunct="0"/>
            <a:r>
              <a:rPr lang="en-GB" dirty="0"/>
              <a:t>Employ appropriate academic conventions in the production and presentation of work.</a:t>
            </a:r>
          </a:p>
          <a:p>
            <a:endParaRPr lang="en-GB" dirty="0"/>
          </a:p>
        </p:txBody>
      </p:sp>
    </p:spTree>
    <p:extLst>
      <p:ext uri="{BB962C8B-B14F-4D97-AF65-F5344CB8AC3E}">
        <p14:creationId xmlns:p14="http://schemas.microsoft.com/office/powerpoint/2010/main" val="27722730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INDICATIVE CONTENT</a:t>
            </a:r>
            <a:endParaRPr lang="en-GB" b="1" dirty="0"/>
          </a:p>
        </p:txBody>
      </p:sp>
      <p:sp>
        <p:nvSpPr>
          <p:cNvPr id="3" name="Content Placeholder 2"/>
          <p:cNvSpPr>
            <a:spLocks noGrp="1"/>
          </p:cNvSpPr>
          <p:nvPr>
            <p:ph idx="1"/>
          </p:nvPr>
        </p:nvSpPr>
        <p:spPr/>
        <p:txBody>
          <a:bodyPr>
            <a:noAutofit/>
          </a:bodyPr>
          <a:lstStyle/>
          <a:p>
            <a:r>
              <a:rPr lang="en-GB" sz="2800" dirty="0"/>
              <a:t>The content of this module will consider the current discourses and disputes associated with the field of mental health, the current legislation, current diagnostic tools and regional and international strategies. This will contextualize the place of mental health advocacy whilst learners develop their skill.</a:t>
            </a:r>
          </a:p>
        </p:txBody>
      </p:sp>
    </p:spTree>
    <p:extLst>
      <p:ext uri="{BB962C8B-B14F-4D97-AF65-F5344CB8AC3E}">
        <p14:creationId xmlns:p14="http://schemas.microsoft.com/office/powerpoint/2010/main" val="37523993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404665"/>
            <a:ext cx="7772400" cy="2088231"/>
          </a:xfrm>
        </p:spPr>
        <p:txBody>
          <a:bodyPr/>
          <a:lstStyle/>
          <a:p>
            <a:r>
              <a:rPr lang="en-GB" dirty="0" smtClean="0"/>
              <a:t>ADVOCACY</a:t>
            </a:r>
            <a:endParaRPr lang="en-GB" dirty="0"/>
          </a:p>
        </p:txBody>
      </p:sp>
      <p:sp>
        <p:nvSpPr>
          <p:cNvPr id="5" name="Subtitle 4"/>
          <p:cNvSpPr>
            <a:spLocks noGrp="1"/>
          </p:cNvSpPr>
          <p:nvPr>
            <p:ph type="subTitle" idx="1"/>
          </p:nvPr>
        </p:nvSpPr>
        <p:spPr/>
        <p:txBody>
          <a:bodyPr/>
          <a:lstStyle/>
          <a:p>
            <a:endParaRPr lang="en-GB" dirty="0"/>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5" y="2060848"/>
            <a:ext cx="8136904" cy="4020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42203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a:xfrm>
            <a:off x="467544" y="1124744"/>
            <a:ext cx="8229600" cy="4525963"/>
          </a:xfrm>
        </p:spPr>
        <p:txBody>
          <a:bodyPr/>
          <a:lstStyle/>
          <a:p>
            <a:pPr marL="0" indent="0">
              <a:buNone/>
            </a:pPr>
            <a:r>
              <a:rPr lang="en-GB" dirty="0" smtClean="0"/>
              <a:t>Spend a few moments thinking about a situation where you have been involved in an advocacy role.  Note the main issues involved.  What were called to do? Were there any difficulties or dilemmas for your?  Where do you think the real power lay? What was the outcome of the advocacy?  How did it make you feel. </a:t>
            </a:r>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3" y="4869160"/>
            <a:ext cx="2643257"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38896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Advocacy</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Concise Oxford Dictionary that for the verb ‘to advocate’, ‘plead for, defend, recommend, support’ Bateman (2000)</a:t>
            </a:r>
          </a:p>
          <a:p>
            <a:pPr marL="0" indent="0">
              <a:buNone/>
            </a:pPr>
            <a:endParaRPr lang="en-GB" dirty="0"/>
          </a:p>
          <a:p>
            <a:pPr marL="0" indent="0">
              <a:buNone/>
            </a:pPr>
            <a:r>
              <a:rPr lang="en-GB" dirty="0" smtClean="0"/>
              <a:t>Mind (2010) ‘In </a:t>
            </a:r>
            <a:r>
              <a:rPr lang="en-GB" dirty="0"/>
              <a:t>its simplest form, advocacy </a:t>
            </a:r>
            <a:r>
              <a:rPr lang="en-GB" dirty="0" smtClean="0"/>
              <a:t>can </a:t>
            </a:r>
            <a:r>
              <a:rPr lang="en-GB" dirty="0"/>
              <a:t>mean just listening respectfully to </a:t>
            </a:r>
            <a:r>
              <a:rPr lang="en-GB" dirty="0" smtClean="0"/>
              <a:t>someone.’</a:t>
            </a:r>
          </a:p>
          <a:p>
            <a:r>
              <a:rPr lang="en-GB" dirty="0"/>
              <a:t>What is Advocacy</a:t>
            </a:r>
          </a:p>
          <a:p>
            <a:r>
              <a:rPr lang="en-GB" u="sng" dirty="0">
                <a:hlinkClick r:id="rId3"/>
              </a:rPr>
              <a:t>http://www.youtube.com/watch?v=SvvurHIl8LA</a:t>
            </a:r>
            <a:endParaRPr lang="en-GB" dirty="0"/>
          </a:p>
          <a:p>
            <a:pPr marL="0" indent="0">
              <a:buNone/>
            </a:pPr>
            <a:endParaRPr lang="en-GB" dirty="0"/>
          </a:p>
        </p:txBody>
      </p:sp>
    </p:spTree>
    <p:extLst>
      <p:ext uri="{BB962C8B-B14F-4D97-AF65-F5344CB8AC3E}">
        <p14:creationId xmlns:p14="http://schemas.microsoft.com/office/powerpoint/2010/main" val="1467334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‘An </a:t>
            </a:r>
            <a:r>
              <a:rPr lang="en-GB" dirty="0"/>
              <a:t>advocate is someone who can both listen to you </a:t>
            </a:r>
            <a:r>
              <a:rPr lang="en-GB" dirty="0" smtClean="0"/>
              <a:t>and speak </a:t>
            </a:r>
            <a:r>
              <a:rPr lang="en-GB" dirty="0"/>
              <a:t>for you in times of need</a:t>
            </a:r>
            <a:r>
              <a:rPr lang="en-GB" dirty="0" smtClean="0"/>
              <a:t>.’ Mind (2010)</a:t>
            </a:r>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8104" y="2924944"/>
            <a:ext cx="3384376" cy="2852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7824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 of Advocacy</a:t>
            </a:r>
            <a:endParaRPr lang="en-GB" dirty="0"/>
          </a:p>
        </p:txBody>
      </p:sp>
      <p:sp>
        <p:nvSpPr>
          <p:cNvPr id="3" name="Content Placeholder 2"/>
          <p:cNvSpPr>
            <a:spLocks noGrp="1"/>
          </p:cNvSpPr>
          <p:nvPr>
            <p:ph idx="1"/>
          </p:nvPr>
        </p:nvSpPr>
        <p:spPr/>
        <p:txBody>
          <a:bodyPr>
            <a:normAutofit lnSpcReduction="10000"/>
          </a:bodyPr>
          <a:lstStyle/>
          <a:p>
            <a:r>
              <a:rPr lang="en-GB" dirty="0" smtClean="0"/>
              <a:t>In court, a solicitor or barrister will advocate on your behalf by providing detailed and sometime legally complex information and opinions the magistrate or judge.</a:t>
            </a:r>
          </a:p>
          <a:p>
            <a:r>
              <a:rPr lang="en-GB" dirty="0" smtClean="0"/>
              <a:t>Social workers and health workers will, from time to time, speak up on behalf of their service user, client or patient to support their claim for a particular  welfare benefit or a claim to housing.</a:t>
            </a:r>
          </a:p>
          <a:p>
            <a:endParaRPr lang="en-GB" dirty="0"/>
          </a:p>
        </p:txBody>
      </p:sp>
    </p:spTree>
    <p:extLst>
      <p:ext uri="{BB962C8B-B14F-4D97-AF65-F5344CB8AC3E}">
        <p14:creationId xmlns:p14="http://schemas.microsoft.com/office/powerpoint/2010/main" val="16949299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88640"/>
            <a:ext cx="8229600" cy="5937523"/>
          </a:xfrm>
        </p:spPr>
        <p:txBody>
          <a:bodyPr>
            <a:normAutofit fontScale="85000" lnSpcReduction="10000"/>
          </a:bodyPr>
          <a:lstStyle/>
          <a:p>
            <a:r>
              <a:rPr lang="en-GB" dirty="0" smtClean="0"/>
              <a:t>A social worker or youth worker may well speak up for a young person who is finding it difficult to find employment, and  help them to obtain a job interview.</a:t>
            </a:r>
          </a:p>
          <a:p>
            <a:r>
              <a:rPr lang="en-GB" dirty="0" smtClean="0"/>
              <a:t>A Citizen Advice Bureau adviser will represent you and speak on your behalf at a tribunal.</a:t>
            </a:r>
          </a:p>
          <a:p>
            <a:r>
              <a:rPr lang="en-GB" dirty="0" smtClean="0"/>
              <a:t>Someone involved in Citizen Advocacy may act as a befriender or as an encourager to someone who lacks confidence, perhaps because of emotional difficulties, medical problems or a learning difficulty and will help them put forward their views.</a:t>
            </a:r>
          </a:p>
          <a:p>
            <a:r>
              <a:rPr lang="en-GB" dirty="0" smtClean="0"/>
              <a:t>A group of people may get together as a self-advocacy or organisation to help further their cause or to seek and improvement n their circumstances.  This is sometimes referred to as Peer Advocacy</a:t>
            </a:r>
            <a:endParaRPr lang="en-GB" dirty="0"/>
          </a:p>
        </p:txBody>
      </p:sp>
    </p:spTree>
    <p:extLst>
      <p:ext uri="{BB962C8B-B14F-4D97-AF65-F5344CB8AC3E}">
        <p14:creationId xmlns:p14="http://schemas.microsoft.com/office/powerpoint/2010/main" val="39414615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a:t>
            </a:r>
            <a:endParaRPr lang="en-GB" dirty="0"/>
          </a:p>
        </p:txBody>
      </p:sp>
      <p:sp>
        <p:nvSpPr>
          <p:cNvPr id="3" name="Content Placeholder 2"/>
          <p:cNvSpPr>
            <a:spLocks noGrp="1"/>
          </p:cNvSpPr>
          <p:nvPr>
            <p:ph idx="1"/>
          </p:nvPr>
        </p:nvSpPr>
        <p:spPr/>
        <p:txBody>
          <a:bodyPr/>
          <a:lstStyle/>
          <a:p>
            <a:pPr marL="0" indent="0">
              <a:buNone/>
            </a:pPr>
            <a:r>
              <a:rPr lang="en-GB" dirty="0"/>
              <a:t>Advocacy is a process of supporting and enabling people to:</a:t>
            </a:r>
          </a:p>
          <a:p>
            <a:pPr marL="0" indent="0">
              <a:buNone/>
            </a:pPr>
            <a:r>
              <a:rPr lang="en-GB" dirty="0"/>
              <a:t>• express their views and concerns</a:t>
            </a:r>
          </a:p>
          <a:p>
            <a:pPr marL="0" indent="0">
              <a:buNone/>
            </a:pPr>
            <a:r>
              <a:rPr lang="en-GB" dirty="0"/>
              <a:t>• access information and services</a:t>
            </a:r>
          </a:p>
          <a:p>
            <a:pPr marL="0" indent="0">
              <a:buNone/>
            </a:pPr>
            <a:r>
              <a:rPr lang="en-GB" dirty="0"/>
              <a:t>• defend and promote their rights and responsibilities</a:t>
            </a:r>
          </a:p>
          <a:p>
            <a:pPr marL="0" indent="0">
              <a:buNone/>
            </a:pPr>
            <a:r>
              <a:rPr lang="en-GB" dirty="0"/>
              <a:t>• explore choices and options.</a:t>
            </a:r>
          </a:p>
        </p:txBody>
      </p:sp>
      <p:pic>
        <p:nvPicPr>
          <p:cNvPr id="3074" name="Picture 2" descr="https://encrypted-tbn1.gstatic.com/images?q=tbn:ANd9GcS_YNTB_Y1zRKHEKAMeWLsSnG_zFg7LaR7ZeVDC5NanW4FtTyZSvA">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40152" y="4365104"/>
            <a:ext cx="2885335" cy="216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98371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FORMS OF ADVOCACY</a:t>
            </a:r>
            <a:endParaRPr lang="en-GB" dirty="0"/>
          </a:p>
        </p:txBody>
      </p:sp>
      <p:sp>
        <p:nvSpPr>
          <p:cNvPr id="3" name="Content Placeholder 2"/>
          <p:cNvSpPr>
            <a:spLocks noGrp="1"/>
          </p:cNvSpPr>
          <p:nvPr>
            <p:ph idx="1"/>
          </p:nvPr>
        </p:nvSpPr>
        <p:spPr/>
        <p:txBody>
          <a:bodyPr/>
          <a:lstStyle/>
          <a:p>
            <a:r>
              <a:rPr lang="en-GB" dirty="0" smtClean="0"/>
              <a:t>Self Advocacy</a:t>
            </a:r>
          </a:p>
          <a:p>
            <a:r>
              <a:rPr lang="en-GB" dirty="0" smtClean="0"/>
              <a:t>Group Advocacy</a:t>
            </a:r>
          </a:p>
          <a:p>
            <a:r>
              <a:rPr lang="en-GB" dirty="0" smtClean="0"/>
              <a:t>Peer Advocacy</a:t>
            </a:r>
          </a:p>
          <a:p>
            <a:r>
              <a:rPr lang="en-GB" dirty="0" smtClean="0"/>
              <a:t>Formal, Professional, or Paid Advocacy</a:t>
            </a:r>
          </a:p>
          <a:p>
            <a:r>
              <a:rPr lang="en-GB" dirty="0" smtClean="0"/>
              <a:t>Citizen Advocacy</a:t>
            </a:r>
          </a:p>
          <a:p>
            <a:r>
              <a:rPr lang="en-GB" dirty="0" smtClean="0"/>
              <a:t>Legal Advocacy</a:t>
            </a:r>
          </a:p>
          <a:p>
            <a:r>
              <a:rPr lang="en-GB" dirty="0"/>
              <a:t>‘Best interests’ (non-instructed) advocacy</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1242580"/>
            <a:ext cx="4025602"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96638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a:t>
            </a:r>
            <a:endParaRPr lang="en-GB" dirty="0"/>
          </a:p>
        </p:txBody>
      </p:sp>
      <p:sp>
        <p:nvSpPr>
          <p:cNvPr id="3" name="Content Placeholder 2"/>
          <p:cNvSpPr>
            <a:spLocks noGrp="1"/>
          </p:cNvSpPr>
          <p:nvPr>
            <p:ph idx="1"/>
          </p:nvPr>
        </p:nvSpPr>
        <p:spPr>
          <a:xfrm rot="21600000">
            <a:off x="457200" y="1600200"/>
            <a:ext cx="8229600" cy="4525963"/>
          </a:xfrm>
        </p:spPr>
        <p:txBody>
          <a:bodyPr/>
          <a:lstStyle/>
          <a:p>
            <a:r>
              <a:rPr lang="en-GB" dirty="0" smtClean="0"/>
              <a:t>Think now of an occasion where perhaps you needed an advocate. How did that make you feel? What would be your expectations? How would you define good advocacy or poor advocacy?  How would each make you feel?</a:t>
            </a:r>
            <a:endParaRPr lang="en-GB" dirty="0"/>
          </a:p>
        </p:txBody>
      </p:sp>
    </p:spTree>
    <p:extLst>
      <p:ext uri="{BB962C8B-B14F-4D97-AF65-F5344CB8AC3E}">
        <p14:creationId xmlns:p14="http://schemas.microsoft.com/office/powerpoint/2010/main" val="10605083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1278</TotalTime>
  <Words>661</Words>
  <Application>Microsoft Office PowerPoint</Application>
  <PresentationFormat>On-screen Show (4:3)</PresentationFormat>
  <Paragraphs>51</Paragraphs>
  <Slides>13</Slides>
  <Notes>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Applied Mental Health Advocacy Skills</vt:lpstr>
      <vt:lpstr>MODULE AIM</vt:lpstr>
      <vt:lpstr>LEARNING OUTCOMES</vt:lpstr>
      <vt:lpstr>INDICATIVE CONTENT</vt:lpstr>
      <vt:lpstr>ADVOCACY</vt:lpstr>
      <vt:lpstr>ACTIVITY</vt:lpstr>
      <vt:lpstr>Defining Advocacy</vt:lpstr>
      <vt:lpstr>PowerPoint Presentation</vt:lpstr>
      <vt:lpstr>Practice of Advocacy</vt:lpstr>
      <vt:lpstr>PowerPoint Presentation</vt:lpstr>
      <vt:lpstr>MIND</vt:lpstr>
      <vt:lpstr>MAIN FORMS OF ADVOCACY</vt:lpstr>
      <vt:lpstr>Activity 2</vt:lpstr>
    </vt:vector>
  </TitlesOfParts>
  <Company>SIHE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Induction</dc:title>
  <dc:creator>edu-rg</dc:creator>
  <cp:lastModifiedBy>Padraig</cp:lastModifiedBy>
  <cp:revision>104</cp:revision>
  <dcterms:created xsi:type="dcterms:W3CDTF">2010-09-08T11:58:32Z</dcterms:created>
  <dcterms:modified xsi:type="dcterms:W3CDTF">2016-10-01T18:25:26Z</dcterms:modified>
</cp:coreProperties>
</file>