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3" r:id="rId3"/>
    <p:sldId id="257" r:id="rId4"/>
    <p:sldId id="258" r:id="rId5"/>
    <p:sldId id="265" r:id="rId6"/>
    <p:sldId id="260" r:id="rId7"/>
    <p:sldId id="266" r:id="rId8"/>
    <p:sldId id="261" r:id="rId9"/>
    <p:sldId id="262" r:id="rId10"/>
    <p:sldId id="264"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2" autoAdjust="0"/>
    <p:restoredTop sz="94660"/>
  </p:normalViewPr>
  <p:slideViewPr>
    <p:cSldViewPr>
      <p:cViewPr varScale="1">
        <p:scale>
          <a:sx n="68" d="100"/>
          <a:sy n="68" d="100"/>
        </p:scale>
        <p:origin x="1440"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AA5A1D-8C79-4256-A5EC-7D21C97331C4}" type="datetimeFigureOut">
              <a:rPr lang="en-GB" smtClean="0"/>
              <a:t>20/04/2018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7D044A-84A0-4E5E-869F-9CDC9AE0F83B}" type="slidenum">
              <a:rPr lang="en-GB" smtClean="0"/>
              <a:t>‹#›</a:t>
            </a:fld>
            <a:endParaRPr lang="en-GB"/>
          </a:p>
        </p:txBody>
      </p:sp>
    </p:spTree>
    <p:extLst>
      <p:ext uri="{BB962C8B-B14F-4D97-AF65-F5344CB8AC3E}">
        <p14:creationId xmlns:p14="http://schemas.microsoft.com/office/powerpoint/2010/main" val="2566054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57D044A-84A0-4E5E-869F-9CDC9AE0F83B}" type="slidenum">
              <a:rPr lang="en-GB" smtClean="0"/>
              <a:t>3</a:t>
            </a:fld>
            <a:endParaRPr lang="en-GB"/>
          </a:p>
        </p:txBody>
      </p:sp>
    </p:spTree>
    <p:extLst>
      <p:ext uri="{BB962C8B-B14F-4D97-AF65-F5344CB8AC3E}">
        <p14:creationId xmlns:p14="http://schemas.microsoft.com/office/powerpoint/2010/main" val="1400522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57D044A-84A0-4E5E-869F-9CDC9AE0F83B}" type="slidenum">
              <a:rPr lang="en-GB" smtClean="0"/>
              <a:t>4</a:t>
            </a:fld>
            <a:endParaRPr lang="en-GB"/>
          </a:p>
        </p:txBody>
      </p:sp>
    </p:spTree>
    <p:extLst>
      <p:ext uri="{BB962C8B-B14F-4D97-AF65-F5344CB8AC3E}">
        <p14:creationId xmlns:p14="http://schemas.microsoft.com/office/powerpoint/2010/main" val="4197529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1D8BD707-D9CF-40AE-B4C6-C98DA3205C09}" type="datetimeFigureOut">
              <a:rPr lang="en-US" smtClean="0"/>
              <a:pPr/>
              <a:t>4/20/2018</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1D8BD707-D9CF-40AE-B4C6-C98DA3205C09}" type="datetimeFigureOut">
              <a:rPr lang="en-US" smtClean="0"/>
              <a:pPr/>
              <a:t>4/20/2018</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4/20/2018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1D8BD707-D9CF-40AE-B4C6-C98DA3205C09}" type="datetimeFigureOut">
              <a:rPr lang="en-US" smtClean="0"/>
              <a:pPr/>
              <a:t>4/20/2018</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1D8BD707-D9CF-40AE-B4C6-C98DA3205C09}" type="datetimeFigureOut">
              <a:rPr lang="en-US" smtClean="0"/>
              <a:pPr/>
              <a:t>4/20/2018</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1D8BD707-D9CF-40AE-B4C6-C98DA3205C09}" type="datetimeFigureOut">
              <a:rPr lang="en-US" smtClean="0"/>
              <a:pPr/>
              <a:t>4/20/2018</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9098" y="572869"/>
            <a:ext cx="3429000" cy="2627531"/>
          </a:xfrm>
        </p:spPr>
        <p:txBody>
          <a:bodyPr>
            <a:normAutofit/>
          </a:bodyPr>
          <a:lstStyle/>
          <a:p>
            <a:r>
              <a:rPr lang="en-GB" sz="4000" dirty="0">
                <a:solidFill>
                  <a:schemeClr val="bg1"/>
                </a:solidFill>
                <a:latin typeface="Times New Roman" panose="02020603050405020304" pitchFamily="18" charset="0"/>
                <a:cs typeface="Times New Roman" panose="02020603050405020304" pitchFamily="18" charset="0"/>
              </a:rPr>
              <a:t>the theory of feminism </a:t>
            </a:r>
            <a:br>
              <a:rPr lang="en-GB" i="1" dirty="0"/>
            </a:br>
            <a:endParaRPr lang="en-GB" dirty="0"/>
          </a:p>
        </p:txBody>
      </p:sp>
      <p:sp>
        <p:nvSpPr>
          <p:cNvPr id="3" name="Subtitle 2"/>
          <p:cNvSpPr>
            <a:spLocks noGrp="1"/>
          </p:cNvSpPr>
          <p:nvPr>
            <p:ph type="body" sz="half" idx="2"/>
          </p:nvPr>
        </p:nvSpPr>
        <p:spPr>
          <a:xfrm>
            <a:off x="5389098" y="3327002"/>
            <a:ext cx="3429000" cy="1920240"/>
          </a:xfrm>
        </p:spPr>
        <p:txBody>
          <a:bodyPr/>
          <a:lstStyle/>
          <a:p>
            <a:r>
              <a:rPr lang="en-GB" dirty="0"/>
              <a:t>Natasha Wentworth</a:t>
            </a:r>
          </a:p>
          <a:p>
            <a:r>
              <a:rPr lang="en-GB" dirty="0"/>
              <a:t>April 2018</a:t>
            </a:r>
          </a:p>
          <a:p>
            <a:r>
              <a:rPr lang="en-GB" b="1" dirty="0"/>
              <a:t>SJSI4017</a:t>
            </a:r>
            <a:endParaRPr lang="en-GB" dirty="0"/>
          </a:p>
          <a:p>
            <a:endParaRPr lang="en-GB" dirty="0"/>
          </a:p>
        </p:txBody>
      </p:sp>
      <p:pic>
        <p:nvPicPr>
          <p:cNvPr id="6" name="Picture Placeholder 5">
            <a:extLst>
              <a:ext uri="{FF2B5EF4-FFF2-40B4-BE49-F238E27FC236}">
                <a16:creationId xmlns:a16="http://schemas.microsoft.com/office/drawing/2014/main" id="{2F6A226C-627E-45B6-84DB-0F1AC852344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7800" r="17800"/>
          <a:stretch>
            <a:fillRect/>
          </a:stretch>
        </p:blipFill>
        <p:spPr>
          <a:xfrm>
            <a:off x="663682" y="1041002"/>
            <a:ext cx="4206240" cy="4206240"/>
          </a:xfrm>
        </p:spPr>
      </p:pic>
      <p:sp>
        <p:nvSpPr>
          <p:cNvPr id="7" name="TextBox 6">
            <a:extLst>
              <a:ext uri="{FF2B5EF4-FFF2-40B4-BE49-F238E27FC236}">
                <a16:creationId xmlns:a16="http://schemas.microsoft.com/office/drawing/2014/main" id="{16B61070-EE42-4AE3-B19E-EEA92B354E9A}"/>
              </a:ext>
            </a:extLst>
          </p:cNvPr>
          <p:cNvSpPr txBox="1"/>
          <p:nvPr/>
        </p:nvSpPr>
        <p:spPr>
          <a:xfrm>
            <a:off x="663682" y="5638800"/>
            <a:ext cx="4725416" cy="276999"/>
          </a:xfrm>
          <a:prstGeom prst="rect">
            <a:avLst/>
          </a:prstGeom>
          <a:noFill/>
        </p:spPr>
        <p:txBody>
          <a:bodyPr wrap="square" rtlCol="0">
            <a:spAutoFit/>
          </a:bodyPr>
          <a:lstStyle/>
          <a:p>
            <a:r>
              <a:rPr lang="en-GB" sz="1200" dirty="0"/>
              <a:t>Image 1: (No Author, No Date: </a:t>
            </a:r>
            <a:r>
              <a:rPr lang="en-GB" sz="1200" i="1" dirty="0"/>
              <a:t>Sourced from:</a:t>
            </a:r>
            <a:r>
              <a:rPr lang="en-GB" sz="1200" dirty="0"/>
              <a:t> Verve, 2017).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7239000" cy="1447800"/>
          </a:xfrm>
        </p:spPr>
        <p:txBody>
          <a:bodyPr/>
          <a:lstStyle/>
          <a:p>
            <a:pPr algn="ctr"/>
            <a:r>
              <a:rPr lang="en-GB" dirty="0">
                <a:latin typeface="Times New Roman" panose="02020603050405020304" pitchFamily="18" charset="0"/>
                <a:cs typeface="Times New Roman" panose="02020603050405020304" pitchFamily="18" charset="0"/>
              </a:rPr>
              <a:t>Feminism</a:t>
            </a:r>
          </a:p>
        </p:txBody>
      </p:sp>
      <p:sp>
        <p:nvSpPr>
          <p:cNvPr id="3" name="Content Placeholder 2"/>
          <p:cNvSpPr>
            <a:spLocks noGrp="1"/>
          </p:cNvSpPr>
          <p:nvPr>
            <p:ph idx="1"/>
          </p:nvPr>
        </p:nvSpPr>
        <p:spPr>
          <a:xfrm>
            <a:off x="381000" y="914400"/>
            <a:ext cx="7239000" cy="5486400"/>
          </a:xfrm>
        </p:spPr>
        <p:txBody>
          <a:bodyPr>
            <a:normAutofit/>
          </a:bodyPr>
          <a:lstStyle/>
          <a:p>
            <a:pPr>
              <a:lnSpc>
                <a:spcPct val="120000"/>
              </a:lnSpc>
            </a:pPr>
            <a:r>
              <a:rPr lang="en-GB" dirty="0">
                <a:latin typeface="Times New Roman" panose="02020603050405020304" pitchFamily="18" charset="0"/>
                <a:cs typeface="Times New Roman" panose="02020603050405020304" pitchFamily="18" charset="0"/>
              </a:rPr>
              <a:t>In the nineteenth Century: Fighting for equal rights for women. However, today feminism is about reaching Equality and equal rights for everybody.</a:t>
            </a:r>
          </a:p>
          <a:p>
            <a:pPr>
              <a:lnSpc>
                <a:spcPct val="120000"/>
              </a:lnSpc>
            </a:pPr>
            <a:r>
              <a:rPr lang="en-GB" dirty="0">
                <a:latin typeface="Times New Roman" panose="02020603050405020304" pitchFamily="18" charset="0"/>
                <a:cs typeface="Times New Roman" panose="02020603050405020304" pitchFamily="18" charset="0"/>
              </a:rPr>
              <a:t>Liberal feminism</a:t>
            </a:r>
          </a:p>
          <a:p>
            <a:pPr>
              <a:lnSpc>
                <a:spcPct val="120000"/>
              </a:lnSpc>
            </a:pPr>
            <a:r>
              <a:rPr lang="en-GB" dirty="0">
                <a:latin typeface="Times New Roman" panose="02020603050405020304" pitchFamily="18" charset="0"/>
                <a:cs typeface="Times New Roman" panose="02020603050405020304" pitchFamily="18" charset="0"/>
              </a:rPr>
              <a:t>Welfare Feminism</a:t>
            </a:r>
          </a:p>
          <a:p>
            <a:pPr>
              <a:lnSpc>
                <a:spcPct val="120000"/>
              </a:lnSpc>
            </a:pPr>
            <a:r>
              <a:rPr lang="en-GB" dirty="0">
                <a:latin typeface="Times New Roman" panose="02020603050405020304" pitchFamily="18" charset="0"/>
                <a:cs typeface="Times New Roman" panose="02020603050405020304" pitchFamily="18" charset="0"/>
              </a:rPr>
              <a:t>Radical, Marxist and Socialist Feminism</a:t>
            </a:r>
          </a:p>
          <a:p>
            <a:pPr>
              <a:lnSpc>
                <a:spcPct val="120000"/>
              </a:lnSpc>
            </a:pPr>
            <a:r>
              <a:rPr lang="en-GB" dirty="0">
                <a:latin typeface="Times New Roman" panose="02020603050405020304" pitchFamily="18" charset="0"/>
                <a:cs typeface="Times New Roman" panose="02020603050405020304" pitchFamily="18" charset="0"/>
              </a:rPr>
              <a:t>Legislation</a:t>
            </a:r>
          </a:p>
          <a:p>
            <a:pPr>
              <a:lnSpc>
                <a:spcPct val="120000"/>
              </a:lnSpc>
            </a:pPr>
            <a:r>
              <a:rPr lang="en-GB" dirty="0">
                <a:latin typeface="Times New Roman" panose="02020603050405020304" pitchFamily="18" charset="0"/>
                <a:cs typeface="Times New Roman" panose="02020603050405020304" pitchFamily="18" charset="0"/>
              </a:rPr>
              <a:t>Feminism today</a:t>
            </a:r>
          </a:p>
          <a:p>
            <a:pPr>
              <a:lnSpc>
                <a:spcPct val="120000"/>
              </a:lnSpc>
            </a:pPr>
            <a:r>
              <a:rPr lang="en-GB" dirty="0">
                <a:latin typeface="Times New Roman" panose="02020603050405020304" pitchFamily="18" charset="0"/>
                <a:cs typeface="Times New Roman" panose="02020603050405020304" pitchFamily="18" charset="0"/>
              </a:rPr>
              <a:t>Conclusion.</a:t>
            </a:r>
          </a:p>
          <a:p>
            <a:pPr>
              <a:lnSpc>
                <a:spcPct val="120000"/>
              </a:lnSpc>
            </a:pPr>
            <a:endParaRPr lang="en-GB" dirty="0">
              <a:latin typeface="Times New Roman" panose="02020603050405020304" pitchFamily="18" charset="0"/>
              <a:cs typeface="Times New Roman" panose="02020603050405020304" pitchFamily="18" charset="0"/>
            </a:endParaRPr>
          </a:p>
          <a:p>
            <a:pPr>
              <a:lnSpc>
                <a:spcPct val="120000"/>
              </a:lnSpc>
            </a:pPr>
            <a:endParaRPr lang="en-GB" dirty="0">
              <a:latin typeface="Times New Roman" panose="02020603050405020304" pitchFamily="18" charset="0"/>
              <a:cs typeface="Times New Roman" panose="02020603050405020304" pitchFamily="18" charset="0"/>
            </a:endParaRPr>
          </a:p>
          <a:p>
            <a:pPr>
              <a:lnSpc>
                <a:spcPct val="120000"/>
              </a:lnSpc>
            </a:pPr>
            <a:endParaRPr lang="en-GB" dirty="0"/>
          </a:p>
          <a:p>
            <a:pPr>
              <a:lnSpc>
                <a:spcPct val="120000"/>
              </a:lnSpc>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7239000" cy="990600"/>
          </a:xfrm>
        </p:spPr>
        <p:txBody>
          <a:bodyPr/>
          <a:lstStyle/>
          <a:p>
            <a:pPr algn="ctr"/>
            <a:r>
              <a:rPr lang="en-GB" dirty="0">
                <a:latin typeface="Times New Roman" panose="02020603050405020304" pitchFamily="18" charset="0"/>
                <a:cs typeface="Times New Roman" panose="02020603050405020304" pitchFamily="18" charset="0"/>
              </a:rPr>
              <a:t>Liberal Feminists</a:t>
            </a:r>
          </a:p>
        </p:txBody>
      </p:sp>
      <p:sp>
        <p:nvSpPr>
          <p:cNvPr id="3" name="Content Placeholder 2"/>
          <p:cNvSpPr>
            <a:spLocks noGrp="1"/>
          </p:cNvSpPr>
          <p:nvPr>
            <p:ph idx="1"/>
          </p:nvPr>
        </p:nvSpPr>
        <p:spPr>
          <a:xfrm>
            <a:off x="457200" y="624840"/>
            <a:ext cx="7239000" cy="6461760"/>
          </a:xfrm>
        </p:spPr>
        <p:txBody>
          <a:bodyPr>
            <a:normAutofit fontScale="55000" lnSpcReduction="20000"/>
          </a:bodyPr>
          <a:lstStyle/>
          <a:p>
            <a:pPr>
              <a:lnSpc>
                <a:spcPct val="170000"/>
              </a:lnSpc>
            </a:pPr>
            <a:r>
              <a:rPr lang="en-GB" sz="2900" dirty="0">
                <a:latin typeface="Times New Roman" panose="02020603050405020304" pitchFamily="18" charset="0"/>
                <a:cs typeface="Times New Roman" panose="02020603050405020304" pitchFamily="18" charset="0"/>
              </a:rPr>
              <a:t>In the nineteenth century women had no place in politics and were not allowed to vote. Women were merely viewed as care givers, housewives and mothers. (GCSE Bitesize, 2014). </a:t>
            </a:r>
          </a:p>
          <a:p>
            <a:pPr>
              <a:lnSpc>
                <a:spcPct val="170000"/>
              </a:lnSpc>
            </a:pPr>
            <a:r>
              <a:rPr lang="en-GB" sz="2900" dirty="0">
                <a:latin typeface="Times New Roman" panose="02020603050405020304" pitchFamily="18" charset="0"/>
                <a:cs typeface="Times New Roman" panose="02020603050405020304" pitchFamily="18" charset="0"/>
              </a:rPr>
              <a:t>Due to Liberal feminist movements ‘The Suffragettes’ women gained the vote on 6</a:t>
            </a:r>
            <a:r>
              <a:rPr lang="en-GB" sz="2900" baseline="30000" dirty="0">
                <a:latin typeface="Times New Roman" panose="02020603050405020304" pitchFamily="18" charset="0"/>
                <a:cs typeface="Times New Roman" panose="02020603050405020304" pitchFamily="18" charset="0"/>
              </a:rPr>
              <a:t>th</a:t>
            </a:r>
            <a:r>
              <a:rPr lang="en-GB" sz="2900" dirty="0">
                <a:latin typeface="Times New Roman" panose="02020603050405020304" pitchFamily="18" charset="0"/>
                <a:cs typeface="Times New Roman" panose="02020603050405020304" pitchFamily="18" charset="0"/>
              </a:rPr>
              <a:t> February 1918</a:t>
            </a:r>
          </a:p>
          <a:p>
            <a:pPr>
              <a:lnSpc>
                <a:spcPct val="170000"/>
              </a:lnSpc>
            </a:pPr>
            <a:r>
              <a:rPr lang="en-GB" sz="2900" dirty="0">
                <a:latin typeface="Times New Roman" panose="02020603050405020304" pitchFamily="18" charset="0"/>
                <a:cs typeface="Times New Roman" panose="02020603050405020304" pitchFamily="18" charset="0"/>
              </a:rPr>
              <a:t>Liberal Feminists advocated for the equality of women within the public sector; fighting for equal pay; an issue women still face today, equal employment rights and anti-discriminatory legislation (Alcock, P. </a:t>
            </a:r>
            <a:r>
              <a:rPr lang="en-GB" sz="2900" i="1" dirty="0">
                <a:latin typeface="Times New Roman" panose="02020603050405020304" pitchFamily="18" charset="0"/>
                <a:cs typeface="Times New Roman" panose="02020603050405020304" pitchFamily="18" charset="0"/>
              </a:rPr>
              <a:t>et al, </a:t>
            </a:r>
            <a:r>
              <a:rPr lang="en-GB" sz="2900" dirty="0">
                <a:latin typeface="Times New Roman" panose="02020603050405020304" pitchFamily="18" charset="0"/>
                <a:cs typeface="Times New Roman" panose="02020603050405020304" pitchFamily="18" charset="0"/>
              </a:rPr>
              <a:t>2016)</a:t>
            </a:r>
          </a:p>
          <a:p>
            <a:pPr>
              <a:lnSpc>
                <a:spcPct val="170000"/>
              </a:lnSpc>
            </a:pPr>
            <a:r>
              <a:rPr lang="en-GB" sz="2900" dirty="0">
                <a:latin typeface="Times New Roman" panose="02020603050405020304" pitchFamily="18" charset="0"/>
                <a:cs typeface="Times New Roman" panose="02020603050405020304" pitchFamily="18" charset="0"/>
              </a:rPr>
              <a:t>Wollstonecraft (1792) one of the first public liberal feminists; argued that gender was not a factor that contributed towards the human races’ superiority within the world and, that gender did not make one sex greater than the other. </a:t>
            </a:r>
          </a:p>
          <a:p>
            <a:pPr>
              <a:lnSpc>
                <a:spcPct val="170000"/>
              </a:lnSpc>
            </a:pPr>
            <a:r>
              <a:rPr lang="en-GB" sz="2900" dirty="0">
                <a:latin typeface="Times New Roman" panose="02020603050405020304" pitchFamily="18" charset="0"/>
                <a:cs typeface="Times New Roman" panose="02020603050405020304" pitchFamily="18" charset="0"/>
              </a:rPr>
              <a:t>Wollstonecraft (1792) argued that the ability to reason efficiently with virtue and good morals made the human race superior beings, advocating for change in a highly Patriarchal Capitalist society.</a:t>
            </a:r>
            <a:endParaRPr lang="en-GB" dirty="0">
              <a:latin typeface="Times New Roman" panose="02020603050405020304" pitchFamily="18" charset="0"/>
              <a:cs typeface="Times New Roman" panose="02020603050405020304" pitchFamily="18" charset="0"/>
            </a:endParaRPr>
          </a:p>
          <a:p>
            <a:pPr>
              <a:lnSpc>
                <a:spcPct val="170000"/>
              </a:lnSpc>
            </a:pPr>
            <a:endParaRPr lang="en-GB" dirty="0">
              <a:latin typeface="Times New Roman" panose="02020603050405020304" pitchFamily="18" charset="0"/>
              <a:cs typeface="Times New Roman" panose="02020603050405020304" pitchFamily="18" charset="0"/>
            </a:endParaRPr>
          </a:p>
          <a:p>
            <a:pPr>
              <a:lnSpc>
                <a:spcPct val="170000"/>
              </a:lnSpc>
            </a:pPr>
            <a:endParaRPr lang="en-GB" dirty="0">
              <a:latin typeface="Times New Roman" panose="02020603050405020304" pitchFamily="18" charset="0"/>
              <a:cs typeface="Times New Roman" panose="02020603050405020304" pitchFamily="18" charset="0"/>
            </a:endParaRPr>
          </a:p>
          <a:p>
            <a:pPr>
              <a:lnSpc>
                <a:spcPct val="170000"/>
              </a:lnSpc>
            </a:pP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7239000" cy="1447800"/>
          </a:xfrm>
        </p:spPr>
        <p:txBody>
          <a:bodyPr>
            <a:normAutofit/>
          </a:bodyPr>
          <a:lstStyle/>
          <a:p>
            <a:pPr algn="ctr"/>
            <a:r>
              <a:rPr lang="en-GB" dirty="0">
                <a:latin typeface="Times New Roman" panose="02020603050405020304" pitchFamily="18" charset="0"/>
                <a:cs typeface="Times New Roman" panose="02020603050405020304" pitchFamily="18" charset="0"/>
              </a:rPr>
              <a:t>Welfare Feminists</a:t>
            </a:r>
          </a:p>
        </p:txBody>
      </p:sp>
      <p:sp>
        <p:nvSpPr>
          <p:cNvPr id="3" name="Content Placeholder 2"/>
          <p:cNvSpPr>
            <a:spLocks noGrp="1"/>
          </p:cNvSpPr>
          <p:nvPr>
            <p:ph idx="1"/>
          </p:nvPr>
        </p:nvSpPr>
        <p:spPr>
          <a:xfrm>
            <a:off x="457200" y="1066800"/>
            <a:ext cx="7239000" cy="5388936"/>
          </a:xfrm>
        </p:spPr>
        <p:txBody>
          <a:bodyPr>
            <a:normAutofit fontScale="85000" lnSpcReduction="10000"/>
          </a:bodyPr>
          <a:lstStyle/>
          <a:p>
            <a:pPr>
              <a:lnSpc>
                <a:spcPct val="150000"/>
              </a:lnSpc>
            </a:pPr>
            <a:r>
              <a:rPr lang="en-GB" dirty="0">
                <a:latin typeface="Times New Roman" panose="02020603050405020304" pitchFamily="18" charset="0"/>
                <a:cs typeface="Times New Roman" panose="02020603050405020304" pitchFamily="18" charset="0"/>
              </a:rPr>
              <a:t>Welfare feminists, aimed to improve women’s private lives and rights within the home as wives and mothers. (Alcock, P.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2016).</a:t>
            </a:r>
          </a:p>
          <a:p>
            <a:pPr>
              <a:lnSpc>
                <a:spcPct val="150000"/>
              </a:lnSpc>
            </a:pPr>
            <a:r>
              <a:rPr lang="en-GB" dirty="0">
                <a:latin typeface="Times New Roman" panose="02020603050405020304" pitchFamily="18" charset="0"/>
                <a:cs typeface="Times New Roman" panose="02020603050405020304" pitchFamily="18" charset="0"/>
              </a:rPr>
              <a:t>Feminists argued the welfare state reflected the inequalities between men and women (Misa &amp; Askins, 1988) disregarding the different social classes, ethnicities and races’. </a:t>
            </a:r>
          </a:p>
          <a:p>
            <a:pPr>
              <a:lnSpc>
                <a:spcPct val="150000"/>
              </a:lnSpc>
            </a:pPr>
            <a:r>
              <a:rPr lang="en-GB" dirty="0">
                <a:latin typeface="Times New Roman" panose="02020603050405020304" pitchFamily="18" charset="0"/>
                <a:cs typeface="Times New Roman" panose="02020603050405020304" pitchFamily="18" charset="0"/>
              </a:rPr>
              <a:t>Beatrice Webb (1913) argued that it was impossible to understand the ‘awakening of women’ as ‘mere feminism’. And after being oppressed for centuries the feminist movement was the ‘Awakening of Women’ (Webb, 1913).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DFEA9-AE7D-4A4A-B132-599C31CACCE6}"/>
              </a:ext>
            </a:extLst>
          </p:cNvPr>
          <p:cNvSpPr>
            <a:spLocks noGrp="1"/>
          </p:cNvSpPr>
          <p:nvPr>
            <p:ph type="title"/>
          </p:nvPr>
        </p:nvSpPr>
        <p:spPr>
          <a:xfrm>
            <a:off x="457200" y="-381000"/>
            <a:ext cx="7239000" cy="1600200"/>
          </a:xfrm>
        </p:spPr>
        <p:txBody>
          <a:bodyPr>
            <a:normAutofit/>
          </a:bodyPr>
          <a:lstStyle/>
          <a:p>
            <a:pPr algn="ctr"/>
            <a:r>
              <a:rPr lang="en-GB" dirty="0">
                <a:latin typeface="Times New Roman" panose="02020603050405020304" pitchFamily="18" charset="0"/>
                <a:cs typeface="Times New Roman" panose="02020603050405020304" pitchFamily="18" charset="0"/>
              </a:rPr>
              <a:t>Radical, Marxist ad Socialist Feminism </a:t>
            </a:r>
          </a:p>
        </p:txBody>
      </p:sp>
      <p:sp>
        <p:nvSpPr>
          <p:cNvPr id="3" name="Content Placeholder 2">
            <a:extLst>
              <a:ext uri="{FF2B5EF4-FFF2-40B4-BE49-F238E27FC236}">
                <a16:creationId xmlns:a16="http://schemas.microsoft.com/office/drawing/2014/main" id="{FCCE23C0-8937-45C1-B4BA-8261C57CFAC3}"/>
              </a:ext>
            </a:extLst>
          </p:cNvPr>
          <p:cNvSpPr>
            <a:spLocks noGrp="1"/>
          </p:cNvSpPr>
          <p:nvPr>
            <p:ph idx="1"/>
          </p:nvPr>
        </p:nvSpPr>
        <p:spPr>
          <a:xfrm>
            <a:off x="457200" y="1219200"/>
            <a:ext cx="7239000" cy="5236536"/>
          </a:xfrm>
        </p:spPr>
        <p:txBody>
          <a:bodyPr>
            <a:normAutofit fontScale="62500" lnSpcReduction="20000"/>
          </a:bodyPr>
          <a:lstStyle/>
          <a:p>
            <a:pPr>
              <a:lnSpc>
                <a:spcPct val="160000"/>
              </a:lnSpc>
            </a:pPr>
            <a:r>
              <a:rPr lang="en-GB" dirty="0">
                <a:latin typeface="Times New Roman" panose="02020603050405020304" pitchFamily="18" charset="0"/>
                <a:cs typeface="Times New Roman" panose="02020603050405020304" pitchFamily="18" charset="0"/>
              </a:rPr>
              <a:t>Extreme in comparison to liberal feminists. </a:t>
            </a:r>
          </a:p>
          <a:p>
            <a:pPr>
              <a:lnSpc>
                <a:spcPct val="160000"/>
              </a:lnSpc>
            </a:pPr>
            <a:r>
              <a:rPr lang="en-GB" dirty="0">
                <a:latin typeface="Times New Roman" panose="02020603050405020304" pitchFamily="18" charset="0"/>
                <a:cs typeface="Times New Roman" panose="02020603050405020304" pitchFamily="18" charset="0"/>
              </a:rPr>
              <a:t>Movement began in the 1970’s (Alcock, P.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2016).</a:t>
            </a:r>
          </a:p>
          <a:p>
            <a:pPr>
              <a:lnSpc>
                <a:spcPct val="160000"/>
              </a:lnSpc>
            </a:pPr>
            <a:r>
              <a:rPr lang="en-GB" dirty="0">
                <a:latin typeface="Times New Roman" panose="02020603050405020304" pitchFamily="18" charset="0"/>
                <a:cs typeface="Times New Roman" panose="02020603050405020304" pitchFamily="18" charset="0"/>
              </a:rPr>
              <a:t>Argued the gender divisions in welfare supported the Capitalist Bourgeoise marriage and  therefore the oppression of women in marriage.</a:t>
            </a:r>
          </a:p>
          <a:p>
            <a:pPr>
              <a:lnSpc>
                <a:spcPct val="160000"/>
              </a:lnSpc>
            </a:pPr>
            <a:r>
              <a:rPr lang="en-GB" dirty="0">
                <a:latin typeface="Times New Roman" panose="02020603050405020304" pitchFamily="18" charset="0"/>
                <a:cs typeface="Times New Roman" panose="02020603050405020304" pitchFamily="18" charset="0"/>
              </a:rPr>
              <a:t>They argued that society used oppressive patriarchal language so changed words: </a:t>
            </a:r>
            <a:r>
              <a:rPr lang="en-GB" dirty="0" err="1">
                <a:latin typeface="Times New Roman" panose="02020603050405020304" pitchFamily="18" charset="0"/>
                <a:cs typeface="Times New Roman" panose="02020603050405020304" pitchFamily="18" charset="0"/>
              </a:rPr>
              <a:t>Wimmin</a:t>
            </a:r>
            <a:r>
              <a:rPr lang="en-GB" dirty="0">
                <a:latin typeface="Times New Roman" panose="02020603050405020304" pitchFamily="18" charset="0"/>
                <a:cs typeface="Times New Roman" panose="02020603050405020304" pitchFamily="18" charset="0"/>
              </a:rPr>
              <a:t> or </a:t>
            </a:r>
            <a:r>
              <a:rPr lang="en-GB" dirty="0" err="1">
                <a:latin typeface="Times New Roman" panose="02020603050405020304" pitchFamily="18" charset="0"/>
                <a:cs typeface="Times New Roman" panose="02020603050405020304" pitchFamily="18" charset="0"/>
              </a:rPr>
              <a:t>wombyn</a:t>
            </a:r>
            <a:r>
              <a:rPr lang="en-GB" dirty="0">
                <a:latin typeface="Times New Roman" panose="02020603050405020304" pitchFamily="18" charset="0"/>
                <a:cs typeface="Times New Roman" panose="02020603050405020304" pitchFamily="18" charset="0"/>
              </a:rPr>
              <a:t>, herstory and oh my goddess. (vagabondways2, 2015).</a:t>
            </a:r>
          </a:p>
          <a:p>
            <a:pPr>
              <a:lnSpc>
                <a:spcPct val="160000"/>
              </a:lnSpc>
            </a:pPr>
            <a:r>
              <a:rPr lang="en-GB" dirty="0">
                <a:latin typeface="Times New Roman" panose="02020603050405020304" pitchFamily="18" charset="0"/>
                <a:cs typeface="Times New Roman" panose="02020603050405020304" pitchFamily="18" charset="0"/>
              </a:rPr>
              <a:t>Power suits and equal rights. (vagabondways2, 2015).</a:t>
            </a:r>
          </a:p>
          <a:p>
            <a:pPr>
              <a:lnSpc>
                <a:spcPct val="160000"/>
              </a:lnSpc>
            </a:pPr>
            <a:r>
              <a:rPr lang="en-GB" dirty="0">
                <a:latin typeface="Times New Roman" panose="02020603050405020304" pitchFamily="18" charset="0"/>
                <a:cs typeface="Times New Roman" panose="02020603050405020304" pitchFamily="18" charset="0"/>
              </a:rPr>
              <a:t>Sexuality is a social construct-revolutionary feminism- political lesbianism standing against their male oppressors by leaving their male partners for female (vagabondways2, 2015). </a:t>
            </a:r>
          </a:p>
          <a:p>
            <a:pPr>
              <a:lnSpc>
                <a:spcPct val="160000"/>
              </a:lnSpc>
            </a:pPr>
            <a:r>
              <a:rPr lang="en-GB" dirty="0">
                <a:latin typeface="Times New Roman" panose="02020603050405020304" pitchFamily="18" charset="0"/>
                <a:cs typeface="Times New Roman" panose="02020603050405020304" pitchFamily="18" charset="0"/>
              </a:rPr>
              <a:t>Separatists would leave their male sons, and their husbands; change their last names so that they no longer had their Father’s last name or their Husbands last name. (vagabondways2, 2015).</a:t>
            </a:r>
          </a:p>
          <a:p>
            <a:pPr>
              <a:lnSpc>
                <a:spcPct val="160000"/>
              </a:lnSpc>
            </a:pPr>
            <a:endParaRPr lang="en-GB" dirty="0">
              <a:latin typeface="Times New Roman" panose="02020603050405020304" pitchFamily="18" charset="0"/>
              <a:cs typeface="Times New Roman" panose="02020603050405020304" pitchFamily="18" charset="0"/>
            </a:endParaRPr>
          </a:p>
          <a:p>
            <a:pPr>
              <a:lnSpc>
                <a:spcPct val="16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28958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7239000" cy="1219200"/>
          </a:xfrm>
        </p:spPr>
        <p:txBody>
          <a:bodyPr/>
          <a:lstStyle/>
          <a:p>
            <a:pPr algn="ctr"/>
            <a:r>
              <a:rPr lang="en-GB" dirty="0">
                <a:latin typeface="Times New Roman" panose="02020603050405020304" pitchFamily="18" charset="0"/>
                <a:cs typeface="Times New Roman" panose="02020603050405020304" pitchFamily="18" charset="0"/>
              </a:rPr>
              <a:t>legislation</a:t>
            </a:r>
          </a:p>
        </p:txBody>
      </p:sp>
      <p:sp>
        <p:nvSpPr>
          <p:cNvPr id="3" name="Content Placeholder 2"/>
          <p:cNvSpPr>
            <a:spLocks noGrp="1"/>
          </p:cNvSpPr>
          <p:nvPr>
            <p:ph idx="1"/>
          </p:nvPr>
        </p:nvSpPr>
        <p:spPr>
          <a:xfrm>
            <a:off x="457200" y="914400"/>
            <a:ext cx="7239000" cy="5486400"/>
          </a:xfrm>
        </p:spPr>
        <p:txBody>
          <a:bodyPr>
            <a:normAutofit fontScale="85000" lnSpcReduction="10000"/>
          </a:bodyPr>
          <a:lstStyle/>
          <a:p>
            <a:pPr>
              <a:lnSpc>
                <a:spcPct val="170000"/>
              </a:lnSpc>
            </a:pPr>
            <a:r>
              <a:rPr lang="en-GB" dirty="0">
                <a:latin typeface="Times New Roman" panose="02020603050405020304" pitchFamily="18" charset="0"/>
                <a:cs typeface="Times New Roman" panose="02020603050405020304" pitchFamily="18" charset="0"/>
              </a:rPr>
              <a:t>Legislation has historically allowed women to have the right to equal education</a:t>
            </a:r>
          </a:p>
          <a:p>
            <a:pPr>
              <a:lnSpc>
                <a:spcPct val="170000"/>
              </a:lnSpc>
            </a:pPr>
            <a:r>
              <a:rPr lang="en-GB" dirty="0">
                <a:latin typeface="Times New Roman" panose="02020603050405020304" pitchFamily="18" charset="0"/>
                <a:cs typeface="Times New Roman" panose="02020603050405020304" pitchFamily="18" charset="0"/>
              </a:rPr>
              <a:t>Rights to property</a:t>
            </a:r>
          </a:p>
          <a:p>
            <a:pPr>
              <a:lnSpc>
                <a:spcPct val="170000"/>
              </a:lnSpc>
            </a:pPr>
            <a:r>
              <a:rPr lang="en-GB" dirty="0">
                <a:latin typeface="Times New Roman" panose="02020603050405020304" pitchFamily="18" charset="0"/>
                <a:cs typeface="Times New Roman" panose="02020603050405020304" pitchFamily="18" charset="0"/>
              </a:rPr>
              <a:t>Obtain Political representation </a:t>
            </a:r>
          </a:p>
          <a:p>
            <a:pPr>
              <a:lnSpc>
                <a:spcPct val="170000"/>
              </a:lnSpc>
            </a:pPr>
            <a:r>
              <a:rPr lang="en-GB" dirty="0">
                <a:latin typeface="Times New Roman" panose="02020603050405020304" pitchFamily="18" charset="0"/>
                <a:cs typeface="Times New Roman" panose="02020603050405020304" pitchFamily="18" charset="0"/>
              </a:rPr>
              <a:t>Obtain contraception, abortion and choice.</a:t>
            </a:r>
          </a:p>
          <a:p>
            <a:pPr>
              <a:lnSpc>
                <a:spcPct val="170000"/>
              </a:lnSpc>
            </a:pPr>
            <a:r>
              <a:rPr lang="en-GB" dirty="0">
                <a:latin typeface="Times New Roman" panose="02020603050405020304" pitchFamily="18" charset="0"/>
                <a:cs typeface="Times New Roman" panose="02020603050405020304" pitchFamily="18" charset="0"/>
              </a:rPr>
              <a:t>Healthcare</a:t>
            </a:r>
          </a:p>
          <a:p>
            <a:pPr>
              <a:lnSpc>
                <a:spcPct val="170000"/>
              </a:lnSpc>
            </a:pPr>
            <a:r>
              <a:rPr lang="en-GB" dirty="0">
                <a:latin typeface="Times New Roman" panose="02020603050405020304" pitchFamily="18" charset="0"/>
                <a:cs typeface="Times New Roman" panose="02020603050405020304" pitchFamily="18" charset="0"/>
              </a:rPr>
              <a:t>Child Benefits and Maternity Pay</a:t>
            </a:r>
          </a:p>
          <a:p>
            <a:pPr>
              <a:lnSpc>
                <a:spcPct val="170000"/>
              </a:lnSpc>
            </a:pPr>
            <a:r>
              <a:rPr lang="en-GB" dirty="0">
                <a:latin typeface="Times New Roman" panose="02020603050405020304" pitchFamily="18" charset="0"/>
                <a:cs typeface="Times New Roman" panose="02020603050405020304" pitchFamily="18" charset="0"/>
              </a:rPr>
              <a:t>Women now Safeguarded by legislative Acts</a:t>
            </a:r>
          </a:p>
          <a:p>
            <a:pPr>
              <a:lnSpc>
                <a:spcPct val="170000"/>
              </a:lnSpc>
            </a:pPr>
            <a:r>
              <a:rPr lang="en-GB" dirty="0">
                <a:latin typeface="Times New Roman" panose="02020603050405020304" pitchFamily="18" charset="0"/>
                <a:cs typeface="Times New Roman" panose="02020603050405020304" pitchFamily="18" charset="0"/>
              </a:rPr>
              <a:t>Most recent The Equality Act 2010</a:t>
            </a:r>
          </a:p>
        </p:txBody>
      </p:sp>
      <p:sp>
        <p:nvSpPr>
          <p:cNvPr id="4" name="TextBox 3">
            <a:extLst>
              <a:ext uri="{FF2B5EF4-FFF2-40B4-BE49-F238E27FC236}">
                <a16:creationId xmlns:a16="http://schemas.microsoft.com/office/drawing/2014/main" id="{90D9BF76-AE17-4306-8D95-413650CE9AEF}"/>
              </a:ext>
            </a:extLst>
          </p:cNvPr>
          <p:cNvSpPr txBox="1"/>
          <p:nvPr/>
        </p:nvSpPr>
        <p:spPr>
          <a:xfrm>
            <a:off x="304800" y="6537960"/>
            <a:ext cx="73914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Sisterhood and After Research Team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March 2013).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39DE2-6F90-47A7-91D6-57F91ACD0265}"/>
              </a:ext>
            </a:extLst>
          </p:cNvPr>
          <p:cNvSpPr>
            <a:spLocks noGrp="1"/>
          </p:cNvSpPr>
          <p:nvPr>
            <p:ph type="title"/>
          </p:nvPr>
        </p:nvSpPr>
        <p:spPr>
          <a:xfrm>
            <a:off x="609600" y="-169236"/>
            <a:ext cx="7239000" cy="1143000"/>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Feminists role in society Today</a:t>
            </a:r>
          </a:p>
        </p:txBody>
      </p:sp>
      <p:sp>
        <p:nvSpPr>
          <p:cNvPr id="3" name="Content Placeholder 2">
            <a:extLst>
              <a:ext uri="{FF2B5EF4-FFF2-40B4-BE49-F238E27FC236}">
                <a16:creationId xmlns:a16="http://schemas.microsoft.com/office/drawing/2014/main" id="{0FE5163C-0CEC-433F-897A-E5B8FC75248A}"/>
              </a:ext>
            </a:extLst>
          </p:cNvPr>
          <p:cNvSpPr>
            <a:spLocks noGrp="1"/>
          </p:cNvSpPr>
          <p:nvPr>
            <p:ph idx="1"/>
          </p:nvPr>
        </p:nvSpPr>
        <p:spPr>
          <a:xfrm>
            <a:off x="533400" y="1005840"/>
            <a:ext cx="7239000" cy="5852160"/>
          </a:xfrm>
        </p:spPr>
        <p:txBody>
          <a:bodyPr>
            <a:normAutofit fontScale="62500" lnSpcReduction="20000"/>
          </a:bodyPr>
          <a:lstStyle/>
          <a:p>
            <a:pPr>
              <a:lnSpc>
                <a:spcPct val="170000"/>
              </a:lnSpc>
            </a:pPr>
            <a:r>
              <a:rPr lang="en-GB" dirty="0">
                <a:latin typeface="Times New Roman" panose="02020603050405020304" pitchFamily="18" charset="0"/>
                <a:cs typeface="Times New Roman" panose="02020603050405020304" pitchFamily="18" charset="0"/>
              </a:rPr>
              <a:t>Feminists in power; Emma Watson, Michelle Obama, Elite members of the Bourgeoise (Marx, 1848) advocating for women’s rights. </a:t>
            </a:r>
          </a:p>
          <a:p>
            <a:pPr>
              <a:lnSpc>
                <a:spcPct val="170000"/>
              </a:lnSpc>
            </a:pPr>
            <a:r>
              <a:rPr lang="en-GB" dirty="0">
                <a:latin typeface="Times New Roman" panose="02020603050405020304" pitchFamily="18" charset="0"/>
                <a:cs typeface="Times New Roman" panose="02020603050405020304" pitchFamily="18" charset="0"/>
              </a:rPr>
              <a:t>‘Feminist’- A buzzword being thrown around. A stereotype; not accepting of other women’s choices, Women today find it acceptable to wear very little clothing- is this ‘empowering’ women? </a:t>
            </a:r>
          </a:p>
          <a:p>
            <a:pPr>
              <a:lnSpc>
                <a:spcPct val="170000"/>
              </a:lnSpc>
            </a:pPr>
            <a:r>
              <a:rPr lang="en-GB" dirty="0">
                <a:latin typeface="Times New Roman" panose="02020603050405020304" pitchFamily="18" charset="0"/>
                <a:cs typeface="Times New Roman" panose="02020603050405020304" pitchFamily="18" charset="0"/>
              </a:rPr>
              <a:t>Fighting for the decriminalisation of sex work (Amnesty international, 2018). A profession massively damaging to women, with direct links to Human Trafficking, and violent sexual crimes against women (The Home Affairs Committee, 2017).</a:t>
            </a:r>
          </a:p>
          <a:p>
            <a:pPr>
              <a:lnSpc>
                <a:spcPct val="170000"/>
              </a:lnSpc>
            </a:pPr>
            <a:r>
              <a:rPr lang="en-GB" dirty="0">
                <a:latin typeface="Times New Roman" panose="02020603050405020304" pitchFamily="18" charset="0"/>
                <a:cs typeface="Times New Roman" panose="02020603050405020304" pitchFamily="18" charset="0"/>
              </a:rPr>
              <a:t>However, someone has to speak up for the equal rights  of women. Evidently still unequal pay and employment in contemporary society, forced marriages and FGM occurring in the UK and the World. </a:t>
            </a:r>
          </a:p>
          <a:p>
            <a:pPr>
              <a:lnSpc>
                <a:spcPct val="170000"/>
              </a:lnSpc>
            </a:pPr>
            <a:r>
              <a:rPr lang="en-GB" dirty="0">
                <a:latin typeface="Times New Roman" panose="02020603050405020304" pitchFamily="18" charset="0"/>
                <a:cs typeface="Times New Roman" panose="02020603050405020304" pitchFamily="18" charset="0"/>
              </a:rPr>
              <a:t>Employment oppression: Approximately 208 women elected at the House of Commons in 2017- thirty-two percent. Making up twenty-six percent of total cabinet positions including the Prime Minister ‘Glass celling’ still imminent. (Parliament, 2018).</a:t>
            </a:r>
          </a:p>
        </p:txBody>
      </p:sp>
    </p:spTree>
    <p:extLst>
      <p:ext uri="{BB962C8B-B14F-4D97-AF65-F5344CB8AC3E}">
        <p14:creationId xmlns:p14="http://schemas.microsoft.com/office/powerpoint/2010/main" val="2633449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7239000" cy="990600"/>
          </a:xfrm>
        </p:spPr>
        <p:txBody>
          <a:bodyPr/>
          <a:lstStyle/>
          <a:p>
            <a:r>
              <a:rPr lang="en-GB" dirty="0">
                <a:latin typeface="Times New Roman" panose="02020603050405020304" pitchFamily="18" charset="0"/>
                <a:cs typeface="Times New Roman" panose="02020603050405020304" pitchFamily="18" charset="0"/>
              </a:rPr>
              <a:t>To Conclude…</a:t>
            </a:r>
          </a:p>
        </p:txBody>
      </p:sp>
      <p:sp>
        <p:nvSpPr>
          <p:cNvPr id="3" name="Content Placeholder 2"/>
          <p:cNvSpPr>
            <a:spLocks noGrp="1"/>
          </p:cNvSpPr>
          <p:nvPr>
            <p:ph idx="1"/>
          </p:nvPr>
        </p:nvSpPr>
        <p:spPr>
          <a:xfrm>
            <a:off x="457200" y="990600"/>
            <a:ext cx="7239000" cy="5769936"/>
          </a:xfrm>
        </p:spPr>
        <p:txBody>
          <a:bodyPr>
            <a:normAutofit fontScale="70000" lnSpcReduction="20000"/>
          </a:bodyPr>
          <a:lstStyle/>
          <a:p>
            <a:pPr>
              <a:lnSpc>
                <a:spcPct val="170000"/>
              </a:lnSpc>
            </a:pPr>
            <a:r>
              <a:rPr lang="en-GB" dirty="0">
                <a:latin typeface="Times New Roman" panose="02020603050405020304" pitchFamily="18" charset="0"/>
                <a:cs typeface="Times New Roman" panose="02020603050405020304" pitchFamily="18" charset="0"/>
              </a:rPr>
              <a:t>Feminists believe they must remain active to keep women’s human rights (Sisterhood and After research Team, 2013)</a:t>
            </a:r>
          </a:p>
          <a:p>
            <a:pPr>
              <a:lnSpc>
                <a:spcPct val="170000"/>
              </a:lnSpc>
            </a:pPr>
            <a:r>
              <a:rPr lang="en-GB" dirty="0">
                <a:latin typeface="Times New Roman" panose="02020603050405020304" pitchFamily="18" charset="0"/>
                <a:cs typeface="Times New Roman" panose="02020603050405020304" pitchFamily="18" charset="0"/>
              </a:rPr>
              <a:t>Due to the actions of feminists in the early nineteenth century, their bravery in standing up for women’s rights and equality; women today have the freedom to vote and equal opportunity employment. Access to equal property and healthcare, women today have a choice. (the Equality Act, 2010). There are no longer Bourgeoise oppressed marriages as Marx (1848) described e.g. The Royal Family, Prince Harry. </a:t>
            </a:r>
          </a:p>
          <a:p>
            <a:pPr>
              <a:lnSpc>
                <a:spcPct val="170000"/>
              </a:lnSpc>
            </a:pPr>
            <a:r>
              <a:rPr lang="en-GB" dirty="0">
                <a:latin typeface="Times New Roman" panose="02020603050405020304" pitchFamily="18" charset="0"/>
                <a:cs typeface="Times New Roman" panose="02020603050405020304" pitchFamily="18" charset="0"/>
              </a:rPr>
              <a:t>However, feminism is no longer about fighting for equal rights for women, and there are negative stereotypes surrounding the phrase ‘feminist’. Feminism today is about fighting and standing up for equality and equal rights for all, because if not feminists then who? So is it really feminism? </a:t>
            </a:r>
          </a:p>
          <a:p>
            <a:pPr>
              <a:lnSpc>
                <a:spcPct val="170000"/>
              </a:lnSpc>
            </a:pP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Thank you for listening</a:t>
            </a:r>
          </a:p>
        </p:txBody>
      </p:sp>
      <p:sp>
        <p:nvSpPr>
          <p:cNvPr id="3" name="Subtitle 2"/>
          <p:cNvSpPr>
            <a:spLocks noGrp="1"/>
          </p:cNvSpPr>
          <p:nvPr>
            <p:ph type="subTitle" idx="1"/>
          </p:nvPr>
        </p:nvSpPr>
        <p:spPr/>
        <p:txBody>
          <a:bodyPr>
            <a:normAutofit/>
          </a:bodyPr>
          <a:lstStyle/>
          <a:p>
            <a:r>
              <a:rPr lang="en-GB" sz="4400" dirty="0">
                <a:latin typeface="Times New Roman" panose="02020603050405020304" pitchFamily="18" charset="0"/>
                <a:cs typeface="Times New Roman" panose="02020603050405020304" pitchFamily="18" charset="0"/>
              </a:rPr>
              <a:t>Any questions?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239000" cy="685800"/>
          </a:xfrm>
        </p:spPr>
        <p:txBody>
          <a:bodyPr>
            <a:normAutofit/>
          </a:bodyPr>
          <a:lstStyle/>
          <a:p>
            <a:pPr algn="ctr"/>
            <a:r>
              <a:rPr lang="en-GB" dirty="0">
                <a:latin typeface="Times New Roman" panose="02020603050405020304" pitchFamily="18" charset="0"/>
                <a:cs typeface="Times New Roman" panose="02020603050405020304" pitchFamily="18" charset="0"/>
              </a:rPr>
              <a:t>Reference list</a:t>
            </a:r>
          </a:p>
        </p:txBody>
      </p:sp>
      <p:sp>
        <p:nvSpPr>
          <p:cNvPr id="3" name="Content Placeholder 2"/>
          <p:cNvSpPr>
            <a:spLocks noGrp="1"/>
          </p:cNvSpPr>
          <p:nvPr>
            <p:ph idx="1"/>
          </p:nvPr>
        </p:nvSpPr>
        <p:spPr>
          <a:xfrm>
            <a:off x="457200" y="1609416"/>
            <a:ext cx="7239000" cy="5248584"/>
          </a:xfrm>
        </p:spPr>
        <p:txBody>
          <a:bodyPr>
            <a:normAutofit fontScale="47500" lnSpcReduction="20000"/>
          </a:bodyPr>
          <a:lstStyle/>
          <a:p>
            <a:pPr>
              <a:lnSpc>
                <a:spcPct val="170000"/>
              </a:lnSpc>
            </a:pPr>
            <a:r>
              <a:rPr lang="en-GB" dirty="0">
                <a:latin typeface="Times New Roman" panose="02020603050405020304" pitchFamily="18" charset="0"/>
                <a:cs typeface="Times New Roman" panose="02020603050405020304" pitchFamily="18" charset="0"/>
              </a:rPr>
              <a:t>Alcock, P. </a:t>
            </a:r>
            <a:r>
              <a:rPr lang="en-GB" dirty="0" err="1">
                <a:latin typeface="Times New Roman" panose="02020603050405020304" pitchFamily="18" charset="0"/>
                <a:cs typeface="Times New Roman" panose="02020603050405020304" pitchFamily="18" charset="0"/>
              </a:rPr>
              <a:t>Haux</a:t>
            </a:r>
            <a:r>
              <a:rPr lang="en-GB" dirty="0">
                <a:latin typeface="Times New Roman" panose="02020603050405020304" pitchFamily="18" charset="0"/>
                <a:cs typeface="Times New Roman" panose="02020603050405020304" pitchFamily="18" charset="0"/>
              </a:rPr>
              <a:t>, T. Mat, M. and Wright, S. (2016), The Student’s Companion to Social Policy, Fifth Edition, P.P.91-97, C:13, John Wiley and Sons, Ltd, Published 2016 by John Wiley Sons, Ltd.</a:t>
            </a:r>
          </a:p>
          <a:p>
            <a:pPr>
              <a:lnSpc>
                <a:spcPct val="170000"/>
              </a:lnSpc>
            </a:pPr>
            <a:r>
              <a:rPr lang="en-GB" dirty="0">
                <a:latin typeface="Times New Roman" panose="02020603050405020304" pitchFamily="18" charset="0"/>
                <a:cs typeface="Times New Roman" panose="02020603050405020304" pitchFamily="18" charset="0"/>
              </a:rPr>
              <a:t>Amnesty International, (2016), Amnesty International publishes policy and research on protection of sex workers’ rights, Available at: https://www.amnesty.org/en/latest/news/2016/05/amnesty-international-publishes-policy-and-research-on-protection-of-sex-workers-rights/, (Accessed: 19th April 2018). </a:t>
            </a:r>
          </a:p>
          <a:p>
            <a:pPr>
              <a:lnSpc>
                <a:spcPct val="170000"/>
              </a:lnSpc>
            </a:pPr>
            <a:r>
              <a:rPr lang="en-GB" dirty="0">
                <a:latin typeface="Times New Roman" panose="02020603050405020304" pitchFamily="18" charset="0"/>
                <a:cs typeface="Times New Roman" panose="02020603050405020304" pitchFamily="18" charset="0"/>
              </a:rPr>
              <a:t>Home Affairs Committee, (June 2016-17), Prostitution, House of Commons, Third Report of session 2016-17, [PDF], Published on15th June 2016 by authority of House of commons.</a:t>
            </a:r>
          </a:p>
          <a:p>
            <a:pPr>
              <a:lnSpc>
                <a:spcPct val="170000"/>
              </a:lnSpc>
            </a:pPr>
            <a:r>
              <a:rPr lang="en-GB" dirty="0">
                <a:latin typeface="Times New Roman" panose="02020603050405020304" pitchFamily="18" charset="0"/>
                <a:cs typeface="Times New Roman" panose="02020603050405020304" pitchFamily="18" charset="0"/>
              </a:rPr>
              <a:t>Image 1: No Author, (No Date), Sourced from: Verve, (2013), Feminism: A History, ‘An International Collection of Badass Feminists’, Available at: https://www.verveup.com/shesaid/feminism-a-history, (Accessed on 19th April 2018).</a:t>
            </a:r>
          </a:p>
          <a:p>
            <a:pPr>
              <a:lnSpc>
                <a:spcPct val="170000"/>
              </a:lnSpc>
            </a:pPr>
            <a:r>
              <a:rPr lang="en-GB" dirty="0">
                <a:latin typeface="Times New Roman" panose="02020603050405020304" pitchFamily="18" charset="0"/>
                <a:cs typeface="Times New Roman" panose="02020603050405020304" pitchFamily="18" charset="0"/>
              </a:rPr>
              <a:t>Marx, K. Engels, F. (1848), The Communist Manifesto, Reprint, UK: Penguin Random House UK, 2015.</a:t>
            </a:r>
          </a:p>
          <a:p>
            <a:pPr>
              <a:lnSpc>
                <a:spcPct val="170000"/>
              </a:lnSpc>
            </a:pPr>
            <a:r>
              <a:rPr lang="en-GB" dirty="0">
                <a:latin typeface="Times New Roman" panose="02020603050405020304" pitchFamily="18" charset="0"/>
                <a:cs typeface="Times New Roman" panose="02020603050405020304" pitchFamily="18" charset="0"/>
              </a:rPr>
              <a:t>Parliament, (February 2018), Women in Parliament and Government, ‘House of Commons Library’, Available at: https://researchbriefings.parliament.uk/ResearchBriefing/Summary/SN01250, (Accessed; 19th April 2018).</a:t>
            </a:r>
          </a:p>
          <a:p>
            <a:pPr>
              <a:lnSpc>
                <a:spcPct val="170000"/>
              </a:lnSpc>
            </a:pP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1E4D1-AA3B-46D8-8B1E-A42FB9E6A0F9}"/>
              </a:ext>
            </a:extLst>
          </p:cNvPr>
          <p:cNvSpPr>
            <a:spLocks noGrp="1"/>
          </p:cNvSpPr>
          <p:nvPr>
            <p:ph type="title"/>
          </p:nvPr>
        </p:nvSpPr>
        <p:spPr>
          <a:xfrm>
            <a:off x="457200" y="0"/>
            <a:ext cx="7467600" cy="990600"/>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Reference List and Bibliography</a:t>
            </a:r>
          </a:p>
        </p:txBody>
      </p:sp>
      <p:sp>
        <p:nvSpPr>
          <p:cNvPr id="3" name="Content Placeholder 2">
            <a:extLst>
              <a:ext uri="{FF2B5EF4-FFF2-40B4-BE49-F238E27FC236}">
                <a16:creationId xmlns:a16="http://schemas.microsoft.com/office/drawing/2014/main" id="{C152961F-E645-407A-9E00-389BE79DD0FF}"/>
              </a:ext>
            </a:extLst>
          </p:cNvPr>
          <p:cNvSpPr>
            <a:spLocks noGrp="1"/>
          </p:cNvSpPr>
          <p:nvPr>
            <p:ph idx="1"/>
          </p:nvPr>
        </p:nvSpPr>
        <p:spPr>
          <a:xfrm>
            <a:off x="457200" y="1295400"/>
            <a:ext cx="7239000" cy="5160336"/>
          </a:xfrm>
        </p:spPr>
        <p:txBody>
          <a:bodyPr>
            <a:normAutofit fontScale="85000" lnSpcReduction="20000"/>
          </a:bodyPr>
          <a:lstStyle/>
          <a:p>
            <a:pPr>
              <a:lnSpc>
                <a:spcPct val="150000"/>
              </a:lnSpc>
            </a:pPr>
            <a:r>
              <a:rPr lang="en-GB" sz="1800" dirty="0">
                <a:latin typeface="Times New Roman" panose="02020603050405020304" pitchFamily="18" charset="0"/>
                <a:cs typeface="Times New Roman" panose="02020603050405020304" pitchFamily="18" charset="0"/>
              </a:rPr>
              <a:t>Sisterhood and After research Team, (March 2013), The Impact of Legislation on Women’s Lives, ‘Politics and Legislation’, Available at: https://www.bl.uk/sisterhood/articles/the-impact-of-legislation-on-womens-lives, (Accessed; 19th April 2018).</a:t>
            </a:r>
          </a:p>
          <a:p>
            <a:pPr>
              <a:lnSpc>
                <a:spcPct val="150000"/>
              </a:lnSpc>
            </a:pPr>
            <a:r>
              <a:rPr lang="en-GB" sz="1800" dirty="0">
                <a:latin typeface="Times New Roman" panose="02020603050405020304" pitchFamily="18" charset="0"/>
                <a:cs typeface="Times New Roman" panose="02020603050405020304" pitchFamily="18" charset="0"/>
              </a:rPr>
              <a:t>The Equality Act 2010, Available at: https://www.legislation.gov.uk/ukpga/2010/15/contents (Accessed: 19th April 2018).</a:t>
            </a:r>
          </a:p>
          <a:p>
            <a:pPr>
              <a:lnSpc>
                <a:spcPct val="150000"/>
              </a:lnSpc>
            </a:pPr>
            <a:r>
              <a:rPr lang="en-GB" sz="1800" dirty="0">
                <a:latin typeface="Times New Roman" panose="02020603050405020304" pitchFamily="18" charset="0"/>
                <a:cs typeface="Times New Roman" panose="02020603050405020304" pitchFamily="18" charset="0"/>
              </a:rPr>
              <a:t>vagabondways2, (2015), “Lefties: Angry </a:t>
            </a:r>
            <a:r>
              <a:rPr lang="en-GB" sz="1800" dirty="0" err="1">
                <a:latin typeface="Times New Roman" panose="02020603050405020304" pitchFamily="18" charset="0"/>
                <a:cs typeface="Times New Roman" panose="02020603050405020304" pitchFamily="18" charset="0"/>
              </a:rPr>
              <a:t>Wimmin</a:t>
            </a:r>
            <a:r>
              <a:rPr lang="en-GB" sz="1800" dirty="0">
                <a:latin typeface="Times New Roman" panose="02020603050405020304" pitchFamily="18" charset="0"/>
                <a:cs typeface="Times New Roman" panose="02020603050405020304" pitchFamily="18" charset="0"/>
              </a:rPr>
              <a:t>" BBC documentary on Radical Feminism, Available at: https://www.youtube.com/watch?v=sCRohDqWDcw, (Accessed: 19th April 2018). </a:t>
            </a:r>
          </a:p>
          <a:p>
            <a:pPr>
              <a:lnSpc>
                <a:spcPct val="150000"/>
              </a:lnSpc>
            </a:pPr>
            <a:r>
              <a:rPr lang="en-GB" sz="1800" dirty="0">
                <a:latin typeface="Times New Roman" panose="02020603050405020304" pitchFamily="18" charset="0"/>
                <a:cs typeface="Times New Roman" panose="02020603050405020304" pitchFamily="18" charset="0"/>
              </a:rPr>
              <a:t>Webb, B. (1917), Cited in: Oxford Dictionary of National Biography, (2018), Oxford University Press Available at:  http://www.oxforddnb.com/view/10.1093/ref:odnb/9780198614128.001.0001/odnb-9780198614128-e-36799, (Accessed; 19th April 2018).</a:t>
            </a:r>
          </a:p>
          <a:p>
            <a:pPr>
              <a:lnSpc>
                <a:spcPct val="150000"/>
              </a:lnSpc>
            </a:pPr>
            <a:r>
              <a:rPr lang="en-GB" sz="1800" dirty="0" err="1">
                <a:latin typeface="Times New Roman" panose="02020603050405020304" pitchFamily="18" charset="0"/>
                <a:cs typeface="Times New Roman" panose="02020603050405020304" pitchFamily="18" charset="0"/>
              </a:rPr>
              <a:t>Woolstonecraft</a:t>
            </a:r>
            <a:r>
              <a:rPr lang="en-GB" sz="1800" dirty="0">
                <a:latin typeface="Times New Roman" panose="02020603050405020304" pitchFamily="18" charset="0"/>
                <a:cs typeface="Times New Roman" panose="02020603050405020304" pitchFamily="18" charset="0"/>
              </a:rPr>
              <a:t>, M. (1792), A Vindication of the Rights of Woman: with Strictures on Political and Moral Subjects,C:1, Printed in Boston,  Peter </a:t>
            </a:r>
            <a:r>
              <a:rPr lang="en-GB" sz="1800" dirty="0" err="1">
                <a:latin typeface="Times New Roman" panose="02020603050405020304" pitchFamily="18" charset="0"/>
                <a:cs typeface="Times New Roman" panose="02020603050405020304" pitchFamily="18" charset="0"/>
              </a:rPr>
              <a:t>Edes</a:t>
            </a:r>
            <a:r>
              <a:rPr lang="en-GB" sz="1800" dirty="0">
                <a:latin typeface="Times New Roman" panose="02020603050405020304" pitchFamily="18" charset="0"/>
                <a:cs typeface="Times New Roman" panose="02020603050405020304" pitchFamily="18" charset="0"/>
              </a:rPr>
              <a:t> for Thomas and Andrews, </a:t>
            </a:r>
            <a:r>
              <a:rPr lang="en-GB" sz="1800" dirty="0" err="1">
                <a:latin typeface="Times New Roman" panose="02020603050405020304" pitchFamily="18" charset="0"/>
                <a:cs typeface="Times New Roman" panose="02020603050405020304" pitchFamily="18" charset="0"/>
              </a:rPr>
              <a:t>Faustes</a:t>
            </a:r>
            <a:r>
              <a:rPr lang="en-GB" sz="1800" dirty="0">
                <a:latin typeface="Times New Roman" panose="02020603050405020304" pitchFamily="18" charset="0"/>
                <a:cs typeface="Times New Roman" panose="02020603050405020304" pitchFamily="18" charset="0"/>
              </a:rPr>
              <a:t> Statue</a:t>
            </a:r>
          </a:p>
          <a:p>
            <a:pPr>
              <a:lnSpc>
                <a:spcPct val="150000"/>
              </a:lnSpc>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396507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Opulent</Template>
  <TotalTime>707</TotalTime>
  <Words>1369</Words>
  <Application>Microsoft Office PowerPoint</Application>
  <PresentationFormat>On-screen Show (4:3)</PresentationFormat>
  <Paragraphs>71</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Times New Roman</vt:lpstr>
      <vt:lpstr>Trebuchet MS</vt:lpstr>
      <vt:lpstr>Wingdings</vt:lpstr>
      <vt:lpstr>Wingdings 2</vt:lpstr>
      <vt:lpstr>Opulent</vt:lpstr>
      <vt:lpstr>the theory of feminism  </vt:lpstr>
      <vt:lpstr>Feminism</vt:lpstr>
      <vt:lpstr>Liberal Feminists</vt:lpstr>
      <vt:lpstr>Welfare Feminists</vt:lpstr>
      <vt:lpstr>Radical, Marxist ad Socialist Feminism </vt:lpstr>
      <vt:lpstr>legislation</vt:lpstr>
      <vt:lpstr>Feminists role in society Today</vt:lpstr>
      <vt:lpstr>To Conclude…</vt:lpstr>
      <vt:lpstr>Thank you for listening</vt:lpstr>
      <vt:lpstr>Reference list</vt:lpstr>
      <vt:lpstr>Reference List and 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Describe and explain a theory of feminism  8 minutes</dc:title>
  <dc:creator>Tasha</dc:creator>
  <cp:lastModifiedBy>mizz_tishy@hotmail.com</cp:lastModifiedBy>
  <cp:revision>41</cp:revision>
  <dcterms:created xsi:type="dcterms:W3CDTF">2006-08-16T00:00:00Z</dcterms:created>
  <dcterms:modified xsi:type="dcterms:W3CDTF">2018-04-20T16:55:21Z</dcterms:modified>
</cp:coreProperties>
</file>