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4" r:id="rId1"/>
  </p:sldMasterIdLst>
  <p:sldIdLst>
    <p:sldId id="256" r:id="rId2"/>
    <p:sldId id="271" r:id="rId3"/>
    <p:sldId id="257" r:id="rId4"/>
    <p:sldId id="258" r:id="rId5"/>
    <p:sldId id="274" r:id="rId6"/>
    <p:sldId id="272" r:id="rId7"/>
    <p:sldId id="270" r:id="rId8"/>
    <p:sldId id="259" r:id="rId9"/>
    <p:sldId id="273" r:id="rId10"/>
    <p:sldId id="262" r:id="rId11"/>
    <p:sldId id="261" r:id="rId12"/>
    <p:sldId id="263" r:id="rId13"/>
    <p:sldId id="264" r:id="rId14"/>
    <p:sldId id="265" r:id="rId15"/>
    <p:sldId id="266" r:id="rId16"/>
    <p:sldId id="267" r:id="rId17"/>
    <p:sldId id="268" r:id="rId18"/>
    <p:sldId id="269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2AA83C-2B8A-4F1A-B3E1-45A8471433AA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C144761-8DC8-4045-BC9E-B595AFD347D7}">
      <dgm:prSet/>
      <dgm:spPr/>
      <dgm:t>
        <a:bodyPr/>
        <a:lstStyle/>
        <a:p>
          <a:r>
            <a:rPr lang="en-GB" b="1" dirty="0" err="1"/>
            <a:t>Fearn</a:t>
          </a:r>
          <a:r>
            <a:rPr lang="en-GB" b="1" dirty="0"/>
            <a:t> (2017) reported that schools and teachers are at crisis point due to the pressures of standardised testing and examinations.</a:t>
          </a:r>
          <a:endParaRPr lang="en-US" dirty="0"/>
        </a:p>
      </dgm:t>
    </dgm:pt>
    <dgm:pt modelId="{FBB9BBD4-7CB0-4C47-A380-4A7726B9427A}" type="parTrans" cxnId="{680CE2B6-087F-47B3-9DB0-4C1745DD5972}">
      <dgm:prSet/>
      <dgm:spPr/>
      <dgm:t>
        <a:bodyPr/>
        <a:lstStyle/>
        <a:p>
          <a:endParaRPr lang="en-US"/>
        </a:p>
      </dgm:t>
    </dgm:pt>
    <dgm:pt modelId="{50E84FDE-C466-4D83-871E-37D916710B7B}" type="sibTrans" cxnId="{680CE2B6-087F-47B3-9DB0-4C1745DD597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09A3C858-0F0B-401F-AEBB-49897E1F7049}">
      <dgm:prSet/>
      <dgm:spPr/>
      <dgm:t>
        <a:bodyPr/>
        <a:lstStyle/>
        <a:p>
          <a:r>
            <a:rPr lang="en-GB" b="1"/>
            <a:t>Teachers are leaving the profession in large numbers due to the unbearable teaching for tests culture.</a:t>
          </a:r>
          <a:endParaRPr lang="en-US"/>
        </a:p>
      </dgm:t>
    </dgm:pt>
    <dgm:pt modelId="{87104A35-09C5-4984-AACE-B96F01257072}" type="parTrans" cxnId="{E973B573-EE33-4979-8393-17915A375E02}">
      <dgm:prSet/>
      <dgm:spPr/>
      <dgm:t>
        <a:bodyPr/>
        <a:lstStyle/>
        <a:p>
          <a:endParaRPr lang="en-US"/>
        </a:p>
      </dgm:t>
    </dgm:pt>
    <dgm:pt modelId="{F937735A-95ED-436D-B95E-2482E54FE97B}" type="sibTrans" cxnId="{E973B573-EE33-4979-8393-17915A375E0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D9FE679-42D3-4123-9AD7-9FDEE9E9AF04}">
      <dgm:prSet/>
      <dgm:spPr/>
      <dgm:t>
        <a:bodyPr/>
        <a:lstStyle/>
        <a:p>
          <a:r>
            <a:rPr lang="en-GB" b="1"/>
            <a:t>10,000 departed the profession between 2010 and 2015!</a:t>
          </a:r>
          <a:endParaRPr lang="en-US"/>
        </a:p>
      </dgm:t>
    </dgm:pt>
    <dgm:pt modelId="{88430EB9-2711-4368-B94E-7F557FADB0D1}" type="parTrans" cxnId="{A573B90C-7283-41A5-87E5-255CC7EAFEAA}">
      <dgm:prSet/>
      <dgm:spPr/>
      <dgm:t>
        <a:bodyPr/>
        <a:lstStyle/>
        <a:p>
          <a:endParaRPr lang="en-US"/>
        </a:p>
      </dgm:t>
    </dgm:pt>
    <dgm:pt modelId="{219BA457-A848-4690-AEDB-A8C68158D1E2}" type="sibTrans" cxnId="{A573B90C-7283-41A5-87E5-255CC7EAFEAA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DCA85B6E-511E-4964-84B9-4C05B4C42AEA}">
      <dgm:prSet/>
      <dgm:spPr/>
      <dgm:t>
        <a:bodyPr/>
        <a:lstStyle/>
        <a:p>
          <a:r>
            <a:rPr lang="en-GB" b="1"/>
            <a:t>Our staff loss rate in Gower Primary the last 24 months has been 15% .</a:t>
          </a:r>
          <a:endParaRPr lang="en-US"/>
        </a:p>
      </dgm:t>
    </dgm:pt>
    <dgm:pt modelId="{2BAEEA9A-3C9C-4503-82D7-7BC8DB04ECAB}" type="parTrans" cxnId="{AD6F764E-1628-40F2-8AC3-639C36CFDAEF}">
      <dgm:prSet/>
      <dgm:spPr/>
      <dgm:t>
        <a:bodyPr/>
        <a:lstStyle/>
        <a:p>
          <a:endParaRPr lang="en-US"/>
        </a:p>
      </dgm:t>
    </dgm:pt>
    <dgm:pt modelId="{A1819F34-0B45-4B53-AB11-7ACD3535631C}" type="sibTrans" cxnId="{AD6F764E-1628-40F2-8AC3-639C36CFDAEF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B763758A-C713-4BAC-B273-B532A5907B61}" type="pres">
      <dgm:prSet presAssocID="{AB2AA83C-2B8A-4F1A-B3E1-45A8471433AA}" presName="linearFlow" presStyleCnt="0">
        <dgm:presLayoutVars>
          <dgm:dir/>
          <dgm:animLvl val="lvl"/>
          <dgm:resizeHandles val="exact"/>
        </dgm:presLayoutVars>
      </dgm:prSet>
      <dgm:spPr/>
    </dgm:pt>
    <dgm:pt modelId="{629B7F69-BC74-447A-BF4F-AB75CA7ADB04}" type="pres">
      <dgm:prSet presAssocID="{0C144761-8DC8-4045-BC9E-B595AFD347D7}" presName="compositeNode" presStyleCnt="0"/>
      <dgm:spPr/>
    </dgm:pt>
    <dgm:pt modelId="{D4F570D4-4D6A-4E16-836C-3B2E3BB4F033}" type="pres">
      <dgm:prSet presAssocID="{0C144761-8DC8-4045-BC9E-B595AFD347D7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6557B2E-728E-4D17-84D1-C2E7DAE2BC5C}" type="pres">
      <dgm:prSet presAssocID="{0C144761-8DC8-4045-BC9E-B595AFD347D7}" presName="parSh" presStyleCnt="0"/>
      <dgm:spPr/>
    </dgm:pt>
    <dgm:pt modelId="{6DB7B4E9-05FF-4843-AFE1-D9B369C3EA39}" type="pres">
      <dgm:prSet presAssocID="{0C144761-8DC8-4045-BC9E-B595AFD347D7}" presName="lineNode" presStyleLbl="alignAccFollowNode1" presStyleIdx="0" presStyleCnt="12"/>
      <dgm:spPr/>
    </dgm:pt>
    <dgm:pt modelId="{949C8A62-D84C-4F49-8D77-D6DDD6E181D5}" type="pres">
      <dgm:prSet presAssocID="{0C144761-8DC8-4045-BC9E-B595AFD347D7}" presName="lineArrowNode" presStyleLbl="alignAccFollowNode1" presStyleIdx="1" presStyleCnt="12"/>
      <dgm:spPr/>
    </dgm:pt>
    <dgm:pt modelId="{458EBE14-CFEC-44FE-AAE0-54B62767F519}" type="pres">
      <dgm:prSet presAssocID="{50E84FDE-C466-4D83-871E-37D916710B7B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120710E7-B5FF-4ABE-BE71-8121E3C58A16}" type="pres">
      <dgm:prSet presAssocID="{50E84FDE-C466-4D83-871E-37D916710B7B}" presName="spacerBetweenCircleAndCallout" presStyleCnt="0">
        <dgm:presLayoutVars/>
      </dgm:prSet>
      <dgm:spPr/>
    </dgm:pt>
    <dgm:pt modelId="{2289AFBB-31FF-4118-8E31-2DCC22EBBC92}" type="pres">
      <dgm:prSet presAssocID="{0C144761-8DC8-4045-BC9E-B595AFD347D7}" presName="nodeText" presStyleLbl="alignAccFollowNode1" presStyleIdx="2" presStyleCnt="12" custScaleY="100000">
        <dgm:presLayoutVars>
          <dgm:bulletEnabled val="1"/>
        </dgm:presLayoutVars>
      </dgm:prSet>
      <dgm:spPr/>
    </dgm:pt>
    <dgm:pt modelId="{C8DBA61A-66D6-4591-83DE-725030F402FD}" type="pres">
      <dgm:prSet presAssocID="{50E84FDE-C466-4D83-871E-37D916710B7B}" presName="sibTransComposite" presStyleCnt="0"/>
      <dgm:spPr/>
    </dgm:pt>
    <dgm:pt modelId="{1EA9F2E7-A704-49F5-8986-51D24CFD2966}" type="pres">
      <dgm:prSet presAssocID="{09A3C858-0F0B-401F-AEBB-49897E1F7049}" presName="compositeNode" presStyleCnt="0"/>
      <dgm:spPr/>
    </dgm:pt>
    <dgm:pt modelId="{024711DB-9F0B-4F76-A8A3-DBA3353BC6B5}" type="pres">
      <dgm:prSet presAssocID="{09A3C858-0F0B-401F-AEBB-49897E1F704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F39B5AA0-740C-461B-BBA6-FAAAA9596BDF}" type="pres">
      <dgm:prSet presAssocID="{09A3C858-0F0B-401F-AEBB-49897E1F7049}" presName="parSh" presStyleCnt="0"/>
      <dgm:spPr/>
    </dgm:pt>
    <dgm:pt modelId="{E5CB570F-22D8-4768-AA7A-D08177412DCD}" type="pres">
      <dgm:prSet presAssocID="{09A3C858-0F0B-401F-AEBB-49897E1F7049}" presName="lineNode" presStyleLbl="alignAccFollowNode1" presStyleIdx="3" presStyleCnt="12"/>
      <dgm:spPr/>
    </dgm:pt>
    <dgm:pt modelId="{9E81CC0C-5B71-4E3F-A780-876363915263}" type="pres">
      <dgm:prSet presAssocID="{09A3C858-0F0B-401F-AEBB-49897E1F7049}" presName="lineArrowNode" presStyleLbl="alignAccFollowNode1" presStyleIdx="4" presStyleCnt="12"/>
      <dgm:spPr/>
    </dgm:pt>
    <dgm:pt modelId="{F70BBB67-2BAA-476E-8C2D-E996B9475C49}" type="pres">
      <dgm:prSet presAssocID="{F937735A-95ED-436D-B95E-2482E54FE97B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3383ADEC-6BD3-4F99-AB86-0C8FF32EBF5C}" type="pres">
      <dgm:prSet presAssocID="{F937735A-95ED-436D-B95E-2482E54FE97B}" presName="spacerBetweenCircleAndCallout" presStyleCnt="0">
        <dgm:presLayoutVars/>
      </dgm:prSet>
      <dgm:spPr/>
    </dgm:pt>
    <dgm:pt modelId="{EA79E6C3-7E96-4591-8210-FE9E7601CC22}" type="pres">
      <dgm:prSet presAssocID="{09A3C858-0F0B-401F-AEBB-49897E1F7049}" presName="nodeText" presStyleLbl="alignAccFollowNode1" presStyleIdx="5" presStyleCnt="12">
        <dgm:presLayoutVars>
          <dgm:bulletEnabled val="1"/>
        </dgm:presLayoutVars>
      </dgm:prSet>
      <dgm:spPr/>
    </dgm:pt>
    <dgm:pt modelId="{E7E49898-DE60-425C-893F-018A1CBC79EE}" type="pres">
      <dgm:prSet presAssocID="{F937735A-95ED-436D-B95E-2482E54FE97B}" presName="sibTransComposite" presStyleCnt="0"/>
      <dgm:spPr/>
    </dgm:pt>
    <dgm:pt modelId="{5DE32107-8091-4A93-83E5-5A823FC9F87E}" type="pres">
      <dgm:prSet presAssocID="{2D9FE679-42D3-4123-9AD7-9FDEE9E9AF04}" presName="compositeNode" presStyleCnt="0"/>
      <dgm:spPr/>
    </dgm:pt>
    <dgm:pt modelId="{96D14746-D739-450E-8D45-52DD9BC76FCD}" type="pres">
      <dgm:prSet presAssocID="{2D9FE679-42D3-4123-9AD7-9FDEE9E9AF04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E2C5F3D-B0FE-4844-A0EE-6D4447006F6A}" type="pres">
      <dgm:prSet presAssocID="{2D9FE679-42D3-4123-9AD7-9FDEE9E9AF04}" presName="parSh" presStyleCnt="0"/>
      <dgm:spPr/>
    </dgm:pt>
    <dgm:pt modelId="{B7296EC6-3354-4F24-939E-3F22F195AB50}" type="pres">
      <dgm:prSet presAssocID="{2D9FE679-42D3-4123-9AD7-9FDEE9E9AF04}" presName="lineNode" presStyleLbl="alignAccFollowNode1" presStyleIdx="6" presStyleCnt="12"/>
      <dgm:spPr/>
    </dgm:pt>
    <dgm:pt modelId="{50ADFB24-8629-4156-B540-8CEC8CCDA79D}" type="pres">
      <dgm:prSet presAssocID="{2D9FE679-42D3-4123-9AD7-9FDEE9E9AF04}" presName="lineArrowNode" presStyleLbl="alignAccFollowNode1" presStyleIdx="7" presStyleCnt="12"/>
      <dgm:spPr/>
    </dgm:pt>
    <dgm:pt modelId="{6E6908B0-99AF-419E-AAC1-B90089861902}" type="pres">
      <dgm:prSet presAssocID="{219BA457-A848-4690-AEDB-A8C68158D1E2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8D8C27A3-80C7-4356-9190-0A3B9013FA77}" type="pres">
      <dgm:prSet presAssocID="{219BA457-A848-4690-AEDB-A8C68158D1E2}" presName="spacerBetweenCircleAndCallout" presStyleCnt="0">
        <dgm:presLayoutVars/>
      </dgm:prSet>
      <dgm:spPr/>
    </dgm:pt>
    <dgm:pt modelId="{96885795-CCCE-4BAB-AA50-C36897915EA4}" type="pres">
      <dgm:prSet presAssocID="{2D9FE679-42D3-4123-9AD7-9FDEE9E9AF04}" presName="nodeText" presStyleLbl="alignAccFollowNode1" presStyleIdx="8" presStyleCnt="12">
        <dgm:presLayoutVars>
          <dgm:bulletEnabled val="1"/>
        </dgm:presLayoutVars>
      </dgm:prSet>
      <dgm:spPr/>
    </dgm:pt>
    <dgm:pt modelId="{9E25F299-EDB5-4BB7-A2A2-551F3F482204}" type="pres">
      <dgm:prSet presAssocID="{219BA457-A848-4690-AEDB-A8C68158D1E2}" presName="sibTransComposite" presStyleCnt="0"/>
      <dgm:spPr/>
    </dgm:pt>
    <dgm:pt modelId="{781B5AC1-49C8-45D5-94B1-AD0E37028E84}" type="pres">
      <dgm:prSet presAssocID="{DCA85B6E-511E-4964-84B9-4C05B4C42AEA}" presName="compositeNode" presStyleCnt="0"/>
      <dgm:spPr/>
    </dgm:pt>
    <dgm:pt modelId="{91739894-D29E-4068-A847-0E73EB8015A2}" type="pres">
      <dgm:prSet presAssocID="{DCA85B6E-511E-4964-84B9-4C05B4C42AEA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06B243F-CB3B-48C8-A523-E2D7AB631520}" type="pres">
      <dgm:prSet presAssocID="{DCA85B6E-511E-4964-84B9-4C05B4C42AEA}" presName="parSh" presStyleCnt="0"/>
      <dgm:spPr/>
    </dgm:pt>
    <dgm:pt modelId="{E20AC7AA-4A14-4A2E-A232-C68647498BE7}" type="pres">
      <dgm:prSet presAssocID="{DCA85B6E-511E-4964-84B9-4C05B4C42AEA}" presName="lineNode" presStyleLbl="alignAccFollowNode1" presStyleIdx="9" presStyleCnt="12"/>
      <dgm:spPr/>
    </dgm:pt>
    <dgm:pt modelId="{46DEE5EB-691D-4EDA-9E57-A269E3315EE0}" type="pres">
      <dgm:prSet presAssocID="{DCA85B6E-511E-4964-84B9-4C05B4C42AEA}" presName="lineArrowNode" presStyleLbl="alignAccFollowNode1" presStyleIdx="10" presStyleCnt="12"/>
      <dgm:spPr/>
    </dgm:pt>
    <dgm:pt modelId="{70B8177C-A459-4A1D-85FA-E785D53CEDA4}" type="pres">
      <dgm:prSet presAssocID="{A1819F34-0B45-4B53-AB11-7ACD3535631C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7D99BA07-7F0B-40B6-A57F-2614ADE0D0D2}" type="pres">
      <dgm:prSet presAssocID="{A1819F34-0B45-4B53-AB11-7ACD3535631C}" presName="spacerBetweenCircleAndCallout" presStyleCnt="0">
        <dgm:presLayoutVars/>
      </dgm:prSet>
      <dgm:spPr/>
    </dgm:pt>
    <dgm:pt modelId="{298D9611-8F7C-48D0-A574-B3ACE3682568}" type="pres">
      <dgm:prSet presAssocID="{DCA85B6E-511E-4964-84B9-4C05B4C42AEA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A573B90C-7283-41A5-87E5-255CC7EAFEAA}" srcId="{AB2AA83C-2B8A-4F1A-B3E1-45A8471433AA}" destId="{2D9FE679-42D3-4123-9AD7-9FDEE9E9AF04}" srcOrd="2" destOrd="0" parTransId="{88430EB9-2711-4368-B94E-7F557FADB0D1}" sibTransId="{219BA457-A848-4690-AEDB-A8C68158D1E2}"/>
    <dgm:cxn modelId="{AD6F764E-1628-40F2-8AC3-639C36CFDAEF}" srcId="{AB2AA83C-2B8A-4F1A-B3E1-45A8471433AA}" destId="{DCA85B6E-511E-4964-84B9-4C05B4C42AEA}" srcOrd="3" destOrd="0" parTransId="{2BAEEA9A-3C9C-4503-82D7-7BC8DB04ECAB}" sibTransId="{A1819F34-0B45-4B53-AB11-7ACD3535631C}"/>
    <dgm:cxn modelId="{E973B573-EE33-4979-8393-17915A375E02}" srcId="{AB2AA83C-2B8A-4F1A-B3E1-45A8471433AA}" destId="{09A3C858-0F0B-401F-AEBB-49897E1F7049}" srcOrd="1" destOrd="0" parTransId="{87104A35-09C5-4984-AACE-B96F01257072}" sibTransId="{F937735A-95ED-436D-B95E-2482E54FE97B}"/>
    <dgm:cxn modelId="{CF056176-3305-45AE-A5CE-60BAE248AFE4}" type="presOf" srcId="{09A3C858-0F0B-401F-AEBB-49897E1F7049}" destId="{EA79E6C3-7E96-4591-8210-FE9E7601CC22}" srcOrd="0" destOrd="0" presId="urn:microsoft.com/office/officeart/2016/7/layout/LinearArrowProcessNumbered"/>
    <dgm:cxn modelId="{7E33A59B-6F95-4C6B-AB51-E0ECA646E043}" type="presOf" srcId="{AB2AA83C-2B8A-4F1A-B3E1-45A8471433AA}" destId="{B763758A-C713-4BAC-B273-B532A5907B61}" srcOrd="0" destOrd="0" presId="urn:microsoft.com/office/officeart/2016/7/layout/LinearArrowProcessNumbered"/>
    <dgm:cxn modelId="{2414419C-BDA2-4897-8F88-DE058521A629}" type="presOf" srcId="{50E84FDE-C466-4D83-871E-37D916710B7B}" destId="{458EBE14-CFEC-44FE-AAE0-54B62767F519}" srcOrd="0" destOrd="0" presId="urn:microsoft.com/office/officeart/2016/7/layout/LinearArrowProcessNumbered"/>
    <dgm:cxn modelId="{680CE2B6-087F-47B3-9DB0-4C1745DD5972}" srcId="{AB2AA83C-2B8A-4F1A-B3E1-45A8471433AA}" destId="{0C144761-8DC8-4045-BC9E-B595AFD347D7}" srcOrd="0" destOrd="0" parTransId="{FBB9BBD4-7CB0-4C47-A380-4A7726B9427A}" sibTransId="{50E84FDE-C466-4D83-871E-37D916710B7B}"/>
    <dgm:cxn modelId="{6E88A0BD-3D16-4A05-B04F-7978D326F565}" type="presOf" srcId="{F937735A-95ED-436D-B95E-2482E54FE97B}" destId="{F70BBB67-2BAA-476E-8C2D-E996B9475C49}" srcOrd="0" destOrd="0" presId="urn:microsoft.com/office/officeart/2016/7/layout/LinearArrowProcessNumbered"/>
    <dgm:cxn modelId="{53A616C3-F3D2-4B79-903D-F3E8A515F149}" type="presOf" srcId="{0C144761-8DC8-4045-BC9E-B595AFD347D7}" destId="{2289AFBB-31FF-4118-8E31-2DCC22EBBC92}" srcOrd="0" destOrd="0" presId="urn:microsoft.com/office/officeart/2016/7/layout/LinearArrowProcessNumbered"/>
    <dgm:cxn modelId="{D78BDBCD-DE48-4316-915A-2C2B576ADC41}" type="presOf" srcId="{219BA457-A848-4690-AEDB-A8C68158D1E2}" destId="{6E6908B0-99AF-419E-AAC1-B90089861902}" srcOrd="0" destOrd="0" presId="urn:microsoft.com/office/officeart/2016/7/layout/LinearArrowProcessNumbered"/>
    <dgm:cxn modelId="{A04612CE-78FA-4756-AC4B-6440FE097058}" type="presOf" srcId="{2D9FE679-42D3-4123-9AD7-9FDEE9E9AF04}" destId="{96885795-CCCE-4BAB-AA50-C36897915EA4}" srcOrd="0" destOrd="0" presId="urn:microsoft.com/office/officeart/2016/7/layout/LinearArrowProcessNumbered"/>
    <dgm:cxn modelId="{EE141CEF-8169-48FC-9C60-351A3D12453A}" type="presOf" srcId="{A1819F34-0B45-4B53-AB11-7ACD3535631C}" destId="{70B8177C-A459-4A1D-85FA-E785D53CEDA4}" srcOrd="0" destOrd="0" presId="urn:microsoft.com/office/officeart/2016/7/layout/LinearArrowProcessNumbered"/>
    <dgm:cxn modelId="{AD1FC3F3-FBAA-43ED-BB73-919B333B7A7A}" type="presOf" srcId="{DCA85B6E-511E-4964-84B9-4C05B4C42AEA}" destId="{298D9611-8F7C-48D0-A574-B3ACE3682568}" srcOrd="0" destOrd="0" presId="urn:microsoft.com/office/officeart/2016/7/layout/LinearArrowProcessNumbered"/>
    <dgm:cxn modelId="{30250237-3974-4F9B-80E6-30E693ADE949}" type="presParOf" srcId="{B763758A-C713-4BAC-B273-B532A5907B61}" destId="{629B7F69-BC74-447A-BF4F-AB75CA7ADB04}" srcOrd="0" destOrd="0" presId="urn:microsoft.com/office/officeart/2016/7/layout/LinearArrowProcessNumbered"/>
    <dgm:cxn modelId="{93906523-59B0-4295-9FC7-1195A1066246}" type="presParOf" srcId="{629B7F69-BC74-447A-BF4F-AB75CA7ADB04}" destId="{D4F570D4-4D6A-4E16-836C-3B2E3BB4F033}" srcOrd="0" destOrd="0" presId="urn:microsoft.com/office/officeart/2016/7/layout/LinearArrowProcessNumbered"/>
    <dgm:cxn modelId="{B417ABBB-0154-472E-BDC8-6A775C79951A}" type="presParOf" srcId="{629B7F69-BC74-447A-BF4F-AB75CA7ADB04}" destId="{A6557B2E-728E-4D17-84D1-C2E7DAE2BC5C}" srcOrd="1" destOrd="0" presId="urn:microsoft.com/office/officeart/2016/7/layout/LinearArrowProcessNumbered"/>
    <dgm:cxn modelId="{864A3C08-5949-4F76-8A19-254E2755E673}" type="presParOf" srcId="{A6557B2E-728E-4D17-84D1-C2E7DAE2BC5C}" destId="{6DB7B4E9-05FF-4843-AFE1-D9B369C3EA39}" srcOrd="0" destOrd="0" presId="urn:microsoft.com/office/officeart/2016/7/layout/LinearArrowProcessNumbered"/>
    <dgm:cxn modelId="{692A44B9-364C-4715-9BA4-C7B0C4795203}" type="presParOf" srcId="{A6557B2E-728E-4D17-84D1-C2E7DAE2BC5C}" destId="{949C8A62-D84C-4F49-8D77-D6DDD6E181D5}" srcOrd="1" destOrd="0" presId="urn:microsoft.com/office/officeart/2016/7/layout/LinearArrowProcessNumbered"/>
    <dgm:cxn modelId="{8FF7C006-9802-41A8-84B9-63A9FA20FBE4}" type="presParOf" srcId="{A6557B2E-728E-4D17-84D1-C2E7DAE2BC5C}" destId="{458EBE14-CFEC-44FE-AAE0-54B62767F519}" srcOrd="2" destOrd="0" presId="urn:microsoft.com/office/officeart/2016/7/layout/LinearArrowProcessNumbered"/>
    <dgm:cxn modelId="{AF76D221-671B-449E-A24B-4A298D340666}" type="presParOf" srcId="{A6557B2E-728E-4D17-84D1-C2E7DAE2BC5C}" destId="{120710E7-B5FF-4ABE-BE71-8121E3C58A16}" srcOrd="3" destOrd="0" presId="urn:microsoft.com/office/officeart/2016/7/layout/LinearArrowProcessNumbered"/>
    <dgm:cxn modelId="{A9E4A20C-693C-4B1E-A5AE-6AD209BABB0E}" type="presParOf" srcId="{629B7F69-BC74-447A-BF4F-AB75CA7ADB04}" destId="{2289AFBB-31FF-4118-8E31-2DCC22EBBC92}" srcOrd="2" destOrd="0" presId="urn:microsoft.com/office/officeart/2016/7/layout/LinearArrowProcessNumbered"/>
    <dgm:cxn modelId="{8B10B6AB-039D-4656-A95B-90AE0CF9AB7D}" type="presParOf" srcId="{B763758A-C713-4BAC-B273-B532A5907B61}" destId="{C8DBA61A-66D6-4591-83DE-725030F402FD}" srcOrd="1" destOrd="0" presId="urn:microsoft.com/office/officeart/2016/7/layout/LinearArrowProcessNumbered"/>
    <dgm:cxn modelId="{96BE2123-F940-41FF-B7CC-98401D2EFA5E}" type="presParOf" srcId="{B763758A-C713-4BAC-B273-B532A5907B61}" destId="{1EA9F2E7-A704-49F5-8986-51D24CFD2966}" srcOrd="2" destOrd="0" presId="urn:microsoft.com/office/officeart/2016/7/layout/LinearArrowProcessNumbered"/>
    <dgm:cxn modelId="{157BF956-B8DA-4468-B095-B40E25746C82}" type="presParOf" srcId="{1EA9F2E7-A704-49F5-8986-51D24CFD2966}" destId="{024711DB-9F0B-4F76-A8A3-DBA3353BC6B5}" srcOrd="0" destOrd="0" presId="urn:microsoft.com/office/officeart/2016/7/layout/LinearArrowProcessNumbered"/>
    <dgm:cxn modelId="{364D07F7-1329-497B-ABFE-6A1926DB3562}" type="presParOf" srcId="{1EA9F2E7-A704-49F5-8986-51D24CFD2966}" destId="{F39B5AA0-740C-461B-BBA6-FAAAA9596BDF}" srcOrd="1" destOrd="0" presId="urn:microsoft.com/office/officeart/2016/7/layout/LinearArrowProcessNumbered"/>
    <dgm:cxn modelId="{2862AB17-21FC-4026-A245-3B817A5578E0}" type="presParOf" srcId="{F39B5AA0-740C-461B-BBA6-FAAAA9596BDF}" destId="{E5CB570F-22D8-4768-AA7A-D08177412DCD}" srcOrd="0" destOrd="0" presId="urn:microsoft.com/office/officeart/2016/7/layout/LinearArrowProcessNumbered"/>
    <dgm:cxn modelId="{BB1A2E79-DB06-4917-8A31-98B07B8EEAFD}" type="presParOf" srcId="{F39B5AA0-740C-461B-BBA6-FAAAA9596BDF}" destId="{9E81CC0C-5B71-4E3F-A780-876363915263}" srcOrd="1" destOrd="0" presId="urn:microsoft.com/office/officeart/2016/7/layout/LinearArrowProcessNumbered"/>
    <dgm:cxn modelId="{BD624491-B0E9-4AFC-B56B-5C4BFCD7DF45}" type="presParOf" srcId="{F39B5AA0-740C-461B-BBA6-FAAAA9596BDF}" destId="{F70BBB67-2BAA-476E-8C2D-E996B9475C49}" srcOrd="2" destOrd="0" presId="urn:microsoft.com/office/officeart/2016/7/layout/LinearArrowProcessNumbered"/>
    <dgm:cxn modelId="{80AF30AC-4CC7-40F2-84D0-E7A82FAE48B3}" type="presParOf" srcId="{F39B5AA0-740C-461B-BBA6-FAAAA9596BDF}" destId="{3383ADEC-6BD3-4F99-AB86-0C8FF32EBF5C}" srcOrd="3" destOrd="0" presId="urn:microsoft.com/office/officeart/2016/7/layout/LinearArrowProcessNumbered"/>
    <dgm:cxn modelId="{0D18FE7A-1766-4E55-88F1-113635494273}" type="presParOf" srcId="{1EA9F2E7-A704-49F5-8986-51D24CFD2966}" destId="{EA79E6C3-7E96-4591-8210-FE9E7601CC22}" srcOrd="2" destOrd="0" presId="urn:microsoft.com/office/officeart/2016/7/layout/LinearArrowProcessNumbered"/>
    <dgm:cxn modelId="{090D1E41-5DF2-4812-AC4D-B4C01EBD10F3}" type="presParOf" srcId="{B763758A-C713-4BAC-B273-B532A5907B61}" destId="{E7E49898-DE60-425C-893F-018A1CBC79EE}" srcOrd="3" destOrd="0" presId="urn:microsoft.com/office/officeart/2016/7/layout/LinearArrowProcessNumbered"/>
    <dgm:cxn modelId="{1B6C9E0B-0C98-4CCD-B76E-D21CF3709BE1}" type="presParOf" srcId="{B763758A-C713-4BAC-B273-B532A5907B61}" destId="{5DE32107-8091-4A93-83E5-5A823FC9F87E}" srcOrd="4" destOrd="0" presId="urn:microsoft.com/office/officeart/2016/7/layout/LinearArrowProcessNumbered"/>
    <dgm:cxn modelId="{188A020D-AE4F-48D8-B412-27325DA04FE2}" type="presParOf" srcId="{5DE32107-8091-4A93-83E5-5A823FC9F87E}" destId="{96D14746-D739-450E-8D45-52DD9BC76FCD}" srcOrd="0" destOrd="0" presId="urn:microsoft.com/office/officeart/2016/7/layout/LinearArrowProcessNumbered"/>
    <dgm:cxn modelId="{C0CC2529-CECA-46B5-BB81-ED48411FDC7C}" type="presParOf" srcId="{5DE32107-8091-4A93-83E5-5A823FC9F87E}" destId="{AE2C5F3D-B0FE-4844-A0EE-6D4447006F6A}" srcOrd="1" destOrd="0" presId="urn:microsoft.com/office/officeart/2016/7/layout/LinearArrowProcessNumbered"/>
    <dgm:cxn modelId="{F2D4C882-267A-4A36-B83A-9F8C6FD0C915}" type="presParOf" srcId="{AE2C5F3D-B0FE-4844-A0EE-6D4447006F6A}" destId="{B7296EC6-3354-4F24-939E-3F22F195AB50}" srcOrd="0" destOrd="0" presId="urn:microsoft.com/office/officeart/2016/7/layout/LinearArrowProcessNumbered"/>
    <dgm:cxn modelId="{491FD920-4AAF-4E10-A94A-4595ED2EC870}" type="presParOf" srcId="{AE2C5F3D-B0FE-4844-A0EE-6D4447006F6A}" destId="{50ADFB24-8629-4156-B540-8CEC8CCDA79D}" srcOrd="1" destOrd="0" presId="urn:microsoft.com/office/officeart/2016/7/layout/LinearArrowProcessNumbered"/>
    <dgm:cxn modelId="{33D4C657-BBA4-4B32-B665-0C96DBBAD9E4}" type="presParOf" srcId="{AE2C5F3D-B0FE-4844-A0EE-6D4447006F6A}" destId="{6E6908B0-99AF-419E-AAC1-B90089861902}" srcOrd="2" destOrd="0" presId="urn:microsoft.com/office/officeart/2016/7/layout/LinearArrowProcessNumbered"/>
    <dgm:cxn modelId="{B0EC74F6-F1FF-443F-8A46-4EF42349B50B}" type="presParOf" srcId="{AE2C5F3D-B0FE-4844-A0EE-6D4447006F6A}" destId="{8D8C27A3-80C7-4356-9190-0A3B9013FA77}" srcOrd="3" destOrd="0" presId="urn:microsoft.com/office/officeart/2016/7/layout/LinearArrowProcessNumbered"/>
    <dgm:cxn modelId="{D7414DE8-6020-4A13-8C50-0E9C200ADED9}" type="presParOf" srcId="{5DE32107-8091-4A93-83E5-5A823FC9F87E}" destId="{96885795-CCCE-4BAB-AA50-C36897915EA4}" srcOrd="2" destOrd="0" presId="urn:microsoft.com/office/officeart/2016/7/layout/LinearArrowProcessNumbered"/>
    <dgm:cxn modelId="{1884AEBE-A142-453B-98FB-1E9B48535190}" type="presParOf" srcId="{B763758A-C713-4BAC-B273-B532A5907B61}" destId="{9E25F299-EDB5-4BB7-A2A2-551F3F482204}" srcOrd="5" destOrd="0" presId="urn:microsoft.com/office/officeart/2016/7/layout/LinearArrowProcessNumbered"/>
    <dgm:cxn modelId="{A6C82612-11AA-4B3C-A4F2-FDB22242519D}" type="presParOf" srcId="{B763758A-C713-4BAC-B273-B532A5907B61}" destId="{781B5AC1-49C8-45D5-94B1-AD0E37028E84}" srcOrd="6" destOrd="0" presId="urn:microsoft.com/office/officeart/2016/7/layout/LinearArrowProcessNumbered"/>
    <dgm:cxn modelId="{8AD2B2D6-3DAA-46CD-A576-8F731AD16226}" type="presParOf" srcId="{781B5AC1-49C8-45D5-94B1-AD0E37028E84}" destId="{91739894-D29E-4068-A847-0E73EB8015A2}" srcOrd="0" destOrd="0" presId="urn:microsoft.com/office/officeart/2016/7/layout/LinearArrowProcessNumbered"/>
    <dgm:cxn modelId="{07157319-24E1-4890-B452-91A9B582BAB6}" type="presParOf" srcId="{781B5AC1-49C8-45D5-94B1-AD0E37028E84}" destId="{206B243F-CB3B-48C8-A523-E2D7AB631520}" srcOrd="1" destOrd="0" presId="urn:microsoft.com/office/officeart/2016/7/layout/LinearArrowProcessNumbered"/>
    <dgm:cxn modelId="{C564D52A-E8BC-44DD-9F96-3739DDFA0001}" type="presParOf" srcId="{206B243F-CB3B-48C8-A523-E2D7AB631520}" destId="{E20AC7AA-4A14-4A2E-A232-C68647498BE7}" srcOrd="0" destOrd="0" presId="urn:microsoft.com/office/officeart/2016/7/layout/LinearArrowProcessNumbered"/>
    <dgm:cxn modelId="{833D7C41-9904-480C-81E1-A98C512C4B11}" type="presParOf" srcId="{206B243F-CB3B-48C8-A523-E2D7AB631520}" destId="{46DEE5EB-691D-4EDA-9E57-A269E3315EE0}" srcOrd="1" destOrd="0" presId="urn:microsoft.com/office/officeart/2016/7/layout/LinearArrowProcessNumbered"/>
    <dgm:cxn modelId="{C95B605F-9709-40F5-91AE-A0AA52DF4E54}" type="presParOf" srcId="{206B243F-CB3B-48C8-A523-E2D7AB631520}" destId="{70B8177C-A459-4A1D-85FA-E785D53CEDA4}" srcOrd="2" destOrd="0" presId="urn:microsoft.com/office/officeart/2016/7/layout/LinearArrowProcessNumbered"/>
    <dgm:cxn modelId="{2E1B73C6-FA7E-41BC-ABFB-3303BB92489F}" type="presParOf" srcId="{206B243F-CB3B-48C8-A523-E2D7AB631520}" destId="{7D99BA07-7F0B-40B6-A57F-2614ADE0D0D2}" srcOrd="3" destOrd="0" presId="urn:microsoft.com/office/officeart/2016/7/layout/LinearArrowProcessNumbered"/>
    <dgm:cxn modelId="{94DA3041-4E25-4FA5-80DF-5C2A29821CF3}" type="presParOf" srcId="{781B5AC1-49C8-45D5-94B1-AD0E37028E84}" destId="{298D9611-8F7C-48D0-A574-B3ACE3682568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8A12E0B-3DC6-420F-8482-A4D677987585}" type="doc">
      <dgm:prSet loTypeId="urn:microsoft.com/office/officeart/2005/8/layout/cycle7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54DC1F0-E31B-4475-82C1-FABE3F76EDB9}">
      <dgm:prSet phldrT="[Text]"/>
      <dgm:spPr/>
      <dgm:t>
        <a:bodyPr/>
        <a:lstStyle/>
        <a:p>
          <a:r>
            <a:rPr lang="en-GB" dirty="0"/>
            <a:t>What do we know?</a:t>
          </a:r>
        </a:p>
      </dgm:t>
    </dgm:pt>
    <dgm:pt modelId="{77C14661-751E-4745-AF6D-3BB017152165}" type="parTrans" cxnId="{98A5CFB3-801F-44BD-82C9-346246848E48}">
      <dgm:prSet/>
      <dgm:spPr/>
      <dgm:t>
        <a:bodyPr/>
        <a:lstStyle/>
        <a:p>
          <a:endParaRPr lang="en-GB"/>
        </a:p>
      </dgm:t>
    </dgm:pt>
    <dgm:pt modelId="{7B797639-3A0C-4316-B5AC-B413DBDBBC61}" type="sibTrans" cxnId="{98A5CFB3-801F-44BD-82C9-346246848E48}">
      <dgm:prSet/>
      <dgm:spPr/>
      <dgm:t>
        <a:bodyPr/>
        <a:lstStyle/>
        <a:p>
          <a:endParaRPr lang="en-GB"/>
        </a:p>
      </dgm:t>
    </dgm:pt>
    <dgm:pt modelId="{3298E67D-6045-4155-A3C7-A9258D87ADA5}">
      <dgm:prSet phldrT="[Text]"/>
      <dgm:spPr/>
      <dgm:t>
        <a:bodyPr/>
        <a:lstStyle/>
        <a:p>
          <a:r>
            <a:rPr lang="en-GB" dirty="0"/>
            <a:t>What do we want/need to know?</a:t>
          </a:r>
        </a:p>
      </dgm:t>
    </dgm:pt>
    <dgm:pt modelId="{ADC2BB8A-C5D3-48D2-A54E-12300CA4D01C}" type="parTrans" cxnId="{8AA62EAF-8670-4ACA-98C8-550D4DE11446}">
      <dgm:prSet/>
      <dgm:spPr/>
      <dgm:t>
        <a:bodyPr/>
        <a:lstStyle/>
        <a:p>
          <a:endParaRPr lang="en-GB"/>
        </a:p>
      </dgm:t>
    </dgm:pt>
    <dgm:pt modelId="{31DD85A1-AB71-41C6-AF21-B719B96EABA8}" type="sibTrans" cxnId="{8AA62EAF-8670-4ACA-98C8-550D4DE11446}">
      <dgm:prSet/>
      <dgm:spPr/>
      <dgm:t>
        <a:bodyPr/>
        <a:lstStyle/>
        <a:p>
          <a:endParaRPr lang="en-GB"/>
        </a:p>
      </dgm:t>
    </dgm:pt>
    <dgm:pt modelId="{BEE871D4-124C-417A-8F8C-ECF81B1F18F1}">
      <dgm:prSet phldrT="[Text]"/>
      <dgm:spPr/>
      <dgm:t>
        <a:bodyPr/>
        <a:lstStyle/>
        <a:p>
          <a:r>
            <a:rPr lang="en-GB" dirty="0"/>
            <a:t>How will we get there?</a:t>
          </a:r>
        </a:p>
      </dgm:t>
    </dgm:pt>
    <dgm:pt modelId="{BD67ADE8-7FEF-4F85-AA9F-57954ED7DC09}" type="parTrans" cxnId="{F4AE0AFD-E52E-41AA-88B4-8E7D5C79505E}">
      <dgm:prSet/>
      <dgm:spPr/>
      <dgm:t>
        <a:bodyPr/>
        <a:lstStyle/>
        <a:p>
          <a:endParaRPr lang="en-GB"/>
        </a:p>
      </dgm:t>
    </dgm:pt>
    <dgm:pt modelId="{21F5160A-151E-4692-982C-012A412BD482}" type="sibTrans" cxnId="{F4AE0AFD-E52E-41AA-88B4-8E7D5C79505E}">
      <dgm:prSet/>
      <dgm:spPr/>
      <dgm:t>
        <a:bodyPr/>
        <a:lstStyle/>
        <a:p>
          <a:endParaRPr lang="en-GB"/>
        </a:p>
      </dgm:t>
    </dgm:pt>
    <dgm:pt modelId="{B8392923-7055-4CD3-BBC5-CF6A7FC7CC1D}" type="pres">
      <dgm:prSet presAssocID="{88A12E0B-3DC6-420F-8482-A4D677987585}" presName="Name0" presStyleCnt="0">
        <dgm:presLayoutVars>
          <dgm:dir/>
          <dgm:resizeHandles val="exact"/>
        </dgm:presLayoutVars>
      </dgm:prSet>
      <dgm:spPr/>
    </dgm:pt>
    <dgm:pt modelId="{BCAB6B2A-3D64-420F-9D45-3C94A60BCE78}" type="pres">
      <dgm:prSet presAssocID="{454DC1F0-E31B-4475-82C1-FABE3F76EDB9}" presName="node" presStyleLbl="node1" presStyleIdx="0" presStyleCnt="3">
        <dgm:presLayoutVars>
          <dgm:bulletEnabled val="1"/>
        </dgm:presLayoutVars>
      </dgm:prSet>
      <dgm:spPr/>
    </dgm:pt>
    <dgm:pt modelId="{7455AFB5-F455-407A-B5D4-4E24EE81B7CD}" type="pres">
      <dgm:prSet presAssocID="{7B797639-3A0C-4316-B5AC-B413DBDBBC61}" presName="sibTrans" presStyleLbl="sibTrans2D1" presStyleIdx="0" presStyleCnt="3"/>
      <dgm:spPr/>
    </dgm:pt>
    <dgm:pt modelId="{196CBC3F-6DA4-492A-84C1-14B66D7A1B8C}" type="pres">
      <dgm:prSet presAssocID="{7B797639-3A0C-4316-B5AC-B413DBDBBC61}" presName="connectorText" presStyleLbl="sibTrans2D1" presStyleIdx="0" presStyleCnt="3"/>
      <dgm:spPr/>
    </dgm:pt>
    <dgm:pt modelId="{957A340D-7141-469A-9E09-3726C9D7C162}" type="pres">
      <dgm:prSet presAssocID="{3298E67D-6045-4155-A3C7-A9258D87ADA5}" presName="node" presStyleLbl="node1" presStyleIdx="1" presStyleCnt="3">
        <dgm:presLayoutVars>
          <dgm:bulletEnabled val="1"/>
        </dgm:presLayoutVars>
      </dgm:prSet>
      <dgm:spPr/>
    </dgm:pt>
    <dgm:pt modelId="{89C2A525-DB4B-41FD-8590-2429E1FBED6C}" type="pres">
      <dgm:prSet presAssocID="{31DD85A1-AB71-41C6-AF21-B719B96EABA8}" presName="sibTrans" presStyleLbl="sibTrans2D1" presStyleIdx="1" presStyleCnt="3"/>
      <dgm:spPr/>
    </dgm:pt>
    <dgm:pt modelId="{4D758E77-F927-40DE-B8D9-9183FBDA625B}" type="pres">
      <dgm:prSet presAssocID="{31DD85A1-AB71-41C6-AF21-B719B96EABA8}" presName="connectorText" presStyleLbl="sibTrans2D1" presStyleIdx="1" presStyleCnt="3"/>
      <dgm:spPr/>
    </dgm:pt>
    <dgm:pt modelId="{17CA37E3-C55C-45B6-A332-20F0E116140D}" type="pres">
      <dgm:prSet presAssocID="{BEE871D4-124C-417A-8F8C-ECF81B1F18F1}" presName="node" presStyleLbl="node1" presStyleIdx="2" presStyleCnt="3">
        <dgm:presLayoutVars>
          <dgm:bulletEnabled val="1"/>
        </dgm:presLayoutVars>
      </dgm:prSet>
      <dgm:spPr/>
    </dgm:pt>
    <dgm:pt modelId="{76223A1B-8EB3-4E08-852E-58AAB1C7B501}" type="pres">
      <dgm:prSet presAssocID="{21F5160A-151E-4692-982C-012A412BD482}" presName="sibTrans" presStyleLbl="sibTrans2D1" presStyleIdx="2" presStyleCnt="3"/>
      <dgm:spPr/>
    </dgm:pt>
    <dgm:pt modelId="{33A10E4C-FDA2-4DBC-A575-9A54CF309DA9}" type="pres">
      <dgm:prSet presAssocID="{21F5160A-151E-4692-982C-012A412BD482}" presName="connectorText" presStyleLbl="sibTrans2D1" presStyleIdx="2" presStyleCnt="3"/>
      <dgm:spPr/>
    </dgm:pt>
  </dgm:ptLst>
  <dgm:cxnLst>
    <dgm:cxn modelId="{B249A722-1A9C-4F77-B9A1-39103B15E334}" type="presOf" srcId="{31DD85A1-AB71-41C6-AF21-B719B96EABA8}" destId="{89C2A525-DB4B-41FD-8590-2429E1FBED6C}" srcOrd="0" destOrd="0" presId="urn:microsoft.com/office/officeart/2005/8/layout/cycle7"/>
    <dgm:cxn modelId="{6B93A830-BC1E-47EA-B343-68F446267131}" type="presOf" srcId="{3298E67D-6045-4155-A3C7-A9258D87ADA5}" destId="{957A340D-7141-469A-9E09-3726C9D7C162}" srcOrd="0" destOrd="0" presId="urn:microsoft.com/office/officeart/2005/8/layout/cycle7"/>
    <dgm:cxn modelId="{E8D1E469-8042-42B4-9CC9-2000A86F51BF}" type="presOf" srcId="{7B797639-3A0C-4316-B5AC-B413DBDBBC61}" destId="{7455AFB5-F455-407A-B5D4-4E24EE81B7CD}" srcOrd="0" destOrd="0" presId="urn:microsoft.com/office/officeart/2005/8/layout/cycle7"/>
    <dgm:cxn modelId="{A91D588A-EBBD-4644-BE70-D0ED32CF1B68}" type="presOf" srcId="{7B797639-3A0C-4316-B5AC-B413DBDBBC61}" destId="{196CBC3F-6DA4-492A-84C1-14B66D7A1B8C}" srcOrd="1" destOrd="0" presId="urn:microsoft.com/office/officeart/2005/8/layout/cycle7"/>
    <dgm:cxn modelId="{98A6DFA9-E0B5-479D-8FFE-78EE2DE9882A}" type="presOf" srcId="{31DD85A1-AB71-41C6-AF21-B719B96EABA8}" destId="{4D758E77-F927-40DE-B8D9-9183FBDA625B}" srcOrd="1" destOrd="0" presId="urn:microsoft.com/office/officeart/2005/8/layout/cycle7"/>
    <dgm:cxn modelId="{8AA62EAF-8670-4ACA-98C8-550D4DE11446}" srcId="{88A12E0B-3DC6-420F-8482-A4D677987585}" destId="{3298E67D-6045-4155-A3C7-A9258D87ADA5}" srcOrd="1" destOrd="0" parTransId="{ADC2BB8A-C5D3-48D2-A54E-12300CA4D01C}" sibTransId="{31DD85A1-AB71-41C6-AF21-B719B96EABA8}"/>
    <dgm:cxn modelId="{98A5CFB3-801F-44BD-82C9-346246848E48}" srcId="{88A12E0B-3DC6-420F-8482-A4D677987585}" destId="{454DC1F0-E31B-4475-82C1-FABE3F76EDB9}" srcOrd="0" destOrd="0" parTransId="{77C14661-751E-4745-AF6D-3BB017152165}" sibTransId="{7B797639-3A0C-4316-B5AC-B413DBDBBC61}"/>
    <dgm:cxn modelId="{1742A3C8-2D45-499B-A1AC-F31F7F294F31}" type="presOf" srcId="{88A12E0B-3DC6-420F-8482-A4D677987585}" destId="{B8392923-7055-4CD3-BBC5-CF6A7FC7CC1D}" srcOrd="0" destOrd="0" presId="urn:microsoft.com/office/officeart/2005/8/layout/cycle7"/>
    <dgm:cxn modelId="{2CE746E0-0F4D-4403-B502-CAC3B4971296}" type="presOf" srcId="{21F5160A-151E-4692-982C-012A412BD482}" destId="{76223A1B-8EB3-4E08-852E-58AAB1C7B501}" srcOrd="0" destOrd="0" presId="urn:microsoft.com/office/officeart/2005/8/layout/cycle7"/>
    <dgm:cxn modelId="{54F9F8F0-2322-41FB-9148-A421C8553E0C}" type="presOf" srcId="{BEE871D4-124C-417A-8F8C-ECF81B1F18F1}" destId="{17CA37E3-C55C-45B6-A332-20F0E116140D}" srcOrd="0" destOrd="0" presId="urn:microsoft.com/office/officeart/2005/8/layout/cycle7"/>
    <dgm:cxn modelId="{41CE2FF3-8B8E-4DFA-89F6-32D6CF2A0B92}" type="presOf" srcId="{454DC1F0-E31B-4475-82C1-FABE3F76EDB9}" destId="{BCAB6B2A-3D64-420F-9D45-3C94A60BCE78}" srcOrd="0" destOrd="0" presId="urn:microsoft.com/office/officeart/2005/8/layout/cycle7"/>
    <dgm:cxn modelId="{A33D50F4-955F-41EC-82C0-36EFED7EB4DA}" type="presOf" srcId="{21F5160A-151E-4692-982C-012A412BD482}" destId="{33A10E4C-FDA2-4DBC-A575-9A54CF309DA9}" srcOrd="1" destOrd="0" presId="urn:microsoft.com/office/officeart/2005/8/layout/cycle7"/>
    <dgm:cxn modelId="{F4AE0AFD-E52E-41AA-88B4-8E7D5C79505E}" srcId="{88A12E0B-3DC6-420F-8482-A4D677987585}" destId="{BEE871D4-124C-417A-8F8C-ECF81B1F18F1}" srcOrd="2" destOrd="0" parTransId="{BD67ADE8-7FEF-4F85-AA9F-57954ED7DC09}" sibTransId="{21F5160A-151E-4692-982C-012A412BD482}"/>
    <dgm:cxn modelId="{BBB9E868-F447-491F-8CD6-1C5477EC43B0}" type="presParOf" srcId="{B8392923-7055-4CD3-BBC5-CF6A7FC7CC1D}" destId="{BCAB6B2A-3D64-420F-9D45-3C94A60BCE78}" srcOrd="0" destOrd="0" presId="urn:microsoft.com/office/officeart/2005/8/layout/cycle7"/>
    <dgm:cxn modelId="{ADB1DF2D-FB0B-46B2-9A0C-F4DAF7894FDE}" type="presParOf" srcId="{B8392923-7055-4CD3-BBC5-CF6A7FC7CC1D}" destId="{7455AFB5-F455-407A-B5D4-4E24EE81B7CD}" srcOrd="1" destOrd="0" presId="urn:microsoft.com/office/officeart/2005/8/layout/cycle7"/>
    <dgm:cxn modelId="{6477CFA2-67BD-4EF5-BE58-57421335119D}" type="presParOf" srcId="{7455AFB5-F455-407A-B5D4-4E24EE81B7CD}" destId="{196CBC3F-6DA4-492A-84C1-14B66D7A1B8C}" srcOrd="0" destOrd="0" presId="urn:microsoft.com/office/officeart/2005/8/layout/cycle7"/>
    <dgm:cxn modelId="{1B5B4E75-6FEA-4B68-A651-B79B14629758}" type="presParOf" srcId="{B8392923-7055-4CD3-BBC5-CF6A7FC7CC1D}" destId="{957A340D-7141-469A-9E09-3726C9D7C162}" srcOrd="2" destOrd="0" presId="urn:microsoft.com/office/officeart/2005/8/layout/cycle7"/>
    <dgm:cxn modelId="{D0CF574E-1A50-450F-99ED-D1E0810D51B4}" type="presParOf" srcId="{B8392923-7055-4CD3-BBC5-CF6A7FC7CC1D}" destId="{89C2A525-DB4B-41FD-8590-2429E1FBED6C}" srcOrd="3" destOrd="0" presId="urn:microsoft.com/office/officeart/2005/8/layout/cycle7"/>
    <dgm:cxn modelId="{8DCE5D22-F6A5-495D-BF5B-92CF8859D042}" type="presParOf" srcId="{89C2A525-DB4B-41FD-8590-2429E1FBED6C}" destId="{4D758E77-F927-40DE-B8D9-9183FBDA625B}" srcOrd="0" destOrd="0" presId="urn:microsoft.com/office/officeart/2005/8/layout/cycle7"/>
    <dgm:cxn modelId="{2BF69F2F-D9D0-4483-9B8A-044958D17947}" type="presParOf" srcId="{B8392923-7055-4CD3-BBC5-CF6A7FC7CC1D}" destId="{17CA37E3-C55C-45B6-A332-20F0E116140D}" srcOrd="4" destOrd="0" presId="urn:microsoft.com/office/officeart/2005/8/layout/cycle7"/>
    <dgm:cxn modelId="{D459CD2C-55E1-4664-97A0-207117E0FDEE}" type="presParOf" srcId="{B8392923-7055-4CD3-BBC5-CF6A7FC7CC1D}" destId="{76223A1B-8EB3-4E08-852E-58AAB1C7B501}" srcOrd="5" destOrd="0" presId="urn:microsoft.com/office/officeart/2005/8/layout/cycle7"/>
    <dgm:cxn modelId="{0250A856-9E41-4EB6-9145-B8EA52406BBD}" type="presParOf" srcId="{76223A1B-8EB3-4E08-852E-58AAB1C7B501}" destId="{33A10E4C-FDA2-4DBC-A575-9A54CF309DA9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B7B4E9-05FF-4843-AFE1-D9B369C3EA39}">
      <dsp:nvSpPr>
        <dsp:cNvPr id="0" name=""/>
        <dsp:cNvSpPr/>
      </dsp:nvSpPr>
      <dsp:spPr>
        <a:xfrm>
          <a:off x="823892" y="953669"/>
          <a:ext cx="657662" cy="7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9C8A62-D84C-4F49-8D77-D6DDD6E181D5}">
      <dsp:nvSpPr>
        <dsp:cNvPr id="0" name=""/>
        <dsp:cNvSpPr/>
      </dsp:nvSpPr>
      <dsp:spPr>
        <a:xfrm>
          <a:off x="1521015" y="898461"/>
          <a:ext cx="75631" cy="142045"/>
        </a:xfrm>
        <a:prstGeom prst="chevron">
          <a:avLst>
            <a:gd name="adj" fmla="val 9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8EBE14-CFEC-44FE-AAE0-54B62767F519}">
      <dsp:nvSpPr>
        <dsp:cNvPr id="0" name=""/>
        <dsp:cNvSpPr/>
      </dsp:nvSpPr>
      <dsp:spPr>
        <a:xfrm>
          <a:off x="429887" y="641907"/>
          <a:ext cx="623595" cy="62359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99" tIns="24199" rIns="24199" bIns="2419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1</a:t>
          </a:r>
        </a:p>
      </dsp:txBody>
      <dsp:txXfrm>
        <a:off x="521210" y="733230"/>
        <a:ext cx="440949" cy="440949"/>
      </dsp:txXfrm>
    </dsp:sp>
    <dsp:sp modelId="{2289AFBB-31FF-4118-8E31-2DCC22EBBC92}">
      <dsp:nvSpPr>
        <dsp:cNvPr id="0" name=""/>
        <dsp:cNvSpPr/>
      </dsp:nvSpPr>
      <dsp:spPr>
        <a:xfrm>
          <a:off x="1814" y="1431097"/>
          <a:ext cx="150248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518" tIns="165100" rIns="11851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 err="1"/>
            <a:t>Fearn</a:t>
          </a:r>
          <a:r>
            <a:rPr lang="en-GB" sz="1100" b="1" kern="1200" dirty="0"/>
            <a:t> (2017) reported that schools and teachers are at crisis point due to the pressures of standardised testing and examinations.</a:t>
          </a:r>
          <a:endParaRPr lang="en-US" sz="1100" kern="1200" dirty="0"/>
        </a:p>
      </dsp:txBody>
      <dsp:txXfrm>
        <a:off x="1814" y="1731594"/>
        <a:ext cx="1502486" cy="1665103"/>
      </dsp:txXfrm>
    </dsp:sp>
    <dsp:sp modelId="{E5CB570F-22D8-4768-AA7A-D08177412DCD}">
      <dsp:nvSpPr>
        <dsp:cNvPr id="0" name=""/>
        <dsp:cNvSpPr/>
      </dsp:nvSpPr>
      <dsp:spPr>
        <a:xfrm>
          <a:off x="1671244" y="953665"/>
          <a:ext cx="1471071" cy="7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81CC0C-5B71-4E3F-A780-876363915263}">
      <dsp:nvSpPr>
        <dsp:cNvPr id="0" name=""/>
        <dsp:cNvSpPr/>
      </dsp:nvSpPr>
      <dsp:spPr>
        <a:xfrm>
          <a:off x="3181543" y="898457"/>
          <a:ext cx="75188" cy="142053"/>
        </a:xfrm>
        <a:prstGeom prst="chevron">
          <a:avLst>
            <a:gd name="adj" fmla="val 9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0BBB67-2BAA-476E-8C2D-E996B9475C49}">
      <dsp:nvSpPr>
        <dsp:cNvPr id="0" name=""/>
        <dsp:cNvSpPr/>
      </dsp:nvSpPr>
      <dsp:spPr>
        <a:xfrm>
          <a:off x="2094981" y="641903"/>
          <a:ext cx="623595" cy="62359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99" tIns="24199" rIns="24199" bIns="2419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2</a:t>
          </a:r>
        </a:p>
      </dsp:txBody>
      <dsp:txXfrm>
        <a:off x="2186304" y="733226"/>
        <a:ext cx="440949" cy="440949"/>
      </dsp:txXfrm>
    </dsp:sp>
    <dsp:sp modelId="{EA79E6C3-7E96-4591-8210-FE9E7601CC22}">
      <dsp:nvSpPr>
        <dsp:cNvPr id="0" name=""/>
        <dsp:cNvSpPr/>
      </dsp:nvSpPr>
      <dsp:spPr>
        <a:xfrm>
          <a:off x="1671244" y="1431097"/>
          <a:ext cx="1471071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040" tIns="165100" rIns="11604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Teachers are leaving the profession in large numbers due to the unbearable teaching for tests culture.</a:t>
          </a:r>
          <a:endParaRPr lang="en-US" sz="1100" kern="1200"/>
        </a:p>
      </dsp:txBody>
      <dsp:txXfrm>
        <a:off x="1671244" y="1725311"/>
        <a:ext cx="1471071" cy="1671386"/>
      </dsp:txXfrm>
    </dsp:sp>
    <dsp:sp modelId="{B7296EC6-3354-4F24-939E-3F22F195AB50}">
      <dsp:nvSpPr>
        <dsp:cNvPr id="0" name=""/>
        <dsp:cNvSpPr/>
      </dsp:nvSpPr>
      <dsp:spPr>
        <a:xfrm>
          <a:off x="3305767" y="953664"/>
          <a:ext cx="1471071" cy="7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ADFB24-8629-4156-B540-8CEC8CCDA79D}">
      <dsp:nvSpPr>
        <dsp:cNvPr id="0" name=""/>
        <dsp:cNvSpPr/>
      </dsp:nvSpPr>
      <dsp:spPr>
        <a:xfrm>
          <a:off x="4816067" y="898456"/>
          <a:ext cx="75188" cy="142054"/>
        </a:xfrm>
        <a:prstGeom prst="chevron">
          <a:avLst>
            <a:gd name="adj" fmla="val 9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6908B0-99AF-419E-AAC1-B90089861902}">
      <dsp:nvSpPr>
        <dsp:cNvPr id="0" name=""/>
        <dsp:cNvSpPr/>
      </dsp:nvSpPr>
      <dsp:spPr>
        <a:xfrm>
          <a:off x="3729505" y="641902"/>
          <a:ext cx="623595" cy="62359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99" tIns="24199" rIns="24199" bIns="2419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3</a:t>
          </a:r>
        </a:p>
      </dsp:txBody>
      <dsp:txXfrm>
        <a:off x="3820828" y="733225"/>
        <a:ext cx="440949" cy="440949"/>
      </dsp:txXfrm>
    </dsp:sp>
    <dsp:sp modelId="{96885795-CCCE-4BAB-AA50-C36897915EA4}">
      <dsp:nvSpPr>
        <dsp:cNvPr id="0" name=""/>
        <dsp:cNvSpPr/>
      </dsp:nvSpPr>
      <dsp:spPr>
        <a:xfrm>
          <a:off x="3305767" y="1431097"/>
          <a:ext cx="1471071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040" tIns="165100" rIns="11604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10,000 departed the profession between 2010 and 2015!</a:t>
          </a:r>
          <a:endParaRPr lang="en-US" sz="1100" kern="1200"/>
        </a:p>
      </dsp:txBody>
      <dsp:txXfrm>
        <a:off x="3305767" y="1725311"/>
        <a:ext cx="1471071" cy="1671386"/>
      </dsp:txXfrm>
    </dsp:sp>
    <dsp:sp modelId="{E20AC7AA-4A14-4A2E-A232-C68647498BE7}">
      <dsp:nvSpPr>
        <dsp:cNvPr id="0" name=""/>
        <dsp:cNvSpPr/>
      </dsp:nvSpPr>
      <dsp:spPr>
        <a:xfrm>
          <a:off x="4940291" y="953663"/>
          <a:ext cx="735535" cy="7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8177C-A459-4A1D-85FA-E785D53CEDA4}">
      <dsp:nvSpPr>
        <dsp:cNvPr id="0" name=""/>
        <dsp:cNvSpPr/>
      </dsp:nvSpPr>
      <dsp:spPr>
        <a:xfrm>
          <a:off x="5364028" y="641902"/>
          <a:ext cx="623595" cy="62359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99" tIns="24199" rIns="24199" bIns="2419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4</a:t>
          </a:r>
        </a:p>
      </dsp:txBody>
      <dsp:txXfrm>
        <a:off x="5455351" y="733225"/>
        <a:ext cx="440949" cy="440949"/>
      </dsp:txXfrm>
    </dsp:sp>
    <dsp:sp modelId="{298D9611-8F7C-48D0-A574-B3ACE3682568}">
      <dsp:nvSpPr>
        <dsp:cNvPr id="0" name=""/>
        <dsp:cNvSpPr/>
      </dsp:nvSpPr>
      <dsp:spPr>
        <a:xfrm>
          <a:off x="4940291" y="1431097"/>
          <a:ext cx="1471071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040" tIns="165100" rIns="11604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Our staff loss rate in Gower Primary the last 24 months has been 15% .</a:t>
          </a:r>
          <a:endParaRPr lang="en-US" sz="1100" kern="1200"/>
        </a:p>
      </dsp:txBody>
      <dsp:txXfrm>
        <a:off x="4940291" y="1725311"/>
        <a:ext cx="1471071" cy="16713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AB6B2A-3D64-420F-9D45-3C94A60BCE78}">
      <dsp:nvSpPr>
        <dsp:cNvPr id="0" name=""/>
        <dsp:cNvSpPr/>
      </dsp:nvSpPr>
      <dsp:spPr>
        <a:xfrm>
          <a:off x="3890253" y="942"/>
          <a:ext cx="2092156" cy="10460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What do we know?</a:t>
          </a:r>
        </a:p>
      </dsp:txBody>
      <dsp:txXfrm>
        <a:off x="3920892" y="31581"/>
        <a:ext cx="2030878" cy="984800"/>
      </dsp:txXfrm>
    </dsp:sp>
    <dsp:sp modelId="{7455AFB5-F455-407A-B5D4-4E24EE81B7CD}">
      <dsp:nvSpPr>
        <dsp:cNvPr id="0" name=""/>
        <dsp:cNvSpPr/>
      </dsp:nvSpPr>
      <dsp:spPr>
        <a:xfrm rot="3600000">
          <a:off x="5255200" y="1836236"/>
          <a:ext cx="1088908" cy="36612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5365038" y="1909461"/>
        <a:ext cx="869232" cy="219677"/>
      </dsp:txXfrm>
    </dsp:sp>
    <dsp:sp modelId="{957A340D-7141-469A-9E09-3726C9D7C162}">
      <dsp:nvSpPr>
        <dsp:cNvPr id="0" name=""/>
        <dsp:cNvSpPr/>
      </dsp:nvSpPr>
      <dsp:spPr>
        <a:xfrm>
          <a:off x="5616899" y="2991579"/>
          <a:ext cx="2092156" cy="10460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What do we want/need to know?</a:t>
          </a:r>
        </a:p>
      </dsp:txBody>
      <dsp:txXfrm>
        <a:off x="5647538" y="3022218"/>
        <a:ext cx="2030878" cy="984800"/>
      </dsp:txXfrm>
    </dsp:sp>
    <dsp:sp modelId="{89C2A525-DB4B-41FD-8590-2429E1FBED6C}">
      <dsp:nvSpPr>
        <dsp:cNvPr id="0" name=""/>
        <dsp:cNvSpPr/>
      </dsp:nvSpPr>
      <dsp:spPr>
        <a:xfrm rot="10800000">
          <a:off x="4391877" y="3331555"/>
          <a:ext cx="1088908" cy="36612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4501715" y="3404780"/>
        <a:ext cx="869232" cy="219677"/>
      </dsp:txXfrm>
    </dsp:sp>
    <dsp:sp modelId="{17CA37E3-C55C-45B6-A332-20F0E116140D}">
      <dsp:nvSpPr>
        <dsp:cNvPr id="0" name=""/>
        <dsp:cNvSpPr/>
      </dsp:nvSpPr>
      <dsp:spPr>
        <a:xfrm>
          <a:off x="2163607" y="2991579"/>
          <a:ext cx="2092156" cy="104607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How will we get there?</a:t>
          </a:r>
        </a:p>
      </dsp:txBody>
      <dsp:txXfrm>
        <a:off x="2194246" y="3022218"/>
        <a:ext cx="2030878" cy="984800"/>
      </dsp:txXfrm>
    </dsp:sp>
    <dsp:sp modelId="{76223A1B-8EB3-4E08-852E-58AAB1C7B501}">
      <dsp:nvSpPr>
        <dsp:cNvPr id="0" name=""/>
        <dsp:cNvSpPr/>
      </dsp:nvSpPr>
      <dsp:spPr>
        <a:xfrm rot="18000000">
          <a:off x="3528554" y="1836236"/>
          <a:ext cx="1088908" cy="36612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3638392" y="1909461"/>
        <a:ext cx="869232" cy="2196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tx1"/>
        </a:buClr>
        <a:buSzPct val="80000"/>
        <a:buFont typeface="Corbe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cambridge-community.org.uk/professional-development/gswafl/index.html" TargetMode="External"/><Relationship Id="rId7" Type="http://schemas.openxmlformats.org/officeDocument/2006/relationships/hyperlink" Target="https://learning.gov.wales/docs/learningwales/publications/130429how-to-develop-thinking-en.pdf" TargetMode="External"/><Relationship Id="rId2" Type="http://schemas.openxmlformats.org/officeDocument/2006/relationships/hyperlink" Target="https://chariotlearning.com/learning-styl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dependent.co.uk/voices/teachers-crisis-education-leaving-profession-jobs-market-droves-who-would-be-one-a7591821.html" TargetMode="External"/><Relationship Id="rId5" Type="http://schemas.openxmlformats.org/officeDocument/2006/relationships/hyperlink" Target="http://ccea.org.uk/curriculum/assess_progress/types_assessment/formative/assessment_learning" TargetMode="External"/><Relationship Id="rId4" Type="http://schemas.openxmlformats.org/officeDocument/2006/relationships/hyperlink" Target="https://doi.org/10.1080/09585176.2017.140155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D05F9-8DC6-4FB0-A9A7-5E7784B902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 for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6E9717-606D-4AA8-93D5-1D7EE9F163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Gower Primary School 2019</a:t>
            </a:r>
          </a:p>
        </p:txBody>
      </p:sp>
    </p:spTree>
    <p:extLst>
      <p:ext uri="{BB962C8B-B14F-4D97-AF65-F5344CB8AC3E}">
        <p14:creationId xmlns:p14="http://schemas.microsoft.com/office/powerpoint/2010/main" val="282189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9E7461E-D3EF-467C-90B0-A07159CA6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0CD273-C015-41E5-BAC1-08E1519FDB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0326" y="857675"/>
            <a:ext cx="5189051" cy="514066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1E44894-4ED8-4CCA-A927-30AB5D5B0D78}"/>
              </a:ext>
            </a:extLst>
          </p:cNvPr>
          <p:cNvSpPr txBox="1"/>
          <p:nvPr/>
        </p:nvSpPr>
        <p:spPr>
          <a:xfrm>
            <a:off x="6983896" y="857675"/>
            <a:ext cx="4487251" cy="52383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US" sz="3200" b="1" dirty="0"/>
              <a:t>Gower Primary School values: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  <a:buFont typeface="Corbel" pitchFamily="34" charset="0"/>
              <a:buChar char="•"/>
            </a:pPr>
            <a:endParaRPr lang="en-US" sz="1600" dirty="0"/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  <a:buFont typeface="Corbel" pitchFamily="34" charset="0"/>
              <a:buChar char="•"/>
            </a:pP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US" sz="2000" b="1" dirty="0">
                <a:highlight>
                  <a:srgbClr val="FFFF00"/>
                </a:highlight>
              </a:rPr>
              <a:t>“To develop caring learners who are actively growing and achieving their goals”.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  <a:buFont typeface="Corbel" pitchFamily="34" charset="0"/>
              <a:buChar char="•"/>
            </a:pPr>
            <a:endParaRPr lang="en-US" sz="2000" b="1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US" sz="2000" b="1" dirty="0">
                <a:highlight>
                  <a:srgbClr val="00FF00"/>
                </a:highlight>
              </a:rPr>
              <a:t>“Where a child’s spirit and character are nurtured with encouragement”.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  <a:buFont typeface="Corbel" pitchFamily="34" charset="0"/>
              <a:buChar char="•"/>
            </a:pPr>
            <a:endParaRPr lang="en-US" sz="2000" b="1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US" sz="2000" b="1" dirty="0">
                <a:highlight>
                  <a:srgbClr val="00FFFF"/>
                </a:highlight>
              </a:rPr>
              <a:t>“Inspiring children to enjoy learning in a happy, supported, respectful environment”.</a:t>
            </a:r>
          </a:p>
        </p:txBody>
      </p:sp>
    </p:spTree>
    <p:extLst>
      <p:ext uri="{BB962C8B-B14F-4D97-AF65-F5344CB8AC3E}">
        <p14:creationId xmlns:p14="http://schemas.microsoft.com/office/powerpoint/2010/main" val="4146819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B08704-5212-4C43-BC9B-54828ADCAF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872" y="607110"/>
            <a:ext cx="11081175" cy="53716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FC4797-E2EC-43C6-9027-0482D78EC18B}"/>
              </a:ext>
            </a:extLst>
          </p:cNvPr>
          <p:cNvSpPr txBox="1"/>
          <p:nvPr/>
        </p:nvSpPr>
        <p:spPr>
          <a:xfrm>
            <a:off x="7835705" y="6049108"/>
            <a:ext cx="36716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Chariot Learning (2014)</a:t>
            </a:r>
          </a:p>
        </p:txBody>
      </p:sp>
    </p:spTree>
    <p:extLst>
      <p:ext uri="{BB962C8B-B14F-4D97-AF65-F5344CB8AC3E}">
        <p14:creationId xmlns:p14="http://schemas.microsoft.com/office/powerpoint/2010/main" val="837132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044EC-76BD-470F-A237-A738BF79F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we compare – Attainment results Numeracy &amp; Literacy 2018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287911-E51E-4F18-8F62-3928C0859D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Gower Primary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5DF618-3A00-46A7-9620-9B05AB45E88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Our Key Stage 1 pupils – </a:t>
            </a:r>
            <a:r>
              <a:rPr lang="en-GB" b="1" dirty="0">
                <a:solidFill>
                  <a:srgbClr val="FF0000"/>
                </a:solidFill>
              </a:rPr>
              <a:t>4% below the national average in numeracy.</a:t>
            </a:r>
          </a:p>
          <a:p>
            <a:r>
              <a:rPr lang="en-GB" dirty="0"/>
              <a:t>Our Key Stage 1 pupils </a:t>
            </a:r>
            <a:r>
              <a:rPr lang="en-GB" b="1" dirty="0">
                <a:solidFill>
                  <a:srgbClr val="FF6600"/>
                </a:solidFill>
              </a:rPr>
              <a:t>Met the national average scores in reading &amp; literacy.</a:t>
            </a:r>
          </a:p>
          <a:p>
            <a:r>
              <a:rPr lang="en-GB" dirty="0"/>
              <a:t>Our Key Stage 2 pupils –</a:t>
            </a:r>
            <a:r>
              <a:rPr lang="en-GB" b="1" dirty="0">
                <a:solidFill>
                  <a:srgbClr val="FF0000"/>
                </a:solidFill>
              </a:rPr>
              <a:t>7 % below the national average in numeracy.</a:t>
            </a:r>
          </a:p>
          <a:p>
            <a:r>
              <a:rPr lang="en-GB" dirty="0"/>
              <a:t>Our Key Stage 2 pupils – </a:t>
            </a:r>
            <a:r>
              <a:rPr lang="en-GB" b="1" dirty="0">
                <a:solidFill>
                  <a:srgbClr val="FF0000"/>
                </a:solidFill>
              </a:rPr>
              <a:t>4 % below the national average in reading and literacy.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9FE903-A2D8-48A0-B723-E2908B1E0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Morton Primary (AFL in place)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678930-CF1E-41E3-B2B4-B04F487F8EF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Key Stage 1 pupils - </a:t>
            </a:r>
            <a:r>
              <a:rPr lang="en-GB" b="1" dirty="0">
                <a:solidFill>
                  <a:srgbClr val="FF6600"/>
                </a:solidFill>
              </a:rPr>
              <a:t>Met the national average scores for numeracy.</a:t>
            </a:r>
          </a:p>
          <a:p>
            <a:r>
              <a:rPr lang="en-GB" dirty="0"/>
              <a:t>Key Stage 1 pupils </a:t>
            </a:r>
            <a:r>
              <a:rPr lang="en-GB" b="1" dirty="0">
                <a:solidFill>
                  <a:srgbClr val="00FF00"/>
                </a:solidFill>
              </a:rPr>
              <a:t>– Exceeded that national average in reading &amp; literacy.</a:t>
            </a:r>
          </a:p>
          <a:p>
            <a:r>
              <a:rPr lang="en-GB" dirty="0"/>
              <a:t>Key Stage 2 pupils – </a:t>
            </a:r>
            <a:r>
              <a:rPr lang="en-GB" b="1" dirty="0">
                <a:solidFill>
                  <a:srgbClr val="00FF00"/>
                </a:solidFill>
              </a:rPr>
              <a:t>Exceeded the national average scores for numeracy.</a:t>
            </a:r>
          </a:p>
          <a:p>
            <a:r>
              <a:rPr lang="en-GB" dirty="0"/>
              <a:t>Key Stage 2 pupils – </a:t>
            </a:r>
            <a:r>
              <a:rPr lang="en-GB" b="1" dirty="0">
                <a:solidFill>
                  <a:srgbClr val="00FF00"/>
                </a:solidFill>
              </a:rPr>
              <a:t>Exceeded the national average scores in reading &amp; literacy.</a:t>
            </a:r>
          </a:p>
          <a:p>
            <a:endParaRPr lang="en-GB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6AE6588F-0EB2-4736-A454-8C6F552CDB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4608836"/>
              </p:ext>
            </p:extLst>
          </p:nvPr>
        </p:nvGraphicFramePr>
        <p:xfrm>
          <a:off x="5897880" y="1948070"/>
          <a:ext cx="4942398" cy="4028660"/>
        </p:xfrm>
        <a:graphic>
          <a:graphicData uri="http://schemas.openxmlformats.org/drawingml/2006/table">
            <a:tbl>
              <a:tblPr/>
              <a:tblGrid>
                <a:gridCol w="4942398">
                  <a:extLst>
                    <a:ext uri="{9D8B030D-6E8A-4147-A177-3AD203B41FA5}">
                      <a16:colId xmlns:a16="http://schemas.microsoft.com/office/drawing/2014/main" val="1513277120"/>
                    </a:ext>
                  </a:extLst>
                </a:gridCol>
              </a:tblGrid>
              <a:tr h="402866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2144842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9CDBCF82-A725-4D22-8AD6-065E6DBD51F2}"/>
              </a:ext>
            </a:extLst>
          </p:cNvPr>
          <p:cNvGraphicFramePr>
            <a:graphicFrameLocks noGrp="1"/>
          </p:cNvGraphicFramePr>
          <p:nvPr/>
        </p:nvGraphicFramePr>
        <p:xfrm>
          <a:off x="967409" y="1974574"/>
          <a:ext cx="9859617" cy="596348"/>
        </p:xfrm>
        <a:graphic>
          <a:graphicData uri="http://schemas.openxmlformats.org/drawingml/2006/table">
            <a:tbl>
              <a:tblPr/>
              <a:tblGrid>
                <a:gridCol w="9859617">
                  <a:extLst>
                    <a:ext uri="{9D8B030D-6E8A-4147-A177-3AD203B41FA5}">
                      <a16:colId xmlns:a16="http://schemas.microsoft.com/office/drawing/2014/main" val="3963655750"/>
                    </a:ext>
                  </a:extLst>
                </a:gridCol>
              </a:tblGrid>
              <a:tr h="59634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77643427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E20B25F-CE24-4795-A45F-8ADDACD590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8638270"/>
              </p:ext>
            </p:extLst>
          </p:nvPr>
        </p:nvGraphicFramePr>
        <p:xfrm>
          <a:off x="967409" y="2650435"/>
          <a:ext cx="9846365" cy="3233530"/>
        </p:xfrm>
        <a:graphic>
          <a:graphicData uri="http://schemas.openxmlformats.org/drawingml/2006/table">
            <a:tbl>
              <a:tblPr/>
              <a:tblGrid>
                <a:gridCol w="9846365">
                  <a:extLst>
                    <a:ext uri="{9D8B030D-6E8A-4147-A177-3AD203B41FA5}">
                      <a16:colId xmlns:a16="http://schemas.microsoft.com/office/drawing/2014/main" val="1588790448"/>
                    </a:ext>
                  </a:extLst>
                </a:gridCol>
              </a:tblGrid>
              <a:tr h="3233530">
                <a:tc>
                  <a:txBody>
                    <a:bodyPr/>
                    <a:lstStyle/>
                    <a:p>
                      <a:r>
                        <a:rPr lang="en-GB" dirty="0"/>
                        <a:t>                                                                                                                                                           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6796417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832733E8-5DA5-485F-B09C-F03CE49FA170}"/>
              </a:ext>
            </a:extLst>
          </p:cNvPr>
          <p:cNvGraphicFramePr>
            <a:graphicFrameLocks noGrp="1"/>
          </p:cNvGraphicFramePr>
          <p:nvPr/>
        </p:nvGraphicFramePr>
        <p:xfrm>
          <a:off x="5883965" y="2663687"/>
          <a:ext cx="208280" cy="3180522"/>
        </p:xfrm>
        <a:graphic>
          <a:graphicData uri="http://schemas.openxmlformats.org/drawingml/2006/table">
            <a:tbl>
              <a:tblPr/>
              <a:tblGrid>
                <a:gridCol w="208280">
                  <a:extLst>
                    <a:ext uri="{9D8B030D-6E8A-4147-A177-3AD203B41FA5}">
                      <a16:colId xmlns:a16="http://schemas.microsoft.com/office/drawing/2014/main" val="60672621"/>
                    </a:ext>
                  </a:extLst>
                </a:gridCol>
              </a:tblGrid>
              <a:tr h="318052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96562583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2DBFB09-C164-48F3-9450-57F5917F8CE5}"/>
              </a:ext>
            </a:extLst>
          </p:cNvPr>
          <p:cNvGraphicFramePr>
            <a:graphicFrameLocks noGrp="1"/>
          </p:cNvGraphicFramePr>
          <p:nvPr/>
        </p:nvGraphicFramePr>
        <p:xfrm>
          <a:off x="5870713" y="1987826"/>
          <a:ext cx="208280" cy="556591"/>
        </p:xfrm>
        <a:graphic>
          <a:graphicData uri="http://schemas.openxmlformats.org/drawingml/2006/table">
            <a:tbl>
              <a:tblPr/>
              <a:tblGrid>
                <a:gridCol w="208280">
                  <a:extLst>
                    <a:ext uri="{9D8B030D-6E8A-4147-A177-3AD203B41FA5}">
                      <a16:colId xmlns:a16="http://schemas.microsoft.com/office/drawing/2014/main" val="337555484"/>
                    </a:ext>
                  </a:extLst>
                </a:gridCol>
              </a:tblGrid>
              <a:tr h="55659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960183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8515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3015786B-EDF9-4D06-86F8-138A81A37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6F94B7DC-18F5-4439-9488-E5B730BBB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95642D-BEFB-4EC2-AE17-377A21A759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44" r="37251" b="-2"/>
          <a:stretch/>
        </p:blipFill>
        <p:spPr>
          <a:xfrm>
            <a:off x="232861" y="243840"/>
            <a:ext cx="3646837" cy="6377939"/>
          </a:xfrm>
          <a:prstGeom prst="rect">
            <a:avLst/>
          </a:prstGeom>
        </p:spPr>
      </p:pic>
      <p:sp>
        <p:nvSpPr>
          <p:cNvPr id="18" name="Rectangle 13">
            <a:extLst>
              <a:ext uri="{FF2B5EF4-FFF2-40B4-BE49-F238E27FC236}">
                <a16:creationId xmlns:a16="http://schemas.microsoft.com/office/drawing/2014/main" id="{F4861B3C-221F-4FEE-BC20-58155E285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9" name="TextBox 1">
            <a:extLst>
              <a:ext uri="{FF2B5EF4-FFF2-40B4-BE49-F238E27FC236}">
                <a16:creationId xmlns:a16="http://schemas.microsoft.com/office/drawing/2014/main" id="{7EEA109F-35BF-498A-BF08-722235B57D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0484886"/>
              </p:ext>
            </p:extLst>
          </p:nvPr>
        </p:nvGraphicFramePr>
        <p:xfrm>
          <a:off x="4439242" y="2057400"/>
          <a:ext cx="6576629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000D1A7-04FE-49AF-90F4-56A53319B19B}"/>
              </a:ext>
            </a:extLst>
          </p:cNvPr>
          <p:cNvSpPr txBox="1"/>
          <p:nvPr/>
        </p:nvSpPr>
        <p:spPr>
          <a:xfrm>
            <a:off x="4318782" y="534572"/>
            <a:ext cx="72589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400" b="1" dirty="0"/>
              <a:t>UNDER PRESSURE!</a:t>
            </a:r>
          </a:p>
        </p:txBody>
      </p:sp>
    </p:spTree>
    <p:extLst>
      <p:ext uri="{BB962C8B-B14F-4D97-AF65-F5344CB8AC3E}">
        <p14:creationId xmlns:p14="http://schemas.microsoft.com/office/powerpoint/2010/main" val="1851635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E6216-9C4C-4217-BF3B-E4B4DDE9F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Proposed action – Assessment for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436D6-0168-44B4-ABF8-930AE16CD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r>
              <a:rPr lang="en-GB" dirty="0"/>
              <a:t>AFL – compliments summative assessment.</a:t>
            </a:r>
          </a:p>
          <a:p>
            <a:pPr marL="45720" indent="0">
              <a:buNone/>
            </a:pPr>
            <a:r>
              <a:rPr lang="en-GB" dirty="0"/>
              <a:t>Formative assessment – learners have the ability to develop their learning by identifying areas for improvement as they learn.</a:t>
            </a:r>
          </a:p>
          <a:p>
            <a:pPr marL="45720" indent="0">
              <a:buNone/>
            </a:pPr>
            <a:r>
              <a:rPr lang="en-GB" dirty="0"/>
              <a:t>Teachers can identify where improvement is required in terms of both the child, and themselves. Alteration of pedagogical methods may be beneficial (Gardner, 2012).</a:t>
            </a:r>
          </a:p>
          <a:p>
            <a:pPr marL="45720" indent="0">
              <a:buNone/>
            </a:pPr>
            <a:r>
              <a:rPr lang="en-GB" dirty="0"/>
              <a:t>‘Close the gap’ between a learners current situation , and where they want to be in terms of their learning. Improves learning. (Cambridge Assessment International Education, 2019).</a:t>
            </a:r>
          </a:p>
          <a:p>
            <a:pPr marL="45720" indent="0">
              <a:buNone/>
            </a:pPr>
            <a:r>
              <a:rPr lang="en-GB" dirty="0"/>
              <a:t>AFL strategies have positive effects on pupil performance in summative testing (Cambridge Assessment International Education, 2019).</a:t>
            </a:r>
          </a:p>
        </p:txBody>
      </p:sp>
    </p:spTree>
    <p:extLst>
      <p:ext uri="{BB962C8B-B14F-4D97-AF65-F5344CB8AC3E}">
        <p14:creationId xmlns:p14="http://schemas.microsoft.com/office/powerpoint/2010/main" val="2225904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C9E53-A42A-4F58-A1FA-FE638100D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148862"/>
          </a:xfrm>
        </p:spPr>
        <p:txBody>
          <a:bodyPr/>
          <a:lstStyle/>
          <a:p>
            <a:r>
              <a:rPr lang="en-GB" dirty="0"/>
              <a:t>Proof that Assessment for Learning works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31B43DE-4CFB-42EC-90FD-F3F6C17810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60463" y="2175290"/>
            <a:ext cx="9471074" cy="27336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7D4A4D-4B16-448C-A4F6-709EB83617C2}"/>
              </a:ext>
            </a:extLst>
          </p:cNvPr>
          <p:cNvSpPr txBox="1"/>
          <p:nvPr/>
        </p:nvSpPr>
        <p:spPr>
          <a:xfrm>
            <a:off x="4178105" y="5099539"/>
            <a:ext cx="6639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Council for the Curriculum, Examinations and Assessment (2018).</a:t>
            </a:r>
          </a:p>
        </p:txBody>
      </p:sp>
    </p:spTree>
    <p:extLst>
      <p:ext uri="{BB962C8B-B14F-4D97-AF65-F5344CB8AC3E}">
        <p14:creationId xmlns:p14="http://schemas.microsoft.com/office/powerpoint/2010/main" val="3606775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8B9AE-127D-45A7-8A28-DA329C84D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Basic Principles of AFL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A417A89-9544-4280-B8B5-27792949F2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302736"/>
              </p:ext>
            </p:extLst>
          </p:nvPr>
        </p:nvGraphicFramePr>
        <p:xfrm>
          <a:off x="1143000" y="2057400"/>
          <a:ext cx="9872663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29423A1-F1C7-4547-A764-7E105149107F}"/>
              </a:ext>
            </a:extLst>
          </p:cNvPr>
          <p:cNvSpPr txBox="1"/>
          <p:nvPr/>
        </p:nvSpPr>
        <p:spPr>
          <a:xfrm>
            <a:off x="5611091" y="4087091"/>
            <a:ext cx="10945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AFL</a:t>
            </a:r>
          </a:p>
        </p:txBody>
      </p:sp>
    </p:spTree>
    <p:extLst>
      <p:ext uri="{BB962C8B-B14F-4D97-AF65-F5344CB8AC3E}">
        <p14:creationId xmlns:p14="http://schemas.microsoft.com/office/powerpoint/2010/main" val="34083050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6">
            <a:extLst>
              <a:ext uri="{FF2B5EF4-FFF2-40B4-BE49-F238E27FC236}">
                <a16:creationId xmlns:a16="http://schemas.microsoft.com/office/drawing/2014/main" id="{B192E7EA-5B03-420C-B4C4-2CDF8AFF9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8">
            <a:extLst>
              <a:ext uri="{FF2B5EF4-FFF2-40B4-BE49-F238E27FC236}">
                <a16:creationId xmlns:a16="http://schemas.microsoft.com/office/drawing/2014/main" id="{F3F7E4C3-BCCD-45DD-A83B-0960D4ECB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6869BBD-B6FA-46DB-90BD-A6C86DA8BB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9973" y="801793"/>
            <a:ext cx="8640876" cy="52493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0782D0B-155D-4D9D-843A-BF55D914C321}"/>
              </a:ext>
            </a:extLst>
          </p:cNvPr>
          <p:cNvSpPr txBox="1"/>
          <p:nvPr/>
        </p:nvSpPr>
        <p:spPr>
          <a:xfrm>
            <a:off x="9356035" y="6377940"/>
            <a:ext cx="2040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(CCEA. 2018).</a:t>
            </a:r>
          </a:p>
        </p:txBody>
      </p:sp>
    </p:spTree>
    <p:extLst>
      <p:ext uri="{BB962C8B-B14F-4D97-AF65-F5344CB8AC3E}">
        <p14:creationId xmlns:p14="http://schemas.microsoft.com/office/powerpoint/2010/main" val="1896346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26D4C-48A3-4526-998C-5C2EB581C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Strategies</a:t>
            </a:r>
            <a:br>
              <a:rPr lang="en-GB" dirty="0"/>
            </a:br>
            <a:r>
              <a:rPr lang="en-GB" b="1" dirty="0">
                <a:solidFill>
                  <a:srgbClr val="00FF00"/>
                </a:solidFill>
              </a:rPr>
              <a:t>CLEAR LEARNING INTENTIONS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92733-1A27-4788-9462-1468309D2C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Questioning</a:t>
            </a:r>
          </a:p>
          <a:p>
            <a:r>
              <a:rPr lang="en-GB" sz="3200" dirty="0"/>
              <a:t>Peer-assessment</a:t>
            </a:r>
          </a:p>
          <a:p>
            <a:r>
              <a:rPr lang="en-GB" sz="3200" dirty="0"/>
              <a:t>Self-assessment</a:t>
            </a:r>
          </a:p>
          <a:p>
            <a:r>
              <a:rPr lang="en-GB" sz="3200" dirty="0"/>
              <a:t>Feedback</a:t>
            </a:r>
          </a:p>
          <a:p>
            <a:r>
              <a:rPr lang="en-GB" sz="3200" dirty="0"/>
              <a:t>Formative assessment as a form of summative assessment</a:t>
            </a:r>
          </a:p>
        </p:txBody>
      </p:sp>
    </p:spTree>
    <p:extLst>
      <p:ext uri="{BB962C8B-B14F-4D97-AF65-F5344CB8AC3E}">
        <p14:creationId xmlns:p14="http://schemas.microsoft.com/office/powerpoint/2010/main" val="180615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9E7461E-D3EF-467C-90B0-A07159CA6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87544F-2A96-4442-9598-104754EE6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288961F-689B-486C-86C4-49DA3F389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08371E6-9986-4C28-BCFA-32466833D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56"/>
            <a:ext cx="12192000" cy="6858000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7551C13-2ACD-4DFA-B9BD-0E3D39F46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DC11293-A60C-4C1D-98EB-C850666B58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4912" y="243841"/>
            <a:ext cx="6772888" cy="6607304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BF29E0A-B341-42AC-9B86-B650643A7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07A2A6E-3F51-42E6-9F72-2F86245CC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A712A4-379A-4A98-A431-C5893D543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3800" b="1" cap="all"/>
              <a:t>Learning Journal – combining all strategies</a:t>
            </a:r>
          </a:p>
        </p:txBody>
      </p:sp>
    </p:spTree>
    <p:extLst>
      <p:ext uri="{BB962C8B-B14F-4D97-AF65-F5344CB8AC3E}">
        <p14:creationId xmlns:p14="http://schemas.microsoft.com/office/powerpoint/2010/main" val="25579354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506D4-8872-42E5-A8F4-8164D1726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924216"/>
          </a:xfrm>
        </p:spPr>
        <p:txBody>
          <a:bodyPr/>
          <a:lstStyle/>
          <a:p>
            <a:r>
              <a:rPr lang="en-GB" dirty="0"/>
              <a:t>Questioning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15CAE-8FA0-41DF-B556-07021BE99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r>
              <a:rPr lang="en-GB" u="sng" dirty="0"/>
              <a:t>Benefits</a:t>
            </a:r>
          </a:p>
          <a:p>
            <a:endParaRPr lang="en-GB" dirty="0"/>
          </a:p>
          <a:p>
            <a:r>
              <a:rPr lang="en-GB" dirty="0"/>
              <a:t> Engages learners in the session</a:t>
            </a:r>
          </a:p>
          <a:p>
            <a:pPr marL="45720" indent="0">
              <a:buNone/>
            </a:pPr>
            <a:endParaRPr lang="en-GB" dirty="0"/>
          </a:p>
          <a:p>
            <a:r>
              <a:rPr lang="en-GB" dirty="0"/>
              <a:t>Respond with immediate formative feedback</a:t>
            </a:r>
          </a:p>
          <a:p>
            <a:pPr marL="45720" indent="0">
              <a:buNone/>
            </a:pPr>
            <a:endParaRPr lang="en-GB" dirty="0"/>
          </a:p>
          <a:p>
            <a:r>
              <a:rPr lang="en-GB" dirty="0"/>
              <a:t>To review previous learning</a:t>
            </a:r>
          </a:p>
          <a:p>
            <a:pPr marL="45720" indent="0">
              <a:buNone/>
            </a:pPr>
            <a:endParaRPr lang="en-GB" dirty="0"/>
          </a:p>
          <a:p>
            <a:r>
              <a:rPr lang="en-GB" dirty="0"/>
              <a:t>Teachers can tailor individual learning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820CBB-C74F-4F92-9D3C-D6E220E0D8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2438400"/>
            <a:ext cx="3931920" cy="3413760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2800" dirty="0"/>
              <a:t>‘Might’  - open questions</a:t>
            </a:r>
          </a:p>
          <a:p>
            <a:endParaRPr lang="en-GB" sz="2800" dirty="0"/>
          </a:p>
          <a:p>
            <a:r>
              <a:rPr lang="en-GB" sz="2800" dirty="0"/>
              <a:t>Closed questions</a:t>
            </a:r>
          </a:p>
          <a:p>
            <a:endParaRPr lang="en-GB" sz="2800" dirty="0"/>
          </a:p>
          <a:p>
            <a:r>
              <a:rPr lang="en-GB" sz="2800" dirty="0"/>
              <a:t>Wait time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F771DC-E9FD-459A-8AF4-4368F30CC4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2135" y="649605"/>
            <a:ext cx="2533650" cy="1504950"/>
          </a:xfrm>
          <a:prstGeom prst="rect">
            <a:avLst/>
          </a:prstGeom>
        </p:spPr>
      </p:pic>
      <p:sp>
        <p:nvSpPr>
          <p:cNvPr id="6" name="Star: 6 Points 5">
            <a:extLst>
              <a:ext uri="{FF2B5EF4-FFF2-40B4-BE49-F238E27FC236}">
                <a16:creationId xmlns:a16="http://schemas.microsoft.com/office/drawing/2014/main" id="{6C0C8F15-00D6-4611-8A32-70AB3ECA0FDF}"/>
              </a:ext>
            </a:extLst>
          </p:cNvPr>
          <p:cNvSpPr/>
          <p:nvPr/>
        </p:nvSpPr>
        <p:spPr>
          <a:xfrm>
            <a:off x="8000999" y="944880"/>
            <a:ext cx="914400" cy="914400"/>
          </a:xfrm>
          <a:prstGeom prst="star6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F9B43DB-985D-409D-9A18-AB34A60E3A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09" y="3960495"/>
            <a:ext cx="2057400" cy="195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8916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E73E6-C2D7-4A1E-B496-C5E391F54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119447"/>
          </a:xfrm>
        </p:spPr>
        <p:txBody>
          <a:bodyPr/>
          <a:lstStyle/>
          <a:p>
            <a:r>
              <a:rPr lang="en-GB" dirty="0"/>
              <a:t>Peer-assessment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2D3F3-8959-4EBE-96FF-B1ECAAFB6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4D3B65-BB53-433F-98FE-277C39BD6E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2159" y="1097280"/>
            <a:ext cx="5212080" cy="475488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17D80-0297-4B5D-B901-7A6A32252F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2355273"/>
            <a:ext cx="3931920" cy="3496887"/>
          </a:xfrm>
        </p:spPr>
        <p:txBody>
          <a:bodyPr/>
          <a:lstStyle/>
          <a:p>
            <a:r>
              <a:rPr lang="en-GB" dirty="0"/>
              <a:t>Allowing children to assess their peers work, enables them to check against specific criteria, providing fair feedback.</a:t>
            </a:r>
          </a:p>
          <a:p>
            <a:endParaRPr lang="en-GB" dirty="0"/>
          </a:p>
          <a:p>
            <a:r>
              <a:rPr lang="en-GB" dirty="0"/>
              <a:t>Peer-assessment also clarifies a learners understanding, through making judgements of another’s work </a:t>
            </a:r>
          </a:p>
          <a:p>
            <a:endParaRPr lang="en-GB" dirty="0"/>
          </a:p>
          <a:p>
            <a:r>
              <a:rPr lang="en-GB" dirty="0"/>
              <a:t>Marking against a set criteria, allows a learner to know exactly what they need to do to achieve high standards.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64CBE3-F96A-4A63-B8E6-F6C554C14BAE}"/>
              </a:ext>
            </a:extLst>
          </p:cNvPr>
          <p:cNvSpPr txBox="1"/>
          <p:nvPr/>
        </p:nvSpPr>
        <p:spPr>
          <a:xfrm>
            <a:off x="1285461" y="5760720"/>
            <a:ext cx="3931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(Petty, 2009).</a:t>
            </a:r>
          </a:p>
        </p:txBody>
      </p:sp>
    </p:spTree>
    <p:extLst>
      <p:ext uri="{BB962C8B-B14F-4D97-AF65-F5344CB8AC3E}">
        <p14:creationId xmlns:p14="http://schemas.microsoft.com/office/powerpoint/2010/main" val="12115977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6CFD9-2CA3-4E2B-BE82-D7AF09D4D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994756"/>
          </a:xfrm>
        </p:spPr>
        <p:txBody>
          <a:bodyPr/>
          <a:lstStyle/>
          <a:p>
            <a:r>
              <a:rPr lang="en-GB" u="sng" dirty="0"/>
              <a:t>Self-assessment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A95839F-CCE9-4559-AABD-3A34587D04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43700" y="1138238"/>
            <a:ext cx="3429000" cy="458152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7ADB40-4F74-4D8D-84C3-117F589A70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2286000"/>
            <a:ext cx="3931920" cy="3566160"/>
          </a:xfrm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1800" dirty="0"/>
              <a:t>Self assessment happens when learners judge, and reflect upon what they have learnt. This benefits learners as they can reflect upon which ways they learn more effectively.</a:t>
            </a:r>
          </a:p>
          <a:p>
            <a:r>
              <a:rPr lang="en-GB" sz="3600" dirty="0">
                <a:solidFill>
                  <a:srgbClr val="00FF00"/>
                </a:solidFill>
                <a:latin typeface="Bauhaus 93" panose="04030905020B02020C02" pitchFamily="82" charset="0"/>
              </a:rPr>
              <a:t>Traffi</a:t>
            </a:r>
            <a:r>
              <a:rPr lang="en-GB" sz="3600" dirty="0">
                <a:solidFill>
                  <a:srgbClr val="FFFF00"/>
                </a:solidFill>
                <a:latin typeface="Bauhaus 93" panose="04030905020B02020C02" pitchFamily="82" charset="0"/>
              </a:rPr>
              <a:t>c</a:t>
            </a:r>
            <a:r>
              <a:rPr lang="en-GB" sz="3600" dirty="0">
                <a:latin typeface="Bauhaus 93" panose="04030905020B02020C02" pitchFamily="82" charset="0"/>
              </a:rPr>
              <a:t> </a:t>
            </a:r>
            <a:r>
              <a:rPr lang="en-GB" sz="3600" dirty="0">
                <a:solidFill>
                  <a:srgbClr val="FFFF00"/>
                </a:solidFill>
                <a:latin typeface="Bauhaus 93" panose="04030905020B02020C02" pitchFamily="82" charset="0"/>
              </a:rPr>
              <a:t>lig</a:t>
            </a:r>
            <a:r>
              <a:rPr lang="en-GB" sz="3600" dirty="0">
                <a:solidFill>
                  <a:srgbClr val="FF0000"/>
                </a:solidFill>
                <a:latin typeface="Bauhaus 93" panose="04030905020B02020C02" pitchFamily="82" charset="0"/>
              </a:rPr>
              <a:t>hts</a:t>
            </a:r>
            <a:r>
              <a:rPr lang="en-GB" sz="3600" dirty="0">
                <a:latin typeface="Bauhaus 93" panose="04030905020B02020C02" pitchFamily="82" charset="0"/>
              </a:rPr>
              <a:t> </a:t>
            </a:r>
          </a:p>
          <a:p>
            <a:endParaRPr lang="en-GB" sz="3600" dirty="0"/>
          </a:p>
          <a:p>
            <a:r>
              <a:rPr lang="en-GB" sz="3600" dirty="0"/>
              <a:t>Learning journal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212B7C-6A3F-4584-8D0C-4F78EB99B1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47532" y="411992"/>
            <a:ext cx="1809750" cy="206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762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E99EC-C51D-42EF-95BC-A59708EA3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911629"/>
          </a:xfrm>
        </p:spPr>
        <p:txBody>
          <a:bodyPr/>
          <a:lstStyle/>
          <a:p>
            <a:r>
              <a:rPr lang="en-GB" dirty="0"/>
              <a:t>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FD9F5-7B51-412A-A85A-BAA36DBD1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2835" y="1097280"/>
            <a:ext cx="4451404" cy="4663440"/>
          </a:xfrm>
        </p:spPr>
        <p:txBody>
          <a:bodyPr/>
          <a:lstStyle/>
          <a:p>
            <a:r>
              <a:rPr lang="en-GB" dirty="0"/>
              <a:t>William and Thompson (2008), suggest that learning may be vastly improved if a selection of assessment for learning strategies were integrated into classroom practice.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F1705F-9FC7-40E6-B75A-09073589AA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2258291"/>
            <a:ext cx="3931920" cy="3593869"/>
          </a:xfrm>
        </p:spPr>
        <p:txBody>
          <a:bodyPr>
            <a:normAutofit fontScale="70000" lnSpcReduction="20000"/>
          </a:bodyPr>
          <a:lstStyle/>
          <a:p>
            <a:r>
              <a:rPr lang="en-GB" sz="1900" b="1" dirty="0"/>
              <a:t>‘</a:t>
            </a:r>
            <a:r>
              <a:rPr lang="en-GB" sz="2100" b="1" dirty="0"/>
              <a:t>Closing the gap comments’. “How could you…”, “what might be a useful”?</a:t>
            </a:r>
          </a:p>
          <a:p>
            <a:endParaRPr lang="en-GB" sz="2100" b="1" dirty="0"/>
          </a:p>
          <a:p>
            <a:r>
              <a:rPr lang="en-GB" sz="2100" b="1" dirty="0"/>
              <a:t> 2 stars and a wish </a:t>
            </a:r>
          </a:p>
          <a:p>
            <a:endParaRPr lang="en-GB" sz="2100" b="1" dirty="0"/>
          </a:p>
          <a:p>
            <a:r>
              <a:rPr lang="en-GB" sz="2100" b="1" dirty="0"/>
              <a:t>Exploring wrong answers – learners remove any misconceptions by discussing these. </a:t>
            </a:r>
          </a:p>
          <a:p>
            <a:endParaRPr lang="en-GB" sz="2100" b="1" dirty="0"/>
          </a:p>
          <a:p>
            <a:r>
              <a:rPr lang="en-GB" sz="2100" b="1" dirty="0"/>
              <a:t>Supportive feedback promotes self-confidence and that all learners have the ability to improve.</a:t>
            </a:r>
          </a:p>
          <a:p>
            <a:endParaRPr lang="en-GB" dirty="0"/>
          </a:p>
          <a:p>
            <a:pPr algn="r"/>
            <a:r>
              <a:rPr lang="en-GB" dirty="0"/>
              <a:t>(CCEA,2018), (Welsh Government 2010).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19E8D7-5535-4455-8316-A5B4FD7E21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3791" y="1097281"/>
            <a:ext cx="1895061" cy="2573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2901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91DF3-96CA-4A48-9693-1F9FE25A1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Benefits vs Challenges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A227D5-ED3E-49EA-AF18-2E01C16251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Benefits	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C402E1-4717-46A3-AC62-2863B70234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Teachers can modify their teaching content and styles using the AFL formative learning feedback from pupils (Yeh, 2009). Which enhances teaching skills.</a:t>
            </a:r>
          </a:p>
          <a:p>
            <a:r>
              <a:rPr lang="en-GB" dirty="0"/>
              <a:t>Removes the possibility of the learners learning assessment being made upon 1 day – they could be feeling ill etc.</a:t>
            </a:r>
          </a:p>
          <a:p>
            <a:r>
              <a:rPr lang="en-GB" dirty="0"/>
              <a:t>Proven factor in increasing attainment results (Black &amp; </a:t>
            </a:r>
            <a:r>
              <a:rPr lang="en-GB" dirty="0" err="1"/>
              <a:t>Wiliam</a:t>
            </a:r>
            <a:r>
              <a:rPr lang="en-GB" dirty="0"/>
              <a:t>, 1998).</a:t>
            </a:r>
          </a:p>
          <a:p>
            <a:r>
              <a:rPr lang="en-GB" dirty="0"/>
              <a:t>Eliminates the pressures of teaching to pass tests, for staff and pupils.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7818A6-4752-4C14-8BF6-D1F8A68EAF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Challenges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677CF1-A34C-48A0-A817-E06455F413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9173" y="2719321"/>
            <a:ext cx="4754880" cy="365334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Higher achieving children may feel afraid to expand their learning in new ways. </a:t>
            </a:r>
            <a:r>
              <a:rPr lang="en-GB" dirty="0">
                <a:solidFill>
                  <a:srgbClr val="FF0000"/>
                </a:solidFill>
              </a:rPr>
              <a:t>Teachers can provide learning tasks to stimulate variety of child’s learning needs – encouraging them to take risks through feedback. – NO WRONG ANSWER</a:t>
            </a:r>
          </a:p>
          <a:p>
            <a:r>
              <a:rPr lang="en-GB" b="1" dirty="0"/>
              <a:t>Possible inconsistencies with delivery. </a:t>
            </a:r>
            <a:r>
              <a:rPr lang="en-GB" dirty="0">
                <a:solidFill>
                  <a:srgbClr val="FF0000"/>
                </a:solidFill>
              </a:rPr>
              <a:t>Has to be a whole Key Stage approach.</a:t>
            </a:r>
          </a:p>
          <a:p>
            <a:r>
              <a:rPr lang="en-GB" b="1" dirty="0"/>
              <a:t>Teachers having insufficient time to deliver the strategies in full. </a:t>
            </a:r>
            <a:r>
              <a:rPr lang="en-GB" dirty="0">
                <a:solidFill>
                  <a:srgbClr val="FF0000"/>
                </a:solidFill>
              </a:rPr>
              <a:t>These strategies actually free-up teacher time.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5101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06FBD-1811-42BF-AB9F-704DEC346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94199-6C88-49B8-88B3-90A8D3EC9F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GB" dirty="0"/>
              <a:t>Considering the evidence and support in this presentation, it is clear that Gower Primary can certainly benefit from the implementation of Assessment for Learning strategies.</a:t>
            </a:r>
          </a:p>
          <a:p>
            <a:pPr marL="45720" indent="0">
              <a:buNone/>
            </a:pPr>
            <a:r>
              <a:rPr lang="en-GB" dirty="0"/>
              <a:t>Assessment for Learning is a proven driver for the increase of child attainment, and can significantly relieve standardised testing pressures from both the teachers and the learners. AFL is a learning process which can enhance a learners skillsets in many areas. </a:t>
            </a:r>
          </a:p>
          <a:p>
            <a:pPr marL="45720" indent="0">
              <a:buNone/>
            </a:pPr>
            <a:r>
              <a:rPr lang="en-GB" dirty="0"/>
              <a:t>In order for our school to be successful with this formative assessment, both teachers and pupils will need full support from all teaching and governing bodies (DeLuca </a:t>
            </a:r>
            <a:r>
              <a:rPr lang="en-GB" i="1" dirty="0"/>
              <a:t>et al</a:t>
            </a:r>
            <a:r>
              <a:rPr lang="en-GB" dirty="0"/>
              <a:t>, 2018).</a:t>
            </a:r>
          </a:p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0569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70701-063F-4C8C-9F5F-911D40AE8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02041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7601F-0374-42E6-A2B6-B907776FC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630017"/>
            <a:ext cx="9872871" cy="4465983"/>
          </a:xfrm>
        </p:spPr>
        <p:txBody>
          <a:bodyPr>
            <a:normAutofit fontScale="55000" lnSpcReduction="20000"/>
          </a:bodyPr>
          <a:lstStyle/>
          <a:p>
            <a:pPr marL="45720" indent="0">
              <a:buNone/>
            </a:pPr>
            <a:r>
              <a:rPr lang="en-GB" dirty="0"/>
              <a:t> </a:t>
            </a:r>
          </a:p>
          <a:p>
            <a:pPr marL="45720" indent="0">
              <a:buNone/>
            </a:pPr>
            <a:r>
              <a:rPr lang="en-GB" dirty="0"/>
              <a:t>Bergin, M. (2014)  </a:t>
            </a:r>
            <a:r>
              <a:rPr lang="en-GB" i="1" dirty="0"/>
              <a:t>Learning Styles. </a:t>
            </a:r>
            <a:r>
              <a:rPr lang="en-GB" u="sng" dirty="0">
                <a:hlinkClick r:id="rId2"/>
              </a:rPr>
              <a:t>https://chariotlearning.com/learning-styles/</a:t>
            </a:r>
            <a:r>
              <a:rPr lang="en-GB" i="1" dirty="0"/>
              <a:t> </a:t>
            </a:r>
            <a:r>
              <a:rPr lang="en-GB" dirty="0"/>
              <a:t>Accessed: 08 February 2019.</a:t>
            </a:r>
          </a:p>
          <a:p>
            <a:pPr marL="45720" indent="0">
              <a:buNone/>
            </a:pPr>
            <a:r>
              <a:rPr lang="en-GB" dirty="0"/>
              <a:t>Black, P &amp; </a:t>
            </a:r>
            <a:r>
              <a:rPr lang="en-GB" dirty="0" err="1"/>
              <a:t>Wiliam</a:t>
            </a:r>
            <a:r>
              <a:rPr lang="en-GB" dirty="0"/>
              <a:t>, D 1998, </a:t>
            </a:r>
            <a:r>
              <a:rPr lang="en-GB" i="1" dirty="0"/>
              <a:t>Inside the Black Box: Raising standards through classroom assessment</a:t>
            </a:r>
            <a:r>
              <a:rPr lang="en-GB" dirty="0"/>
              <a:t>, School of Education, King’s College, London, United Kingdom.</a:t>
            </a:r>
          </a:p>
          <a:p>
            <a:pPr marL="45720" indent="0">
              <a:buNone/>
            </a:pPr>
            <a:r>
              <a:rPr lang="en-GB" dirty="0"/>
              <a:t>Cambridge Assessment International Education (2019) </a:t>
            </a:r>
            <a:r>
              <a:rPr lang="en-GB" i="1" dirty="0"/>
              <a:t>Getting started with Assessment for Learning. </a:t>
            </a:r>
            <a:r>
              <a:rPr lang="en-GB" i="1" u="sng" dirty="0">
                <a:hlinkClick r:id="rId3"/>
              </a:rPr>
              <a:t>https://cambridge-community.org.uk/professional-development/gswafl/index.html</a:t>
            </a:r>
            <a:r>
              <a:rPr lang="en-GB" i="1" dirty="0"/>
              <a:t> </a:t>
            </a:r>
            <a:r>
              <a:rPr lang="en-GB" dirty="0"/>
              <a:t> (Accessed: 14 February 2019).</a:t>
            </a:r>
          </a:p>
          <a:p>
            <a:pPr marL="45720" indent="0">
              <a:buNone/>
            </a:pPr>
            <a:r>
              <a:rPr lang="en-GB" dirty="0"/>
              <a:t>Christopher DeLuca, Allison E. A. Chapman-Chin, Danielle LaPointe-McEwan &amp; Don A. Klinger (2018)Student perspectives on assessment for learning, The Curriculum Journal, 29:1, 77-94, DOI: </a:t>
            </a:r>
            <a:r>
              <a:rPr lang="en-GB" u="sng" dirty="0">
                <a:hlinkClick r:id="rId4"/>
              </a:rPr>
              <a:t>10.1080/09585176.2017.1401550</a:t>
            </a:r>
            <a:endParaRPr lang="en-GB" dirty="0"/>
          </a:p>
          <a:p>
            <a:pPr marL="45720" indent="0">
              <a:buNone/>
            </a:pPr>
            <a:r>
              <a:rPr lang="en-GB" dirty="0"/>
              <a:t>Council for the Curriculum, Examinations and Assessment (2018). </a:t>
            </a:r>
            <a:r>
              <a:rPr lang="en-GB" i="1" dirty="0"/>
              <a:t>Formative Assessment and Assessment for Learning. </a:t>
            </a:r>
            <a:r>
              <a:rPr lang="en-GB" u="sng" dirty="0">
                <a:hlinkClick r:id="rId5"/>
              </a:rPr>
              <a:t>http://ccea.org.uk/curriculum/assess_progress/types_assessment/formative/assessment_learning</a:t>
            </a:r>
            <a:r>
              <a:rPr lang="en-GB" dirty="0"/>
              <a:t>  </a:t>
            </a:r>
            <a:r>
              <a:rPr lang="en-GB" i="1" dirty="0"/>
              <a:t>(</a:t>
            </a:r>
            <a:r>
              <a:rPr lang="en-GB" dirty="0"/>
              <a:t>Accessed: 14 February 2019.</a:t>
            </a:r>
          </a:p>
          <a:p>
            <a:pPr marL="45720" indent="0">
              <a:buNone/>
            </a:pPr>
            <a:r>
              <a:rPr lang="en-GB" dirty="0" err="1"/>
              <a:t>Fearn</a:t>
            </a:r>
            <a:r>
              <a:rPr lang="en-GB" dirty="0"/>
              <a:t>, H.(2017)  </a:t>
            </a:r>
            <a:r>
              <a:rPr lang="en-GB" i="1" dirty="0"/>
              <a:t>Teachers are leaving the profession in their droves – and little wonder. Who would want to be one in modern Britain? </a:t>
            </a:r>
            <a:r>
              <a:rPr lang="en-GB" i="1" u="sng" dirty="0">
                <a:hlinkClick r:id="rId6"/>
              </a:rPr>
              <a:t>https://www.independent.co.uk/voices/teachers-crisis-education-leaving-profession-jobs-market-droves-who-would-be-one-a7591821.html</a:t>
            </a:r>
            <a:r>
              <a:rPr lang="en-GB" i="1" dirty="0"/>
              <a:t> </a:t>
            </a:r>
            <a:r>
              <a:rPr lang="en-GB" dirty="0"/>
              <a:t>(Accessed: 10 February 2019).</a:t>
            </a:r>
          </a:p>
          <a:p>
            <a:pPr marL="45720" indent="0">
              <a:buNone/>
            </a:pPr>
            <a:r>
              <a:rPr lang="en-GB" dirty="0"/>
              <a:t>Gardner, J. (ed) (2012) </a:t>
            </a:r>
            <a:r>
              <a:rPr lang="en-GB" i="1" dirty="0"/>
              <a:t>Assessment and Learning. </a:t>
            </a:r>
            <a:r>
              <a:rPr lang="en-GB" dirty="0"/>
              <a:t>London: Sage.</a:t>
            </a:r>
          </a:p>
          <a:p>
            <a:pPr marL="45720" indent="0">
              <a:buNone/>
            </a:pPr>
            <a:r>
              <a:rPr lang="en-GB" dirty="0"/>
              <a:t>Petty, G. (2009) </a:t>
            </a:r>
            <a:r>
              <a:rPr lang="en-GB" i="1" dirty="0"/>
              <a:t>Teaching Today. </a:t>
            </a:r>
            <a:r>
              <a:rPr lang="en-GB" dirty="0"/>
              <a:t>Cheltenham: Nelson Thornes.</a:t>
            </a:r>
          </a:p>
          <a:p>
            <a:pPr marL="45720" indent="0">
              <a:buNone/>
            </a:pPr>
            <a:r>
              <a:rPr lang="en-GB" dirty="0"/>
              <a:t>Welsh Assembly Government (2010) </a:t>
            </a:r>
            <a:r>
              <a:rPr lang="en-GB" i="1" dirty="0"/>
              <a:t>How to develop thinking and assessment for learning in the classroom.</a:t>
            </a:r>
            <a:r>
              <a:rPr lang="en-GB" dirty="0"/>
              <a:t> [Online]. Available at: </a:t>
            </a:r>
            <a:r>
              <a:rPr lang="en-GB" i="1" dirty="0"/>
              <a:t> </a:t>
            </a:r>
            <a:r>
              <a:rPr lang="en-GB" i="1" u="sng" dirty="0">
                <a:hlinkClick r:id="rId7"/>
              </a:rPr>
              <a:t>https://learning.gov.wales/docs/learningwales/publications/130429how-to-develop-thinking-en.pdf</a:t>
            </a:r>
            <a:r>
              <a:rPr lang="en-GB" i="1" dirty="0"/>
              <a:t>  </a:t>
            </a:r>
            <a:r>
              <a:rPr lang="en-GB" dirty="0"/>
              <a:t>(Accessed: 12 February 2019).</a:t>
            </a:r>
          </a:p>
          <a:p>
            <a:pPr marL="45720" indent="0">
              <a:buNone/>
            </a:pPr>
            <a:r>
              <a:rPr lang="en-GB" dirty="0"/>
              <a:t>Yeh, S. (2009) ‘Class size reduction or rapid formative assessment? A comparison of cost effectiveness’, </a:t>
            </a:r>
            <a:r>
              <a:rPr lang="en-GB" i="1" dirty="0"/>
              <a:t>Educational Research Review, </a:t>
            </a:r>
            <a:r>
              <a:rPr lang="en-GB" dirty="0"/>
              <a:t>4 (1, September), pp.7-15. </a:t>
            </a:r>
          </a:p>
          <a:p>
            <a:pPr marL="45720" indent="0">
              <a:buNone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773663941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ACC63D00-1EE0-4159-BF5A-6FF02000B7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920</Words>
  <Application>Microsoft Office PowerPoint</Application>
  <PresentationFormat>Widescreen</PresentationFormat>
  <Paragraphs>125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 Black</vt:lpstr>
      <vt:lpstr>Bauhaus 93</vt:lpstr>
      <vt:lpstr>Corbel</vt:lpstr>
      <vt:lpstr>Basis</vt:lpstr>
      <vt:lpstr>Assessment for learning</vt:lpstr>
      <vt:lpstr>PowerPoint Presentation</vt:lpstr>
      <vt:lpstr>PowerPoint Presentation</vt:lpstr>
      <vt:lpstr>How we compare – Attainment results Numeracy &amp; Literacy 2018</vt:lpstr>
      <vt:lpstr>PowerPoint Presentation</vt:lpstr>
      <vt:lpstr>Proposed action – Assessment for Learning</vt:lpstr>
      <vt:lpstr>Proof that Assessment for Learning works</vt:lpstr>
      <vt:lpstr>Basic Principles of AFL </vt:lpstr>
      <vt:lpstr>PowerPoint Presentation</vt:lpstr>
      <vt:lpstr>Strategies CLEAR LEARNING INTENTIONS </vt:lpstr>
      <vt:lpstr>Learning Journal – combining all strategies</vt:lpstr>
      <vt:lpstr>Questioning</vt:lpstr>
      <vt:lpstr>Peer-assessment</vt:lpstr>
      <vt:lpstr>Self-assessment</vt:lpstr>
      <vt:lpstr>Feedback</vt:lpstr>
      <vt:lpstr>Benefits vs Challenges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for learning</dc:title>
  <dc:creator>ruby.oliver123@icloud.com</dc:creator>
  <cp:lastModifiedBy>ruby.oliver123@icloud.com</cp:lastModifiedBy>
  <cp:revision>17</cp:revision>
  <dcterms:created xsi:type="dcterms:W3CDTF">2019-02-19T02:15:59Z</dcterms:created>
  <dcterms:modified xsi:type="dcterms:W3CDTF">2019-02-19T22:28:41Z</dcterms:modified>
</cp:coreProperties>
</file>