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8288000" cy="10287000"/>
  <p:notesSz cx="6858000" cy="9144000"/>
  <p:embeddedFontLst>
    <p:embeddedFont>
      <p:font typeface="Jua" pitchFamily="2" charset="-127"/>
      <p:regular r:id="rId9"/>
    </p:embeddedFont>
    <p:embeddedFont>
      <p:font typeface="Adumu Regular" panose="02000503000000000000" pitchFamily="2" charset="0"/>
      <p:regular r:id="rId1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font" Target="fonts/font2.fntdata" /><Relationship Id="rId4" Type="http://schemas.openxmlformats.org/officeDocument/2006/relationships/slide" Target="slides/slide3.xml" /><Relationship Id="rId9" Type="http://schemas.openxmlformats.org/officeDocument/2006/relationships/font" Target="fonts/font1.fntdata" /><Relationship Id="rId14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svg" /><Relationship Id="rId7" Type="http://schemas.openxmlformats.org/officeDocument/2006/relationships/image" Target="../media/image6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svg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 /><Relationship Id="rId7" Type="http://schemas.openxmlformats.org/officeDocument/2006/relationships/image" Target="../media/image13.sv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2.png" /><Relationship Id="rId5" Type="http://schemas.openxmlformats.org/officeDocument/2006/relationships/image" Target="../media/image11.svg" /><Relationship Id="rId4" Type="http://schemas.openxmlformats.org/officeDocument/2006/relationships/image" Target="../media/image10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 /><Relationship Id="rId3" Type="http://schemas.openxmlformats.org/officeDocument/2006/relationships/image" Target="../media/image5.svg" /><Relationship Id="rId7" Type="http://schemas.openxmlformats.org/officeDocument/2006/relationships/image" Target="../media/image15.sv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4.png" /><Relationship Id="rId11" Type="http://schemas.openxmlformats.org/officeDocument/2006/relationships/image" Target="../media/image17.svg" /><Relationship Id="rId5" Type="http://schemas.openxmlformats.org/officeDocument/2006/relationships/image" Target="../media/image2.svg" /><Relationship Id="rId10" Type="http://schemas.openxmlformats.org/officeDocument/2006/relationships/image" Target="../media/image16.png" /><Relationship Id="rId4" Type="http://schemas.openxmlformats.org/officeDocument/2006/relationships/image" Target="../media/image1.png" /><Relationship Id="rId9" Type="http://schemas.openxmlformats.org/officeDocument/2006/relationships/image" Target="../media/image13.sv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 /><Relationship Id="rId3" Type="http://schemas.openxmlformats.org/officeDocument/2006/relationships/image" Target="../media/image9.svg" /><Relationship Id="rId7" Type="http://schemas.openxmlformats.org/officeDocument/2006/relationships/image" Target="../media/image11.sv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0.png" /><Relationship Id="rId11" Type="http://schemas.openxmlformats.org/officeDocument/2006/relationships/image" Target="../media/image19.svg" /><Relationship Id="rId5" Type="http://schemas.openxmlformats.org/officeDocument/2006/relationships/image" Target="../media/image17.svg" /><Relationship Id="rId10" Type="http://schemas.openxmlformats.org/officeDocument/2006/relationships/image" Target="../media/image18.png" /><Relationship Id="rId4" Type="http://schemas.openxmlformats.org/officeDocument/2006/relationships/image" Target="../media/image16.png" /><Relationship Id="rId9" Type="http://schemas.openxmlformats.org/officeDocument/2006/relationships/image" Target="../media/image13.svg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 /><Relationship Id="rId3" Type="http://schemas.openxmlformats.org/officeDocument/2006/relationships/image" Target="../media/image2.svg" /><Relationship Id="rId7" Type="http://schemas.openxmlformats.org/officeDocument/2006/relationships/image" Target="../media/image15.sv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4.png" /><Relationship Id="rId11" Type="http://schemas.openxmlformats.org/officeDocument/2006/relationships/image" Target="../media/image23.svg" /><Relationship Id="rId5" Type="http://schemas.openxmlformats.org/officeDocument/2006/relationships/image" Target="../media/image21.svg" /><Relationship Id="rId10" Type="http://schemas.openxmlformats.org/officeDocument/2006/relationships/image" Target="../media/image22.png" /><Relationship Id="rId4" Type="http://schemas.openxmlformats.org/officeDocument/2006/relationships/image" Target="../media/image20.png" /><Relationship Id="rId9" Type="http://schemas.openxmlformats.org/officeDocument/2006/relationships/image" Target="../media/image5.svg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 /><Relationship Id="rId3" Type="http://schemas.openxmlformats.org/officeDocument/2006/relationships/image" Target="../media/image9.svg" /><Relationship Id="rId7" Type="http://schemas.openxmlformats.org/officeDocument/2006/relationships/image" Target="../media/image27.sv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26.png" /><Relationship Id="rId5" Type="http://schemas.openxmlformats.org/officeDocument/2006/relationships/image" Target="../media/image25.svg" /><Relationship Id="rId4" Type="http://schemas.openxmlformats.org/officeDocument/2006/relationships/image" Target="../media/image24.png" /><Relationship Id="rId9" Type="http://schemas.openxmlformats.org/officeDocument/2006/relationships/image" Target="../media/image11.svg" 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 /><Relationship Id="rId13" Type="http://schemas.openxmlformats.org/officeDocument/2006/relationships/image" Target="../media/image15.svg" /><Relationship Id="rId3" Type="http://schemas.openxmlformats.org/officeDocument/2006/relationships/image" Target="../media/image9.svg" /><Relationship Id="rId7" Type="http://schemas.openxmlformats.org/officeDocument/2006/relationships/image" Target="../media/image11.svg" /><Relationship Id="rId12" Type="http://schemas.openxmlformats.org/officeDocument/2006/relationships/image" Target="../media/image14.png" /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0.png" /><Relationship Id="rId11" Type="http://schemas.openxmlformats.org/officeDocument/2006/relationships/image" Target="../media/image17.svg" /><Relationship Id="rId5" Type="http://schemas.openxmlformats.org/officeDocument/2006/relationships/image" Target="../media/image13.svg" /><Relationship Id="rId15" Type="http://schemas.openxmlformats.org/officeDocument/2006/relationships/image" Target="../media/image23.svg" /><Relationship Id="rId10" Type="http://schemas.openxmlformats.org/officeDocument/2006/relationships/image" Target="../media/image16.png" /><Relationship Id="rId4" Type="http://schemas.openxmlformats.org/officeDocument/2006/relationships/image" Target="../media/image12.png" /><Relationship Id="rId9" Type="http://schemas.openxmlformats.org/officeDocument/2006/relationships/image" Target="../media/image29.svg" /><Relationship Id="rId14" Type="http://schemas.openxmlformats.org/officeDocument/2006/relationships/image" Target="../media/image2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69422">
            <a:off x="7617971" y="-1473322"/>
            <a:ext cx="13925367" cy="13577233"/>
          </a:xfrm>
          <a:custGeom>
            <a:avLst/>
            <a:gdLst/>
            <a:ahLst/>
            <a:cxnLst/>
            <a:rect l="l" t="t" r="r" b="b"/>
            <a:pathLst>
              <a:path w="13925367" h="13577233">
                <a:moveTo>
                  <a:pt x="0" y="0"/>
                </a:moveTo>
                <a:lnTo>
                  <a:pt x="13925368" y="0"/>
                </a:lnTo>
                <a:lnTo>
                  <a:pt x="13925368" y="13577233"/>
                </a:lnTo>
                <a:lnTo>
                  <a:pt x="0" y="135772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3626018">
            <a:off x="9125138" y="-4595217"/>
            <a:ext cx="10911035" cy="13749406"/>
          </a:xfrm>
          <a:custGeom>
            <a:avLst/>
            <a:gdLst/>
            <a:ahLst/>
            <a:cxnLst/>
            <a:rect l="l" t="t" r="r" b="b"/>
            <a:pathLst>
              <a:path w="10911035" h="13749406">
                <a:moveTo>
                  <a:pt x="0" y="0"/>
                </a:moveTo>
                <a:lnTo>
                  <a:pt x="10911034" y="0"/>
                </a:lnTo>
                <a:lnTo>
                  <a:pt x="10911034" y="13749406"/>
                </a:lnTo>
                <a:lnTo>
                  <a:pt x="0" y="1374940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49376"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-5460561" y="-3036108"/>
            <a:ext cx="9958190" cy="10256563"/>
          </a:xfrm>
          <a:custGeom>
            <a:avLst/>
            <a:gdLst/>
            <a:ahLst/>
            <a:cxnLst/>
            <a:rect l="l" t="t" r="r" b="b"/>
            <a:pathLst>
              <a:path w="9958190" h="10256563">
                <a:moveTo>
                  <a:pt x="0" y="0"/>
                </a:moveTo>
                <a:lnTo>
                  <a:pt x="9958190" y="0"/>
                </a:lnTo>
                <a:lnTo>
                  <a:pt x="9958190" y="10256563"/>
                </a:lnTo>
                <a:lnTo>
                  <a:pt x="0" y="1025656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68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5" name="Freeform 5"/>
          <p:cNvSpPr/>
          <p:nvPr/>
        </p:nvSpPr>
        <p:spPr>
          <a:xfrm flipH="1" flipV="1">
            <a:off x="907396" y="-4114800"/>
            <a:ext cx="8140446" cy="8229600"/>
          </a:xfrm>
          <a:custGeom>
            <a:avLst/>
            <a:gdLst/>
            <a:ahLst/>
            <a:cxnLst/>
            <a:rect l="l" t="t" r="r" b="b"/>
            <a:pathLst>
              <a:path w="8140446" h="8229600">
                <a:moveTo>
                  <a:pt x="8140446" y="8229600"/>
                </a:moveTo>
                <a:lnTo>
                  <a:pt x="0" y="8229600"/>
                </a:lnTo>
                <a:lnTo>
                  <a:pt x="0" y="0"/>
                </a:lnTo>
                <a:lnTo>
                  <a:pt x="8140446" y="0"/>
                </a:lnTo>
                <a:lnTo>
                  <a:pt x="8140446" y="822960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867800" y="7220455"/>
            <a:ext cx="5041420" cy="2680355"/>
          </a:xfrm>
          <a:custGeom>
            <a:avLst/>
            <a:gdLst/>
            <a:ahLst/>
            <a:cxnLst/>
            <a:rect l="l" t="t" r="r" b="b"/>
            <a:pathLst>
              <a:path w="5041420" h="2680355">
                <a:moveTo>
                  <a:pt x="0" y="0"/>
                </a:moveTo>
                <a:lnTo>
                  <a:pt x="5041420" y="0"/>
                </a:lnTo>
                <a:lnTo>
                  <a:pt x="5041420" y="2680354"/>
                </a:lnTo>
                <a:lnTo>
                  <a:pt x="0" y="26803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397696" y="3868092"/>
            <a:ext cx="8506008" cy="3352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3"/>
              </a:lnSpc>
            </a:pPr>
            <a:r>
              <a:rPr lang="en-US" sz="9025">
                <a:solidFill>
                  <a:srgbClr val="F8F4E1"/>
                </a:solidFill>
                <a:latin typeface="Adumu Regular"/>
                <a:ea typeface="Adumu Regular"/>
                <a:cs typeface="Adumu Regular"/>
                <a:sym typeface="Adumu Regular"/>
              </a:rPr>
              <a:t>STARBUCKS</a:t>
            </a:r>
          </a:p>
          <a:p>
            <a:pPr algn="l">
              <a:lnSpc>
                <a:spcPts val="8393"/>
              </a:lnSpc>
            </a:pPr>
            <a:r>
              <a:rPr lang="en-US" sz="9025">
                <a:solidFill>
                  <a:srgbClr val="F8F4E1"/>
                </a:solidFill>
                <a:latin typeface="Adumu Regular"/>
                <a:ea typeface="Adumu Regular"/>
                <a:cs typeface="Adumu Regular"/>
                <a:sym typeface="Adumu Regular"/>
              </a:rPr>
              <a:t>-SWOT 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022986" y="7039480"/>
            <a:ext cx="7486608" cy="826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79"/>
              </a:lnSpc>
            </a:pPr>
            <a:r>
              <a:rPr lang="en-US" sz="4271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Presented by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397781" y="2816718"/>
            <a:ext cx="13371134" cy="2500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85"/>
              </a:lnSpc>
            </a:pPr>
            <a:r>
              <a:rPr lang="en-US" sz="9877">
                <a:solidFill>
                  <a:srgbClr val="8D493A"/>
                </a:solidFill>
                <a:latin typeface="Adumu Regular"/>
                <a:ea typeface="Adumu Regular"/>
                <a:cs typeface="Adumu Regular"/>
                <a:sym typeface="Adumu Regular"/>
              </a:rPr>
              <a:t>STRENGTHS OF STARBUCKS IN THE UK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666794" y="5184232"/>
            <a:ext cx="12833108" cy="4772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48"/>
              </a:lnSpc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Brand Recognition:</a:t>
            </a:r>
          </a:p>
          <a:p>
            <a:pPr marL="639707" lvl="1" indent="-319854" algn="just">
              <a:lnSpc>
                <a:spcPts val="4148"/>
              </a:lnSpc>
              <a:buFont typeface="Arial"/>
              <a:buChar char="•"/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Globally recognized brand that provides a competitive edge.</a:t>
            </a:r>
          </a:p>
          <a:p>
            <a:pPr marL="639707" lvl="1" indent="-319854" algn="just">
              <a:lnSpc>
                <a:spcPts val="4148"/>
              </a:lnSpc>
              <a:buFont typeface="Arial"/>
              <a:buChar char="•"/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Strong presence in consumers' minds as a premium coffee provider (BMA, 2024).</a:t>
            </a:r>
          </a:p>
          <a:p>
            <a:pPr algn="just">
              <a:lnSpc>
                <a:spcPts val="4148"/>
              </a:lnSpc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Product Variety and Customization:</a:t>
            </a:r>
          </a:p>
          <a:p>
            <a:pPr marL="639707" lvl="1" indent="-319854" algn="just">
              <a:lnSpc>
                <a:spcPts val="4148"/>
              </a:lnSpc>
              <a:buFont typeface="Arial"/>
              <a:buChar char="•"/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Extensive coffee and beverage options allow personalized experiences.</a:t>
            </a:r>
          </a:p>
          <a:p>
            <a:pPr marL="639707" lvl="1" indent="-319854" algn="just">
              <a:lnSpc>
                <a:spcPts val="4148"/>
              </a:lnSpc>
              <a:buFont typeface="Arial"/>
              <a:buChar char="•"/>
            </a:pPr>
            <a:r>
              <a:rPr lang="en-US" sz="2962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Offers seasonal and limited-edition products that attract repeat customers.</a:t>
            </a:r>
          </a:p>
          <a:p>
            <a:pPr algn="just">
              <a:lnSpc>
                <a:spcPts val="4148"/>
              </a:lnSpc>
            </a:pPr>
            <a:endParaRPr lang="en-US" sz="2962">
              <a:solidFill>
                <a:srgbClr val="2B2B2B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12372102" y="-3949265"/>
            <a:ext cx="10480590" cy="10218575"/>
          </a:xfrm>
          <a:custGeom>
            <a:avLst/>
            <a:gdLst/>
            <a:ahLst/>
            <a:cxnLst/>
            <a:rect l="l" t="t" r="r" b="b"/>
            <a:pathLst>
              <a:path w="10480590" h="10218575">
                <a:moveTo>
                  <a:pt x="0" y="0"/>
                </a:moveTo>
                <a:lnTo>
                  <a:pt x="10480590" y="0"/>
                </a:lnTo>
                <a:lnTo>
                  <a:pt x="10480590" y="10218576"/>
                </a:lnTo>
                <a:lnTo>
                  <a:pt x="0" y="102185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9805538">
            <a:off x="-5971525" y="5424170"/>
            <a:ext cx="9447835" cy="9211639"/>
          </a:xfrm>
          <a:custGeom>
            <a:avLst/>
            <a:gdLst/>
            <a:ahLst/>
            <a:cxnLst/>
            <a:rect l="l" t="t" r="r" b="b"/>
            <a:pathLst>
              <a:path w="9447835" h="9211639">
                <a:moveTo>
                  <a:pt x="0" y="0"/>
                </a:moveTo>
                <a:lnTo>
                  <a:pt x="9447835" y="0"/>
                </a:lnTo>
                <a:lnTo>
                  <a:pt x="9447835" y="9211639"/>
                </a:lnTo>
                <a:lnTo>
                  <a:pt x="0" y="92116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432187" y="5619373"/>
            <a:ext cx="8834508" cy="7372798"/>
          </a:xfrm>
          <a:custGeom>
            <a:avLst/>
            <a:gdLst/>
            <a:ahLst/>
            <a:cxnLst/>
            <a:rect l="l" t="t" r="r" b="b"/>
            <a:pathLst>
              <a:path w="8834508" h="7372798">
                <a:moveTo>
                  <a:pt x="0" y="0"/>
                </a:moveTo>
                <a:lnTo>
                  <a:pt x="8834508" y="0"/>
                </a:lnTo>
                <a:lnTo>
                  <a:pt x="8834508" y="7372799"/>
                </a:lnTo>
                <a:lnTo>
                  <a:pt x="0" y="737279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226971">
            <a:off x="-935470" y="557306"/>
            <a:ext cx="4972921" cy="3625711"/>
          </a:xfrm>
          <a:custGeom>
            <a:avLst/>
            <a:gdLst/>
            <a:ahLst/>
            <a:cxnLst/>
            <a:rect l="l" t="t" r="r" b="b"/>
            <a:pathLst>
              <a:path w="4972921" h="3625711">
                <a:moveTo>
                  <a:pt x="0" y="0"/>
                </a:moveTo>
                <a:lnTo>
                  <a:pt x="4972921" y="0"/>
                </a:lnTo>
                <a:lnTo>
                  <a:pt x="4972921" y="3625712"/>
                </a:lnTo>
                <a:lnTo>
                  <a:pt x="0" y="36257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3048603" y="-3614978"/>
            <a:ext cx="9958190" cy="10256563"/>
          </a:xfrm>
          <a:custGeom>
            <a:avLst/>
            <a:gdLst/>
            <a:ahLst/>
            <a:cxnLst/>
            <a:rect l="l" t="t" r="r" b="b"/>
            <a:pathLst>
              <a:path w="9958190" h="10256563">
                <a:moveTo>
                  <a:pt x="0" y="0"/>
                </a:moveTo>
                <a:lnTo>
                  <a:pt x="9958190" y="0"/>
                </a:lnTo>
                <a:lnTo>
                  <a:pt x="9958190" y="10256563"/>
                </a:lnTo>
                <a:lnTo>
                  <a:pt x="0" y="102565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3" name="TextBox 3"/>
          <p:cNvSpPr txBox="1"/>
          <p:nvPr/>
        </p:nvSpPr>
        <p:spPr>
          <a:xfrm>
            <a:off x="775619" y="1637128"/>
            <a:ext cx="10413108" cy="1916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46"/>
              </a:lnSpc>
            </a:pPr>
            <a:r>
              <a:rPr lang="en-US" sz="7577">
                <a:solidFill>
                  <a:srgbClr val="F8F4E1"/>
                </a:solidFill>
                <a:latin typeface="Adumu Regular"/>
                <a:ea typeface="Adumu Regular"/>
                <a:cs typeface="Adumu Regular"/>
                <a:sym typeface="Adumu Regular"/>
              </a:rPr>
              <a:t>STRENGTHS OF STARBUCKS IN THE UK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74723" y="5990954"/>
            <a:ext cx="6634864" cy="2503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29"/>
              </a:lnSpc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Customer Loyalty Program: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Starbucks Rewards encourages customer loyalty by offering points and rewards.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Enhances customer retention and promotes frequent visits (Hivelr Business Review, 2024).</a:t>
            </a:r>
          </a:p>
          <a:p>
            <a:pPr algn="just">
              <a:lnSpc>
                <a:spcPts val="3229"/>
              </a:lnSpc>
            </a:pPr>
            <a:endParaRPr lang="en-US" sz="2306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9370347" y="-6146324"/>
            <a:ext cx="13925367" cy="13577233"/>
          </a:xfrm>
          <a:custGeom>
            <a:avLst/>
            <a:gdLst/>
            <a:ahLst/>
            <a:cxnLst/>
            <a:rect l="l" t="t" r="r" b="b"/>
            <a:pathLst>
              <a:path w="13925367" h="13577233">
                <a:moveTo>
                  <a:pt x="0" y="0"/>
                </a:moveTo>
                <a:lnTo>
                  <a:pt x="13925368" y="0"/>
                </a:lnTo>
                <a:lnTo>
                  <a:pt x="13925368" y="13577233"/>
                </a:lnTo>
                <a:lnTo>
                  <a:pt x="0" y="1357723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68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222656">
            <a:off x="10838496" y="956645"/>
            <a:ext cx="6496233" cy="5480458"/>
          </a:xfrm>
          <a:custGeom>
            <a:avLst/>
            <a:gdLst/>
            <a:ahLst/>
            <a:cxnLst/>
            <a:rect l="l" t="t" r="r" b="b"/>
            <a:pathLst>
              <a:path w="6496233" h="5480458">
                <a:moveTo>
                  <a:pt x="0" y="0"/>
                </a:moveTo>
                <a:lnTo>
                  <a:pt x="6496233" y="0"/>
                </a:lnTo>
                <a:lnTo>
                  <a:pt x="6496233" y="5480458"/>
                </a:lnTo>
                <a:lnTo>
                  <a:pt x="0" y="548045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391046">
            <a:off x="348094" y="104626"/>
            <a:ext cx="1923388" cy="1402324"/>
          </a:xfrm>
          <a:custGeom>
            <a:avLst/>
            <a:gdLst/>
            <a:ahLst/>
            <a:cxnLst/>
            <a:rect l="l" t="t" r="r" b="b"/>
            <a:pathLst>
              <a:path w="1923388" h="1402324">
                <a:moveTo>
                  <a:pt x="0" y="0"/>
                </a:moveTo>
                <a:lnTo>
                  <a:pt x="1923387" y="0"/>
                </a:lnTo>
                <a:lnTo>
                  <a:pt x="1923387" y="1402325"/>
                </a:lnTo>
                <a:lnTo>
                  <a:pt x="0" y="140232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377085">
            <a:off x="15133671" y="7200900"/>
            <a:ext cx="3920282" cy="4114800"/>
          </a:xfrm>
          <a:custGeom>
            <a:avLst/>
            <a:gdLst/>
            <a:ahLst/>
            <a:cxnLst/>
            <a:rect l="l" t="t" r="r" b="b"/>
            <a:pathLst>
              <a:path w="3920282" h="4114800">
                <a:moveTo>
                  <a:pt x="0" y="0"/>
                </a:moveTo>
                <a:lnTo>
                  <a:pt x="3920283" y="0"/>
                </a:lnTo>
                <a:lnTo>
                  <a:pt x="392028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344852" y="3592099"/>
            <a:ext cx="6634864" cy="2503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29"/>
              </a:lnSpc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Market Presence: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Large number of stores across the UK, ensuring accessibility.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Strategic store locations in high-traffic areas like shopping centers and urban centers.</a:t>
            </a:r>
          </a:p>
          <a:p>
            <a:pPr algn="just">
              <a:lnSpc>
                <a:spcPts val="3229"/>
              </a:lnSpc>
            </a:pPr>
            <a:endParaRPr lang="en-US" sz="2306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30866" y="6893913"/>
            <a:ext cx="6634864" cy="2913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29"/>
              </a:lnSpc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Sustainability Initiatives: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Ethical sourcing and eco-friendly practices align with consumer values.</a:t>
            </a:r>
          </a:p>
          <a:p>
            <a:pPr marL="498059" lvl="1" indent="-249029" algn="just">
              <a:lnSpc>
                <a:spcPts val="3229"/>
              </a:lnSpc>
              <a:buFont typeface="Arial"/>
              <a:buChar char="•"/>
            </a:pPr>
            <a:r>
              <a:rPr lang="en-US" sz="2306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Initiatives like recyclable cups and support for fair-trade products appeal to environmentally conscious customers (Patov, 2024).</a:t>
            </a:r>
          </a:p>
          <a:p>
            <a:pPr algn="just">
              <a:lnSpc>
                <a:spcPts val="3229"/>
              </a:lnSpc>
            </a:pPr>
            <a:endParaRPr lang="en-US" sz="2306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279707" y="-4080588"/>
            <a:ext cx="10480590" cy="10218575"/>
          </a:xfrm>
          <a:custGeom>
            <a:avLst/>
            <a:gdLst/>
            <a:ahLst/>
            <a:cxnLst/>
            <a:rect l="l" t="t" r="r" b="b"/>
            <a:pathLst>
              <a:path w="10480590" h="10218575">
                <a:moveTo>
                  <a:pt x="0" y="0"/>
                </a:moveTo>
                <a:lnTo>
                  <a:pt x="10480590" y="0"/>
                </a:lnTo>
                <a:lnTo>
                  <a:pt x="10480590" y="10218576"/>
                </a:lnTo>
                <a:lnTo>
                  <a:pt x="0" y="102185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flipH="1">
            <a:off x="1183065" y="3266709"/>
            <a:ext cx="6815060" cy="7153212"/>
          </a:xfrm>
          <a:custGeom>
            <a:avLst/>
            <a:gdLst/>
            <a:ahLst/>
            <a:cxnLst/>
            <a:rect l="l" t="t" r="r" b="b"/>
            <a:pathLst>
              <a:path w="6815060" h="7153212">
                <a:moveTo>
                  <a:pt x="6815061" y="0"/>
                </a:moveTo>
                <a:lnTo>
                  <a:pt x="0" y="0"/>
                </a:lnTo>
                <a:lnTo>
                  <a:pt x="0" y="7153212"/>
                </a:lnTo>
                <a:lnTo>
                  <a:pt x="6815061" y="7153212"/>
                </a:lnTo>
                <a:lnTo>
                  <a:pt x="6815061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flipH="1">
            <a:off x="-2721379" y="-1146944"/>
            <a:ext cx="8834508" cy="7372798"/>
          </a:xfrm>
          <a:custGeom>
            <a:avLst/>
            <a:gdLst/>
            <a:ahLst/>
            <a:cxnLst/>
            <a:rect l="l" t="t" r="r" b="b"/>
            <a:pathLst>
              <a:path w="8834508" h="7372798">
                <a:moveTo>
                  <a:pt x="8834508" y="0"/>
                </a:moveTo>
                <a:lnTo>
                  <a:pt x="0" y="0"/>
                </a:lnTo>
                <a:lnTo>
                  <a:pt x="0" y="7372798"/>
                </a:lnTo>
                <a:lnTo>
                  <a:pt x="8834508" y="7372798"/>
                </a:lnTo>
                <a:lnTo>
                  <a:pt x="8834508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462289">
            <a:off x="14115880" y="-360591"/>
            <a:ext cx="3186692" cy="2323388"/>
          </a:xfrm>
          <a:custGeom>
            <a:avLst/>
            <a:gdLst/>
            <a:ahLst/>
            <a:cxnLst/>
            <a:rect l="l" t="t" r="r" b="b"/>
            <a:pathLst>
              <a:path w="3186692" h="2323388">
                <a:moveTo>
                  <a:pt x="0" y="0"/>
                </a:moveTo>
                <a:lnTo>
                  <a:pt x="3186692" y="0"/>
                </a:lnTo>
                <a:lnTo>
                  <a:pt x="3186692" y="2323388"/>
                </a:lnTo>
                <a:lnTo>
                  <a:pt x="0" y="232338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58992">
            <a:off x="17062189" y="1696812"/>
            <a:ext cx="2147177" cy="4114800"/>
          </a:xfrm>
          <a:custGeom>
            <a:avLst/>
            <a:gdLst/>
            <a:ahLst/>
            <a:cxnLst/>
            <a:rect l="l" t="t" r="r" b="b"/>
            <a:pathLst>
              <a:path w="2147177" h="4114800">
                <a:moveTo>
                  <a:pt x="0" y="0"/>
                </a:moveTo>
                <a:lnTo>
                  <a:pt x="2147178" y="0"/>
                </a:lnTo>
                <a:lnTo>
                  <a:pt x="214717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8670947" y="2280228"/>
            <a:ext cx="7038279" cy="2988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40"/>
              </a:lnSpc>
            </a:pPr>
            <a:r>
              <a:rPr lang="en-US" sz="8000">
                <a:solidFill>
                  <a:srgbClr val="8D493A"/>
                </a:solidFill>
                <a:latin typeface="Adumu Regular"/>
                <a:ea typeface="Adumu Regular"/>
                <a:cs typeface="Adumu Regular"/>
                <a:sym typeface="Adumu Regular"/>
              </a:rPr>
              <a:t>WEAKNESSES OF STARBUCKS IN THE UK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670947" y="5117098"/>
            <a:ext cx="9088645" cy="4870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High Prices: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Higher pricing than many competitors may deter budget-conscious consumers (White, Hardisty and Habib, 2019).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Limits Starbucks’ appeal during economic downturns when spending on premium products decreases.</a:t>
            </a:r>
          </a:p>
          <a:p>
            <a:pPr algn="l">
              <a:lnSpc>
                <a:spcPts val="3499"/>
              </a:lnSpc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Market Saturation: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Presence in many urban areas leads to saturation, reducing growth potential (Roll, 2021).</a:t>
            </a:r>
          </a:p>
          <a:p>
            <a:pPr marL="539749" lvl="1" indent="-269875" algn="l">
              <a:lnSpc>
                <a:spcPts val="3499"/>
              </a:lnSpc>
              <a:buFont typeface="Arial"/>
              <a:buChar char="•"/>
            </a:pPr>
            <a:r>
              <a:rPr lang="en-US" sz="2499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Competitors are able to capture unmet needs in niche or underserved areas.</a:t>
            </a:r>
          </a:p>
          <a:p>
            <a:pPr algn="l">
              <a:lnSpc>
                <a:spcPts val="3499"/>
              </a:lnSpc>
            </a:pPr>
            <a:endParaRPr lang="en-US" sz="2499">
              <a:solidFill>
                <a:srgbClr val="2B2B2B"/>
              </a:solidFill>
              <a:latin typeface="Jua"/>
              <a:ea typeface="Jua"/>
              <a:cs typeface="Jua"/>
              <a:sym typeface="Jua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4642343">
            <a:off x="12111446" y="-172083"/>
            <a:ext cx="13925367" cy="13577233"/>
          </a:xfrm>
          <a:custGeom>
            <a:avLst/>
            <a:gdLst/>
            <a:ahLst/>
            <a:cxnLst/>
            <a:rect l="l" t="t" r="r" b="b"/>
            <a:pathLst>
              <a:path w="13925367" h="13577233">
                <a:moveTo>
                  <a:pt x="0" y="0"/>
                </a:moveTo>
                <a:lnTo>
                  <a:pt x="13925367" y="0"/>
                </a:lnTo>
                <a:lnTo>
                  <a:pt x="13925367" y="13577233"/>
                </a:lnTo>
                <a:lnTo>
                  <a:pt x="0" y="1357723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345916">
            <a:off x="12675128" y="4118428"/>
            <a:ext cx="5133458" cy="9803479"/>
          </a:xfrm>
          <a:custGeom>
            <a:avLst/>
            <a:gdLst/>
            <a:ahLst/>
            <a:cxnLst/>
            <a:rect l="l" t="t" r="r" b="b"/>
            <a:pathLst>
              <a:path w="5133458" h="9803479">
                <a:moveTo>
                  <a:pt x="0" y="0"/>
                </a:moveTo>
                <a:lnTo>
                  <a:pt x="5133459" y="0"/>
                </a:lnTo>
                <a:lnTo>
                  <a:pt x="5133459" y="9803480"/>
                </a:lnTo>
                <a:lnTo>
                  <a:pt x="0" y="98034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263929">
            <a:off x="7419395" y="2964479"/>
            <a:ext cx="4441443" cy="3746963"/>
          </a:xfrm>
          <a:custGeom>
            <a:avLst/>
            <a:gdLst/>
            <a:ahLst/>
            <a:cxnLst/>
            <a:rect l="l" t="t" r="r" b="b"/>
            <a:pathLst>
              <a:path w="4441443" h="3746963">
                <a:moveTo>
                  <a:pt x="0" y="0"/>
                </a:moveTo>
                <a:lnTo>
                  <a:pt x="4441443" y="0"/>
                </a:lnTo>
                <a:lnTo>
                  <a:pt x="4441443" y="3746964"/>
                </a:lnTo>
                <a:lnTo>
                  <a:pt x="0" y="374696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-2875972" y="1747968"/>
            <a:ext cx="9958190" cy="10256563"/>
          </a:xfrm>
          <a:custGeom>
            <a:avLst/>
            <a:gdLst/>
            <a:ahLst/>
            <a:cxnLst/>
            <a:rect l="l" t="t" r="r" b="b"/>
            <a:pathLst>
              <a:path w="9958190" h="10256563">
                <a:moveTo>
                  <a:pt x="0" y="0"/>
                </a:moveTo>
                <a:lnTo>
                  <a:pt x="9958190" y="0"/>
                </a:lnTo>
                <a:lnTo>
                  <a:pt x="9958190" y="10256563"/>
                </a:lnTo>
                <a:lnTo>
                  <a:pt x="0" y="1025656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68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6" name="Freeform 6"/>
          <p:cNvSpPr/>
          <p:nvPr/>
        </p:nvSpPr>
        <p:spPr>
          <a:xfrm rot="-213360" flipH="1">
            <a:off x="6367035" y="53286"/>
            <a:ext cx="2689984" cy="2665530"/>
          </a:xfrm>
          <a:custGeom>
            <a:avLst/>
            <a:gdLst/>
            <a:ahLst/>
            <a:cxnLst/>
            <a:rect l="l" t="t" r="r" b="b"/>
            <a:pathLst>
              <a:path w="2689984" h="2665530">
                <a:moveTo>
                  <a:pt x="2689985" y="0"/>
                </a:moveTo>
                <a:lnTo>
                  <a:pt x="0" y="0"/>
                </a:lnTo>
                <a:lnTo>
                  <a:pt x="0" y="2665530"/>
                </a:lnTo>
                <a:lnTo>
                  <a:pt x="2689985" y="2665530"/>
                </a:lnTo>
                <a:lnTo>
                  <a:pt x="2689985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9640117" y="1042460"/>
            <a:ext cx="7594818" cy="28228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7068"/>
              </a:lnSpc>
            </a:pPr>
            <a:r>
              <a:rPr lang="en-US" sz="7600">
                <a:solidFill>
                  <a:srgbClr val="F8F4E1"/>
                </a:solidFill>
                <a:latin typeface="Adumu Regular"/>
                <a:ea typeface="Adumu Regular"/>
                <a:cs typeface="Adumu Regular"/>
                <a:sym typeface="Adumu Regular"/>
              </a:rPr>
              <a:t>WEAKNESSES OF STARBUCKS IN THE UK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3875" y="2306243"/>
            <a:ext cx="5258261" cy="2631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79"/>
              </a:lnSpc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Economic Vulnerability:</a:t>
            </a:r>
          </a:p>
          <a:p>
            <a:pPr marL="459490" lvl="1" indent="-229745" algn="just">
              <a:lnSpc>
                <a:spcPts val="2979"/>
              </a:lnSpc>
              <a:buFont typeface="Arial"/>
              <a:buChar char="•"/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Premium brand positioning makes Starbucks sensitive to economic shifts.</a:t>
            </a:r>
          </a:p>
          <a:p>
            <a:pPr marL="459490" lvl="1" indent="-229745" algn="just">
              <a:lnSpc>
                <a:spcPts val="2979"/>
              </a:lnSpc>
              <a:buFont typeface="Arial"/>
              <a:buChar char="•"/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Consumer spending on non-essentials like specialty coffee can decline in downturns.</a:t>
            </a:r>
          </a:p>
          <a:p>
            <a:pPr algn="just">
              <a:lnSpc>
                <a:spcPts val="2979"/>
              </a:lnSpc>
            </a:pPr>
            <a:endParaRPr lang="en-US" sz="2128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3875" y="4727491"/>
            <a:ext cx="5258261" cy="22605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79"/>
              </a:lnSpc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Limited Food Menu:</a:t>
            </a:r>
          </a:p>
          <a:p>
            <a:pPr marL="459490" lvl="1" indent="-229745" algn="just">
              <a:lnSpc>
                <a:spcPts val="2979"/>
              </a:lnSpc>
              <a:buFont typeface="Arial"/>
              <a:buChar char="•"/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Focus on beverages rather than full meals limits appeal to customers looking for more substantial dining options (TEB, 2023).</a:t>
            </a:r>
          </a:p>
          <a:p>
            <a:pPr algn="just">
              <a:lnSpc>
                <a:spcPts val="2979"/>
              </a:lnSpc>
            </a:pPr>
            <a:endParaRPr lang="en-US" sz="2128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23875" y="6530809"/>
            <a:ext cx="5258261" cy="30034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979"/>
              </a:lnSpc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Health Concerns:</a:t>
            </a:r>
          </a:p>
          <a:p>
            <a:pPr marL="459490" lvl="1" indent="-229745" algn="just">
              <a:lnSpc>
                <a:spcPts val="2979"/>
              </a:lnSpc>
              <a:buFont typeface="Arial"/>
              <a:buChar char="•"/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Many beverages and treats are high in sugar and calories, which may deter health-conscious consumers.</a:t>
            </a:r>
          </a:p>
          <a:p>
            <a:pPr marL="459490" lvl="1" indent="-229745" algn="just">
              <a:lnSpc>
                <a:spcPts val="2979"/>
              </a:lnSpc>
              <a:buFont typeface="Arial"/>
              <a:buChar char="•"/>
            </a:pPr>
            <a:r>
              <a:rPr lang="en-US" sz="2128">
                <a:solidFill>
                  <a:srgbClr val="F8F4E1"/>
                </a:solidFill>
                <a:latin typeface="Jua"/>
                <a:ea typeface="Jua"/>
                <a:cs typeface="Jua"/>
                <a:sym typeface="Jua"/>
              </a:rPr>
              <a:t>Limited selection of healthier, low-calorie options compared to some competitors (Ward, 2024).</a:t>
            </a:r>
          </a:p>
          <a:p>
            <a:pPr algn="just">
              <a:lnSpc>
                <a:spcPts val="2979"/>
              </a:lnSpc>
            </a:pPr>
            <a:endParaRPr lang="en-US" sz="2128">
              <a:solidFill>
                <a:srgbClr val="F8F4E1"/>
              </a:solidFill>
              <a:latin typeface="Jua"/>
              <a:ea typeface="Jua"/>
              <a:cs typeface="Jua"/>
              <a:sym typeface="Ju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376758" y="916549"/>
            <a:ext cx="10480590" cy="10218575"/>
          </a:xfrm>
          <a:custGeom>
            <a:avLst/>
            <a:gdLst/>
            <a:ahLst/>
            <a:cxnLst/>
            <a:rect l="l" t="t" r="r" b="b"/>
            <a:pathLst>
              <a:path w="10480590" h="10218575">
                <a:moveTo>
                  <a:pt x="0" y="0"/>
                </a:moveTo>
                <a:lnTo>
                  <a:pt x="10480590" y="0"/>
                </a:lnTo>
                <a:lnTo>
                  <a:pt x="10480590" y="10218576"/>
                </a:lnTo>
                <a:lnTo>
                  <a:pt x="0" y="102185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-266424">
            <a:off x="-265875" y="5454464"/>
            <a:ext cx="2736934" cy="4733691"/>
          </a:xfrm>
          <a:custGeom>
            <a:avLst/>
            <a:gdLst/>
            <a:ahLst/>
            <a:cxnLst/>
            <a:rect l="l" t="t" r="r" b="b"/>
            <a:pathLst>
              <a:path w="2736934" h="4733691">
                <a:moveTo>
                  <a:pt x="0" y="0"/>
                </a:moveTo>
                <a:lnTo>
                  <a:pt x="2736934" y="0"/>
                </a:lnTo>
                <a:lnTo>
                  <a:pt x="2736934" y="4733690"/>
                </a:lnTo>
                <a:lnTo>
                  <a:pt x="0" y="47336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547551" y="6348785"/>
            <a:ext cx="1406014" cy="1540454"/>
          </a:xfrm>
          <a:custGeom>
            <a:avLst/>
            <a:gdLst/>
            <a:ahLst/>
            <a:cxnLst/>
            <a:rect l="l" t="t" r="r" b="b"/>
            <a:pathLst>
              <a:path w="1406014" h="1540454">
                <a:moveTo>
                  <a:pt x="0" y="0"/>
                </a:moveTo>
                <a:lnTo>
                  <a:pt x="1406014" y="0"/>
                </a:lnTo>
                <a:lnTo>
                  <a:pt x="1406014" y="1540454"/>
                </a:lnTo>
                <a:lnTo>
                  <a:pt x="0" y="15404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5654983" y="0"/>
            <a:ext cx="2633017" cy="2197372"/>
          </a:xfrm>
          <a:custGeom>
            <a:avLst/>
            <a:gdLst/>
            <a:ahLst/>
            <a:cxnLst/>
            <a:rect l="l" t="t" r="r" b="b"/>
            <a:pathLst>
              <a:path w="2633017" h="2197372">
                <a:moveTo>
                  <a:pt x="0" y="0"/>
                </a:moveTo>
                <a:lnTo>
                  <a:pt x="2633017" y="0"/>
                </a:lnTo>
                <a:lnTo>
                  <a:pt x="2633017" y="2197372"/>
                </a:lnTo>
                <a:lnTo>
                  <a:pt x="0" y="219737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771762" y="806745"/>
            <a:ext cx="11919754" cy="1390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57"/>
              </a:lnSpc>
            </a:pPr>
            <a:r>
              <a:rPr lang="en-US" sz="10277">
                <a:solidFill>
                  <a:srgbClr val="8D493A"/>
                </a:solidFill>
                <a:latin typeface="Adumu Regular"/>
                <a:ea typeface="Adumu Regular"/>
                <a:cs typeface="Adumu Regular"/>
                <a:sym typeface="Adumu Regular"/>
              </a:rPr>
              <a:t>REFERENCE LIST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370986" y="2407189"/>
            <a:ext cx="14443916" cy="67682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017"/>
              </a:lnSpc>
            </a:pPr>
            <a:endParaRPr/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BMA (2024). Starbucks Marketing Strategy (2024). [online] Business Model Analyst. Available at: https://businessmodelanalyst.com/starbucks-marketing-strategy/?srsltid=AfmBOop5MkDxVbcH_s7OqK6IOxjlTOu4grQVZMuGQGdZjb1RvGU7Wfrq [Accessed 8 Nov. 2024].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Hivelr Business Review (2024). Starbucks: Marketing Strategy. [online] Hivelr. Available at: https://www.hivelr.com/2024/09/starbucks-marketing-strategy/.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Patov, A. (2024). How Starbucks Builds Loyalty and Enhances Customer Experience (CX) with Rewards Programs. [online] Renascence.io. Available at: https://www.renascence.io/journal/how-starbucks-builds-loyalty-and-enhances-customer-experience-cx-with-rewards-programs.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Roll, M. (2021). The secret to Starbucks’ brand success . [online] Martin Roll. Available at: https://martinroll.com/resources/articles/strategy/secret-starbucks-brand-success/.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TEB (2023). Starbucks Marketing Strategy: An In-Depth Look at What Makes Starbucks’ Marketing so Effective. [online] Third Eye Blind Productions. Available at: https://thirdeyeblindproductions.com/starbucks-marketing-strategy-an-in-depth-look-at-what-makes-starbucks-marketing-so-effective/.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Ward, M. (2024). Retail sector in the UK. [online] Parliament.uk. Available at: https://researchbriefings.files.parliament.uk/documents/SN06186/SN06186.pdf.</a:t>
            </a:r>
          </a:p>
          <a:p>
            <a:pPr marL="465266" lvl="1" indent="-232633" algn="just">
              <a:lnSpc>
                <a:spcPts val="3017"/>
              </a:lnSpc>
              <a:buFont typeface="Arial"/>
              <a:buChar char="•"/>
            </a:pPr>
            <a:r>
              <a:rPr lang="en-US" sz="2155">
                <a:solidFill>
                  <a:srgbClr val="2B2B2B"/>
                </a:solidFill>
                <a:latin typeface="Jua"/>
                <a:ea typeface="Jua"/>
                <a:cs typeface="Jua"/>
                <a:sym typeface="Jua"/>
              </a:rPr>
              <a:t>White, K., Hardisty, D. and Habib, R. (2019). The elusive green consumer. [online] Harvard Business Review. Available at: https://hbr.org/2019/07/the-elusive-green-consumer.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198891" y="3700129"/>
            <a:ext cx="15890219" cy="2704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532"/>
              </a:lnSpc>
            </a:pPr>
            <a:r>
              <a:rPr lang="en-US" sz="19927">
                <a:solidFill>
                  <a:srgbClr val="8D493A"/>
                </a:solidFill>
                <a:latin typeface="Adumu Regular"/>
                <a:ea typeface="Adumu Regular"/>
                <a:cs typeface="Adumu Regular"/>
                <a:sym typeface="Adumu Regular"/>
              </a:rPr>
              <a:t>THANK YOU</a:t>
            </a:r>
          </a:p>
        </p:txBody>
      </p:sp>
      <p:sp>
        <p:nvSpPr>
          <p:cNvPr id="3" name="Freeform 3"/>
          <p:cNvSpPr/>
          <p:nvPr/>
        </p:nvSpPr>
        <p:spPr>
          <a:xfrm>
            <a:off x="12469456" y="-4080588"/>
            <a:ext cx="10480590" cy="10218575"/>
          </a:xfrm>
          <a:custGeom>
            <a:avLst/>
            <a:gdLst/>
            <a:ahLst/>
            <a:cxnLst/>
            <a:rect l="l" t="t" r="r" b="b"/>
            <a:pathLst>
              <a:path w="10480590" h="10218575">
                <a:moveTo>
                  <a:pt x="0" y="0"/>
                </a:moveTo>
                <a:lnTo>
                  <a:pt x="10480590" y="0"/>
                </a:lnTo>
                <a:lnTo>
                  <a:pt x="10480590" y="10218576"/>
                </a:lnTo>
                <a:lnTo>
                  <a:pt x="0" y="102185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8659051">
            <a:off x="-6070914" y="4149012"/>
            <a:ext cx="10480590" cy="10218575"/>
          </a:xfrm>
          <a:custGeom>
            <a:avLst/>
            <a:gdLst/>
            <a:ahLst/>
            <a:cxnLst/>
            <a:rect l="l" t="t" r="r" b="b"/>
            <a:pathLst>
              <a:path w="10480590" h="10218575">
                <a:moveTo>
                  <a:pt x="0" y="0"/>
                </a:moveTo>
                <a:lnTo>
                  <a:pt x="10480590" y="0"/>
                </a:lnTo>
                <a:lnTo>
                  <a:pt x="10480590" y="10218576"/>
                </a:lnTo>
                <a:lnTo>
                  <a:pt x="0" y="102185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8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7376993" y="889900"/>
            <a:ext cx="3186692" cy="2323388"/>
          </a:xfrm>
          <a:custGeom>
            <a:avLst/>
            <a:gdLst/>
            <a:ahLst/>
            <a:cxnLst/>
            <a:rect l="l" t="t" r="r" b="b"/>
            <a:pathLst>
              <a:path w="3186692" h="2323388">
                <a:moveTo>
                  <a:pt x="0" y="0"/>
                </a:moveTo>
                <a:lnTo>
                  <a:pt x="3186692" y="0"/>
                </a:lnTo>
                <a:lnTo>
                  <a:pt x="3186692" y="2323388"/>
                </a:lnTo>
                <a:lnTo>
                  <a:pt x="0" y="23233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2985289" y="4890666"/>
            <a:ext cx="8834508" cy="7372798"/>
          </a:xfrm>
          <a:custGeom>
            <a:avLst/>
            <a:gdLst/>
            <a:ahLst/>
            <a:cxnLst/>
            <a:rect l="l" t="t" r="r" b="b"/>
            <a:pathLst>
              <a:path w="8834508" h="7372798">
                <a:moveTo>
                  <a:pt x="0" y="0"/>
                </a:moveTo>
                <a:lnTo>
                  <a:pt x="8834508" y="0"/>
                </a:lnTo>
                <a:lnTo>
                  <a:pt x="8834508" y="7372799"/>
                </a:lnTo>
                <a:lnTo>
                  <a:pt x="0" y="737279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flipH="1">
            <a:off x="-604921" y="6137988"/>
            <a:ext cx="5439046" cy="5888731"/>
          </a:xfrm>
          <a:custGeom>
            <a:avLst/>
            <a:gdLst/>
            <a:ahLst/>
            <a:cxnLst/>
            <a:rect l="l" t="t" r="r" b="b"/>
            <a:pathLst>
              <a:path w="5439046" h="5888731">
                <a:moveTo>
                  <a:pt x="5439047" y="0"/>
                </a:moveTo>
                <a:lnTo>
                  <a:pt x="0" y="0"/>
                </a:lnTo>
                <a:lnTo>
                  <a:pt x="0" y="5888731"/>
                </a:lnTo>
                <a:lnTo>
                  <a:pt x="5439047" y="5888731"/>
                </a:lnTo>
                <a:lnTo>
                  <a:pt x="5439047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7735545" y="7408328"/>
            <a:ext cx="3920282" cy="4114800"/>
          </a:xfrm>
          <a:custGeom>
            <a:avLst/>
            <a:gdLst/>
            <a:ahLst/>
            <a:cxnLst/>
            <a:rect l="l" t="t" r="r" b="b"/>
            <a:pathLst>
              <a:path w="3920282" h="4114800">
                <a:moveTo>
                  <a:pt x="0" y="0"/>
                </a:moveTo>
                <a:lnTo>
                  <a:pt x="3920283" y="0"/>
                </a:lnTo>
                <a:lnTo>
                  <a:pt x="392028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322652">
            <a:off x="15297595" y="-570561"/>
            <a:ext cx="4441443" cy="3746963"/>
          </a:xfrm>
          <a:custGeom>
            <a:avLst/>
            <a:gdLst/>
            <a:ahLst/>
            <a:cxnLst/>
            <a:rect l="l" t="t" r="r" b="b"/>
            <a:pathLst>
              <a:path w="4441443" h="3746963">
                <a:moveTo>
                  <a:pt x="0" y="0"/>
                </a:moveTo>
                <a:lnTo>
                  <a:pt x="4441444" y="0"/>
                </a:lnTo>
                <a:lnTo>
                  <a:pt x="4441444" y="3746964"/>
                </a:lnTo>
                <a:lnTo>
                  <a:pt x="0" y="374696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-252713" flipH="1">
            <a:off x="-1440045" y="539096"/>
            <a:ext cx="3801995" cy="3767431"/>
          </a:xfrm>
          <a:custGeom>
            <a:avLst/>
            <a:gdLst/>
            <a:ahLst/>
            <a:cxnLst/>
            <a:rect l="l" t="t" r="r" b="b"/>
            <a:pathLst>
              <a:path w="3801995" h="3767431">
                <a:moveTo>
                  <a:pt x="3801995" y="0"/>
                </a:moveTo>
                <a:lnTo>
                  <a:pt x="0" y="0"/>
                </a:lnTo>
                <a:lnTo>
                  <a:pt x="0" y="3767431"/>
                </a:lnTo>
                <a:lnTo>
                  <a:pt x="3801995" y="3767431"/>
                </a:lnTo>
                <a:lnTo>
                  <a:pt x="3801995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Coffee </dc:title>
  <cp:lastModifiedBy>kandracovahelena525@gmail.com</cp:lastModifiedBy>
  <cp:revision>2</cp:revision>
  <dcterms:created xsi:type="dcterms:W3CDTF">2006-08-16T00:00:00Z</dcterms:created>
  <dcterms:modified xsi:type="dcterms:W3CDTF">2024-11-08T17:10:16Z</dcterms:modified>
  <dc:identifier>DAGV4KrPyB0</dc:identifier>
</cp:coreProperties>
</file>