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  <p:sldMasterId id="2147483768" r:id="rId4"/>
  </p:sldMasterIdLst>
  <p:notesMasterIdLst>
    <p:notesMasterId r:id="rId21"/>
  </p:notesMasterIdLst>
  <p:handoutMasterIdLst>
    <p:handoutMasterId r:id="rId22"/>
  </p:handoutMasterIdLst>
  <p:sldIdLst>
    <p:sldId id="311" r:id="rId5"/>
    <p:sldId id="312" r:id="rId6"/>
    <p:sldId id="296" r:id="rId7"/>
    <p:sldId id="298" r:id="rId8"/>
    <p:sldId id="299" r:id="rId9"/>
    <p:sldId id="301" r:id="rId10"/>
    <p:sldId id="302" r:id="rId11"/>
    <p:sldId id="303" r:id="rId12"/>
    <p:sldId id="307" r:id="rId13"/>
    <p:sldId id="297" r:id="rId14"/>
    <p:sldId id="304" r:id="rId15"/>
    <p:sldId id="305" r:id="rId16"/>
    <p:sldId id="309" r:id="rId17"/>
    <p:sldId id="308" r:id="rId18"/>
    <p:sldId id="310" r:id="rId19"/>
    <p:sldId id="295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66" d="100"/>
          <a:sy n="66" d="100"/>
        </p:scale>
        <p:origin x="1296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commentAuthors" Target="commentAuthors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a Jokhio" userId="8187c46b-df4c-43a0-b665-aa9875ec3f6d" providerId="ADAL" clId="{615E2DEA-A366-4935-890A-DAFA1C76732B}"/>
    <pc:docChg chg="modSld">
      <pc:chgData name="Sana Jokhio" userId="8187c46b-df4c-43a0-b665-aa9875ec3f6d" providerId="ADAL" clId="{615E2DEA-A366-4935-890A-DAFA1C76732B}" dt="2024-05-08T15:32:30.202" v="1" actId="20577"/>
      <pc:docMkLst>
        <pc:docMk/>
      </pc:docMkLst>
      <pc:sldChg chg="modSp mod">
        <pc:chgData name="Sana Jokhio" userId="8187c46b-df4c-43a0-b665-aa9875ec3f6d" providerId="ADAL" clId="{615E2DEA-A366-4935-890A-DAFA1C76732B}" dt="2024-05-08T15:32:30.202" v="1" actId="20577"/>
        <pc:sldMkLst>
          <pc:docMk/>
          <pc:sldMk cId="0" sldId="311"/>
        </pc:sldMkLst>
        <pc:spChg chg="mod">
          <ac:chgData name="Sana Jokhio" userId="8187c46b-df4c-43a0-b665-aa9875ec3f6d" providerId="ADAL" clId="{615E2DEA-A366-4935-890A-DAFA1C76732B}" dt="2024-05-08T15:32:30.202" v="1" actId="20577"/>
          <ac:spMkLst>
            <pc:docMk/>
            <pc:sldMk cId="0" sldId="311"/>
            <ac:spMk id="3" creationId="{00000000-0000-0000-0000-000000000000}"/>
          </ac:spMkLst>
        </pc:spChg>
      </pc:sldChg>
    </pc:docChg>
  </pc:docChgLst>
  <pc:docChgLst>
    <pc:chgData name="Aliyu Sambo" userId="S::a.sambo@uwtsd.ac.uk::d9766618-3e46-45d4-99f2-08120d84987f" providerId="AD" clId="Web-{5E097CAC-E451-007B-C4EC-4CA1CC3E518B}"/>
    <pc:docChg chg="modSld addMainMaster delMainMaster">
      <pc:chgData name="Aliyu Sambo" userId="S::a.sambo@uwtsd.ac.uk::d9766618-3e46-45d4-99f2-08120d84987f" providerId="AD" clId="Web-{5E097CAC-E451-007B-C4EC-4CA1CC3E518B}" dt="2023-06-08T08:14:23.225" v="7"/>
      <pc:docMkLst>
        <pc:docMk/>
      </pc:docMkLst>
      <pc:sldChg chg="modSp mod modClrScheme modShow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0" sldId="256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0" sldId="256"/>
            <ac:spMk id="3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0" sldId="256"/>
            <ac:spMk id="5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2573950212" sldId="257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573950212" sldId="257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573950212" sldId="257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3286370832" sldId="295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286370832" sldId="295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286370832" sldId="295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2859139580" sldId="296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859139580" sldId="296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859139580" sldId="296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3952380418" sldId="297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952380418" sldId="297"/>
            <ac:spMk id="2" creationId="{00000000-0000-0000-0000-000000000000}"/>
          </ac:spMkLst>
        </pc:spChg>
        <pc:graphicFrameChg chg="mod ord modGraphic">
          <ac:chgData name="Aliyu Sambo" userId="S::a.sambo@uwtsd.ac.uk::d9766618-3e46-45d4-99f2-08120d84987f" providerId="AD" clId="Web-{5E097CAC-E451-007B-C4EC-4CA1CC3E518B}" dt="2023-06-08T08:14:23.225" v="7"/>
          <ac:graphicFrameMkLst>
            <pc:docMk/>
            <pc:sldMk cId="3952380418" sldId="297"/>
            <ac:graphicFrameMk id="4" creationId="{00000000-0000-0000-0000-000000000000}"/>
          </ac:graphicFrameMkLst>
        </pc:graphicFrame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2031769568" sldId="298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031769568" sldId="298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031769568" sldId="298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3801808349" sldId="299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801808349" sldId="299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801808349" sldId="299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2766300276" sldId="301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766300276" sldId="301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766300276" sldId="301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3482608796" sldId="302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482608796" sldId="302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482608796" sldId="302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1198021943" sldId="303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1198021943" sldId="303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1198021943" sldId="303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2374352096" sldId="304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374352096" sldId="304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374352096" sldId="304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1027745001" sldId="305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1027745001" sldId="305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1027745001" sldId="305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329306139" sldId="307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29306139" sldId="307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329306139" sldId="307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628812198" sldId="308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628812198" sldId="308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628812198" sldId="308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2010687041" sldId="309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010687041" sldId="309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2010687041" sldId="309"/>
            <ac:spMk id="3" creationId="{00000000-0000-0000-0000-000000000000}"/>
          </ac:spMkLst>
        </pc:spChg>
      </pc:sldChg>
      <pc:sldChg chg="modSp mod modClrScheme chgLayout">
        <pc:chgData name="Aliyu Sambo" userId="S::a.sambo@uwtsd.ac.uk::d9766618-3e46-45d4-99f2-08120d84987f" providerId="AD" clId="Web-{5E097CAC-E451-007B-C4EC-4CA1CC3E518B}" dt="2023-06-08T08:14:23.225" v="7"/>
        <pc:sldMkLst>
          <pc:docMk/>
          <pc:sldMk cId="1815910479" sldId="310"/>
        </pc:sldMkLst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1815910479" sldId="310"/>
            <ac:spMk id="2" creationId="{00000000-0000-0000-0000-000000000000}"/>
          </ac:spMkLst>
        </pc:spChg>
        <pc:spChg chg="mod ord">
          <ac:chgData name="Aliyu Sambo" userId="S::a.sambo@uwtsd.ac.uk::d9766618-3e46-45d4-99f2-08120d84987f" providerId="AD" clId="Web-{5E097CAC-E451-007B-C4EC-4CA1CC3E518B}" dt="2023-06-08T08:14:23.225" v="7"/>
          <ac:spMkLst>
            <pc:docMk/>
            <pc:sldMk cId="1815910479" sldId="310"/>
            <ac:spMk id="3" creationId="{00000000-0000-0000-0000-000000000000}"/>
          </ac:spMkLst>
        </pc:spChg>
      </pc:sldChg>
      <pc:sldMasterChg chg="add del addSldLayout delSldLayout">
        <pc:chgData name="Aliyu Sambo" userId="S::a.sambo@uwtsd.ac.uk::d9766618-3e46-45d4-99f2-08120d84987f" providerId="AD" clId="Web-{5E097CAC-E451-007B-C4EC-4CA1CC3E518B}" dt="2023-06-08T08:14:23.225" v="7"/>
        <pc:sldMasterMkLst>
          <pc:docMk/>
          <pc:sldMasterMk cId="0" sldId="2147483756"/>
        </pc:sldMasterMkLst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57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58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59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60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61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62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63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64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65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66"/>
          </pc:sldLayoutMkLst>
        </pc:sldLayoutChg>
        <pc:sldLayoutChg chg="add del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0" sldId="2147483756"/>
            <pc:sldLayoutMk cId="0" sldId="2147483767"/>
          </pc:sldLayoutMkLst>
        </pc:sldLayoutChg>
      </pc:sldMasterChg>
      <pc:sldMasterChg chg="add del addSldLayout delSldLayout modSldLayout">
        <pc:chgData name="Aliyu Sambo" userId="S::a.sambo@uwtsd.ac.uk::d9766618-3e46-45d4-99f2-08120d84987f" providerId="AD" clId="Web-{5E097CAC-E451-007B-C4EC-4CA1CC3E518B}" dt="2023-06-08T08:14:23.225" v="7"/>
        <pc:sldMasterMkLst>
          <pc:docMk/>
          <pc:sldMasterMk cId="3891529046" sldId="2147483768"/>
        </pc:sldMasterMkLst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3156971347" sldId="2147483769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2514260993" sldId="2147483770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3694307919" sldId="2147483771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895008692" sldId="2147483772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4248554084" sldId="2147483773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3635767539" sldId="2147483774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1917112504" sldId="2147483775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3101464643" sldId="2147483776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1120893346" sldId="2147483777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3774146623" sldId="2147483778"/>
          </pc:sldLayoutMkLst>
        </pc:sldLayoutChg>
        <pc:sldLayoutChg chg="add del mod replId">
          <pc:chgData name="Aliyu Sambo" userId="S::a.sambo@uwtsd.ac.uk::d9766618-3e46-45d4-99f2-08120d84987f" providerId="AD" clId="Web-{5E097CAC-E451-007B-C4EC-4CA1CC3E518B}" dt="2023-06-08T08:14:23.225" v="7"/>
          <pc:sldLayoutMkLst>
            <pc:docMk/>
            <pc:sldMasterMk cId="3891529046" sldId="2147483768"/>
            <pc:sldLayoutMk cId="317955518" sldId="2147483779"/>
          </pc:sldLayoutMkLst>
        </pc:sldLayoutChg>
      </pc:sldMasterChg>
    </pc:docChg>
  </pc:docChgLst>
  <pc:docChgLst>
    <pc:chgData name="Aliyu Sambo" userId="d9766618-3e46-45d4-99f2-08120d84987f" providerId="ADAL" clId="{C931F1EF-6AB9-49CB-8E03-C2398D43A420}"/>
    <pc:docChg chg="custSel addSld delSld modSld">
      <pc:chgData name="Aliyu Sambo" userId="d9766618-3e46-45d4-99f2-08120d84987f" providerId="ADAL" clId="{C931F1EF-6AB9-49CB-8E03-C2398D43A420}" dt="2023-06-08T12:57:06.243" v="26" actId="2696"/>
      <pc:docMkLst>
        <pc:docMk/>
      </pc:docMkLst>
      <pc:sldChg chg="addSp delSp modSp del mod modShow">
        <pc:chgData name="Aliyu Sambo" userId="d9766618-3e46-45d4-99f2-08120d84987f" providerId="ADAL" clId="{C931F1EF-6AB9-49CB-8E03-C2398D43A420}" dt="2023-06-08T12:56:42.630" v="24" actId="2696"/>
        <pc:sldMkLst>
          <pc:docMk/>
          <pc:sldMk cId="0" sldId="256"/>
        </pc:sldMkLst>
        <pc:spChg chg="mod">
          <ac:chgData name="Aliyu Sambo" userId="d9766618-3e46-45d4-99f2-08120d84987f" providerId="ADAL" clId="{C931F1EF-6AB9-49CB-8E03-C2398D43A420}" dt="2023-06-08T12:53:02.512" v="1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yu Sambo" userId="d9766618-3e46-45d4-99f2-08120d84987f" providerId="ADAL" clId="{C931F1EF-6AB9-49CB-8E03-C2398D43A420}" dt="2023-06-08T12:53:02.548" v="2" actId="27636"/>
          <ac:spMkLst>
            <pc:docMk/>
            <pc:sldMk cId="0" sldId="256"/>
            <ac:spMk id="3" creationId="{00000000-0000-0000-0000-000000000000}"/>
          </ac:spMkLst>
        </pc:spChg>
        <pc:spChg chg="add del mod">
          <ac:chgData name="Aliyu Sambo" userId="d9766618-3e46-45d4-99f2-08120d84987f" providerId="ADAL" clId="{C931F1EF-6AB9-49CB-8E03-C2398D43A420}" dt="2023-06-08T12:53:02.512" v="1"/>
          <ac:spMkLst>
            <pc:docMk/>
            <pc:sldMk cId="0" sldId="256"/>
            <ac:spMk id="4" creationId="{2F8D563B-2FD3-CB00-8A54-3A5A220E8C5B}"/>
          </ac:spMkLst>
        </pc:spChg>
        <pc:spChg chg="del">
          <ac:chgData name="Aliyu Sambo" userId="d9766618-3e46-45d4-99f2-08120d84987f" providerId="ADAL" clId="{C931F1EF-6AB9-49CB-8E03-C2398D43A420}" dt="2023-06-08T12:52:14.747" v="0" actId="478"/>
          <ac:spMkLst>
            <pc:docMk/>
            <pc:sldMk cId="0" sldId="256"/>
            <ac:spMk id="5" creationId="{00000000-0000-0000-0000-000000000000}"/>
          </ac:spMkLst>
        </pc:spChg>
        <pc:spChg chg="add del mod">
          <ac:chgData name="Aliyu Sambo" userId="d9766618-3e46-45d4-99f2-08120d84987f" providerId="ADAL" clId="{C931F1EF-6AB9-49CB-8E03-C2398D43A420}" dt="2023-06-08T12:53:02.512" v="1"/>
          <ac:spMkLst>
            <pc:docMk/>
            <pc:sldMk cId="0" sldId="256"/>
            <ac:spMk id="6" creationId="{0E32E4DF-FD05-EE1A-B939-1D9AAB97AC52}"/>
          </ac:spMkLst>
        </pc:spChg>
      </pc:sldChg>
      <pc:sldChg chg="del">
        <pc:chgData name="Aliyu Sambo" userId="d9766618-3e46-45d4-99f2-08120d84987f" providerId="ADAL" clId="{C931F1EF-6AB9-49CB-8E03-C2398D43A420}" dt="2023-06-08T12:57:06.243" v="26" actId="2696"/>
        <pc:sldMkLst>
          <pc:docMk/>
          <pc:sldMk cId="2573950212" sldId="257"/>
        </pc:sldMkLst>
      </pc:sldChg>
      <pc:sldChg chg="addSp delSp modSp add del mod">
        <pc:chgData name="Aliyu Sambo" userId="d9766618-3e46-45d4-99f2-08120d84987f" providerId="ADAL" clId="{C931F1EF-6AB9-49CB-8E03-C2398D43A420}" dt="2023-06-08T12:56:05.621" v="23" actId="207"/>
        <pc:sldMkLst>
          <pc:docMk/>
          <pc:sldMk cId="0" sldId="311"/>
        </pc:sldMkLst>
        <pc:spChg chg="mod">
          <ac:chgData name="Aliyu Sambo" userId="d9766618-3e46-45d4-99f2-08120d84987f" providerId="ADAL" clId="{C931F1EF-6AB9-49CB-8E03-C2398D43A420}" dt="2023-06-08T12:56:05.621" v="23" actId="207"/>
          <ac:spMkLst>
            <pc:docMk/>
            <pc:sldMk cId="0" sldId="311"/>
            <ac:spMk id="2" creationId="{00000000-0000-0000-0000-000000000000}"/>
          </ac:spMkLst>
        </pc:spChg>
        <pc:spChg chg="mod">
          <ac:chgData name="Aliyu Sambo" userId="d9766618-3e46-45d4-99f2-08120d84987f" providerId="ADAL" clId="{C931F1EF-6AB9-49CB-8E03-C2398D43A420}" dt="2023-06-08T12:55:17.497" v="6" actId="20577"/>
          <ac:spMkLst>
            <pc:docMk/>
            <pc:sldMk cId="0" sldId="311"/>
            <ac:spMk id="3" creationId="{00000000-0000-0000-0000-000000000000}"/>
          </ac:spMkLst>
        </pc:spChg>
        <pc:spChg chg="add del mod">
          <ac:chgData name="Aliyu Sambo" userId="d9766618-3e46-45d4-99f2-08120d84987f" providerId="ADAL" clId="{C931F1EF-6AB9-49CB-8E03-C2398D43A420}" dt="2023-06-08T12:55:43.492" v="14"/>
          <ac:spMkLst>
            <pc:docMk/>
            <pc:sldMk cId="0" sldId="311"/>
            <ac:spMk id="4" creationId="{B21B53D8-5449-B0DF-AAC6-16C2A137533E}"/>
          </ac:spMkLst>
        </pc:spChg>
        <pc:spChg chg="add del mod">
          <ac:chgData name="Aliyu Sambo" userId="d9766618-3e46-45d4-99f2-08120d84987f" providerId="ADAL" clId="{C931F1EF-6AB9-49CB-8E03-C2398D43A420}" dt="2023-06-08T12:55:50.064" v="17" actId="478"/>
          <ac:spMkLst>
            <pc:docMk/>
            <pc:sldMk cId="0" sldId="311"/>
            <ac:spMk id="6" creationId="{00666F99-7863-5069-9959-13BC48AB9FD8}"/>
          </ac:spMkLst>
        </pc:spChg>
      </pc:sldChg>
      <pc:sldChg chg="modSp mod">
        <pc:chgData name="Aliyu Sambo" userId="d9766618-3e46-45d4-99f2-08120d84987f" providerId="ADAL" clId="{C931F1EF-6AB9-49CB-8E03-C2398D43A420}" dt="2023-06-08T12:57:00.620" v="25"/>
        <pc:sldMkLst>
          <pc:docMk/>
          <pc:sldMk cId="522167974" sldId="312"/>
        </pc:sldMkLst>
        <pc:spChg chg="mod">
          <ac:chgData name="Aliyu Sambo" userId="d9766618-3e46-45d4-99f2-08120d84987f" providerId="ADAL" clId="{C931F1EF-6AB9-49CB-8E03-C2398D43A420}" dt="2023-06-08T12:57:00.620" v="25"/>
          <ac:spMkLst>
            <pc:docMk/>
            <pc:sldMk cId="522167974" sldId="312"/>
            <ac:spMk id="3" creationId="{00000000-0000-0000-0000-000000000000}"/>
          </ac:spMkLst>
        </pc:spChg>
      </pc:sldChg>
    </pc:docChg>
  </pc:docChgLst>
  <pc:docChgLst>
    <pc:chgData name="Aliyu Sambo" userId="S::a.sambo@uwtsd.ac.uk::d9766618-3e46-45d4-99f2-08120d84987f" providerId="AD" clId="Web-{01AA0CB0-A35E-1713-2ACB-C6AC5B1B3499}"/>
    <pc:docChg chg="modSld">
      <pc:chgData name="Aliyu Sambo" userId="S::a.sambo@uwtsd.ac.uk::d9766618-3e46-45d4-99f2-08120d84987f" providerId="AD" clId="Web-{01AA0CB0-A35E-1713-2ACB-C6AC5B1B3499}" dt="2023-06-13T08:30:21.340" v="15"/>
      <pc:docMkLst>
        <pc:docMk/>
      </pc:docMkLst>
      <pc:sldChg chg="modSp">
        <pc:chgData name="Aliyu Sambo" userId="S::a.sambo@uwtsd.ac.uk::d9766618-3e46-45d4-99f2-08120d84987f" providerId="AD" clId="Web-{01AA0CB0-A35E-1713-2ACB-C6AC5B1B3499}" dt="2023-06-13T08:30:21.340" v="15"/>
        <pc:sldMkLst>
          <pc:docMk/>
          <pc:sldMk cId="3952380418" sldId="297"/>
        </pc:sldMkLst>
        <pc:graphicFrameChg chg="mod modGraphic">
          <ac:chgData name="Aliyu Sambo" userId="S::a.sambo@uwtsd.ac.uk::d9766618-3e46-45d4-99f2-08120d84987f" providerId="AD" clId="Web-{01AA0CB0-A35E-1713-2ACB-C6AC5B1B3499}" dt="2023-06-13T08:30:21.340" v="15"/>
          <ac:graphicFrameMkLst>
            <pc:docMk/>
            <pc:sldMk cId="3952380418" sldId="297"/>
            <ac:graphicFrameMk id="4" creationId="{00000000-0000-0000-0000-000000000000}"/>
          </ac:graphicFrameMkLst>
        </pc:graphicFrameChg>
        <pc:graphicFrameChg chg="mod modGraphic">
          <ac:chgData name="Aliyu Sambo" userId="S::a.sambo@uwtsd.ac.uk::d9766618-3e46-45d4-99f2-08120d84987f" providerId="AD" clId="Web-{01AA0CB0-A35E-1713-2ACB-C6AC5B1B3499}" dt="2023-06-13T08:30:15.886" v="11"/>
          <ac:graphicFrameMkLst>
            <pc:docMk/>
            <pc:sldMk cId="3952380418" sldId="297"/>
            <ac:graphicFrameMk id="5" creationId="{00000000-0000-0000-0000-000000000000}"/>
          </ac:graphicFrameMkLst>
        </pc:graphicFrame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17/09/2024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7F37A7-6CD5-480C-8A9C-8A14678CA55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4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6C2B970-D66A-150A-8A96-F5E2A4CE7D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EFB5FA-CBA0-5CF5-6984-8423A8866D8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916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0344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6982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0746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0706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312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63777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09871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4212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9555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389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5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9/17/2024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057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81100" y="3573016"/>
            <a:ext cx="7772400" cy="1470025"/>
          </a:xfrm>
        </p:spPr>
        <p:txBody>
          <a:bodyPr>
            <a:normAutofit/>
          </a:bodyPr>
          <a:lstStyle/>
          <a:p>
            <a:r>
              <a:rPr kumimoji="0" lang="en-GB" sz="4400" b="0" i="0" u="none" strike="noStrike" kern="1200" cap="all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Requirements Analysis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1820416"/>
            <a:ext cx="6400800" cy="1752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Lecture 2: Analysing and Solving Problems (ASP)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Date: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14-Oct-2020</a:t>
            </a:r>
            <a:endParaRPr kumimoji="0" lang="en-GB" sz="105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  <a:p>
            <a:r>
              <a:rPr lang="en-GB" dirty="0"/>
              <a:t>Prioritisation of Requirements</a:t>
            </a:r>
          </a:p>
        </p:txBody>
      </p:sp>
    </p:spTree>
    <p:extLst>
      <p:ext uri="{BB962C8B-B14F-4D97-AF65-F5344CB8AC3E}">
        <p14:creationId xmlns:p14="http://schemas.microsoft.com/office/powerpoint/2010/main" val="522167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Before providing a computing solution, you must ensure that you understand the requirements fully.</a:t>
            </a:r>
          </a:p>
          <a:p>
            <a:r>
              <a:rPr lang="en-GB" dirty="0"/>
              <a:t>One technique of requirements analysis is:</a:t>
            </a:r>
          </a:p>
          <a:p>
            <a:pPr lvl="1"/>
            <a:r>
              <a:rPr lang="en-GB" dirty="0"/>
              <a:t>Identifying inputs and outputs (Covered next week)</a:t>
            </a:r>
          </a:p>
          <a:p>
            <a:r>
              <a:rPr lang="en-GB"/>
              <a:t>Another </a:t>
            </a:r>
            <a:r>
              <a:rPr lang="en-GB" dirty="0"/>
              <a:t>common approach is to construct a numbered list of requirements or features.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9139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numbered list approach:</a:t>
            </a:r>
          </a:p>
          <a:p>
            <a:r>
              <a:rPr lang="en-GB" dirty="0"/>
              <a:t>The initial number list contains the main requirements or features of the needed solution.</a:t>
            </a:r>
          </a:p>
          <a:p>
            <a:r>
              <a:rPr lang="en-GB" dirty="0"/>
              <a:t>Each numbered item is then broken down into more detail.</a:t>
            </a:r>
          </a:p>
        </p:txBody>
      </p:sp>
    </p:spTree>
    <p:extLst>
      <p:ext uri="{BB962C8B-B14F-4D97-AF65-F5344CB8AC3E}">
        <p14:creationId xmlns:p14="http://schemas.microsoft.com/office/powerpoint/2010/main" val="203176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For example, you may start with: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</a:t>
            </a:r>
            <a:r>
              <a:rPr lang="en-GB" dirty="0"/>
              <a:t>	  The customer must have an account</a:t>
            </a:r>
          </a:p>
          <a:p>
            <a:r>
              <a:rPr lang="en-GB" dirty="0"/>
              <a:t>This could then be expanded to: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1.1</a:t>
            </a:r>
            <a:r>
              <a:rPr lang="en-GB" dirty="0"/>
              <a:t>	  The customer must be older than 18 to create an account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</a:t>
            </a:r>
            <a:r>
              <a:rPr lang="en-GB" dirty="0"/>
              <a:t>	  The customer must register to create an account</a:t>
            </a:r>
          </a:p>
          <a:p>
            <a:r>
              <a:rPr lang="en-GB" dirty="0"/>
              <a:t>1.2 could be expanded further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1.2.1</a:t>
            </a:r>
            <a:r>
              <a:rPr lang="en-GB" dirty="0"/>
              <a:t>  The customer must choose a unique username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1BC6E5"/>
                </a:solidFill>
              </a:rPr>
              <a:t>1.2.2</a:t>
            </a:r>
            <a:r>
              <a:rPr lang="en-GB" dirty="0"/>
              <a:t>  The customer must choose a valid password</a:t>
            </a:r>
          </a:p>
          <a:p>
            <a:pPr marL="45720" indent="0">
              <a:buNone/>
            </a:pPr>
            <a:r>
              <a:rPr lang="en-GB" dirty="0"/>
              <a:t>These lists can soon become very long!</a:t>
            </a:r>
          </a:p>
        </p:txBody>
      </p:sp>
    </p:spTree>
    <p:extLst>
      <p:ext uri="{BB962C8B-B14F-4D97-AF65-F5344CB8AC3E}">
        <p14:creationId xmlns:p14="http://schemas.microsoft.com/office/powerpoint/2010/main" val="3801808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MoSCoW</a:t>
            </a:r>
            <a:r>
              <a:rPr lang="en-GB" dirty="0"/>
              <a:t> method is a prioritisation list used to reach an understanding on the importance of each requirement or feature.</a:t>
            </a:r>
          </a:p>
          <a:p>
            <a:r>
              <a:rPr lang="en-GB" dirty="0"/>
              <a:t>Think of it as simple approach to </a:t>
            </a:r>
            <a:r>
              <a:rPr lang="en-GB" b="1" i="1" dirty="0"/>
              <a:t>distinguishing between wants and needs</a:t>
            </a:r>
            <a:r>
              <a:rPr lang="en-GB" dirty="0"/>
              <a:t>.</a:t>
            </a:r>
          </a:p>
          <a:p>
            <a:r>
              <a:rPr lang="en-GB" dirty="0"/>
              <a:t>Requirements/features are specified using the following keywords:</a:t>
            </a:r>
          </a:p>
          <a:p>
            <a:pPr lvl="1"/>
            <a:r>
              <a:rPr lang="en-GB" b="1" dirty="0"/>
              <a:t>M</a:t>
            </a:r>
            <a:r>
              <a:rPr lang="en-GB" dirty="0"/>
              <a:t>UST Have</a:t>
            </a:r>
          </a:p>
          <a:p>
            <a:pPr lvl="1"/>
            <a:r>
              <a:rPr lang="en-GB" b="1" dirty="0"/>
              <a:t>S</a:t>
            </a:r>
            <a:r>
              <a:rPr lang="en-GB" dirty="0"/>
              <a:t>HOULD Have</a:t>
            </a:r>
          </a:p>
        </p:txBody>
      </p:sp>
      <p:sp>
        <p:nvSpPr>
          <p:cNvPr id="5" name="Rectangle 4"/>
          <p:cNvSpPr/>
          <p:nvPr/>
        </p:nvSpPr>
        <p:spPr>
          <a:xfrm>
            <a:off x="4104456" y="4907776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>
                <a:solidFill>
                  <a:prstClr val="black"/>
                </a:solidFill>
              </a:rPr>
              <a:t>C</a:t>
            </a:r>
            <a:r>
              <a:rPr lang="en-GB" sz="2600" dirty="0">
                <a:solidFill>
                  <a:prstClr val="black"/>
                </a:solidFill>
              </a:rPr>
              <a:t>OULD Have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>
                <a:solidFill>
                  <a:prstClr val="black"/>
                </a:solidFill>
              </a:rPr>
              <a:t>W</a:t>
            </a:r>
            <a:r>
              <a:rPr lang="en-GB" sz="2600" dirty="0">
                <a:solidFill>
                  <a:prstClr val="black"/>
                </a:solidFill>
              </a:rPr>
              <a:t>ON’T Have</a:t>
            </a:r>
          </a:p>
        </p:txBody>
      </p:sp>
    </p:spTree>
    <p:extLst>
      <p:ext uri="{BB962C8B-B14F-4D97-AF65-F5344CB8AC3E}">
        <p14:creationId xmlns:p14="http://schemas.microsoft.com/office/powerpoint/2010/main" val="2766300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Must Have</a:t>
            </a:r>
            <a:endParaRPr lang="en-GB" dirty="0"/>
          </a:p>
          <a:p>
            <a:pPr lvl="1"/>
            <a:r>
              <a:rPr lang="en-GB" dirty="0"/>
              <a:t>These requirements/feature are critical for the solution to work or be a success.</a:t>
            </a:r>
          </a:p>
          <a:p>
            <a:pPr lvl="1"/>
            <a:r>
              <a:rPr lang="en-GB" dirty="0"/>
              <a:t>If one of these is not included in the solution, the solution is considered a failure.</a:t>
            </a:r>
          </a:p>
          <a:p>
            <a:r>
              <a:rPr lang="en-GB" b="1" dirty="0"/>
              <a:t>Should Have</a:t>
            </a:r>
            <a:endParaRPr lang="en-GB" dirty="0"/>
          </a:p>
          <a:p>
            <a:pPr lvl="1"/>
            <a:r>
              <a:rPr lang="en-GB" dirty="0"/>
              <a:t>These requirements/features are important but does not have to be added now.</a:t>
            </a:r>
          </a:p>
          <a:p>
            <a:pPr lvl="1"/>
            <a:r>
              <a:rPr lang="en-GB" dirty="0"/>
              <a:t>Important features that are not time-critical.</a:t>
            </a:r>
          </a:p>
          <a:p>
            <a:pPr lvl="1"/>
            <a:r>
              <a:rPr lang="en-GB" dirty="0"/>
              <a:t>If solution is running out of time, these could be delayed and solution will still work and considered a success.</a:t>
            </a:r>
          </a:p>
        </p:txBody>
      </p:sp>
    </p:spTree>
    <p:extLst>
      <p:ext uri="{BB962C8B-B14F-4D97-AF65-F5344CB8AC3E}">
        <p14:creationId xmlns:p14="http://schemas.microsoft.com/office/powerpoint/2010/main" val="3482608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/>
              <a:t>Could Have</a:t>
            </a:r>
          </a:p>
          <a:p>
            <a:pPr lvl="1"/>
            <a:r>
              <a:rPr lang="en-GB" dirty="0"/>
              <a:t>Desirable, nice to have requirements/features, but they are not necessary.</a:t>
            </a:r>
          </a:p>
          <a:p>
            <a:pPr lvl="1"/>
            <a:r>
              <a:rPr lang="en-GB" dirty="0"/>
              <a:t>They are usually features that could improve the user experience that will be added if time and budget allows.</a:t>
            </a:r>
          </a:p>
          <a:p>
            <a:r>
              <a:rPr lang="en-GB" b="1" dirty="0"/>
              <a:t>Won’t Have (this time), aka Would Like to Have</a:t>
            </a:r>
          </a:p>
          <a:p>
            <a:pPr lvl="1"/>
            <a:r>
              <a:rPr lang="en-GB" dirty="0"/>
              <a:t>Requirements/features not appropriate this time and they are dropped from the solution.</a:t>
            </a:r>
          </a:p>
          <a:p>
            <a:pPr lvl="1"/>
            <a:r>
              <a:rPr lang="en-GB" dirty="0"/>
              <a:t>These features may be considered and added at a later time.</a:t>
            </a:r>
          </a:p>
        </p:txBody>
      </p:sp>
    </p:spTree>
    <p:extLst>
      <p:ext uri="{BB962C8B-B14F-4D97-AF65-F5344CB8AC3E}">
        <p14:creationId xmlns:p14="http://schemas.microsoft.com/office/powerpoint/2010/main" val="1198021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</a:t>
            </a:r>
            <a:br>
              <a:rPr lang="en-GB" dirty="0"/>
            </a:br>
            <a:r>
              <a:rPr lang="en-GB" sz="3600" dirty="0"/>
              <a:t>Would you like a cup of tea?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Let’s think of a set of </a:t>
            </a:r>
            <a:r>
              <a:rPr lang="en-GB" dirty="0" err="1"/>
              <a:t>MoSCoW</a:t>
            </a:r>
            <a:r>
              <a:rPr lang="en-GB" dirty="0"/>
              <a:t> requirements to be able to offer visitors a cup of tea</a:t>
            </a:r>
          </a:p>
          <a:p>
            <a:r>
              <a:rPr lang="en-GB" dirty="0"/>
              <a:t>Would you like a cup of tea?</a:t>
            </a:r>
          </a:p>
          <a:p>
            <a:pPr lvl="1"/>
            <a:r>
              <a:rPr lang="en-GB" dirty="0"/>
              <a:t>Using the following list of items, come up with a </a:t>
            </a:r>
            <a:r>
              <a:rPr lang="en-GB" dirty="0" err="1"/>
              <a:t>MoSCoW</a:t>
            </a:r>
            <a:r>
              <a:rPr lang="en-GB" dirty="0"/>
              <a:t> requirements prioritisation list:</a:t>
            </a:r>
          </a:p>
          <a:p>
            <a:pPr lvl="2"/>
            <a:r>
              <a:rPr lang="en-GB" dirty="0"/>
              <a:t>A Mug or Cup</a:t>
            </a:r>
          </a:p>
          <a:p>
            <a:pPr lvl="2"/>
            <a:r>
              <a:rPr lang="en-GB" dirty="0"/>
              <a:t>Hot Water</a:t>
            </a:r>
          </a:p>
          <a:p>
            <a:pPr lvl="2"/>
            <a:r>
              <a:rPr lang="en-GB" dirty="0"/>
              <a:t>Biscuits</a:t>
            </a:r>
          </a:p>
          <a:p>
            <a:pPr lvl="2"/>
            <a:r>
              <a:rPr lang="en-GB" dirty="0"/>
              <a:t>Milk</a:t>
            </a:r>
          </a:p>
          <a:p>
            <a:pPr lvl="2"/>
            <a:r>
              <a:rPr lang="en-GB" dirty="0"/>
              <a:t>A Saucer/Coaster</a:t>
            </a:r>
          </a:p>
        </p:txBody>
      </p:sp>
      <p:sp>
        <p:nvSpPr>
          <p:cNvPr id="7" name="Rectangle 6"/>
          <p:cNvSpPr/>
          <p:nvPr/>
        </p:nvSpPr>
        <p:spPr>
          <a:xfrm>
            <a:off x="3816424" y="3933056"/>
            <a:ext cx="4572000" cy="1700466"/>
          </a:xfrm>
          <a:prstGeom prst="rect">
            <a:avLst/>
          </a:prstGeom>
        </p:spPr>
        <p:txBody>
          <a:bodyPr>
            <a:spAutoFit/>
          </a:bodyPr>
          <a:lstStyle/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Honey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Everyday Tea Bags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Posh, Expensive Tea Brand</a:t>
            </a:r>
          </a:p>
          <a:p>
            <a:pPr lvl="2" indent="-228600">
              <a:spcBef>
                <a:spcPts val="500"/>
              </a:spcBef>
              <a:buClr>
                <a:srgbClr val="DA1F28"/>
              </a:buClr>
              <a:buSzPct val="75000"/>
              <a:buFont typeface="Wingdings"/>
              <a:buChar char=""/>
            </a:pPr>
            <a:r>
              <a:rPr lang="en-GB" sz="2300" dirty="0">
                <a:solidFill>
                  <a:prstClr val="black"/>
                </a:solidFill>
              </a:rPr>
              <a:t>Sugar</a:t>
            </a:r>
          </a:p>
        </p:txBody>
      </p:sp>
    </p:spTree>
    <p:extLst>
      <p:ext uri="{BB962C8B-B14F-4D97-AF65-F5344CB8AC3E}">
        <p14:creationId xmlns:p14="http://schemas.microsoft.com/office/powerpoint/2010/main" val="329306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Requirements: Making Tea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316128789"/>
              </p:ext>
            </p:extLst>
          </p:nvPr>
        </p:nvGraphicFramePr>
        <p:xfrm>
          <a:off x="612775" y="1600200"/>
          <a:ext cx="8153400" cy="21234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4202283367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Must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Should Haves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 Mug or Cup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434197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8734426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6308565"/>
              </p:ext>
            </p:extLst>
          </p:nvPr>
        </p:nvGraphicFramePr>
        <p:xfrm>
          <a:off x="612648" y="4105880"/>
          <a:ext cx="8153400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val="4202283367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val="1920917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Could Haves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Will Not Haves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664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9604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3794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13130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8725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23804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MoSCoW</a:t>
            </a:r>
            <a:r>
              <a:rPr lang="en-GB" dirty="0"/>
              <a:t> Requirements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Let’s consider another simple example for a vending machine that dispenses hot drinks:</a:t>
            </a:r>
          </a:p>
          <a:p>
            <a:r>
              <a:rPr lang="en-GB" dirty="0"/>
              <a:t>The Machine:</a:t>
            </a:r>
          </a:p>
          <a:p>
            <a:pPr lvl="1"/>
            <a:r>
              <a:rPr lang="en-GB" dirty="0"/>
              <a:t>MUST dispense tea and coffee</a:t>
            </a:r>
          </a:p>
          <a:p>
            <a:pPr lvl="1"/>
            <a:r>
              <a:rPr lang="en-GB" dirty="0"/>
              <a:t>MUST accept UK coins as currency</a:t>
            </a:r>
          </a:p>
          <a:p>
            <a:pPr lvl="1"/>
            <a:r>
              <a:rPr lang="en-GB" dirty="0"/>
              <a:t>SHOULD HAVE a variety of coffee and tea flavours</a:t>
            </a:r>
          </a:p>
          <a:p>
            <a:pPr lvl="1"/>
            <a:r>
              <a:rPr lang="en-GB" dirty="0"/>
              <a:t>SHOULD dispense Hot Chocolate</a:t>
            </a:r>
          </a:p>
          <a:p>
            <a:pPr lvl="1"/>
            <a:r>
              <a:rPr lang="en-GB" dirty="0"/>
              <a:t>COULD dispense half cups and full cups</a:t>
            </a:r>
          </a:p>
          <a:p>
            <a:pPr lvl="1"/>
            <a:r>
              <a:rPr lang="en-GB" dirty="0"/>
              <a:t>COULD dispense semi-skimmed/skimmed versions</a:t>
            </a:r>
          </a:p>
          <a:p>
            <a:pPr lvl="1"/>
            <a:r>
              <a:rPr lang="en-GB" dirty="0"/>
              <a:t>WON’T dispense lactose-free drinks this time</a:t>
            </a:r>
          </a:p>
        </p:txBody>
      </p:sp>
    </p:spTree>
    <p:extLst>
      <p:ext uri="{BB962C8B-B14F-4D97-AF65-F5344CB8AC3E}">
        <p14:creationId xmlns:p14="http://schemas.microsoft.com/office/powerpoint/2010/main" val="2374352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Recall that the aim of requirements lists is to show more detail of what is required.</a:t>
            </a:r>
          </a:p>
          <a:p>
            <a:pPr>
              <a:lnSpc>
                <a:spcPct val="107000"/>
              </a:lnSpc>
            </a:pPr>
            <a:r>
              <a:rPr lang="en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Here is an example showing each requirement/feature detail for making a cup of tea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cup or mug MUST be available to contain the tea.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coaster SHOULD be available to protect the table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7450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 water MUST be available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Kettle MUST be available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Kettle MUST be plugged into mains supply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Kettle MUST be filled with water and boiled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3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tea bag MUST be obtained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bag MUST be obtained from cupboard and added to cup/mug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tea bags are available, more tea bags MUST be bought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6870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5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COULD be added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Milk is required, milk MUST be obtained from fridge and added as required</a:t>
            </a:r>
          </a:p>
          <a:p>
            <a:pPr marL="1143000" lvl="2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MUST be checked to see of it is still fresh</a:t>
            </a:r>
          </a:p>
          <a:p>
            <a:pPr marL="1143000" lvl="2">
              <a:lnSpc>
                <a:spcPct val="107000"/>
              </a:lnSpc>
              <a:buFont typeface="+mj-lt"/>
              <a:buAutoNum type="arabicPeriod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milk is available, more milk MUST be bought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5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Sugar COULD be added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Sugar is required, sugar MUST be obtained from cupboard and added as required</a:t>
            </a:r>
          </a:p>
          <a:p>
            <a:pPr marL="742950" lvl="1" indent="-28575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no sugar, more sugar MUST be bought</a:t>
            </a:r>
          </a:p>
        </p:txBody>
      </p:sp>
    </p:spTree>
    <p:extLst>
      <p:ext uri="{BB962C8B-B14F-4D97-AF65-F5344CB8AC3E}">
        <p14:creationId xmlns:p14="http://schemas.microsoft.com/office/powerpoint/2010/main" val="6288121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MoSCoW</a:t>
            </a:r>
            <a:r>
              <a:rPr lang="en-GB" dirty="0"/>
              <a:t> Requirements Lists: Showing Requirement/Feature Detail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7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Boiled water MUST be added to cup/mug with tea bag</a:t>
            </a: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bag MUST be removed from cup/mug when required</a:t>
            </a:r>
          </a:p>
          <a:p>
            <a:pPr marL="422910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 startAt="7"/>
            </a:pPr>
            <a:r>
              <a:rPr lang="en-GB" sz="3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Biscuits WILL NOT be available this time </a:t>
            </a:r>
            <a:r>
              <a:rPr lang="en-GB" sz="35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9104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45</TotalTime>
  <Words>814</Words>
  <Application>Microsoft Office PowerPoint</Application>
  <PresentationFormat>On-screen Show (4:3)</PresentationFormat>
  <Paragraphs>106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Myriad Pro</vt:lpstr>
      <vt:lpstr>Arial</vt:lpstr>
      <vt:lpstr>Calibri</vt:lpstr>
      <vt:lpstr>Cambria</vt:lpstr>
      <vt:lpstr>Wingdings</vt:lpstr>
      <vt:lpstr>Wingdings 2</vt:lpstr>
      <vt:lpstr>Median</vt:lpstr>
      <vt:lpstr>UWTSD</vt:lpstr>
      <vt:lpstr>Requirements Analysis</vt:lpstr>
      <vt:lpstr>Today’s Lecture</vt:lpstr>
      <vt:lpstr>Requirements Analysis</vt:lpstr>
      <vt:lpstr>Requirement Analysis</vt:lpstr>
      <vt:lpstr>Requirements Analysis Example</vt:lpstr>
      <vt:lpstr>MoSCoW Requirements Method</vt:lpstr>
      <vt:lpstr>MoSCoW Requirements Method</vt:lpstr>
      <vt:lpstr>MoSCoW Requirements Method</vt:lpstr>
      <vt:lpstr>MoSCoW Requirements Would you like a cup of tea?</vt:lpstr>
      <vt:lpstr>MoSCoW Requirements: Making Tea</vt:lpstr>
      <vt:lpstr>MoSCoW Requirements Example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MoSCoW Requirements Lists: Showing Requirement/Feature Detail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Abida Perveen</cp:lastModifiedBy>
  <cp:revision>2145</cp:revision>
  <cp:lastPrinted>2014-09-29T16:21:25Z</cp:lastPrinted>
  <dcterms:created xsi:type="dcterms:W3CDTF">2013-09-18T07:00:31Z</dcterms:created>
  <dcterms:modified xsi:type="dcterms:W3CDTF">2024-09-17T09:21:02Z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