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62" r:id="rId3"/>
    <p:sldId id="258" r:id="rId4"/>
    <p:sldId id="264" r:id="rId5"/>
    <p:sldId id="260" r:id="rId6"/>
    <p:sldId id="257" r:id="rId7"/>
    <p:sldId id="261" r:id="rId8"/>
    <p:sldId id="259"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3" autoAdjust="0"/>
    <p:restoredTop sz="94660"/>
  </p:normalViewPr>
  <p:slideViewPr>
    <p:cSldViewPr snapToGrid="0">
      <p:cViewPr>
        <p:scale>
          <a:sx n="67" d="100"/>
          <a:sy n="67" d="100"/>
        </p:scale>
        <p:origin x="452" y="3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16286F-12A4-4E8C-82D1-F73B4EFDB11F}"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2651772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816286F-12A4-4E8C-82D1-F73B4EFDB11F}"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438118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16286F-12A4-4E8C-82D1-F73B4EFDB11F}"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2613080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16286F-12A4-4E8C-82D1-F73B4EFDB11F}"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4141734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16286F-12A4-4E8C-82D1-F73B4EFDB11F}" type="datetimeFigureOut">
              <a:rPr lang="en-GB" smtClean="0"/>
              <a:t>20/05/2021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2053932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816286F-12A4-4E8C-82D1-F73B4EFDB11F}" type="datetimeFigureOut">
              <a:rPr lang="en-GB" smtClean="0"/>
              <a:t>20/05/2021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3352498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816286F-12A4-4E8C-82D1-F73B4EFDB11F}" type="datetimeFigureOut">
              <a:rPr lang="en-GB" smtClean="0"/>
              <a:t>20/05/2021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3474777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816286F-12A4-4E8C-82D1-F73B4EFDB11F}" type="datetimeFigureOut">
              <a:rPr lang="en-GB" smtClean="0"/>
              <a:t>20/05/2021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2412649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16286F-12A4-4E8C-82D1-F73B4EFDB11F}"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2832585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16286F-12A4-4E8C-82D1-F73B4EFDB11F}"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3201856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816286F-12A4-4E8C-82D1-F73B4EFDB11F}"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7685672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816286F-12A4-4E8C-82D1-F73B4EFDB11F}"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B4DB7A-63A1-4553-B0F3-7E9EB6F2504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68029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16286F-12A4-4E8C-82D1-F73B4EFDB11F}"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37505122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816286F-12A4-4E8C-82D1-F73B4EFDB11F}" type="datetimeFigureOut">
              <a:rPr lang="en-GB" smtClean="0"/>
              <a:t>20/05/2021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28547832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816286F-12A4-4E8C-82D1-F73B4EFDB11F}" type="datetimeFigureOut">
              <a:rPr lang="en-GB" smtClean="0"/>
              <a:t>20/05/2021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3081612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16286F-12A4-4E8C-82D1-F73B4EFDB11F}"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14331934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16286F-12A4-4E8C-82D1-F73B4EFDB11F}"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B4DB7A-63A1-4553-B0F3-7E9EB6F25048}" type="slidenum">
              <a:rPr lang="en-GB" smtClean="0"/>
              <a:t>‹#›</a:t>
            </a:fld>
            <a:endParaRPr lang="en-GB"/>
          </a:p>
        </p:txBody>
      </p:sp>
    </p:spTree>
    <p:extLst>
      <p:ext uri="{BB962C8B-B14F-4D97-AF65-F5344CB8AC3E}">
        <p14:creationId xmlns:p14="http://schemas.microsoft.com/office/powerpoint/2010/main" val="1111385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816286F-12A4-4E8C-82D1-F73B4EFDB11F}" type="datetimeFigureOut">
              <a:rPr lang="en-GB" smtClean="0"/>
              <a:t>20/05/2021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FB4DB7A-63A1-4553-B0F3-7E9EB6F25048}" type="slidenum">
              <a:rPr lang="en-GB" smtClean="0"/>
              <a:t>‹#›</a:t>
            </a:fld>
            <a:endParaRPr lang="en-GB"/>
          </a:p>
        </p:txBody>
      </p:sp>
    </p:spTree>
    <p:extLst>
      <p:ext uri="{BB962C8B-B14F-4D97-AF65-F5344CB8AC3E}">
        <p14:creationId xmlns:p14="http://schemas.microsoft.com/office/powerpoint/2010/main" val="1240805017"/>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9E373-6D61-4B93-AB5E-06604D3E1ADD}"/>
              </a:ext>
            </a:extLst>
          </p:cNvPr>
          <p:cNvSpPr>
            <a:spLocks noGrp="1"/>
          </p:cNvSpPr>
          <p:nvPr>
            <p:ph type="ctrTitle"/>
          </p:nvPr>
        </p:nvSpPr>
        <p:spPr/>
        <p:txBody>
          <a:bodyPr/>
          <a:lstStyle/>
          <a:p>
            <a:r>
              <a:rPr lang="en-GB" dirty="0"/>
              <a:t>Optative Mood</a:t>
            </a:r>
          </a:p>
        </p:txBody>
      </p:sp>
      <p:sp>
        <p:nvSpPr>
          <p:cNvPr id="3" name="Subtitle 2">
            <a:extLst>
              <a:ext uri="{FF2B5EF4-FFF2-40B4-BE49-F238E27FC236}">
                <a16:creationId xmlns:a16="http://schemas.microsoft.com/office/drawing/2014/main" id="{F7A9BFF4-35A1-49D5-A1C9-109305343EB2}"/>
              </a:ext>
            </a:extLst>
          </p:cNvPr>
          <p:cNvSpPr>
            <a:spLocks noGrp="1"/>
          </p:cNvSpPr>
          <p:nvPr>
            <p:ph type="subTitle" idx="1"/>
          </p:nvPr>
        </p:nvSpPr>
        <p:spPr/>
        <p:txBody>
          <a:bodyPr/>
          <a:lstStyle/>
          <a:p>
            <a:r>
              <a:rPr lang="en-GB" dirty="0"/>
              <a:t>Robyn Hendricks</a:t>
            </a:r>
          </a:p>
        </p:txBody>
      </p:sp>
    </p:spTree>
    <p:extLst>
      <p:ext uri="{BB962C8B-B14F-4D97-AF65-F5344CB8AC3E}">
        <p14:creationId xmlns:p14="http://schemas.microsoft.com/office/powerpoint/2010/main" val="4048281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638287-46E7-4C5C-858A-9C6EC50B4EF8}"/>
              </a:ext>
            </a:extLst>
          </p:cNvPr>
          <p:cNvSpPr>
            <a:spLocks noGrp="1"/>
          </p:cNvSpPr>
          <p:nvPr>
            <p:ph idx="1"/>
          </p:nvPr>
        </p:nvSpPr>
        <p:spPr>
          <a:xfrm>
            <a:off x="1103312" y="691564"/>
            <a:ext cx="8946541" cy="5556836"/>
          </a:xfrm>
        </p:spPr>
        <p:txBody>
          <a:bodyPr>
            <a:normAutofit fontScale="92500"/>
          </a:bodyPr>
          <a:lstStyle/>
          <a:p>
            <a:r>
              <a:rPr lang="en-GB" sz="2400" dirty="0">
                <a:latin typeface="+mn-lt"/>
              </a:rPr>
              <a:t>The word </a:t>
            </a:r>
            <a:r>
              <a:rPr lang="en-GB" sz="2400" i="1" dirty="0">
                <a:latin typeface="+mn-lt"/>
              </a:rPr>
              <a:t>optative </a:t>
            </a:r>
            <a:r>
              <a:rPr lang="en-GB" sz="2400" dirty="0">
                <a:latin typeface="+mn-lt"/>
              </a:rPr>
              <a:t>derives from the Latin word </a:t>
            </a:r>
            <a:r>
              <a:rPr lang="en-GB" sz="2400" i="1" dirty="0" err="1">
                <a:latin typeface="+mn-lt"/>
              </a:rPr>
              <a:t>opto</a:t>
            </a:r>
            <a:r>
              <a:rPr lang="en-GB" sz="2400" dirty="0">
                <a:latin typeface="+mn-lt"/>
              </a:rPr>
              <a:t>, meaning ‘to wish’ </a:t>
            </a:r>
          </a:p>
          <a:p>
            <a:endParaRPr lang="en-GB" sz="2400" dirty="0">
              <a:latin typeface="+mn-lt"/>
            </a:endParaRPr>
          </a:p>
          <a:p>
            <a:r>
              <a:rPr lang="en-GB" sz="2400" dirty="0">
                <a:latin typeface="+mn-lt"/>
              </a:rPr>
              <a:t>The optative is used in four different tenses (present, aorist, perfect and future) and it is used in all three voices (active, middle and passive). However</a:t>
            </a:r>
            <a:r>
              <a:rPr lang="en-GB" sz="2400" dirty="0"/>
              <a:t> the optative is rarely found in the future tense. </a:t>
            </a:r>
          </a:p>
          <a:p>
            <a:endParaRPr lang="en-GB" sz="2400" dirty="0"/>
          </a:p>
          <a:p>
            <a:r>
              <a:rPr lang="en-GB" sz="2400" dirty="0"/>
              <a:t>The difference in the meanings of the optative between these tenses is not just one of time, but of aspect. </a:t>
            </a:r>
          </a:p>
          <a:p>
            <a:r>
              <a:rPr lang="en-GB" sz="2400" dirty="0"/>
              <a:t>The subjunctive and optative can seem very similar in translation, but again the difference is one of aspect. In some ways, the main difference is that the subjunctive suggests apprehension for the future, whilst the optative shows hope. </a:t>
            </a:r>
          </a:p>
          <a:p>
            <a:endParaRPr lang="en-GB" dirty="0"/>
          </a:p>
        </p:txBody>
      </p:sp>
    </p:spTree>
    <p:extLst>
      <p:ext uri="{BB962C8B-B14F-4D97-AF65-F5344CB8AC3E}">
        <p14:creationId xmlns:p14="http://schemas.microsoft.com/office/powerpoint/2010/main" val="6374412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AE7F0-D1B5-4126-8932-BF6BCE0C177A}"/>
              </a:ext>
            </a:extLst>
          </p:cNvPr>
          <p:cNvSpPr>
            <a:spLocks noGrp="1"/>
          </p:cNvSpPr>
          <p:nvPr>
            <p:ph type="title"/>
          </p:nvPr>
        </p:nvSpPr>
        <p:spPr>
          <a:xfrm>
            <a:off x="648930" y="629266"/>
            <a:ext cx="9252154" cy="1223983"/>
          </a:xfrm>
        </p:spPr>
        <p:txBody>
          <a:bodyPr>
            <a:normAutofit/>
          </a:bodyPr>
          <a:lstStyle/>
          <a:p>
            <a:r>
              <a:rPr lang="en-GB" dirty="0"/>
              <a:t>Present Optative </a:t>
            </a:r>
          </a:p>
        </p:txBody>
      </p:sp>
      <p:graphicFrame>
        <p:nvGraphicFramePr>
          <p:cNvPr id="4" name="Table 3">
            <a:extLst>
              <a:ext uri="{FF2B5EF4-FFF2-40B4-BE49-F238E27FC236}">
                <a16:creationId xmlns:a16="http://schemas.microsoft.com/office/drawing/2014/main" id="{593EFB3D-E943-4C87-8653-C059C8E147E9}"/>
              </a:ext>
            </a:extLst>
          </p:cNvPr>
          <p:cNvGraphicFramePr>
            <a:graphicFrameLocks noGrp="1"/>
          </p:cNvGraphicFramePr>
          <p:nvPr>
            <p:extLst>
              <p:ext uri="{D42A27DB-BD31-4B8C-83A1-F6EECF244321}">
                <p14:modId xmlns:p14="http://schemas.microsoft.com/office/powerpoint/2010/main" val="2847387059"/>
              </p:ext>
            </p:extLst>
          </p:nvPr>
        </p:nvGraphicFramePr>
        <p:xfrm>
          <a:off x="834648" y="1695421"/>
          <a:ext cx="3764742" cy="3879344"/>
        </p:xfrm>
        <a:graphic>
          <a:graphicData uri="http://schemas.openxmlformats.org/drawingml/2006/table">
            <a:tbl>
              <a:tblPr/>
              <a:tblGrid>
                <a:gridCol w="1800464">
                  <a:extLst>
                    <a:ext uri="{9D8B030D-6E8A-4147-A177-3AD203B41FA5}">
                      <a16:colId xmlns:a16="http://schemas.microsoft.com/office/drawing/2014/main" val="4161620004"/>
                    </a:ext>
                  </a:extLst>
                </a:gridCol>
                <a:gridCol w="1964278">
                  <a:extLst>
                    <a:ext uri="{9D8B030D-6E8A-4147-A177-3AD203B41FA5}">
                      <a16:colId xmlns:a16="http://schemas.microsoft.com/office/drawing/2014/main" val="679345766"/>
                    </a:ext>
                  </a:extLst>
                </a:gridCol>
              </a:tblGrid>
              <a:tr h="554192">
                <a:tc>
                  <a:txBody>
                    <a:bodyPr/>
                    <a:lstStyle/>
                    <a:p>
                      <a:pPr marL="0" marR="0" algn="l" fontAlgn="t">
                        <a:spcBef>
                          <a:spcPts val="0"/>
                        </a:spcBef>
                        <a:spcAft>
                          <a:spcPts val="0"/>
                        </a:spcAft>
                      </a:pPr>
                      <a:r>
                        <a:rPr lang="en-GB" sz="2400" b="0" i="0" u="none" strike="noStrike">
                          <a:solidFill>
                            <a:srgbClr val="000000"/>
                          </a:solidFill>
                          <a:effectLst/>
                          <a:latin typeface="Calibri" panose="020F0502020204030204" pitchFamily="34" charset="0"/>
                        </a:rPr>
                        <a:t>Active </a:t>
                      </a:r>
                      <a:endParaRPr lang="en-GB" sz="4000" b="0" i="0" u="none" strike="noStrike">
                        <a:solidFill>
                          <a:srgbClr val="000000"/>
                        </a:solidFill>
                        <a:effectLst/>
                        <a:latin typeface="Arial" panose="020B0604020202020204" pitchFamily="34" charset="0"/>
                      </a:endParaRPr>
                    </a:p>
                  </a:txBody>
                  <a:tcPr marL="89560" marR="89560" marT="59707" marB="59707">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D0CECE"/>
                    </a:solidFill>
                  </a:tcPr>
                </a:tc>
                <a:tc>
                  <a:txBody>
                    <a:bodyPr/>
                    <a:lstStyle/>
                    <a:p>
                      <a:pPr marL="0" marR="0" algn="l" fontAlgn="t">
                        <a:spcBef>
                          <a:spcPts val="0"/>
                        </a:spcBef>
                        <a:spcAft>
                          <a:spcPts val="0"/>
                        </a:spcAft>
                      </a:pPr>
                      <a:r>
                        <a:rPr lang="en-GB" sz="2400" b="0" i="0" u="none" strike="noStrike">
                          <a:solidFill>
                            <a:srgbClr val="000000"/>
                          </a:solidFill>
                          <a:effectLst/>
                          <a:latin typeface="Calibri" panose="020F0502020204030204" pitchFamily="34" charset="0"/>
                        </a:rPr>
                        <a:t>Middle </a:t>
                      </a:r>
                      <a:endParaRPr lang="en-GB" sz="4000" b="0" i="0" u="none" strike="noStrike">
                        <a:solidFill>
                          <a:srgbClr val="000000"/>
                        </a:solidFill>
                        <a:effectLst/>
                        <a:latin typeface="Arial" panose="020B0604020202020204" pitchFamily="34" charset="0"/>
                      </a:endParaRPr>
                    </a:p>
                  </a:txBody>
                  <a:tcPr marL="89560" marR="89560" marT="59707" marB="59707">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D0CECE"/>
                    </a:solidFill>
                  </a:tcPr>
                </a:tc>
                <a:extLst>
                  <a:ext uri="{0D108BD9-81ED-4DB2-BD59-A6C34878D82A}">
                    <a16:rowId xmlns:a16="http://schemas.microsoft.com/office/drawing/2014/main" val="245943338"/>
                  </a:ext>
                </a:extLst>
              </a:tr>
              <a:tr h="554192">
                <a:tc>
                  <a:txBody>
                    <a:bodyPr/>
                    <a:lstStyle/>
                    <a:p>
                      <a:pPr marL="0" marR="0" algn="l" fontAlgn="t">
                        <a:spcBef>
                          <a:spcPts val="0"/>
                        </a:spcBef>
                        <a:spcAft>
                          <a:spcPts val="0"/>
                        </a:spcAft>
                      </a:pPr>
                      <a:r>
                        <a:rPr lang="el-GR" sz="2400" b="0" i="0" u="none" strike="noStrike">
                          <a:effectLst/>
                          <a:latin typeface="Calibri" panose="020F0502020204030204" pitchFamily="34" charset="0"/>
                        </a:rPr>
                        <a:t>παύ-οιμι</a:t>
                      </a:r>
                      <a:endParaRPr lang="el-GR" sz="4000" b="0" i="0" u="none" strike="noStrike">
                        <a:effectLst/>
                        <a:latin typeface="Arial" panose="020B0604020202020204" pitchFamily="34" charset="0"/>
                      </a:endParaRPr>
                    </a:p>
                  </a:txBody>
                  <a:tcPr marL="89560" marR="89560" marT="59707" marB="59707">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algn="l" fontAlgn="t">
                        <a:spcBef>
                          <a:spcPts val="0"/>
                        </a:spcBef>
                        <a:spcAft>
                          <a:spcPts val="0"/>
                        </a:spcAft>
                      </a:pPr>
                      <a:r>
                        <a:rPr lang="el-GR" sz="2400" b="0" i="0" u="none" strike="noStrike">
                          <a:effectLst/>
                          <a:latin typeface="Calibri" panose="020F0502020204030204" pitchFamily="34" charset="0"/>
                        </a:rPr>
                        <a:t>παυ-οίμην</a:t>
                      </a:r>
                      <a:endParaRPr lang="el-GR" sz="4000" b="0" i="0" u="none" strike="noStrike">
                        <a:effectLst/>
                        <a:latin typeface="Arial" panose="020B0604020202020204" pitchFamily="34" charset="0"/>
                      </a:endParaRPr>
                    </a:p>
                  </a:txBody>
                  <a:tcPr marL="89560" marR="89560" marT="59707" marB="59707">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870440620"/>
                  </a:ext>
                </a:extLst>
              </a:tr>
              <a:tr h="554192">
                <a:tc>
                  <a:txBody>
                    <a:bodyPr/>
                    <a:lstStyle/>
                    <a:p>
                      <a:pPr marL="0" marR="0" algn="l" fontAlgn="t">
                        <a:spcBef>
                          <a:spcPts val="0"/>
                        </a:spcBef>
                        <a:spcAft>
                          <a:spcPts val="0"/>
                        </a:spcAft>
                      </a:pPr>
                      <a:r>
                        <a:rPr lang="el-GR" sz="2400" b="0" i="0" u="none" strike="noStrike">
                          <a:effectLst/>
                          <a:latin typeface="Calibri" panose="020F0502020204030204" pitchFamily="34" charset="0"/>
                        </a:rPr>
                        <a:t>παύ-οις</a:t>
                      </a:r>
                      <a:endParaRPr lang="el-GR" sz="4000" b="0" i="0" u="none" strike="noStrike">
                        <a:effectLst/>
                        <a:latin typeface="Arial" panose="020B0604020202020204" pitchFamily="34" charset="0"/>
                      </a:endParaRPr>
                    </a:p>
                  </a:txBody>
                  <a:tcPr marL="89560" marR="89560" marT="59707" marB="59707">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algn="l" fontAlgn="t">
                        <a:spcBef>
                          <a:spcPts val="0"/>
                        </a:spcBef>
                        <a:spcAft>
                          <a:spcPts val="0"/>
                        </a:spcAft>
                      </a:pPr>
                      <a:r>
                        <a:rPr lang="el-GR" sz="2400" b="0" i="0" u="none" strike="noStrike">
                          <a:effectLst/>
                          <a:latin typeface="Calibri" panose="020F0502020204030204" pitchFamily="34" charset="0"/>
                        </a:rPr>
                        <a:t>παύ-οιο</a:t>
                      </a:r>
                      <a:endParaRPr lang="el-GR" sz="4000" b="0" i="0" u="none" strike="noStrike">
                        <a:effectLst/>
                        <a:latin typeface="Arial" panose="020B0604020202020204" pitchFamily="34" charset="0"/>
                      </a:endParaRPr>
                    </a:p>
                  </a:txBody>
                  <a:tcPr marL="89560" marR="89560" marT="59707" marB="59707">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3727857114"/>
                  </a:ext>
                </a:extLst>
              </a:tr>
              <a:tr h="554192">
                <a:tc>
                  <a:txBody>
                    <a:bodyPr/>
                    <a:lstStyle/>
                    <a:p>
                      <a:pPr marL="0" marR="0" algn="l" fontAlgn="t">
                        <a:spcBef>
                          <a:spcPts val="0"/>
                        </a:spcBef>
                        <a:spcAft>
                          <a:spcPts val="0"/>
                        </a:spcAft>
                      </a:pPr>
                      <a:r>
                        <a:rPr lang="el-GR" sz="2400" b="0" i="0" u="none" strike="noStrike">
                          <a:effectLst/>
                          <a:latin typeface="Calibri" panose="020F0502020204030204" pitchFamily="34" charset="0"/>
                        </a:rPr>
                        <a:t>παύ-οι</a:t>
                      </a:r>
                      <a:endParaRPr lang="el-GR" sz="4000" b="0" i="0" u="none" strike="noStrike">
                        <a:effectLst/>
                        <a:latin typeface="Arial" panose="020B0604020202020204" pitchFamily="34" charset="0"/>
                      </a:endParaRPr>
                    </a:p>
                  </a:txBody>
                  <a:tcPr marL="89560" marR="89560" marT="59707" marB="59707">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algn="l" fontAlgn="t">
                        <a:spcBef>
                          <a:spcPts val="0"/>
                        </a:spcBef>
                        <a:spcAft>
                          <a:spcPts val="0"/>
                        </a:spcAft>
                      </a:pPr>
                      <a:r>
                        <a:rPr lang="el-GR" sz="2400" b="0" i="0" u="none" strike="noStrike">
                          <a:effectLst/>
                          <a:latin typeface="Calibri" panose="020F0502020204030204" pitchFamily="34" charset="0"/>
                        </a:rPr>
                        <a:t>παύ-οιτο</a:t>
                      </a:r>
                      <a:endParaRPr lang="el-GR" sz="4000" b="0" i="0" u="none" strike="noStrike">
                        <a:effectLst/>
                        <a:latin typeface="Arial" panose="020B0604020202020204" pitchFamily="34" charset="0"/>
                      </a:endParaRPr>
                    </a:p>
                  </a:txBody>
                  <a:tcPr marL="89560" marR="89560" marT="59707" marB="59707">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3165998807"/>
                  </a:ext>
                </a:extLst>
              </a:tr>
              <a:tr h="554192">
                <a:tc>
                  <a:txBody>
                    <a:bodyPr/>
                    <a:lstStyle/>
                    <a:p>
                      <a:pPr marL="0" marR="0" algn="l" fontAlgn="t">
                        <a:spcBef>
                          <a:spcPts val="0"/>
                        </a:spcBef>
                        <a:spcAft>
                          <a:spcPts val="0"/>
                        </a:spcAft>
                      </a:pPr>
                      <a:r>
                        <a:rPr lang="el-GR" sz="2400" b="0" i="0" u="none" strike="noStrike">
                          <a:effectLst/>
                          <a:latin typeface="Calibri" panose="020F0502020204030204" pitchFamily="34" charset="0"/>
                        </a:rPr>
                        <a:t>παύ-οιμεν</a:t>
                      </a:r>
                      <a:endParaRPr lang="el-GR" sz="4000" b="0" i="0" u="none" strike="noStrike">
                        <a:effectLst/>
                        <a:latin typeface="Arial" panose="020B0604020202020204" pitchFamily="34" charset="0"/>
                      </a:endParaRPr>
                    </a:p>
                  </a:txBody>
                  <a:tcPr marL="89560" marR="89560" marT="59707" marB="59707">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algn="l" fontAlgn="t">
                        <a:spcBef>
                          <a:spcPts val="0"/>
                        </a:spcBef>
                        <a:spcAft>
                          <a:spcPts val="0"/>
                        </a:spcAft>
                      </a:pPr>
                      <a:r>
                        <a:rPr lang="el-GR" sz="2400" b="0" i="0" u="none" strike="noStrike" dirty="0">
                          <a:effectLst/>
                          <a:latin typeface="Calibri" panose="020F0502020204030204" pitchFamily="34" charset="0"/>
                        </a:rPr>
                        <a:t>παυ-οίμεθα</a:t>
                      </a:r>
                      <a:endParaRPr lang="el-GR" sz="4000" b="0" i="0" u="none" strike="noStrike" dirty="0">
                        <a:effectLst/>
                        <a:latin typeface="Arial" panose="020B0604020202020204" pitchFamily="34" charset="0"/>
                      </a:endParaRPr>
                    </a:p>
                  </a:txBody>
                  <a:tcPr marL="89560" marR="89560" marT="59707" marB="59707">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76031937"/>
                  </a:ext>
                </a:extLst>
              </a:tr>
              <a:tr h="554192">
                <a:tc>
                  <a:txBody>
                    <a:bodyPr/>
                    <a:lstStyle/>
                    <a:p>
                      <a:pPr marL="0" marR="0" algn="l" fontAlgn="t">
                        <a:spcBef>
                          <a:spcPts val="0"/>
                        </a:spcBef>
                        <a:spcAft>
                          <a:spcPts val="0"/>
                        </a:spcAft>
                      </a:pPr>
                      <a:r>
                        <a:rPr lang="el-GR" sz="2400" b="0" i="0" u="none" strike="noStrike">
                          <a:effectLst/>
                          <a:latin typeface="Calibri" panose="020F0502020204030204" pitchFamily="34" charset="0"/>
                        </a:rPr>
                        <a:t>παύ-οιτε</a:t>
                      </a:r>
                      <a:endParaRPr lang="el-GR" sz="4000" b="0" i="0" u="none" strike="noStrike">
                        <a:effectLst/>
                        <a:latin typeface="Arial" panose="020B0604020202020204" pitchFamily="34" charset="0"/>
                      </a:endParaRPr>
                    </a:p>
                  </a:txBody>
                  <a:tcPr marL="89560" marR="89560" marT="59707" marB="59707">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algn="l" fontAlgn="t">
                        <a:spcBef>
                          <a:spcPts val="0"/>
                        </a:spcBef>
                        <a:spcAft>
                          <a:spcPts val="0"/>
                        </a:spcAft>
                      </a:pPr>
                      <a:r>
                        <a:rPr lang="el-GR" sz="2400" b="0" i="0" u="none" strike="noStrike">
                          <a:effectLst/>
                          <a:latin typeface="Calibri" panose="020F0502020204030204" pitchFamily="34" charset="0"/>
                        </a:rPr>
                        <a:t>παύ-οισθε</a:t>
                      </a:r>
                      <a:endParaRPr lang="el-GR" sz="4000" b="0" i="0" u="none" strike="noStrike">
                        <a:effectLst/>
                        <a:latin typeface="Arial" panose="020B0604020202020204" pitchFamily="34" charset="0"/>
                      </a:endParaRPr>
                    </a:p>
                  </a:txBody>
                  <a:tcPr marL="89560" marR="89560" marT="59707" marB="59707">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1319799358"/>
                  </a:ext>
                </a:extLst>
              </a:tr>
              <a:tr h="554192">
                <a:tc>
                  <a:txBody>
                    <a:bodyPr/>
                    <a:lstStyle/>
                    <a:p>
                      <a:pPr marL="0" marR="0" algn="l" fontAlgn="t">
                        <a:spcBef>
                          <a:spcPts val="0"/>
                        </a:spcBef>
                        <a:spcAft>
                          <a:spcPts val="0"/>
                        </a:spcAft>
                      </a:pPr>
                      <a:r>
                        <a:rPr lang="el-GR" sz="2400" b="0" i="0" u="none" strike="noStrike" dirty="0">
                          <a:effectLst/>
                          <a:latin typeface="Calibri" panose="020F0502020204030204" pitchFamily="34" charset="0"/>
                        </a:rPr>
                        <a:t>παύ-οιεν</a:t>
                      </a:r>
                      <a:endParaRPr lang="el-GR" sz="4000" b="0" i="0" u="none" strike="noStrike" dirty="0">
                        <a:effectLst/>
                        <a:latin typeface="Arial" panose="020B0604020202020204" pitchFamily="34" charset="0"/>
                      </a:endParaRPr>
                    </a:p>
                  </a:txBody>
                  <a:tcPr marL="89560" marR="89560" marT="59707" marB="59707">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algn="l" fontAlgn="t">
                        <a:spcBef>
                          <a:spcPts val="0"/>
                        </a:spcBef>
                        <a:spcAft>
                          <a:spcPts val="0"/>
                        </a:spcAft>
                      </a:pPr>
                      <a:r>
                        <a:rPr lang="el-GR" sz="2400" b="0" i="0" u="none" strike="noStrike" dirty="0">
                          <a:effectLst/>
                          <a:latin typeface="Calibri" panose="020F0502020204030204" pitchFamily="34" charset="0"/>
                        </a:rPr>
                        <a:t>παύ-οιντο </a:t>
                      </a:r>
                      <a:endParaRPr lang="el-GR" sz="4000" b="0" i="0" u="none" strike="noStrike" dirty="0">
                        <a:effectLst/>
                        <a:latin typeface="Arial" panose="020B0604020202020204" pitchFamily="34" charset="0"/>
                      </a:endParaRPr>
                    </a:p>
                  </a:txBody>
                  <a:tcPr marL="89560" marR="89560" marT="59707" marB="59707">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3642623290"/>
                  </a:ext>
                </a:extLst>
              </a:tr>
            </a:tbl>
          </a:graphicData>
        </a:graphic>
      </p:graphicFrame>
      <p:sp>
        <p:nvSpPr>
          <p:cNvPr id="7" name="TextBox 6">
            <a:extLst>
              <a:ext uri="{FF2B5EF4-FFF2-40B4-BE49-F238E27FC236}">
                <a16:creationId xmlns:a16="http://schemas.microsoft.com/office/drawing/2014/main" id="{CB4A7B6B-F85A-4FFB-AC48-1D87B6FEC567}"/>
              </a:ext>
            </a:extLst>
          </p:cNvPr>
          <p:cNvSpPr txBox="1"/>
          <p:nvPr/>
        </p:nvSpPr>
        <p:spPr>
          <a:xfrm>
            <a:off x="4785108" y="3799965"/>
            <a:ext cx="6820011" cy="2585323"/>
          </a:xfrm>
          <a:prstGeom prst="rect">
            <a:avLst/>
          </a:prstGeom>
          <a:noFill/>
        </p:spPr>
        <p:txBody>
          <a:bodyPr wrap="square" rtlCol="0">
            <a:spAutoFit/>
          </a:bodyPr>
          <a:lstStyle/>
          <a:p>
            <a:pPr marL="285750" indent="-285750">
              <a:buFont typeface="Arial" panose="020B0604020202020204" pitchFamily="34" charset="0"/>
              <a:buChar char="•"/>
            </a:pPr>
            <a:r>
              <a:rPr lang="en-GB" dirty="0"/>
              <a:t>There are several ways of forming the present optative: </a:t>
            </a:r>
            <a:r>
              <a:rPr lang="el-GR" dirty="0"/>
              <a:t>-οί- </a:t>
            </a:r>
            <a:r>
              <a:rPr lang="en-GB" dirty="0"/>
              <a:t>or -a-</a:t>
            </a:r>
            <a:r>
              <a:rPr lang="el-GR" dirty="0"/>
              <a:t> (</a:t>
            </a:r>
            <a:r>
              <a:rPr lang="en-GB" dirty="0"/>
              <a:t>most commonly used for verbs ending in </a:t>
            </a:r>
            <a:r>
              <a:rPr lang="el-GR" dirty="0"/>
              <a:t>–μι</a:t>
            </a:r>
            <a:r>
              <a:rPr lang="en-GB" dirty="0"/>
              <a:t>)</a:t>
            </a:r>
          </a:p>
          <a:p>
            <a:endParaRPr lang="en-GB" dirty="0"/>
          </a:p>
          <a:p>
            <a:pPr marL="285750" indent="-285750">
              <a:buFont typeface="Arial" panose="020B0604020202020204" pitchFamily="34" charset="0"/>
              <a:buChar char="•"/>
            </a:pPr>
            <a:r>
              <a:rPr lang="en-GB" dirty="0"/>
              <a:t>The present optative stem is most recognisable from the -</a:t>
            </a:r>
            <a:r>
              <a:rPr lang="el-GR" dirty="0"/>
              <a:t>οί</a:t>
            </a:r>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Optative is formed by the present stem + </a:t>
            </a:r>
            <a:r>
              <a:rPr lang="el-GR" dirty="0"/>
              <a:t>οί + </a:t>
            </a:r>
            <a:r>
              <a:rPr lang="en-GB" dirty="0"/>
              <a:t>endings </a:t>
            </a:r>
          </a:p>
          <a:p>
            <a:pPr marL="285750" indent="-285750">
              <a:buFont typeface="Arial" panose="020B0604020202020204" pitchFamily="34" charset="0"/>
              <a:buChar char="•"/>
            </a:pPr>
            <a:endParaRPr lang="en-GB" dirty="0"/>
          </a:p>
        </p:txBody>
      </p:sp>
      <p:graphicFrame>
        <p:nvGraphicFramePr>
          <p:cNvPr id="8" name="Table 7">
            <a:extLst>
              <a:ext uri="{FF2B5EF4-FFF2-40B4-BE49-F238E27FC236}">
                <a16:creationId xmlns:a16="http://schemas.microsoft.com/office/drawing/2014/main" id="{9FA83BDD-B40F-426C-BA6F-4382B6EB9872}"/>
              </a:ext>
            </a:extLst>
          </p:cNvPr>
          <p:cNvGraphicFramePr>
            <a:graphicFrameLocks noGrp="1"/>
          </p:cNvGraphicFramePr>
          <p:nvPr>
            <p:extLst>
              <p:ext uri="{D42A27DB-BD31-4B8C-83A1-F6EECF244321}">
                <p14:modId xmlns:p14="http://schemas.microsoft.com/office/powerpoint/2010/main" val="430597081"/>
              </p:ext>
            </p:extLst>
          </p:nvPr>
        </p:nvGraphicFramePr>
        <p:xfrm>
          <a:off x="5275008" y="346022"/>
          <a:ext cx="3162410" cy="3082975"/>
        </p:xfrm>
        <a:graphic>
          <a:graphicData uri="http://schemas.openxmlformats.org/drawingml/2006/table">
            <a:tbl>
              <a:tblPr/>
              <a:tblGrid>
                <a:gridCol w="1564866">
                  <a:extLst>
                    <a:ext uri="{9D8B030D-6E8A-4147-A177-3AD203B41FA5}">
                      <a16:colId xmlns:a16="http://schemas.microsoft.com/office/drawing/2014/main" val="3302398254"/>
                    </a:ext>
                  </a:extLst>
                </a:gridCol>
                <a:gridCol w="1597544">
                  <a:extLst>
                    <a:ext uri="{9D8B030D-6E8A-4147-A177-3AD203B41FA5}">
                      <a16:colId xmlns:a16="http://schemas.microsoft.com/office/drawing/2014/main" val="3556176825"/>
                    </a:ext>
                  </a:extLst>
                </a:gridCol>
              </a:tblGrid>
              <a:tr h="440425">
                <a:tc>
                  <a:txBody>
                    <a:bodyPr/>
                    <a:lstStyle/>
                    <a:p>
                      <a:pPr marL="0" marR="0" fontAlgn="t">
                        <a:spcBef>
                          <a:spcPts val="0"/>
                        </a:spcBef>
                        <a:spcAft>
                          <a:spcPts val="0"/>
                        </a:spcAft>
                      </a:pPr>
                      <a:r>
                        <a:rPr lang="en-GB" sz="2400" dirty="0">
                          <a:solidFill>
                            <a:schemeClr val="bg1"/>
                          </a:solidFill>
                          <a:effectLst/>
                          <a:latin typeface="Calibri" panose="020F0502020204030204" pitchFamily="34" charset="0"/>
                        </a:rPr>
                        <a:t>Active </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D0CECE"/>
                    </a:solidFill>
                  </a:tcPr>
                </a:tc>
                <a:tc>
                  <a:txBody>
                    <a:bodyPr/>
                    <a:lstStyle/>
                    <a:p>
                      <a:pPr marL="0" marR="0" fontAlgn="t">
                        <a:spcBef>
                          <a:spcPts val="0"/>
                        </a:spcBef>
                        <a:spcAft>
                          <a:spcPts val="0"/>
                        </a:spcAft>
                      </a:pPr>
                      <a:r>
                        <a:rPr lang="en-GB" sz="2400" dirty="0">
                          <a:solidFill>
                            <a:schemeClr val="bg1"/>
                          </a:solidFill>
                          <a:effectLst/>
                          <a:latin typeface="Calibri" panose="020F0502020204030204" pitchFamily="34" charset="0"/>
                        </a:rPr>
                        <a:t>Middle</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D0CECE"/>
                    </a:solidFill>
                  </a:tcPr>
                </a:tc>
                <a:extLst>
                  <a:ext uri="{0D108BD9-81ED-4DB2-BD59-A6C34878D82A}">
                    <a16:rowId xmlns:a16="http://schemas.microsoft.com/office/drawing/2014/main" val="2040065012"/>
                  </a:ext>
                </a:extLst>
              </a:tr>
              <a:tr h="440425">
                <a:tc>
                  <a:txBody>
                    <a:bodyPr/>
                    <a:lstStyle/>
                    <a:p>
                      <a:pPr marL="0" marR="0" fontAlgn="t">
                        <a:spcBef>
                          <a:spcPts val="0"/>
                        </a:spcBef>
                        <a:spcAft>
                          <a:spcPts val="0"/>
                        </a:spcAft>
                      </a:pPr>
                      <a:r>
                        <a:rPr lang="el-GR" sz="2400">
                          <a:effectLst/>
                          <a:latin typeface="Calibri" panose="020F0502020204030204" pitchFamily="34" charset="0"/>
                        </a:rPr>
                        <a:t>διδο-ίην</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400" dirty="0">
                          <a:effectLst/>
                          <a:latin typeface="Calibri" panose="020F0502020204030204" pitchFamily="34" charset="0"/>
                        </a:rPr>
                        <a:t>διδο-ίμην</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3613159967"/>
                  </a:ext>
                </a:extLst>
              </a:tr>
              <a:tr h="440425">
                <a:tc>
                  <a:txBody>
                    <a:bodyPr/>
                    <a:lstStyle/>
                    <a:p>
                      <a:pPr marL="0" marR="0" fontAlgn="t">
                        <a:spcBef>
                          <a:spcPts val="0"/>
                        </a:spcBef>
                        <a:spcAft>
                          <a:spcPts val="0"/>
                        </a:spcAft>
                      </a:pPr>
                      <a:r>
                        <a:rPr lang="el-GR" sz="2400">
                          <a:effectLst/>
                          <a:latin typeface="Calibri" panose="020F0502020204030204" pitchFamily="34" charset="0"/>
                        </a:rPr>
                        <a:t>διδο-ίης</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400">
                          <a:effectLst/>
                          <a:latin typeface="Calibri" panose="020F0502020204030204" pitchFamily="34" charset="0"/>
                        </a:rPr>
                        <a:t>διδο-ῖο</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2929855950"/>
                  </a:ext>
                </a:extLst>
              </a:tr>
              <a:tr h="440425">
                <a:tc>
                  <a:txBody>
                    <a:bodyPr/>
                    <a:lstStyle/>
                    <a:p>
                      <a:pPr marL="0" marR="0" fontAlgn="t">
                        <a:spcBef>
                          <a:spcPts val="0"/>
                        </a:spcBef>
                        <a:spcAft>
                          <a:spcPts val="0"/>
                        </a:spcAft>
                      </a:pPr>
                      <a:r>
                        <a:rPr lang="el-GR" sz="2400">
                          <a:effectLst/>
                          <a:latin typeface="Calibri" panose="020F0502020204030204" pitchFamily="34" charset="0"/>
                        </a:rPr>
                        <a:t>διδο-ίη</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400">
                          <a:effectLst/>
                          <a:latin typeface="Calibri" panose="020F0502020204030204" pitchFamily="34" charset="0"/>
                        </a:rPr>
                        <a:t>διδο-ῖτο</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3046265032"/>
                  </a:ext>
                </a:extLst>
              </a:tr>
              <a:tr h="440425">
                <a:tc>
                  <a:txBody>
                    <a:bodyPr/>
                    <a:lstStyle/>
                    <a:p>
                      <a:pPr marL="0" marR="0" fontAlgn="t">
                        <a:spcBef>
                          <a:spcPts val="0"/>
                        </a:spcBef>
                        <a:spcAft>
                          <a:spcPts val="0"/>
                        </a:spcAft>
                      </a:pPr>
                      <a:r>
                        <a:rPr lang="el-GR" sz="2400">
                          <a:effectLst/>
                          <a:latin typeface="Calibri" panose="020F0502020204030204" pitchFamily="34" charset="0"/>
                        </a:rPr>
                        <a:t>διδο-ῖμεν</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400">
                          <a:effectLst/>
                          <a:latin typeface="Calibri" panose="020F0502020204030204" pitchFamily="34" charset="0"/>
                        </a:rPr>
                        <a:t>διδο-ίμεθα</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3525025071"/>
                  </a:ext>
                </a:extLst>
              </a:tr>
              <a:tr h="440425">
                <a:tc>
                  <a:txBody>
                    <a:bodyPr/>
                    <a:lstStyle/>
                    <a:p>
                      <a:pPr marL="0" marR="0" fontAlgn="t">
                        <a:spcBef>
                          <a:spcPts val="0"/>
                        </a:spcBef>
                        <a:spcAft>
                          <a:spcPts val="0"/>
                        </a:spcAft>
                      </a:pPr>
                      <a:r>
                        <a:rPr lang="el-GR" sz="2400" dirty="0">
                          <a:effectLst/>
                          <a:latin typeface="Calibri" panose="020F0502020204030204" pitchFamily="34" charset="0"/>
                        </a:rPr>
                        <a:t>διδο-ῖτε</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400">
                          <a:effectLst/>
                          <a:latin typeface="Calibri" panose="020F0502020204030204" pitchFamily="34" charset="0"/>
                        </a:rPr>
                        <a:t>διδο-ῖσθε</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3428486496"/>
                  </a:ext>
                </a:extLst>
              </a:tr>
              <a:tr h="440425">
                <a:tc>
                  <a:txBody>
                    <a:bodyPr/>
                    <a:lstStyle/>
                    <a:p>
                      <a:pPr marL="0" marR="0" fontAlgn="t">
                        <a:spcBef>
                          <a:spcPts val="0"/>
                        </a:spcBef>
                        <a:spcAft>
                          <a:spcPts val="0"/>
                        </a:spcAft>
                      </a:pPr>
                      <a:r>
                        <a:rPr lang="el-GR" sz="2400">
                          <a:effectLst/>
                          <a:latin typeface="Calibri" panose="020F0502020204030204" pitchFamily="34" charset="0"/>
                        </a:rPr>
                        <a:t>διδο-ῖεν</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400" dirty="0">
                          <a:effectLst/>
                          <a:latin typeface="Calibri" panose="020F0502020204030204" pitchFamily="34" charset="0"/>
                        </a:rPr>
                        <a:t>διδο-ῖντο</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1728956718"/>
                  </a:ext>
                </a:extLst>
              </a:tr>
            </a:tbl>
          </a:graphicData>
        </a:graphic>
      </p:graphicFrame>
    </p:spTree>
    <p:extLst>
      <p:ext uri="{BB962C8B-B14F-4D97-AF65-F5344CB8AC3E}">
        <p14:creationId xmlns:p14="http://schemas.microsoft.com/office/powerpoint/2010/main" val="889668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A46EC-BAAB-4920-9130-BBBC82EFE619}"/>
              </a:ext>
            </a:extLst>
          </p:cNvPr>
          <p:cNvSpPr>
            <a:spLocks noGrp="1"/>
          </p:cNvSpPr>
          <p:nvPr>
            <p:ph type="title"/>
          </p:nvPr>
        </p:nvSpPr>
        <p:spPr/>
        <p:txBody>
          <a:bodyPr/>
          <a:lstStyle/>
          <a:p>
            <a:r>
              <a:rPr lang="en-GB" dirty="0"/>
              <a:t>Contract and irregular forms </a:t>
            </a:r>
          </a:p>
        </p:txBody>
      </p:sp>
      <p:sp>
        <p:nvSpPr>
          <p:cNvPr id="3" name="Content Placeholder 2">
            <a:extLst>
              <a:ext uri="{FF2B5EF4-FFF2-40B4-BE49-F238E27FC236}">
                <a16:creationId xmlns:a16="http://schemas.microsoft.com/office/drawing/2014/main" id="{EB70E1DF-553B-428D-AEE5-A078E4D78636}"/>
              </a:ext>
            </a:extLst>
          </p:cNvPr>
          <p:cNvSpPr>
            <a:spLocks noGrp="1"/>
          </p:cNvSpPr>
          <p:nvPr>
            <p:ph idx="1"/>
          </p:nvPr>
        </p:nvSpPr>
        <p:spPr>
          <a:xfrm>
            <a:off x="1103312" y="1581150"/>
            <a:ext cx="4125913" cy="4667249"/>
          </a:xfrm>
        </p:spPr>
        <p:txBody>
          <a:bodyPr>
            <a:normAutofit fontScale="92500" lnSpcReduction="20000"/>
          </a:bodyPr>
          <a:lstStyle/>
          <a:p>
            <a:r>
              <a:rPr lang="en-GB" sz="2400" dirty="0"/>
              <a:t>For present contract forms, the forms change to:</a:t>
            </a:r>
          </a:p>
          <a:p>
            <a:pPr lvl="1"/>
            <a:r>
              <a:rPr lang="el-GR" sz="2000" dirty="0"/>
              <a:t>α +οι (η)  &gt;  ῳ(η)</a:t>
            </a:r>
          </a:p>
          <a:p>
            <a:pPr lvl="1"/>
            <a:r>
              <a:rPr lang="el-GR" sz="2000" dirty="0"/>
              <a:t>ε +οι (η) &gt;  οι(η)</a:t>
            </a:r>
          </a:p>
          <a:p>
            <a:pPr lvl="1"/>
            <a:r>
              <a:rPr lang="el-GR" sz="2000" dirty="0"/>
              <a:t>ο +οι (η) &gt;  οι(η)</a:t>
            </a:r>
          </a:p>
          <a:p>
            <a:pPr lvl="1"/>
            <a:endParaRPr lang="el-GR" sz="2000" dirty="0"/>
          </a:p>
          <a:p>
            <a:pPr lvl="1"/>
            <a:r>
              <a:rPr lang="el-GR" sz="2000" dirty="0"/>
              <a:t>νικἀω &gt; νικὠην</a:t>
            </a:r>
          </a:p>
          <a:p>
            <a:pPr lvl="1"/>
            <a:r>
              <a:rPr lang="el-GR" sz="2000" dirty="0"/>
              <a:t>Φιλἐω &gt; φιλοἰην</a:t>
            </a:r>
          </a:p>
          <a:p>
            <a:pPr lvl="1"/>
            <a:r>
              <a:rPr lang="el-GR" sz="2000" dirty="0"/>
              <a:t>δηλοω &gt; δηλοἰην</a:t>
            </a:r>
          </a:p>
          <a:p>
            <a:pPr marL="457200" lvl="1" indent="0">
              <a:buNone/>
            </a:pPr>
            <a:r>
              <a:rPr lang="el-GR" sz="2000" dirty="0"/>
              <a:t>					</a:t>
            </a:r>
          </a:p>
          <a:p>
            <a:pPr marL="457200" lvl="1" indent="0">
              <a:buNone/>
            </a:pPr>
            <a:r>
              <a:rPr lang="en-GB" sz="2000" dirty="0"/>
              <a:t>For Aorist forms, they follow the usual rules as in Aorist imperatives </a:t>
            </a:r>
            <a:r>
              <a:rPr lang="en-GB" sz="2000" dirty="0" err="1"/>
              <a:t>ect</a:t>
            </a:r>
            <a:r>
              <a:rPr lang="en-GB" sz="2000" dirty="0"/>
              <a:t>.</a:t>
            </a:r>
            <a:endParaRPr lang="el-GR" sz="2000" dirty="0"/>
          </a:p>
        </p:txBody>
      </p:sp>
      <p:sp>
        <p:nvSpPr>
          <p:cNvPr id="4" name="TextBox 3">
            <a:extLst>
              <a:ext uri="{FF2B5EF4-FFF2-40B4-BE49-F238E27FC236}">
                <a16:creationId xmlns:a16="http://schemas.microsoft.com/office/drawing/2014/main" id="{4DFDDD1B-CBE1-451A-88F3-7A3DD754EE89}"/>
              </a:ext>
            </a:extLst>
          </p:cNvPr>
          <p:cNvSpPr txBox="1"/>
          <p:nvPr/>
        </p:nvSpPr>
        <p:spPr>
          <a:xfrm>
            <a:off x="6096000" y="1437749"/>
            <a:ext cx="4581525" cy="1569660"/>
          </a:xfrm>
          <a:prstGeom prst="rect">
            <a:avLst/>
          </a:prstGeom>
          <a:noFill/>
        </p:spPr>
        <p:txBody>
          <a:bodyPr wrap="square" rtlCol="0">
            <a:spAutoFit/>
          </a:bodyPr>
          <a:lstStyle/>
          <a:p>
            <a:r>
              <a:rPr lang="el-GR" sz="2400" dirty="0"/>
              <a:t>Νο</a:t>
            </a:r>
            <a:r>
              <a:rPr lang="en-GB" sz="2400" dirty="0" err="1"/>
              <a:t>te</a:t>
            </a:r>
            <a:r>
              <a:rPr lang="en-GB" sz="2400" dirty="0"/>
              <a:t> also the </a:t>
            </a:r>
            <a:r>
              <a:rPr lang="en-GB" sz="2400" dirty="0" err="1"/>
              <a:t>optavtives</a:t>
            </a:r>
            <a:r>
              <a:rPr lang="en-GB" sz="2400" dirty="0"/>
              <a:t> of irregular verbs such as:</a:t>
            </a:r>
          </a:p>
          <a:p>
            <a:endParaRPr lang="en-GB" sz="2400" dirty="0"/>
          </a:p>
          <a:p>
            <a:r>
              <a:rPr lang="el-GR" sz="2400" dirty="0"/>
              <a:t>εἰμί  </a:t>
            </a:r>
            <a:r>
              <a:rPr lang="en-GB" sz="2400" dirty="0"/>
              <a:t>‘I am’ </a:t>
            </a:r>
            <a:r>
              <a:rPr lang="el-GR" sz="2400" dirty="0"/>
              <a:t> </a:t>
            </a:r>
            <a:endParaRPr lang="en-GB" sz="2400" dirty="0"/>
          </a:p>
        </p:txBody>
      </p:sp>
      <p:graphicFrame>
        <p:nvGraphicFramePr>
          <p:cNvPr id="5" name="Table 4">
            <a:extLst>
              <a:ext uri="{FF2B5EF4-FFF2-40B4-BE49-F238E27FC236}">
                <a16:creationId xmlns:a16="http://schemas.microsoft.com/office/drawing/2014/main" id="{34CD0FEC-552F-476B-8C84-0329F0F78AFF}"/>
              </a:ext>
            </a:extLst>
          </p:cNvPr>
          <p:cNvGraphicFramePr>
            <a:graphicFrameLocks noGrp="1"/>
          </p:cNvGraphicFramePr>
          <p:nvPr>
            <p:extLst>
              <p:ext uri="{D42A27DB-BD31-4B8C-83A1-F6EECF244321}">
                <p14:modId xmlns:p14="http://schemas.microsoft.com/office/powerpoint/2010/main" val="3985906029"/>
              </p:ext>
            </p:extLst>
          </p:nvPr>
        </p:nvGraphicFramePr>
        <p:xfrm>
          <a:off x="8010527" y="2560479"/>
          <a:ext cx="2272017" cy="3271520"/>
        </p:xfrm>
        <a:graphic>
          <a:graphicData uri="http://schemas.openxmlformats.org/drawingml/2006/table">
            <a:tbl>
              <a:tblPr/>
              <a:tblGrid>
                <a:gridCol w="2272017">
                  <a:extLst>
                    <a:ext uri="{9D8B030D-6E8A-4147-A177-3AD203B41FA5}">
                      <a16:colId xmlns:a16="http://schemas.microsoft.com/office/drawing/2014/main" val="2344018337"/>
                    </a:ext>
                  </a:extLst>
                </a:gridCol>
              </a:tblGrid>
              <a:tr h="0">
                <a:tc>
                  <a:txBody>
                    <a:bodyPr/>
                    <a:lstStyle/>
                    <a:p>
                      <a:pPr marL="0" marR="0" fontAlgn="t">
                        <a:spcBef>
                          <a:spcPts val="0"/>
                        </a:spcBef>
                        <a:spcAft>
                          <a:spcPts val="0"/>
                        </a:spcAft>
                      </a:pPr>
                      <a:r>
                        <a:rPr lang="en-GB" sz="2400">
                          <a:effectLst/>
                          <a:latin typeface="Calibri" panose="020F0502020204030204" pitchFamily="34" charset="0"/>
                        </a:rPr>
                        <a:t>Active </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AEABAB"/>
                    </a:solidFill>
                  </a:tcPr>
                </a:tc>
                <a:extLst>
                  <a:ext uri="{0D108BD9-81ED-4DB2-BD59-A6C34878D82A}">
                    <a16:rowId xmlns:a16="http://schemas.microsoft.com/office/drawing/2014/main" val="421243302"/>
                  </a:ext>
                </a:extLst>
              </a:tr>
              <a:tr h="0">
                <a:tc>
                  <a:txBody>
                    <a:bodyPr/>
                    <a:lstStyle/>
                    <a:p>
                      <a:pPr marL="0" marR="0" fontAlgn="t">
                        <a:spcBef>
                          <a:spcPts val="0"/>
                        </a:spcBef>
                        <a:spcAft>
                          <a:spcPts val="0"/>
                        </a:spcAft>
                      </a:pPr>
                      <a:r>
                        <a:rPr lang="el-GR" sz="2400" dirty="0">
                          <a:effectLst/>
                          <a:latin typeface="Calibri" panose="020F0502020204030204" pitchFamily="34" charset="0"/>
                        </a:rPr>
                        <a:t>εἴην</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3758518088"/>
                  </a:ext>
                </a:extLst>
              </a:tr>
              <a:tr h="0">
                <a:tc>
                  <a:txBody>
                    <a:bodyPr/>
                    <a:lstStyle/>
                    <a:p>
                      <a:pPr marL="0" marR="0" fontAlgn="t">
                        <a:spcBef>
                          <a:spcPts val="0"/>
                        </a:spcBef>
                        <a:spcAft>
                          <a:spcPts val="0"/>
                        </a:spcAft>
                      </a:pPr>
                      <a:r>
                        <a:rPr lang="el-GR" sz="2400">
                          <a:effectLst/>
                          <a:latin typeface="Calibri" panose="020F0502020204030204" pitchFamily="34" charset="0"/>
                        </a:rPr>
                        <a:t>εἴης</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2117002944"/>
                  </a:ext>
                </a:extLst>
              </a:tr>
              <a:tr h="0">
                <a:tc>
                  <a:txBody>
                    <a:bodyPr/>
                    <a:lstStyle/>
                    <a:p>
                      <a:pPr marL="0" marR="0" fontAlgn="t">
                        <a:spcBef>
                          <a:spcPts val="0"/>
                        </a:spcBef>
                        <a:spcAft>
                          <a:spcPts val="0"/>
                        </a:spcAft>
                      </a:pPr>
                      <a:r>
                        <a:rPr lang="el-GR" sz="2400">
                          <a:effectLst/>
                          <a:latin typeface="Calibri" panose="020F0502020204030204" pitchFamily="34" charset="0"/>
                        </a:rPr>
                        <a:t>εἴη</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2112085385"/>
                  </a:ext>
                </a:extLst>
              </a:tr>
              <a:tr h="0">
                <a:tc>
                  <a:txBody>
                    <a:bodyPr/>
                    <a:lstStyle/>
                    <a:p>
                      <a:pPr marL="0" marR="0" fontAlgn="t">
                        <a:spcBef>
                          <a:spcPts val="0"/>
                        </a:spcBef>
                        <a:spcAft>
                          <a:spcPts val="0"/>
                        </a:spcAft>
                      </a:pPr>
                      <a:r>
                        <a:rPr lang="el-GR" sz="2400">
                          <a:effectLst/>
                          <a:latin typeface="Calibri" panose="020F0502020204030204" pitchFamily="34" charset="0"/>
                        </a:rPr>
                        <a:t>εἶμεν /εἴημεν</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2529291663"/>
                  </a:ext>
                </a:extLst>
              </a:tr>
              <a:tr h="0">
                <a:tc>
                  <a:txBody>
                    <a:bodyPr/>
                    <a:lstStyle/>
                    <a:p>
                      <a:pPr marL="0" marR="0" fontAlgn="t">
                        <a:spcBef>
                          <a:spcPts val="0"/>
                        </a:spcBef>
                        <a:spcAft>
                          <a:spcPts val="0"/>
                        </a:spcAft>
                      </a:pPr>
                      <a:r>
                        <a:rPr lang="el-GR" sz="2400">
                          <a:effectLst/>
                          <a:latin typeface="Calibri" panose="020F0502020204030204" pitchFamily="34" charset="0"/>
                        </a:rPr>
                        <a:t>εἶτε / εἴητε</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2982325831"/>
                  </a:ext>
                </a:extLst>
              </a:tr>
              <a:tr h="0">
                <a:tc>
                  <a:txBody>
                    <a:bodyPr/>
                    <a:lstStyle/>
                    <a:p>
                      <a:pPr marL="0" marR="0" fontAlgn="t">
                        <a:spcBef>
                          <a:spcPts val="0"/>
                        </a:spcBef>
                        <a:spcAft>
                          <a:spcPts val="0"/>
                        </a:spcAft>
                      </a:pPr>
                      <a:r>
                        <a:rPr lang="el-GR" sz="2400" dirty="0">
                          <a:effectLst/>
                          <a:latin typeface="Calibri" panose="020F0502020204030204" pitchFamily="34" charset="0"/>
                        </a:rPr>
                        <a:t>εἶεν / εἴησαν</a:t>
                      </a:r>
                    </a:p>
                  </a:txBody>
                  <a:tcPr marL="50800" marR="50800" marT="50800" marB="508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1351548482"/>
                  </a:ext>
                </a:extLst>
              </a:tr>
            </a:tbl>
          </a:graphicData>
        </a:graphic>
      </p:graphicFrame>
    </p:spTree>
    <p:extLst>
      <p:ext uri="{BB962C8B-B14F-4D97-AF65-F5344CB8AC3E}">
        <p14:creationId xmlns:p14="http://schemas.microsoft.com/office/powerpoint/2010/main" val="1689852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6FA758-A779-4470-B9A1-2ECE1812D8B1}"/>
              </a:ext>
            </a:extLst>
          </p:cNvPr>
          <p:cNvSpPr>
            <a:spLocks noGrp="1"/>
          </p:cNvSpPr>
          <p:nvPr>
            <p:ph idx="1"/>
          </p:nvPr>
        </p:nvSpPr>
        <p:spPr>
          <a:xfrm>
            <a:off x="683394" y="731520"/>
            <a:ext cx="9366459" cy="5516879"/>
          </a:xfrm>
        </p:spPr>
        <p:txBody>
          <a:bodyPr>
            <a:normAutofit lnSpcReduction="10000"/>
          </a:bodyPr>
          <a:lstStyle/>
          <a:p>
            <a:r>
              <a:rPr lang="en-GB" sz="2800" i="1" dirty="0">
                <a:latin typeface="+mn-lt"/>
              </a:rPr>
              <a:t>It has several uses:</a:t>
            </a:r>
          </a:p>
          <a:p>
            <a:pPr lvl="1"/>
            <a:r>
              <a:rPr lang="en-GB" sz="2400" dirty="0">
                <a:latin typeface="+mn-lt"/>
              </a:rPr>
              <a:t>The Optative of Wish - U</a:t>
            </a:r>
            <a:r>
              <a:rPr lang="en-GB" sz="2400" b="0" dirty="0">
                <a:effectLst/>
                <a:latin typeface="+mn-lt"/>
              </a:rPr>
              <a:t>sed for expressing wishes ‘I hope../may it…’. Often </a:t>
            </a:r>
            <a:r>
              <a:rPr lang="el-GR" sz="2400" b="0" dirty="0">
                <a:effectLst/>
                <a:latin typeface="+mn-lt"/>
              </a:rPr>
              <a:t>εἴθε </a:t>
            </a:r>
            <a:r>
              <a:rPr lang="en-GB" sz="2400" b="0" dirty="0">
                <a:effectLst/>
                <a:latin typeface="+mn-lt"/>
              </a:rPr>
              <a:t>or </a:t>
            </a:r>
            <a:r>
              <a:rPr lang="el-GR" sz="2400" b="0" dirty="0">
                <a:effectLst/>
                <a:latin typeface="+mn-lt"/>
              </a:rPr>
              <a:t>εἰ γάρ</a:t>
            </a:r>
            <a:r>
              <a:rPr lang="en-GB" sz="2400" b="0" dirty="0">
                <a:effectLst/>
                <a:latin typeface="+mn-lt"/>
              </a:rPr>
              <a:t> ‘</a:t>
            </a:r>
            <a:r>
              <a:rPr lang="en-GB" sz="2400" b="0" i="1" dirty="0">
                <a:effectLst/>
                <a:latin typeface="+mn-lt"/>
              </a:rPr>
              <a:t>if only, would that’ </a:t>
            </a:r>
            <a:r>
              <a:rPr lang="en-GB" sz="2400" b="0" dirty="0">
                <a:effectLst/>
                <a:latin typeface="+mn-lt"/>
              </a:rPr>
              <a:t>are used with this intention.</a:t>
            </a:r>
          </a:p>
          <a:p>
            <a:pPr marL="457200" lvl="1" indent="0">
              <a:buNone/>
            </a:pPr>
            <a:r>
              <a:rPr lang="en-GB" sz="2400" dirty="0">
                <a:latin typeface="+mn-lt"/>
              </a:rPr>
              <a:t>	e.g. </a:t>
            </a:r>
            <a:r>
              <a:rPr lang="el-GR" sz="2400" dirty="0">
                <a:latin typeface="+mn-lt"/>
              </a:rPr>
              <a:t>εἴθε ἔλθοι  ‘Μ</a:t>
            </a:r>
            <a:r>
              <a:rPr lang="en-GB" sz="2400" dirty="0">
                <a:latin typeface="+mn-lt"/>
              </a:rPr>
              <a:t>ay he/she come!</a:t>
            </a:r>
            <a:endParaRPr lang="en-GB" sz="2400" b="0" dirty="0">
              <a:effectLst/>
              <a:latin typeface="+mn-lt"/>
            </a:endParaRPr>
          </a:p>
          <a:p>
            <a:pPr lvl="1"/>
            <a:r>
              <a:rPr lang="en-GB" sz="2400" dirty="0">
                <a:latin typeface="+mn-lt"/>
              </a:rPr>
              <a:t>The Potential Optative – when used with </a:t>
            </a:r>
            <a:r>
              <a:rPr lang="el-GR" sz="2400" dirty="0">
                <a:latin typeface="+mn-lt"/>
              </a:rPr>
              <a:t>ἄν</a:t>
            </a:r>
            <a:r>
              <a:rPr lang="en-GB" sz="2400" dirty="0">
                <a:latin typeface="+mn-lt"/>
              </a:rPr>
              <a:t>, it can refer to a future possibility. In translation the words ‘may, can, might, could, would’ are often used </a:t>
            </a:r>
          </a:p>
          <a:p>
            <a:pPr marL="457200" lvl="1" indent="0">
              <a:buNone/>
            </a:pPr>
            <a:r>
              <a:rPr lang="el-GR" sz="2400" dirty="0">
                <a:latin typeface="+mn-lt"/>
              </a:rPr>
              <a:t>	</a:t>
            </a:r>
            <a:r>
              <a:rPr lang="en-GB" sz="2400" dirty="0">
                <a:latin typeface="+mn-lt"/>
              </a:rPr>
              <a:t>e.g. </a:t>
            </a:r>
            <a:r>
              <a:rPr lang="el-GR" sz="2400" dirty="0">
                <a:latin typeface="+mn-lt"/>
              </a:rPr>
              <a:t>ἔλθοι ἄν</a:t>
            </a:r>
            <a:r>
              <a:rPr lang="en-GB" sz="2400" dirty="0">
                <a:latin typeface="+mn-lt"/>
              </a:rPr>
              <a:t> ‘He may/might/could/would come’ </a:t>
            </a:r>
          </a:p>
          <a:p>
            <a:pPr lvl="1"/>
            <a:r>
              <a:rPr lang="en-GB" sz="2400" b="0" dirty="0">
                <a:effectLst/>
                <a:latin typeface="+mn-lt"/>
              </a:rPr>
              <a:t>In various subordinate clauses, when the main verb is in a secondary tense (i.e. a past tense like aorist, imperfect or pluperfect), the verb of the purpose clause will be optative </a:t>
            </a:r>
          </a:p>
          <a:p>
            <a:pPr marL="0" indent="0">
              <a:buNone/>
            </a:pPr>
            <a:endParaRPr lang="en-GB" dirty="0"/>
          </a:p>
        </p:txBody>
      </p:sp>
    </p:spTree>
    <p:extLst>
      <p:ext uri="{BB962C8B-B14F-4D97-AF65-F5344CB8AC3E}">
        <p14:creationId xmlns:p14="http://schemas.microsoft.com/office/powerpoint/2010/main" val="2608451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9AF11D-BACB-46BF-830C-23F75B288BD3}"/>
              </a:ext>
            </a:extLst>
          </p:cNvPr>
          <p:cNvSpPr>
            <a:spLocks noGrp="1"/>
          </p:cNvSpPr>
          <p:nvPr>
            <p:ph idx="1"/>
          </p:nvPr>
        </p:nvSpPr>
        <p:spPr>
          <a:xfrm>
            <a:off x="789868" y="666642"/>
            <a:ext cx="10100636" cy="5910942"/>
          </a:xfrm>
        </p:spPr>
        <p:txBody>
          <a:bodyPr>
            <a:normAutofit/>
          </a:bodyPr>
          <a:lstStyle/>
          <a:p>
            <a:r>
              <a:rPr lang="en-GB" sz="2400" dirty="0">
                <a:latin typeface="+mn-lt"/>
              </a:rPr>
              <a:t>The main difference between the uses in different forms is one of aspect. </a:t>
            </a:r>
          </a:p>
          <a:p>
            <a:r>
              <a:rPr lang="en-GB" sz="2400" dirty="0">
                <a:latin typeface="+mn-lt"/>
              </a:rPr>
              <a:t>Aspect can refer to the relationship of the action or to the passage of time – e.g. whether it is ongoing, momentary or complete</a:t>
            </a:r>
          </a:p>
          <a:p>
            <a:r>
              <a:rPr lang="en-GB" sz="2400" dirty="0">
                <a:latin typeface="+mn-lt"/>
              </a:rPr>
              <a:t>An aorist optative for example would refer to a future wish that could be momentarily completed. Whereas a present optative, would be an ongoing wish for the future. </a:t>
            </a:r>
          </a:p>
          <a:p>
            <a:endParaRPr lang="en-GB" sz="2400" dirty="0">
              <a:latin typeface="+mn-lt"/>
            </a:endParaRPr>
          </a:p>
          <a:p>
            <a:endParaRPr lang="en-GB" sz="2400" i="1" dirty="0">
              <a:latin typeface="+mn-lt"/>
            </a:endParaRPr>
          </a:p>
        </p:txBody>
      </p:sp>
      <p:pic>
        <p:nvPicPr>
          <p:cNvPr id="5" name="Picture 4" descr="Table&#10;&#10;Description automatically generated">
            <a:extLst>
              <a:ext uri="{FF2B5EF4-FFF2-40B4-BE49-F238E27FC236}">
                <a16:creationId xmlns:a16="http://schemas.microsoft.com/office/drawing/2014/main" id="{5DE0DD62-7C6D-4228-BE3C-D6569F6CBA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9043" y="4622827"/>
            <a:ext cx="7093315" cy="1568531"/>
          </a:xfrm>
          <a:prstGeom prst="rect">
            <a:avLst/>
          </a:prstGeom>
        </p:spPr>
      </p:pic>
    </p:spTree>
    <p:extLst>
      <p:ext uri="{BB962C8B-B14F-4D97-AF65-F5344CB8AC3E}">
        <p14:creationId xmlns:p14="http://schemas.microsoft.com/office/powerpoint/2010/main" val="4158570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7457B-4656-4488-A69F-E9C62816DE5C}"/>
              </a:ext>
            </a:extLst>
          </p:cNvPr>
          <p:cNvSpPr>
            <a:spLocks noGrp="1"/>
          </p:cNvSpPr>
          <p:nvPr>
            <p:ph type="title"/>
          </p:nvPr>
        </p:nvSpPr>
        <p:spPr/>
        <p:txBody>
          <a:bodyPr/>
          <a:lstStyle/>
          <a:p>
            <a:r>
              <a:rPr lang="en-GB" dirty="0"/>
              <a:t>Aorist </a:t>
            </a:r>
            <a:r>
              <a:rPr lang="en-GB" dirty="0" err="1"/>
              <a:t>Optatives</a:t>
            </a:r>
            <a:r>
              <a:rPr lang="en-GB" dirty="0"/>
              <a:t> </a:t>
            </a:r>
          </a:p>
        </p:txBody>
      </p:sp>
      <p:graphicFrame>
        <p:nvGraphicFramePr>
          <p:cNvPr id="4" name="Content Placeholder 3">
            <a:extLst>
              <a:ext uri="{FF2B5EF4-FFF2-40B4-BE49-F238E27FC236}">
                <a16:creationId xmlns:a16="http://schemas.microsoft.com/office/drawing/2014/main" id="{86D84C53-B689-48E2-8E80-4F06EA664A73}"/>
              </a:ext>
            </a:extLst>
          </p:cNvPr>
          <p:cNvGraphicFramePr>
            <a:graphicFrameLocks noGrp="1"/>
          </p:cNvGraphicFramePr>
          <p:nvPr>
            <p:ph idx="1"/>
            <p:extLst>
              <p:ext uri="{D42A27DB-BD31-4B8C-83A1-F6EECF244321}">
                <p14:modId xmlns:p14="http://schemas.microsoft.com/office/powerpoint/2010/main" val="3223561598"/>
              </p:ext>
            </p:extLst>
          </p:nvPr>
        </p:nvGraphicFramePr>
        <p:xfrm>
          <a:off x="906575" y="1584035"/>
          <a:ext cx="4586039" cy="3604853"/>
        </p:xfrm>
        <a:graphic>
          <a:graphicData uri="http://schemas.openxmlformats.org/drawingml/2006/table">
            <a:tbl>
              <a:tblPr/>
              <a:tblGrid>
                <a:gridCol w="1968183">
                  <a:extLst>
                    <a:ext uri="{9D8B030D-6E8A-4147-A177-3AD203B41FA5}">
                      <a16:colId xmlns:a16="http://schemas.microsoft.com/office/drawing/2014/main" val="1028174563"/>
                    </a:ext>
                  </a:extLst>
                </a:gridCol>
                <a:gridCol w="2617856">
                  <a:extLst>
                    <a:ext uri="{9D8B030D-6E8A-4147-A177-3AD203B41FA5}">
                      <a16:colId xmlns:a16="http://schemas.microsoft.com/office/drawing/2014/main" val="66865500"/>
                    </a:ext>
                  </a:extLst>
                </a:gridCol>
              </a:tblGrid>
              <a:tr h="514979">
                <a:tc>
                  <a:txBody>
                    <a:bodyPr/>
                    <a:lstStyle/>
                    <a:p>
                      <a:pPr marL="0" marR="0" fontAlgn="t">
                        <a:spcBef>
                          <a:spcPts val="0"/>
                        </a:spcBef>
                        <a:spcAft>
                          <a:spcPts val="0"/>
                        </a:spcAft>
                      </a:pPr>
                      <a:r>
                        <a:rPr lang="el-GR" sz="2800" dirty="0">
                          <a:solidFill>
                            <a:schemeClr val="bg1"/>
                          </a:solidFill>
                          <a:effectLst/>
                          <a:latin typeface="Calibri" panose="020F0502020204030204" pitchFamily="34" charset="0"/>
                        </a:rPr>
                        <a:t>1</a:t>
                      </a:r>
                      <a:r>
                        <a:rPr lang="en-GB" sz="2800" baseline="30000" dirty="0" err="1">
                          <a:solidFill>
                            <a:schemeClr val="bg1"/>
                          </a:solidFill>
                          <a:effectLst/>
                          <a:latin typeface="Calibri" panose="020F0502020204030204" pitchFamily="34" charset="0"/>
                        </a:rPr>
                        <a:t>st</a:t>
                      </a:r>
                      <a:r>
                        <a:rPr lang="en-GB" sz="2800" dirty="0">
                          <a:solidFill>
                            <a:schemeClr val="bg1"/>
                          </a:solidFill>
                          <a:effectLst/>
                          <a:latin typeface="Calibri" panose="020F0502020204030204" pitchFamily="34" charset="0"/>
                        </a:rPr>
                        <a:t> Aor. Act. </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D0CECE"/>
                    </a:solidFill>
                  </a:tcPr>
                </a:tc>
                <a:tc>
                  <a:txBody>
                    <a:bodyPr/>
                    <a:lstStyle/>
                    <a:p>
                      <a:pPr marL="0" marR="0" fontAlgn="t">
                        <a:spcBef>
                          <a:spcPts val="0"/>
                        </a:spcBef>
                        <a:spcAft>
                          <a:spcPts val="0"/>
                        </a:spcAft>
                      </a:pPr>
                      <a:r>
                        <a:rPr lang="en-GB" sz="2800" dirty="0">
                          <a:solidFill>
                            <a:schemeClr val="bg1"/>
                          </a:solidFill>
                          <a:effectLst/>
                          <a:latin typeface="Calibri" panose="020F0502020204030204" pitchFamily="34" charset="0"/>
                        </a:rPr>
                        <a:t>1</a:t>
                      </a:r>
                      <a:r>
                        <a:rPr lang="en-GB" sz="2800" baseline="30000" dirty="0">
                          <a:solidFill>
                            <a:schemeClr val="bg1"/>
                          </a:solidFill>
                          <a:effectLst/>
                          <a:latin typeface="Calibri" panose="020F0502020204030204" pitchFamily="34" charset="0"/>
                        </a:rPr>
                        <a:t>st</a:t>
                      </a:r>
                      <a:r>
                        <a:rPr lang="en-GB" sz="2800" dirty="0">
                          <a:solidFill>
                            <a:schemeClr val="bg1"/>
                          </a:solidFill>
                          <a:effectLst/>
                          <a:latin typeface="Calibri" panose="020F0502020204030204" pitchFamily="34" charset="0"/>
                        </a:rPr>
                        <a:t> Aor. Mid. </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D0CECE"/>
                    </a:solidFill>
                  </a:tcPr>
                </a:tc>
                <a:extLst>
                  <a:ext uri="{0D108BD9-81ED-4DB2-BD59-A6C34878D82A}">
                    <a16:rowId xmlns:a16="http://schemas.microsoft.com/office/drawing/2014/main" val="3663118453"/>
                  </a:ext>
                </a:extLst>
              </a:tr>
              <a:tr h="514979">
                <a:tc>
                  <a:txBody>
                    <a:bodyPr/>
                    <a:lstStyle/>
                    <a:p>
                      <a:pPr marL="0" marR="0" fontAlgn="t">
                        <a:spcBef>
                          <a:spcPts val="0"/>
                        </a:spcBef>
                        <a:spcAft>
                          <a:spcPts val="0"/>
                        </a:spcAft>
                      </a:pPr>
                      <a:r>
                        <a:rPr lang="el-GR" sz="2800">
                          <a:effectLst/>
                          <a:latin typeface="Calibri" panose="020F0502020204030204" pitchFamily="34" charset="0"/>
                        </a:rPr>
                        <a:t>παύσα-ι-μι</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800" dirty="0">
                          <a:effectLst/>
                          <a:latin typeface="Calibri" panose="020F0502020204030204" pitchFamily="34" charset="0"/>
                        </a:rPr>
                        <a:t>παυσα-ί-μην</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901316328"/>
                  </a:ext>
                </a:extLst>
              </a:tr>
              <a:tr h="514979">
                <a:tc>
                  <a:txBody>
                    <a:bodyPr/>
                    <a:lstStyle/>
                    <a:p>
                      <a:pPr marL="0" marR="0" fontAlgn="t">
                        <a:spcBef>
                          <a:spcPts val="0"/>
                        </a:spcBef>
                        <a:spcAft>
                          <a:spcPts val="0"/>
                        </a:spcAft>
                      </a:pPr>
                      <a:r>
                        <a:rPr lang="el-GR" sz="2800">
                          <a:effectLst/>
                          <a:latin typeface="Calibri" panose="020F0502020204030204" pitchFamily="34" charset="0"/>
                        </a:rPr>
                        <a:t>παύσ-ειας</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800">
                          <a:effectLst/>
                          <a:latin typeface="Calibri" panose="020F0502020204030204" pitchFamily="34" charset="0"/>
                        </a:rPr>
                        <a:t>παύσα-ι-ο </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358027907"/>
                  </a:ext>
                </a:extLst>
              </a:tr>
              <a:tr h="514979">
                <a:tc>
                  <a:txBody>
                    <a:bodyPr/>
                    <a:lstStyle/>
                    <a:p>
                      <a:pPr marL="0" marR="0" fontAlgn="t">
                        <a:spcBef>
                          <a:spcPts val="0"/>
                        </a:spcBef>
                        <a:spcAft>
                          <a:spcPts val="0"/>
                        </a:spcAft>
                      </a:pPr>
                      <a:r>
                        <a:rPr lang="el-GR" sz="2800">
                          <a:effectLst/>
                          <a:latin typeface="Calibri" panose="020F0502020204030204" pitchFamily="34" charset="0"/>
                        </a:rPr>
                        <a:t>παύσ-ειε(ν)</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800">
                          <a:effectLst/>
                          <a:latin typeface="Calibri" panose="020F0502020204030204" pitchFamily="34" charset="0"/>
                        </a:rPr>
                        <a:t>παύσα-ι-το </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835176904"/>
                  </a:ext>
                </a:extLst>
              </a:tr>
              <a:tr h="514979">
                <a:tc>
                  <a:txBody>
                    <a:bodyPr/>
                    <a:lstStyle/>
                    <a:p>
                      <a:pPr marL="0" marR="0" fontAlgn="t">
                        <a:spcBef>
                          <a:spcPts val="0"/>
                        </a:spcBef>
                        <a:spcAft>
                          <a:spcPts val="0"/>
                        </a:spcAft>
                      </a:pPr>
                      <a:r>
                        <a:rPr lang="el-GR" sz="2800">
                          <a:effectLst/>
                          <a:latin typeface="Calibri" panose="020F0502020204030204" pitchFamily="34" charset="0"/>
                        </a:rPr>
                        <a:t>παύσα-ι-μεν</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800">
                          <a:effectLst/>
                          <a:latin typeface="Calibri" panose="020F0502020204030204" pitchFamily="34" charset="0"/>
                        </a:rPr>
                        <a:t>παυσα-ί-μεθα</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2223930980"/>
                  </a:ext>
                </a:extLst>
              </a:tr>
              <a:tr h="514979">
                <a:tc>
                  <a:txBody>
                    <a:bodyPr/>
                    <a:lstStyle/>
                    <a:p>
                      <a:pPr marL="0" marR="0" fontAlgn="t">
                        <a:spcBef>
                          <a:spcPts val="0"/>
                        </a:spcBef>
                        <a:spcAft>
                          <a:spcPts val="0"/>
                        </a:spcAft>
                      </a:pPr>
                      <a:r>
                        <a:rPr lang="el-GR" sz="2800">
                          <a:effectLst/>
                          <a:latin typeface="Calibri" panose="020F0502020204030204" pitchFamily="34" charset="0"/>
                        </a:rPr>
                        <a:t>παύσα-ι-τε</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800">
                          <a:effectLst/>
                          <a:latin typeface="Calibri" panose="020F0502020204030204" pitchFamily="34" charset="0"/>
                        </a:rPr>
                        <a:t>παύσα-ι-σθε </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2103135650"/>
                  </a:ext>
                </a:extLst>
              </a:tr>
              <a:tr h="514979">
                <a:tc>
                  <a:txBody>
                    <a:bodyPr/>
                    <a:lstStyle/>
                    <a:p>
                      <a:pPr marL="0" marR="0" fontAlgn="t">
                        <a:spcBef>
                          <a:spcPts val="0"/>
                        </a:spcBef>
                        <a:spcAft>
                          <a:spcPts val="0"/>
                        </a:spcAft>
                      </a:pPr>
                      <a:r>
                        <a:rPr lang="el-GR" sz="2800">
                          <a:effectLst/>
                          <a:latin typeface="Calibri" panose="020F0502020204030204" pitchFamily="34" charset="0"/>
                        </a:rPr>
                        <a:t>παύσ-ειαν</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800" dirty="0">
                          <a:effectLst/>
                          <a:latin typeface="Calibri" panose="020F0502020204030204" pitchFamily="34" charset="0"/>
                        </a:rPr>
                        <a:t>παύσα-ι-ντο </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761377545"/>
                  </a:ext>
                </a:extLst>
              </a:tr>
            </a:tbl>
          </a:graphicData>
        </a:graphic>
      </p:graphicFrame>
      <p:graphicFrame>
        <p:nvGraphicFramePr>
          <p:cNvPr id="6" name="Table 5">
            <a:extLst>
              <a:ext uri="{FF2B5EF4-FFF2-40B4-BE49-F238E27FC236}">
                <a16:creationId xmlns:a16="http://schemas.microsoft.com/office/drawing/2014/main" id="{BBE51242-A788-4F3E-AC42-CE3E5E40BCFB}"/>
              </a:ext>
            </a:extLst>
          </p:cNvPr>
          <p:cNvGraphicFramePr>
            <a:graphicFrameLocks noGrp="1"/>
          </p:cNvGraphicFramePr>
          <p:nvPr>
            <p:extLst>
              <p:ext uri="{D42A27DB-BD31-4B8C-83A1-F6EECF244321}">
                <p14:modId xmlns:p14="http://schemas.microsoft.com/office/powerpoint/2010/main" val="4282539105"/>
              </p:ext>
            </p:extLst>
          </p:nvPr>
        </p:nvGraphicFramePr>
        <p:xfrm>
          <a:off x="6578472" y="1630630"/>
          <a:ext cx="4706953" cy="3511662"/>
        </p:xfrm>
        <a:graphic>
          <a:graphicData uri="http://schemas.openxmlformats.org/drawingml/2006/table">
            <a:tbl>
              <a:tblPr/>
              <a:tblGrid>
                <a:gridCol w="2446003">
                  <a:extLst>
                    <a:ext uri="{9D8B030D-6E8A-4147-A177-3AD203B41FA5}">
                      <a16:colId xmlns:a16="http://schemas.microsoft.com/office/drawing/2014/main" val="2337643655"/>
                    </a:ext>
                  </a:extLst>
                </a:gridCol>
                <a:gridCol w="2260950">
                  <a:extLst>
                    <a:ext uri="{9D8B030D-6E8A-4147-A177-3AD203B41FA5}">
                      <a16:colId xmlns:a16="http://schemas.microsoft.com/office/drawing/2014/main" val="2403693061"/>
                    </a:ext>
                  </a:extLst>
                </a:gridCol>
              </a:tblGrid>
              <a:tr h="501666">
                <a:tc>
                  <a:txBody>
                    <a:bodyPr/>
                    <a:lstStyle/>
                    <a:p>
                      <a:pPr marL="0" marR="0" fontAlgn="t">
                        <a:spcBef>
                          <a:spcPts val="0"/>
                        </a:spcBef>
                        <a:spcAft>
                          <a:spcPts val="0"/>
                        </a:spcAft>
                      </a:pPr>
                      <a:r>
                        <a:rPr lang="en-GB" sz="2800" dirty="0">
                          <a:solidFill>
                            <a:schemeClr val="bg1"/>
                          </a:solidFill>
                          <a:effectLst/>
                          <a:latin typeface="Calibri" panose="020F0502020204030204" pitchFamily="34" charset="0"/>
                        </a:rPr>
                        <a:t>2nd Aor. Act. </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D0CECE"/>
                    </a:solidFill>
                  </a:tcPr>
                </a:tc>
                <a:tc>
                  <a:txBody>
                    <a:bodyPr/>
                    <a:lstStyle/>
                    <a:p>
                      <a:pPr marL="0" marR="0" fontAlgn="t">
                        <a:spcBef>
                          <a:spcPts val="0"/>
                        </a:spcBef>
                        <a:spcAft>
                          <a:spcPts val="0"/>
                        </a:spcAft>
                      </a:pPr>
                      <a:r>
                        <a:rPr lang="en-GB" sz="2800" dirty="0">
                          <a:solidFill>
                            <a:schemeClr val="bg1"/>
                          </a:solidFill>
                          <a:effectLst/>
                          <a:latin typeface="Calibri" panose="020F0502020204030204" pitchFamily="34" charset="0"/>
                        </a:rPr>
                        <a:t>2nd Aor. Mid</a:t>
                      </a:r>
                      <a:r>
                        <a:rPr lang="el-GR" sz="2800" dirty="0">
                          <a:solidFill>
                            <a:schemeClr val="bg1"/>
                          </a:solidFill>
                          <a:effectLst/>
                          <a:latin typeface="Calibri" panose="020F0502020204030204" pitchFamily="34" charset="0"/>
                        </a:rPr>
                        <a:t>.</a:t>
                      </a:r>
                      <a:endParaRPr lang="en-GB" sz="2800" dirty="0">
                        <a:solidFill>
                          <a:schemeClr val="bg1"/>
                        </a:solidFill>
                        <a:effectLst/>
                        <a:latin typeface="Calibri" panose="020F0502020204030204" pitchFamily="34" charset="0"/>
                      </a:endParaRP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solidFill>
                      <a:srgbClr val="D0CECE"/>
                    </a:solidFill>
                  </a:tcPr>
                </a:tc>
                <a:extLst>
                  <a:ext uri="{0D108BD9-81ED-4DB2-BD59-A6C34878D82A}">
                    <a16:rowId xmlns:a16="http://schemas.microsoft.com/office/drawing/2014/main" val="4139375301"/>
                  </a:ext>
                </a:extLst>
              </a:tr>
              <a:tr h="501666">
                <a:tc>
                  <a:txBody>
                    <a:bodyPr/>
                    <a:lstStyle/>
                    <a:p>
                      <a:pPr marL="0" marR="0" fontAlgn="t">
                        <a:spcBef>
                          <a:spcPts val="0"/>
                        </a:spcBef>
                        <a:spcAft>
                          <a:spcPts val="0"/>
                        </a:spcAft>
                      </a:pPr>
                      <a:r>
                        <a:rPr lang="el-GR" sz="2800">
                          <a:effectLst/>
                          <a:latin typeface="Calibri" panose="020F0502020204030204" pitchFamily="34" charset="0"/>
                        </a:rPr>
                        <a:t>λάβ-οι-μι</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800">
                          <a:effectLst/>
                          <a:latin typeface="Calibri" panose="020F0502020204030204" pitchFamily="34" charset="0"/>
                        </a:rPr>
                        <a:t>λαβ-οί-μην</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3961903815"/>
                  </a:ext>
                </a:extLst>
              </a:tr>
              <a:tr h="501666">
                <a:tc>
                  <a:txBody>
                    <a:bodyPr/>
                    <a:lstStyle/>
                    <a:p>
                      <a:pPr marL="0" marR="0" fontAlgn="t">
                        <a:spcBef>
                          <a:spcPts val="0"/>
                        </a:spcBef>
                        <a:spcAft>
                          <a:spcPts val="0"/>
                        </a:spcAft>
                      </a:pPr>
                      <a:r>
                        <a:rPr lang="el-GR" sz="2800">
                          <a:effectLst/>
                          <a:latin typeface="Calibri" panose="020F0502020204030204" pitchFamily="34" charset="0"/>
                        </a:rPr>
                        <a:t>λάβ-οι-ς</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800" dirty="0">
                          <a:effectLst/>
                          <a:latin typeface="Calibri" panose="020F0502020204030204" pitchFamily="34" charset="0"/>
                        </a:rPr>
                        <a:t>λάβ-οι-ο</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2638159576"/>
                  </a:ext>
                </a:extLst>
              </a:tr>
              <a:tr h="501666">
                <a:tc>
                  <a:txBody>
                    <a:bodyPr/>
                    <a:lstStyle/>
                    <a:p>
                      <a:pPr marL="0" marR="0" fontAlgn="t">
                        <a:spcBef>
                          <a:spcPts val="0"/>
                        </a:spcBef>
                        <a:spcAft>
                          <a:spcPts val="0"/>
                        </a:spcAft>
                      </a:pPr>
                      <a:r>
                        <a:rPr lang="el-GR" sz="2800">
                          <a:effectLst/>
                          <a:latin typeface="Calibri" panose="020F0502020204030204" pitchFamily="34" charset="0"/>
                        </a:rPr>
                        <a:t>λάβ-οι</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800">
                          <a:effectLst/>
                          <a:latin typeface="Calibri" panose="020F0502020204030204" pitchFamily="34" charset="0"/>
                        </a:rPr>
                        <a:t>λάβ-οι-το</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3999736116"/>
                  </a:ext>
                </a:extLst>
              </a:tr>
              <a:tr h="501666">
                <a:tc>
                  <a:txBody>
                    <a:bodyPr/>
                    <a:lstStyle/>
                    <a:p>
                      <a:pPr marL="0" marR="0" fontAlgn="t">
                        <a:spcBef>
                          <a:spcPts val="0"/>
                        </a:spcBef>
                        <a:spcAft>
                          <a:spcPts val="0"/>
                        </a:spcAft>
                      </a:pPr>
                      <a:r>
                        <a:rPr lang="el-GR" sz="2800">
                          <a:effectLst/>
                          <a:latin typeface="Calibri" panose="020F0502020204030204" pitchFamily="34" charset="0"/>
                        </a:rPr>
                        <a:t>λάβ-οι-μεν</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800">
                          <a:effectLst/>
                          <a:latin typeface="Calibri" panose="020F0502020204030204" pitchFamily="34" charset="0"/>
                        </a:rPr>
                        <a:t>λαβ-οί-μεθα</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772156320"/>
                  </a:ext>
                </a:extLst>
              </a:tr>
              <a:tr h="501666">
                <a:tc>
                  <a:txBody>
                    <a:bodyPr/>
                    <a:lstStyle/>
                    <a:p>
                      <a:pPr marL="0" marR="0" fontAlgn="t">
                        <a:spcBef>
                          <a:spcPts val="0"/>
                        </a:spcBef>
                        <a:spcAft>
                          <a:spcPts val="0"/>
                        </a:spcAft>
                      </a:pPr>
                      <a:r>
                        <a:rPr lang="el-GR" sz="2800">
                          <a:effectLst/>
                          <a:latin typeface="Calibri" panose="020F0502020204030204" pitchFamily="34" charset="0"/>
                        </a:rPr>
                        <a:t>λάβ-οι-τε</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800">
                          <a:effectLst/>
                          <a:latin typeface="Calibri" panose="020F0502020204030204" pitchFamily="34" charset="0"/>
                        </a:rPr>
                        <a:t>λάβ-οι-σθε</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336376330"/>
                  </a:ext>
                </a:extLst>
              </a:tr>
              <a:tr h="501666">
                <a:tc>
                  <a:txBody>
                    <a:bodyPr/>
                    <a:lstStyle/>
                    <a:p>
                      <a:pPr marL="0" marR="0" fontAlgn="t">
                        <a:spcBef>
                          <a:spcPts val="0"/>
                        </a:spcBef>
                        <a:spcAft>
                          <a:spcPts val="0"/>
                        </a:spcAft>
                      </a:pPr>
                      <a:r>
                        <a:rPr lang="el-GR" sz="2800">
                          <a:effectLst/>
                          <a:latin typeface="Calibri" panose="020F0502020204030204" pitchFamily="34" charset="0"/>
                        </a:rPr>
                        <a:t>λάβ-οι-εν</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tc>
                  <a:txBody>
                    <a:bodyPr/>
                    <a:lstStyle/>
                    <a:p>
                      <a:pPr marL="0" marR="0" fontAlgn="t">
                        <a:spcBef>
                          <a:spcPts val="0"/>
                        </a:spcBef>
                        <a:spcAft>
                          <a:spcPts val="0"/>
                        </a:spcAft>
                      </a:pPr>
                      <a:r>
                        <a:rPr lang="el-GR" sz="2800" dirty="0">
                          <a:effectLst/>
                          <a:latin typeface="Calibri" panose="020F0502020204030204" pitchFamily="34" charset="0"/>
                        </a:rPr>
                        <a:t>λάβ-οι-ντο</a:t>
                      </a:r>
                    </a:p>
                  </a:txBody>
                  <a:tcPr marL="38100" marR="38100" marT="25400" marB="25400">
                    <a:lnL w="12700" cap="flat" cmpd="sng" algn="ctr">
                      <a:solidFill>
                        <a:srgbClr val="A3A3A3"/>
                      </a:solidFill>
                      <a:prstDash val="solid"/>
                      <a:round/>
                      <a:headEnd type="none" w="med" len="med"/>
                      <a:tailEnd type="none" w="med" len="med"/>
                    </a:lnL>
                    <a:lnR w="12700" cap="flat" cmpd="sng" algn="ctr">
                      <a:solidFill>
                        <a:srgbClr val="A3A3A3"/>
                      </a:solidFill>
                      <a:prstDash val="solid"/>
                      <a:round/>
                      <a:headEnd type="none" w="med" len="med"/>
                      <a:tailEnd type="none" w="med" len="med"/>
                    </a:lnR>
                    <a:lnT w="12700" cap="flat" cmpd="sng" algn="ctr">
                      <a:solidFill>
                        <a:srgbClr val="A3A3A3"/>
                      </a:solidFill>
                      <a:prstDash val="solid"/>
                      <a:round/>
                      <a:headEnd type="none" w="med" len="med"/>
                      <a:tailEnd type="none" w="med" len="med"/>
                    </a:lnT>
                    <a:lnB w="12700" cap="flat" cmpd="sng" algn="ctr">
                      <a:solidFill>
                        <a:srgbClr val="A3A3A3"/>
                      </a:solidFill>
                      <a:prstDash val="solid"/>
                      <a:round/>
                      <a:headEnd type="none" w="med" len="med"/>
                      <a:tailEnd type="none" w="med" len="med"/>
                    </a:lnB>
                  </a:tcPr>
                </a:tc>
                <a:extLst>
                  <a:ext uri="{0D108BD9-81ED-4DB2-BD59-A6C34878D82A}">
                    <a16:rowId xmlns:a16="http://schemas.microsoft.com/office/drawing/2014/main" val="3798434287"/>
                  </a:ext>
                </a:extLst>
              </a:tr>
            </a:tbl>
          </a:graphicData>
        </a:graphic>
      </p:graphicFrame>
      <p:sp>
        <p:nvSpPr>
          <p:cNvPr id="7" name="TextBox 6">
            <a:extLst>
              <a:ext uri="{FF2B5EF4-FFF2-40B4-BE49-F238E27FC236}">
                <a16:creationId xmlns:a16="http://schemas.microsoft.com/office/drawing/2014/main" id="{DAEE0102-59E2-42FE-A110-3587431347BD}"/>
              </a:ext>
            </a:extLst>
          </p:cNvPr>
          <p:cNvSpPr txBox="1"/>
          <p:nvPr/>
        </p:nvSpPr>
        <p:spPr>
          <a:xfrm>
            <a:off x="1261327" y="5494713"/>
            <a:ext cx="9335193" cy="923330"/>
          </a:xfrm>
          <a:prstGeom prst="rect">
            <a:avLst/>
          </a:prstGeom>
          <a:noFill/>
        </p:spPr>
        <p:txBody>
          <a:bodyPr wrap="square" rtlCol="0">
            <a:spAutoFit/>
          </a:bodyPr>
          <a:lstStyle/>
          <a:p>
            <a:pPr marL="285750" indent="-285750">
              <a:buFont typeface="Arial" panose="020B0604020202020204" pitchFamily="34" charset="0"/>
              <a:buChar char="•"/>
            </a:pPr>
            <a:r>
              <a:rPr lang="en-GB" dirty="0"/>
              <a:t>In the aor. 1 forms, the </a:t>
            </a:r>
            <a:r>
              <a:rPr lang="el-GR" dirty="0"/>
              <a:t>–σα- </a:t>
            </a:r>
            <a:r>
              <a:rPr lang="en-GB" dirty="0"/>
              <a:t>is a sign of the aorist, whilst the -</a:t>
            </a:r>
            <a:r>
              <a:rPr lang="el-GR" dirty="0"/>
              <a:t>ι-</a:t>
            </a:r>
            <a:r>
              <a:rPr lang="en-GB" dirty="0"/>
              <a:t> shows the optative</a:t>
            </a:r>
          </a:p>
          <a:p>
            <a:pPr marL="285750" indent="-285750">
              <a:buFont typeface="Arial" panose="020B0604020202020204" pitchFamily="34" charset="0"/>
              <a:buChar char="•"/>
            </a:pPr>
            <a:r>
              <a:rPr lang="en-GB" dirty="0"/>
              <a:t>In the aor. 2 the aorist stem is shown and then the </a:t>
            </a:r>
            <a:r>
              <a:rPr lang="el-GR" dirty="0"/>
              <a:t>-οι-</a:t>
            </a:r>
            <a:endParaRPr lang="en-GB" dirty="0"/>
          </a:p>
        </p:txBody>
      </p:sp>
    </p:spTree>
    <p:extLst>
      <p:ext uri="{BB962C8B-B14F-4D97-AF65-F5344CB8AC3E}">
        <p14:creationId xmlns:p14="http://schemas.microsoft.com/office/powerpoint/2010/main" val="866808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479BBF-AEA1-43FA-9892-F6CE9BD787A4}"/>
              </a:ext>
            </a:extLst>
          </p:cNvPr>
          <p:cNvSpPr>
            <a:spLocks noGrp="1"/>
          </p:cNvSpPr>
          <p:nvPr>
            <p:ph idx="1"/>
          </p:nvPr>
        </p:nvSpPr>
        <p:spPr>
          <a:xfrm>
            <a:off x="471056" y="424874"/>
            <a:ext cx="9578798" cy="5823526"/>
          </a:xfrm>
        </p:spPr>
        <p:txBody>
          <a:bodyPr>
            <a:normAutofit/>
          </a:bodyPr>
          <a:lstStyle/>
          <a:p>
            <a:pPr marL="0" indent="0">
              <a:buNone/>
            </a:pPr>
            <a:endParaRPr lang="el-GR" sz="3600" dirty="0"/>
          </a:p>
          <a:p>
            <a:endParaRPr lang="el-GR" sz="3600" dirty="0"/>
          </a:p>
        </p:txBody>
      </p:sp>
      <p:sp>
        <p:nvSpPr>
          <p:cNvPr id="4" name="TextBox 3">
            <a:extLst>
              <a:ext uri="{FF2B5EF4-FFF2-40B4-BE49-F238E27FC236}">
                <a16:creationId xmlns:a16="http://schemas.microsoft.com/office/drawing/2014/main" id="{F0939451-9F6C-405F-B47F-64094785BCD9}"/>
              </a:ext>
            </a:extLst>
          </p:cNvPr>
          <p:cNvSpPr txBox="1"/>
          <p:nvPr/>
        </p:nvSpPr>
        <p:spPr>
          <a:xfrm>
            <a:off x="471055" y="640080"/>
            <a:ext cx="11399519" cy="7017306"/>
          </a:xfrm>
          <a:prstGeom prst="rect">
            <a:avLst/>
          </a:prstGeom>
          <a:noFill/>
        </p:spPr>
        <p:txBody>
          <a:bodyPr wrap="square" rtlCol="0">
            <a:spAutoFit/>
          </a:bodyPr>
          <a:lstStyle/>
          <a:p>
            <a:r>
              <a:rPr lang="en-GB" sz="2400" dirty="0"/>
              <a:t>Translate:</a:t>
            </a:r>
          </a:p>
          <a:p>
            <a:pPr marL="342900" indent="-342900">
              <a:buFont typeface="+mj-lt"/>
              <a:buAutoNum type="arabicPeriod"/>
            </a:pPr>
            <a:endParaRPr lang="en-GB" sz="2400" dirty="0"/>
          </a:p>
          <a:p>
            <a:pPr marL="342900" indent="-342900">
              <a:buFont typeface="+mj-lt"/>
              <a:buAutoNum type="arabicPeriod"/>
            </a:pPr>
            <a:r>
              <a:rPr lang="el-GR" sz="2400" dirty="0"/>
              <a:t>μὴ γένοιτο</a:t>
            </a:r>
            <a:r>
              <a:rPr lang="en-GB" sz="2400" dirty="0"/>
              <a:t> </a:t>
            </a:r>
          </a:p>
          <a:p>
            <a:pPr marL="342900" indent="-342900">
              <a:buFont typeface="+mj-lt"/>
              <a:buAutoNum type="arabicPeriod"/>
            </a:pPr>
            <a:endParaRPr lang="en-GB" sz="2400" dirty="0"/>
          </a:p>
          <a:p>
            <a:pPr marL="342900" indent="-342900">
              <a:buFont typeface="+mj-lt"/>
              <a:buAutoNum type="arabicPeriod"/>
            </a:pPr>
            <a:r>
              <a:rPr lang="en-GB" sz="2400" dirty="0"/>
              <a:t> </a:t>
            </a:r>
            <a:r>
              <a:rPr lang="el-GR" sz="2400" dirty="0"/>
              <a:t>τίς ἂν ὑμῖν πείθοιτο;</a:t>
            </a:r>
            <a:endParaRPr lang="en-GB" sz="2400" dirty="0"/>
          </a:p>
          <a:p>
            <a:pPr marL="342900" indent="-342900">
              <a:buFont typeface="+mj-lt"/>
              <a:buAutoNum type="arabicPeriod"/>
            </a:pPr>
            <a:endParaRPr lang="en-GB" sz="2400" dirty="0"/>
          </a:p>
          <a:p>
            <a:pPr marL="342900" indent="-342900">
              <a:buFont typeface="+mj-lt"/>
              <a:buAutoNum type="arabicPeriod"/>
            </a:pPr>
            <a:r>
              <a:rPr lang="el-GR" sz="2400" dirty="0"/>
              <a:t>αἰσχρὸν γὰρ ἂν εἴη εἰ ταῦτα ποιήσαιμεν</a:t>
            </a:r>
            <a:endParaRPr lang="en-GB" sz="2400" dirty="0"/>
          </a:p>
          <a:p>
            <a:pPr marL="342900" indent="-342900">
              <a:buFont typeface="+mj-lt"/>
              <a:buAutoNum type="arabicPeriod"/>
            </a:pPr>
            <a:endParaRPr lang="en-GB" sz="2400" dirty="0"/>
          </a:p>
          <a:p>
            <a:pPr marL="342900" indent="-342900">
              <a:buFont typeface="+mj-lt"/>
              <a:buAutoNum type="arabicPeriod"/>
            </a:pPr>
            <a:r>
              <a:rPr lang="en-GB" sz="2400" dirty="0"/>
              <a:t> </a:t>
            </a:r>
            <a:r>
              <a:rPr lang="el-GR" sz="2400" dirty="0"/>
              <a:t>τί ἂν ἔχειν βούλοιο;</a:t>
            </a:r>
            <a:endParaRPr lang="en-GB" sz="2400" dirty="0"/>
          </a:p>
          <a:p>
            <a:pPr marL="342900" indent="-342900">
              <a:buFont typeface="+mj-lt"/>
              <a:buAutoNum type="arabicPeriod"/>
            </a:pPr>
            <a:endParaRPr lang="en-GB" sz="2400" dirty="0"/>
          </a:p>
          <a:p>
            <a:pPr marL="342900" indent="-342900">
              <a:buFont typeface="+mj-lt"/>
              <a:buAutoNum type="arabicPeriod"/>
            </a:pPr>
            <a:r>
              <a:rPr lang="el-GR" sz="2000" dirty="0"/>
              <a:t>ὦ φίλε Πάν τε καὶ ἄλλοι ὅσοι τῇδε θεοί, </a:t>
            </a:r>
            <a:r>
              <a:rPr lang="el-GR" sz="2000" dirty="0">
                <a:solidFill>
                  <a:schemeClr val="accent1">
                    <a:lumMod val="75000"/>
                  </a:schemeClr>
                </a:solidFill>
              </a:rPr>
              <a:t>δοίητέ </a:t>
            </a:r>
            <a:r>
              <a:rPr lang="el-GR" sz="2000" dirty="0"/>
              <a:t>μοι καλῷ γενέσθαι τἄνδοθεν· ἔξωθεν δὲ ὅσα ἔχω,τοῖς ἐντὸς εἶναί μοι φίλια. πλούσιον δὲ </a:t>
            </a:r>
            <a:r>
              <a:rPr lang="el-GR" sz="2000" dirty="0">
                <a:solidFill>
                  <a:schemeClr val="accent1">
                    <a:lumMod val="75000"/>
                  </a:schemeClr>
                </a:solidFill>
              </a:rPr>
              <a:t>νομίζοιμι</a:t>
            </a:r>
            <a:r>
              <a:rPr lang="el-GR" sz="2000" dirty="0"/>
              <a:t> τὸν σοφόν· τὸ δὲ χρυσοῦ πλῆθος </a:t>
            </a:r>
            <a:r>
              <a:rPr lang="el-GR" sz="2000" dirty="0">
                <a:solidFill>
                  <a:schemeClr val="accent1">
                    <a:lumMod val="60000"/>
                    <a:lumOff val="40000"/>
                  </a:schemeClr>
                </a:solidFill>
              </a:rPr>
              <a:t>εἴη</a:t>
            </a:r>
            <a:r>
              <a:rPr lang="el-GR" sz="2000" dirty="0"/>
              <a:t> μοι ὅσον μήτε φέρειν μήτε ἄγειν δύναιτο ἄλλος ἢ ὁ σώφρων. </a:t>
            </a:r>
            <a:r>
              <a:rPr lang="en-GB" sz="2000" dirty="0"/>
              <a:t> - Plato, Phaedrus </a:t>
            </a:r>
            <a:br>
              <a:rPr lang="en-GB" sz="2000" dirty="0"/>
            </a:br>
            <a:br>
              <a:rPr lang="en-GB" sz="2000" dirty="0"/>
            </a:br>
            <a:r>
              <a:rPr lang="en-GB" sz="2000" dirty="0"/>
              <a:t>[</a:t>
            </a:r>
            <a:r>
              <a:rPr lang="el-GR" sz="2000" dirty="0"/>
              <a:t>ἔνδοθεν (</a:t>
            </a:r>
            <a:r>
              <a:rPr lang="en-GB" sz="2000" dirty="0"/>
              <a:t>from) within. </a:t>
            </a:r>
            <a:r>
              <a:rPr lang="el-GR" sz="2000" dirty="0"/>
              <a:t>ἔξωθεν (</a:t>
            </a:r>
            <a:r>
              <a:rPr lang="en-GB" sz="2000" dirty="0"/>
              <a:t>from) without. </a:t>
            </a:r>
            <a:r>
              <a:rPr lang="el-GR" sz="2000" dirty="0"/>
              <a:t>ἐντός </a:t>
            </a:r>
            <a:r>
              <a:rPr lang="en-GB" sz="2000" dirty="0"/>
              <a:t>inside. </a:t>
            </a:r>
            <a:r>
              <a:rPr lang="el-GR" sz="2000" dirty="0"/>
              <a:t>πλῆθος </a:t>
            </a:r>
            <a:r>
              <a:rPr lang="en-GB" sz="2000" dirty="0"/>
              <a:t>amount. *</a:t>
            </a:r>
            <a:r>
              <a:rPr lang="el-GR" sz="2000" dirty="0"/>
              <a:t>ὅσος, η, ον </a:t>
            </a:r>
            <a:r>
              <a:rPr lang="en-GB" sz="2000" dirty="0"/>
              <a:t>as great as, as much as; pl. as many as.]</a:t>
            </a:r>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a:p>
            <a:endParaRPr lang="en-GB" dirty="0"/>
          </a:p>
        </p:txBody>
      </p:sp>
    </p:spTree>
    <p:extLst>
      <p:ext uri="{BB962C8B-B14F-4D97-AF65-F5344CB8AC3E}">
        <p14:creationId xmlns:p14="http://schemas.microsoft.com/office/powerpoint/2010/main" val="1259483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1649B1-7E54-4D71-B3A1-9D06FE4FEA63}"/>
              </a:ext>
            </a:extLst>
          </p:cNvPr>
          <p:cNvSpPr>
            <a:spLocks noGrp="1"/>
          </p:cNvSpPr>
          <p:nvPr>
            <p:ph idx="1"/>
          </p:nvPr>
        </p:nvSpPr>
        <p:spPr>
          <a:xfrm>
            <a:off x="1103312" y="332510"/>
            <a:ext cx="8946541" cy="5915890"/>
          </a:xfrm>
        </p:spPr>
        <p:txBody>
          <a:bodyPr>
            <a:normAutofit/>
          </a:bodyPr>
          <a:lstStyle/>
          <a:p>
            <a:r>
              <a:rPr lang="en-GB" sz="2400" dirty="0"/>
              <a:t>Useful resources: </a:t>
            </a:r>
          </a:p>
          <a:p>
            <a:pPr lvl="1"/>
            <a:r>
              <a:rPr lang="en-GB" sz="2000" dirty="0" err="1"/>
              <a:t>Luschnig</a:t>
            </a:r>
            <a:r>
              <a:rPr lang="en-GB" sz="2000" dirty="0"/>
              <a:t>, C. A. (2007) </a:t>
            </a:r>
            <a:r>
              <a:rPr lang="en-GB" sz="2000" i="1" dirty="0"/>
              <a:t>An Introduction to Ancient Greek: A Literary Approach. </a:t>
            </a:r>
            <a:r>
              <a:rPr lang="en-GB" sz="2000" dirty="0"/>
              <a:t>2</a:t>
            </a:r>
            <a:r>
              <a:rPr lang="en-GB" sz="2000" baseline="30000" dirty="0"/>
              <a:t>nd</a:t>
            </a:r>
            <a:r>
              <a:rPr lang="en-GB" sz="2000" dirty="0"/>
              <a:t> ed. Cambridge: Hackett Publishing</a:t>
            </a:r>
          </a:p>
          <a:p>
            <a:pPr lvl="1"/>
            <a:endParaRPr lang="en-GB" sz="2000" i="1" dirty="0"/>
          </a:p>
          <a:p>
            <a:pPr lvl="1"/>
            <a:r>
              <a:rPr lang="en-GB" sz="2000" dirty="0"/>
              <a:t>Mueller, H. F. (2016) </a:t>
            </a:r>
            <a:r>
              <a:rPr lang="en-GB" sz="2000" i="1" dirty="0"/>
              <a:t>Greek 101: Learning an Ancient Language. </a:t>
            </a:r>
            <a:r>
              <a:rPr lang="en-GB" sz="2000" dirty="0"/>
              <a:t>Virginia: The Great Courses. </a:t>
            </a:r>
          </a:p>
        </p:txBody>
      </p:sp>
    </p:spTree>
    <p:extLst>
      <p:ext uri="{BB962C8B-B14F-4D97-AF65-F5344CB8AC3E}">
        <p14:creationId xmlns:p14="http://schemas.microsoft.com/office/powerpoint/2010/main" val="25601751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1490</TotalTime>
  <Words>789</Words>
  <Application>Microsoft Office PowerPoint</Application>
  <PresentationFormat>Widescreen</PresentationFormat>
  <Paragraphs>121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Ion</vt:lpstr>
      <vt:lpstr>Optative Mood</vt:lpstr>
      <vt:lpstr>PowerPoint Presentation</vt:lpstr>
      <vt:lpstr>Present Optative </vt:lpstr>
      <vt:lpstr>Contract and irregular forms </vt:lpstr>
      <vt:lpstr>PowerPoint Presentation</vt:lpstr>
      <vt:lpstr>PowerPoint Presentation</vt:lpstr>
      <vt:lpstr>Aorist Optatives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Optative Mood</dc:title>
  <dc:creator>Robyn Isabella Hendricks (1901966)</dc:creator>
  <cp:lastModifiedBy>Robyn Isabella Hendricks (1901966)</cp:lastModifiedBy>
  <cp:revision>30</cp:revision>
  <dcterms:created xsi:type="dcterms:W3CDTF">2021-05-20T11:29:33Z</dcterms:created>
  <dcterms:modified xsi:type="dcterms:W3CDTF">2021-05-21T12:20:19Z</dcterms:modified>
</cp:coreProperties>
</file>