
<file path=[Content_Types].xml><?xml version="1.0" encoding="utf-8"?>
<Types xmlns="http://schemas.openxmlformats.org/package/2006/content-types">
  <Default Extension="fntdata" ContentType="application/x-fontdata"/>
  <Default Extension="jpeg" ContentType="image/jpeg"/>
  <Default Extension="mp4" ContentType="video/mp4"/>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embedTrueTypeFonts="1" saveSubsetFonts="1" autoCompressPictures="0">
  <p:sldMasterIdLst>
    <p:sldMasterId id="2147483648" r:id="rId1"/>
  </p:sldMasterIdLst>
  <p:notesMasterIdLst>
    <p:notesMasterId r:id="rId23"/>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 id="271" r:id="rId17"/>
    <p:sldId id="272" r:id="rId18"/>
    <p:sldId id="273" r:id="rId19"/>
    <p:sldId id="274" r:id="rId20"/>
    <p:sldId id="275" r:id="rId21"/>
    <p:sldId id="276" r:id="rId22"/>
  </p:sldIdLst>
  <p:sldSz cx="12192000" cy="6858000"/>
  <p:notesSz cx="6858000" cy="12192000"/>
  <p:embeddedFontLst>
    <p:embeddedFont>
      <p:font typeface="Kanit Bold" panose="020B0604020202020204" charset="-34"/>
      <p:regular r:id="rId24"/>
    </p:embeddedFont>
    <p:embeddedFont>
      <p:font typeface="Kanit Light" panose="020B0604020202020204" charset="-34"/>
      <p:regular r:id="rId25"/>
    </p:embeddedFont>
    <p:embeddedFont>
      <p:font typeface="Martel Sans" panose="020B0604020202020204" charset="0"/>
      <p:regular r:id="rId26"/>
    </p:embeddedFont>
    <p:embeddedFont>
      <p:font typeface="Martel Sans Bold" panose="020B0604020202020204" charset="0"/>
      <p:regular r:id="rId27"/>
    </p:embeddedFont>
  </p:embeddedFontLst>
  <p:defaultTex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11"/>
    <p:restoredTop sz="90171" autoAdjust="0"/>
  </p:normalViewPr>
  <p:slideViewPr>
    <p:cSldViewPr snapToGrid="0" snapToObjects="1">
      <p:cViewPr varScale="1">
        <p:scale>
          <a:sx n="57" d="100"/>
          <a:sy n="57" d="100"/>
        </p:scale>
        <p:origin x="992" y="36"/>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font" Target="fonts/font3.fntdata"/><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font" Target="fonts/font2.fntdata"/><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font" Target="fonts/font1.fntdata"/><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notesMaster" Target="notesMasters/notesMaster1.xml"/><Relationship Id="rId28"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font" Target="fonts/font4.fntdata"/><Relationship Id="rId30"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346971665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2</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3</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4</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5</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6</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7</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8</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9</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10</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12</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13</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14</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15</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16</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17</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18</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19</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20</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21</a:t>
            </a:fld>
            <a:endParaRPr lang="en-US"/>
          </a:p>
        </p:txBody>
      </p:sp>
    </p:spTree>
    <p:extLst>
      <p:ext uri="{BB962C8B-B14F-4D97-AF65-F5344CB8AC3E}">
        <p14:creationId xmlns:p14="http://schemas.microsoft.com/office/powerpoint/2010/main" val="102408699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DEFAULT">
    <p:bg>
      <p:bgRef idx="1001">
        <a:schemeClr val="bg1"/>
      </p:bgRef>
    </p:bg>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Relationship Id="rId2" Type="http://schemas.openxmlformats.org/officeDocument/2006/relationships/theme" Target="../theme/theme1.xml"/><Relationship Id="rId1" Type="http://schemas.openxmlformats.org/officeDocument/2006/relationships/slideLayout" Target="../slideLayouts/slideLayout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147483649" r:id="rId1"/>
  </p:sldLayoutIdLst>
  <p:hf sldNum="0" hdr="0" ftr="0" dt="0"/>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video" Target="../media/media1.mp4"/><Relationship Id="rId1" Type="http://schemas.microsoft.com/office/2007/relationships/media" Target="../media/media1.mp4"/><Relationship Id="rId6" Type="http://schemas.openxmlformats.org/officeDocument/2006/relationships/image" Target="../media/image2.png"/><Relationship Id="rId5" Type="http://schemas.openxmlformats.org/officeDocument/2006/relationships/image" Target="../media/image1.jpeg"/><Relationship Id="rId4" Type="http://schemas.openxmlformats.org/officeDocument/2006/relationships/notesSlide" Target="../notesSlides/notesSlide1.xml"/></Relationships>
</file>

<file path=ppt/slides/_rels/slide2.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video" Target="../media/media2.mp4"/><Relationship Id="rId1" Type="http://schemas.microsoft.com/office/2007/relationships/media" Target="../media/media2.mp4"/><Relationship Id="rId5" Type="http://schemas.openxmlformats.org/officeDocument/2006/relationships/image" Target="../media/image3.png"/><Relationship Id="rId4" Type="http://schemas.openxmlformats.org/officeDocument/2006/relationships/notesSlide" Target="../notesSlides/notesSlide2.xml"/></Relationships>
</file>

<file path=ppt/slides/_rels/slide3.xml.rels><?xml version="1.0" encoding="UTF-8" standalone="yes"?>
<Relationships xmlns="http://schemas.openxmlformats.org/package/2006/relationships"><Relationship Id="rId3" Type="http://schemas.openxmlformats.org/officeDocument/2006/relationships/slideLayout" Target="../slideLayouts/slideLayout1.xml"/><Relationship Id="rId7" Type="http://schemas.openxmlformats.org/officeDocument/2006/relationships/image" Target="../media/image6.png"/><Relationship Id="rId2" Type="http://schemas.openxmlformats.org/officeDocument/2006/relationships/video" Target="../media/media3.mp4"/><Relationship Id="rId1" Type="http://schemas.microsoft.com/office/2007/relationships/media" Target="../media/media3.mp4"/><Relationship Id="rId6" Type="http://schemas.openxmlformats.org/officeDocument/2006/relationships/image" Target="../media/image5.png"/><Relationship Id="rId5" Type="http://schemas.openxmlformats.org/officeDocument/2006/relationships/image" Target="../media/image4.png"/><Relationship Id="rId4" Type="http://schemas.openxmlformats.org/officeDocument/2006/relationships/notesSlide" Target="../notesSlides/notesSlide3.xml"/></Relationships>
</file>

<file path=ppt/slides/_rels/slide4.xml.rels><?xml version="1.0" encoding="UTF-8" standalone="yes"?>
<Relationships xmlns="http://schemas.openxmlformats.org/package/2006/relationships"><Relationship Id="rId3" Type="http://schemas.openxmlformats.org/officeDocument/2006/relationships/slideLayout" Target="../slideLayouts/slideLayout1.xml"/><Relationship Id="rId7" Type="http://schemas.openxmlformats.org/officeDocument/2006/relationships/image" Target="../media/image9.png"/><Relationship Id="rId2" Type="http://schemas.openxmlformats.org/officeDocument/2006/relationships/video" Target="../media/media4.mp4"/><Relationship Id="rId1" Type="http://schemas.microsoft.com/office/2007/relationships/media" Target="../media/media4.mp4"/><Relationship Id="rId6" Type="http://schemas.openxmlformats.org/officeDocument/2006/relationships/image" Target="../media/image8.png"/><Relationship Id="rId5" Type="http://schemas.openxmlformats.org/officeDocument/2006/relationships/image" Target="../media/image7.jpeg"/><Relationship Id="rId4" Type="http://schemas.openxmlformats.org/officeDocument/2006/relationships/notesSlide" Target="../notesSlides/notesSlide4.xml"/></Relationships>
</file>

<file path=ppt/slides/_rels/slide5.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video" Target="../media/media5.mp4"/><Relationship Id="rId1" Type="http://schemas.microsoft.com/office/2007/relationships/media" Target="../media/media5.mp4"/><Relationship Id="rId6" Type="http://schemas.openxmlformats.org/officeDocument/2006/relationships/image" Target="../media/image11.png"/><Relationship Id="rId5" Type="http://schemas.openxmlformats.org/officeDocument/2006/relationships/image" Target="../media/image10.png"/><Relationship Id="rId4" Type="http://schemas.openxmlformats.org/officeDocument/2006/relationships/notesSlide" Target="../notesSlides/notesSlide5.xml"/></Relationships>
</file>

<file path=ppt/slides/_rels/slide6.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video" Target="../media/media6.mp4"/><Relationship Id="rId1" Type="http://schemas.microsoft.com/office/2007/relationships/media" Target="../media/media6.mp4"/><Relationship Id="rId6" Type="http://schemas.openxmlformats.org/officeDocument/2006/relationships/image" Target="../media/image13.png"/><Relationship Id="rId5" Type="http://schemas.openxmlformats.org/officeDocument/2006/relationships/image" Target="../media/image12.png"/><Relationship Id="rId4" Type="http://schemas.openxmlformats.org/officeDocument/2006/relationships/notesSlide" Target="../notesSlides/notesSlide6.xml"/></Relationships>
</file>

<file path=ppt/slides/_rels/slide7.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video" Target="../media/media7.mp4"/><Relationship Id="rId1" Type="http://schemas.microsoft.com/office/2007/relationships/media" Target="../media/media7.mp4"/><Relationship Id="rId6" Type="http://schemas.openxmlformats.org/officeDocument/2006/relationships/image" Target="../media/image15.png"/><Relationship Id="rId5" Type="http://schemas.openxmlformats.org/officeDocument/2006/relationships/image" Target="../media/image14.png"/><Relationship Id="rId4" Type="http://schemas.openxmlformats.org/officeDocument/2006/relationships/notesSlide" Target="../notesSlides/notesSlide7.xml"/></Relationships>
</file>

<file path=ppt/slides/_rels/slide8.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video" Target="../media/media8.mp4"/><Relationship Id="rId1" Type="http://schemas.microsoft.com/office/2007/relationships/media" Target="../media/media8.mp4"/><Relationship Id="rId6" Type="http://schemas.openxmlformats.org/officeDocument/2006/relationships/image" Target="../media/image17.png"/><Relationship Id="rId5" Type="http://schemas.openxmlformats.org/officeDocument/2006/relationships/image" Target="../media/image16.png"/><Relationship Id="rId4" Type="http://schemas.openxmlformats.org/officeDocument/2006/relationships/notesSlide" Target="../notesSlides/notesSlide8.xml"/></Relationships>
</file>

<file path=ppt/slides/_rels/slide9.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video" Target="../media/media9.mp4"/><Relationship Id="rId1" Type="http://schemas.microsoft.com/office/2007/relationships/media" Target="../media/media9.mp4"/><Relationship Id="rId6" Type="http://schemas.openxmlformats.org/officeDocument/2006/relationships/image" Target="../media/image18.png"/><Relationship Id="rId5" Type="http://schemas.openxmlformats.org/officeDocument/2006/relationships/image" Target="../media/image16.png"/><Relationship Id="rId4" Type="http://schemas.openxmlformats.org/officeDocument/2006/relationships/notesSlide" Target="../notesSlides/notesSlide9.xml"/></Relationships>
</file>

<file path=ppt/slides/_rels/slide10.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video" Target="../media/media10.mp4"/><Relationship Id="rId1" Type="http://schemas.microsoft.com/office/2007/relationships/media" Target="../media/media10.mp4"/><Relationship Id="rId6" Type="http://schemas.openxmlformats.org/officeDocument/2006/relationships/image" Target="../media/image19.png"/><Relationship Id="rId5" Type="http://schemas.openxmlformats.org/officeDocument/2006/relationships/image" Target="../media/image14.png"/><Relationship Id="rId4" Type="http://schemas.openxmlformats.org/officeDocument/2006/relationships/notesSlide" Target="../notesSlides/notesSlide10.xml"/></Relationships>
</file>

<file path=ppt/slides/_rels/slide11.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video" Target="../media/media11.mp4"/><Relationship Id="rId1" Type="http://schemas.microsoft.com/office/2007/relationships/media" Target="../media/media11.mp4"/><Relationship Id="rId6" Type="http://schemas.openxmlformats.org/officeDocument/2006/relationships/image" Target="../media/image20.png"/><Relationship Id="rId5" Type="http://schemas.openxmlformats.org/officeDocument/2006/relationships/image" Target="../media/image14.png"/><Relationship Id="rId4" Type="http://schemas.openxmlformats.org/officeDocument/2006/relationships/notesSlide" Target="../notesSlides/notesSlide11.xml"/></Relationships>
</file>

<file path=ppt/slides/_rels/slide12.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video" Target="../media/media12.mp4"/><Relationship Id="rId1" Type="http://schemas.microsoft.com/office/2007/relationships/media" Target="../media/media12.mp4"/><Relationship Id="rId6" Type="http://schemas.openxmlformats.org/officeDocument/2006/relationships/image" Target="../media/image21.png"/><Relationship Id="rId5" Type="http://schemas.openxmlformats.org/officeDocument/2006/relationships/image" Target="../media/image12.png"/><Relationship Id="rId4" Type="http://schemas.openxmlformats.org/officeDocument/2006/relationships/notesSlide" Target="../notesSlides/notesSlide12.xml"/></Relationships>
</file>

<file path=ppt/slides/_rels/slide13.xml.rels><?xml version="1.0" encoding="UTF-8" standalone="yes"?>
<Relationships xmlns="http://schemas.openxmlformats.org/package/2006/relationships"><Relationship Id="rId8" Type="http://schemas.openxmlformats.org/officeDocument/2006/relationships/image" Target="../media/image24.png"/><Relationship Id="rId3" Type="http://schemas.openxmlformats.org/officeDocument/2006/relationships/slideLayout" Target="../slideLayouts/slideLayout1.xml"/><Relationship Id="rId7" Type="http://schemas.openxmlformats.org/officeDocument/2006/relationships/image" Target="../media/image12.png"/><Relationship Id="rId2" Type="http://schemas.openxmlformats.org/officeDocument/2006/relationships/video" Target="../media/media13.mp4"/><Relationship Id="rId1" Type="http://schemas.microsoft.com/office/2007/relationships/media" Target="../media/media13.mp4"/><Relationship Id="rId6" Type="http://schemas.openxmlformats.org/officeDocument/2006/relationships/image" Target="../media/image23.svg"/><Relationship Id="rId5" Type="http://schemas.openxmlformats.org/officeDocument/2006/relationships/image" Target="../media/image22.jpeg"/><Relationship Id="rId4" Type="http://schemas.openxmlformats.org/officeDocument/2006/relationships/notesSlide" Target="../notesSlides/notesSlide13.xml"/></Relationships>
</file>

<file path=ppt/slides/_rels/slide14.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video" Target="../media/media14.mp4"/><Relationship Id="rId1" Type="http://schemas.microsoft.com/office/2007/relationships/media" Target="../media/media14.mp4"/><Relationship Id="rId6" Type="http://schemas.openxmlformats.org/officeDocument/2006/relationships/image" Target="../media/image26.png"/><Relationship Id="rId5" Type="http://schemas.openxmlformats.org/officeDocument/2006/relationships/image" Target="../media/image25.jpeg"/><Relationship Id="rId4" Type="http://schemas.openxmlformats.org/officeDocument/2006/relationships/notesSlide" Target="../notesSlides/notesSlide14.xml"/></Relationships>
</file>

<file path=ppt/slides/_rels/slide15.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video" Target="../media/media15.mp4"/><Relationship Id="rId1" Type="http://schemas.microsoft.com/office/2007/relationships/media" Target="../media/media15.mp4"/><Relationship Id="rId5" Type="http://schemas.openxmlformats.org/officeDocument/2006/relationships/image" Target="../media/image27.png"/><Relationship Id="rId4" Type="http://schemas.openxmlformats.org/officeDocument/2006/relationships/notesSlide" Target="../notesSlides/notesSlide15.xml"/></Relationships>
</file>

<file path=ppt/slides/_rels/slide16.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video" Target="../media/media16.mp4"/><Relationship Id="rId1" Type="http://schemas.microsoft.com/office/2007/relationships/media" Target="../media/media16.mp4"/><Relationship Id="rId5" Type="http://schemas.openxmlformats.org/officeDocument/2006/relationships/image" Target="../media/image28.png"/><Relationship Id="rId4" Type="http://schemas.openxmlformats.org/officeDocument/2006/relationships/notesSlide" Target="../notesSlides/notesSlide16.xml"/></Relationships>
</file>

<file path=ppt/slides/_rels/slide17.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video" Target="../media/media17.mp4"/><Relationship Id="rId1" Type="http://schemas.microsoft.com/office/2007/relationships/media" Target="../media/media17.mp4"/><Relationship Id="rId5" Type="http://schemas.openxmlformats.org/officeDocument/2006/relationships/image" Target="../media/image29.png"/><Relationship Id="rId4" Type="http://schemas.openxmlformats.org/officeDocument/2006/relationships/notesSlide" Target="../notesSlides/notesSlide17.xml"/></Relationships>
</file>

<file path=ppt/slides/_rels/slide18.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video" Target="../media/media18.mp4"/><Relationship Id="rId1" Type="http://schemas.microsoft.com/office/2007/relationships/media" Target="../media/media18.mp4"/><Relationship Id="rId6" Type="http://schemas.openxmlformats.org/officeDocument/2006/relationships/image" Target="../media/image31.png"/><Relationship Id="rId5" Type="http://schemas.openxmlformats.org/officeDocument/2006/relationships/image" Target="../media/image30.jpeg"/><Relationship Id="rId4" Type="http://schemas.openxmlformats.org/officeDocument/2006/relationships/notesSlide" Target="../notesSlides/notesSlide18.xml"/></Relationships>
</file>

<file path=ppt/slides/_rels/slide19.xml.rels><?xml version="1.0" encoding="UTF-8" standalone="yes"?>
<Relationships xmlns="http://schemas.openxmlformats.org/package/2006/relationships"><Relationship Id="rId8" Type="http://schemas.openxmlformats.org/officeDocument/2006/relationships/hyperlink" Target="https://doi.org/10.1371/journal.pmed.1002500" TargetMode="External"/><Relationship Id="rId13" Type="http://schemas.openxmlformats.org/officeDocument/2006/relationships/hyperlink" Target="https://ageing-better.org.uk/sites/default/files/2025-06/Accessibility-Factsheet-2025.pdf" TargetMode="External"/><Relationship Id="rId18" Type="http://schemas.openxmlformats.org/officeDocument/2006/relationships/hyperlink" Target="https://www.gov.uk/government/statistics/safeguarding-adults-england-2024-to-2025" TargetMode="External"/><Relationship Id="rId3" Type="http://schemas.openxmlformats.org/officeDocument/2006/relationships/hyperlink" Target="https://www.ageuk.org.uk/siteassets/documents/reports-and-publications/reports-and-briefings/health--wellbeing/state-of-health-and-care/state-of-health-care-of-older-people-in-england-2025.pdf" TargetMode="External"/><Relationship Id="rId21" Type="http://schemas.openxmlformats.org/officeDocument/2006/relationships/hyperlink" Target="https://www.gov.uk/government/publications/telecare-national-action-plan-protecting-telecare-users-throughout-the-digital-phone-switchover" TargetMode="External"/><Relationship Id="rId7" Type="http://schemas.openxmlformats.org/officeDocument/2006/relationships/hyperlink" Target="https://doi.org/10.1108/ER-05-2018-0142" TargetMode="External"/><Relationship Id="rId12" Type="http://schemas.openxmlformats.org/officeDocument/2006/relationships/hyperlink" Target="https://www.cqc.org.uk/press-release/cqc-takes-action-protect-people-birmingham-care-home" TargetMode="External"/><Relationship Id="rId17" Type="http://schemas.openxmlformats.org/officeDocument/2006/relationships/hyperlink" Target="https://www.gov.uk/government/publications/10-year-health-plan-for-england-fit-for-the-future" TargetMode="External"/><Relationship Id="rId2" Type="http://schemas.openxmlformats.org/officeDocument/2006/relationships/notesSlide" Target="../notesSlides/notesSlide19.xml"/><Relationship Id="rId16" Type="http://schemas.openxmlformats.org/officeDocument/2006/relationships/hyperlink" Target="https://www.gov.uk/government/statistics/adult-social-care-activity-report-england-2024-to-2025" TargetMode="External"/><Relationship Id="rId20" Type="http://schemas.openxmlformats.org/officeDocument/2006/relationships/hyperlink" Target="https://www.gov.uk/government/consultations/fair-pay-agreement-process-in-adult-social-care/outcome/fair-pay-agreement-process-in-adult-social-care-government-response" TargetMode="External"/><Relationship Id="rId1" Type="http://schemas.openxmlformats.org/officeDocument/2006/relationships/slideLayout" Target="../slideLayouts/slideLayout1.xml"/><Relationship Id="rId6" Type="http://schemas.openxmlformats.org/officeDocument/2006/relationships/hyperlink" Target="https://doi.org/10.1093/geront/29.2.183" TargetMode="External"/><Relationship Id="rId11" Type="http://schemas.openxmlformats.org/officeDocument/2006/relationships/hyperlink" Target="https://www.legislation.gov.uk/ukpga/2014/23" TargetMode="External"/><Relationship Id="rId5" Type="http://schemas.openxmlformats.org/officeDocument/2006/relationships/hyperlink" Target="https://www.adass.org.uk/documents/adass-spring-survey-2026/" TargetMode="External"/><Relationship Id="rId15" Type="http://schemas.openxmlformats.org/officeDocument/2006/relationships/hyperlink" Target="https://doi.org/10.1016/S2666-7568(20)30038-6" TargetMode="External"/><Relationship Id="rId23" Type="http://schemas.openxmlformats.org/officeDocument/2006/relationships/hyperlink" Target="https://doi.org/10.1038/s41598-022-22609-y" TargetMode="External"/><Relationship Id="rId10" Type="http://schemas.openxmlformats.org/officeDocument/2006/relationships/hyperlink" Target="https://doi.org/10.1093/geront/gnz068" TargetMode="External"/><Relationship Id="rId19" Type="http://schemas.openxmlformats.org/officeDocument/2006/relationships/hyperlink" Target="https://www.gov.uk/government/publications/care-act-statutory-guidance/care-and-support-statutory-guidance" TargetMode="External"/><Relationship Id="rId4" Type="http://schemas.openxmlformats.org/officeDocument/2006/relationships/hyperlink" Target="https://www.ageuk.org.uk/siteassets/documents/reports-and-publications/reports-and-briefings/active-communities/digital-done-right-report/" TargetMode="External"/><Relationship Id="rId9" Type="http://schemas.openxmlformats.org/officeDocument/2006/relationships/hyperlink" Target="https://doi.org/10.1017/CBO9780511665684.003" TargetMode="External"/><Relationship Id="rId14" Type="http://schemas.openxmlformats.org/officeDocument/2006/relationships/hyperlink" Target="https://doi.org/10.1093/bjsw/bcy044" TargetMode="External"/><Relationship Id="rId22" Type="http://schemas.openxmlformats.org/officeDocument/2006/relationships/hyperlink" Target="https://doi.org/10.1002/14651858.CD007491.pub3" TargetMode="External"/></Relationships>
</file>

<file path=ppt/slides/_rels/slide20.xml.rels><?xml version="1.0" encoding="UTF-8" standalone="yes"?>
<Relationships xmlns="http://schemas.openxmlformats.org/package/2006/relationships"><Relationship Id="rId8" Type="http://schemas.openxmlformats.org/officeDocument/2006/relationships/hyperlink" Target="https://doi.org/10.2196/jmir.8775" TargetMode="External"/><Relationship Id="rId13" Type="http://schemas.openxmlformats.org/officeDocument/2006/relationships/hyperlink" Target="https://www.homecareassociation.org.uk/resource/the-homecare-deficit-2025.html" TargetMode="External"/><Relationship Id="rId18" Type="http://schemas.openxmlformats.org/officeDocument/2006/relationships/hyperlink" Target="https://doi.org/10.1177/0969733020948115" TargetMode="External"/><Relationship Id="rId3" Type="http://schemas.openxmlformats.org/officeDocument/2006/relationships/hyperlink" Target="https://doi.org/10.1126/science.847460" TargetMode="External"/><Relationship Id="rId21" Type="http://schemas.openxmlformats.org/officeDocument/2006/relationships/hyperlink" Target="https://www.ons.gov.uk/peoplepopulationandcommunity/populationandmigration/populationestimates/bulletins/populationandhouseholdestimatesenglandandwales/census2021" TargetMode="External"/><Relationship Id="rId7" Type="http://schemas.openxmlformats.org/officeDocument/2006/relationships/hyperlink" Target="https://www.commonwealthfund.org/publications/case-study/2015/may/home-care-self-governing-nursing-teams-netherlands-buurtzorg-model" TargetMode="External"/><Relationship Id="rId12" Type="http://schemas.openxmlformats.org/officeDocument/2006/relationships/hyperlink" Target="https://www.housinglin.org.uk/_assets/Resources/Housing/Support_materials/Aston_ECCT_research.pdf%20" TargetMode="External"/><Relationship Id="rId17" Type="http://schemas.openxmlformats.org/officeDocument/2006/relationships/hyperlink" Target="https://www.legislation.gov.uk/ukpga/2005/9" TargetMode="External"/><Relationship Id="rId2" Type="http://schemas.openxmlformats.org/officeDocument/2006/relationships/notesSlide" Target="../notesSlides/notesSlide20.xml"/><Relationship Id="rId16" Type="http://schemas.openxmlformats.org/officeDocument/2006/relationships/hyperlink" Target="https://www.laingbuisson.com/press-releases/one-in-seven-independent-nursing-homes-charge-over-1800-a-week-to-new-admissions-as-increases-to-the-national-living-wage-uplifts-and-employers-national-insurance-contributions-drive-care-h/" TargetMode="External"/><Relationship Id="rId20" Type="http://schemas.openxmlformats.org/officeDocument/2006/relationships/hyperlink" Target="https://doi.org/10.1017/S1474746424000423" TargetMode="External"/><Relationship Id="rId1" Type="http://schemas.openxmlformats.org/officeDocument/2006/relationships/slideLayout" Target="../slideLayouts/slideLayout1.xml"/><Relationship Id="rId6" Type="http://schemas.openxmlformats.org/officeDocument/2006/relationships/hyperlink" Target="https://doi.org/10.1080/01924788.2021.1970892" TargetMode="External"/><Relationship Id="rId11" Type="http://schemas.openxmlformats.org/officeDocument/2006/relationships/hyperlink" Target="https://www.gov.uk/government/speeches/chancellor-statement-on-public-spending-inheritance" TargetMode="External"/><Relationship Id="rId5" Type="http://schemas.openxmlformats.org/officeDocument/2006/relationships/hyperlink" Target="https://doi.org/10.1136/bmj.l6377" TargetMode="External"/><Relationship Id="rId15" Type="http://schemas.openxmlformats.org/officeDocument/2006/relationships/hyperlink" Target="https://doi.org/10.1093/geront/gnu027" TargetMode="External"/><Relationship Id="rId10" Type="http://schemas.openxmlformats.org/officeDocument/2006/relationships/hyperlink" Target="https://www.legislation.gov.uk/ukpga/2022/31" TargetMode="External"/><Relationship Id="rId19" Type="http://schemas.openxmlformats.org/officeDocument/2006/relationships/hyperlink" Target="https://www.nice.org.uk/guidance/ng249" TargetMode="External"/><Relationship Id="rId4" Type="http://schemas.openxmlformats.org/officeDocument/2006/relationships/hyperlink" Target="https://doi.org/10.1177/0165025413515404" TargetMode="External"/><Relationship Id="rId9" Type="http://schemas.openxmlformats.org/officeDocument/2006/relationships/hyperlink" Target="https://doi.org/10.1093/geront/1.1.8" TargetMode="External"/><Relationship Id="rId14" Type="http://schemas.openxmlformats.org/officeDocument/2006/relationships/hyperlink" Target="https://doi.org/10.1093/ageing/afaa284" TargetMode="External"/><Relationship Id="rId22" Type="http://schemas.openxmlformats.org/officeDocument/2006/relationships/hyperlink" Target="https://www.ons.gov.uk/peoplepopulationandcommunity/birthsdeathsandmarriages/lifeexpectancies/bulletins/nationallifetablesunitedkingdom/2022to2024" TargetMode="External"/></Relationships>
</file>

<file path=ppt/slides/_rels/slide21.xml.rels><?xml version="1.0" encoding="UTF-8" standalone="yes"?>
<Relationships xmlns="http://schemas.openxmlformats.org/package/2006/relationships"><Relationship Id="rId8" Type="http://schemas.openxmlformats.org/officeDocument/2006/relationships/hyperlink" Target="https://web.archive.org/web/20231217001316/https:/www.scie.org.uk/mca/dols/practice/examples/f88" TargetMode="External"/><Relationship Id="rId13" Type="http://schemas.openxmlformats.org/officeDocument/2006/relationships/hyperlink" Target="https://iris.who.int/handle/10665/186463" TargetMode="External"/><Relationship Id="rId3" Type="http://schemas.openxmlformats.org/officeDocument/2006/relationships/hyperlink" Target="https://www.ons.gov.uk/peoplepopulationandcommunity/populationandmigration/populationprojections/bulletins/nationalpopulationprojections/2024based" TargetMode="External"/><Relationship Id="rId7" Type="http://schemas.openxmlformats.org/officeDocument/2006/relationships/hyperlink" Target="https://www.skillsforcare.org.uk/Adult-Social-Care-Workforce-Data/workforceintelligence/resources/Reports/National/The-state-of-the-adult-social-care-sector-and-workforce-in-England-2025.pdf" TargetMode="External"/><Relationship Id="rId12" Type="http://schemas.openxmlformats.org/officeDocument/2006/relationships/hyperlink" Target="https://doi.org/10.2196/70377" TargetMode="External"/><Relationship Id="rId2" Type="http://schemas.openxmlformats.org/officeDocument/2006/relationships/notesSlide" Target="../notesSlides/notesSlide21.xml"/><Relationship Id="rId1" Type="http://schemas.openxmlformats.org/officeDocument/2006/relationships/slideLayout" Target="../slideLayouts/slideLayout1.xml"/><Relationship Id="rId6" Type="http://schemas.openxmlformats.org/officeDocument/2006/relationships/hyperlink" Target="https://www.gov.uk/government/news/pm-sets-out-new-path-to-fix-social-care-together-29-july-2026" TargetMode="External"/><Relationship Id="rId11" Type="http://schemas.openxmlformats.org/officeDocument/2006/relationships/hyperlink" Target="https://doi.org/10.1080/07317115.2020.1863890" TargetMode="External"/><Relationship Id="rId5" Type="http://schemas.openxmlformats.org/officeDocument/2006/relationships/hyperlink" Target="https://doi.org/10.1007/s12369-021-00781-x" TargetMode="External"/><Relationship Id="rId10" Type="http://schemas.openxmlformats.org/officeDocument/2006/relationships/hyperlink" Target="https://doi.org/10.1093/ageing/aft008" TargetMode="External"/><Relationship Id="rId4" Type="http://schemas.openxmlformats.org/officeDocument/2006/relationships/hyperlink" Target="https://www.ons.gov.uk/peoplepopulationandcommunity/healthandsocialcare/healthandlifeexpectancies/bulletins/healthstatelifeexpectanciesuk/between2011to2013and2022to2024" TargetMode="External"/><Relationship Id="rId9" Type="http://schemas.openxmlformats.org/officeDocument/2006/relationships/hyperlink" Target="https://www.scie.org.uk/housing/role-of-housing/promising-practice/models/care-home/clare-court/" TargetMode="External"/><Relationship Id="rId14" Type="http://schemas.openxmlformats.org/officeDocument/2006/relationships/hyperlink" Target="https://www.who.int/publications/i/item/9789240016866" TargetMode="External"/></Relationships>
</file>

<file path=ppt/slides/slide1.xml><?xml version="1.0" encoding="utf-8"?>
<p:sld xmlns:a="http://schemas.openxmlformats.org/drawingml/2006/main" xmlns:r="http://schemas.openxmlformats.org/officeDocument/2006/relationships" xmlns:p="http://schemas.openxmlformats.org/presentationml/2006/main">
  <p:cSld name="Slide 1">
    <p:bg>
      <p:bgPr>
        <a:solidFill>
          <a:srgbClr val="FFFFFF"/>
        </a:solidFill>
        <a:effectLst/>
      </p:bgPr>
    </p:bg>
    <p:spTree>
      <p:nvGrpSpPr>
        <p:cNvPr id="1" name=""/>
        <p:cNvGrpSpPr/>
        <p:nvPr/>
      </p:nvGrpSpPr>
      <p:grpSpPr>
        <a:xfrm>
          <a:off x="0" y="0"/>
          <a:ext cx="0" cy="0"/>
          <a:chOff x="0" y="0"/>
          <a:chExt cx="0" cy="0"/>
        </a:xfrm>
      </p:grpSpPr>
      <p:sp>
        <p:nvSpPr>
          <p:cNvPr id="2" name="Text 0"/>
          <p:cNvSpPr/>
          <p:nvPr/>
        </p:nvSpPr>
        <p:spPr>
          <a:xfrm>
            <a:off x="661425" y="1107976"/>
            <a:ext cx="10868745" cy="590649"/>
          </a:xfrm>
          <a:prstGeom prst="rect">
            <a:avLst/>
          </a:prstGeom>
          <a:noFill/>
          <a:ln/>
        </p:spPr>
        <p:txBody>
          <a:bodyPr wrap="none" lIns="0" tIns="0" rIns="0" bIns="0" rtlCol="0" anchor="t"/>
          <a:lstStyle/>
          <a:p>
            <a:pPr marL="0" indent="0" algn="ctr">
              <a:lnSpc>
                <a:spcPct val="104000"/>
              </a:lnSpc>
              <a:buNone/>
            </a:pPr>
            <a:r>
              <a:rPr lang="en-US" sz="3700" dirty="0">
                <a:solidFill>
                  <a:srgbClr val="272D45"/>
                </a:solidFill>
                <a:latin typeface="Kanit Light" pitchFamily="34" charset="0"/>
                <a:ea typeface="Kanit Light" pitchFamily="34" charset="-122"/>
                <a:cs typeface="Kanit Light" pitchFamily="34" charset="-120"/>
              </a:rPr>
              <a:t>Empowering the Older Person</a:t>
            </a:r>
            <a:endParaRPr lang="en-US" sz="3700" dirty="0"/>
          </a:p>
        </p:txBody>
      </p:sp>
      <p:pic>
        <p:nvPicPr>
          <p:cNvPr id="3" name="Image 0" descr="preencoded.png"/>
          <p:cNvPicPr>
            <a:picLocks noChangeAspect="1"/>
          </p:cNvPicPr>
          <p:nvPr/>
        </p:nvPicPr>
        <p:blipFill>
          <a:blip r:embed="rId5"/>
          <a:stretch>
            <a:fillRect/>
          </a:stretch>
        </p:blipFill>
        <p:spPr>
          <a:xfrm>
            <a:off x="661475" y="2194719"/>
            <a:ext cx="5770220" cy="3219847"/>
          </a:xfrm>
          <a:prstGeom prst="rect">
            <a:avLst/>
          </a:prstGeom>
        </p:spPr>
      </p:pic>
      <p:sp>
        <p:nvSpPr>
          <p:cNvPr id="4" name="Text 1"/>
          <p:cNvSpPr/>
          <p:nvPr/>
        </p:nvSpPr>
        <p:spPr>
          <a:xfrm>
            <a:off x="6899202" y="2235101"/>
            <a:ext cx="4637269" cy="590550"/>
          </a:xfrm>
          <a:prstGeom prst="rect">
            <a:avLst/>
          </a:prstGeom>
          <a:noFill/>
          <a:ln/>
        </p:spPr>
        <p:txBody>
          <a:bodyPr wrap="square" lIns="0" tIns="0" rIns="0" bIns="0" rtlCol="0" anchor="t">
            <a:normAutofit/>
          </a:bodyPr>
          <a:lstStyle/>
          <a:p>
            <a:pPr marL="0" indent="0" algn="l">
              <a:lnSpc>
                <a:spcPct val="104000"/>
              </a:lnSpc>
              <a:buNone/>
            </a:pPr>
            <a:r>
              <a:rPr lang="en-US" sz="1850" dirty="0">
                <a:solidFill>
                  <a:srgbClr val="272D45"/>
                </a:solidFill>
                <a:latin typeface="Kanit Light" pitchFamily="34" charset="0"/>
                <a:ea typeface="Kanit Light" pitchFamily="34" charset="-122"/>
                <a:cs typeface="Kanit Light" pitchFamily="34" charset="-120"/>
              </a:rPr>
              <a:t>Care, support and technology for older people in the UK: a critical evaluation</a:t>
            </a:r>
            <a:endParaRPr lang="en-US" sz="1850" dirty="0"/>
          </a:p>
        </p:txBody>
      </p:sp>
      <p:sp>
        <p:nvSpPr>
          <p:cNvPr id="5" name="Shape 2"/>
          <p:cNvSpPr/>
          <p:nvPr/>
        </p:nvSpPr>
        <p:spPr>
          <a:xfrm>
            <a:off x="6899202" y="3085505"/>
            <a:ext cx="4637269" cy="25400"/>
          </a:xfrm>
          <a:prstGeom prst="roundRect">
            <a:avLst>
              <a:gd name="adj" fmla="val 49999"/>
            </a:avLst>
          </a:prstGeom>
          <a:solidFill>
            <a:srgbClr val="2C3249">
              <a:alpha val="50000"/>
            </a:srgbClr>
          </a:solidFill>
          <a:ln/>
        </p:spPr>
        <p:txBody>
          <a:bodyPr/>
          <a:lstStyle/>
          <a:p>
            <a:endParaRPr lang="en-GB"/>
          </a:p>
        </p:txBody>
      </p:sp>
      <p:sp>
        <p:nvSpPr>
          <p:cNvPr id="6" name="Text 3"/>
          <p:cNvSpPr/>
          <p:nvPr/>
        </p:nvSpPr>
        <p:spPr>
          <a:xfrm>
            <a:off x="6899202" y="3370759"/>
            <a:ext cx="4932242" cy="2107815"/>
          </a:xfrm>
          <a:prstGeom prst="rect">
            <a:avLst/>
          </a:prstGeom>
          <a:noFill/>
          <a:ln/>
        </p:spPr>
        <p:txBody>
          <a:bodyPr wrap="square" lIns="0" tIns="0" rIns="0" bIns="0" rtlCol="0" anchor="t"/>
          <a:lstStyle/>
          <a:p>
            <a:pPr marL="0" indent="0" algn="l">
              <a:lnSpc>
                <a:spcPct val="133000"/>
              </a:lnSpc>
              <a:spcAft>
                <a:spcPts val="1300"/>
              </a:spcAft>
              <a:buNone/>
            </a:pPr>
            <a:r>
              <a:rPr lang="en-US" sz="1450" b="1" dirty="0">
                <a:solidFill>
                  <a:srgbClr val="2C3249"/>
                </a:solidFill>
                <a:latin typeface="Martel Sans Bold" pitchFamily="34" charset="0"/>
                <a:ea typeface="Martel Sans Bold" pitchFamily="34" charset="-122"/>
                <a:cs typeface="Martel Sans Bold" pitchFamily="34" charset="-120"/>
              </a:rPr>
              <a:t>Student number:</a:t>
            </a:r>
            <a:r>
              <a:rPr lang="en-US" sz="1450" dirty="0">
                <a:solidFill>
                  <a:srgbClr val="2C3249"/>
                </a:solidFill>
                <a:latin typeface="Martel Sans" pitchFamily="34" charset="0"/>
                <a:ea typeface="Martel Sans" pitchFamily="34" charset="-122"/>
                <a:cs typeface="Martel Sans" pitchFamily="34" charset="-120"/>
              </a:rPr>
              <a:t> 2330230</a:t>
            </a:r>
            <a:endParaRPr lang="en-US" sz="1450" dirty="0"/>
          </a:p>
          <a:p>
            <a:pPr marL="0" indent="0" algn="l">
              <a:lnSpc>
                <a:spcPct val="133000"/>
              </a:lnSpc>
              <a:spcAft>
                <a:spcPts val="1300"/>
              </a:spcAft>
              <a:buNone/>
            </a:pPr>
            <a:r>
              <a:rPr lang="en-US" sz="1450" b="1" dirty="0">
                <a:solidFill>
                  <a:srgbClr val="2C3249"/>
                </a:solidFill>
                <a:latin typeface="Martel Sans Bold" pitchFamily="34" charset="0"/>
                <a:ea typeface="Martel Sans Bold" pitchFamily="34" charset="-122"/>
                <a:cs typeface="Martel Sans Bold" pitchFamily="34" charset="-120"/>
              </a:rPr>
              <a:t>Student name:</a:t>
            </a:r>
            <a:r>
              <a:rPr lang="en-US" sz="1450" dirty="0">
                <a:solidFill>
                  <a:srgbClr val="2C3249"/>
                </a:solidFill>
                <a:latin typeface="Martel Sans" pitchFamily="34" charset="0"/>
                <a:ea typeface="Martel Sans" pitchFamily="34" charset="-122"/>
                <a:cs typeface="Martel Sans" pitchFamily="34" charset="-120"/>
              </a:rPr>
              <a:t> Ionica Madalina Trufanda</a:t>
            </a:r>
            <a:endParaRPr lang="en-US" sz="1450" dirty="0"/>
          </a:p>
          <a:p>
            <a:pPr marL="0" indent="0" algn="l">
              <a:lnSpc>
                <a:spcPct val="133000"/>
              </a:lnSpc>
              <a:spcAft>
                <a:spcPts val="1300"/>
              </a:spcAft>
              <a:buNone/>
            </a:pPr>
            <a:r>
              <a:rPr lang="en-US" sz="1450" b="1" dirty="0">
                <a:solidFill>
                  <a:srgbClr val="2C3249"/>
                </a:solidFill>
                <a:latin typeface="Martel Sans Bold" pitchFamily="34" charset="0"/>
                <a:ea typeface="Martel Sans Bold" pitchFamily="34" charset="-122"/>
                <a:cs typeface="Martel Sans Bold" pitchFamily="34" charset="-120"/>
              </a:rPr>
              <a:t>Module:</a:t>
            </a:r>
            <a:r>
              <a:rPr lang="en-US" sz="1450" dirty="0">
                <a:solidFill>
                  <a:srgbClr val="2C3249"/>
                </a:solidFill>
                <a:latin typeface="Martel Sans" pitchFamily="34" charset="0"/>
                <a:ea typeface="Martel Sans" pitchFamily="34" charset="-122"/>
                <a:cs typeface="Martel Sans" pitchFamily="34" charset="-120"/>
              </a:rPr>
              <a:t> BMHP6027 Empowering the Older Person</a:t>
            </a:r>
            <a:endParaRPr lang="en-US" sz="1450" dirty="0"/>
          </a:p>
          <a:p>
            <a:pPr marL="0" indent="0" algn="l">
              <a:lnSpc>
                <a:spcPct val="133000"/>
              </a:lnSpc>
              <a:buNone/>
            </a:pPr>
            <a:r>
              <a:rPr lang="en-US" sz="1450" b="1" dirty="0">
                <a:solidFill>
                  <a:srgbClr val="2C3249"/>
                </a:solidFill>
                <a:latin typeface="Martel Sans Bold" pitchFamily="34" charset="0"/>
                <a:ea typeface="Martel Sans Bold" pitchFamily="34" charset="-122"/>
                <a:cs typeface="Martel Sans Bold" pitchFamily="34" charset="-120"/>
              </a:rPr>
              <a:t>Assessment:</a:t>
            </a:r>
            <a:r>
              <a:rPr lang="en-US" sz="1450" dirty="0">
                <a:solidFill>
                  <a:srgbClr val="2C3249"/>
                </a:solidFill>
                <a:latin typeface="Martel Sans" pitchFamily="34" charset="0"/>
                <a:ea typeface="Martel Sans" pitchFamily="34" charset="-122"/>
                <a:cs typeface="Martel Sans" pitchFamily="34" charset="-120"/>
              </a:rPr>
              <a:t> Component 1 – Individual Presentation (PowerPoint with Voice-Over)</a:t>
            </a:r>
            <a:endParaRPr lang="en-US" sz="1450" dirty="0"/>
          </a:p>
        </p:txBody>
      </p:sp>
      <p:sp>
        <p:nvSpPr>
          <p:cNvPr id="7" name="Figure label"/>
          <p:cNvSpPr txBox="1"/>
          <p:nvPr/>
        </p:nvSpPr>
        <p:spPr>
          <a:xfrm>
            <a:off x="661475" y="5478574"/>
            <a:ext cx="5770220" cy="438912"/>
          </a:xfrm>
          <a:prstGeom prst="rect">
            <a:avLst/>
          </a:prstGeom>
          <a:noFill/>
          <a:ln>
            <a:noFill/>
          </a:ln>
        </p:spPr>
        <p:txBody>
          <a:bodyPr wrap="square" lIns="0" tIns="0" rIns="0" bIns="0" rtlCol="0" anchor="t">
            <a:noAutofit/>
          </a:bodyPr>
          <a:lstStyle/>
          <a:p>
            <a:pPr marL="0" indent="0" algn="l">
              <a:lnSpc>
                <a:spcPct val="120000"/>
              </a:lnSpc>
              <a:buNone/>
            </a:pPr>
            <a:r>
              <a:rPr lang="en-GB" sz="1100" i="1" dirty="0">
                <a:solidFill>
                  <a:srgbClr val="2C3249"/>
                </a:solidFill>
                <a:latin typeface="Martel Sans" pitchFamily="34" charset="0"/>
                <a:ea typeface="Martel Sans" pitchFamily="34" charset="-122"/>
                <a:cs typeface="Martel Sans" pitchFamily="34" charset="-120"/>
              </a:rPr>
              <a:t>Figure 1: An older woman and a carer holding hands at home (AI-generated image created with Gamma, 2026)</a:t>
            </a:r>
            <a:endParaRPr lang="en-GB" sz="1100" dirty="0"/>
          </a:p>
        </p:txBody>
      </p:sp>
      <p:pic>
        <p:nvPicPr>
          <p:cNvPr id="20" name="Video 19">
            <a:hlinkClick r:id="" action="ppaction://media"/>
            <a:extLst>
              <a:ext uri="{FF2B5EF4-FFF2-40B4-BE49-F238E27FC236}">
                <a16:creationId xmlns:a16="http://schemas.microsoft.com/office/drawing/2014/main" id="{88B44D31-CDAD-6AD0-EC0D-853D501087CA}"/>
              </a:ext>
            </a:extLst>
          </p:cNvPr>
          <p:cNvPicPr>
            <a:picLocks noChangeAspect="1"/>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6"/>
          <a:srcRect l="12500" r="12500"/>
          <a:stretch>
            <a:fillRect/>
          </a:stretch>
        </p:blipFill>
        <p:spPr>
          <a:xfrm>
            <a:off x="10052304" y="4718304"/>
            <a:ext cx="2057400" cy="2057400"/>
          </a:xfrm>
          <a:prstGeom prst="ellipse">
            <a:avLst/>
          </a:prstGeom>
        </p:spPr>
      </p:pic>
    </p:spTree>
  </p:cSld>
  <p:clrMapOvr>
    <a:masterClrMapping/>
  </p:clrMapOvr>
  <mc:AlternateContent xmlns:mc="http://schemas.openxmlformats.org/markup-compatibility/2006" xmlns:p14="http://schemas.microsoft.com/office/powerpoint/2010/main">
    <mc:Choice Requires="p14">
      <p:transition spd="slow" p14:dur="2000" advTm="22842"/>
    </mc:Choice>
    <mc:Fallback xmlns="">
      <p:transition spd="slow" advTm="2284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0"/>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20"/>
                </p:tgtEl>
              </p:cMediaNode>
            </p:video>
            <p:seq concurrent="1" nextAc="seek">
              <p:cTn id="8" restart="whenNotActive" fill="hold" evtFilter="cancelBubble" nodeType="interactiveSeq">
                <p:stCondLst>
                  <p:cond evt="onClick" delay="0">
                    <p:tgtEl>
                      <p:spTgt spid="20"/>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20"/>
                                        </p:tgtEl>
                                      </p:cBhvr>
                                    </p:cmd>
                                  </p:childTnLst>
                                </p:cTn>
                              </p:par>
                            </p:childTnLst>
                          </p:cTn>
                        </p:par>
                      </p:childTnLst>
                    </p:cTn>
                  </p:par>
                </p:childTnLst>
              </p:cTn>
              <p:nextCondLst>
                <p:cond evt="onClick" delay="0">
                  <p:tgtEl>
                    <p:spTgt spid="20"/>
                  </p:tgtEl>
                </p:cond>
              </p:nextCondLst>
            </p:seq>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name="Slide 2">
    <p:bg>
      <p:bgPr>
        <a:solidFill>
          <a:srgbClr val="FFFFFF"/>
        </a:solidFill>
        <a:effectLst/>
      </p:bgPr>
    </p:bg>
    <p:spTree>
      <p:nvGrpSpPr>
        <p:cNvPr id="1" name=""/>
        <p:cNvGrpSpPr/>
        <p:nvPr/>
      </p:nvGrpSpPr>
      <p:grpSpPr>
        <a:xfrm>
          <a:off x="0" y="0"/>
          <a:ext cx="0" cy="0"/>
          <a:chOff x="0" y="0"/>
          <a:chExt cx="0" cy="0"/>
        </a:xfrm>
      </p:grpSpPr>
      <p:sp>
        <p:nvSpPr>
          <p:cNvPr id="2" name="Text 0"/>
          <p:cNvSpPr/>
          <p:nvPr/>
        </p:nvSpPr>
        <p:spPr>
          <a:xfrm>
            <a:off x="661475" y="685998"/>
            <a:ext cx="10868745" cy="472480"/>
          </a:xfrm>
          <a:prstGeom prst="rect">
            <a:avLst/>
          </a:prstGeom>
          <a:noFill/>
          <a:ln/>
        </p:spPr>
        <p:txBody>
          <a:bodyPr wrap="none" lIns="0" tIns="0" rIns="0" bIns="0" rtlCol="0" anchor="t"/>
          <a:lstStyle/>
          <a:p>
            <a:pPr marL="0" indent="0" algn="l">
              <a:lnSpc>
                <a:spcPct val="104000"/>
              </a:lnSpc>
              <a:buNone/>
            </a:pPr>
            <a:r>
              <a:rPr lang="en-US" sz="2950" b="1" dirty="0">
                <a:solidFill>
                  <a:srgbClr val="272D45"/>
                </a:solidFill>
                <a:latin typeface="Kanit Bold" pitchFamily="34" charset="0"/>
                <a:ea typeface="Kanit Bold" pitchFamily="34" charset="-122"/>
                <a:cs typeface="Kanit Bold" pitchFamily="34" charset="-120"/>
              </a:rPr>
              <a:t>Why empowerment matters?</a:t>
            </a:r>
            <a:endParaRPr lang="en-US" sz="2950" dirty="0"/>
          </a:p>
        </p:txBody>
      </p:sp>
      <p:sp>
        <p:nvSpPr>
          <p:cNvPr id="3" name="Text 1"/>
          <p:cNvSpPr/>
          <p:nvPr/>
        </p:nvSpPr>
        <p:spPr>
          <a:xfrm>
            <a:off x="661475" y="1536502"/>
            <a:ext cx="10868745" cy="817463"/>
          </a:xfrm>
          <a:prstGeom prst="rect">
            <a:avLst/>
          </a:prstGeom>
          <a:noFill/>
          <a:ln/>
        </p:spPr>
        <p:txBody>
          <a:bodyPr wrap="square" lIns="0" tIns="0" rIns="0" bIns="0" rtlCol="0" anchor="t"/>
          <a:lstStyle/>
          <a:p>
            <a:pPr marL="0" indent="0" algn="l">
              <a:lnSpc>
                <a:spcPct val="133000"/>
              </a:lnSpc>
              <a:spcAft>
                <a:spcPts val="1650"/>
              </a:spcAft>
              <a:buNone/>
            </a:pPr>
            <a:r>
              <a:rPr lang="en-US" sz="1450" b="1" dirty="0">
                <a:solidFill>
                  <a:srgbClr val="2C3249"/>
                </a:solidFill>
                <a:latin typeface="Martel Sans Bold" pitchFamily="34" charset="0"/>
                <a:ea typeface="Martel Sans Bold" pitchFamily="34" charset="-122"/>
                <a:cs typeface="Martel Sans Bold" pitchFamily="34" charset="-120"/>
              </a:rPr>
              <a:t>Ageing</a:t>
            </a:r>
            <a:r>
              <a:rPr lang="en-US" sz="1450" dirty="0">
                <a:solidFill>
                  <a:srgbClr val="2C3249"/>
                </a:solidFill>
                <a:latin typeface="Martel Sans" pitchFamily="34" charset="0"/>
                <a:ea typeface="Martel Sans" pitchFamily="34" charset="-122"/>
                <a:cs typeface="Martel Sans" pitchFamily="34" charset="-120"/>
              </a:rPr>
              <a:t> is a gradual, lifelong process of biological, psychological and social change, not a disease (WHO, 2015)</a:t>
            </a:r>
            <a:endParaRPr lang="en-US" sz="1450" dirty="0"/>
          </a:p>
          <a:p>
            <a:pPr marL="0" indent="0" algn="l">
              <a:lnSpc>
                <a:spcPct val="133000"/>
              </a:lnSpc>
              <a:buNone/>
            </a:pPr>
            <a:r>
              <a:rPr lang="en-US" sz="1450" b="1" dirty="0">
                <a:solidFill>
                  <a:srgbClr val="2C3249"/>
                </a:solidFill>
                <a:latin typeface="Martel Sans Bold" pitchFamily="34" charset="0"/>
                <a:ea typeface="Martel Sans Bold" pitchFamily="34" charset="-122"/>
                <a:cs typeface="Martel Sans Bold" pitchFamily="34" charset="-120"/>
              </a:rPr>
              <a:t>Healthy ageing:</a:t>
            </a:r>
            <a:endParaRPr lang="en-US" sz="1450" dirty="0"/>
          </a:p>
        </p:txBody>
      </p:sp>
      <p:sp>
        <p:nvSpPr>
          <p:cNvPr id="4" name="Text 2"/>
          <p:cNvSpPr/>
          <p:nvPr/>
        </p:nvSpPr>
        <p:spPr>
          <a:xfrm>
            <a:off x="661475" y="2566591"/>
            <a:ext cx="10868745" cy="604838"/>
          </a:xfrm>
          <a:prstGeom prst="rect">
            <a:avLst/>
          </a:prstGeom>
          <a:noFill/>
          <a:ln/>
        </p:spPr>
        <p:txBody>
          <a:bodyPr wrap="square" lIns="0" tIns="0" rIns="0" bIns="0" rtlCol="0" anchor="t">
            <a:normAutofit/>
          </a:bodyPr>
          <a:lstStyle/>
          <a:p>
            <a:pPr marL="0" indent="0" algn="ctr">
              <a:lnSpc>
                <a:spcPct val="133000"/>
              </a:lnSpc>
              <a:buNone/>
            </a:pPr>
            <a:r>
              <a:rPr lang="en-US" sz="1450" i="1" dirty="0">
                <a:solidFill>
                  <a:srgbClr val="2C3249"/>
                </a:solidFill>
                <a:latin typeface="Martel Sans" pitchFamily="34" charset="0"/>
                <a:ea typeface="Martel Sans" pitchFamily="34" charset="-122"/>
                <a:cs typeface="Martel Sans" pitchFamily="34" charset="-120"/>
              </a:rPr>
              <a:t>"developing and maintaining the functional ability that enables well-being in older age"</a:t>
            </a:r>
            <a:endParaRPr lang="en-US" sz="1450" dirty="0"/>
          </a:p>
          <a:p>
            <a:pPr marL="0" indent="0" algn="ctr">
              <a:lnSpc>
                <a:spcPct val="133000"/>
              </a:lnSpc>
              <a:buNone/>
            </a:pPr>
            <a:r>
              <a:rPr lang="en-US" sz="1450" dirty="0">
                <a:solidFill>
                  <a:srgbClr val="2C3249"/>
                </a:solidFill>
                <a:latin typeface="Martel Sans" pitchFamily="34" charset="0"/>
                <a:ea typeface="Martel Sans" pitchFamily="34" charset="-122"/>
                <a:cs typeface="Martel Sans" pitchFamily="34" charset="-120"/>
              </a:rPr>
              <a:t>(WHO, 2015, p. 28)</a:t>
            </a:r>
            <a:endParaRPr lang="en-US" sz="1450" dirty="0"/>
          </a:p>
        </p:txBody>
      </p:sp>
      <p:sp>
        <p:nvSpPr>
          <p:cNvPr id="5" name="Text 3"/>
          <p:cNvSpPr/>
          <p:nvPr/>
        </p:nvSpPr>
        <p:spPr>
          <a:xfrm>
            <a:off x="661475" y="3384054"/>
            <a:ext cx="10868745" cy="817463"/>
          </a:xfrm>
          <a:prstGeom prst="rect">
            <a:avLst/>
          </a:prstGeom>
          <a:noFill/>
          <a:ln/>
        </p:spPr>
        <p:txBody>
          <a:bodyPr wrap="square" lIns="0" tIns="0" rIns="0" bIns="0" rtlCol="0" anchor="t"/>
          <a:lstStyle/>
          <a:p>
            <a:pPr marL="0" indent="0" algn="l">
              <a:lnSpc>
                <a:spcPct val="133000"/>
              </a:lnSpc>
              <a:spcAft>
                <a:spcPts val="1650"/>
              </a:spcAft>
              <a:buNone/>
            </a:pPr>
            <a:r>
              <a:rPr lang="en-US" sz="1450" b="1" dirty="0">
                <a:solidFill>
                  <a:srgbClr val="2C3249"/>
                </a:solidFill>
                <a:latin typeface="Martel Sans Bold" pitchFamily="34" charset="0"/>
                <a:ea typeface="Martel Sans Bold" pitchFamily="34" charset="-122"/>
                <a:cs typeface="Martel Sans Bold" pitchFamily="34" charset="-120"/>
              </a:rPr>
              <a:t>Why it matters?</a:t>
            </a:r>
            <a:r>
              <a:rPr lang="en-US" sz="1450" dirty="0">
                <a:solidFill>
                  <a:srgbClr val="2C3249"/>
                </a:solidFill>
                <a:latin typeface="Martel Sans" pitchFamily="34" charset="0"/>
                <a:ea typeface="Martel Sans" pitchFamily="34" charset="-122"/>
                <a:cs typeface="Martel Sans" pitchFamily="34" charset="-120"/>
              </a:rPr>
              <a:t> 11.1 million people in England and Wales are aged 65+ (18.6%), rising to 21.3% in Wales (ONS, 2022).</a:t>
            </a:r>
            <a:endParaRPr lang="en-US" sz="1450" dirty="0"/>
          </a:p>
          <a:p>
            <a:pPr marL="0" indent="0" algn="l">
              <a:lnSpc>
                <a:spcPct val="133000"/>
              </a:lnSpc>
              <a:buNone/>
            </a:pPr>
            <a:r>
              <a:rPr lang="en-US" sz="1450" b="1" dirty="0">
                <a:solidFill>
                  <a:srgbClr val="2C3249"/>
                </a:solidFill>
                <a:latin typeface="Martel Sans Bold" pitchFamily="34" charset="0"/>
                <a:ea typeface="Martel Sans Bold" pitchFamily="34" charset="-122"/>
                <a:cs typeface="Martel Sans Bold" pitchFamily="34" charset="-120"/>
              </a:rPr>
              <a:t>Central question:</a:t>
            </a:r>
            <a:endParaRPr lang="en-US" sz="1450" dirty="0"/>
          </a:p>
        </p:txBody>
      </p:sp>
      <p:sp>
        <p:nvSpPr>
          <p:cNvPr id="6" name="Text 4"/>
          <p:cNvSpPr/>
          <p:nvPr/>
        </p:nvSpPr>
        <p:spPr>
          <a:xfrm>
            <a:off x="661475" y="4414143"/>
            <a:ext cx="10868745" cy="604838"/>
          </a:xfrm>
          <a:prstGeom prst="rect">
            <a:avLst/>
          </a:prstGeom>
          <a:noFill/>
          <a:ln/>
        </p:spPr>
        <p:txBody>
          <a:bodyPr wrap="square" lIns="0" tIns="0" rIns="0" bIns="0" rtlCol="0" anchor="t">
            <a:normAutofit/>
          </a:bodyPr>
          <a:lstStyle/>
          <a:p>
            <a:pPr marL="0" indent="0" algn="ctr">
              <a:lnSpc>
                <a:spcPct val="133000"/>
              </a:lnSpc>
              <a:buNone/>
            </a:pPr>
            <a:r>
              <a:rPr lang="en-US" sz="1450" b="1" i="1" dirty="0">
                <a:solidFill>
                  <a:srgbClr val="2C3249"/>
                </a:solidFill>
                <a:latin typeface="Martel Sans Bold" pitchFamily="34" charset="0"/>
                <a:ea typeface="Martel Sans Bold" pitchFamily="34" charset="-122"/>
                <a:cs typeface="Martel Sans Bold" pitchFamily="34" charset="-120"/>
              </a:rPr>
              <a:t>How effectively are older people's care, support and empowerment needs met in the UK, and</a:t>
            </a:r>
            <a:endParaRPr lang="en-US" sz="1450" dirty="0"/>
          </a:p>
          <a:p>
            <a:pPr marL="0" indent="0" algn="ctr">
              <a:lnSpc>
                <a:spcPct val="133000"/>
              </a:lnSpc>
              <a:buNone/>
            </a:pPr>
            <a:r>
              <a:rPr lang="en-US" sz="1450" b="1" i="1" dirty="0">
                <a:solidFill>
                  <a:srgbClr val="2C3249"/>
                </a:solidFill>
                <a:latin typeface="Martel Sans Bold" pitchFamily="34" charset="0"/>
                <a:ea typeface="Martel Sans Bold" pitchFamily="34" charset="-122"/>
                <a:cs typeface="Martel Sans Bold" pitchFamily="34" charset="-120"/>
              </a:rPr>
              <a:t>how could services and technology be improved?</a:t>
            </a:r>
            <a:endParaRPr lang="en-US" sz="1450" dirty="0"/>
          </a:p>
        </p:txBody>
      </p:sp>
      <p:sp>
        <p:nvSpPr>
          <p:cNvPr id="7" name="Text 5"/>
          <p:cNvSpPr/>
          <p:nvPr/>
        </p:nvSpPr>
        <p:spPr>
          <a:xfrm>
            <a:off x="661475" y="5231606"/>
            <a:ext cx="10868745" cy="817463"/>
          </a:xfrm>
          <a:prstGeom prst="rect">
            <a:avLst/>
          </a:prstGeom>
          <a:noFill/>
          <a:ln/>
        </p:spPr>
        <p:txBody>
          <a:bodyPr wrap="square" lIns="0" tIns="0" rIns="0" bIns="0" rtlCol="0" anchor="t"/>
          <a:lstStyle/>
          <a:p>
            <a:pPr marL="0" indent="0" algn="l">
              <a:lnSpc>
                <a:spcPct val="133000"/>
              </a:lnSpc>
              <a:spcAft>
                <a:spcPts val="1650"/>
              </a:spcAft>
              <a:buNone/>
            </a:pPr>
            <a:r>
              <a:rPr lang="en-US" sz="1450" b="1" dirty="0">
                <a:solidFill>
                  <a:srgbClr val="2C3249"/>
                </a:solidFill>
                <a:latin typeface="Martel Sans Bold" pitchFamily="34" charset="0"/>
                <a:ea typeface="Martel Sans Bold" pitchFamily="34" charset="-122"/>
                <a:cs typeface="Martel Sans Bold" pitchFamily="34" charset="-120"/>
              </a:rPr>
              <a:t>Roadmap:</a:t>
            </a:r>
            <a:endParaRPr lang="en-US" sz="1450" dirty="0"/>
          </a:p>
          <a:p>
            <a:pPr marL="0" indent="0" algn="l">
              <a:lnSpc>
                <a:spcPct val="133000"/>
              </a:lnSpc>
              <a:buNone/>
            </a:pPr>
            <a:r>
              <a:rPr lang="en-US" sz="1450" dirty="0">
                <a:solidFill>
                  <a:srgbClr val="2C3249"/>
                </a:solidFill>
                <a:latin typeface="Martel Sans" pitchFamily="34" charset="0"/>
                <a:ea typeface="Martel Sans" pitchFamily="34" charset="-122"/>
                <a:cs typeface="Martel Sans" pitchFamily="34" charset="-120"/>
              </a:rPr>
              <a:t>Needs → Theories → Policy → Care provision → Technology → Case study → Safeguarding → Recommendations</a:t>
            </a:r>
            <a:endParaRPr lang="en-US" sz="1450" dirty="0"/>
          </a:p>
        </p:txBody>
      </p:sp>
      <p:sp>
        <p:nvSpPr>
          <p:cNvPr id="8" name="Text 6"/>
          <p:cNvSpPr/>
          <p:nvPr/>
        </p:nvSpPr>
        <p:spPr>
          <a:xfrm>
            <a:off x="132255" y="6457255"/>
            <a:ext cx="3348549" cy="158750"/>
          </a:xfrm>
          <a:prstGeom prst="rect">
            <a:avLst/>
          </a:prstGeom>
          <a:noFill/>
          <a:ln/>
        </p:spPr>
        <p:txBody>
          <a:bodyPr wrap="none" lIns="99235" tIns="0" rIns="59541" bIns="0" rtlCol="0" anchor="t"/>
          <a:lstStyle/>
          <a:p>
            <a:pPr marL="0" indent="0" algn="l">
              <a:lnSpc>
                <a:spcPct val="100000"/>
              </a:lnSpc>
              <a:buNone/>
            </a:pPr>
            <a:r>
              <a:rPr lang="en-US" sz="1000" dirty="0">
                <a:solidFill>
                  <a:srgbClr val="2C3249"/>
                </a:solidFill>
                <a:latin typeface="Martel Sans" pitchFamily="34" charset="0"/>
                <a:ea typeface="Martel Sans" pitchFamily="34" charset="-122"/>
                <a:cs typeface="Martel Sans" pitchFamily="34" charset="-120"/>
              </a:rPr>
              <a:t>BMHP6027 Empowering the Older Person</a:t>
            </a:r>
            <a:endParaRPr lang="en-US" sz="1000" dirty="0"/>
          </a:p>
        </p:txBody>
      </p:sp>
      <p:sp>
        <p:nvSpPr>
          <p:cNvPr id="9" name="Text 7"/>
          <p:cNvSpPr/>
          <p:nvPr/>
        </p:nvSpPr>
        <p:spPr>
          <a:xfrm>
            <a:off x="11218582" y="6457255"/>
            <a:ext cx="840858" cy="158750"/>
          </a:xfrm>
          <a:prstGeom prst="rect">
            <a:avLst/>
          </a:prstGeom>
          <a:noFill/>
          <a:ln/>
        </p:spPr>
        <p:txBody>
          <a:bodyPr wrap="none" lIns="59541" tIns="0" rIns="99235" bIns="0" rtlCol="0" anchor="t"/>
          <a:lstStyle/>
          <a:p>
            <a:pPr marL="0" indent="0" algn="r">
              <a:lnSpc>
                <a:spcPct val="100000"/>
              </a:lnSpc>
              <a:buNone/>
            </a:pPr>
            <a:r>
              <a:rPr lang="en-US" sz="1000" dirty="0">
                <a:solidFill>
                  <a:srgbClr val="2C3249"/>
                </a:solidFill>
                <a:latin typeface="Martel Sans" pitchFamily="34" charset="0"/>
                <a:ea typeface="Martel Sans" pitchFamily="34" charset="-122"/>
                <a:cs typeface="Martel Sans" pitchFamily="34" charset="-120"/>
              </a:rPr>
              <a:t>2</a:t>
            </a:r>
            <a:endParaRPr lang="en-US" sz="1000" dirty="0"/>
          </a:p>
        </p:txBody>
      </p:sp>
      <p:pic>
        <p:nvPicPr>
          <p:cNvPr id="17" name="Video 16">
            <a:hlinkClick r:id="" action="ppaction://media"/>
            <a:extLst>
              <a:ext uri="{FF2B5EF4-FFF2-40B4-BE49-F238E27FC236}">
                <a16:creationId xmlns:a16="http://schemas.microsoft.com/office/drawing/2014/main" id="{343E2939-D3DE-5872-E008-577F62D5AA1C}"/>
              </a:ext>
            </a:extLst>
          </p:cNvPr>
          <p:cNvPicPr>
            <a:picLocks noChangeAspect="1"/>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5"/>
          <a:srcRect l="12500" r="12500"/>
          <a:stretch>
            <a:fillRect/>
          </a:stretch>
        </p:blipFill>
        <p:spPr>
          <a:xfrm>
            <a:off x="10052304" y="4718304"/>
            <a:ext cx="2057400" cy="2057400"/>
          </a:xfrm>
          <a:prstGeom prst="ellipse">
            <a:avLst/>
          </a:prstGeom>
        </p:spPr>
      </p:pic>
    </p:spTree>
  </p:cSld>
  <p:clrMapOvr>
    <a:masterClrMapping/>
  </p:clrMapOvr>
  <mc:AlternateContent xmlns:mc="http://schemas.openxmlformats.org/markup-compatibility/2006" xmlns:p14="http://schemas.microsoft.com/office/powerpoint/2010/main">
    <mc:Choice Requires="p14">
      <p:transition spd="slow" p14:dur="2000" advTm="56828"/>
    </mc:Choice>
    <mc:Fallback xmlns="">
      <p:transition spd="slow" advTm="5682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7"/>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17"/>
                </p:tgtEl>
              </p:cMediaNode>
            </p:video>
            <p:seq concurrent="1" nextAc="seek">
              <p:cTn id="8" restart="whenNotActive" fill="hold" evtFilter="cancelBubble" nodeType="interactiveSeq">
                <p:stCondLst>
                  <p:cond evt="onClick" delay="0">
                    <p:tgtEl>
                      <p:spTgt spid="17"/>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17"/>
                                        </p:tgtEl>
                                      </p:cBhvr>
                                    </p:cmd>
                                  </p:childTnLst>
                                </p:cTn>
                              </p:par>
                            </p:childTnLst>
                          </p:cTn>
                        </p:par>
                      </p:childTnLst>
                    </p:cTn>
                  </p:par>
                </p:childTnLst>
              </p:cTn>
              <p:nextCondLst>
                <p:cond evt="onClick" delay="0">
                  <p:tgtEl>
                    <p:spTgt spid="17"/>
                  </p:tgtEl>
                </p:cond>
              </p:nextCondLst>
            </p:seq>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name="Slide 3">
    <p:bg>
      <p:bgPr>
        <a:solidFill>
          <a:srgbClr val="FFFFFF"/>
        </a:solidFill>
        <a:effectLst/>
      </p:bgPr>
    </p:bg>
    <p:spTree>
      <p:nvGrpSpPr>
        <p:cNvPr id="1" name=""/>
        <p:cNvGrpSpPr/>
        <p:nvPr/>
      </p:nvGrpSpPr>
      <p:grpSpPr>
        <a:xfrm>
          <a:off x="0" y="0"/>
          <a:ext cx="0" cy="0"/>
          <a:chOff x="0" y="0"/>
          <a:chExt cx="0" cy="0"/>
        </a:xfrm>
      </p:grpSpPr>
      <p:sp>
        <p:nvSpPr>
          <p:cNvPr id="2" name="Text 0"/>
          <p:cNvSpPr/>
          <p:nvPr/>
        </p:nvSpPr>
        <p:spPr>
          <a:xfrm>
            <a:off x="661475" y="616744"/>
            <a:ext cx="10868745" cy="336649"/>
          </a:xfrm>
          <a:prstGeom prst="rect">
            <a:avLst/>
          </a:prstGeom>
          <a:noFill/>
          <a:ln/>
        </p:spPr>
        <p:txBody>
          <a:bodyPr wrap="none" lIns="0" tIns="0" rIns="0" bIns="0" rtlCol="0" anchor="t"/>
          <a:lstStyle/>
          <a:p>
            <a:pPr marL="0" indent="0" algn="l">
              <a:lnSpc>
                <a:spcPct val="104000"/>
              </a:lnSpc>
              <a:buNone/>
            </a:pPr>
            <a:r>
              <a:rPr lang="en-US" sz="2100" dirty="0">
                <a:solidFill>
                  <a:srgbClr val="272D45"/>
                </a:solidFill>
                <a:latin typeface="Kanit Light" pitchFamily="34" charset="0"/>
                <a:ea typeface="Kanit Light" pitchFamily="34" charset="-122"/>
                <a:cs typeface="Kanit Light" pitchFamily="34" charset="-120"/>
              </a:rPr>
              <a:t>The UK's ageing population: longer lives, not always healthier ones</a:t>
            </a:r>
            <a:endParaRPr lang="en-US" sz="2100" dirty="0"/>
          </a:p>
        </p:txBody>
      </p:sp>
      <p:pic>
        <p:nvPicPr>
          <p:cNvPr id="3" name="Image 0" descr="preencoded.png"/>
          <p:cNvPicPr>
            <a:picLocks noChangeAspect="1"/>
          </p:cNvPicPr>
          <p:nvPr/>
        </p:nvPicPr>
        <p:blipFill>
          <a:blip r:embed="rId5"/>
          <a:stretch>
            <a:fillRect/>
          </a:stretch>
        </p:blipFill>
        <p:spPr>
          <a:xfrm>
            <a:off x="661475" y="1401167"/>
            <a:ext cx="5491521" cy="3769717"/>
          </a:xfrm>
          <a:prstGeom prst="rect">
            <a:avLst/>
          </a:prstGeom>
        </p:spPr>
      </p:pic>
      <p:sp>
        <p:nvSpPr>
          <p:cNvPr id="4" name="Text 1"/>
          <p:cNvSpPr/>
          <p:nvPr/>
        </p:nvSpPr>
        <p:spPr>
          <a:xfrm>
            <a:off x="661475" y="5362773"/>
            <a:ext cx="5491521" cy="457200"/>
          </a:xfrm>
          <a:prstGeom prst="rect">
            <a:avLst/>
          </a:prstGeom>
          <a:noFill/>
          <a:ln/>
        </p:spPr>
        <p:txBody>
          <a:bodyPr wrap="square" lIns="0" tIns="0" rIns="0" bIns="0" rtlCol="0" anchor="t"/>
          <a:lstStyle/>
          <a:p>
            <a:pPr marL="0" indent="0" algn="l">
              <a:lnSpc>
                <a:spcPct val="130000"/>
              </a:lnSpc>
              <a:buNone/>
            </a:pPr>
            <a:r>
              <a:rPr lang="en-US" sz="1100" i="1" dirty="0">
                <a:solidFill>
                  <a:srgbClr val="2C3249"/>
                </a:solidFill>
                <a:latin typeface="Martel Sans" pitchFamily="34" charset="0"/>
                <a:ea typeface="Martel Sans" pitchFamily="34" charset="-122"/>
                <a:cs typeface="Martel Sans" pitchFamily="34" charset="-120"/>
              </a:rPr>
              <a:t>Figure 2: Life expectancy and healthy life expectancy at birth, England, 2022–24 (own chart; data from ONS, 2025; ONS, 2026b)</a:t>
            </a:r>
            <a:endParaRPr lang="en-US" sz="1100" dirty="0"/>
          </a:p>
        </p:txBody>
      </p:sp>
      <p:sp>
        <p:nvSpPr>
          <p:cNvPr id="5" name="Text 2"/>
          <p:cNvSpPr/>
          <p:nvPr/>
        </p:nvSpPr>
        <p:spPr>
          <a:xfrm>
            <a:off x="6886601" y="1362770"/>
            <a:ext cx="4649870" cy="3414911"/>
          </a:xfrm>
          <a:prstGeom prst="rect">
            <a:avLst/>
          </a:prstGeom>
          <a:noFill/>
          <a:ln/>
        </p:spPr>
        <p:txBody>
          <a:bodyPr wrap="square" lIns="0" tIns="0" rIns="0" bIns="0" rtlCol="0" anchor="t">
            <a:normAutofit/>
          </a:bodyPr>
          <a:lstStyle/>
          <a:p>
            <a:pPr marL="0" indent="0" algn="l">
              <a:lnSpc>
                <a:spcPct val="130000"/>
              </a:lnSpc>
              <a:spcAft>
                <a:spcPts val="1200"/>
              </a:spcAft>
              <a:buNone/>
            </a:pPr>
            <a:r>
              <a:rPr lang="en-US" sz="1400" b="1" dirty="0">
                <a:solidFill>
                  <a:srgbClr val="2C3249"/>
                </a:solidFill>
                <a:latin typeface="Martel Sans Bold" pitchFamily="34" charset="0"/>
                <a:ea typeface="Martel Sans Bold" pitchFamily="34" charset="-122"/>
                <a:cs typeface="Martel Sans Bold" pitchFamily="34" charset="-120"/>
              </a:rPr>
              <a:t>18–22 years</a:t>
            </a:r>
            <a:r>
              <a:rPr lang="en-US" sz="1400" dirty="0">
                <a:solidFill>
                  <a:srgbClr val="2C3249"/>
                </a:solidFill>
                <a:latin typeface="Martel Sans" pitchFamily="34" charset="0"/>
                <a:ea typeface="Martel Sans" pitchFamily="34" charset="-122"/>
                <a:cs typeface="Martel Sans" pitchFamily="34" charset="-120"/>
              </a:rPr>
              <a:t> lived in 'not good' health on average (calculated from ONS, 2025; ONS, 2026b); in Wales, women's healthy life expectancy is the UK's lowest at 58.5 years (ONS, 2026b)</a:t>
            </a:r>
            <a:endParaRPr lang="en-US" sz="1400" dirty="0"/>
          </a:p>
          <a:p>
            <a:pPr marL="0" indent="0" algn="l">
              <a:lnSpc>
                <a:spcPct val="130000"/>
              </a:lnSpc>
              <a:spcAft>
                <a:spcPts val="1200"/>
              </a:spcAft>
              <a:buNone/>
            </a:pPr>
            <a:endParaRPr lang="en-US" sz="1400" dirty="0"/>
          </a:p>
          <a:p>
            <a:pPr marL="0" indent="0" algn="l">
              <a:lnSpc>
                <a:spcPct val="130000"/>
              </a:lnSpc>
              <a:spcAft>
                <a:spcPts val="1200"/>
              </a:spcAft>
              <a:buNone/>
            </a:pPr>
            <a:r>
              <a:rPr lang="en-US" sz="1400" dirty="0">
                <a:solidFill>
                  <a:srgbClr val="2C3249"/>
                </a:solidFill>
                <a:latin typeface="Martel Sans" pitchFamily="34" charset="0"/>
                <a:ea typeface="Martel Sans" pitchFamily="34" charset="-122"/>
                <a:cs typeface="Martel Sans" pitchFamily="34" charset="-120"/>
              </a:rPr>
              <a:t>Share of people aged 65+ rose from </a:t>
            </a:r>
            <a:r>
              <a:rPr lang="en-US" sz="1400" b="1" dirty="0">
                <a:solidFill>
                  <a:srgbClr val="2C3249"/>
                </a:solidFill>
                <a:latin typeface="Martel Sans Bold" pitchFamily="34" charset="0"/>
                <a:ea typeface="Martel Sans Bold" pitchFamily="34" charset="-122"/>
                <a:cs typeface="Martel Sans Bold" pitchFamily="34" charset="-120"/>
              </a:rPr>
              <a:t>16.4% (2011) to 18.6% (2021)</a:t>
            </a:r>
            <a:r>
              <a:rPr lang="en-US" sz="1400" dirty="0">
                <a:solidFill>
                  <a:srgbClr val="2C3249"/>
                </a:solidFill>
                <a:latin typeface="Martel Sans" pitchFamily="34" charset="0"/>
                <a:ea typeface="Martel Sans" pitchFamily="34" charset="-122"/>
                <a:cs typeface="Martel Sans" pitchFamily="34" charset="-120"/>
              </a:rPr>
              <a:t> (ONS, 2022)</a:t>
            </a:r>
            <a:endParaRPr lang="en-US" sz="1400" dirty="0"/>
          </a:p>
          <a:p>
            <a:pPr marL="0" indent="0" algn="l">
              <a:lnSpc>
                <a:spcPct val="130000"/>
              </a:lnSpc>
              <a:spcAft>
                <a:spcPts val="1200"/>
              </a:spcAft>
              <a:buNone/>
            </a:pPr>
            <a:endParaRPr lang="en-US" sz="1400" dirty="0"/>
          </a:p>
          <a:p>
            <a:pPr marL="0" indent="0" algn="l">
              <a:lnSpc>
                <a:spcPct val="130000"/>
              </a:lnSpc>
              <a:buNone/>
            </a:pPr>
            <a:r>
              <a:rPr lang="en-US" sz="1400" dirty="0">
                <a:solidFill>
                  <a:srgbClr val="2C3249"/>
                </a:solidFill>
                <a:latin typeface="Martel Sans" pitchFamily="34" charset="0"/>
                <a:ea typeface="Martel Sans" pitchFamily="34" charset="-122"/>
                <a:cs typeface="Martel Sans" pitchFamily="34" charset="-120"/>
              </a:rPr>
              <a:t>People aged 85+ projected to </a:t>
            </a:r>
            <a:r>
              <a:rPr lang="en-US" sz="1400" b="1" dirty="0">
                <a:solidFill>
                  <a:srgbClr val="2C3249"/>
                </a:solidFill>
                <a:latin typeface="Martel Sans Bold" pitchFamily="34" charset="0"/>
                <a:ea typeface="Martel Sans Bold" pitchFamily="34" charset="-122"/>
                <a:cs typeface="Martel Sans Bold" pitchFamily="34" charset="-120"/>
              </a:rPr>
              <a:t>double</a:t>
            </a:r>
            <a:r>
              <a:rPr lang="en-US" sz="1400" dirty="0">
                <a:solidFill>
                  <a:srgbClr val="2C3249"/>
                </a:solidFill>
                <a:latin typeface="Martel Sans" pitchFamily="34" charset="0"/>
                <a:ea typeface="Martel Sans" pitchFamily="34" charset="-122"/>
                <a:cs typeface="Martel Sans" pitchFamily="34" charset="-120"/>
              </a:rPr>
              <a:t>, from 1.75 million (2024) to 3.6 million (2049) (ONS, 2026a)</a:t>
            </a:r>
            <a:endParaRPr lang="en-US" sz="1400" dirty="0"/>
          </a:p>
        </p:txBody>
      </p:sp>
      <p:sp>
        <p:nvSpPr>
          <p:cNvPr id="6" name="Shape 3"/>
          <p:cNvSpPr/>
          <p:nvPr/>
        </p:nvSpPr>
        <p:spPr>
          <a:xfrm>
            <a:off x="6886601" y="4969570"/>
            <a:ext cx="4649870" cy="956866"/>
          </a:xfrm>
          <a:prstGeom prst="roundRect">
            <a:avLst>
              <a:gd name="adj" fmla="val 7882"/>
            </a:avLst>
          </a:prstGeom>
          <a:solidFill>
            <a:srgbClr val="DFECE9"/>
          </a:solidFill>
          <a:ln/>
        </p:spPr>
        <p:txBody>
          <a:bodyPr/>
          <a:lstStyle/>
          <a:p>
            <a:endParaRPr lang="en-GB"/>
          </a:p>
        </p:txBody>
      </p:sp>
      <p:pic>
        <p:nvPicPr>
          <p:cNvPr id="7" name="Image 1" descr="preencoded.png"/>
          <p:cNvPicPr>
            <a:picLocks noChangeAspect="1"/>
          </p:cNvPicPr>
          <p:nvPr/>
        </p:nvPicPr>
        <p:blipFill>
          <a:blip r:embed="rId6"/>
          <a:stretch>
            <a:fillRect/>
          </a:stretch>
        </p:blipFill>
        <p:spPr>
          <a:xfrm>
            <a:off x="7066083" y="5212060"/>
            <a:ext cx="224427" cy="179487"/>
          </a:xfrm>
          <a:prstGeom prst="rect">
            <a:avLst/>
          </a:prstGeom>
        </p:spPr>
      </p:pic>
      <p:sp>
        <p:nvSpPr>
          <p:cNvPr id="8" name="Text 4"/>
          <p:cNvSpPr/>
          <p:nvPr/>
        </p:nvSpPr>
        <p:spPr>
          <a:xfrm>
            <a:off x="7469993" y="5167908"/>
            <a:ext cx="3886996" cy="560189"/>
          </a:xfrm>
          <a:prstGeom prst="rect">
            <a:avLst/>
          </a:prstGeom>
          <a:noFill/>
          <a:ln/>
        </p:spPr>
        <p:txBody>
          <a:bodyPr wrap="square" lIns="0" tIns="0" rIns="0" bIns="0" rtlCol="0" anchor="t">
            <a:normAutofit/>
          </a:bodyPr>
          <a:lstStyle/>
          <a:p>
            <a:pPr marL="0" indent="0" algn="l">
              <a:lnSpc>
                <a:spcPct val="130000"/>
              </a:lnSpc>
              <a:buNone/>
            </a:pPr>
            <a:r>
              <a:rPr lang="en-US" sz="1400" b="1" dirty="0">
                <a:solidFill>
                  <a:srgbClr val="000000"/>
                </a:solidFill>
                <a:latin typeface="Martel Sans Bold" pitchFamily="34" charset="0"/>
                <a:ea typeface="Martel Sans Bold" pitchFamily="34" charset="-122"/>
                <a:cs typeface="Martel Sans Bold" pitchFamily="34" charset="-120"/>
              </a:rPr>
              <a:t>Implication:</a:t>
            </a:r>
            <a:r>
              <a:rPr lang="en-US" sz="1400" dirty="0">
                <a:solidFill>
                  <a:srgbClr val="000000"/>
                </a:solidFill>
                <a:latin typeface="Martel Sans" pitchFamily="34" charset="0"/>
                <a:ea typeface="Martel Sans" pitchFamily="34" charset="-122"/>
                <a:cs typeface="Martel Sans" pitchFamily="34" charset="-120"/>
              </a:rPr>
              <a:t> demand for care is growing faster than years lived in good health</a:t>
            </a:r>
            <a:endParaRPr lang="en-US" sz="1400" dirty="0"/>
          </a:p>
        </p:txBody>
      </p:sp>
      <p:sp>
        <p:nvSpPr>
          <p:cNvPr id="9" name="Text 5"/>
          <p:cNvSpPr/>
          <p:nvPr/>
        </p:nvSpPr>
        <p:spPr>
          <a:xfrm>
            <a:off x="132255" y="6457255"/>
            <a:ext cx="3348549" cy="158750"/>
          </a:xfrm>
          <a:prstGeom prst="rect">
            <a:avLst/>
          </a:prstGeom>
          <a:noFill/>
          <a:ln/>
        </p:spPr>
        <p:txBody>
          <a:bodyPr wrap="none" lIns="99235" tIns="0" rIns="59541" bIns="0" rtlCol="0" anchor="t"/>
          <a:lstStyle/>
          <a:p>
            <a:pPr marL="0" indent="0" algn="l">
              <a:lnSpc>
                <a:spcPct val="100000"/>
              </a:lnSpc>
              <a:buNone/>
            </a:pPr>
            <a:r>
              <a:rPr lang="en-US" sz="1000" dirty="0">
                <a:solidFill>
                  <a:srgbClr val="2C3249"/>
                </a:solidFill>
                <a:latin typeface="Martel Sans" pitchFamily="34" charset="0"/>
                <a:ea typeface="Martel Sans" pitchFamily="34" charset="-122"/>
                <a:cs typeface="Martel Sans" pitchFamily="34" charset="-120"/>
              </a:rPr>
              <a:t>BMHP6027 Empowering the Older Person</a:t>
            </a:r>
            <a:endParaRPr lang="en-US" sz="1000" dirty="0"/>
          </a:p>
        </p:txBody>
      </p:sp>
      <p:sp>
        <p:nvSpPr>
          <p:cNvPr id="10" name="Text 6"/>
          <p:cNvSpPr/>
          <p:nvPr/>
        </p:nvSpPr>
        <p:spPr>
          <a:xfrm>
            <a:off x="11218483" y="6457255"/>
            <a:ext cx="840957" cy="158750"/>
          </a:xfrm>
          <a:prstGeom prst="rect">
            <a:avLst/>
          </a:prstGeom>
          <a:noFill/>
          <a:ln/>
        </p:spPr>
        <p:txBody>
          <a:bodyPr wrap="none" lIns="59541" tIns="0" rIns="99235" bIns="0" rtlCol="0" anchor="t"/>
          <a:lstStyle/>
          <a:p>
            <a:pPr marL="0" indent="0" algn="r">
              <a:lnSpc>
                <a:spcPct val="100000"/>
              </a:lnSpc>
              <a:buNone/>
            </a:pPr>
            <a:r>
              <a:rPr lang="en-US" sz="1000" dirty="0">
                <a:solidFill>
                  <a:srgbClr val="2C3249"/>
                </a:solidFill>
                <a:latin typeface="Martel Sans" pitchFamily="34" charset="0"/>
                <a:ea typeface="Martel Sans" pitchFamily="34" charset="-122"/>
                <a:cs typeface="Martel Sans" pitchFamily="34" charset="-120"/>
              </a:rPr>
              <a:t>3</a:t>
            </a:r>
            <a:endParaRPr lang="en-US" sz="1000" dirty="0"/>
          </a:p>
        </p:txBody>
      </p:sp>
      <p:pic>
        <p:nvPicPr>
          <p:cNvPr id="17" name="Video 16">
            <a:hlinkClick r:id="" action="ppaction://media"/>
            <a:extLst>
              <a:ext uri="{FF2B5EF4-FFF2-40B4-BE49-F238E27FC236}">
                <a16:creationId xmlns:a16="http://schemas.microsoft.com/office/drawing/2014/main" id="{6C1F3259-2154-3AD8-FD3B-8CB218B58F1D}"/>
              </a:ext>
            </a:extLst>
          </p:cNvPr>
          <p:cNvPicPr>
            <a:picLocks noChangeAspect="1"/>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7"/>
          <a:srcRect l="12500" r="12500"/>
          <a:stretch>
            <a:fillRect/>
          </a:stretch>
        </p:blipFill>
        <p:spPr>
          <a:xfrm>
            <a:off x="10052304" y="4718304"/>
            <a:ext cx="2057400" cy="2057400"/>
          </a:xfrm>
          <a:prstGeom prst="ellipse">
            <a:avLst/>
          </a:prstGeom>
        </p:spPr>
      </p:pic>
    </p:spTree>
  </p:cSld>
  <p:clrMapOvr>
    <a:masterClrMapping/>
  </p:clrMapOvr>
  <mc:AlternateContent xmlns:mc="http://schemas.openxmlformats.org/markup-compatibility/2006" xmlns:p14="http://schemas.microsoft.com/office/powerpoint/2010/main">
    <mc:Choice Requires="p14">
      <p:transition spd="slow" p14:dur="2000" advTm="54876"/>
    </mc:Choice>
    <mc:Fallback xmlns="">
      <p:transition spd="slow" advTm="5487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7"/>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17"/>
                </p:tgtEl>
              </p:cMediaNode>
            </p:video>
            <p:seq concurrent="1" nextAc="seek">
              <p:cTn id="8" restart="whenNotActive" fill="hold" evtFilter="cancelBubble" nodeType="interactiveSeq">
                <p:stCondLst>
                  <p:cond evt="onClick" delay="0">
                    <p:tgtEl>
                      <p:spTgt spid="17"/>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17"/>
                                        </p:tgtEl>
                                      </p:cBhvr>
                                    </p:cmd>
                                  </p:childTnLst>
                                </p:cTn>
                              </p:par>
                            </p:childTnLst>
                          </p:cTn>
                        </p:par>
                      </p:childTnLst>
                    </p:cTn>
                  </p:par>
                </p:childTnLst>
              </p:cTn>
              <p:nextCondLst>
                <p:cond evt="onClick" delay="0">
                  <p:tgtEl>
                    <p:spTgt spid="17"/>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name="Slide 4">
    <p:bg>
      <p:bgPr>
        <a:solidFill>
          <a:srgbClr val="FFFFFF"/>
        </a:solidFill>
        <a:effectLst/>
      </p:bgPr>
    </p:bg>
    <p:spTree>
      <p:nvGrpSpPr>
        <p:cNvPr id="1" name=""/>
        <p:cNvGrpSpPr/>
        <p:nvPr/>
      </p:nvGrpSpPr>
      <p:grpSpPr>
        <a:xfrm>
          <a:off x="0" y="0"/>
          <a:ext cx="0" cy="0"/>
          <a:chOff x="0" y="0"/>
          <a:chExt cx="0" cy="0"/>
        </a:xfrm>
      </p:grpSpPr>
      <p:sp>
        <p:nvSpPr>
          <p:cNvPr id="2" name="Text 0"/>
          <p:cNvSpPr/>
          <p:nvPr/>
        </p:nvSpPr>
        <p:spPr>
          <a:xfrm>
            <a:off x="661475" y="568920"/>
            <a:ext cx="10868745" cy="318988"/>
          </a:xfrm>
          <a:prstGeom prst="rect">
            <a:avLst/>
          </a:prstGeom>
          <a:noFill/>
          <a:ln/>
        </p:spPr>
        <p:txBody>
          <a:bodyPr wrap="none" lIns="0" tIns="0" rIns="0" bIns="0" rtlCol="0" anchor="t"/>
          <a:lstStyle/>
          <a:p>
            <a:pPr marL="0" indent="0" algn="l">
              <a:lnSpc>
                <a:spcPct val="104000"/>
              </a:lnSpc>
              <a:buNone/>
            </a:pPr>
            <a:r>
              <a:rPr lang="en-US" sz="2000" b="1" dirty="0">
                <a:solidFill>
                  <a:srgbClr val="272D45"/>
                </a:solidFill>
                <a:latin typeface="Kanit Bold" pitchFamily="34" charset="0"/>
                <a:ea typeface="Kanit Bold" pitchFamily="34" charset="-122"/>
                <a:cs typeface="Kanit Bold" pitchFamily="34" charset="-120"/>
              </a:rPr>
              <a:t>Interconnected needs:</a:t>
            </a:r>
            <a:r>
              <a:rPr lang="en-US" sz="2000" dirty="0">
                <a:solidFill>
                  <a:srgbClr val="272D45"/>
                </a:solidFill>
                <a:latin typeface="Kanit Light" pitchFamily="34" charset="0"/>
                <a:ea typeface="Kanit Light" pitchFamily="34" charset="-122"/>
                <a:cs typeface="Kanit Light" pitchFamily="34" charset="-120"/>
              </a:rPr>
              <a:t> the bio-psycho-social model</a:t>
            </a:r>
            <a:endParaRPr lang="en-US" sz="2000" dirty="0"/>
          </a:p>
        </p:txBody>
      </p:sp>
      <p:pic>
        <p:nvPicPr>
          <p:cNvPr id="3" name="Image 0" descr="preencoded.png"/>
          <p:cNvPicPr>
            <a:picLocks noChangeAspect="1"/>
          </p:cNvPicPr>
          <p:nvPr/>
        </p:nvPicPr>
        <p:blipFill>
          <a:blip r:embed="rId5"/>
          <a:stretch>
            <a:fillRect/>
          </a:stretch>
        </p:blipFill>
        <p:spPr>
          <a:xfrm>
            <a:off x="922811" y="1116009"/>
            <a:ext cx="4704141" cy="4704259"/>
          </a:xfrm>
          <a:prstGeom prst="rect">
            <a:avLst/>
          </a:prstGeom>
        </p:spPr>
      </p:pic>
      <p:sp>
        <p:nvSpPr>
          <p:cNvPr id="4" name="Text 1"/>
          <p:cNvSpPr/>
          <p:nvPr/>
        </p:nvSpPr>
        <p:spPr>
          <a:xfrm>
            <a:off x="6309659" y="1479451"/>
            <a:ext cx="5226911" cy="3240484"/>
          </a:xfrm>
          <a:prstGeom prst="rect">
            <a:avLst/>
          </a:prstGeom>
          <a:noFill/>
          <a:ln/>
        </p:spPr>
        <p:txBody>
          <a:bodyPr wrap="square" lIns="0" tIns="0" rIns="0" bIns="0" rtlCol="0" anchor="t">
            <a:normAutofit/>
          </a:bodyPr>
          <a:lstStyle/>
          <a:p>
            <a:pPr marL="0" indent="0" algn="l">
              <a:lnSpc>
                <a:spcPct val="127000"/>
              </a:lnSpc>
              <a:buNone/>
            </a:pPr>
            <a:r>
              <a:rPr lang="en-US" sz="1300" b="1" dirty="0">
                <a:solidFill>
                  <a:srgbClr val="2C3249"/>
                </a:solidFill>
                <a:latin typeface="Martel Sans Bold" pitchFamily="34" charset="0"/>
                <a:ea typeface="Martel Sans Bold" pitchFamily="34" charset="-122"/>
                <a:cs typeface="Martel Sans Bold" pitchFamily="34" charset="-120"/>
              </a:rPr>
              <a:t>Needs interact (Engel, 1977):</a:t>
            </a:r>
            <a:endParaRPr lang="en-US" sz="1300" dirty="0"/>
          </a:p>
          <a:p>
            <a:pPr marL="0" indent="0" algn="l">
              <a:lnSpc>
                <a:spcPct val="127000"/>
              </a:lnSpc>
              <a:spcAft>
                <a:spcPts val="1050"/>
              </a:spcAft>
              <a:buNone/>
            </a:pPr>
            <a:r>
              <a:rPr lang="en-US" sz="1300" dirty="0">
                <a:solidFill>
                  <a:srgbClr val="2C3249"/>
                </a:solidFill>
                <a:latin typeface="Martel Sans" pitchFamily="34" charset="0"/>
                <a:ea typeface="Martel Sans" pitchFamily="34" charset="-122"/>
                <a:cs typeface="Martel Sans" pitchFamily="34" charset="-120"/>
              </a:rPr>
              <a:t>High loneliness was linked to a 2.6-fold higher risk of becoming frail over 14 years (HR 2.62) (Davies et al., 2021).</a:t>
            </a:r>
            <a:endParaRPr lang="en-US" sz="1300" dirty="0"/>
          </a:p>
          <a:p>
            <a:pPr marL="0" indent="0" algn="l">
              <a:lnSpc>
                <a:spcPct val="127000"/>
              </a:lnSpc>
              <a:buNone/>
            </a:pPr>
            <a:r>
              <a:rPr lang="en-US" sz="1300" b="1" dirty="0">
                <a:solidFill>
                  <a:srgbClr val="2C3249"/>
                </a:solidFill>
                <a:latin typeface="Martel Sans Bold" pitchFamily="34" charset="0"/>
                <a:ea typeface="Martel Sans Bold" pitchFamily="34" charset="-122"/>
                <a:cs typeface="Martel Sans Bold" pitchFamily="34" charset="-120"/>
              </a:rPr>
              <a:t>Empowerment</a:t>
            </a:r>
            <a:r>
              <a:rPr lang="en-US" sz="1300" dirty="0">
                <a:solidFill>
                  <a:srgbClr val="2C3249"/>
                </a:solidFill>
                <a:latin typeface="Martel Sans" pitchFamily="34" charset="0"/>
                <a:ea typeface="Martel Sans" pitchFamily="34" charset="-122"/>
                <a:cs typeface="Martel Sans" pitchFamily="34" charset="-120"/>
              </a:rPr>
              <a:t> = choice and control · </a:t>
            </a:r>
            <a:endParaRPr lang="en-US" sz="1300" dirty="0"/>
          </a:p>
          <a:p>
            <a:pPr marL="0" indent="0" algn="l">
              <a:lnSpc>
                <a:spcPct val="127000"/>
              </a:lnSpc>
              <a:buNone/>
            </a:pPr>
            <a:r>
              <a:rPr lang="en-US" sz="1300" b="1" dirty="0">
                <a:solidFill>
                  <a:srgbClr val="2C3249"/>
                </a:solidFill>
                <a:latin typeface="Martel Sans Bold" pitchFamily="34" charset="0"/>
                <a:ea typeface="Martel Sans Bold" pitchFamily="34" charset="-122"/>
                <a:cs typeface="Martel Sans Bold" pitchFamily="34" charset="-120"/>
              </a:rPr>
              <a:t>Independence</a:t>
            </a:r>
            <a:r>
              <a:rPr lang="en-US" sz="1300" dirty="0">
                <a:solidFill>
                  <a:srgbClr val="2C3249"/>
                </a:solidFill>
                <a:latin typeface="Martel Sans" pitchFamily="34" charset="0"/>
                <a:ea typeface="Martel Sans" pitchFamily="34" charset="-122"/>
                <a:cs typeface="Martel Sans" pitchFamily="34" charset="-120"/>
              </a:rPr>
              <a:t> = doing what matters to you</a:t>
            </a:r>
            <a:endParaRPr lang="en-US" sz="1300" dirty="0"/>
          </a:p>
          <a:p>
            <a:pPr marL="0" indent="0" algn="l">
              <a:lnSpc>
                <a:spcPct val="127000"/>
              </a:lnSpc>
              <a:buNone/>
            </a:pPr>
            <a:r>
              <a:rPr lang="en-US" sz="1300" b="1" dirty="0">
                <a:solidFill>
                  <a:srgbClr val="2C3249"/>
                </a:solidFill>
                <a:latin typeface="Martel Sans Bold" pitchFamily="34" charset="0"/>
                <a:ea typeface="Martel Sans Bold" pitchFamily="34" charset="-122"/>
                <a:cs typeface="Martel Sans Bold" pitchFamily="34" charset="-120"/>
              </a:rPr>
              <a:t>Functional ability</a:t>
            </a:r>
            <a:r>
              <a:rPr lang="en-US" sz="1300" dirty="0">
                <a:solidFill>
                  <a:srgbClr val="2C3249"/>
                </a:solidFill>
                <a:latin typeface="Martel Sans" pitchFamily="34" charset="0"/>
                <a:ea typeface="Martel Sans" pitchFamily="34" charset="-122"/>
                <a:cs typeface="Martel Sans" pitchFamily="34" charset="-120"/>
              </a:rPr>
              <a:t> = intrinsic capacity X environment (WHO, 2015)</a:t>
            </a:r>
            <a:endParaRPr lang="en-US" sz="1300" dirty="0"/>
          </a:p>
        </p:txBody>
      </p:sp>
      <p:sp>
        <p:nvSpPr>
          <p:cNvPr id="5" name="Shape 2"/>
          <p:cNvSpPr/>
          <p:nvPr/>
        </p:nvSpPr>
        <p:spPr>
          <a:xfrm>
            <a:off x="6309659" y="4892179"/>
            <a:ext cx="5226911" cy="877491"/>
          </a:xfrm>
          <a:prstGeom prst="roundRect">
            <a:avLst>
              <a:gd name="adj" fmla="val 8142"/>
            </a:avLst>
          </a:prstGeom>
          <a:solidFill>
            <a:srgbClr val="DFECE9"/>
          </a:solidFill>
          <a:ln/>
        </p:spPr>
        <p:txBody>
          <a:bodyPr/>
          <a:lstStyle/>
          <a:p>
            <a:endParaRPr lang="en-GB"/>
          </a:p>
        </p:txBody>
      </p:sp>
      <p:pic>
        <p:nvPicPr>
          <p:cNvPr id="6" name="Image 1" descr="preencoded.png"/>
          <p:cNvPicPr>
            <a:picLocks noChangeAspect="1"/>
          </p:cNvPicPr>
          <p:nvPr/>
        </p:nvPicPr>
        <p:blipFill>
          <a:blip r:embed="rId6"/>
          <a:stretch>
            <a:fillRect/>
          </a:stretch>
        </p:blipFill>
        <p:spPr>
          <a:xfrm>
            <a:off x="6479715" y="5104011"/>
            <a:ext cx="212620" cy="170061"/>
          </a:xfrm>
          <a:prstGeom prst="rect">
            <a:avLst/>
          </a:prstGeom>
        </p:spPr>
      </p:pic>
      <p:sp>
        <p:nvSpPr>
          <p:cNvPr id="7" name="Text 3"/>
          <p:cNvSpPr/>
          <p:nvPr/>
        </p:nvSpPr>
        <p:spPr>
          <a:xfrm>
            <a:off x="6862392" y="5072360"/>
            <a:ext cx="4504121" cy="517128"/>
          </a:xfrm>
          <a:prstGeom prst="rect">
            <a:avLst/>
          </a:prstGeom>
          <a:noFill/>
          <a:ln/>
        </p:spPr>
        <p:txBody>
          <a:bodyPr wrap="square" lIns="0" tIns="0" rIns="0" bIns="0" rtlCol="0" anchor="t">
            <a:normAutofit/>
          </a:bodyPr>
          <a:lstStyle/>
          <a:p>
            <a:pPr marL="0" indent="0" algn="l">
              <a:lnSpc>
                <a:spcPct val="127000"/>
              </a:lnSpc>
              <a:buNone/>
            </a:pPr>
            <a:r>
              <a:rPr lang="en-US" sz="1300" b="1" dirty="0">
                <a:solidFill>
                  <a:srgbClr val="000000"/>
                </a:solidFill>
                <a:latin typeface="Martel Sans Bold" pitchFamily="34" charset="0"/>
                <a:ea typeface="Martel Sans Bold" pitchFamily="34" charset="-122"/>
                <a:cs typeface="Martel Sans Bold" pitchFamily="34" charset="-120"/>
              </a:rPr>
              <a:t>Critique:</a:t>
            </a:r>
            <a:r>
              <a:rPr lang="en-US" sz="1300" dirty="0">
                <a:solidFill>
                  <a:srgbClr val="000000"/>
                </a:solidFill>
                <a:latin typeface="Martel Sans" pitchFamily="34" charset="0"/>
                <a:ea typeface="Martel Sans" pitchFamily="34" charset="-122"/>
                <a:cs typeface="Martel Sans" pitchFamily="34" charset="-120"/>
              </a:rPr>
              <a:t> holistic in theory, but health and social care are still funded and commissioned in separate 'silos'</a:t>
            </a:r>
            <a:endParaRPr lang="en-US" sz="1300" dirty="0"/>
          </a:p>
        </p:txBody>
      </p:sp>
      <p:sp>
        <p:nvSpPr>
          <p:cNvPr id="8" name="Text 4"/>
          <p:cNvSpPr/>
          <p:nvPr/>
        </p:nvSpPr>
        <p:spPr>
          <a:xfrm>
            <a:off x="132255" y="6457255"/>
            <a:ext cx="3348549" cy="158750"/>
          </a:xfrm>
          <a:prstGeom prst="rect">
            <a:avLst/>
          </a:prstGeom>
          <a:noFill/>
          <a:ln/>
        </p:spPr>
        <p:txBody>
          <a:bodyPr wrap="none" lIns="99235" tIns="0" rIns="59541" bIns="0" rtlCol="0" anchor="t"/>
          <a:lstStyle/>
          <a:p>
            <a:pPr marL="0" indent="0" algn="l">
              <a:lnSpc>
                <a:spcPct val="100000"/>
              </a:lnSpc>
              <a:buNone/>
            </a:pPr>
            <a:r>
              <a:rPr lang="en-US" sz="1000" dirty="0">
                <a:solidFill>
                  <a:srgbClr val="2C3249"/>
                </a:solidFill>
                <a:latin typeface="Martel Sans" pitchFamily="34" charset="0"/>
                <a:ea typeface="Martel Sans" pitchFamily="34" charset="-122"/>
                <a:cs typeface="Martel Sans" pitchFamily="34" charset="-120"/>
              </a:rPr>
              <a:t>BMHP6027 Empowering the Older Person</a:t>
            </a:r>
            <a:endParaRPr lang="en-US" sz="1000" dirty="0"/>
          </a:p>
        </p:txBody>
      </p:sp>
      <p:sp>
        <p:nvSpPr>
          <p:cNvPr id="9" name="Text 5"/>
          <p:cNvSpPr/>
          <p:nvPr/>
        </p:nvSpPr>
        <p:spPr>
          <a:xfrm>
            <a:off x="11218582" y="6457255"/>
            <a:ext cx="840858" cy="158750"/>
          </a:xfrm>
          <a:prstGeom prst="rect">
            <a:avLst/>
          </a:prstGeom>
          <a:noFill/>
          <a:ln/>
        </p:spPr>
        <p:txBody>
          <a:bodyPr wrap="none" lIns="59541" tIns="0" rIns="99235" bIns="0" rtlCol="0" anchor="t"/>
          <a:lstStyle/>
          <a:p>
            <a:pPr marL="0" indent="0" algn="r">
              <a:lnSpc>
                <a:spcPct val="100000"/>
              </a:lnSpc>
              <a:buNone/>
            </a:pPr>
            <a:r>
              <a:rPr lang="en-US" sz="1000" dirty="0">
                <a:solidFill>
                  <a:srgbClr val="2C3249"/>
                </a:solidFill>
                <a:latin typeface="Martel Sans" pitchFamily="34" charset="0"/>
                <a:ea typeface="Martel Sans" pitchFamily="34" charset="-122"/>
                <a:cs typeface="Martel Sans" pitchFamily="34" charset="-120"/>
              </a:rPr>
              <a:t>4</a:t>
            </a:r>
            <a:endParaRPr lang="en-US" sz="1000" dirty="0"/>
          </a:p>
        </p:txBody>
      </p:sp>
      <p:sp>
        <p:nvSpPr>
          <p:cNvPr id="10" name="Figure label"/>
          <p:cNvSpPr txBox="1"/>
          <p:nvPr/>
        </p:nvSpPr>
        <p:spPr>
          <a:xfrm>
            <a:off x="922811" y="5884276"/>
            <a:ext cx="5120640" cy="438912"/>
          </a:xfrm>
          <a:prstGeom prst="rect">
            <a:avLst/>
          </a:prstGeom>
          <a:noFill/>
          <a:ln>
            <a:noFill/>
          </a:ln>
        </p:spPr>
        <p:txBody>
          <a:bodyPr wrap="square" lIns="0" tIns="0" rIns="0" bIns="0" rtlCol="0" anchor="t">
            <a:noAutofit/>
          </a:bodyPr>
          <a:lstStyle/>
          <a:p>
            <a:pPr marL="0" indent="0" algn="l">
              <a:lnSpc>
                <a:spcPct val="120000"/>
              </a:lnSpc>
              <a:buNone/>
            </a:pPr>
            <a:r>
              <a:rPr lang="en-GB" sz="1100" i="1" dirty="0">
                <a:solidFill>
                  <a:srgbClr val="2C3249"/>
                </a:solidFill>
                <a:latin typeface="Martel Sans" pitchFamily="34" charset="0"/>
                <a:ea typeface="Martel Sans" pitchFamily="34" charset="-122"/>
                <a:cs typeface="Martel Sans" pitchFamily="34" charset="-120"/>
              </a:rPr>
              <a:t>Figure 3: (Engel, 1977 &amp; Gamma, 2026)</a:t>
            </a:r>
            <a:endParaRPr lang="en-GB" sz="1100" dirty="0"/>
          </a:p>
        </p:txBody>
      </p:sp>
      <p:pic>
        <p:nvPicPr>
          <p:cNvPr id="14" name="Video 13">
            <a:hlinkClick r:id="" action="ppaction://media"/>
            <a:extLst>
              <a:ext uri="{FF2B5EF4-FFF2-40B4-BE49-F238E27FC236}">
                <a16:creationId xmlns:a16="http://schemas.microsoft.com/office/drawing/2014/main" id="{4C7DFCAA-3804-D56F-E4C5-87FD4890F2D0}"/>
              </a:ext>
            </a:extLst>
          </p:cNvPr>
          <p:cNvPicPr>
            <a:picLocks noChangeAspect="1"/>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7"/>
          <a:srcRect l="12500" r="12500"/>
          <a:stretch>
            <a:fillRect/>
          </a:stretch>
        </p:blipFill>
        <p:spPr>
          <a:xfrm>
            <a:off x="10052304" y="4718304"/>
            <a:ext cx="2057400" cy="2057400"/>
          </a:xfrm>
          <a:prstGeom prst="ellipse">
            <a:avLst/>
          </a:prstGeom>
        </p:spPr>
      </p:pic>
    </p:spTree>
  </p:cSld>
  <p:clrMapOvr>
    <a:masterClrMapping/>
  </p:clrMapOvr>
  <mc:AlternateContent xmlns:mc="http://schemas.openxmlformats.org/markup-compatibility/2006" xmlns:p14="http://schemas.microsoft.com/office/powerpoint/2010/main">
    <mc:Choice Requires="p14">
      <p:transition spd="slow" p14:dur="2000" advTm="53335"/>
    </mc:Choice>
    <mc:Fallback xmlns="">
      <p:transition spd="slow" advTm="5333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14"/>
                </p:tgtEl>
              </p:cMediaNode>
            </p:video>
            <p:seq concurrent="1" nextAc="seek">
              <p:cTn id="8" restart="whenNotActive" fill="hold" evtFilter="cancelBubble" nodeType="interactiveSeq">
                <p:stCondLst>
                  <p:cond evt="onClick" delay="0">
                    <p:tgtEl>
                      <p:spTgt spid="1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14"/>
                                        </p:tgtEl>
                                      </p:cBhvr>
                                    </p:cmd>
                                  </p:childTnLst>
                                </p:cTn>
                              </p:par>
                            </p:childTnLst>
                          </p:cTn>
                        </p:par>
                      </p:childTnLst>
                    </p:cTn>
                  </p:par>
                </p:childTnLst>
              </p:cTn>
              <p:nextCondLst>
                <p:cond evt="onClick" delay="0">
                  <p:tgtEl>
                    <p:spTgt spid="14"/>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name="Slide 5">
    <p:bg>
      <p:bgPr>
        <a:solidFill>
          <a:srgbClr val="FFFFFF"/>
        </a:solidFill>
        <a:effectLst/>
      </p:bgPr>
    </p:bg>
    <p:spTree>
      <p:nvGrpSpPr>
        <p:cNvPr id="1" name=""/>
        <p:cNvGrpSpPr/>
        <p:nvPr/>
      </p:nvGrpSpPr>
      <p:grpSpPr>
        <a:xfrm>
          <a:off x="0" y="0"/>
          <a:ext cx="0" cy="0"/>
          <a:chOff x="0" y="0"/>
          <a:chExt cx="0" cy="0"/>
        </a:xfrm>
      </p:grpSpPr>
      <p:sp>
        <p:nvSpPr>
          <p:cNvPr id="2" name="Text 0"/>
          <p:cNvSpPr/>
          <p:nvPr/>
        </p:nvSpPr>
        <p:spPr>
          <a:xfrm>
            <a:off x="661475" y="717649"/>
            <a:ext cx="10868745" cy="354409"/>
          </a:xfrm>
          <a:prstGeom prst="rect">
            <a:avLst/>
          </a:prstGeom>
          <a:noFill/>
          <a:ln/>
        </p:spPr>
        <p:txBody>
          <a:bodyPr wrap="none" lIns="0" tIns="0" rIns="0" bIns="0" rtlCol="0" anchor="t"/>
          <a:lstStyle/>
          <a:p>
            <a:pPr marL="0" indent="0" algn="l">
              <a:lnSpc>
                <a:spcPct val="104000"/>
              </a:lnSpc>
              <a:buNone/>
            </a:pPr>
            <a:r>
              <a:rPr lang="en-US" sz="2200" dirty="0">
                <a:solidFill>
                  <a:srgbClr val="272D45"/>
                </a:solidFill>
                <a:latin typeface="Kanit Light" pitchFamily="34" charset="0"/>
                <a:ea typeface="Kanit Light" pitchFamily="34" charset="-122"/>
                <a:cs typeface="Kanit Light" pitchFamily="34" charset="-120"/>
              </a:rPr>
              <a:t>Challenges to independence and functional ability</a:t>
            </a:r>
            <a:endParaRPr lang="en-US" sz="2200" dirty="0"/>
          </a:p>
        </p:txBody>
      </p:sp>
      <p:sp>
        <p:nvSpPr>
          <p:cNvPr id="3" name="Text 1"/>
          <p:cNvSpPr/>
          <p:nvPr/>
        </p:nvSpPr>
        <p:spPr>
          <a:xfrm>
            <a:off x="1332474" y="1355527"/>
            <a:ext cx="4025899" cy="467816"/>
          </a:xfrm>
          <a:prstGeom prst="rect">
            <a:avLst/>
          </a:prstGeom>
          <a:noFill/>
          <a:ln/>
        </p:spPr>
        <p:txBody>
          <a:bodyPr wrap="none" lIns="0" tIns="0" rIns="0" bIns="0" rtlCol="0" anchor="t"/>
          <a:lstStyle/>
          <a:p>
            <a:pPr marL="0" indent="0" algn="ctr">
              <a:lnSpc>
                <a:spcPct val="83000"/>
              </a:lnSpc>
              <a:buNone/>
            </a:pPr>
            <a:r>
              <a:rPr lang="en-US" sz="3650" dirty="0">
                <a:solidFill>
                  <a:srgbClr val="2C3249"/>
                </a:solidFill>
                <a:latin typeface="Kanit Light" pitchFamily="34" charset="0"/>
                <a:ea typeface="Kanit Light" pitchFamily="34" charset="-122"/>
                <a:cs typeface="Kanit Light" pitchFamily="34" charset="-120"/>
              </a:rPr>
              <a:t>1 in 3</a:t>
            </a:r>
            <a:endParaRPr lang="en-US" sz="3650" dirty="0"/>
          </a:p>
        </p:txBody>
      </p:sp>
      <p:sp>
        <p:nvSpPr>
          <p:cNvPr id="4" name="Text 2"/>
          <p:cNvSpPr/>
          <p:nvPr/>
        </p:nvSpPr>
        <p:spPr>
          <a:xfrm>
            <a:off x="661425" y="1973858"/>
            <a:ext cx="5367898" cy="221456"/>
          </a:xfrm>
          <a:prstGeom prst="rect">
            <a:avLst/>
          </a:prstGeom>
          <a:noFill/>
          <a:ln/>
        </p:spPr>
        <p:txBody>
          <a:bodyPr wrap="none" lIns="0" tIns="0" rIns="0" bIns="0" rtlCol="0" anchor="t"/>
          <a:lstStyle/>
          <a:p>
            <a:pPr marL="0" indent="0" algn="ctr">
              <a:lnSpc>
                <a:spcPct val="104000"/>
              </a:lnSpc>
              <a:buNone/>
            </a:pPr>
            <a:r>
              <a:rPr lang="en-US" sz="1350" dirty="0">
                <a:solidFill>
                  <a:srgbClr val="2C3249"/>
                </a:solidFill>
                <a:latin typeface="Kanit Light" pitchFamily="34" charset="0"/>
                <a:ea typeface="Kanit Light" pitchFamily="34" charset="-122"/>
                <a:cs typeface="Kanit Light" pitchFamily="34" charset="-120"/>
              </a:rPr>
              <a:t>Fall each year</a:t>
            </a:r>
            <a:endParaRPr lang="en-US" sz="1350" dirty="0"/>
          </a:p>
        </p:txBody>
      </p:sp>
      <p:sp>
        <p:nvSpPr>
          <p:cNvPr id="5" name="Text 3"/>
          <p:cNvSpPr/>
          <p:nvPr/>
        </p:nvSpPr>
        <p:spPr>
          <a:xfrm>
            <a:off x="661475" y="2259013"/>
            <a:ext cx="5367898" cy="198438"/>
          </a:xfrm>
          <a:prstGeom prst="rect">
            <a:avLst/>
          </a:prstGeom>
          <a:noFill/>
          <a:ln/>
        </p:spPr>
        <p:txBody>
          <a:bodyPr wrap="none" lIns="0" tIns="0" rIns="0" bIns="0" rtlCol="0" anchor="t"/>
          <a:lstStyle/>
          <a:p>
            <a:pPr marL="0" indent="0" algn="ctr">
              <a:lnSpc>
                <a:spcPct val="117000"/>
              </a:lnSpc>
              <a:buNone/>
            </a:pPr>
            <a:r>
              <a:rPr lang="en-US" sz="1100" dirty="0">
                <a:solidFill>
                  <a:srgbClr val="2C3249"/>
                </a:solidFill>
                <a:latin typeface="Martel Sans" pitchFamily="34" charset="0"/>
                <a:ea typeface="Martel Sans" pitchFamily="34" charset="-122"/>
                <a:cs typeface="Martel Sans" pitchFamily="34" charset="-120"/>
              </a:rPr>
              <a:t>People aged 65+ fall each year; </a:t>
            </a:r>
            <a:r>
              <a:rPr lang="en-US" sz="1100" b="1" dirty="0">
                <a:solidFill>
                  <a:srgbClr val="2C3249"/>
                </a:solidFill>
                <a:latin typeface="Martel Sans Bold" pitchFamily="34" charset="0"/>
                <a:ea typeface="Martel Sans Bold" pitchFamily="34" charset="-122"/>
                <a:cs typeface="Martel Sans Bold" pitchFamily="34" charset="-120"/>
              </a:rPr>
              <a:t>1 in 2</a:t>
            </a:r>
            <a:r>
              <a:rPr lang="en-US" sz="1100" dirty="0">
                <a:solidFill>
                  <a:srgbClr val="2C3249"/>
                </a:solidFill>
                <a:latin typeface="Martel Sans" pitchFamily="34" charset="0"/>
                <a:ea typeface="Martel Sans" pitchFamily="34" charset="-122"/>
                <a:cs typeface="Martel Sans" pitchFamily="34" charset="-120"/>
              </a:rPr>
              <a:t> aged 80+ (NICE, 2025)</a:t>
            </a:r>
            <a:endParaRPr lang="en-US" sz="1100" dirty="0"/>
          </a:p>
        </p:txBody>
      </p:sp>
      <p:sp>
        <p:nvSpPr>
          <p:cNvPr id="6" name="Text 4"/>
          <p:cNvSpPr/>
          <p:nvPr/>
        </p:nvSpPr>
        <p:spPr>
          <a:xfrm>
            <a:off x="6833223" y="1355527"/>
            <a:ext cx="4025998" cy="467816"/>
          </a:xfrm>
          <a:prstGeom prst="rect">
            <a:avLst/>
          </a:prstGeom>
          <a:noFill/>
          <a:ln/>
        </p:spPr>
        <p:txBody>
          <a:bodyPr wrap="none" lIns="0" tIns="0" rIns="0" bIns="0" rtlCol="0" anchor="t"/>
          <a:lstStyle/>
          <a:p>
            <a:pPr marL="0" indent="0" algn="ctr">
              <a:lnSpc>
                <a:spcPct val="83000"/>
              </a:lnSpc>
              <a:buNone/>
            </a:pPr>
            <a:r>
              <a:rPr lang="en-US" sz="3650" dirty="0">
                <a:solidFill>
                  <a:srgbClr val="2C3249"/>
                </a:solidFill>
                <a:latin typeface="Kanit Light" pitchFamily="34" charset="0"/>
                <a:ea typeface="Kanit Light" pitchFamily="34" charset="-122"/>
                <a:cs typeface="Kanit Light" pitchFamily="34" charset="-120"/>
              </a:rPr>
              <a:t>2 m</a:t>
            </a:r>
            <a:endParaRPr lang="en-US" sz="3650" dirty="0"/>
          </a:p>
        </p:txBody>
      </p:sp>
      <p:sp>
        <p:nvSpPr>
          <p:cNvPr id="7" name="Text 5"/>
          <p:cNvSpPr/>
          <p:nvPr/>
        </p:nvSpPr>
        <p:spPr>
          <a:xfrm>
            <a:off x="6162223" y="1973858"/>
            <a:ext cx="5367997" cy="221456"/>
          </a:xfrm>
          <a:prstGeom prst="rect">
            <a:avLst/>
          </a:prstGeom>
          <a:noFill/>
          <a:ln/>
        </p:spPr>
        <p:txBody>
          <a:bodyPr wrap="none" lIns="0" tIns="0" rIns="0" bIns="0" rtlCol="0" anchor="t"/>
          <a:lstStyle/>
          <a:p>
            <a:pPr marL="0" indent="0" algn="ctr">
              <a:lnSpc>
                <a:spcPct val="104000"/>
              </a:lnSpc>
              <a:buNone/>
            </a:pPr>
            <a:r>
              <a:rPr lang="en-US" sz="1350" dirty="0">
                <a:solidFill>
                  <a:srgbClr val="2C3249"/>
                </a:solidFill>
                <a:latin typeface="Kanit Light" pitchFamily="34" charset="0"/>
                <a:ea typeface="Kanit Light" pitchFamily="34" charset="-122"/>
                <a:cs typeface="Kanit Light" pitchFamily="34" charset="-120"/>
              </a:rPr>
              <a:t>Unmet care needs</a:t>
            </a:r>
            <a:endParaRPr lang="en-US" sz="1350" dirty="0"/>
          </a:p>
        </p:txBody>
      </p:sp>
      <p:sp>
        <p:nvSpPr>
          <p:cNvPr id="8" name="Text 6"/>
          <p:cNvSpPr/>
          <p:nvPr/>
        </p:nvSpPr>
        <p:spPr>
          <a:xfrm>
            <a:off x="6162223" y="2259013"/>
            <a:ext cx="5367997" cy="198438"/>
          </a:xfrm>
          <a:prstGeom prst="rect">
            <a:avLst/>
          </a:prstGeom>
          <a:noFill/>
          <a:ln/>
        </p:spPr>
        <p:txBody>
          <a:bodyPr wrap="none" lIns="0" tIns="0" rIns="0" bIns="0" rtlCol="0" anchor="t"/>
          <a:lstStyle/>
          <a:p>
            <a:pPr marL="0" indent="0" algn="ctr">
              <a:lnSpc>
                <a:spcPct val="117000"/>
              </a:lnSpc>
              <a:buNone/>
            </a:pPr>
            <a:r>
              <a:rPr lang="en-US" sz="1100" dirty="0">
                <a:solidFill>
                  <a:srgbClr val="2C3249"/>
                </a:solidFill>
                <a:latin typeface="Martel Sans" pitchFamily="34" charset="0"/>
                <a:ea typeface="Martel Sans" pitchFamily="34" charset="-122"/>
                <a:cs typeface="Martel Sans" pitchFamily="34" charset="-120"/>
              </a:rPr>
              <a:t>People aged 65+ in England have unmet care needs (Age UK, 2025)</a:t>
            </a:r>
            <a:endParaRPr lang="en-US" sz="1100" dirty="0"/>
          </a:p>
        </p:txBody>
      </p:sp>
      <p:sp>
        <p:nvSpPr>
          <p:cNvPr id="9" name="Text 7"/>
          <p:cNvSpPr/>
          <p:nvPr/>
        </p:nvSpPr>
        <p:spPr>
          <a:xfrm>
            <a:off x="1332474" y="2740918"/>
            <a:ext cx="4025899" cy="467816"/>
          </a:xfrm>
          <a:prstGeom prst="rect">
            <a:avLst/>
          </a:prstGeom>
          <a:noFill/>
          <a:ln/>
        </p:spPr>
        <p:txBody>
          <a:bodyPr wrap="none" lIns="0" tIns="0" rIns="0" bIns="0" rtlCol="0" anchor="t"/>
          <a:lstStyle/>
          <a:p>
            <a:pPr marL="0" indent="0" algn="ctr">
              <a:lnSpc>
                <a:spcPct val="83000"/>
              </a:lnSpc>
              <a:buNone/>
            </a:pPr>
            <a:r>
              <a:rPr lang="en-US" sz="3650" dirty="0">
                <a:solidFill>
                  <a:srgbClr val="2C3249"/>
                </a:solidFill>
                <a:latin typeface="Kanit Light" pitchFamily="34" charset="0"/>
                <a:ea typeface="Kanit Light" pitchFamily="34" charset="-122"/>
                <a:cs typeface="Kanit Light" pitchFamily="34" charset="-120"/>
              </a:rPr>
              <a:t>1.7 m</a:t>
            </a:r>
            <a:endParaRPr lang="en-US" sz="3650" dirty="0"/>
          </a:p>
        </p:txBody>
      </p:sp>
      <p:sp>
        <p:nvSpPr>
          <p:cNvPr id="10" name="Text 8"/>
          <p:cNvSpPr/>
          <p:nvPr/>
        </p:nvSpPr>
        <p:spPr>
          <a:xfrm>
            <a:off x="661425" y="3359249"/>
            <a:ext cx="5367898" cy="221456"/>
          </a:xfrm>
          <a:prstGeom prst="rect">
            <a:avLst/>
          </a:prstGeom>
          <a:noFill/>
          <a:ln/>
        </p:spPr>
        <p:txBody>
          <a:bodyPr wrap="none" lIns="0" tIns="0" rIns="0" bIns="0" rtlCol="0" anchor="t"/>
          <a:lstStyle/>
          <a:p>
            <a:pPr marL="0" indent="0" algn="ctr">
              <a:lnSpc>
                <a:spcPct val="104000"/>
              </a:lnSpc>
              <a:buNone/>
            </a:pPr>
            <a:r>
              <a:rPr lang="en-US" sz="1350" dirty="0">
                <a:solidFill>
                  <a:srgbClr val="2C3249"/>
                </a:solidFill>
                <a:latin typeface="Kanit Light" pitchFamily="34" charset="0"/>
                <a:ea typeface="Kanit Light" pitchFamily="34" charset="-122"/>
                <a:cs typeface="Kanit Light" pitchFamily="34" charset="-120"/>
              </a:rPr>
              <a:t>Pensioner poverty</a:t>
            </a:r>
            <a:endParaRPr lang="en-US" sz="1350" dirty="0"/>
          </a:p>
        </p:txBody>
      </p:sp>
      <p:sp>
        <p:nvSpPr>
          <p:cNvPr id="11" name="Text 9"/>
          <p:cNvSpPr/>
          <p:nvPr/>
        </p:nvSpPr>
        <p:spPr>
          <a:xfrm>
            <a:off x="661475" y="3644404"/>
            <a:ext cx="5367898" cy="198438"/>
          </a:xfrm>
          <a:prstGeom prst="rect">
            <a:avLst/>
          </a:prstGeom>
          <a:noFill/>
          <a:ln/>
        </p:spPr>
        <p:txBody>
          <a:bodyPr wrap="none" lIns="0" tIns="0" rIns="0" bIns="0" rtlCol="0" anchor="t"/>
          <a:lstStyle/>
          <a:p>
            <a:pPr marL="0" indent="0" algn="ctr">
              <a:lnSpc>
                <a:spcPct val="117000"/>
              </a:lnSpc>
              <a:buNone/>
            </a:pPr>
            <a:r>
              <a:rPr lang="en-US" sz="1100" dirty="0">
                <a:solidFill>
                  <a:srgbClr val="2C3249"/>
                </a:solidFill>
                <a:latin typeface="Martel Sans" pitchFamily="34" charset="0"/>
                <a:ea typeface="Martel Sans" pitchFamily="34" charset="-122"/>
                <a:cs typeface="Martel Sans" pitchFamily="34" charset="-120"/>
              </a:rPr>
              <a:t>Pensioners live in relative poverty after housing costs (DWP, 2026)</a:t>
            </a:r>
            <a:endParaRPr lang="en-US" sz="1100" dirty="0"/>
          </a:p>
        </p:txBody>
      </p:sp>
      <p:sp>
        <p:nvSpPr>
          <p:cNvPr id="12" name="Text 10"/>
          <p:cNvSpPr/>
          <p:nvPr/>
        </p:nvSpPr>
        <p:spPr>
          <a:xfrm>
            <a:off x="6833223" y="2740918"/>
            <a:ext cx="4025998" cy="467816"/>
          </a:xfrm>
          <a:prstGeom prst="rect">
            <a:avLst/>
          </a:prstGeom>
          <a:noFill/>
          <a:ln/>
        </p:spPr>
        <p:txBody>
          <a:bodyPr wrap="none" lIns="0" tIns="0" rIns="0" bIns="0" rtlCol="0" anchor="t"/>
          <a:lstStyle/>
          <a:p>
            <a:pPr marL="0" indent="0" algn="ctr">
              <a:lnSpc>
                <a:spcPct val="83000"/>
              </a:lnSpc>
              <a:buNone/>
            </a:pPr>
            <a:r>
              <a:rPr lang="en-US" sz="3650" dirty="0">
                <a:solidFill>
                  <a:srgbClr val="2C3249"/>
                </a:solidFill>
                <a:latin typeface="Kanit Light" pitchFamily="34" charset="0"/>
                <a:ea typeface="Kanit Light" pitchFamily="34" charset="-122"/>
                <a:cs typeface="Kanit Light" pitchFamily="34" charset="-120"/>
              </a:rPr>
              <a:t>87%</a:t>
            </a:r>
            <a:endParaRPr lang="en-US" sz="3650" dirty="0"/>
          </a:p>
        </p:txBody>
      </p:sp>
      <p:sp>
        <p:nvSpPr>
          <p:cNvPr id="13" name="Text 11"/>
          <p:cNvSpPr/>
          <p:nvPr/>
        </p:nvSpPr>
        <p:spPr>
          <a:xfrm>
            <a:off x="6162223" y="3359249"/>
            <a:ext cx="5367997" cy="221456"/>
          </a:xfrm>
          <a:prstGeom prst="rect">
            <a:avLst/>
          </a:prstGeom>
          <a:noFill/>
          <a:ln/>
        </p:spPr>
        <p:txBody>
          <a:bodyPr wrap="none" lIns="0" tIns="0" rIns="0" bIns="0" rtlCol="0" anchor="t"/>
          <a:lstStyle/>
          <a:p>
            <a:pPr marL="0" indent="0" algn="ctr">
              <a:lnSpc>
                <a:spcPct val="104000"/>
              </a:lnSpc>
              <a:buNone/>
            </a:pPr>
            <a:r>
              <a:rPr lang="en-US" sz="1350" dirty="0">
                <a:solidFill>
                  <a:srgbClr val="2C3249"/>
                </a:solidFill>
                <a:latin typeface="Kanit Light" pitchFamily="34" charset="0"/>
                <a:ea typeface="Kanit Light" pitchFamily="34" charset="-122"/>
                <a:cs typeface="Kanit Light" pitchFamily="34" charset="-120"/>
              </a:rPr>
              <a:t>Inaccessible homes</a:t>
            </a:r>
            <a:endParaRPr lang="en-US" sz="1350" dirty="0"/>
          </a:p>
        </p:txBody>
      </p:sp>
      <p:sp>
        <p:nvSpPr>
          <p:cNvPr id="14" name="Text 12"/>
          <p:cNvSpPr/>
          <p:nvPr/>
        </p:nvSpPr>
        <p:spPr>
          <a:xfrm>
            <a:off x="6162223" y="3644404"/>
            <a:ext cx="5367997" cy="396875"/>
          </a:xfrm>
          <a:prstGeom prst="rect">
            <a:avLst/>
          </a:prstGeom>
          <a:noFill/>
          <a:ln/>
        </p:spPr>
        <p:txBody>
          <a:bodyPr wrap="square" lIns="0" tIns="0" rIns="0" bIns="0" rtlCol="0" anchor="t">
            <a:normAutofit/>
          </a:bodyPr>
          <a:lstStyle/>
          <a:p>
            <a:pPr marL="0" indent="0" algn="ctr">
              <a:lnSpc>
                <a:spcPct val="117000"/>
              </a:lnSpc>
              <a:buNone/>
            </a:pPr>
            <a:r>
              <a:rPr lang="en-US" sz="1100" dirty="0">
                <a:solidFill>
                  <a:srgbClr val="2C3249"/>
                </a:solidFill>
                <a:latin typeface="Martel Sans" pitchFamily="34" charset="0"/>
                <a:ea typeface="Martel Sans" pitchFamily="34" charset="-122"/>
                <a:cs typeface="Martel Sans" pitchFamily="34" charset="-120"/>
              </a:rPr>
              <a:t>Of homes in England lack the four basic accessibility features (Centre for Ageing Better, 2025)</a:t>
            </a:r>
            <a:endParaRPr lang="en-US" sz="1100" dirty="0"/>
          </a:p>
        </p:txBody>
      </p:sp>
      <p:sp>
        <p:nvSpPr>
          <p:cNvPr id="15" name="Text 13"/>
          <p:cNvSpPr/>
          <p:nvPr/>
        </p:nvSpPr>
        <p:spPr>
          <a:xfrm>
            <a:off x="1332474" y="4324747"/>
            <a:ext cx="4025899" cy="467816"/>
          </a:xfrm>
          <a:prstGeom prst="rect">
            <a:avLst/>
          </a:prstGeom>
          <a:noFill/>
          <a:ln/>
        </p:spPr>
        <p:txBody>
          <a:bodyPr wrap="none" lIns="0" tIns="0" rIns="0" bIns="0" rtlCol="0" anchor="t"/>
          <a:lstStyle/>
          <a:p>
            <a:pPr marL="0" indent="0" algn="ctr">
              <a:lnSpc>
                <a:spcPct val="83000"/>
              </a:lnSpc>
              <a:buNone/>
            </a:pPr>
            <a:r>
              <a:rPr lang="en-US" sz="3650" dirty="0">
                <a:solidFill>
                  <a:srgbClr val="2C3249"/>
                </a:solidFill>
                <a:latin typeface="Kanit Light" pitchFamily="34" charset="0"/>
                <a:ea typeface="Kanit Light" pitchFamily="34" charset="-122"/>
                <a:cs typeface="Kanit Light" pitchFamily="34" charset="-120"/>
              </a:rPr>
              <a:t>1 in 2</a:t>
            </a:r>
            <a:endParaRPr lang="en-US" sz="3650" dirty="0"/>
          </a:p>
        </p:txBody>
      </p:sp>
      <p:sp>
        <p:nvSpPr>
          <p:cNvPr id="16" name="Text 14"/>
          <p:cNvSpPr/>
          <p:nvPr/>
        </p:nvSpPr>
        <p:spPr>
          <a:xfrm>
            <a:off x="661425" y="4943078"/>
            <a:ext cx="5367898" cy="221456"/>
          </a:xfrm>
          <a:prstGeom prst="rect">
            <a:avLst/>
          </a:prstGeom>
          <a:noFill/>
          <a:ln/>
        </p:spPr>
        <p:txBody>
          <a:bodyPr wrap="none" lIns="0" tIns="0" rIns="0" bIns="0" rtlCol="0" anchor="t"/>
          <a:lstStyle/>
          <a:p>
            <a:pPr marL="0" indent="0" algn="ctr">
              <a:lnSpc>
                <a:spcPct val="104000"/>
              </a:lnSpc>
              <a:buNone/>
            </a:pPr>
            <a:r>
              <a:rPr lang="en-US" sz="1350" dirty="0">
                <a:solidFill>
                  <a:srgbClr val="2C3249"/>
                </a:solidFill>
                <a:latin typeface="Kanit Light" pitchFamily="34" charset="0"/>
                <a:ea typeface="Kanit Light" pitchFamily="34" charset="-122"/>
                <a:cs typeface="Kanit Light" pitchFamily="34" charset="-120"/>
              </a:rPr>
              <a:t>Ageist attitudes</a:t>
            </a:r>
            <a:endParaRPr lang="en-US" sz="1350" dirty="0"/>
          </a:p>
        </p:txBody>
      </p:sp>
      <p:sp>
        <p:nvSpPr>
          <p:cNvPr id="17" name="Text 15"/>
          <p:cNvSpPr/>
          <p:nvPr/>
        </p:nvSpPr>
        <p:spPr>
          <a:xfrm>
            <a:off x="661475" y="5228233"/>
            <a:ext cx="5367898" cy="198438"/>
          </a:xfrm>
          <a:prstGeom prst="rect">
            <a:avLst/>
          </a:prstGeom>
          <a:noFill/>
          <a:ln/>
        </p:spPr>
        <p:txBody>
          <a:bodyPr wrap="none" lIns="0" tIns="0" rIns="0" bIns="0" rtlCol="0" anchor="t"/>
          <a:lstStyle/>
          <a:p>
            <a:pPr marL="0" indent="0" algn="ctr">
              <a:lnSpc>
                <a:spcPct val="117000"/>
              </a:lnSpc>
              <a:buNone/>
            </a:pPr>
            <a:r>
              <a:rPr lang="en-US" sz="1100" dirty="0">
                <a:solidFill>
                  <a:srgbClr val="2C3249"/>
                </a:solidFill>
                <a:latin typeface="Martel Sans" pitchFamily="34" charset="0"/>
                <a:ea typeface="Martel Sans" pitchFamily="34" charset="-122"/>
                <a:cs typeface="Martel Sans" pitchFamily="34" charset="-120"/>
              </a:rPr>
              <a:t>People worldwide hold ageist attitudes (WHO, 2021)</a:t>
            </a:r>
            <a:endParaRPr lang="en-US" sz="1100" dirty="0"/>
          </a:p>
        </p:txBody>
      </p:sp>
      <p:sp>
        <p:nvSpPr>
          <p:cNvPr id="18" name="Text 16"/>
          <p:cNvSpPr/>
          <p:nvPr/>
        </p:nvSpPr>
        <p:spPr>
          <a:xfrm>
            <a:off x="6833223" y="4324747"/>
            <a:ext cx="4025998" cy="467816"/>
          </a:xfrm>
          <a:prstGeom prst="rect">
            <a:avLst/>
          </a:prstGeom>
          <a:noFill/>
          <a:ln/>
        </p:spPr>
        <p:txBody>
          <a:bodyPr wrap="none" lIns="0" tIns="0" rIns="0" bIns="0" rtlCol="0" anchor="t"/>
          <a:lstStyle/>
          <a:p>
            <a:pPr marL="0" indent="0" algn="ctr">
              <a:lnSpc>
                <a:spcPct val="83000"/>
              </a:lnSpc>
              <a:buNone/>
            </a:pPr>
            <a:r>
              <a:rPr lang="en-US" sz="3650" dirty="0">
                <a:solidFill>
                  <a:srgbClr val="2C3249"/>
                </a:solidFill>
                <a:latin typeface="Kanit Light" pitchFamily="34" charset="0"/>
                <a:ea typeface="Kanit Light" pitchFamily="34" charset="-122"/>
                <a:cs typeface="Kanit Light" pitchFamily="34" charset="-120"/>
              </a:rPr>
              <a:t>1.4 m</a:t>
            </a:r>
            <a:endParaRPr lang="en-US" sz="3650" dirty="0"/>
          </a:p>
        </p:txBody>
      </p:sp>
      <p:sp>
        <p:nvSpPr>
          <p:cNvPr id="19" name="Text 17"/>
          <p:cNvSpPr/>
          <p:nvPr/>
        </p:nvSpPr>
        <p:spPr>
          <a:xfrm>
            <a:off x="6162223" y="4943078"/>
            <a:ext cx="5367997" cy="221456"/>
          </a:xfrm>
          <a:prstGeom prst="rect">
            <a:avLst/>
          </a:prstGeom>
          <a:noFill/>
          <a:ln/>
        </p:spPr>
        <p:txBody>
          <a:bodyPr wrap="none" lIns="0" tIns="0" rIns="0" bIns="0" rtlCol="0" anchor="t"/>
          <a:lstStyle/>
          <a:p>
            <a:pPr marL="0" indent="0" algn="ctr">
              <a:lnSpc>
                <a:spcPct val="104000"/>
              </a:lnSpc>
              <a:buNone/>
            </a:pPr>
            <a:r>
              <a:rPr lang="en-US" sz="1350" dirty="0">
                <a:solidFill>
                  <a:srgbClr val="2C3249"/>
                </a:solidFill>
                <a:latin typeface="Kanit Light" pitchFamily="34" charset="0"/>
                <a:ea typeface="Kanit Light" pitchFamily="34" charset="-122"/>
                <a:cs typeface="Kanit Light" pitchFamily="34" charset="-120"/>
              </a:rPr>
              <a:t>Digital exclusion</a:t>
            </a:r>
            <a:endParaRPr lang="en-US" sz="1350" dirty="0"/>
          </a:p>
        </p:txBody>
      </p:sp>
      <p:sp>
        <p:nvSpPr>
          <p:cNvPr id="20" name="Text 18"/>
          <p:cNvSpPr/>
          <p:nvPr/>
        </p:nvSpPr>
        <p:spPr>
          <a:xfrm>
            <a:off x="6162223" y="5228233"/>
            <a:ext cx="5367997" cy="198438"/>
          </a:xfrm>
          <a:prstGeom prst="rect">
            <a:avLst/>
          </a:prstGeom>
          <a:noFill/>
          <a:ln/>
        </p:spPr>
        <p:txBody>
          <a:bodyPr wrap="none" lIns="0" tIns="0" rIns="0" bIns="0" rtlCol="0" anchor="t"/>
          <a:lstStyle/>
          <a:p>
            <a:pPr marL="0" indent="0" algn="ctr">
              <a:lnSpc>
                <a:spcPct val="117000"/>
              </a:lnSpc>
              <a:buNone/>
            </a:pPr>
            <a:r>
              <a:rPr lang="en-US" sz="1100" dirty="0">
                <a:solidFill>
                  <a:srgbClr val="2C3249"/>
                </a:solidFill>
                <a:latin typeface="Martel Sans" pitchFamily="34" charset="0"/>
                <a:ea typeface="Martel Sans" pitchFamily="34" charset="-122"/>
                <a:cs typeface="Martel Sans" pitchFamily="34" charset="-120"/>
              </a:rPr>
              <a:t>People aged 65+ in England never go online (Age UK, 2026)</a:t>
            </a:r>
            <a:endParaRPr lang="en-US" sz="1100" dirty="0"/>
          </a:p>
        </p:txBody>
      </p:sp>
      <p:sp>
        <p:nvSpPr>
          <p:cNvPr id="21" name="Shape 19"/>
          <p:cNvSpPr/>
          <p:nvPr/>
        </p:nvSpPr>
        <p:spPr>
          <a:xfrm>
            <a:off x="661475" y="5546229"/>
            <a:ext cx="10868745" cy="471190"/>
          </a:xfrm>
          <a:prstGeom prst="roundRect">
            <a:avLst>
              <a:gd name="adj" fmla="val 12636"/>
            </a:avLst>
          </a:prstGeom>
          <a:solidFill>
            <a:srgbClr val="DFECE9"/>
          </a:solidFill>
          <a:ln/>
        </p:spPr>
        <p:txBody>
          <a:bodyPr/>
          <a:lstStyle/>
          <a:p>
            <a:endParaRPr lang="en-GB"/>
          </a:p>
        </p:txBody>
      </p:sp>
      <p:pic>
        <p:nvPicPr>
          <p:cNvPr id="22" name="Image 0" descr="preencoded.png"/>
          <p:cNvPicPr>
            <a:picLocks noChangeAspect="1"/>
          </p:cNvPicPr>
          <p:nvPr/>
        </p:nvPicPr>
        <p:blipFill>
          <a:blip r:embed="rId5"/>
          <a:stretch>
            <a:fillRect/>
          </a:stretch>
        </p:blipFill>
        <p:spPr>
          <a:xfrm>
            <a:off x="803156" y="5703590"/>
            <a:ext cx="177200" cy="141684"/>
          </a:xfrm>
          <a:prstGeom prst="rect">
            <a:avLst/>
          </a:prstGeom>
        </p:spPr>
      </p:pic>
      <p:sp>
        <p:nvSpPr>
          <p:cNvPr id="23" name="Text 20"/>
          <p:cNvSpPr/>
          <p:nvPr/>
        </p:nvSpPr>
        <p:spPr>
          <a:xfrm>
            <a:off x="1122037" y="5687913"/>
            <a:ext cx="10876087" cy="198438"/>
          </a:xfrm>
          <a:prstGeom prst="rect">
            <a:avLst/>
          </a:prstGeom>
          <a:noFill/>
          <a:ln/>
        </p:spPr>
        <p:txBody>
          <a:bodyPr wrap="none" lIns="0" tIns="0" rIns="0" bIns="0" rtlCol="0" anchor="t"/>
          <a:lstStyle/>
          <a:p>
            <a:pPr marL="0" indent="0" algn="l">
              <a:lnSpc>
                <a:spcPct val="117000"/>
              </a:lnSpc>
              <a:buNone/>
            </a:pPr>
            <a:r>
              <a:rPr lang="en-US" sz="1100" b="1" dirty="0">
                <a:solidFill>
                  <a:srgbClr val="000000"/>
                </a:solidFill>
                <a:latin typeface="Martel Sans Bold" pitchFamily="34" charset="0"/>
                <a:ea typeface="Martel Sans Bold" pitchFamily="34" charset="-122"/>
                <a:cs typeface="Martel Sans Bold" pitchFamily="34" charset="-120"/>
              </a:rPr>
              <a:t>Analysis:</a:t>
            </a:r>
            <a:r>
              <a:rPr lang="en-US" sz="1100" dirty="0">
                <a:solidFill>
                  <a:srgbClr val="000000"/>
                </a:solidFill>
                <a:latin typeface="Martel Sans" pitchFamily="34" charset="0"/>
                <a:ea typeface="Martel Sans" pitchFamily="34" charset="-122"/>
                <a:cs typeface="Martel Sans" pitchFamily="34" charset="-120"/>
              </a:rPr>
              <a:t> the main barriers are structural (environments, income, services and attitudes), not individual failings (Townsend, Chen and Wuthrich, 2021)</a:t>
            </a:r>
            <a:endParaRPr lang="en-US" sz="1100" dirty="0"/>
          </a:p>
        </p:txBody>
      </p:sp>
      <p:sp>
        <p:nvSpPr>
          <p:cNvPr id="24" name="Text 21"/>
          <p:cNvSpPr/>
          <p:nvPr/>
        </p:nvSpPr>
        <p:spPr>
          <a:xfrm>
            <a:off x="132255" y="6457255"/>
            <a:ext cx="3348549" cy="158750"/>
          </a:xfrm>
          <a:prstGeom prst="rect">
            <a:avLst/>
          </a:prstGeom>
          <a:noFill/>
          <a:ln/>
        </p:spPr>
        <p:txBody>
          <a:bodyPr wrap="none" lIns="99235" tIns="0" rIns="59541" bIns="0" rtlCol="0" anchor="t"/>
          <a:lstStyle/>
          <a:p>
            <a:pPr marL="0" indent="0" algn="l">
              <a:lnSpc>
                <a:spcPct val="100000"/>
              </a:lnSpc>
              <a:buNone/>
            </a:pPr>
            <a:r>
              <a:rPr lang="en-US" sz="1000" dirty="0">
                <a:solidFill>
                  <a:srgbClr val="2C3249"/>
                </a:solidFill>
                <a:latin typeface="Martel Sans" pitchFamily="34" charset="0"/>
                <a:ea typeface="Martel Sans" pitchFamily="34" charset="-122"/>
                <a:cs typeface="Martel Sans" pitchFamily="34" charset="-120"/>
              </a:rPr>
              <a:t>BMHP6027 Empowering the Older Person</a:t>
            </a:r>
            <a:endParaRPr lang="en-US" sz="1000" dirty="0"/>
          </a:p>
        </p:txBody>
      </p:sp>
      <p:sp>
        <p:nvSpPr>
          <p:cNvPr id="25" name="Text 22"/>
          <p:cNvSpPr/>
          <p:nvPr/>
        </p:nvSpPr>
        <p:spPr>
          <a:xfrm>
            <a:off x="11218483" y="6457255"/>
            <a:ext cx="840957" cy="158750"/>
          </a:xfrm>
          <a:prstGeom prst="rect">
            <a:avLst/>
          </a:prstGeom>
          <a:noFill/>
          <a:ln/>
        </p:spPr>
        <p:txBody>
          <a:bodyPr wrap="none" lIns="59541" tIns="0" rIns="99235" bIns="0" rtlCol="0" anchor="t"/>
          <a:lstStyle/>
          <a:p>
            <a:pPr marL="0" indent="0" algn="r">
              <a:lnSpc>
                <a:spcPct val="100000"/>
              </a:lnSpc>
              <a:buNone/>
            </a:pPr>
            <a:r>
              <a:rPr lang="en-US" sz="1000" dirty="0">
                <a:solidFill>
                  <a:srgbClr val="2C3249"/>
                </a:solidFill>
                <a:latin typeface="Martel Sans" pitchFamily="34" charset="0"/>
                <a:ea typeface="Martel Sans" pitchFamily="34" charset="-122"/>
                <a:cs typeface="Martel Sans" pitchFamily="34" charset="-120"/>
              </a:rPr>
              <a:t>5</a:t>
            </a:r>
            <a:endParaRPr lang="en-US" sz="1000" dirty="0"/>
          </a:p>
        </p:txBody>
      </p:sp>
      <p:pic>
        <p:nvPicPr>
          <p:cNvPr id="29" name="Video 28">
            <a:hlinkClick r:id="" action="ppaction://media"/>
            <a:extLst>
              <a:ext uri="{FF2B5EF4-FFF2-40B4-BE49-F238E27FC236}">
                <a16:creationId xmlns:a16="http://schemas.microsoft.com/office/drawing/2014/main" id="{475B71BE-91FA-A1E9-0159-67B05ED7B165}"/>
              </a:ext>
            </a:extLst>
          </p:cNvPr>
          <p:cNvPicPr>
            <a:picLocks noChangeAspect="1"/>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6"/>
          <a:srcRect l="12500" r="12500"/>
          <a:stretch>
            <a:fillRect/>
          </a:stretch>
        </p:blipFill>
        <p:spPr>
          <a:xfrm>
            <a:off x="10052304" y="4718304"/>
            <a:ext cx="2057400" cy="2057400"/>
          </a:xfrm>
          <a:prstGeom prst="ellipse">
            <a:avLst/>
          </a:prstGeom>
        </p:spPr>
      </p:pic>
    </p:spTree>
  </p:cSld>
  <p:clrMapOvr>
    <a:masterClrMapping/>
  </p:clrMapOvr>
  <mc:AlternateContent xmlns:mc="http://schemas.openxmlformats.org/markup-compatibility/2006" xmlns:p14="http://schemas.microsoft.com/office/powerpoint/2010/main">
    <mc:Choice Requires="p14">
      <p:transition spd="slow" p14:dur="2000" advTm="60503"/>
    </mc:Choice>
    <mc:Fallback xmlns="">
      <p:transition spd="slow" advTm="6050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9"/>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29"/>
                </p:tgtEl>
              </p:cMediaNode>
            </p:video>
            <p:seq concurrent="1" nextAc="seek">
              <p:cTn id="8" restart="whenNotActive" fill="hold" evtFilter="cancelBubble" nodeType="interactiveSeq">
                <p:stCondLst>
                  <p:cond evt="onClick" delay="0">
                    <p:tgtEl>
                      <p:spTgt spid="29"/>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29"/>
                                        </p:tgtEl>
                                      </p:cBhvr>
                                    </p:cmd>
                                  </p:childTnLst>
                                </p:cTn>
                              </p:par>
                            </p:childTnLst>
                          </p:cTn>
                        </p:par>
                      </p:childTnLst>
                    </p:cTn>
                  </p:par>
                </p:childTnLst>
              </p:cTn>
              <p:nextCondLst>
                <p:cond evt="onClick" delay="0">
                  <p:tgtEl>
                    <p:spTgt spid="29"/>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name="Slide 6">
    <p:bg>
      <p:bgPr>
        <a:solidFill>
          <a:srgbClr val="FFFFFF"/>
        </a:solidFill>
        <a:effectLst/>
      </p:bgPr>
    </p:bg>
    <p:spTree>
      <p:nvGrpSpPr>
        <p:cNvPr id="1" name=""/>
        <p:cNvGrpSpPr/>
        <p:nvPr/>
      </p:nvGrpSpPr>
      <p:grpSpPr>
        <a:xfrm>
          <a:off x="0" y="0"/>
          <a:ext cx="0" cy="0"/>
          <a:chOff x="0" y="0"/>
          <a:chExt cx="0" cy="0"/>
        </a:xfrm>
      </p:grpSpPr>
      <p:sp>
        <p:nvSpPr>
          <p:cNvPr id="2" name="Text 0"/>
          <p:cNvSpPr/>
          <p:nvPr/>
        </p:nvSpPr>
        <p:spPr>
          <a:xfrm>
            <a:off x="661475" y="675184"/>
            <a:ext cx="10868745" cy="502047"/>
          </a:xfrm>
          <a:prstGeom prst="rect">
            <a:avLst/>
          </a:prstGeom>
          <a:noFill/>
          <a:ln/>
        </p:spPr>
        <p:txBody>
          <a:bodyPr wrap="none" lIns="0" tIns="0" rIns="0" bIns="0" rtlCol="0" anchor="t"/>
          <a:lstStyle/>
          <a:p>
            <a:pPr marL="0" indent="0" algn="l">
              <a:lnSpc>
                <a:spcPct val="104000"/>
              </a:lnSpc>
              <a:buNone/>
            </a:pPr>
            <a:r>
              <a:rPr lang="en-US" sz="3150" dirty="0">
                <a:solidFill>
                  <a:srgbClr val="272D45"/>
                </a:solidFill>
                <a:latin typeface="Kanit Light" pitchFamily="34" charset="0"/>
                <a:ea typeface="Kanit Light" pitchFamily="34" charset="-122"/>
                <a:cs typeface="Kanit Light" pitchFamily="34" charset="-120"/>
              </a:rPr>
              <a:t>Two contrasting theories of ageing</a:t>
            </a:r>
            <a:endParaRPr lang="en-US" sz="3150" dirty="0"/>
          </a:p>
        </p:txBody>
      </p:sp>
      <p:graphicFrame>
        <p:nvGraphicFramePr>
          <p:cNvPr id="7" name="Table 0"/>
          <p:cNvGraphicFramePr>
            <a:graphicFrameLocks noGrp="1"/>
          </p:cNvGraphicFramePr>
          <p:nvPr>
            <p:extLst>
              <p:ext uri="{D42A27DB-BD31-4B8C-83A1-F6EECF244321}">
                <p14:modId xmlns:p14="http://schemas.microsoft.com/office/powerpoint/2010/main" val="1579011935"/>
              </p:ext>
            </p:extLst>
          </p:nvPr>
        </p:nvGraphicFramePr>
        <p:xfrm>
          <a:off x="661475" y="1450280"/>
          <a:ext cx="10868745" cy="3284655"/>
        </p:xfrm>
        <a:graphic>
          <a:graphicData uri="http://schemas.openxmlformats.org/drawingml/2006/table">
            <a:tbl>
              <a:tblPr/>
              <a:tblGrid>
                <a:gridCol w="3622915">
                  <a:extLst>
                    <a:ext uri="{9D8B030D-6E8A-4147-A177-3AD203B41FA5}">
                      <a16:colId xmlns:a16="http://schemas.microsoft.com/office/drawing/2014/main" val="20000"/>
                    </a:ext>
                  </a:extLst>
                </a:gridCol>
                <a:gridCol w="3622915">
                  <a:extLst>
                    <a:ext uri="{9D8B030D-6E8A-4147-A177-3AD203B41FA5}">
                      <a16:colId xmlns:a16="http://schemas.microsoft.com/office/drawing/2014/main" val="20001"/>
                    </a:ext>
                  </a:extLst>
                </a:gridCol>
                <a:gridCol w="3622915">
                  <a:extLst>
                    <a:ext uri="{9D8B030D-6E8A-4147-A177-3AD203B41FA5}">
                      <a16:colId xmlns:a16="http://schemas.microsoft.com/office/drawing/2014/main" val="20002"/>
                    </a:ext>
                  </a:extLst>
                </a:gridCol>
              </a:tblGrid>
              <a:tr h="655026">
                <a:tc>
                  <a:txBody>
                    <a:bodyPr/>
                    <a:lstStyle/>
                    <a:p>
                      <a:pPr marL="0" indent="0">
                        <a:buNone/>
                      </a:pPr>
                      <a:endParaRPr lang="en-US" sz="1250" dirty="0">
                        <a:latin typeface="Martel Sans" charset="0"/>
                        <a:ea typeface="Martel Sans" charset="0"/>
                        <a:cs typeface="Martel Sans" charset="0"/>
                      </a:endParaRPr>
                    </a:p>
                  </a:txBody>
                  <a:tcPr marL="160666" marR="160666" marT="6350" marB="6350" anchor="ctr">
                    <a:lnL w="12700" cap="flat" cmpd="sng" algn="ctr">
                      <a:solidFill>
                        <a:srgbClr val="C5D2CF"/>
                      </a:solidFill>
                      <a:prstDash val="solid"/>
                      <a:round/>
                      <a:headEnd type="none" w="med" len="med"/>
                      <a:tailEnd type="none" w="med" len="med"/>
                    </a:lnL>
                    <a:lnR w="12700" cap="flat" cmpd="sng" algn="ctr">
                      <a:solidFill>
                        <a:srgbClr val="FFFFFF"/>
                      </a:solidFill>
                      <a:prstDash val="solid"/>
                      <a:round/>
                      <a:headEnd type="none" w="med" len="med"/>
                      <a:tailEnd type="none" w="med" len="med"/>
                    </a:lnR>
                    <a:lnT w="12700" cap="flat" cmpd="sng" algn="ctr">
                      <a:solidFill>
                        <a:srgbClr val="C5D2CF"/>
                      </a:solidFill>
                      <a:prstDash val="solid"/>
                      <a:round/>
                      <a:headEnd type="none" w="med" len="med"/>
                      <a:tailEnd type="none" w="med" len="med"/>
                    </a:lnT>
                    <a:lnB w="12700" cap="flat" cmpd="sng" algn="ctr">
                      <a:solidFill>
                        <a:srgbClr val="C5D2CF"/>
                      </a:solidFill>
                      <a:prstDash val="solid"/>
                      <a:round/>
                      <a:headEnd type="none" w="med" len="med"/>
                      <a:tailEnd type="none" w="med" len="med"/>
                    </a:lnB>
                  </a:tcPr>
                </a:tc>
                <a:tc>
                  <a:txBody>
                    <a:bodyPr/>
                    <a:lstStyle/>
                    <a:p>
                      <a:pPr marL="0" indent="0" algn="l">
                        <a:buNone/>
                      </a:pPr>
                      <a:r>
                        <a:rPr lang="en-US" sz="1250" b="1" dirty="0">
                          <a:solidFill>
                            <a:srgbClr val="2C3249"/>
                          </a:solidFill>
                          <a:latin typeface="Martel Sans" pitchFamily="34" charset="0"/>
                          <a:ea typeface="Martel Sans" pitchFamily="34" charset="-122"/>
                          <a:cs typeface="Martel Sans" pitchFamily="34" charset="-120"/>
                        </a:rPr>
                        <a:t>Activity theory (Havighurst, 1961)</a:t>
                      </a:r>
                      <a:endParaRPr lang="en-US" sz="1250" dirty="0">
                        <a:latin typeface="Martel Sans" charset="0"/>
                        <a:ea typeface="Martel Sans" charset="0"/>
                        <a:cs typeface="Martel Sans" charset="0"/>
                      </a:endParaRPr>
                    </a:p>
                  </a:txBody>
                  <a:tcPr marL="160666" marR="160666" marT="6350" marB="6350" anchor="ctr">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w="12700" cap="flat" cmpd="sng" algn="ctr">
                      <a:solidFill>
                        <a:srgbClr val="C5D2CF"/>
                      </a:solidFill>
                      <a:prstDash val="solid"/>
                      <a:round/>
                      <a:headEnd type="none" w="med" len="med"/>
                      <a:tailEnd type="none" w="med" len="med"/>
                    </a:lnT>
                    <a:lnB w="12700" cap="flat" cmpd="sng" algn="ctr">
                      <a:solidFill>
                        <a:srgbClr val="C5D2CF"/>
                      </a:solidFill>
                      <a:prstDash val="solid"/>
                      <a:round/>
                      <a:headEnd type="none" w="med" len="med"/>
                      <a:tailEnd type="none" w="med" len="med"/>
                    </a:lnB>
                  </a:tcPr>
                </a:tc>
                <a:tc>
                  <a:txBody>
                    <a:bodyPr/>
                    <a:lstStyle/>
                    <a:p>
                      <a:pPr marL="0" indent="0" algn="l">
                        <a:buNone/>
                      </a:pPr>
                      <a:r>
                        <a:rPr lang="en-US" sz="1250" b="1" dirty="0">
                          <a:solidFill>
                            <a:srgbClr val="2C3249"/>
                          </a:solidFill>
                          <a:latin typeface="Martel Sans" pitchFamily="34" charset="0"/>
                          <a:ea typeface="Martel Sans" pitchFamily="34" charset="-122"/>
                          <a:cs typeface="Martel Sans" pitchFamily="34" charset="-120"/>
                        </a:rPr>
                        <a:t>Disengagement theory (Cumming and Henry, 1961)</a:t>
                      </a:r>
                      <a:endParaRPr lang="en-US" sz="1250" dirty="0">
                        <a:latin typeface="Martel Sans" charset="0"/>
                        <a:ea typeface="Martel Sans" charset="0"/>
                        <a:cs typeface="Martel Sans" charset="0"/>
                      </a:endParaRPr>
                    </a:p>
                  </a:txBody>
                  <a:tcPr marL="160666" marR="160666" marT="6350" marB="6350" anchor="ctr">
                    <a:lnL w="12700" cap="flat" cmpd="sng" algn="ctr">
                      <a:solidFill>
                        <a:srgbClr val="FFFFFF"/>
                      </a:solidFill>
                      <a:prstDash val="solid"/>
                      <a:round/>
                      <a:headEnd type="none" w="med" len="med"/>
                      <a:tailEnd type="none" w="med" len="med"/>
                    </a:lnL>
                    <a:lnR w="12700" cap="flat" cmpd="sng" algn="ctr">
                      <a:solidFill>
                        <a:srgbClr val="C5D2CF"/>
                      </a:solidFill>
                      <a:prstDash val="solid"/>
                      <a:round/>
                      <a:headEnd type="none" w="med" len="med"/>
                      <a:tailEnd type="none" w="med" len="med"/>
                    </a:lnR>
                    <a:lnT w="12700" cap="flat" cmpd="sng" algn="ctr">
                      <a:solidFill>
                        <a:srgbClr val="C5D2CF"/>
                      </a:solidFill>
                      <a:prstDash val="solid"/>
                      <a:round/>
                      <a:headEnd type="none" w="med" len="med"/>
                      <a:tailEnd type="none" w="med" len="med"/>
                    </a:lnT>
                    <a:lnB w="12700" cap="flat" cmpd="sng" algn="ctr">
                      <a:solidFill>
                        <a:srgbClr val="C5D2CF"/>
                      </a:solidFill>
                      <a:prstDash val="solid"/>
                      <a:round/>
                      <a:headEnd type="none" w="med" len="med"/>
                      <a:tailEnd type="none" w="med" len="med"/>
                    </a:lnB>
                  </a:tcPr>
                </a:tc>
                <a:extLst>
                  <a:ext uri="{0D108BD9-81ED-4DB2-BD59-A6C34878D82A}">
                    <a16:rowId xmlns:a16="http://schemas.microsoft.com/office/drawing/2014/main" val="10000"/>
                  </a:ext>
                </a:extLst>
              </a:tr>
              <a:tr h="658201">
                <a:tc>
                  <a:txBody>
                    <a:bodyPr/>
                    <a:lstStyle/>
                    <a:p>
                      <a:pPr marL="0" indent="0" algn="l">
                        <a:buNone/>
                      </a:pPr>
                      <a:r>
                        <a:rPr lang="en-US" sz="1250" b="1" dirty="0">
                          <a:solidFill>
                            <a:srgbClr val="2C3249"/>
                          </a:solidFill>
                          <a:latin typeface="Martel Sans" pitchFamily="34" charset="0"/>
                          <a:ea typeface="Martel Sans" pitchFamily="34" charset="-122"/>
                          <a:cs typeface="Martel Sans" pitchFamily="34" charset="-120"/>
                        </a:rPr>
                        <a:t>What it says</a:t>
                      </a:r>
                      <a:endParaRPr lang="en-US" sz="1250" dirty="0">
                        <a:latin typeface="Martel Sans" charset="0"/>
                        <a:ea typeface="Martel Sans" charset="0"/>
                        <a:cs typeface="Martel Sans" charset="0"/>
                      </a:endParaRPr>
                    </a:p>
                  </a:txBody>
                  <a:tcPr marL="160666" marR="160666" marT="6350" marB="6350" anchor="ctr">
                    <a:lnL w="12700" cap="flat" cmpd="sng" algn="ctr">
                      <a:solidFill>
                        <a:srgbClr val="C5D2CF"/>
                      </a:solidFill>
                      <a:prstDash val="solid"/>
                      <a:round/>
                      <a:headEnd type="none" w="med" len="med"/>
                      <a:tailEnd type="none" w="med" len="med"/>
                    </a:lnL>
                    <a:lnR w="12700" cap="flat" cmpd="sng" algn="ctr">
                      <a:solidFill>
                        <a:srgbClr val="FFFFFF"/>
                      </a:solidFill>
                      <a:prstDash val="solid"/>
                      <a:round/>
                      <a:headEnd type="none" w="med" len="med"/>
                      <a:tailEnd type="none" w="med" len="med"/>
                    </a:lnR>
                    <a:lnT w="12700" cap="flat" cmpd="sng" algn="ctr">
                      <a:solidFill>
                        <a:srgbClr val="C5D2CF"/>
                      </a:solidFill>
                      <a:prstDash val="solid"/>
                      <a:round/>
                      <a:headEnd type="none" w="med" len="med"/>
                      <a:tailEnd type="none" w="med" len="med"/>
                    </a:lnT>
                    <a:lnB w="12700" cap="flat" cmpd="sng" algn="ctr">
                      <a:solidFill>
                        <a:srgbClr val="C5D2CF"/>
                      </a:solidFill>
                      <a:prstDash val="solid"/>
                      <a:round/>
                      <a:headEnd type="none" w="med" len="med"/>
                      <a:tailEnd type="none" w="med" len="med"/>
                    </a:lnB>
                  </a:tcPr>
                </a:tc>
                <a:tc>
                  <a:txBody>
                    <a:bodyPr/>
                    <a:lstStyle/>
                    <a:p>
                      <a:pPr marL="0" indent="0" algn="l">
                        <a:buNone/>
                      </a:pPr>
                      <a:r>
                        <a:rPr lang="en-US" sz="1250" dirty="0">
                          <a:solidFill>
                            <a:srgbClr val="2C3249"/>
                          </a:solidFill>
                          <a:latin typeface="Martel Sans" pitchFamily="34" charset="0"/>
                          <a:ea typeface="Martel Sans" pitchFamily="34" charset="-122"/>
                          <a:cs typeface="Martel Sans" pitchFamily="34" charset="-120"/>
                        </a:rPr>
                        <a:t>Life satisfaction depends on staying active and replacing lost roles</a:t>
                      </a:r>
                      <a:endParaRPr lang="en-US" sz="1250" dirty="0">
                        <a:latin typeface="Martel Sans" charset="0"/>
                        <a:ea typeface="Martel Sans" charset="0"/>
                        <a:cs typeface="Martel Sans" charset="0"/>
                      </a:endParaRPr>
                    </a:p>
                  </a:txBody>
                  <a:tcPr marL="160666" marR="160666" marT="6350" marB="6350" anchor="ctr">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w="12700" cap="flat" cmpd="sng" algn="ctr">
                      <a:solidFill>
                        <a:srgbClr val="C5D2CF"/>
                      </a:solidFill>
                      <a:prstDash val="solid"/>
                      <a:round/>
                      <a:headEnd type="none" w="med" len="med"/>
                      <a:tailEnd type="none" w="med" len="med"/>
                    </a:lnT>
                    <a:lnB w="12700" cap="flat" cmpd="sng" algn="ctr">
                      <a:solidFill>
                        <a:srgbClr val="C5D2CF"/>
                      </a:solidFill>
                      <a:prstDash val="solid"/>
                      <a:round/>
                      <a:headEnd type="none" w="med" len="med"/>
                      <a:tailEnd type="none" w="med" len="med"/>
                    </a:lnB>
                  </a:tcPr>
                </a:tc>
                <a:tc>
                  <a:txBody>
                    <a:bodyPr/>
                    <a:lstStyle/>
                    <a:p>
                      <a:pPr marL="0" indent="0" algn="l">
                        <a:buNone/>
                      </a:pPr>
                      <a:r>
                        <a:rPr lang="en-US" sz="1250" dirty="0">
                          <a:solidFill>
                            <a:srgbClr val="2C3249"/>
                          </a:solidFill>
                          <a:latin typeface="Martel Sans" pitchFamily="34" charset="0"/>
                          <a:ea typeface="Martel Sans" pitchFamily="34" charset="-122"/>
                          <a:cs typeface="Martel Sans" pitchFamily="34" charset="-120"/>
                        </a:rPr>
                        <a:t>Withdrawal from roles is natural, inevitable and mutual</a:t>
                      </a:r>
                      <a:endParaRPr lang="en-US" sz="1250" dirty="0">
                        <a:latin typeface="Martel Sans" charset="0"/>
                        <a:ea typeface="Martel Sans" charset="0"/>
                        <a:cs typeface="Martel Sans" charset="0"/>
                      </a:endParaRPr>
                    </a:p>
                  </a:txBody>
                  <a:tcPr marL="160666" marR="160666" marT="6350" marB="6350" anchor="ctr">
                    <a:lnL w="12700" cap="flat" cmpd="sng" algn="ctr">
                      <a:solidFill>
                        <a:srgbClr val="FFFFFF"/>
                      </a:solidFill>
                      <a:prstDash val="solid"/>
                      <a:round/>
                      <a:headEnd type="none" w="med" len="med"/>
                      <a:tailEnd type="none" w="med" len="med"/>
                    </a:lnL>
                    <a:lnR w="12700" cap="flat" cmpd="sng" algn="ctr">
                      <a:solidFill>
                        <a:srgbClr val="C5D2CF"/>
                      </a:solidFill>
                      <a:prstDash val="solid"/>
                      <a:round/>
                      <a:headEnd type="none" w="med" len="med"/>
                      <a:tailEnd type="none" w="med" len="med"/>
                    </a:lnR>
                    <a:lnT w="12700" cap="flat" cmpd="sng" algn="ctr">
                      <a:solidFill>
                        <a:srgbClr val="C5D2CF"/>
                      </a:solidFill>
                      <a:prstDash val="solid"/>
                      <a:round/>
                      <a:headEnd type="none" w="med" len="med"/>
                      <a:tailEnd type="none" w="med" len="med"/>
                    </a:lnT>
                    <a:lnB w="12700" cap="flat" cmpd="sng" algn="ctr">
                      <a:solidFill>
                        <a:srgbClr val="C5D2CF"/>
                      </a:solidFill>
                      <a:prstDash val="solid"/>
                      <a:round/>
                      <a:headEnd type="none" w="med" len="med"/>
                      <a:tailEnd type="none" w="med" len="med"/>
                    </a:lnB>
                  </a:tcPr>
                </a:tc>
                <a:extLst>
                  <a:ext uri="{0D108BD9-81ED-4DB2-BD59-A6C34878D82A}">
                    <a16:rowId xmlns:a16="http://schemas.microsoft.com/office/drawing/2014/main" val="10001"/>
                  </a:ext>
                </a:extLst>
              </a:tr>
              <a:tr h="658201">
                <a:tc>
                  <a:txBody>
                    <a:bodyPr/>
                    <a:lstStyle/>
                    <a:p>
                      <a:pPr marL="0" indent="0" algn="l">
                        <a:buNone/>
                      </a:pPr>
                      <a:r>
                        <a:rPr lang="en-US" sz="1250" b="1" dirty="0">
                          <a:solidFill>
                            <a:srgbClr val="2C3249"/>
                          </a:solidFill>
                          <a:latin typeface="Martel Sans" pitchFamily="34" charset="0"/>
                          <a:ea typeface="Martel Sans" pitchFamily="34" charset="-122"/>
                          <a:cs typeface="Martel Sans" pitchFamily="34" charset="-120"/>
                        </a:rPr>
                        <a:t>View of the older person</a:t>
                      </a:r>
                      <a:endParaRPr lang="en-US" sz="1250" dirty="0">
                        <a:latin typeface="Martel Sans" charset="0"/>
                        <a:ea typeface="Martel Sans" charset="0"/>
                        <a:cs typeface="Martel Sans" charset="0"/>
                      </a:endParaRPr>
                    </a:p>
                  </a:txBody>
                  <a:tcPr marL="160666" marR="160666" marT="6350" marB="6350" anchor="ctr">
                    <a:lnL w="12700" cap="flat" cmpd="sng" algn="ctr">
                      <a:solidFill>
                        <a:srgbClr val="C5D2CF"/>
                      </a:solidFill>
                      <a:prstDash val="solid"/>
                      <a:round/>
                      <a:headEnd type="none" w="med" len="med"/>
                      <a:tailEnd type="none" w="med" len="med"/>
                    </a:lnL>
                    <a:lnR w="12700" cap="flat" cmpd="sng" algn="ctr">
                      <a:solidFill>
                        <a:srgbClr val="FFFFFF"/>
                      </a:solidFill>
                      <a:prstDash val="solid"/>
                      <a:round/>
                      <a:headEnd type="none" w="med" len="med"/>
                      <a:tailEnd type="none" w="med" len="med"/>
                    </a:lnR>
                    <a:lnT w="12700" cap="flat" cmpd="sng" algn="ctr">
                      <a:solidFill>
                        <a:srgbClr val="C5D2CF"/>
                      </a:solidFill>
                      <a:prstDash val="solid"/>
                      <a:round/>
                      <a:headEnd type="none" w="med" len="med"/>
                      <a:tailEnd type="none" w="med" len="med"/>
                    </a:lnT>
                    <a:lnB w="12700" cap="flat" cmpd="sng" algn="ctr">
                      <a:solidFill>
                        <a:srgbClr val="C5D2CF"/>
                      </a:solidFill>
                      <a:prstDash val="solid"/>
                      <a:round/>
                      <a:headEnd type="none" w="med" len="med"/>
                      <a:tailEnd type="none" w="med" len="med"/>
                    </a:lnB>
                  </a:tcPr>
                </a:tc>
                <a:tc>
                  <a:txBody>
                    <a:bodyPr/>
                    <a:lstStyle/>
                    <a:p>
                      <a:pPr marL="0" indent="0" algn="l">
                        <a:buNone/>
                      </a:pPr>
                      <a:r>
                        <a:rPr lang="en-US" sz="1250" dirty="0">
                          <a:solidFill>
                            <a:srgbClr val="2C3249"/>
                          </a:solidFill>
                          <a:latin typeface="Martel Sans" pitchFamily="34" charset="0"/>
                          <a:ea typeface="Martel Sans" pitchFamily="34" charset="-122"/>
                          <a:cs typeface="Martel Sans" pitchFamily="34" charset="-120"/>
                        </a:rPr>
                        <a:t>An active agent who should stay engaged</a:t>
                      </a:r>
                      <a:endParaRPr lang="en-US" sz="1250" dirty="0">
                        <a:latin typeface="Martel Sans" charset="0"/>
                        <a:ea typeface="Martel Sans" charset="0"/>
                        <a:cs typeface="Martel Sans" charset="0"/>
                      </a:endParaRPr>
                    </a:p>
                  </a:txBody>
                  <a:tcPr marL="160666" marR="160666" marT="6350" marB="6350" anchor="ctr">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w="12700" cap="flat" cmpd="sng" algn="ctr">
                      <a:solidFill>
                        <a:srgbClr val="C5D2CF"/>
                      </a:solidFill>
                      <a:prstDash val="solid"/>
                      <a:round/>
                      <a:headEnd type="none" w="med" len="med"/>
                      <a:tailEnd type="none" w="med" len="med"/>
                    </a:lnT>
                    <a:lnB w="12700" cap="flat" cmpd="sng" algn="ctr">
                      <a:solidFill>
                        <a:srgbClr val="C5D2CF"/>
                      </a:solidFill>
                      <a:prstDash val="solid"/>
                      <a:round/>
                      <a:headEnd type="none" w="med" len="med"/>
                      <a:tailEnd type="none" w="med" len="med"/>
                    </a:lnB>
                  </a:tcPr>
                </a:tc>
                <a:tc>
                  <a:txBody>
                    <a:bodyPr/>
                    <a:lstStyle/>
                    <a:p>
                      <a:pPr marL="0" indent="0" algn="l">
                        <a:buNone/>
                      </a:pPr>
                      <a:r>
                        <a:rPr lang="en-US" sz="1250" dirty="0">
                          <a:solidFill>
                            <a:srgbClr val="2C3249"/>
                          </a:solidFill>
                          <a:latin typeface="Martel Sans" pitchFamily="34" charset="0"/>
                          <a:ea typeface="Martel Sans" pitchFamily="34" charset="-122"/>
                          <a:cs typeface="Martel Sans" pitchFamily="34" charset="-120"/>
                        </a:rPr>
                        <a:t>Someone gradually withdrawing as society 'releases' them</a:t>
                      </a:r>
                      <a:endParaRPr lang="en-US" sz="1250" dirty="0">
                        <a:latin typeface="Martel Sans" charset="0"/>
                        <a:ea typeface="Martel Sans" charset="0"/>
                        <a:cs typeface="Martel Sans" charset="0"/>
                      </a:endParaRPr>
                    </a:p>
                  </a:txBody>
                  <a:tcPr marL="160666" marR="160666" marT="6350" marB="6350" anchor="ctr">
                    <a:lnL w="12700" cap="flat" cmpd="sng" algn="ctr">
                      <a:solidFill>
                        <a:srgbClr val="FFFFFF"/>
                      </a:solidFill>
                      <a:prstDash val="solid"/>
                      <a:round/>
                      <a:headEnd type="none" w="med" len="med"/>
                      <a:tailEnd type="none" w="med" len="med"/>
                    </a:lnL>
                    <a:lnR w="12700" cap="flat" cmpd="sng" algn="ctr">
                      <a:solidFill>
                        <a:srgbClr val="C5D2CF"/>
                      </a:solidFill>
                      <a:prstDash val="solid"/>
                      <a:round/>
                      <a:headEnd type="none" w="med" len="med"/>
                      <a:tailEnd type="none" w="med" len="med"/>
                    </a:lnR>
                    <a:lnT w="12700" cap="flat" cmpd="sng" algn="ctr">
                      <a:solidFill>
                        <a:srgbClr val="C5D2CF"/>
                      </a:solidFill>
                      <a:prstDash val="solid"/>
                      <a:round/>
                      <a:headEnd type="none" w="med" len="med"/>
                      <a:tailEnd type="none" w="med" len="med"/>
                    </a:lnT>
                    <a:lnB w="12700" cap="flat" cmpd="sng" algn="ctr">
                      <a:solidFill>
                        <a:srgbClr val="C5D2CF"/>
                      </a:solidFill>
                      <a:prstDash val="solid"/>
                      <a:round/>
                      <a:headEnd type="none" w="med" len="med"/>
                      <a:tailEnd type="none" w="med" len="med"/>
                    </a:lnB>
                  </a:tcPr>
                </a:tc>
                <a:extLst>
                  <a:ext uri="{0D108BD9-81ED-4DB2-BD59-A6C34878D82A}">
                    <a16:rowId xmlns:a16="http://schemas.microsoft.com/office/drawing/2014/main" val="10002"/>
                  </a:ext>
                </a:extLst>
              </a:tr>
              <a:tr h="658201">
                <a:tc>
                  <a:txBody>
                    <a:bodyPr/>
                    <a:lstStyle/>
                    <a:p>
                      <a:pPr marL="0" indent="0" algn="l">
                        <a:buNone/>
                      </a:pPr>
                      <a:r>
                        <a:rPr lang="en-US" sz="1250" b="1" dirty="0">
                          <a:solidFill>
                            <a:srgbClr val="2C3249"/>
                          </a:solidFill>
                          <a:latin typeface="Martel Sans" pitchFamily="34" charset="0"/>
                          <a:ea typeface="Martel Sans" pitchFamily="34" charset="-122"/>
                          <a:cs typeface="Martel Sans" pitchFamily="34" charset="-120"/>
                        </a:rPr>
                        <a:t>Helps us understand</a:t>
                      </a:r>
                      <a:endParaRPr lang="en-US" sz="1250" dirty="0">
                        <a:latin typeface="Martel Sans" charset="0"/>
                        <a:ea typeface="Martel Sans" charset="0"/>
                        <a:cs typeface="Martel Sans" charset="0"/>
                      </a:endParaRPr>
                    </a:p>
                  </a:txBody>
                  <a:tcPr marL="160666" marR="160666" marT="6350" marB="6350" anchor="ctr">
                    <a:lnL w="12700" cap="flat" cmpd="sng" algn="ctr">
                      <a:solidFill>
                        <a:srgbClr val="C5D2CF"/>
                      </a:solidFill>
                      <a:prstDash val="solid"/>
                      <a:round/>
                      <a:headEnd type="none" w="med" len="med"/>
                      <a:tailEnd type="none" w="med" len="med"/>
                    </a:lnL>
                    <a:lnR w="12700" cap="flat" cmpd="sng" algn="ctr">
                      <a:solidFill>
                        <a:srgbClr val="FFFFFF"/>
                      </a:solidFill>
                      <a:prstDash val="solid"/>
                      <a:round/>
                      <a:headEnd type="none" w="med" len="med"/>
                      <a:tailEnd type="none" w="med" len="med"/>
                    </a:lnR>
                    <a:lnT w="12700" cap="flat" cmpd="sng" algn="ctr">
                      <a:solidFill>
                        <a:srgbClr val="C5D2CF"/>
                      </a:solidFill>
                      <a:prstDash val="solid"/>
                      <a:round/>
                      <a:headEnd type="none" w="med" len="med"/>
                      <a:tailEnd type="none" w="med" len="med"/>
                    </a:lnT>
                    <a:lnB w="12700" cap="flat" cmpd="sng" algn="ctr">
                      <a:solidFill>
                        <a:srgbClr val="C5D2CF"/>
                      </a:solidFill>
                      <a:prstDash val="solid"/>
                      <a:round/>
                      <a:headEnd type="none" w="med" len="med"/>
                      <a:tailEnd type="none" w="med" len="med"/>
                    </a:lnB>
                  </a:tcPr>
                </a:tc>
                <a:tc>
                  <a:txBody>
                    <a:bodyPr/>
                    <a:lstStyle/>
                    <a:p>
                      <a:pPr marL="0" indent="0" algn="l">
                        <a:buNone/>
                      </a:pPr>
                      <a:r>
                        <a:rPr lang="en-US" sz="1250" dirty="0">
                          <a:solidFill>
                            <a:srgbClr val="2C3249"/>
                          </a:solidFill>
                          <a:latin typeface="Martel Sans" pitchFamily="34" charset="0"/>
                          <a:ea typeface="Martel Sans" pitchFamily="34" charset="-122"/>
                          <a:cs typeface="Martel Sans" pitchFamily="34" charset="-120"/>
                        </a:rPr>
                        <a:t>Why retirement or bereavement can damage morale and identity</a:t>
                      </a:r>
                      <a:endParaRPr lang="en-US" sz="1250" dirty="0">
                        <a:latin typeface="Martel Sans" charset="0"/>
                        <a:ea typeface="Martel Sans" charset="0"/>
                        <a:cs typeface="Martel Sans" charset="0"/>
                      </a:endParaRPr>
                    </a:p>
                  </a:txBody>
                  <a:tcPr marL="160666" marR="160666" marT="6350" marB="6350" anchor="ctr">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w="12700" cap="flat" cmpd="sng" algn="ctr">
                      <a:solidFill>
                        <a:srgbClr val="C5D2CF"/>
                      </a:solidFill>
                      <a:prstDash val="solid"/>
                      <a:round/>
                      <a:headEnd type="none" w="med" len="med"/>
                      <a:tailEnd type="none" w="med" len="med"/>
                    </a:lnT>
                    <a:lnB w="12700" cap="flat" cmpd="sng" algn="ctr">
                      <a:solidFill>
                        <a:srgbClr val="C5D2CF"/>
                      </a:solidFill>
                      <a:prstDash val="solid"/>
                      <a:round/>
                      <a:headEnd type="none" w="med" len="med"/>
                      <a:tailEnd type="none" w="med" len="med"/>
                    </a:lnB>
                  </a:tcPr>
                </a:tc>
                <a:tc>
                  <a:txBody>
                    <a:bodyPr/>
                    <a:lstStyle/>
                    <a:p>
                      <a:pPr marL="0" indent="0" algn="l">
                        <a:buNone/>
                      </a:pPr>
                      <a:r>
                        <a:rPr lang="en-US" sz="1250" dirty="0">
                          <a:solidFill>
                            <a:srgbClr val="2C3249"/>
                          </a:solidFill>
                          <a:latin typeface="Martel Sans" pitchFamily="34" charset="0"/>
                          <a:ea typeface="Martel Sans" pitchFamily="34" charset="-122"/>
                          <a:cs typeface="Martel Sans" pitchFamily="34" charset="-120"/>
                        </a:rPr>
                        <a:t>Why some people choose smaller, quieter lives</a:t>
                      </a:r>
                      <a:endParaRPr lang="en-US" sz="1250" dirty="0">
                        <a:latin typeface="Martel Sans" charset="0"/>
                        <a:ea typeface="Martel Sans" charset="0"/>
                        <a:cs typeface="Martel Sans" charset="0"/>
                      </a:endParaRPr>
                    </a:p>
                  </a:txBody>
                  <a:tcPr marL="160666" marR="160666" marT="6350" marB="6350" anchor="ctr">
                    <a:lnL w="12700" cap="flat" cmpd="sng" algn="ctr">
                      <a:solidFill>
                        <a:srgbClr val="FFFFFF"/>
                      </a:solidFill>
                      <a:prstDash val="solid"/>
                      <a:round/>
                      <a:headEnd type="none" w="med" len="med"/>
                      <a:tailEnd type="none" w="med" len="med"/>
                    </a:lnL>
                    <a:lnR w="12700" cap="flat" cmpd="sng" algn="ctr">
                      <a:solidFill>
                        <a:srgbClr val="C5D2CF"/>
                      </a:solidFill>
                      <a:prstDash val="solid"/>
                      <a:round/>
                      <a:headEnd type="none" w="med" len="med"/>
                      <a:tailEnd type="none" w="med" len="med"/>
                    </a:lnR>
                    <a:lnT w="12700" cap="flat" cmpd="sng" algn="ctr">
                      <a:solidFill>
                        <a:srgbClr val="C5D2CF"/>
                      </a:solidFill>
                      <a:prstDash val="solid"/>
                      <a:round/>
                      <a:headEnd type="none" w="med" len="med"/>
                      <a:tailEnd type="none" w="med" len="med"/>
                    </a:lnT>
                    <a:lnB w="12700" cap="flat" cmpd="sng" algn="ctr">
                      <a:solidFill>
                        <a:srgbClr val="C5D2CF"/>
                      </a:solidFill>
                      <a:prstDash val="solid"/>
                      <a:round/>
                      <a:headEnd type="none" w="med" len="med"/>
                      <a:tailEnd type="none" w="med" len="med"/>
                    </a:lnB>
                  </a:tcPr>
                </a:tc>
                <a:extLst>
                  <a:ext uri="{0D108BD9-81ED-4DB2-BD59-A6C34878D82A}">
                    <a16:rowId xmlns:a16="http://schemas.microsoft.com/office/drawing/2014/main" val="10003"/>
                  </a:ext>
                </a:extLst>
              </a:tr>
              <a:tr h="655026">
                <a:tc>
                  <a:txBody>
                    <a:bodyPr/>
                    <a:lstStyle/>
                    <a:p>
                      <a:pPr marL="0" indent="0" algn="l">
                        <a:buNone/>
                      </a:pPr>
                      <a:r>
                        <a:rPr lang="en-US" sz="1250" b="1" dirty="0">
                          <a:solidFill>
                            <a:srgbClr val="2C3249"/>
                          </a:solidFill>
                          <a:latin typeface="Martel Sans" pitchFamily="34" charset="0"/>
                          <a:ea typeface="Martel Sans" pitchFamily="34" charset="-122"/>
                          <a:cs typeface="Martel Sans" pitchFamily="34" charset="-120"/>
                        </a:rPr>
                        <a:t>Link to care practice</a:t>
                      </a:r>
                      <a:endParaRPr lang="en-US" sz="1250" dirty="0">
                        <a:latin typeface="Martel Sans" charset="0"/>
                        <a:ea typeface="Martel Sans" charset="0"/>
                        <a:cs typeface="Martel Sans" charset="0"/>
                      </a:endParaRPr>
                    </a:p>
                  </a:txBody>
                  <a:tcPr marL="160666" marR="160666" marT="6350" marB="6350" anchor="ctr">
                    <a:lnL w="12700" cap="flat" cmpd="sng" algn="ctr">
                      <a:solidFill>
                        <a:srgbClr val="C5D2CF"/>
                      </a:solidFill>
                      <a:prstDash val="solid"/>
                      <a:round/>
                      <a:headEnd type="none" w="med" len="med"/>
                      <a:tailEnd type="none" w="med" len="med"/>
                    </a:lnL>
                    <a:lnR w="12700" cap="flat" cmpd="sng" algn="ctr">
                      <a:solidFill>
                        <a:srgbClr val="FFFFFF"/>
                      </a:solidFill>
                      <a:prstDash val="solid"/>
                      <a:round/>
                      <a:headEnd type="none" w="med" len="med"/>
                      <a:tailEnd type="none" w="med" len="med"/>
                    </a:lnR>
                    <a:lnT w="12700" cap="flat" cmpd="sng" algn="ctr">
                      <a:solidFill>
                        <a:srgbClr val="C5D2CF"/>
                      </a:solidFill>
                      <a:prstDash val="solid"/>
                      <a:round/>
                      <a:headEnd type="none" w="med" len="med"/>
                      <a:tailEnd type="none" w="med" len="med"/>
                    </a:lnT>
                    <a:lnB w="12700" cap="flat" cmpd="sng" algn="ctr">
                      <a:solidFill>
                        <a:srgbClr val="C5D2CF"/>
                      </a:solidFill>
                      <a:prstDash val="solid"/>
                      <a:round/>
                      <a:headEnd type="none" w="med" len="med"/>
                      <a:tailEnd type="none" w="med" len="med"/>
                    </a:lnB>
                  </a:tcPr>
                </a:tc>
                <a:tc>
                  <a:txBody>
                    <a:bodyPr/>
                    <a:lstStyle/>
                    <a:p>
                      <a:pPr marL="0" indent="0" algn="l">
                        <a:buNone/>
                      </a:pPr>
                      <a:r>
                        <a:rPr lang="en-US" sz="1250" dirty="0">
                          <a:solidFill>
                            <a:srgbClr val="2C3249"/>
                          </a:solidFill>
                          <a:latin typeface="Martel Sans" pitchFamily="34" charset="0"/>
                          <a:ea typeface="Martel Sans" pitchFamily="34" charset="-122"/>
                          <a:cs typeface="Martel Sans" pitchFamily="34" charset="-120"/>
                        </a:rPr>
                        <a:t>Reablement, day centres, social prescribing, volunteering</a:t>
                      </a:r>
                      <a:endParaRPr lang="en-US" sz="1250" dirty="0">
                        <a:latin typeface="Martel Sans" charset="0"/>
                        <a:ea typeface="Martel Sans" charset="0"/>
                        <a:cs typeface="Martel Sans" charset="0"/>
                      </a:endParaRPr>
                    </a:p>
                  </a:txBody>
                  <a:tcPr marL="160666" marR="160666" marT="6350" marB="6350" anchor="ctr">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w="12700" cap="flat" cmpd="sng" algn="ctr">
                      <a:solidFill>
                        <a:srgbClr val="C5D2CF"/>
                      </a:solidFill>
                      <a:prstDash val="solid"/>
                      <a:round/>
                      <a:headEnd type="none" w="med" len="med"/>
                      <a:tailEnd type="none" w="med" len="med"/>
                    </a:lnT>
                    <a:lnB w="12700" cap="flat" cmpd="sng" algn="ctr">
                      <a:solidFill>
                        <a:srgbClr val="C5D2CF"/>
                      </a:solidFill>
                      <a:prstDash val="solid"/>
                      <a:round/>
                      <a:headEnd type="none" w="med" len="med"/>
                      <a:tailEnd type="none" w="med" len="med"/>
                    </a:lnB>
                  </a:tcPr>
                </a:tc>
                <a:tc>
                  <a:txBody>
                    <a:bodyPr/>
                    <a:lstStyle/>
                    <a:p>
                      <a:pPr marL="0" indent="0" algn="l">
                        <a:buNone/>
                      </a:pPr>
                      <a:r>
                        <a:rPr lang="en-US" sz="1250" dirty="0">
                          <a:solidFill>
                            <a:srgbClr val="2C3249"/>
                          </a:solidFill>
                          <a:latin typeface="Martel Sans" pitchFamily="34" charset="0"/>
                          <a:ea typeface="Martel Sans" pitchFamily="34" charset="-122"/>
                          <a:cs typeface="Martel Sans" pitchFamily="34" charset="-120"/>
                        </a:rPr>
                        <a:t>Respecting withdrawal; reflective and end-of-life care</a:t>
                      </a:r>
                      <a:endParaRPr lang="en-US" sz="1250" dirty="0">
                        <a:latin typeface="Martel Sans" charset="0"/>
                        <a:ea typeface="Martel Sans" charset="0"/>
                        <a:cs typeface="Martel Sans" charset="0"/>
                      </a:endParaRPr>
                    </a:p>
                  </a:txBody>
                  <a:tcPr marL="160666" marR="160666" marT="6350" marB="6350" anchor="ctr">
                    <a:lnL w="12700" cap="flat" cmpd="sng" algn="ctr">
                      <a:solidFill>
                        <a:srgbClr val="FFFFFF"/>
                      </a:solidFill>
                      <a:prstDash val="solid"/>
                      <a:round/>
                      <a:headEnd type="none" w="med" len="med"/>
                      <a:tailEnd type="none" w="med" len="med"/>
                    </a:lnL>
                    <a:lnR w="12700" cap="flat" cmpd="sng" algn="ctr">
                      <a:solidFill>
                        <a:srgbClr val="C5D2CF"/>
                      </a:solidFill>
                      <a:prstDash val="solid"/>
                      <a:round/>
                      <a:headEnd type="none" w="med" len="med"/>
                      <a:tailEnd type="none" w="med" len="med"/>
                    </a:lnR>
                    <a:lnT w="12700" cap="flat" cmpd="sng" algn="ctr">
                      <a:solidFill>
                        <a:srgbClr val="C5D2CF"/>
                      </a:solidFill>
                      <a:prstDash val="solid"/>
                      <a:round/>
                      <a:headEnd type="none" w="med" len="med"/>
                      <a:tailEnd type="none" w="med" len="med"/>
                    </a:lnT>
                    <a:lnB w="12700" cap="flat" cmpd="sng" algn="ctr">
                      <a:solidFill>
                        <a:srgbClr val="C5D2CF"/>
                      </a:solidFill>
                      <a:prstDash val="solid"/>
                      <a:round/>
                      <a:headEnd type="none" w="med" len="med"/>
                      <a:tailEnd type="none" w="med" len="med"/>
                    </a:lnB>
                  </a:tcPr>
                </a:tc>
                <a:extLst>
                  <a:ext uri="{0D108BD9-81ED-4DB2-BD59-A6C34878D82A}">
                    <a16:rowId xmlns:a16="http://schemas.microsoft.com/office/drawing/2014/main" val="10004"/>
                  </a:ext>
                </a:extLst>
              </a:tr>
            </a:tbl>
          </a:graphicData>
        </a:graphic>
      </p:graphicFrame>
      <p:sp>
        <p:nvSpPr>
          <p:cNvPr id="4" name="Text 1"/>
          <p:cNvSpPr/>
          <p:nvPr/>
        </p:nvSpPr>
        <p:spPr>
          <a:xfrm>
            <a:off x="661475" y="4901307"/>
            <a:ext cx="11478330" cy="190103"/>
          </a:xfrm>
          <a:prstGeom prst="rect">
            <a:avLst/>
          </a:prstGeom>
          <a:noFill/>
          <a:ln/>
        </p:spPr>
        <p:txBody>
          <a:bodyPr wrap="none" lIns="0" tIns="0" rIns="0" bIns="0" rtlCol="0" anchor="t"/>
          <a:lstStyle/>
          <a:p>
            <a:pPr marL="0" indent="0" algn="l">
              <a:lnSpc>
                <a:spcPct val="123000"/>
              </a:lnSpc>
              <a:buNone/>
            </a:pPr>
            <a:r>
              <a:rPr lang="en-US" sz="1000" i="1" dirty="0">
                <a:solidFill>
                  <a:srgbClr val="2C3249"/>
                </a:solidFill>
                <a:latin typeface="Martel Sans" pitchFamily="34" charset="0"/>
                <a:ea typeface="Martel Sans" pitchFamily="34" charset="-122"/>
                <a:cs typeface="Martel Sans" pitchFamily="34" charset="-120"/>
              </a:rPr>
              <a:t>Table 1: Activity and disengagement theories compared (own analysis)</a:t>
            </a:r>
            <a:endParaRPr lang="en-US" sz="1000" dirty="0"/>
          </a:p>
        </p:txBody>
      </p:sp>
      <p:sp>
        <p:nvSpPr>
          <p:cNvPr id="5" name="Shape 2"/>
          <p:cNvSpPr/>
          <p:nvPr/>
        </p:nvSpPr>
        <p:spPr>
          <a:xfrm>
            <a:off x="661475" y="5245001"/>
            <a:ext cx="10868745" cy="814983"/>
          </a:xfrm>
          <a:prstGeom prst="roundRect">
            <a:avLst>
              <a:gd name="adj" fmla="val 8280"/>
            </a:avLst>
          </a:prstGeom>
          <a:solidFill>
            <a:srgbClr val="DFECE9"/>
          </a:solidFill>
          <a:ln/>
        </p:spPr>
        <p:txBody>
          <a:bodyPr/>
          <a:lstStyle/>
          <a:p>
            <a:endParaRPr lang="en-GB"/>
          </a:p>
        </p:txBody>
      </p:sp>
      <p:pic>
        <p:nvPicPr>
          <p:cNvPr id="6" name="Image 0" descr="preencoded.png"/>
          <p:cNvPicPr>
            <a:picLocks noChangeAspect="1"/>
          </p:cNvPicPr>
          <p:nvPr/>
        </p:nvPicPr>
        <p:blipFill>
          <a:blip r:embed="rId5"/>
          <a:stretch>
            <a:fillRect/>
          </a:stretch>
        </p:blipFill>
        <p:spPr>
          <a:xfrm>
            <a:off x="822106" y="5439767"/>
            <a:ext cx="200814" cy="160635"/>
          </a:xfrm>
          <a:prstGeom prst="rect">
            <a:avLst/>
          </a:prstGeom>
        </p:spPr>
      </p:pic>
      <p:sp>
        <p:nvSpPr>
          <p:cNvPr id="3" name="Text 3"/>
          <p:cNvSpPr/>
          <p:nvPr/>
        </p:nvSpPr>
        <p:spPr>
          <a:xfrm>
            <a:off x="1183551" y="5421610"/>
            <a:ext cx="10186038" cy="475456"/>
          </a:xfrm>
          <a:prstGeom prst="rect">
            <a:avLst/>
          </a:prstGeom>
          <a:noFill/>
          <a:ln/>
        </p:spPr>
        <p:txBody>
          <a:bodyPr wrap="square" lIns="0" tIns="0" rIns="0" bIns="0" rtlCol="0" anchor="t">
            <a:normAutofit/>
          </a:bodyPr>
          <a:lstStyle/>
          <a:p>
            <a:pPr marL="0" indent="0" algn="l">
              <a:lnSpc>
                <a:spcPct val="123000"/>
              </a:lnSpc>
              <a:buNone/>
            </a:pPr>
            <a:r>
              <a:rPr lang="en-US" sz="1250" b="1" dirty="0">
                <a:solidFill>
                  <a:srgbClr val="000000"/>
                </a:solidFill>
                <a:latin typeface="Martel Sans Bold" pitchFamily="34" charset="0"/>
                <a:ea typeface="Martel Sans Bold" pitchFamily="34" charset="-122"/>
                <a:cs typeface="Martel Sans Bold" pitchFamily="34" charset="-120"/>
              </a:rPr>
              <a:t>Common ground:</a:t>
            </a:r>
            <a:r>
              <a:rPr lang="en-US" sz="1250" dirty="0">
                <a:solidFill>
                  <a:srgbClr val="000000"/>
                </a:solidFill>
                <a:latin typeface="Martel Sans" pitchFamily="34" charset="0"/>
                <a:ea typeface="Martel Sans" pitchFamily="34" charset="-122"/>
                <a:cs typeface="Martel Sans" pitchFamily="34" charset="-120"/>
              </a:rPr>
              <a:t> each prescribes one 'normal' path of ageing, yet neither fits the diversity of the oldest-old (Gonot-Schoupinsky, Garip and Sheffield, 2022)</a:t>
            </a:r>
            <a:endParaRPr lang="en-US" sz="1250" dirty="0"/>
          </a:p>
        </p:txBody>
      </p:sp>
      <p:sp>
        <p:nvSpPr>
          <p:cNvPr id="8" name="Text 4"/>
          <p:cNvSpPr/>
          <p:nvPr/>
        </p:nvSpPr>
        <p:spPr>
          <a:xfrm>
            <a:off x="132255" y="6457255"/>
            <a:ext cx="3348549" cy="158750"/>
          </a:xfrm>
          <a:prstGeom prst="rect">
            <a:avLst/>
          </a:prstGeom>
          <a:noFill/>
          <a:ln/>
        </p:spPr>
        <p:txBody>
          <a:bodyPr wrap="none" lIns="99235" tIns="0" rIns="59541" bIns="0" rtlCol="0" anchor="t"/>
          <a:lstStyle/>
          <a:p>
            <a:pPr marL="0" indent="0" algn="l">
              <a:lnSpc>
                <a:spcPct val="100000"/>
              </a:lnSpc>
              <a:buNone/>
            </a:pPr>
            <a:r>
              <a:rPr lang="en-US" sz="1000" dirty="0">
                <a:solidFill>
                  <a:srgbClr val="2C3249"/>
                </a:solidFill>
                <a:latin typeface="Martel Sans" pitchFamily="34" charset="0"/>
                <a:ea typeface="Martel Sans" pitchFamily="34" charset="-122"/>
                <a:cs typeface="Martel Sans" pitchFamily="34" charset="-120"/>
              </a:rPr>
              <a:t>BMHP6027 Empowering the Older Person</a:t>
            </a:r>
            <a:endParaRPr lang="en-US" sz="1000" dirty="0"/>
          </a:p>
        </p:txBody>
      </p:sp>
      <p:sp>
        <p:nvSpPr>
          <p:cNvPr id="9" name="Text 5"/>
          <p:cNvSpPr/>
          <p:nvPr/>
        </p:nvSpPr>
        <p:spPr>
          <a:xfrm>
            <a:off x="11218582" y="6457255"/>
            <a:ext cx="840858" cy="158750"/>
          </a:xfrm>
          <a:prstGeom prst="rect">
            <a:avLst/>
          </a:prstGeom>
          <a:noFill/>
          <a:ln/>
        </p:spPr>
        <p:txBody>
          <a:bodyPr wrap="none" lIns="59541" tIns="0" rIns="99235" bIns="0" rtlCol="0" anchor="t"/>
          <a:lstStyle/>
          <a:p>
            <a:pPr marL="0" indent="0" algn="r">
              <a:lnSpc>
                <a:spcPct val="100000"/>
              </a:lnSpc>
              <a:buNone/>
            </a:pPr>
            <a:r>
              <a:rPr lang="en-US" sz="1000" dirty="0">
                <a:solidFill>
                  <a:srgbClr val="2C3249"/>
                </a:solidFill>
                <a:latin typeface="Martel Sans" pitchFamily="34" charset="0"/>
                <a:ea typeface="Martel Sans" pitchFamily="34" charset="-122"/>
                <a:cs typeface="Martel Sans" pitchFamily="34" charset="-120"/>
              </a:rPr>
              <a:t>6</a:t>
            </a:r>
            <a:endParaRPr lang="en-US" sz="1000" dirty="0"/>
          </a:p>
        </p:txBody>
      </p:sp>
      <p:pic>
        <p:nvPicPr>
          <p:cNvPr id="13" name="Video 12">
            <a:hlinkClick r:id="" action="ppaction://media"/>
            <a:extLst>
              <a:ext uri="{FF2B5EF4-FFF2-40B4-BE49-F238E27FC236}">
                <a16:creationId xmlns:a16="http://schemas.microsoft.com/office/drawing/2014/main" id="{C5CCE538-FEFE-D53D-E2F9-7D3C2736D33A}"/>
              </a:ext>
            </a:extLst>
          </p:cNvPr>
          <p:cNvPicPr>
            <a:picLocks noChangeAspect="1"/>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6"/>
          <a:srcRect l="12500" r="12500"/>
          <a:stretch>
            <a:fillRect/>
          </a:stretch>
        </p:blipFill>
        <p:spPr>
          <a:xfrm>
            <a:off x="10052304" y="4718304"/>
            <a:ext cx="2057400" cy="2057400"/>
          </a:xfrm>
          <a:prstGeom prst="ellipse">
            <a:avLst/>
          </a:prstGeom>
        </p:spPr>
      </p:pic>
    </p:spTree>
  </p:cSld>
  <p:clrMapOvr>
    <a:masterClrMapping/>
  </p:clrMapOvr>
  <mc:AlternateContent xmlns:mc="http://schemas.openxmlformats.org/markup-compatibility/2006" xmlns:p14="http://schemas.microsoft.com/office/powerpoint/2010/main">
    <mc:Choice Requires="p14">
      <p:transition spd="slow" p14:dur="2000" advTm="58670"/>
    </mc:Choice>
    <mc:Fallback xmlns="">
      <p:transition spd="slow" advTm="5867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3"/>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13"/>
                </p:tgtEl>
              </p:cMediaNode>
            </p:video>
            <p:seq concurrent="1" nextAc="seek">
              <p:cTn id="8" restart="whenNotActive" fill="hold" evtFilter="cancelBubble" nodeType="interactiveSeq">
                <p:stCondLst>
                  <p:cond evt="onClick" delay="0">
                    <p:tgtEl>
                      <p:spTgt spid="13"/>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13"/>
                                        </p:tgtEl>
                                      </p:cBhvr>
                                    </p:cmd>
                                  </p:childTnLst>
                                </p:cTn>
                              </p:par>
                            </p:childTnLst>
                          </p:cTn>
                        </p:par>
                      </p:childTnLst>
                    </p:cTn>
                  </p:par>
                </p:childTnLst>
              </p:cTn>
              <p:nextCondLst>
                <p:cond evt="onClick" delay="0">
                  <p:tgtEl>
                    <p:spTgt spid="13"/>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name="Slide 7">
    <p:bg>
      <p:bgPr>
        <a:solidFill>
          <a:srgbClr val="FFFFFF"/>
        </a:solidFill>
        <a:effectLst/>
      </p:bgPr>
    </p:bg>
    <p:spTree>
      <p:nvGrpSpPr>
        <p:cNvPr id="1" name=""/>
        <p:cNvGrpSpPr/>
        <p:nvPr/>
      </p:nvGrpSpPr>
      <p:grpSpPr>
        <a:xfrm>
          <a:off x="0" y="0"/>
          <a:ext cx="0" cy="0"/>
          <a:chOff x="0" y="0"/>
          <a:chExt cx="0" cy="0"/>
        </a:xfrm>
      </p:grpSpPr>
      <p:sp>
        <p:nvSpPr>
          <p:cNvPr id="2" name="Text 0"/>
          <p:cNvSpPr/>
          <p:nvPr/>
        </p:nvSpPr>
        <p:spPr>
          <a:xfrm>
            <a:off x="661475" y="544711"/>
            <a:ext cx="10868745" cy="472480"/>
          </a:xfrm>
          <a:prstGeom prst="rect">
            <a:avLst/>
          </a:prstGeom>
          <a:noFill/>
          <a:ln/>
        </p:spPr>
        <p:txBody>
          <a:bodyPr wrap="none" lIns="0" tIns="0" rIns="0" bIns="0" rtlCol="0" anchor="t"/>
          <a:lstStyle/>
          <a:p>
            <a:pPr marL="0" indent="0" algn="l">
              <a:lnSpc>
                <a:spcPct val="104000"/>
              </a:lnSpc>
              <a:buNone/>
            </a:pPr>
            <a:r>
              <a:rPr lang="en-US" sz="2950" b="1" dirty="0">
                <a:solidFill>
                  <a:srgbClr val="272D45"/>
                </a:solidFill>
                <a:latin typeface="Kanit Bold" pitchFamily="34" charset="0"/>
                <a:ea typeface="Kanit Bold" pitchFamily="34" charset="-122"/>
                <a:cs typeface="Kanit Bold" pitchFamily="34" charset="-120"/>
              </a:rPr>
              <a:t>In practice:</a:t>
            </a:r>
            <a:r>
              <a:rPr lang="en-US" sz="2950" dirty="0">
                <a:solidFill>
                  <a:srgbClr val="272D45"/>
                </a:solidFill>
                <a:latin typeface="Kanit Light" pitchFamily="34" charset="0"/>
                <a:ea typeface="Kanit Light" pitchFamily="34" charset="-122"/>
                <a:cs typeface="Kanit Light" pitchFamily="34" charset="-120"/>
              </a:rPr>
              <a:t> strengths, weaknesses and how to resolve them</a:t>
            </a:r>
            <a:endParaRPr lang="en-US" sz="2950" dirty="0"/>
          </a:p>
        </p:txBody>
      </p:sp>
      <p:sp>
        <p:nvSpPr>
          <p:cNvPr id="3" name="Shape 1"/>
          <p:cNvSpPr/>
          <p:nvPr/>
        </p:nvSpPr>
        <p:spPr>
          <a:xfrm>
            <a:off x="525350" y="1300659"/>
            <a:ext cx="5476043" cy="3316288"/>
          </a:xfrm>
          <a:prstGeom prst="roundRect">
            <a:avLst>
              <a:gd name="adj" fmla="val 4104"/>
            </a:avLst>
          </a:prstGeom>
          <a:solidFill>
            <a:srgbClr val="437066"/>
          </a:solidFill>
          <a:ln/>
        </p:spPr>
        <p:txBody>
          <a:bodyPr/>
          <a:lstStyle/>
          <a:p>
            <a:endParaRPr lang="en-GB"/>
          </a:p>
        </p:txBody>
      </p:sp>
      <p:sp>
        <p:nvSpPr>
          <p:cNvPr id="4" name="Text 2"/>
          <p:cNvSpPr/>
          <p:nvPr/>
        </p:nvSpPr>
        <p:spPr>
          <a:xfrm>
            <a:off x="714357" y="1489670"/>
            <a:ext cx="5098029" cy="295275"/>
          </a:xfrm>
          <a:prstGeom prst="rect">
            <a:avLst/>
          </a:prstGeom>
          <a:noFill/>
          <a:ln/>
        </p:spPr>
        <p:txBody>
          <a:bodyPr wrap="none" lIns="0" tIns="0" rIns="0" bIns="0" rtlCol="0" anchor="t"/>
          <a:lstStyle/>
          <a:p>
            <a:pPr marL="0" indent="0" algn="l">
              <a:lnSpc>
                <a:spcPct val="104000"/>
              </a:lnSpc>
              <a:buNone/>
            </a:pPr>
            <a:r>
              <a:rPr lang="en-US" sz="1850" dirty="0">
                <a:solidFill>
                  <a:srgbClr val="FFFFFF"/>
                </a:solidFill>
                <a:latin typeface="Kanit Light" pitchFamily="34" charset="0"/>
                <a:ea typeface="Kanit Light" pitchFamily="34" charset="-122"/>
                <a:cs typeface="Kanit Light" pitchFamily="34" charset="-120"/>
              </a:rPr>
              <a:t>Activity theory</a:t>
            </a:r>
            <a:endParaRPr lang="en-US" sz="1850" dirty="0"/>
          </a:p>
        </p:txBody>
      </p:sp>
      <p:sp>
        <p:nvSpPr>
          <p:cNvPr id="5" name="Text 3"/>
          <p:cNvSpPr/>
          <p:nvPr/>
        </p:nvSpPr>
        <p:spPr>
          <a:xfrm>
            <a:off x="714357" y="1973957"/>
            <a:ext cx="5098029" cy="2576909"/>
          </a:xfrm>
          <a:prstGeom prst="rect">
            <a:avLst/>
          </a:prstGeom>
          <a:noFill/>
          <a:ln/>
        </p:spPr>
        <p:txBody>
          <a:bodyPr wrap="square" lIns="0" tIns="0" rIns="0" bIns="0" rtlCol="0" anchor="t">
            <a:normAutofit/>
          </a:bodyPr>
          <a:lstStyle/>
          <a:p>
            <a:pPr marL="294640" indent="-294640" algn="l">
              <a:lnSpc>
                <a:spcPct val="133000"/>
              </a:lnSpc>
              <a:buSzPct val="100000"/>
              <a:buChar char="•"/>
            </a:pPr>
            <a:r>
              <a:rPr lang="en-US" sz="1450" dirty="0">
                <a:solidFill>
                  <a:srgbClr val="000000"/>
                </a:solidFill>
                <a:latin typeface="Noto Color Emoji" pitchFamily="34" charset="0"/>
                <a:ea typeface="Noto Color Emoji" pitchFamily="34" charset="-122"/>
                <a:cs typeface="Noto Color Emoji" pitchFamily="34" charset="-120"/>
              </a:rPr>
              <a:t>✔</a:t>
            </a:r>
            <a:r>
              <a:rPr lang="en-US" sz="1450" dirty="0">
                <a:solidFill>
                  <a:srgbClr val="FFFFFF"/>
                </a:solidFill>
                <a:latin typeface="Martel Sans" pitchFamily="34" charset="0"/>
                <a:ea typeface="Martel Sans" pitchFamily="34" charset="-122"/>
                <a:cs typeface="Martel Sans" pitchFamily="34" charset="-120"/>
              </a:rPr>
              <a:t> Frequent arts engagement linked to a 31% lower risk of death over 14 years in ELSA (Fancourt and Steptoe, 2019)</a:t>
            </a:r>
            <a:endParaRPr lang="en-US" sz="1450" dirty="0"/>
          </a:p>
          <a:p>
            <a:pPr marL="294640" indent="-294640" algn="l">
              <a:lnSpc>
                <a:spcPct val="133000"/>
              </a:lnSpc>
              <a:buSzPct val="100000"/>
              <a:buChar char="•"/>
            </a:pPr>
            <a:r>
              <a:rPr lang="en-US" sz="1450" dirty="0">
                <a:solidFill>
                  <a:srgbClr val="FFFFFF"/>
                </a:solidFill>
                <a:latin typeface="Martel Sans" pitchFamily="34" charset="0"/>
                <a:ea typeface="Martel Sans" pitchFamily="34" charset="-122"/>
                <a:cs typeface="Martel Sans" pitchFamily="34" charset="-120"/>
              </a:rPr>
              <a:t>✘ Assumes everyone can and wants to be active; overlooks illness, income and culture (Katz and Calasanti, 2015)</a:t>
            </a:r>
            <a:endParaRPr lang="en-US" sz="1450" dirty="0"/>
          </a:p>
          <a:p>
            <a:pPr marL="294640" indent="-294640" algn="l">
              <a:lnSpc>
                <a:spcPct val="133000"/>
              </a:lnSpc>
              <a:buSzPct val="100000"/>
              <a:buChar char="•"/>
            </a:pPr>
            <a:r>
              <a:rPr lang="en-US" sz="1450" dirty="0">
                <a:solidFill>
                  <a:srgbClr val="FFFFFF"/>
                </a:solidFill>
                <a:latin typeface="Martel Sans" pitchFamily="34" charset="0"/>
                <a:ea typeface="Martel Sans" pitchFamily="34" charset="-122"/>
                <a:cs typeface="Martel Sans" pitchFamily="34" charset="-120"/>
              </a:rPr>
              <a:t>✘ 'Self-reliance' policies can blame older people for structural loneliness (Naughton-Doe, 2026)</a:t>
            </a:r>
            <a:endParaRPr lang="en-US" sz="1450" dirty="0"/>
          </a:p>
        </p:txBody>
      </p:sp>
      <p:sp>
        <p:nvSpPr>
          <p:cNvPr id="6" name="Text 4"/>
          <p:cNvSpPr/>
          <p:nvPr/>
        </p:nvSpPr>
        <p:spPr>
          <a:xfrm>
            <a:off x="6332776" y="1489670"/>
            <a:ext cx="5203794" cy="295275"/>
          </a:xfrm>
          <a:prstGeom prst="rect">
            <a:avLst/>
          </a:prstGeom>
          <a:noFill/>
          <a:ln/>
        </p:spPr>
        <p:txBody>
          <a:bodyPr wrap="none" lIns="0" tIns="0" rIns="0" bIns="0" rtlCol="0" anchor="t"/>
          <a:lstStyle/>
          <a:p>
            <a:pPr marL="0" indent="0" algn="l">
              <a:lnSpc>
                <a:spcPct val="104000"/>
              </a:lnSpc>
              <a:buNone/>
            </a:pPr>
            <a:r>
              <a:rPr lang="en-US" sz="1850" dirty="0">
                <a:solidFill>
                  <a:srgbClr val="272D45"/>
                </a:solidFill>
                <a:latin typeface="Kanit Light" pitchFamily="34" charset="0"/>
                <a:ea typeface="Kanit Light" pitchFamily="34" charset="-122"/>
                <a:cs typeface="Kanit Light" pitchFamily="34" charset="-120"/>
              </a:rPr>
              <a:t>Disengagement theory</a:t>
            </a:r>
            <a:endParaRPr lang="en-US" sz="1850" dirty="0"/>
          </a:p>
        </p:txBody>
      </p:sp>
      <p:sp>
        <p:nvSpPr>
          <p:cNvPr id="7" name="Text 5"/>
          <p:cNvSpPr/>
          <p:nvPr/>
        </p:nvSpPr>
        <p:spPr>
          <a:xfrm>
            <a:off x="6332776" y="1973957"/>
            <a:ext cx="5203794" cy="2576909"/>
          </a:xfrm>
          <a:prstGeom prst="rect">
            <a:avLst/>
          </a:prstGeom>
          <a:noFill/>
          <a:ln/>
        </p:spPr>
        <p:txBody>
          <a:bodyPr wrap="square" lIns="0" tIns="0" rIns="0" bIns="0" rtlCol="0" anchor="t">
            <a:normAutofit/>
          </a:bodyPr>
          <a:lstStyle/>
          <a:p>
            <a:pPr marL="294640" indent="-294640" algn="l">
              <a:lnSpc>
                <a:spcPct val="133000"/>
              </a:lnSpc>
              <a:buSzPct val="100000"/>
              <a:buChar char="•"/>
            </a:pPr>
            <a:r>
              <a:rPr lang="en-US" sz="1450" dirty="0">
                <a:solidFill>
                  <a:srgbClr val="000000"/>
                </a:solidFill>
                <a:latin typeface="Noto Color Emoji" pitchFamily="34" charset="0"/>
                <a:ea typeface="Noto Color Emoji" pitchFamily="34" charset="-122"/>
                <a:cs typeface="Noto Color Emoji" pitchFamily="34" charset="-120"/>
              </a:rPr>
              <a:t>✔</a:t>
            </a:r>
            <a:r>
              <a:rPr lang="en-US" sz="1450" dirty="0">
                <a:solidFill>
                  <a:srgbClr val="2C3249"/>
                </a:solidFill>
                <a:latin typeface="Martel Sans" pitchFamily="34" charset="0"/>
                <a:ea typeface="Martel Sans" pitchFamily="34" charset="-122"/>
                <a:cs typeface="Martel Sans" pitchFamily="34" charset="-120"/>
              </a:rPr>
              <a:t> People prune peripheral contacts but keep close ties, which can improve emotional well-being (English and Carstensen, 2014)</a:t>
            </a:r>
            <a:endParaRPr lang="en-US" sz="1450" dirty="0"/>
          </a:p>
          <a:p>
            <a:pPr marL="294640" indent="-294640" algn="l">
              <a:lnSpc>
                <a:spcPct val="133000"/>
              </a:lnSpc>
              <a:buSzPct val="100000"/>
              <a:buChar char="•"/>
            </a:pPr>
            <a:r>
              <a:rPr lang="en-US" sz="1450" dirty="0">
                <a:solidFill>
                  <a:srgbClr val="2C3249"/>
                </a:solidFill>
                <a:latin typeface="Martel Sans" pitchFamily="34" charset="0"/>
                <a:ea typeface="Martel Sans" pitchFamily="34" charset="-122"/>
                <a:cs typeface="Martel Sans" pitchFamily="34" charset="-120"/>
              </a:rPr>
              <a:t>✘ As a universal claim it fails: disengagement predicted poorer health and higher mortality (Ejiri et al., 2022)</a:t>
            </a:r>
            <a:endParaRPr lang="en-US" sz="1450" dirty="0"/>
          </a:p>
          <a:p>
            <a:pPr marL="294640" indent="-294640" algn="l">
              <a:lnSpc>
                <a:spcPct val="133000"/>
              </a:lnSpc>
              <a:buSzPct val="100000"/>
              <a:buChar char="•"/>
            </a:pPr>
            <a:r>
              <a:rPr lang="en-US" sz="1450" dirty="0">
                <a:solidFill>
                  <a:srgbClr val="2C3249"/>
                </a:solidFill>
                <a:latin typeface="Martel Sans" pitchFamily="34" charset="0"/>
                <a:ea typeface="Martel Sans" pitchFamily="34" charset="-122"/>
                <a:cs typeface="Martel Sans" pitchFamily="34" charset="-120"/>
              </a:rPr>
              <a:t>✘ Can legitimise low expectations and institutional neglect (Goffman, 1961)</a:t>
            </a:r>
            <a:endParaRPr lang="en-US" sz="1450" dirty="0"/>
          </a:p>
        </p:txBody>
      </p:sp>
      <p:sp>
        <p:nvSpPr>
          <p:cNvPr id="8" name="Shape 6"/>
          <p:cNvSpPr/>
          <p:nvPr/>
        </p:nvSpPr>
        <p:spPr>
          <a:xfrm>
            <a:off x="661475" y="4829572"/>
            <a:ext cx="10868745" cy="1360785"/>
          </a:xfrm>
          <a:prstGeom prst="roundRect">
            <a:avLst>
              <a:gd name="adj" fmla="val 5834"/>
            </a:avLst>
          </a:prstGeom>
          <a:solidFill>
            <a:srgbClr val="DFECE9"/>
          </a:solidFill>
          <a:ln/>
        </p:spPr>
        <p:txBody>
          <a:bodyPr/>
          <a:lstStyle/>
          <a:p>
            <a:endParaRPr lang="en-GB"/>
          </a:p>
        </p:txBody>
      </p:sp>
      <p:pic>
        <p:nvPicPr>
          <p:cNvPr id="9" name="Image 0" descr="preencoded.png"/>
          <p:cNvPicPr>
            <a:picLocks noChangeAspect="1"/>
          </p:cNvPicPr>
          <p:nvPr/>
        </p:nvPicPr>
        <p:blipFill>
          <a:blip r:embed="rId5"/>
          <a:stretch>
            <a:fillRect/>
          </a:stretch>
        </p:blipFill>
        <p:spPr>
          <a:xfrm>
            <a:off x="850482" y="5097264"/>
            <a:ext cx="236234" cy="189012"/>
          </a:xfrm>
          <a:prstGeom prst="rect">
            <a:avLst/>
          </a:prstGeom>
        </p:spPr>
      </p:pic>
      <p:sp>
        <p:nvSpPr>
          <p:cNvPr id="10" name="Text 7"/>
          <p:cNvSpPr/>
          <p:nvPr/>
        </p:nvSpPr>
        <p:spPr>
          <a:xfrm>
            <a:off x="1275723" y="5065812"/>
            <a:ext cx="10065490" cy="907256"/>
          </a:xfrm>
          <a:prstGeom prst="rect">
            <a:avLst/>
          </a:prstGeom>
          <a:noFill/>
          <a:ln/>
        </p:spPr>
        <p:txBody>
          <a:bodyPr wrap="square" lIns="0" tIns="0" rIns="0" bIns="0" rtlCol="0" anchor="t">
            <a:normAutofit/>
          </a:bodyPr>
          <a:lstStyle/>
          <a:p>
            <a:pPr marL="0" indent="0" algn="l">
              <a:lnSpc>
                <a:spcPct val="133000"/>
              </a:lnSpc>
              <a:buNone/>
            </a:pPr>
            <a:r>
              <a:rPr lang="en-US" sz="1450" b="1" dirty="0">
                <a:solidFill>
                  <a:srgbClr val="000000"/>
                </a:solidFill>
                <a:latin typeface="Martel Sans Bold" pitchFamily="34" charset="0"/>
                <a:ea typeface="Martel Sans Bold" pitchFamily="34" charset="-122"/>
                <a:cs typeface="Martel Sans Bold" pitchFamily="34" charset="-120"/>
              </a:rPr>
              <a:t>How can it be solved?</a:t>
            </a:r>
            <a:r>
              <a:rPr lang="en-US" sz="1450" dirty="0">
                <a:solidFill>
                  <a:srgbClr val="000000"/>
                </a:solidFill>
                <a:latin typeface="Martel Sans" pitchFamily="34" charset="0"/>
                <a:ea typeface="Martel Sans" pitchFamily="34" charset="-122"/>
                <a:cs typeface="Martel Sans" pitchFamily="34" charset="-120"/>
              </a:rPr>
              <a:t> Individualise rather than choose: </a:t>
            </a:r>
            <a:r>
              <a:rPr lang="en-US" sz="1450" b="1" dirty="0">
                <a:solidFill>
                  <a:srgbClr val="000000"/>
                </a:solidFill>
                <a:latin typeface="Martel Sans Bold" pitchFamily="34" charset="0"/>
                <a:ea typeface="Martel Sans Bold" pitchFamily="34" charset="-122"/>
                <a:cs typeface="Martel Sans Bold" pitchFamily="34" charset="-120"/>
              </a:rPr>
              <a:t>continuity theory</a:t>
            </a:r>
            <a:r>
              <a:rPr lang="en-US" sz="1450" dirty="0">
                <a:solidFill>
                  <a:srgbClr val="000000"/>
                </a:solidFill>
                <a:latin typeface="Martel Sans" pitchFamily="34" charset="0"/>
                <a:ea typeface="Martel Sans" pitchFamily="34" charset="-122"/>
                <a:cs typeface="Martel Sans" pitchFamily="34" charset="-120"/>
              </a:rPr>
              <a:t> (Atchley, 1989) and </a:t>
            </a:r>
            <a:r>
              <a:rPr lang="en-US" sz="1450" b="1" dirty="0">
                <a:solidFill>
                  <a:srgbClr val="000000"/>
                </a:solidFill>
                <a:latin typeface="Martel Sans Bold" pitchFamily="34" charset="0"/>
                <a:ea typeface="Martel Sans Bold" pitchFamily="34" charset="-122"/>
                <a:cs typeface="Martel Sans Bold" pitchFamily="34" charset="-120"/>
              </a:rPr>
              <a:t>selective optimisation with compensation</a:t>
            </a:r>
            <a:r>
              <a:rPr lang="en-US" sz="1450" dirty="0">
                <a:solidFill>
                  <a:srgbClr val="000000"/>
                </a:solidFill>
                <a:latin typeface="Martel Sans" pitchFamily="34" charset="0"/>
                <a:ea typeface="Martel Sans" pitchFamily="34" charset="-122"/>
                <a:cs typeface="Martel Sans" pitchFamily="34" charset="-120"/>
              </a:rPr>
              <a:t> (Baltes and Baltes, 1990), applied through 'what matters to you?' conversations, so engagement is </a:t>
            </a:r>
            <a:r>
              <a:rPr lang="en-US" sz="1450" b="1" dirty="0">
                <a:solidFill>
                  <a:srgbClr val="000000"/>
                </a:solidFill>
                <a:latin typeface="Martel Sans Bold" pitchFamily="34" charset="0"/>
                <a:ea typeface="Martel Sans Bold" pitchFamily="34" charset="-122"/>
                <a:cs typeface="Martel Sans Bold" pitchFamily="34" charset="-120"/>
              </a:rPr>
              <a:t>enabled, not imposed</a:t>
            </a:r>
            <a:endParaRPr lang="en-US" sz="1450" dirty="0"/>
          </a:p>
        </p:txBody>
      </p:sp>
      <p:sp>
        <p:nvSpPr>
          <p:cNvPr id="11" name="Text 8"/>
          <p:cNvSpPr/>
          <p:nvPr/>
        </p:nvSpPr>
        <p:spPr>
          <a:xfrm>
            <a:off x="132255" y="6457255"/>
            <a:ext cx="3348549" cy="158750"/>
          </a:xfrm>
          <a:prstGeom prst="rect">
            <a:avLst/>
          </a:prstGeom>
          <a:noFill/>
          <a:ln/>
        </p:spPr>
        <p:txBody>
          <a:bodyPr wrap="none" lIns="99235" tIns="0" rIns="59541" bIns="0" rtlCol="0" anchor="t"/>
          <a:lstStyle/>
          <a:p>
            <a:pPr marL="0" indent="0" algn="l">
              <a:lnSpc>
                <a:spcPct val="100000"/>
              </a:lnSpc>
              <a:buNone/>
            </a:pPr>
            <a:r>
              <a:rPr lang="en-US" sz="1000" dirty="0">
                <a:solidFill>
                  <a:srgbClr val="2C3249"/>
                </a:solidFill>
                <a:latin typeface="Martel Sans" pitchFamily="34" charset="0"/>
                <a:ea typeface="Martel Sans" pitchFamily="34" charset="-122"/>
                <a:cs typeface="Martel Sans" pitchFamily="34" charset="-120"/>
              </a:rPr>
              <a:t>BMHP6027 Empowering the Older Person</a:t>
            </a:r>
            <a:endParaRPr lang="en-US" sz="1000" dirty="0"/>
          </a:p>
        </p:txBody>
      </p:sp>
      <p:sp>
        <p:nvSpPr>
          <p:cNvPr id="12" name="Text 9"/>
          <p:cNvSpPr/>
          <p:nvPr/>
        </p:nvSpPr>
        <p:spPr>
          <a:xfrm>
            <a:off x="11218582" y="6457255"/>
            <a:ext cx="840858" cy="158750"/>
          </a:xfrm>
          <a:prstGeom prst="rect">
            <a:avLst/>
          </a:prstGeom>
          <a:noFill/>
          <a:ln/>
        </p:spPr>
        <p:txBody>
          <a:bodyPr wrap="none" lIns="59541" tIns="0" rIns="99235" bIns="0" rtlCol="0" anchor="t"/>
          <a:lstStyle/>
          <a:p>
            <a:pPr marL="0" indent="0" algn="r">
              <a:lnSpc>
                <a:spcPct val="100000"/>
              </a:lnSpc>
              <a:buNone/>
            </a:pPr>
            <a:r>
              <a:rPr lang="en-US" sz="1000" dirty="0">
                <a:solidFill>
                  <a:srgbClr val="2C3249"/>
                </a:solidFill>
                <a:latin typeface="Martel Sans" pitchFamily="34" charset="0"/>
                <a:ea typeface="Martel Sans" pitchFamily="34" charset="-122"/>
                <a:cs typeface="Martel Sans" pitchFamily="34" charset="-120"/>
              </a:rPr>
              <a:t>7</a:t>
            </a:r>
            <a:endParaRPr lang="en-US" sz="1000" dirty="0"/>
          </a:p>
        </p:txBody>
      </p:sp>
      <p:pic>
        <p:nvPicPr>
          <p:cNvPr id="16" name="Video 15">
            <a:hlinkClick r:id="" action="ppaction://media"/>
            <a:extLst>
              <a:ext uri="{FF2B5EF4-FFF2-40B4-BE49-F238E27FC236}">
                <a16:creationId xmlns:a16="http://schemas.microsoft.com/office/drawing/2014/main" id="{062AA647-DA77-BB87-337F-D8FF892782CE}"/>
              </a:ext>
            </a:extLst>
          </p:cNvPr>
          <p:cNvPicPr>
            <a:picLocks noChangeAspect="1"/>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6"/>
          <a:srcRect l="12500" r="12500"/>
          <a:stretch>
            <a:fillRect/>
          </a:stretch>
        </p:blipFill>
        <p:spPr>
          <a:xfrm>
            <a:off x="10052304" y="4718304"/>
            <a:ext cx="2057400" cy="2057400"/>
          </a:xfrm>
          <a:prstGeom prst="ellipse">
            <a:avLst/>
          </a:prstGeom>
        </p:spPr>
      </p:pic>
    </p:spTree>
  </p:cSld>
  <p:clrMapOvr>
    <a:masterClrMapping/>
  </p:clrMapOvr>
  <mc:AlternateContent xmlns:mc="http://schemas.openxmlformats.org/markup-compatibility/2006" xmlns:p14="http://schemas.microsoft.com/office/powerpoint/2010/main">
    <mc:Choice Requires="p14">
      <p:transition spd="slow" p14:dur="2000" advTm="90834"/>
    </mc:Choice>
    <mc:Fallback xmlns="">
      <p:transition spd="slow" advTm="9083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6"/>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16"/>
                </p:tgtEl>
              </p:cMediaNode>
            </p:video>
            <p:seq concurrent="1" nextAc="seek">
              <p:cTn id="8" restart="whenNotActive" fill="hold" evtFilter="cancelBubble" nodeType="interactiveSeq">
                <p:stCondLst>
                  <p:cond evt="onClick" delay="0">
                    <p:tgtEl>
                      <p:spTgt spid="16"/>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16"/>
                                        </p:tgtEl>
                                      </p:cBhvr>
                                    </p:cmd>
                                  </p:childTnLst>
                                </p:cTn>
                              </p:par>
                            </p:childTnLst>
                          </p:cTn>
                        </p:par>
                      </p:childTnLst>
                    </p:cTn>
                  </p:par>
                </p:childTnLst>
              </p:cTn>
              <p:nextCondLst>
                <p:cond evt="onClick" delay="0">
                  <p:tgtEl>
                    <p:spTgt spid="16"/>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name="Slide 8">
    <p:bg>
      <p:bgPr>
        <a:solidFill>
          <a:srgbClr val="FFFFFF"/>
        </a:solidFill>
        <a:effectLst/>
      </p:bgPr>
    </p:bg>
    <p:spTree>
      <p:nvGrpSpPr>
        <p:cNvPr id="1" name=""/>
        <p:cNvGrpSpPr/>
        <p:nvPr/>
      </p:nvGrpSpPr>
      <p:grpSpPr>
        <a:xfrm>
          <a:off x="0" y="0"/>
          <a:ext cx="0" cy="0"/>
          <a:chOff x="0" y="0"/>
          <a:chExt cx="0" cy="0"/>
        </a:xfrm>
      </p:grpSpPr>
      <p:sp>
        <p:nvSpPr>
          <p:cNvPr id="2" name="Text 0"/>
          <p:cNvSpPr/>
          <p:nvPr/>
        </p:nvSpPr>
        <p:spPr>
          <a:xfrm>
            <a:off x="661475" y="697309"/>
            <a:ext cx="10868745" cy="472480"/>
          </a:xfrm>
          <a:prstGeom prst="rect">
            <a:avLst/>
          </a:prstGeom>
          <a:noFill/>
          <a:ln/>
        </p:spPr>
        <p:txBody>
          <a:bodyPr wrap="none" lIns="0" tIns="0" rIns="0" bIns="0" rtlCol="0" anchor="t"/>
          <a:lstStyle/>
          <a:p>
            <a:pPr marL="0" indent="0" algn="l">
              <a:lnSpc>
                <a:spcPct val="104000"/>
              </a:lnSpc>
              <a:buNone/>
            </a:pPr>
            <a:r>
              <a:rPr lang="en-US" sz="2950" b="1" dirty="0">
                <a:solidFill>
                  <a:srgbClr val="272D45"/>
                </a:solidFill>
                <a:latin typeface="Kanit Bold" pitchFamily="34" charset="0"/>
                <a:ea typeface="Kanit Bold" pitchFamily="34" charset="-122"/>
                <a:cs typeface="Kanit Bold" pitchFamily="34" charset="-120"/>
              </a:rPr>
              <a:t>Policy and legislation:</a:t>
            </a:r>
            <a:r>
              <a:rPr lang="en-US" sz="2950" dirty="0">
                <a:solidFill>
                  <a:srgbClr val="272D45"/>
                </a:solidFill>
                <a:latin typeface="Kanit Light" pitchFamily="34" charset="0"/>
                <a:ea typeface="Kanit Light" pitchFamily="34" charset="-122"/>
                <a:cs typeface="Kanit Light" pitchFamily="34" charset="-120"/>
              </a:rPr>
              <a:t> strong rights, weak delivery?</a:t>
            </a:r>
            <a:endParaRPr lang="en-US" sz="2950" dirty="0"/>
          </a:p>
        </p:txBody>
      </p:sp>
      <p:graphicFrame>
        <p:nvGraphicFramePr>
          <p:cNvPr id="9" name="Table 0"/>
          <p:cNvGraphicFramePr>
            <a:graphicFrameLocks noGrp="1"/>
          </p:cNvGraphicFramePr>
          <p:nvPr>
            <p:extLst>
              <p:ext uri="{D42A27DB-BD31-4B8C-83A1-F6EECF244321}">
                <p14:modId xmlns:p14="http://schemas.microsoft.com/office/powerpoint/2010/main" val="1579011935"/>
              </p:ext>
            </p:extLst>
          </p:nvPr>
        </p:nvGraphicFramePr>
        <p:xfrm>
          <a:off x="661475" y="1411684"/>
          <a:ext cx="10868745" cy="3644015"/>
        </p:xfrm>
        <a:graphic>
          <a:graphicData uri="http://schemas.openxmlformats.org/drawingml/2006/table">
            <a:tbl>
              <a:tblPr/>
              <a:tblGrid>
                <a:gridCol w="3622915">
                  <a:extLst>
                    <a:ext uri="{9D8B030D-6E8A-4147-A177-3AD203B41FA5}">
                      <a16:colId xmlns:a16="http://schemas.microsoft.com/office/drawing/2014/main" val="20000"/>
                    </a:ext>
                  </a:extLst>
                </a:gridCol>
                <a:gridCol w="3622915">
                  <a:extLst>
                    <a:ext uri="{9D8B030D-6E8A-4147-A177-3AD203B41FA5}">
                      <a16:colId xmlns:a16="http://schemas.microsoft.com/office/drawing/2014/main" val="20001"/>
                    </a:ext>
                  </a:extLst>
                </a:gridCol>
                <a:gridCol w="3622915">
                  <a:extLst>
                    <a:ext uri="{9D8B030D-6E8A-4147-A177-3AD203B41FA5}">
                      <a16:colId xmlns:a16="http://schemas.microsoft.com/office/drawing/2014/main" val="20002"/>
                    </a:ext>
                  </a:extLst>
                </a:gridCol>
              </a:tblGrid>
              <a:tr h="378609">
                <a:tc>
                  <a:txBody>
                    <a:bodyPr/>
                    <a:lstStyle/>
                    <a:p>
                      <a:pPr marL="0" indent="0" algn="l">
                        <a:buNone/>
                      </a:pPr>
                      <a:r>
                        <a:rPr lang="en-US" sz="1150" b="1" dirty="0">
                          <a:solidFill>
                            <a:srgbClr val="2C3249"/>
                          </a:solidFill>
                          <a:latin typeface="Martel Sans" pitchFamily="34" charset="0"/>
                          <a:ea typeface="Martel Sans" pitchFamily="34" charset="-122"/>
                          <a:cs typeface="Martel Sans" pitchFamily="34" charset="-120"/>
                        </a:rPr>
                        <a:t>Law or policy</a:t>
                      </a:r>
                      <a:endParaRPr lang="en-US" sz="1150" dirty="0">
                        <a:latin typeface="Martel Sans" charset="0"/>
                        <a:ea typeface="Martel Sans" charset="0"/>
                        <a:cs typeface="Martel Sans" charset="0"/>
                      </a:endParaRPr>
                    </a:p>
                  </a:txBody>
                  <a:tcPr marL="151215" marR="151215" marT="6350" marB="6350" anchor="ctr">
                    <a:lnL w="12700" cap="flat" cmpd="sng" algn="ctr">
                      <a:solidFill>
                        <a:srgbClr val="C5D2CF"/>
                      </a:solidFill>
                      <a:prstDash val="solid"/>
                      <a:round/>
                      <a:headEnd type="none" w="med" len="med"/>
                      <a:tailEnd type="none" w="med" len="med"/>
                    </a:lnL>
                    <a:lnR w="12700" cap="flat" cmpd="sng" algn="ctr">
                      <a:solidFill>
                        <a:srgbClr val="FFFFFF"/>
                      </a:solidFill>
                      <a:prstDash val="solid"/>
                      <a:round/>
                      <a:headEnd type="none" w="med" len="med"/>
                      <a:tailEnd type="none" w="med" len="med"/>
                    </a:lnR>
                    <a:lnT w="12700" cap="flat" cmpd="sng" algn="ctr">
                      <a:solidFill>
                        <a:srgbClr val="C5D2CF"/>
                      </a:solidFill>
                      <a:prstDash val="solid"/>
                      <a:round/>
                      <a:headEnd type="none" w="med" len="med"/>
                      <a:tailEnd type="none" w="med" len="med"/>
                    </a:lnT>
                    <a:lnB w="12700" cap="flat" cmpd="sng" algn="ctr">
                      <a:solidFill>
                        <a:srgbClr val="C5D2CF"/>
                      </a:solidFill>
                      <a:prstDash val="solid"/>
                      <a:round/>
                      <a:headEnd type="none" w="med" len="med"/>
                      <a:tailEnd type="none" w="med" len="med"/>
                    </a:lnB>
                  </a:tcPr>
                </a:tc>
                <a:tc>
                  <a:txBody>
                    <a:bodyPr/>
                    <a:lstStyle/>
                    <a:p>
                      <a:pPr marL="0" indent="0" algn="l">
                        <a:buNone/>
                      </a:pPr>
                      <a:r>
                        <a:rPr lang="en-US" sz="1150" b="1" dirty="0">
                          <a:solidFill>
                            <a:srgbClr val="2C3249"/>
                          </a:solidFill>
                          <a:latin typeface="Martel Sans" pitchFamily="34" charset="0"/>
                          <a:ea typeface="Martel Sans" pitchFamily="34" charset="-122"/>
                          <a:cs typeface="Martel Sans" pitchFamily="34" charset="-120"/>
                        </a:rPr>
                        <a:t>Empowering intent</a:t>
                      </a:r>
                      <a:endParaRPr lang="en-US" sz="1150" dirty="0">
                        <a:latin typeface="Martel Sans" charset="0"/>
                        <a:ea typeface="Martel Sans" charset="0"/>
                        <a:cs typeface="Martel Sans" charset="0"/>
                      </a:endParaRPr>
                    </a:p>
                  </a:txBody>
                  <a:tcPr marL="151215" marR="151215" marT="6350" marB="6350" anchor="ctr">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w="12700" cap="flat" cmpd="sng" algn="ctr">
                      <a:solidFill>
                        <a:srgbClr val="C5D2CF"/>
                      </a:solidFill>
                      <a:prstDash val="solid"/>
                      <a:round/>
                      <a:headEnd type="none" w="med" len="med"/>
                      <a:tailEnd type="none" w="med" len="med"/>
                    </a:lnT>
                    <a:lnB w="12700" cap="flat" cmpd="sng" algn="ctr">
                      <a:solidFill>
                        <a:srgbClr val="C5D2CF"/>
                      </a:solidFill>
                      <a:prstDash val="solid"/>
                      <a:round/>
                      <a:headEnd type="none" w="med" len="med"/>
                      <a:tailEnd type="none" w="med" len="med"/>
                    </a:lnB>
                  </a:tcPr>
                </a:tc>
                <a:tc>
                  <a:txBody>
                    <a:bodyPr/>
                    <a:lstStyle/>
                    <a:p>
                      <a:pPr marL="0" indent="0" algn="l">
                        <a:buNone/>
                      </a:pPr>
                      <a:r>
                        <a:rPr lang="en-US" sz="1150" b="1" dirty="0">
                          <a:solidFill>
                            <a:srgbClr val="2C3249"/>
                          </a:solidFill>
                          <a:latin typeface="Martel Sans" pitchFamily="34" charset="0"/>
                          <a:ea typeface="Martel Sans" pitchFamily="34" charset="-122"/>
                          <a:cs typeface="Martel Sans" pitchFamily="34" charset="-120"/>
                        </a:rPr>
                        <a:t>Critical evaluation</a:t>
                      </a:r>
                      <a:endParaRPr lang="en-US" sz="1150" dirty="0">
                        <a:latin typeface="Martel Sans" charset="0"/>
                        <a:ea typeface="Martel Sans" charset="0"/>
                        <a:cs typeface="Martel Sans" charset="0"/>
                      </a:endParaRPr>
                    </a:p>
                  </a:txBody>
                  <a:tcPr marL="151215" marR="151215" marT="6350" marB="6350" anchor="ctr">
                    <a:lnL w="12700" cap="flat" cmpd="sng" algn="ctr">
                      <a:solidFill>
                        <a:srgbClr val="FFFFFF"/>
                      </a:solidFill>
                      <a:prstDash val="solid"/>
                      <a:round/>
                      <a:headEnd type="none" w="med" len="med"/>
                      <a:tailEnd type="none" w="med" len="med"/>
                    </a:lnL>
                    <a:lnR w="12700" cap="flat" cmpd="sng" algn="ctr">
                      <a:solidFill>
                        <a:srgbClr val="C5D2CF"/>
                      </a:solidFill>
                      <a:prstDash val="solid"/>
                      <a:round/>
                      <a:headEnd type="none" w="med" len="med"/>
                      <a:tailEnd type="none" w="med" len="med"/>
                    </a:lnR>
                    <a:lnT w="12700" cap="flat" cmpd="sng" algn="ctr">
                      <a:solidFill>
                        <a:srgbClr val="C5D2CF"/>
                      </a:solidFill>
                      <a:prstDash val="solid"/>
                      <a:round/>
                      <a:headEnd type="none" w="med" len="med"/>
                      <a:tailEnd type="none" w="med" len="med"/>
                    </a:lnT>
                    <a:lnB w="12700" cap="flat" cmpd="sng" algn="ctr">
                      <a:solidFill>
                        <a:srgbClr val="C5D2CF"/>
                      </a:solidFill>
                      <a:prstDash val="solid"/>
                      <a:round/>
                      <a:headEnd type="none" w="med" len="med"/>
                      <a:tailEnd type="none" w="med" len="med"/>
                    </a:lnB>
                  </a:tcPr>
                </a:tc>
                <a:extLst>
                  <a:ext uri="{0D108BD9-81ED-4DB2-BD59-A6C34878D82A}">
                    <a16:rowId xmlns:a16="http://schemas.microsoft.com/office/drawing/2014/main" val="10000"/>
                  </a:ext>
                </a:extLst>
              </a:tr>
              <a:tr h="817145">
                <a:tc>
                  <a:txBody>
                    <a:bodyPr/>
                    <a:lstStyle/>
                    <a:p>
                      <a:pPr marL="0" indent="0" algn="l">
                        <a:buNone/>
                      </a:pPr>
                      <a:r>
                        <a:rPr lang="en-US" sz="1150" b="1" i="1" dirty="0">
                          <a:solidFill>
                            <a:srgbClr val="2C3249"/>
                          </a:solidFill>
                          <a:latin typeface="Martel Sans" pitchFamily="34" charset="0"/>
                          <a:ea typeface="Martel Sans" pitchFamily="34" charset="-122"/>
                          <a:cs typeface="Martel Sans" pitchFamily="34" charset="-120"/>
                        </a:rPr>
                        <a:t>Care Act 2014</a:t>
                      </a:r>
                      <a:endParaRPr lang="en-US" sz="1150" dirty="0">
                        <a:latin typeface="Martel Sans" charset="0"/>
                        <a:ea typeface="Martel Sans" charset="0"/>
                        <a:cs typeface="Martel Sans" charset="0"/>
                      </a:endParaRPr>
                    </a:p>
                  </a:txBody>
                  <a:tcPr marL="151215" marR="151215" marT="6350" marB="6350" anchor="ctr">
                    <a:lnL w="12700" cap="flat" cmpd="sng" algn="ctr">
                      <a:solidFill>
                        <a:srgbClr val="C5D2CF"/>
                      </a:solidFill>
                      <a:prstDash val="solid"/>
                      <a:round/>
                      <a:headEnd type="none" w="med" len="med"/>
                      <a:tailEnd type="none" w="med" len="med"/>
                    </a:lnL>
                    <a:lnR w="12700" cap="flat" cmpd="sng" algn="ctr">
                      <a:solidFill>
                        <a:srgbClr val="FFFFFF"/>
                      </a:solidFill>
                      <a:prstDash val="solid"/>
                      <a:round/>
                      <a:headEnd type="none" w="med" len="med"/>
                      <a:tailEnd type="none" w="med" len="med"/>
                    </a:lnR>
                    <a:lnT w="12700" cap="flat" cmpd="sng" algn="ctr">
                      <a:solidFill>
                        <a:srgbClr val="C5D2CF"/>
                      </a:solidFill>
                      <a:prstDash val="solid"/>
                      <a:round/>
                      <a:headEnd type="none" w="med" len="med"/>
                      <a:tailEnd type="none" w="med" len="med"/>
                    </a:lnT>
                    <a:lnB w="12700" cap="flat" cmpd="sng" algn="ctr">
                      <a:solidFill>
                        <a:srgbClr val="C5D2CF"/>
                      </a:solidFill>
                      <a:prstDash val="solid"/>
                      <a:round/>
                      <a:headEnd type="none" w="med" len="med"/>
                      <a:tailEnd type="none" w="med" len="med"/>
                    </a:lnB>
                  </a:tcPr>
                </a:tc>
                <a:tc>
                  <a:txBody>
                    <a:bodyPr/>
                    <a:lstStyle/>
                    <a:p>
                      <a:pPr marL="0" indent="0" algn="l">
                        <a:buNone/>
                      </a:pPr>
                      <a:r>
                        <a:rPr lang="en-US" sz="1150" dirty="0">
                          <a:solidFill>
                            <a:srgbClr val="2C3249"/>
                          </a:solidFill>
                          <a:latin typeface="Martel Sans" pitchFamily="34" charset="0"/>
                          <a:ea typeface="Martel Sans" pitchFamily="34" charset="-122"/>
                          <a:cs typeface="Martel Sans" pitchFamily="34" charset="-120"/>
                        </a:rPr>
                        <a:t>Duty to promote wellbeing, including "control over day-to-day life" (s.1); prevention (s.2); safeguarding enquiries (s.42)</a:t>
                      </a:r>
                      <a:endParaRPr lang="en-US" sz="1150" dirty="0">
                        <a:latin typeface="Martel Sans" charset="0"/>
                        <a:ea typeface="Martel Sans" charset="0"/>
                        <a:cs typeface="Martel Sans" charset="0"/>
                      </a:endParaRPr>
                    </a:p>
                  </a:txBody>
                  <a:tcPr marL="151215" marR="151215" marT="6350" marB="6350" anchor="ctr">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w="12700" cap="flat" cmpd="sng" algn="ctr">
                      <a:solidFill>
                        <a:srgbClr val="C5D2CF"/>
                      </a:solidFill>
                      <a:prstDash val="solid"/>
                      <a:round/>
                      <a:headEnd type="none" w="med" len="med"/>
                      <a:tailEnd type="none" w="med" len="med"/>
                    </a:lnT>
                    <a:lnB w="12700" cap="flat" cmpd="sng" algn="ctr">
                      <a:solidFill>
                        <a:srgbClr val="C5D2CF"/>
                      </a:solidFill>
                      <a:prstDash val="solid"/>
                      <a:round/>
                      <a:headEnd type="none" w="med" len="med"/>
                      <a:tailEnd type="none" w="med" len="med"/>
                    </a:lnB>
                  </a:tcPr>
                </a:tc>
                <a:tc>
                  <a:txBody>
                    <a:bodyPr/>
                    <a:lstStyle/>
                    <a:p>
                      <a:pPr marL="0" indent="0" algn="l">
                        <a:buNone/>
                      </a:pPr>
                      <a:r>
                        <a:rPr lang="en-US" sz="1150" dirty="0">
                          <a:solidFill>
                            <a:srgbClr val="2C3249"/>
                          </a:solidFill>
                          <a:latin typeface="Martel Sans" pitchFamily="34" charset="0"/>
                          <a:ea typeface="Martel Sans" pitchFamily="34" charset="-122"/>
                          <a:cs typeface="Martel Sans" pitchFamily="34" charset="-120"/>
                        </a:rPr>
                        <a:t>Person-centred in law, rationed in practice: over 400,000 people waiting for an assessment, care or review (ADASS, 2026)</a:t>
                      </a:r>
                      <a:endParaRPr lang="en-US" sz="1150" dirty="0">
                        <a:latin typeface="Martel Sans" charset="0"/>
                        <a:ea typeface="Martel Sans" charset="0"/>
                        <a:cs typeface="Martel Sans" charset="0"/>
                      </a:endParaRPr>
                    </a:p>
                  </a:txBody>
                  <a:tcPr marL="151215" marR="151215" marT="6350" marB="6350" anchor="ctr">
                    <a:lnL w="12700" cap="flat" cmpd="sng" algn="ctr">
                      <a:solidFill>
                        <a:srgbClr val="FFFFFF"/>
                      </a:solidFill>
                      <a:prstDash val="solid"/>
                      <a:round/>
                      <a:headEnd type="none" w="med" len="med"/>
                      <a:tailEnd type="none" w="med" len="med"/>
                    </a:lnL>
                    <a:lnR w="12700" cap="flat" cmpd="sng" algn="ctr">
                      <a:solidFill>
                        <a:srgbClr val="C5D2CF"/>
                      </a:solidFill>
                      <a:prstDash val="solid"/>
                      <a:round/>
                      <a:headEnd type="none" w="med" len="med"/>
                      <a:tailEnd type="none" w="med" len="med"/>
                    </a:lnR>
                    <a:lnT w="12700" cap="flat" cmpd="sng" algn="ctr">
                      <a:solidFill>
                        <a:srgbClr val="C5D2CF"/>
                      </a:solidFill>
                      <a:prstDash val="solid"/>
                      <a:round/>
                      <a:headEnd type="none" w="med" len="med"/>
                      <a:tailEnd type="none" w="med" len="med"/>
                    </a:lnT>
                    <a:lnB w="12700" cap="flat" cmpd="sng" algn="ctr">
                      <a:solidFill>
                        <a:srgbClr val="C5D2CF"/>
                      </a:solidFill>
                      <a:prstDash val="solid"/>
                      <a:round/>
                      <a:headEnd type="none" w="med" len="med"/>
                      <a:tailEnd type="none" w="med" len="med"/>
                    </a:lnB>
                  </a:tcPr>
                </a:tc>
                <a:extLst>
                  <a:ext uri="{0D108BD9-81ED-4DB2-BD59-A6C34878D82A}">
                    <a16:rowId xmlns:a16="http://schemas.microsoft.com/office/drawing/2014/main" val="10001"/>
                  </a:ext>
                </a:extLst>
              </a:tr>
              <a:tr h="817145">
                <a:tc>
                  <a:txBody>
                    <a:bodyPr/>
                    <a:lstStyle/>
                    <a:p>
                      <a:pPr marL="0" indent="0" algn="l">
                        <a:buNone/>
                      </a:pPr>
                      <a:r>
                        <a:rPr lang="en-US" sz="1150" b="1" i="1" dirty="0">
                          <a:solidFill>
                            <a:srgbClr val="2C3249"/>
                          </a:solidFill>
                          <a:latin typeface="Martel Sans" pitchFamily="34" charset="0"/>
                          <a:ea typeface="Martel Sans" pitchFamily="34" charset="-122"/>
                          <a:cs typeface="Martel Sans" pitchFamily="34" charset="-120"/>
                        </a:rPr>
                        <a:t>Mental Capacity Act 2005</a:t>
                      </a:r>
                      <a:endParaRPr lang="en-US" sz="1150" dirty="0">
                        <a:latin typeface="Martel Sans" charset="0"/>
                        <a:ea typeface="Martel Sans" charset="0"/>
                        <a:cs typeface="Martel Sans" charset="0"/>
                      </a:endParaRPr>
                    </a:p>
                  </a:txBody>
                  <a:tcPr marL="151215" marR="151215" marT="6350" marB="6350" anchor="ctr">
                    <a:lnL w="12700" cap="flat" cmpd="sng" algn="ctr">
                      <a:solidFill>
                        <a:srgbClr val="C5D2CF"/>
                      </a:solidFill>
                      <a:prstDash val="solid"/>
                      <a:round/>
                      <a:headEnd type="none" w="med" len="med"/>
                      <a:tailEnd type="none" w="med" len="med"/>
                    </a:lnL>
                    <a:lnR w="12700" cap="flat" cmpd="sng" algn="ctr">
                      <a:solidFill>
                        <a:srgbClr val="FFFFFF"/>
                      </a:solidFill>
                      <a:prstDash val="solid"/>
                      <a:round/>
                      <a:headEnd type="none" w="med" len="med"/>
                      <a:tailEnd type="none" w="med" len="med"/>
                    </a:lnR>
                    <a:lnT w="12700" cap="flat" cmpd="sng" algn="ctr">
                      <a:solidFill>
                        <a:srgbClr val="C5D2CF"/>
                      </a:solidFill>
                      <a:prstDash val="solid"/>
                      <a:round/>
                      <a:headEnd type="none" w="med" len="med"/>
                      <a:tailEnd type="none" w="med" len="med"/>
                    </a:lnT>
                    <a:lnB w="12700" cap="flat" cmpd="sng" algn="ctr">
                      <a:solidFill>
                        <a:srgbClr val="C5D2CF"/>
                      </a:solidFill>
                      <a:prstDash val="solid"/>
                      <a:round/>
                      <a:headEnd type="none" w="med" len="med"/>
                      <a:tailEnd type="none" w="med" len="med"/>
                    </a:lnB>
                  </a:tcPr>
                </a:tc>
                <a:tc>
                  <a:txBody>
                    <a:bodyPr/>
                    <a:lstStyle/>
                    <a:p>
                      <a:pPr marL="0" indent="0" algn="l">
                        <a:buNone/>
                      </a:pPr>
                      <a:r>
                        <a:rPr lang="en-US" sz="1150" dirty="0">
                          <a:solidFill>
                            <a:srgbClr val="2C3249"/>
                          </a:solidFill>
                          <a:latin typeface="Martel Sans" pitchFamily="34" charset="0"/>
                          <a:ea typeface="Martel Sans" pitchFamily="34" charset="-122"/>
                          <a:cs typeface="Martel Sans" pitchFamily="34" charset="-120"/>
                        </a:rPr>
                        <a:t>Presumed capacity; right to make unwise decisions; least restrictive option</a:t>
                      </a:r>
                      <a:endParaRPr lang="en-US" sz="1150" dirty="0">
                        <a:latin typeface="Martel Sans" charset="0"/>
                        <a:ea typeface="Martel Sans" charset="0"/>
                        <a:cs typeface="Martel Sans" charset="0"/>
                      </a:endParaRPr>
                    </a:p>
                  </a:txBody>
                  <a:tcPr marL="151215" marR="151215" marT="6350" marB="6350" anchor="ctr">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w="12700" cap="flat" cmpd="sng" algn="ctr">
                      <a:solidFill>
                        <a:srgbClr val="C5D2CF"/>
                      </a:solidFill>
                      <a:prstDash val="solid"/>
                      <a:round/>
                      <a:headEnd type="none" w="med" len="med"/>
                      <a:tailEnd type="none" w="med" len="med"/>
                    </a:lnT>
                    <a:lnB w="12700" cap="flat" cmpd="sng" algn="ctr">
                      <a:solidFill>
                        <a:srgbClr val="C5D2CF"/>
                      </a:solidFill>
                      <a:prstDash val="solid"/>
                      <a:round/>
                      <a:headEnd type="none" w="med" len="med"/>
                      <a:tailEnd type="none" w="med" len="med"/>
                    </a:lnB>
                  </a:tcPr>
                </a:tc>
                <a:tc>
                  <a:txBody>
                    <a:bodyPr/>
                    <a:lstStyle/>
                    <a:p>
                      <a:pPr marL="0" indent="0" algn="l">
                        <a:buNone/>
                      </a:pPr>
                      <a:r>
                        <a:rPr lang="en-US" sz="1150" dirty="0">
                          <a:solidFill>
                            <a:srgbClr val="2C3249"/>
                          </a:solidFill>
                          <a:latin typeface="Martel Sans" pitchFamily="34" charset="0"/>
                          <a:ea typeface="Martel Sans" pitchFamily="34" charset="-122"/>
                          <a:cs typeface="Martel Sans" pitchFamily="34" charset="-120"/>
                        </a:rPr>
                        <a:t>Protects autonomy, yet 96,780 people await DoLS assessments and Liberty Protection Safeguards are still not in force (ADASS, 2026)</a:t>
                      </a:r>
                      <a:endParaRPr lang="en-US" sz="1150" dirty="0">
                        <a:latin typeface="Martel Sans" charset="0"/>
                        <a:ea typeface="Martel Sans" charset="0"/>
                        <a:cs typeface="Martel Sans" charset="0"/>
                      </a:endParaRPr>
                    </a:p>
                  </a:txBody>
                  <a:tcPr marL="151215" marR="151215" marT="6350" marB="6350" anchor="ctr">
                    <a:lnL w="12700" cap="flat" cmpd="sng" algn="ctr">
                      <a:solidFill>
                        <a:srgbClr val="FFFFFF"/>
                      </a:solidFill>
                      <a:prstDash val="solid"/>
                      <a:round/>
                      <a:headEnd type="none" w="med" len="med"/>
                      <a:tailEnd type="none" w="med" len="med"/>
                    </a:lnL>
                    <a:lnR w="12700" cap="flat" cmpd="sng" algn="ctr">
                      <a:solidFill>
                        <a:srgbClr val="C5D2CF"/>
                      </a:solidFill>
                      <a:prstDash val="solid"/>
                      <a:round/>
                      <a:headEnd type="none" w="med" len="med"/>
                      <a:tailEnd type="none" w="med" len="med"/>
                    </a:lnR>
                    <a:lnT w="12700" cap="flat" cmpd="sng" algn="ctr">
                      <a:solidFill>
                        <a:srgbClr val="C5D2CF"/>
                      </a:solidFill>
                      <a:prstDash val="solid"/>
                      <a:round/>
                      <a:headEnd type="none" w="med" len="med"/>
                      <a:tailEnd type="none" w="med" len="med"/>
                    </a:lnT>
                    <a:lnB w="12700" cap="flat" cmpd="sng" algn="ctr">
                      <a:solidFill>
                        <a:srgbClr val="C5D2CF"/>
                      </a:solidFill>
                      <a:prstDash val="solid"/>
                      <a:round/>
                      <a:headEnd type="none" w="med" len="med"/>
                      <a:tailEnd type="none" w="med" len="med"/>
                    </a:lnB>
                  </a:tcPr>
                </a:tc>
                <a:extLst>
                  <a:ext uri="{0D108BD9-81ED-4DB2-BD59-A6C34878D82A}">
                    <a16:rowId xmlns:a16="http://schemas.microsoft.com/office/drawing/2014/main" val="10002"/>
                  </a:ext>
                </a:extLst>
              </a:tr>
              <a:tr h="599465">
                <a:tc>
                  <a:txBody>
                    <a:bodyPr/>
                    <a:lstStyle/>
                    <a:p>
                      <a:pPr marL="0" indent="0" algn="l">
                        <a:buNone/>
                      </a:pPr>
                      <a:r>
                        <a:rPr lang="en-US" sz="1150" b="1" i="1" dirty="0">
                          <a:solidFill>
                            <a:srgbClr val="2C3249"/>
                          </a:solidFill>
                          <a:latin typeface="Martel Sans" pitchFamily="34" charset="0"/>
                          <a:ea typeface="Martel Sans" pitchFamily="34" charset="-122"/>
                          <a:cs typeface="Martel Sans" pitchFamily="34" charset="-120"/>
                        </a:rPr>
                        <a:t>Health and Care Act 2022</a:t>
                      </a:r>
                      <a:endParaRPr lang="en-US" sz="1150" dirty="0">
                        <a:latin typeface="Martel Sans" charset="0"/>
                        <a:ea typeface="Martel Sans" charset="0"/>
                        <a:cs typeface="Martel Sans" charset="0"/>
                      </a:endParaRPr>
                    </a:p>
                  </a:txBody>
                  <a:tcPr marL="151215" marR="151215" marT="6350" marB="6350" anchor="ctr">
                    <a:lnL w="12700" cap="flat" cmpd="sng" algn="ctr">
                      <a:solidFill>
                        <a:srgbClr val="C5D2CF"/>
                      </a:solidFill>
                      <a:prstDash val="solid"/>
                      <a:round/>
                      <a:headEnd type="none" w="med" len="med"/>
                      <a:tailEnd type="none" w="med" len="med"/>
                    </a:lnL>
                    <a:lnR w="12700" cap="flat" cmpd="sng" algn="ctr">
                      <a:solidFill>
                        <a:srgbClr val="FFFFFF"/>
                      </a:solidFill>
                      <a:prstDash val="solid"/>
                      <a:round/>
                      <a:headEnd type="none" w="med" len="med"/>
                      <a:tailEnd type="none" w="med" len="med"/>
                    </a:lnR>
                    <a:lnT w="12700" cap="flat" cmpd="sng" algn="ctr">
                      <a:solidFill>
                        <a:srgbClr val="C5D2CF"/>
                      </a:solidFill>
                      <a:prstDash val="solid"/>
                      <a:round/>
                      <a:headEnd type="none" w="med" len="med"/>
                      <a:tailEnd type="none" w="med" len="med"/>
                    </a:lnT>
                    <a:lnB w="12700" cap="flat" cmpd="sng" algn="ctr">
                      <a:solidFill>
                        <a:srgbClr val="C5D2CF"/>
                      </a:solidFill>
                      <a:prstDash val="solid"/>
                      <a:round/>
                      <a:headEnd type="none" w="med" len="med"/>
                      <a:tailEnd type="none" w="med" len="med"/>
                    </a:lnB>
                  </a:tcPr>
                </a:tc>
                <a:tc>
                  <a:txBody>
                    <a:bodyPr/>
                    <a:lstStyle/>
                    <a:p>
                      <a:pPr marL="0" indent="0" algn="l">
                        <a:buNone/>
                      </a:pPr>
                      <a:r>
                        <a:rPr lang="en-US" sz="1150" dirty="0">
                          <a:solidFill>
                            <a:srgbClr val="2C3249"/>
                          </a:solidFill>
                          <a:latin typeface="Martel Sans" pitchFamily="34" charset="0"/>
                          <a:ea typeface="Martel Sans" pitchFamily="34" charset="-122"/>
                          <a:cs typeface="Martel Sans" pitchFamily="34" charset="-120"/>
                        </a:rPr>
                        <a:t>Integrated care systems joining up the NHS and councils</a:t>
                      </a:r>
                      <a:endParaRPr lang="en-US" sz="1150" dirty="0">
                        <a:latin typeface="Martel Sans" charset="0"/>
                        <a:ea typeface="Martel Sans" charset="0"/>
                        <a:cs typeface="Martel Sans" charset="0"/>
                      </a:endParaRPr>
                    </a:p>
                  </a:txBody>
                  <a:tcPr marL="151215" marR="151215" marT="6350" marB="6350" anchor="ctr">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w="12700" cap="flat" cmpd="sng" algn="ctr">
                      <a:solidFill>
                        <a:srgbClr val="C5D2CF"/>
                      </a:solidFill>
                      <a:prstDash val="solid"/>
                      <a:round/>
                      <a:headEnd type="none" w="med" len="med"/>
                      <a:tailEnd type="none" w="med" len="med"/>
                    </a:lnT>
                    <a:lnB w="12700" cap="flat" cmpd="sng" algn="ctr">
                      <a:solidFill>
                        <a:srgbClr val="C5D2CF"/>
                      </a:solidFill>
                      <a:prstDash val="solid"/>
                      <a:round/>
                      <a:headEnd type="none" w="med" len="med"/>
                      <a:tailEnd type="none" w="med" len="med"/>
                    </a:lnB>
                  </a:tcPr>
                </a:tc>
                <a:tc>
                  <a:txBody>
                    <a:bodyPr/>
                    <a:lstStyle/>
                    <a:p>
                      <a:pPr marL="0" indent="0" algn="l">
                        <a:buNone/>
                      </a:pPr>
                      <a:r>
                        <a:rPr lang="en-US" sz="1150" dirty="0">
                          <a:solidFill>
                            <a:srgbClr val="2C3249"/>
                          </a:solidFill>
                          <a:latin typeface="Martel Sans" pitchFamily="34" charset="0"/>
                          <a:ea typeface="Martel Sans" pitchFamily="34" charset="-122"/>
                          <a:cs typeface="Martel Sans" pitchFamily="34" charset="-120"/>
                        </a:rPr>
                        <a:t>Integration is structural; social care funding is still separate and short-term</a:t>
                      </a:r>
                      <a:endParaRPr lang="en-US" sz="1150" dirty="0">
                        <a:latin typeface="Martel Sans" charset="0"/>
                        <a:ea typeface="Martel Sans" charset="0"/>
                        <a:cs typeface="Martel Sans" charset="0"/>
                      </a:endParaRPr>
                    </a:p>
                  </a:txBody>
                  <a:tcPr marL="151215" marR="151215" marT="6350" marB="6350" anchor="ctr">
                    <a:lnL w="12700" cap="flat" cmpd="sng" algn="ctr">
                      <a:solidFill>
                        <a:srgbClr val="FFFFFF"/>
                      </a:solidFill>
                      <a:prstDash val="solid"/>
                      <a:round/>
                      <a:headEnd type="none" w="med" len="med"/>
                      <a:tailEnd type="none" w="med" len="med"/>
                    </a:lnL>
                    <a:lnR w="12700" cap="flat" cmpd="sng" algn="ctr">
                      <a:solidFill>
                        <a:srgbClr val="C5D2CF"/>
                      </a:solidFill>
                      <a:prstDash val="solid"/>
                      <a:round/>
                      <a:headEnd type="none" w="med" len="med"/>
                      <a:tailEnd type="none" w="med" len="med"/>
                    </a:lnR>
                    <a:lnT w="12700" cap="flat" cmpd="sng" algn="ctr">
                      <a:solidFill>
                        <a:srgbClr val="C5D2CF"/>
                      </a:solidFill>
                      <a:prstDash val="solid"/>
                      <a:round/>
                      <a:headEnd type="none" w="med" len="med"/>
                      <a:tailEnd type="none" w="med" len="med"/>
                    </a:lnT>
                    <a:lnB w="12700" cap="flat" cmpd="sng" algn="ctr">
                      <a:solidFill>
                        <a:srgbClr val="C5D2CF"/>
                      </a:solidFill>
                      <a:prstDash val="solid"/>
                      <a:round/>
                      <a:headEnd type="none" w="med" len="med"/>
                      <a:tailEnd type="none" w="med" len="med"/>
                    </a:lnB>
                  </a:tcPr>
                </a:tc>
                <a:extLst>
                  <a:ext uri="{0D108BD9-81ED-4DB2-BD59-A6C34878D82A}">
                    <a16:rowId xmlns:a16="http://schemas.microsoft.com/office/drawing/2014/main" val="10003"/>
                  </a:ext>
                </a:extLst>
              </a:tr>
              <a:tr h="1031651">
                <a:tc>
                  <a:txBody>
                    <a:bodyPr/>
                    <a:lstStyle/>
                    <a:p>
                      <a:pPr marL="0" indent="0" algn="l">
                        <a:buNone/>
                      </a:pPr>
                      <a:r>
                        <a:rPr lang="en-US" sz="1150" b="1" dirty="0">
                          <a:solidFill>
                            <a:srgbClr val="2C3249"/>
                          </a:solidFill>
                          <a:latin typeface="Martel Sans" pitchFamily="34" charset="0"/>
                          <a:ea typeface="Martel Sans" pitchFamily="34" charset="-122"/>
                          <a:cs typeface="Martel Sans" pitchFamily="34" charset="-120"/>
                        </a:rPr>
                        <a:t>Reform agenda</a:t>
                      </a:r>
                      <a:endParaRPr lang="en-US" sz="1150" dirty="0">
                        <a:latin typeface="Martel Sans" charset="0"/>
                        <a:ea typeface="Martel Sans" charset="0"/>
                        <a:cs typeface="Martel Sans" charset="0"/>
                      </a:endParaRPr>
                    </a:p>
                  </a:txBody>
                  <a:tcPr marL="151215" marR="151215" marT="6350" marB="6350" anchor="ctr">
                    <a:lnL w="12700" cap="flat" cmpd="sng" algn="ctr">
                      <a:solidFill>
                        <a:srgbClr val="C5D2CF"/>
                      </a:solidFill>
                      <a:prstDash val="solid"/>
                      <a:round/>
                      <a:headEnd type="none" w="med" len="med"/>
                      <a:tailEnd type="none" w="med" len="med"/>
                    </a:lnL>
                    <a:lnR w="12700" cap="flat" cmpd="sng" algn="ctr">
                      <a:solidFill>
                        <a:srgbClr val="FFFFFF"/>
                      </a:solidFill>
                      <a:prstDash val="solid"/>
                      <a:round/>
                      <a:headEnd type="none" w="med" len="med"/>
                      <a:tailEnd type="none" w="med" len="med"/>
                    </a:lnR>
                    <a:lnT w="12700" cap="flat" cmpd="sng" algn="ctr">
                      <a:solidFill>
                        <a:srgbClr val="C5D2CF"/>
                      </a:solidFill>
                      <a:prstDash val="solid"/>
                      <a:round/>
                      <a:headEnd type="none" w="med" len="med"/>
                      <a:tailEnd type="none" w="med" len="med"/>
                    </a:lnT>
                    <a:lnB w="12700" cap="flat" cmpd="sng" algn="ctr">
                      <a:solidFill>
                        <a:srgbClr val="C5D2CF"/>
                      </a:solidFill>
                      <a:prstDash val="solid"/>
                      <a:round/>
                      <a:headEnd type="none" w="med" len="med"/>
                      <a:tailEnd type="none" w="med" len="med"/>
                    </a:lnB>
                  </a:tcPr>
                </a:tc>
                <a:tc>
                  <a:txBody>
                    <a:bodyPr/>
                    <a:lstStyle/>
                    <a:p>
                      <a:pPr marL="0" indent="0" algn="l">
                        <a:buNone/>
                      </a:pPr>
                      <a:r>
                        <a:rPr lang="en-US" sz="1150" dirty="0">
                          <a:solidFill>
                            <a:srgbClr val="2C3249"/>
                          </a:solidFill>
                          <a:latin typeface="Martel Sans" pitchFamily="34" charset="0"/>
                          <a:ea typeface="Martel Sans" pitchFamily="34" charset="-122"/>
                          <a:cs typeface="Martel Sans" pitchFamily="34" charset="-120"/>
                        </a:rPr>
                        <a:t>10 Year Health Plan: hospital → community, analogue → digital, sickness → prevention (DHSC, 2025b)</a:t>
                      </a:r>
                      <a:endParaRPr lang="en-US" sz="1150" dirty="0">
                        <a:latin typeface="Martel Sans" charset="0"/>
                        <a:ea typeface="Martel Sans" charset="0"/>
                        <a:cs typeface="Martel Sans" charset="0"/>
                      </a:endParaRPr>
                    </a:p>
                  </a:txBody>
                  <a:tcPr marL="151215" marR="151215" marT="6350" marB="6350" anchor="ctr">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w="12700" cap="flat" cmpd="sng" algn="ctr">
                      <a:solidFill>
                        <a:srgbClr val="C5D2CF"/>
                      </a:solidFill>
                      <a:prstDash val="solid"/>
                      <a:round/>
                      <a:headEnd type="none" w="med" len="med"/>
                      <a:tailEnd type="none" w="med" len="med"/>
                    </a:lnT>
                    <a:lnB w="12700" cap="flat" cmpd="sng" algn="ctr">
                      <a:solidFill>
                        <a:srgbClr val="C5D2CF"/>
                      </a:solidFill>
                      <a:prstDash val="solid"/>
                      <a:round/>
                      <a:headEnd type="none" w="med" len="med"/>
                      <a:tailEnd type="none" w="med" len="med"/>
                    </a:lnB>
                  </a:tcPr>
                </a:tc>
                <a:tc>
                  <a:txBody>
                    <a:bodyPr/>
                    <a:lstStyle/>
                    <a:p>
                      <a:pPr marL="0" indent="0" algn="l">
                        <a:buNone/>
                      </a:pPr>
                      <a:r>
                        <a:rPr lang="en-US" sz="1150" dirty="0">
                          <a:solidFill>
                            <a:srgbClr val="2C3249"/>
                          </a:solidFill>
                          <a:latin typeface="Martel Sans" pitchFamily="34" charset="0"/>
                          <a:ea typeface="Martel Sans" pitchFamily="34" charset="-122"/>
                          <a:cs typeface="Martel Sans" pitchFamily="34" charset="-120"/>
                        </a:rPr>
                        <a:t>£86,000 cap on care costs cancelled (HM Treasury, 2024); Casey Commission final report not due until 2027 (Prime Minister's Office, 2026)</a:t>
                      </a:r>
                      <a:endParaRPr lang="en-US" sz="1150" dirty="0">
                        <a:latin typeface="Martel Sans" charset="0"/>
                        <a:ea typeface="Martel Sans" charset="0"/>
                        <a:cs typeface="Martel Sans" charset="0"/>
                      </a:endParaRPr>
                    </a:p>
                  </a:txBody>
                  <a:tcPr marL="151215" marR="151215" marT="6350" marB="6350" anchor="ctr">
                    <a:lnL w="12700" cap="flat" cmpd="sng" algn="ctr">
                      <a:solidFill>
                        <a:srgbClr val="FFFFFF"/>
                      </a:solidFill>
                      <a:prstDash val="solid"/>
                      <a:round/>
                      <a:headEnd type="none" w="med" len="med"/>
                      <a:tailEnd type="none" w="med" len="med"/>
                    </a:lnL>
                    <a:lnR w="12700" cap="flat" cmpd="sng" algn="ctr">
                      <a:solidFill>
                        <a:srgbClr val="C5D2CF"/>
                      </a:solidFill>
                      <a:prstDash val="solid"/>
                      <a:round/>
                      <a:headEnd type="none" w="med" len="med"/>
                      <a:tailEnd type="none" w="med" len="med"/>
                    </a:lnR>
                    <a:lnT w="12700" cap="flat" cmpd="sng" algn="ctr">
                      <a:solidFill>
                        <a:srgbClr val="C5D2CF"/>
                      </a:solidFill>
                      <a:prstDash val="solid"/>
                      <a:round/>
                      <a:headEnd type="none" w="med" len="med"/>
                      <a:tailEnd type="none" w="med" len="med"/>
                    </a:lnT>
                    <a:lnB w="12700" cap="flat" cmpd="sng" algn="ctr">
                      <a:solidFill>
                        <a:srgbClr val="C5D2CF"/>
                      </a:solidFill>
                      <a:prstDash val="solid"/>
                      <a:round/>
                      <a:headEnd type="none" w="med" len="med"/>
                      <a:tailEnd type="none" w="med" len="med"/>
                    </a:lnB>
                  </a:tcPr>
                </a:tc>
                <a:extLst>
                  <a:ext uri="{0D108BD9-81ED-4DB2-BD59-A6C34878D82A}">
                    <a16:rowId xmlns:a16="http://schemas.microsoft.com/office/drawing/2014/main" val="10004"/>
                  </a:ext>
                </a:extLst>
              </a:tr>
            </a:tbl>
          </a:graphicData>
        </a:graphic>
      </p:graphicFrame>
      <p:sp>
        <p:nvSpPr>
          <p:cNvPr id="4" name="Text 1"/>
          <p:cNvSpPr/>
          <p:nvPr/>
        </p:nvSpPr>
        <p:spPr>
          <a:xfrm>
            <a:off x="661475" y="5204520"/>
            <a:ext cx="11478330" cy="174129"/>
          </a:xfrm>
          <a:prstGeom prst="rect">
            <a:avLst/>
          </a:prstGeom>
          <a:noFill/>
          <a:ln/>
        </p:spPr>
        <p:txBody>
          <a:bodyPr wrap="none" lIns="0" tIns="0" rIns="0" bIns="0" rtlCol="0" anchor="t"/>
          <a:lstStyle/>
          <a:p>
            <a:pPr marL="0" indent="0" algn="l">
              <a:lnSpc>
                <a:spcPct val="120000"/>
              </a:lnSpc>
              <a:buNone/>
            </a:pPr>
            <a:r>
              <a:rPr lang="en-US" sz="950" i="1" dirty="0">
                <a:solidFill>
                  <a:srgbClr val="2C3249"/>
                </a:solidFill>
                <a:latin typeface="Martel Sans" pitchFamily="34" charset="0"/>
                <a:ea typeface="Martel Sans" pitchFamily="34" charset="-122"/>
                <a:cs typeface="Martel Sans" pitchFamily="34" charset="-120"/>
              </a:rPr>
              <a:t>Table 2: Key UK policy and legislation for older people (own analysis)</a:t>
            </a:r>
            <a:endParaRPr lang="en-US" sz="950" dirty="0"/>
          </a:p>
        </p:txBody>
      </p:sp>
      <p:sp>
        <p:nvSpPr>
          <p:cNvPr id="5" name="Shape 2"/>
          <p:cNvSpPr/>
          <p:nvPr/>
        </p:nvSpPr>
        <p:spPr>
          <a:xfrm>
            <a:off x="661475" y="5514677"/>
            <a:ext cx="10868745" cy="523081"/>
          </a:xfrm>
          <a:prstGeom prst="roundRect">
            <a:avLst>
              <a:gd name="adj" fmla="val 12142"/>
            </a:avLst>
          </a:prstGeom>
          <a:solidFill>
            <a:srgbClr val="DFECE9"/>
          </a:solidFill>
          <a:ln/>
        </p:spPr>
        <p:txBody>
          <a:bodyPr/>
          <a:lstStyle/>
          <a:p>
            <a:endParaRPr lang="en-GB"/>
          </a:p>
        </p:txBody>
      </p:sp>
      <p:pic>
        <p:nvPicPr>
          <p:cNvPr id="6" name="Image 0" descr="preencoded.png"/>
          <p:cNvPicPr>
            <a:picLocks noChangeAspect="1"/>
          </p:cNvPicPr>
          <p:nvPr/>
        </p:nvPicPr>
        <p:blipFill>
          <a:blip r:embed="rId5"/>
          <a:stretch>
            <a:fillRect/>
          </a:stretch>
        </p:blipFill>
        <p:spPr>
          <a:xfrm>
            <a:off x="812680" y="5687120"/>
            <a:ext cx="189007" cy="151209"/>
          </a:xfrm>
          <a:prstGeom prst="rect">
            <a:avLst/>
          </a:prstGeom>
        </p:spPr>
      </p:pic>
      <p:sp>
        <p:nvSpPr>
          <p:cNvPr id="7" name="Text 3"/>
          <p:cNvSpPr/>
          <p:nvPr/>
        </p:nvSpPr>
        <p:spPr>
          <a:xfrm>
            <a:off x="1152893" y="5673427"/>
            <a:ext cx="10835706" cy="217686"/>
          </a:xfrm>
          <a:prstGeom prst="rect">
            <a:avLst/>
          </a:prstGeom>
          <a:noFill/>
          <a:ln/>
        </p:spPr>
        <p:txBody>
          <a:bodyPr wrap="none" lIns="0" tIns="0" rIns="0" bIns="0" rtlCol="0" anchor="t"/>
          <a:lstStyle/>
          <a:p>
            <a:pPr marL="0" indent="0" algn="l">
              <a:lnSpc>
                <a:spcPct val="120000"/>
              </a:lnSpc>
              <a:buNone/>
            </a:pPr>
            <a:r>
              <a:rPr lang="en-US" sz="1150" b="1" dirty="0">
                <a:solidFill>
                  <a:srgbClr val="000000"/>
                </a:solidFill>
                <a:latin typeface="Martel Sans Bold" pitchFamily="34" charset="0"/>
                <a:ea typeface="Martel Sans Bold" pitchFamily="34" charset="-122"/>
                <a:cs typeface="Martel Sans Bold" pitchFamily="34" charset="-120"/>
              </a:rPr>
              <a:t>Judgement:</a:t>
            </a:r>
            <a:r>
              <a:rPr lang="en-US" sz="1150" dirty="0">
                <a:solidFill>
                  <a:srgbClr val="000000"/>
                </a:solidFill>
                <a:latin typeface="Martel Sans" pitchFamily="34" charset="0"/>
                <a:ea typeface="Martel Sans" pitchFamily="34" charset="-122"/>
                <a:cs typeface="Martel Sans" pitchFamily="34" charset="-120"/>
              </a:rPr>
              <a:t> a rights-rich but resource-poor system, creating an 'implementation gap'</a:t>
            </a:r>
            <a:endParaRPr lang="en-US" sz="1150" dirty="0"/>
          </a:p>
        </p:txBody>
      </p:sp>
      <p:sp>
        <p:nvSpPr>
          <p:cNvPr id="8" name="Text 4"/>
          <p:cNvSpPr/>
          <p:nvPr/>
        </p:nvSpPr>
        <p:spPr>
          <a:xfrm>
            <a:off x="132255" y="6457255"/>
            <a:ext cx="3348549" cy="158750"/>
          </a:xfrm>
          <a:prstGeom prst="rect">
            <a:avLst/>
          </a:prstGeom>
          <a:noFill/>
          <a:ln/>
        </p:spPr>
        <p:txBody>
          <a:bodyPr wrap="none" lIns="99235" tIns="0" rIns="59541" bIns="0" rtlCol="0" anchor="t"/>
          <a:lstStyle/>
          <a:p>
            <a:pPr marL="0" indent="0" algn="l">
              <a:lnSpc>
                <a:spcPct val="100000"/>
              </a:lnSpc>
              <a:buNone/>
            </a:pPr>
            <a:r>
              <a:rPr lang="en-US" sz="1000" dirty="0">
                <a:solidFill>
                  <a:srgbClr val="2C3249"/>
                </a:solidFill>
                <a:latin typeface="Martel Sans" pitchFamily="34" charset="0"/>
                <a:ea typeface="Martel Sans" pitchFamily="34" charset="-122"/>
                <a:cs typeface="Martel Sans" pitchFamily="34" charset="-120"/>
              </a:rPr>
              <a:t>BMHP6027 Empowering the Older Person</a:t>
            </a:r>
            <a:endParaRPr lang="en-US" sz="1000" dirty="0"/>
          </a:p>
        </p:txBody>
      </p:sp>
      <p:sp>
        <p:nvSpPr>
          <p:cNvPr id="3" name="Text 5"/>
          <p:cNvSpPr/>
          <p:nvPr/>
        </p:nvSpPr>
        <p:spPr>
          <a:xfrm>
            <a:off x="11218582" y="6457255"/>
            <a:ext cx="840858" cy="158750"/>
          </a:xfrm>
          <a:prstGeom prst="rect">
            <a:avLst/>
          </a:prstGeom>
          <a:noFill/>
          <a:ln/>
        </p:spPr>
        <p:txBody>
          <a:bodyPr wrap="none" lIns="59541" tIns="0" rIns="99235" bIns="0" rtlCol="0" anchor="t"/>
          <a:lstStyle/>
          <a:p>
            <a:pPr marL="0" indent="0" algn="r">
              <a:lnSpc>
                <a:spcPct val="100000"/>
              </a:lnSpc>
              <a:buNone/>
            </a:pPr>
            <a:r>
              <a:rPr lang="en-US" sz="1000" dirty="0">
                <a:solidFill>
                  <a:srgbClr val="2C3249"/>
                </a:solidFill>
                <a:latin typeface="Martel Sans" pitchFamily="34" charset="0"/>
                <a:ea typeface="Martel Sans" pitchFamily="34" charset="-122"/>
                <a:cs typeface="Martel Sans" pitchFamily="34" charset="-120"/>
              </a:rPr>
              <a:t>8</a:t>
            </a:r>
            <a:endParaRPr lang="en-US" sz="1000" dirty="0"/>
          </a:p>
        </p:txBody>
      </p:sp>
      <p:pic>
        <p:nvPicPr>
          <p:cNvPr id="13" name="Video 12">
            <a:hlinkClick r:id="" action="ppaction://media"/>
            <a:extLst>
              <a:ext uri="{FF2B5EF4-FFF2-40B4-BE49-F238E27FC236}">
                <a16:creationId xmlns:a16="http://schemas.microsoft.com/office/drawing/2014/main" id="{D8B3BD8A-4B47-021A-B51A-28C310EB36C0}"/>
              </a:ext>
            </a:extLst>
          </p:cNvPr>
          <p:cNvPicPr>
            <a:picLocks noChangeAspect="1"/>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6"/>
          <a:srcRect l="12500" r="12500"/>
          <a:stretch>
            <a:fillRect/>
          </a:stretch>
        </p:blipFill>
        <p:spPr>
          <a:xfrm>
            <a:off x="10052304" y="4718304"/>
            <a:ext cx="2057400" cy="2057400"/>
          </a:xfrm>
          <a:prstGeom prst="ellipse">
            <a:avLst/>
          </a:prstGeom>
        </p:spPr>
      </p:pic>
    </p:spTree>
  </p:cSld>
  <p:clrMapOvr>
    <a:masterClrMapping/>
  </p:clrMapOvr>
  <mc:AlternateContent xmlns:mc="http://schemas.openxmlformats.org/markup-compatibility/2006" xmlns:p14="http://schemas.microsoft.com/office/powerpoint/2010/main">
    <mc:Choice Requires="p14">
      <p:transition spd="slow" p14:dur="2000" advTm="60927"/>
    </mc:Choice>
    <mc:Fallback xmlns="">
      <p:transition spd="slow" advTm="6092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3"/>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13"/>
                </p:tgtEl>
              </p:cMediaNode>
            </p:video>
            <p:seq concurrent="1" nextAc="seek">
              <p:cTn id="8" restart="whenNotActive" fill="hold" evtFilter="cancelBubble" nodeType="interactiveSeq">
                <p:stCondLst>
                  <p:cond evt="onClick" delay="0">
                    <p:tgtEl>
                      <p:spTgt spid="13"/>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13"/>
                                        </p:tgtEl>
                                      </p:cBhvr>
                                    </p:cmd>
                                  </p:childTnLst>
                                </p:cTn>
                              </p:par>
                            </p:childTnLst>
                          </p:cTn>
                        </p:par>
                      </p:childTnLst>
                    </p:cTn>
                  </p:par>
                </p:childTnLst>
              </p:cTn>
              <p:nextCondLst>
                <p:cond evt="onClick" delay="0">
                  <p:tgtEl>
                    <p:spTgt spid="13"/>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name="Slide 9">
    <p:bg>
      <p:bgPr>
        <a:solidFill>
          <a:srgbClr val="FFFFFF"/>
        </a:solidFill>
        <a:effectLst/>
      </p:bgPr>
    </p:bg>
    <p:spTree>
      <p:nvGrpSpPr>
        <p:cNvPr id="1" name=""/>
        <p:cNvGrpSpPr/>
        <p:nvPr/>
      </p:nvGrpSpPr>
      <p:grpSpPr>
        <a:xfrm>
          <a:off x="0" y="0"/>
          <a:ext cx="0" cy="0"/>
          <a:chOff x="0" y="0"/>
          <a:chExt cx="0" cy="0"/>
        </a:xfrm>
      </p:grpSpPr>
      <p:sp>
        <p:nvSpPr>
          <p:cNvPr id="2" name="Text 0"/>
          <p:cNvSpPr/>
          <p:nvPr/>
        </p:nvSpPr>
        <p:spPr>
          <a:xfrm>
            <a:off x="661475" y="680244"/>
            <a:ext cx="10868745" cy="472480"/>
          </a:xfrm>
          <a:prstGeom prst="rect">
            <a:avLst/>
          </a:prstGeom>
          <a:noFill/>
          <a:ln/>
        </p:spPr>
        <p:txBody>
          <a:bodyPr wrap="none" lIns="0" tIns="0" rIns="0" bIns="0" rtlCol="0" anchor="t"/>
          <a:lstStyle/>
          <a:p>
            <a:pPr marL="0" indent="0" algn="l">
              <a:lnSpc>
                <a:spcPct val="104000"/>
              </a:lnSpc>
              <a:buNone/>
            </a:pPr>
            <a:r>
              <a:rPr lang="en-US" sz="2950" b="1" dirty="0">
                <a:solidFill>
                  <a:srgbClr val="272D45"/>
                </a:solidFill>
                <a:latin typeface="Kanit Bold" pitchFamily="34" charset="0"/>
                <a:ea typeface="Kanit Bold" pitchFamily="34" charset="-122"/>
                <a:cs typeface="Kanit Bold" pitchFamily="34" charset="-120"/>
              </a:rPr>
              <a:t>Current care provision:</a:t>
            </a:r>
            <a:r>
              <a:rPr lang="en-US" sz="2950" dirty="0">
                <a:solidFill>
                  <a:srgbClr val="272D45"/>
                </a:solidFill>
                <a:latin typeface="Kanit Light" pitchFamily="34" charset="0"/>
                <a:ea typeface="Kanit Light" pitchFamily="34" charset="-122"/>
                <a:cs typeface="Kanit Light" pitchFamily="34" charset="-120"/>
              </a:rPr>
              <a:t> rising demand, constrained supply</a:t>
            </a:r>
            <a:endParaRPr lang="en-US" sz="2950" dirty="0"/>
          </a:p>
        </p:txBody>
      </p:sp>
      <p:sp>
        <p:nvSpPr>
          <p:cNvPr id="3" name="Text 1"/>
          <p:cNvSpPr/>
          <p:nvPr/>
        </p:nvSpPr>
        <p:spPr>
          <a:xfrm>
            <a:off x="1013693" y="1470223"/>
            <a:ext cx="2817643" cy="499070"/>
          </a:xfrm>
          <a:prstGeom prst="rect">
            <a:avLst/>
          </a:prstGeom>
          <a:noFill/>
          <a:ln/>
        </p:spPr>
        <p:txBody>
          <a:bodyPr wrap="none" lIns="0" tIns="0" rIns="0" bIns="0" rtlCol="0" anchor="t"/>
          <a:lstStyle/>
          <a:p>
            <a:pPr marL="0" indent="0" algn="ctr">
              <a:lnSpc>
                <a:spcPct val="83000"/>
              </a:lnSpc>
              <a:buNone/>
            </a:pPr>
            <a:r>
              <a:rPr lang="en-US" sz="3900" dirty="0">
                <a:solidFill>
                  <a:srgbClr val="2C3249"/>
                </a:solidFill>
                <a:latin typeface="Kanit Light" pitchFamily="34" charset="0"/>
                <a:ea typeface="Kanit Light" pitchFamily="34" charset="-122"/>
                <a:cs typeface="Kanit Light" pitchFamily="34" charset="-120"/>
              </a:rPr>
              <a:t>2.02 m</a:t>
            </a:r>
            <a:endParaRPr lang="en-US" sz="3900" dirty="0"/>
          </a:p>
        </p:txBody>
      </p:sp>
      <p:sp>
        <p:nvSpPr>
          <p:cNvPr id="4" name="Text 2"/>
          <p:cNvSpPr/>
          <p:nvPr/>
        </p:nvSpPr>
        <p:spPr>
          <a:xfrm>
            <a:off x="661475" y="2135584"/>
            <a:ext cx="3522078" cy="236240"/>
          </a:xfrm>
          <a:prstGeom prst="rect">
            <a:avLst/>
          </a:prstGeom>
          <a:noFill/>
          <a:ln/>
        </p:spPr>
        <p:txBody>
          <a:bodyPr wrap="none" lIns="0" tIns="0" rIns="0" bIns="0" rtlCol="0" anchor="t"/>
          <a:lstStyle/>
          <a:p>
            <a:pPr marL="0" indent="0" algn="ctr">
              <a:lnSpc>
                <a:spcPct val="104000"/>
              </a:lnSpc>
              <a:buNone/>
            </a:pPr>
            <a:r>
              <a:rPr lang="en-US" sz="1450" dirty="0">
                <a:solidFill>
                  <a:srgbClr val="2C3249"/>
                </a:solidFill>
                <a:latin typeface="Kanit Light" pitchFamily="34" charset="0"/>
                <a:ea typeface="Kanit Light" pitchFamily="34" charset="-122"/>
                <a:cs typeface="Kanit Light" pitchFamily="34" charset="-120"/>
              </a:rPr>
              <a:t>Requests for care</a:t>
            </a:r>
            <a:endParaRPr lang="en-US" sz="1450" dirty="0"/>
          </a:p>
        </p:txBody>
      </p:sp>
      <p:sp>
        <p:nvSpPr>
          <p:cNvPr id="5" name="Text 3"/>
          <p:cNvSpPr/>
          <p:nvPr/>
        </p:nvSpPr>
        <p:spPr>
          <a:xfrm>
            <a:off x="661475" y="2444353"/>
            <a:ext cx="3522078" cy="653058"/>
          </a:xfrm>
          <a:prstGeom prst="rect">
            <a:avLst/>
          </a:prstGeom>
          <a:noFill/>
          <a:ln/>
        </p:spPr>
        <p:txBody>
          <a:bodyPr wrap="square" lIns="0" tIns="0" rIns="0" bIns="0" rtlCol="0" anchor="t">
            <a:normAutofit/>
          </a:bodyPr>
          <a:lstStyle/>
          <a:p>
            <a:pPr marL="0" indent="0" algn="ctr">
              <a:lnSpc>
                <a:spcPct val="120000"/>
              </a:lnSpc>
              <a:buNone/>
            </a:pPr>
            <a:r>
              <a:rPr lang="en-US" sz="1150" dirty="0">
                <a:solidFill>
                  <a:srgbClr val="2C3249"/>
                </a:solidFill>
                <a:latin typeface="Martel Sans" pitchFamily="34" charset="0"/>
                <a:ea typeface="Martel Sans" pitchFamily="34" charset="-122"/>
                <a:cs typeface="Martel Sans" pitchFamily="34" charset="-120"/>
              </a:rPr>
              <a:t>Requests for adult social care from new clients in 2024–25, two-thirds from people aged 65+ (DHSC, 2025a)</a:t>
            </a:r>
            <a:endParaRPr lang="en-US" sz="1150" dirty="0"/>
          </a:p>
        </p:txBody>
      </p:sp>
      <p:sp>
        <p:nvSpPr>
          <p:cNvPr id="6" name="Text 4"/>
          <p:cNvSpPr/>
          <p:nvPr/>
        </p:nvSpPr>
        <p:spPr>
          <a:xfrm>
            <a:off x="4686976" y="1470223"/>
            <a:ext cx="2817643" cy="499070"/>
          </a:xfrm>
          <a:prstGeom prst="rect">
            <a:avLst/>
          </a:prstGeom>
          <a:noFill/>
          <a:ln/>
        </p:spPr>
        <p:txBody>
          <a:bodyPr wrap="none" lIns="0" tIns="0" rIns="0" bIns="0" rtlCol="0" anchor="t"/>
          <a:lstStyle/>
          <a:p>
            <a:pPr marL="0" indent="0" algn="ctr">
              <a:lnSpc>
                <a:spcPct val="83000"/>
              </a:lnSpc>
              <a:buNone/>
            </a:pPr>
            <a:r>
              <a:rPr lang="en-US" sz="3900" dirty="0">
                <a:solidFill>
                  <a:srgbClr val="2C3249"/>
                </a:solidFill>
                <a:latin typeface="Kanit Light" pitchFamily="34" charset="0"/>
                <a:ea typeface="Kanit Light" pitchFamily="34" charset="-122"/>
                <a:cs typeface="Kanit Light" pitchFamily="34" charset="-120"/>
              </a:rPr>
              <a:t>71%</a:t>
            </a:r>
            <a:endParaRPr lang="en-US" sz="3900" dirty="0"/>
          </a:p>
        </p:txBody>
      </p:sp>
      <p:sp>
        <p:nvSpPr>
          <p:cNvPr id="7" name="Text 5"/>
          <p:cNvSpPr/>
          <p:nvPr/>
        </p:nvSpPr>
        <p:spPr>
          <a:xfrm>
            <a:off x="4334759" y="2135584"/>
            <a:ext cx="3522078" cy="236240"/>
          </a:xfrm>
          <a:prstGeom prst="rect">
            <a:avLst/>
          </a:prstGeom>
          <a:noFill/>
          <a:ln/>
        </p:spPr>
        <p:txBody>
          <a:bodyPr wrap="none" lIns="0" tIns="0" rIns="0" bIns="0" rtlCol="0" anchor="t"/>
          <a:lstStyle/>
          <a:p>
            <a:pPr marL="0" indent="0" algn="ctr">
              <a:lnSpc>
                <a:spcPct val="104000"/>
              </a:lnSpc>
              <a:buNone/>
            </a:pPr>
            <a:r>
              <a:rPr lang="en-US" sz="1450" dirty="0">
                <a:solidFill>
                  <a:srgbClr val="2C3249"/>
                </a:solidFill>
                <a:latin typeface="Kanit Light" pitchFamily="34" charset="0"/>
                <a:ea typeface="Kanit Light" pitchFamily="34" charset="-122"/>
                <a:cs typeface="Kanit Light" pitchFamily="34" charset="-120"/>
              </a:rPr>
              <a:t>No further action</a:t>
            </a:r>
            <a:endParaRPr lang="en-US" sz="1450" dirty="0"/>
          </a:p>
        </p:txBody>
      </p:sp>
      <p:sp>
        <p:nvSpPr>
          <p:cNvPr id="8" name="Text 6"/>
          <p:cNvSpPr/>
          <p:nvPr/>
        </p:nvSpPr>
        <p:spPr>
          <a:xfrm>
            <a:off x="4334759" y="2444353"/>
            <a:ext cx="3522078" cy="435372"/>
          </a:xfrm>
          <a:prstGeom prst="rect">
            <a:avLst/>
          </a:prstGeom>
          <a:noFill/>
          <a:ln/>
        </p:spPr>
        <p:txBody>
          <a:bodyPr wrap="square" lIns="0" tIns="0" rIns="0" bIns="0" rtlCol="0" anchor="t">
            <a:normAutofit/>
          </a:bodyPr>
          <a:lstStyle/>
          <a:p>
            <a:pPr marL="0" indent="0" algn="ctr">
              <a:lnSpc>
                <a:spcPct val="120000"/>
              </a:lnSpc>
              <a:buNone/>
            </a:pPr>
            <a:r>
              <a:rPr lang="en-US" sz="1150" dirty="0">
                <a:solidFill>
                  <a:srgbClr val="2C3249"/>
                </a:solidFill>
                <a:latin typeface="Martel Sans" pitchFamily="34" charset="0"/>
                <a:ea typeface="Martel Sans" pitchFamily="34" charset="-122"/>
                <a:cs typeface="Martel Sans" pitchFamily="34" charset="-120"/>
              </a:rPr>
              <a:t>Of those requests led to no further action beyond advice or signposting (DHSC, 2025a)</a:t>
            </a:r>
            <a:endParaRPr lang="en-US" sz="1150" dirty="0"/>
          </a:p>
        </p:txBody>
      </p:sp>
      <p:sp>
        <p:nvSpPr>
          <p:cNvPr id="9" name="Text 7"/>
          <p:cNvSpPr/>
          <p:nvPr/>
        </p:nvSpPr>
        <p:spPr>
          <a:xfrm>
            <a:off x="8360260" y="1470223"/>
            <a:ext cx="2817742" cy="499070"/>
          </a:xfrm>
          <a:prstGeom prst="rect">
            <a:avLst/>
          </a:prstGeom>
          <a:noFill/>
          <a:ln/>
        </p:spPr>
        <p:txBody>
          <a:bodyPr wrap="none" lIns="0" tIns="0" rIns="0" bIns="0" rtlCol="0" anchor="t"/>
          <a:lstStyle/>
          <a:p>
            <a:pPr marL="0" indent="0" algn="ctr">
              <a:lnSpc>
                <a:spcPct val="83000"/>
              </a:lnSpc>
              <a:buNone/>
            </a:pPr>
            <a:r>
              <a:rPr lang="en-US" sz="3900" dirty="0">
                <a:solidFill>
                  <a:srgbClr val="2C3249"/>
                </a:solidFill>
                <a:latin typeface="Kanit Light" pitchFamily="34" charset="0"/>
                <a:ea typeface="Kanit Light" pitchFamily="34" charset="-122"/>
                <a:cs typeface="Kanit Light" pitchFamily="34" charset="-120"/>
              </a:rPr>
              <a:t>889 K</a:t>
            </a:r>
            <a:endParaRPr lang="en-US" sz="3900" dirty="0"/>
          </a:p>
        </p:txBody>
      </p:sp>
      <p:sp>
        <p:nvSpPr>
          <p:cNvPr id="10" name="Text 8"/>
          <p:cNvSpPr/>
          <p:nvPr/>
        </p:nvSpPr>
        <p:spPr>
          <a:xfrm>
            <a:off x="8007993" y="2135584"/>
            <a:ext cx="3522178" cy="236240"/>
          </a:xfrm>
          <a:prstGeom prst="rect">
            <a:avLst/>
          </a:prstGeom>
          <a:noFill/>
          <a:ln/>
        </p:spPr>
        <p:txBody>
          <a:bodyPr wrap="none" lIns="0" tIns="0" rIns="0" bIns="0" rtlCol="0" anchor="t"/>
          <a:lstStyle/>
          <a:p>
            <a:pPr marL="0" indent="0" algn="ctr">
              <a:lnSpc>
                <a:spcPct val="104000"/>
              </a:lnSpc>
              <a:buNone/>
            </a:pPr>
            <a:r>
              <a:rPr lang="en-US" sz="1450" dirty="0">
                <a:solidFill>
                  <a:srgbClr val="2C3249"/>
                </a:solidFill>
                <a:latin typeface="Kanit Light" pitchFamily="34" charset="0"/>
                <a:ea typeface="Kanit Light" pitchFamily="34" charset="-122"/>
                <a:cs typeface="Kanit Light" pitchFamily="34" charset="-120"/>
              </a:rPr>
              <a:t>Long-term care</a:t>
            </a:r>
            <a:endParaRPr lang="en-US" sz="1450" dirty="0"/>
          </a:p>
        </p:txBody>
      </p:sp>
      <p:sp>
        <p:nvSpPr>
          <p:cNvPr id="11" name="Text 9"/>
          <p:cNvSpPr/>
          <p:nvPr/>
        </p:nvSpPr>
        <p:spPr>
          <a:xfrm>
            <a:off x="8008043" y="2444353"/>
            <a:ext cx="3522178" cy="435372"/>
          </a:xfrm>
          <a:prstGeom prst="rect">
            <a:avLst/>
          </a:prstGeom>
          <a:noFill/>
          <a:ln/>
        </p:spPr>
        <p:txBody>
          <a:bodyPr wrap="square" lIns="0" tIns="0" rIns="0" bIns="0" rtlCol="0" anchor="t">
            <a:normAutofit/>
          </a:bodyPr>
          <a:lstStyle/>
          <a:p>
            <a:pPr marL="0" indent="0" algn="ctr">
              <a:lnSpc>
                <a:spcPct val="120000"/>
              </a:lnSpc>
              <a:buNone/>
            </a:pPr>
            <a:r>
              <a:rPr lang="en-US" sz="1150" dirty="0">
                <a:solidFill>
                  <a:srgbClr val="2C3249"/>
                </a:solidFill>
                <a:latin typeface="Martel Sans" pitchFamily="34" charset="0"/>
                <a:ea typeface="Martel Sans" pitchFamily="34" charset="-122"/>
                <a:cs typeface="Martel Sans" pitchFamily="34" charset="-120"/>
              </a:rPr>
              <a:t>People received long-term care during the year (DHSC, 2025a)</a:t>
            </a:r>
            <a:endParaRPr lang="en-US" sz="1150" dirty="0"/>
          </a:p>
        </p:txBody>
      </p:sp>
      <p:sp>
        <p:nvSpPr>
          <p:cNvPr id="12" name="Text 10"/>
          <p:cNvSpPr/>
          <p:nvPr/>
        </p:nvSpPr>
        <p:spPr>
          <a:xfrm>
            <a:off x="2850285" y="3414911"/>
            <a:ext cx="2817742" cy="499070"/>
          </a:xfrm>
          <a:prstGeom prst="rect">
            <a:avLst/>
          </a:prstGeom>
          <a:noFill/>
          <a:ln/>
        </p:spPr>
        <p:txBody>
          <a:bodyPr wrap="none" lIns="0" tIns="0" rIns="0" bIns="0" rtlCol="0" anchor="t"/>
          <a:lstStyle/>
          <a:p>
            <a:pPr marL="0" indent="0" algn="ctr">
              <a:lnSpc>
                <a:spcPct val="83000"/>
              </a:lnSpc>
              <a:buNone/>
            </a:pPr>
            <a:r>
              <a:rPr lang="en-US" sz="3900" dirty="0">
                <a:solidFill>
                  <a:srgbClr val="2C3249"/>
                </a:solidFill>
                <a:latin typeface="Kanit Light" pitchFamily="34" charset="0"/>
                <a:ea typeface="Kanit Light" pitchFamily="34" charset="-122"/>
                <a:cs typeface="Kanit Light" pitchFamily="34" charset="-120"/>
              </a:rPr>
              <a:t>111K</a:t>
            </a:r>
            <a:endParaRPr lang="en-US" sz="3900" dirty="0"/>
          </a:p>
        </p:txBody>
      </p:sp>
      <p:sp>
        <p:nvSpPr>
          <p:cNvPr id="13" name="Text 11"/>
          <p:cNvSpPr/>
          <p:nvPr/>
        </p:nvSpPr>
        <p:spPr>
          <a:xfrm>
            <a:off x="2498018" y="4080272"/>
            <a:ext cx="3522178" cy="236240"/>
          </a:xfrm>
          <a:prstGeom prst="rect">
            <a:avLst/>
          </a:prstGeom>
          <a:noFill/>
          <a:ln/>
        </p:spPr>
        <p:txBody>
          <a:bodyPr wrap="none" lIns="0" tIns="0" rIns="0" bIns="0" rtlCol="0" anchor="t"/>
          <a:lstStyle/>
          <a:p>
            <a:pPr marL="0" indent="0" algn="ctr">
              <a:lnSpc>
                <a:spcPct val="104000"/>
              </a:lnSpc>
              <a:buNone/>
            </a:pPr>
            <a:r>
              <a:rPr lang="en-US" sz="1450" dirty="0">
                <a:solidFill>
                  <a:srgbClr val="2C3249"/>
                </a:solidFill>
                <a:latin typeface="Kanit Light" pitchFamily="34" charset="0"/>
                <a:ea typeface="Kanit Light" pitchFamily="34" charset="-122"/>
                <a:cs typeface="Kanit Light" pitchFamily="34" charset="-120"/>
              </a:rPr>
              <a:t>Vacancies</a:t>
            </a:r>
            <a:endParaRPr lang="en-US" sz="1450" dirty="0"/>
          </a:p>
        </p:txBody>
      </p:sp>
      <p:sp>
        <p:nvSpPr>
          <p:cNvPr id="14" name="Text 12"/>
          <p:cNvSpPr/>
          <p:nvPr/>
        </p:nvSpPr>
        <p:spPr>
          <a:xfrm>
            <a:off x="2498067" y="4389041"/>
            <a:ext cx="3522178" cy="435372"/>
          </a:xfrm>
          <a:prstGeom prst="rect">
            <a:avLst/>
          </a:prstGeom>
          <a:noFill/>
          <a:ln/>
        </p:spPr>
        <p:txBody>
          <a:bodyPr wrap="square" lIns="0" tIns="0" rIns="0" bIns="0" rtlCol="0" anchor="t">
            <a:normAutofit/>
          </a:bodyPr>
          <a:lstStyle/>
          <a:p>
            <a:pPr marL="0" indent="0" algn="ctr">
              <a:lnSpc>
                <a:spcPct val="120000"/>
              </a:lnSpc>
              <a:buNone/>
            </a:pPr>
            <a:r>
              <a:rPr lang="en-US" sz="1150" dirty="0">
                <a:solidFill>
                  <a:srgbClr val="2C3249"/>
                </a:solidFill>
                <a:latin typeface="Martel Sans" pitchFamily="34" charset="0"/>
                <a:ea typeface="Martel Sans" pitchFamily="34" charset="-122"/>
                <a:cs typeface="Martel Sans" pitchFamily="34" charset="-120"/>
              </a:rPr>
              <a:t>Vacancies (7.0%) and </a:t>
            </a:r>
            <a:r>
              <a:rPr lang="en-US" sz="1150" b="1" dirty="0">
                <a:solidFill>
                  <a:srgbClr val="2C3249"/>
                </a:solidFill>
                <a:latin typeface="Martel Sans Bold" pitchFamily="34" charset="0"/>
                <a:ea typeface="Martel Sans Bold" pitchFamily="34" charset="-122"/>
                <a:cs typeface="Martel Sans Bold" pitchFamily="34" charset="-120"/>
              </a:rPr>
              <a:t>23.1%</a:t>
            </a:r>
            <a:r>
              <a:rPr lang="en-US" sz="1150" dirty="0">
                <a:solidFill>
                  <a:srgbClr val="2C3249"/>
                </a:solidFill>
                <a:latin typeface="Martel Sans" pitchFamily="34" charset="0"/>
                <a:ea typeface="Martel Sans" pitchFamily="34" charset="-122"/>
                <a:cs typeface="Martel Sans" pitchFamily="34" charset="-120"/>
              </a:rPr>
              <a:t> annual staff turnover (Skills for Care, 2025)</a:t>
            </a:r>
            <a:endParaRPr lang="en-US" sz="1150" dirty="0"/>
          </a:p>
        </p:txBody>
      </p:sp>
      <p:sp>
        <p:nvSpPr>
          <p:cNvPr id="15" name="Text 13"/>
          <p:cNvSpPr/>
          <p:nvPr/>
        </p:nvSpPr>
        <p:spPr>
          <a:xfrm>
            <a:off x="6523668" y="3414911"/>
            <a:ext cx="2817643" cy="499070"/>
          </a:xfrm>
          <a:prstGeom prst="rect">
            <a:avLst/>
          </a:prstGeom>
          <a:noFill/>
          <a:ln/>
        </p:spPr>
        <p:txBody>
          <a:bodyPr wrap="none" lIns="0" tIns="0" rIns="0" bIns="0" rtlCol="0" anchor="t"/>
          <a:lstStyle/>
          <a:p>
            <a:pPr marL="0" indent="0" algn="ctr">
              <a:lnSpc>
                <a:spcPct val="83000"/>
              </a:lnSpc>
              <a:buNone/>
            </a:pPr>
            <a:r>
              <a:rPr lang="en-US" sz="3900" dirty="0">
                <a:solidFill>
                  <a:srgbClr val="2C3249"/>
                </a:solidFill>
                <a:latin typeface="Kanit Light" pitchFamily="34" charset="0"/>
                <a:ea typeface="Kanit Light" pitchFamily="34" charset="-122"/>
                <a:cs typeface="Kanit Light" pitchFamily="34" charset="-120"/>
              </a:rPr>
              <a:t>£12</a:t>
            </a:r>
            <a:endParaRPr lang="en-US" sz="3900" dirty="0"/>
          </a:p>
        </p:txBody>
      </p:sp>
      <p:sp>
        <p:nvSpPr>
          <p:cNvPr id="16" name="Text 14"/>
          <p:cNvSpPr/>
          <p:nvPr/>
        </p:nvSpPr>
        <p:spPr>
          <a:xfrm>
            <a:off x="6171450" y="4080272"/>
            <a:ext cx="3522078" cy="236240"/>
          </a:xfrm>
          <a:prstGeom prst="rect">
            <a:avLst/>
          </a:prstGeom>
          <a:noFill/>
          <a:ln/>
        </p:spPr>
        <p:txBody>
          <a:bodyPr wrap="none" lIns="0" tIns="0" rIns="0" bIns="0" rtlCol="0" anchor="t"/>
          <a:lstStyle/>
          <a:p>
            <a:pPr marL="0" indent="0" algn="ctr">
              <a:lnSpc>
                <a:spcPct val="104000"/>
              </a:lnSpc>
              <a:buNone/>
            </a:pPr>
            <a:r>
              <a:rPr lang="en-US" sz="1450" dirty="0">
                <a:solidFill>
                  <a:srgbClr val="2C3249"/>
                </a:solidFill>
                <a:latin typeface="Kanit Light" pitchFamily="34" charset="0"/>
                <a:ea typeface="Kanit Light" pitchFamily="34" charset="-122"/>
                <a:cs typeface="Kanit Light" pitchFamily="34" charset="-120"/>
              </a:rPr>
              <a:t>Median hourly pay</a:t>
            </a:r>
            <a:endParaRPr lang="en-US" sz="1450" dirty="0"/>
          </a:p>
        </p:txBody>
      </p:sp>
      <p:sp>
        <p:nvSpPr>
          <p:cNvPr id="17" name="Text 15"/>
          <p:cNvSpPr/>
          <p:nvPr/>
        </p:nvSpPr>
        <p:spPr>
          <a:xfrm>
            <a:off x="6171450" y="4389041"/>
            <a:ext cx="3522078" cy="653058"/>
          </a:xfrm>
          <a:prstGeom prst="rect">
            <a:avLst/>
          </a:prstGeom>
          <a:noFill/>
          <a:ln/>
        </p:spPr>
        <p:txBody>
          <a:bodyPr wrap="square" lIns="0" tIns="0" rIns="0" bIns="0" rtlCol="0" anchor="t">
            <a:normAutofit/>
          </a:bodyPr>
          <a:lstStyle/>
          <a:p>
            <a:pPr marL="0" indent="0" algn="ctr">
              <a:lnSpc>
                <a:spcPct val="120000"/>
              </a:lnSpc>
              <a:buNone/>
            </a:pPr>
            <a:r>
              <a:rPr lang="en-US" sz="1150" dirty="0">
                <a:solidFill>
                  <a:srgbClr val="2C3249"/>
                </a:solidFill>
                <a:latin typeface="Martel Sans" pitchFamily="34" charset="0"/>
                <a:ea typeface="Martel Sans" pitchFamily="34" charset="-122"/>
                <a:cs typeface="Martel Sans" pitchFamily="34" charset="-120"/>
              </a:rPr>
              <a:t>Median hourly pay for care workers, just 56p above the National Living Wage (Skills for Care, 2025)</a:t>
            </a:r>
            <a:endParaRPr lang="en-US" sz="1150" dirty="0"/>
          </a:p>
        </p:txBody>
      </p:sp>
      <p:sp>
        <p:nvSpPr>
          <p:cNvPr id="18" name="Text 16"/>
          <p:cNvSpPr/>
          <p:nvPr/>
        </p:nvSpPr>
        <p:spPr>
          <a:xfrm>
            <a:off x="661475" y="5178127"/>
            <a:ext cx="11478330" cy="217686"/>
          </a:xfrm>
          <a:prstGeom prst="rect">
            <a:avLst/>
          </a:prstGeom>
          <a:noFill/>
          <a:ln/>
        </p:spPr>
        <p:txBody>
          <a:bodyPr wrap="none" lIns="0" tIns="0" rIns="0" bIns="0" rtlCol="0" anchor="t"/>
          <a:lstStyle/>
          <a:p>
            <a:pPr marL="0" indent="0" algn="l">
              <a:lnSpc>
                <a:spcPct val="120000"/>
              </a:lnSpc>
              <a:buNone/>
            </a:pPr>
            <a:r>
              <a:rPr lang="en-US" sz="1150" b="1" dirty="0">
                <a:solidFill>
                  <a:srgbClr val="2C3249"/>
                </a:solidFill>
                <a:latin typeface="Martel Sans Bold" pitchFamily="34" charset="0"/>
                <a:ea typeface="Martel Sans Bold" pitchFamily="34" charset="-122"/>
                <a:cs typeface="Martel Sans Bold" pitchFamily="34" charset="-120"/>
              </a:rPr>
              <a:t>Main settings:</a:t>
            </a:r>
            <a:r>
              <a:rPr lang="en-US" sz="1150" dirty="0">
                <a:solidFill>
                  <a:srgbClr val="2C3249"/>
                </a:solidFill>
                <a:latin typeface="Martel Sans" pitchFamily="34" charset="0"/>
                <a:ea typeface="Martel Sans" pitchFamily="34" charset="-122"/>
                <a:cs typeface="Martel Sans" pitchFamily="34" charset="-120"/>
              </a:rPr>
              <a:t> domiciliary care · residential and nursing homes · reablement · day centres · extra care housing · unpaid carers</a:t>
            </a:r>
            <a:endParaRPr lang="en-US" sz="1150" dirty="0"/>
          </a:p>
        </p:txBody>
      </p:sp>
      <p:sp>
        <p:nvSpPr>
          <p:cNvPr id="19" name="Shape 17"/>
          <p:cNvSpPr/>
          <p:nvPr/>
        </p:nvSpPr>
        <p:spPr>
          <a:xfrm>
            <a:off x="661475" y="5531842"/>
            <a:ext cx="10868745" cy="523081"/>
          </a:xfrm>
          <a:prstGeom prst="roundRect">
            <a:avLst>
              <a:gd name="adj" fmla="val 12142"/>
            </a:avLst>
          </a:prstGeom>
          <a:solidFill>
            <a:srgbClr val="DFECE9"/>
          </a:solidFill>
          <a:ln/>
        </p:spPr>
        <p:txBody>
          <a:bodyPr/>
          <a:lstStyle/>
          <a:p>
            <a:endParaRPr lang="en-GB"/>
          </a:p>
        </p:txBody>
      </p:sp>
      <p:pic>
        <p:nvPicPr>
          <p:cNvPr id="20" name="Image 0" descr="preencoded.png"/>
          <p:cNvPicPr>
            <a:picLocks noChangeAspect="1"/>
          </p:cNvPicPr>
          <p:nvPr/>
        </p:nvPicPr>
        <p:blipFill>
          <a:blip r:embed="rId5"/>
          <a:stretch>
            <a:fillRect/>
          </a:stretch>
        </p:blipFill>
        <p:spPr>
          <a:xfrm>
            <a:off x="812680" y="5704284"/>
            <a:ext cx="189007" cy="151209"/>
          </a:xfrm>
          <a:prstGeom prst="rect">
            <a:avLst/>
          </a:prstGeom>
        </p:spPr>
      </p:pic>
      <p:sp>
        <p:nvSpPr>
          <p:cNvPr id="21" name="Text 18"/>
          <p:cNvSpPr/>
          <p:nvPr/>
        </p:nvSpPr>
        <p:spPr>
          <a:xfrm>
            <a:off x="1152893" y="5690592"/>
            <a:ext cx="10835706" cy="217686"/>
          </a:xfrm>
          <a:prstGeom prst="rect">
            <a:avLst/>
          </a:prstGeom>
          <a:noFill/>
          <a:ln/>
        </p:spPr>
        <p:txBody>
          <a:bodyPr wrap="none" lIns="0" tIns="0" rIns="0" bIns="0" rtlCol="0" anchor="t"/>
          <a:lstStyle/>
          <a:p>
            <a:pPr marL="0" indent="0" algn="l">
              <a:lnSpc>
                <a:spcPct val="120000"/>
              </a:lnSpc>
              <a:buNone/>
            </a:pPr>
            <a:r>
              <a:rPr lang="en-US" sz="1150" b="1" dirty="0">
                <a:solidFill>
                  <a:srgbClr val="000000"/>
                </a:solidFill>
                <a:latin typeface="Martel Sans Bold" pitchFamily="34" charset="0"/>
                <a:ea typeface="Martel Sans Bold" pitchFamily="34" charset="-122"/>
                <a:cs typeface="Martel Sans Bold" pitchFamily="34" charset="-120"/>
              </a:rPr>
              <a:t>Evaluation:</a:t>
            </a:r>
            <a:r>
              <a:rPr lang="en-US" sz="1150" dirty="0">
                <a:solidFill>
                  <a:srgbClr val="000000"/>
                </a:solidFill>
                <a:latin typeface="Martel Sans" pitchFamily="34" charset="0"/>
                <a:ea typeface="Martel Sans" pitchFamily="34" charset="-122"/>
                <a:cs typeface="Martel Sans" pitchFamily="34" charset="-120"/>
              </a:rPr>
              <a:t> need is rationed at the 'front door', which undermines the Care Act's prevention duty</a:t>
            </a:r>
            <a:endParaRPr lang="en-US" sz="1150" dirty="0"/>
          </a:p>
        </p:txBody>
      </p:sp>
      <p:sp>
        <p:nvSpPr>
          <p:cNvPr id="22" name="Text 19"/>
          <p:cNvSpPr/>
          <p:nvPr/>
        </p:nvSpPr>
        <p:spPr>
          <a:xfrm>
            <a:off x="132255" y="6457255"/>
            <a:ext cx="3348549" cy="158750"/>
          </a:xfrm>
          <a:prstGeom prst="rect">
            <a:avLst/>
          </a:prstGeom>
          <a:noFill/>
          <a:ln/>
        </p:spPr>
        <p:txBody>
          <a:bodyPr wrap="none" lIns="99235" tIns="0" rIns="59541" bIns="0" rtlCol="0" anchor="t"/>
          <a:lstStyle/>
          <a:p>
            <a:pPr marL="0" indent="0" algn="l">
              <a:lnSpc>
                <a:spcPct val="100000"/>
              </a:lnSpc>
              <a:buNone/>
            </a:pPr>
            <a:r>
              <a:rPr lang="en-US" sz="1000" dirty="0">
                <a:solidFill>
                  <a:srgbClr val="2C3249"/>
                </a:solidFill>
                <a:latin typeface="Martel Sans" pitchFamily="34" charset="0"/>
                <a:ea typeface="Martel Sans" pitchFamily="34" charset="-122"/>
                <a:cs typeface="Martel Sans" pitchFamily="34" charset="-120"/>
              </a:rPr>
              <a:t>BMHP6027 Empowering the Older Person</a:t>
            </a:r>
            <a:endParaRPr lang="en-US" sz="1000" dirty="0"/>
          </a:p>
        </p:txBody>
      </p:sp>
      <p:sp>
        <p:nvSpPr>
          <p:cNvPr id="23" name="Text 20"/>
          <p:cNvSpPr/>
          <p:nvPr/>
        </p:nvSpPr>
        <p:spPr>
          <a:xfrm>
            <a:off x="11218582" y="6457255"/>
            <a:ext cx="840858" cy="158750"/>
          </a:xfrm>
          <a:prstGeom prst="rect">
            <a:avLst/>
          </a:prstGeom>
          <a:noFill/>
          <a:ln/>
        </p:spPr>
        <p:txBody>
          <a:bodyPr wrap="none" lIns="59541" tIns="0" rIns="99235" bIns="0" rtlCol="0" anchor="t"/>
          <a:lstStyle/>
          <a:p>
            <a:pPr marL="0" indent="0" algn="r">
              <a:lnSpc>
                <a:spcPct val="100000"/>
              </a:lnSpc>
              <a:buNone/>
            </a:pPr>
            <a:r>
              <a:rPr lang="en-US" sz="1000" dirty="0">
                <a:solidFill>
                  <a:srgbClr val="2C3249"/>
                </a:solidFill>
                <a:latin typeface="Martel Sans" pitchFamily="34" charset="0"/>
                <a:ea typeface="Martel Sans" pitchFamily="34" charset="-122"/>
                <a:cs typeface="Martel Sans" pitchFamily="34" charset="-120"/>
              </a:rPr>
              <a:t>9</a:t>
            </a:r>
            <a:endParaRPr lang="en-US" sz="1000" dirty="0"/>
          </a:p>
        </p:txBody>
      </p:sp>
      <p:pic>
        <p:nvPicPr>
          <p:cNvPr id="27" name="Video 26">
            <a:hlinkClick r:id="" action="ppaction://media"/>
            <a:extLst>
              <a:ext uri="{FF2B5EF4-FFF2-40B4-BE49-F238E27FC236}">
                <a16:creationId xmlns:a16="http://schemas.microsoft.com/office/drawing/2014/main" id="{24C42BC3-CC56-5F3F-11EC-0D9ECF733A5B}"/>
              </a:ext>
            </a:extLst>
          </p:cNvPr>
          <p:cNvPicPr>
            <a:picLocks noChangeAspect="1"/>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6"/>
          <a:srcRect l="12500" r="12500"/>
          <a:stretch>
            <a:fillRect/>
          </a:stretch>
        </p:blipFill>
        <p:spPr>
          <a:xfrm>
            <a:off x="10052304" y="4718304"/>
            <a:ext cx="2057400" cy="2057400"/>
          </a:xfrm>
          <a:prstGeom prst="ellipse">
            <a:avLst/>
          </a:prstGeom>
        </p:spPr>
      </p:pic>
    </p:spTree>
  </p:cSld>
  <p:clrMapOvr>
    <a:masterClrMapping/>
  </p:clrMapOvr>
  <mc:AlternateContent xmlns:mc="http://schemas.openxmlformats.org/markup-compatibility/2006" xmlns:p14="http://schemas.microsoft.com/office/powerpoint/2010/main">
    <mc:Choice Requires="p14">
      <p:transition spd="slow" p14:dur="2000" advTm="54449"/>
    </mc:Choice>
    <mc:Fallback xmlns="">
      <p:transition spd="slow" advTm="5444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7"/>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27"/>
                </p:tgtEl>
              </p:cMediaNode>
            </p:video>
            <p:seq concurrent="1" nextAc="seek">
              <p:cTn id="8" restart="whenNotActive" fill="hold" evtFilter="cancelBubble" nodeType="interactiveSeq">
                <p:stCondLst>
                  <p:cond evt="onClick" delay="0">
                    <p:tgtEl>
                      <p:spTgt spid="27"/>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27"/>
                                        </p:tgtEl>
                                      </p:cBhvr>
                                    </p:cmd>
                                  </p:childTnLst>
                                </p:cTn>
                              </p:par>
                            </p:childTnLst>
                          </p:cTn>
                        </p:par>
                      </p:childTnLst>
                    </p:cTn>
                  </p:par>
                </p:childTnLst>
              </p:cTn>
              <p:nextCondLst>
                <p:cond evt="onClick" delay="0">
                  <p:tgtEl>
                    <p:spTgt spid="27"/>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name="Slide 10">
    <p:bg>
      <p:bgPr>
        <a:solidFill>
          <a:srgbClr val="FFFFFF"/>
        </a:solidFill>
        <a:effectLst/>
      </p:bgPr>
    </p:bg>
    <p:spTree>
      <p:nvGrpSpPr>
        <p:cNvPr id="1" name=""/>
        <p:cNvGrpSpPr/>
        <p:nvPr/>
      </p:nvGrpSpPr>
      <p:grpSpPr>
        <a:xfrm>
          <a:off x="0" y="0"/>
          <a:ext cx="0" cy="0"/>
          <a:chOff x="0" y="0"/>
          <a:chExt cx="0" cy="0"/>
        </a:xfrm>
      </p:grpSpPr>
      <p:sp>
        <p:nvSpPr>
          <p:cNvPr id="2" name="Text 0"/>
          <p:cNvSpPr/>
          <p:nvPr/>
        </p:nvSpPr>
        <p:spPr>
          <a:xfrm>
            <a:off x="661475" y="690265"/>
            <a:ext cx="10868745" cy="354409"/>
          </a:xfrm>
          <a:prstGeom prst="rect">
            <a:avLst/>
          </a:prstGeom>
          <a:noFill/>
          <a:ln/>
        </p:spPr>
        <p:txBody>
          <a:bodyPr wrap="none" lIns="0" tIns="0" rIns="0" bIns="0" rtlCol="0" anchor="t"/>
          <a:lstStyle/>
          <a:p>
            <a:pPr marL="0" indent="0" algn="l">
              <a:lnSpc>
                <a:spcPct val="104000"/>
              </a:lnSpc>
              <a:buNone/>
            </a:pPr>
            <a:r>
              <a:rPr lang="en-US" sz="2200" b="1" dirty="0">
                <a:solidFill>
                  <a:srgbClr val="272D45"/>
                </a:solidFill>
                <a:latin typeface="Kanit Bold" pitchFamily="34" charset="0"/>
                <a:ea typeface="Kanit Bold" pitchFamily="34" charset="-122"/>
                <a:cs typeface="Kanit Bold" pitchFamily="34" charset="-120"/>
              </a:rPr>
              <a:t>Domiciliary care:</a:t>
            </a:r>
            <a:r>
              <a:rPr lang="en-US" sz="2200" dirty="0">
                <a:solidFill>
                  <a:srgbClr val="272D45"/>
                </a:solidFill>
                <a:latin typeface="Kanit Light" pitchFamily="34" charset="0"/>
                <a:ea typeface="Kanit Light" pitchFamily="34" charset="-122"/>
                <a:cs typeface="Kanit Light" pitchFamily="34" charset="-120"/>
              </a:rPr>
              <a:t> independence at home, but at what cost?</a:t>
            </a:r>
            <a:endParaRPr lang="en-US" sz="2200" dirty="0"/>
          </a:p>
        </p:txBody>
      </p:sp>
      <p:sp>
        <p:nvSpPr>
          <p:cNvPr id="3" name="Shape 1"/>
          <p:cNvSpPr/>
          <p:nvPr/>
        </p:nvSpPr>
        <p:spPr>
          <a:xfrm>
            <a:off x="525350" y="1328142"/>
            <a:ext cx="5476043" cy="3143274"/>
          </a:xfrm>
          <a:prstGeom prst="roundRect">
            <a:avLst>
              <a:gd name="adj" fmla="val 4135"/>
            </a:avLst>
          </a:prstGeom>
          <a:solidFill>
            <a:srgbClr val="437066"/>
          </a:solidFill>
          <a:ln/>
        </p:spPr>
        <p:txBody>
          <a:bodyPr/>
          <a:lstStyle/>
          <a:p>
            <a:endParaRPr lang="en-GB"/>
          </a:p>
        </p:txBody>
      </p:sp>
      <p:sp>
        <p:nvSpPr>
          <p:cNvPr id="4" name="Text 2"/>
          <p:cNvSpPr/>
          <p:nvPr/>
        </p:nvSpPr>
        <p:spPr>
          <a:xfrm>
            <a:off x="714357" y="1517154"/>
            <a:ext cx="5098029" cy="295275"/>
          </a:xfrm>
          <a:prstGeom prst="rect">
            <a:avLst/>
          </a:prstGeom>
          <a:noFill/>
          <a:ln/>
        </p:spPr>
        <p:txBody>
          <a:bodyPr wrap="none" lIns="0" tIns="0" rIns="0" bIns="0" rtlCol="0" anchor="t"/>
          <a:lstStyle/>
          <a:p>
            <a:pPr marL="0" indent="0" algn="l">
              <a:lnSpc>
                <a:spcPct val="104000"/>
              </a:lnSpc>
              <a:buNone/>
            </a:pPr>
            <a:r>
              <a:rPr lang="en-US" sz="1850" dirty="0">
                <a:solidFill>
                  <a:srgbClr val="FFFFFF"/>
                </a:solidFill>
                <a:latin typeface="Kanit Light" pitchFamily="34" charset="0"/>
                <a:ea typeface="Kanit Light" pitchFamily="34" charset="-122"/>
                <a:cs typeface="Kanit Light" pitchFamily="34" charset="-120"/>
              </a:rPr>
              <a:t>What works</a:t>
            </a:r>
            <a:endParaRPr lang="en-US" sz="1850" dirty="0"/>
          </a:p>
        </p:txBody>
      </p:sp>
      <p:sp>
        <p:nvSpPr>
          <p:cNvPr id="5" name="Text 3"/>
          <p:cNvSpPr/>
          <p:nvPr/>
        </p:nvSpPr>
        <p:spPr>
          <a:xfrm>
            <a:off x="714357" y="2001441"/>
            <a:ext cx="5098029" cy="2183011"/>
          </a:xfrm>
          <a:prstGeom prst="rect">
            <a:avLst/>
          </a:prstGeom>
          <a:noFill/>
          <a:ln/>
        </p:spPr>
        <p:txBody>
          <a:bodyPr wrap="square" lIns="0" tIns="0" rIns="0" bIns="0" rtlCol="0" anchor="t">
            <a:normAutofit/>
          </a:bodyPr>
          <a:lstStyle/>
          <a:p>
            <a:pPr marL="294640" indent="-294640" algn="l">
              <a:lnSpc>
                <a:spcPct val="133000"/>
              </a:lnSpc>
              <a:buSzPct val="100000"/>
              <a:buChar char="•"/>
            </a:pPr>
            <a:r>
              <a:rPr lang="en-US" sz="1450" dirty="0">
                <a:solidFill>
                  <a:srgbClr val="FFFFFF"/>
                </a:solidFill>
                <a:latin typeface="Martel Sans" pitchFamily="34" charset="0"/>
                <a:ea typeface="Martel Sans" pitchFamily="34" charset="-122"/>
                <a:cs typeface="Martel Sans" pitchFamily="34" charset="-120"/>
              </a:rPr>
              <a:t>Supports people to stay in their own homes, preserving the routines and identity that continuity theory values (Atchley, 1989)</a:t>
            </a:r>
            <a:endParaRPr lang="en-US" sz="1450" dirty="0"/>
          </a:p>
          <a:p>
            <a:pPr marL="294640" indent="-294640" algn="l">
              <a:lnSpc>
                <a:spcPct val="133000"/>
              </a:lnSpc>
              <a:buSzPct val="100000"/>
              <a:buChar char="•"/>
            </a:pPr>
            <a:r>
              <a:rPr lang="en-US" sz="1450" dirty="0">
                <a:solidFill>
                  <a:srgbClr val="FFFFFF"/>
                </a:solidFill>
                <a:latin typeface="Martel Sans" pitchFamily="34" charset="0"/>
                <a:ea typeface="Martel Sans" pitchFamily="34" charset="-122"/>
                <a:cs typeface="Martel Sans" pitchFamily="34" charset="-120"/>
              </a:rPr>
              <a:t>Best practice: Buurtzorg's self-managing neighbourhood nursing teams used 108 rather than 168 care hours per client a year, with high satisfaction (Gray, Sarnak and Burgers, 2015)</a:t>
            </a:r>
            <a:endParaRPr lang="en-US" sz="1450" dirty="0"/>
          </a:p>
        </p:txBody>
      </p:sp>
      <p:sp>
        <p:nvSpPr>
          <p:cNvPr id="6" name="Text 4"/>
          <p:cNvSpPr/>
          <p:nvPr/>
        </p:nvSpPr>
        <p:spPr>
          <a:xfrm>
            <a:off x="6332776" y="1517154"/>
            <a:ext cx="5203794" cy="295275"/>
          </a:xfrm>
          <a:prstGeom prst="rect">
            <a:avLst/>
          </a:prstGeom>
          <a:noFill/>
          <a:ln/>
        </p:spPr>
        <p:txBody>
          <a:bodyPr wrap="none" lIns="0" tIns="0" rIns="0" bIns="0" rtlCol="0" anchor="t"/>
          <a:lstStyle/>
          <a:p>
            <a:pPr marL="0" indent="0" algn="l">
              <a:lnSpc>
                <a:spcPct val="104000"/>
              </a:lnSpc>
              <a:buNone/>
            </a:pPr>
            <a:r>
              <a:rPr lang="en-US" sz="1850" dirty="0">
                <a:solidFill>
                  <a:srgbClr val="272D45"/>
                </a:solidFill>
                <a:latin typeface="Kanit Light" pitchFamily="34" charset="0"/>
                <a:ea typeface="Kanit Light" pitchFamily="34" charset="-122"/>
                <a:cs typeface="Kanit Light" pitchFamily="34" charset="-120"/>
              </a:rPr>
              <a:t>What does not work</a:t>
            </a:r>
            <a:endParaRPr lang="en-US" sz="1850" dirty="0"/>
          </a:p>
        </p:txBody>
      </p:sp>
      <p:sp>
        <p:nvSpPr>
          <p:cNvPr id="7" name="Text 5"/>
          <p:cNvSpPr/>
          <p:nvPr/>
        </p:nvSpPr>
        <p:spPr>
          <a:xfrm>
            <a:off x="6332776" y="2001441"/>
            <a:ext cx="5203794" cy="2551509"/>
          </a:xfrm>
          <a:prstGeom prst="rect">
            <a:avLst/>
          </a:prstGeom>
          <a:noFill/>
          <a:ln/>
        </p:spPr>
        <p:txBody>
          <a:bodyPr wrap="square" lIns="0" tIns="0" rIns="0" bIns="0" rtlCol="0" anchor="t">
            <a:normAutofit/>
          </a:bodyPr>
          <a:lstStyle/>
          <a:p>
            <a:pPr marL="294640" indent="-294640" algn="l">
              <a:lnSpc>
                <a:spcPct val="133000"/>
              </a:lnSpc>
              <a:buSzPct val="100000"/>
              <a:buChar char="•"/>
            </a:pPr>
            <a:r>
              <a:rPr lang="en-US" sz="1450" dirty="0">
                <a:solidFill>
                  <a:srgbClr val="2C3249"/>
                </a:solidFill>
                <a:latin typeface="Martel Sans" pitchFamily="34" charset="0"/>
                <a:ea typeface="Martel Sans" pitchFamily="34" charset="-122"/>
                <a:cs typeface="Martel Sans" pitchFamily="34" charset="-120"/>
              </a:rPr>
              <a:t>Councils paid an average of £24.39 an hour in 2025/26 against a minimum sustainable price of £32.14; only 0.5% paid it (Homecare Association, 2025)</a:t>
            </a:r>
            <a:endParaRPr lang="en-US" sz="1450" dirty="0"/>
          </a:p>
          <a:p>
            <a:pPr marL="294640" indent="-294640" algn="l">
              <a:lnSpc>
                <a:spcPct val="133000"/>
              </a:lnSpc>
              <a:buSzPct val="100000"/>
              <a:buChar char="•"/>
            </a:pPr>
            <a:r>
              <a:rPr lang="en-US" sz="1450" dirty="0">
                <a:solidFill>
                  <a:srgbClr val="2C3249"/>
                </a:solidFill>
                <a:latin typeface="Martel Sans" pitchFamily="34" charset="0"/>
                <a:ea typeface="Martel Sans" pitchFamily="34" charset="-122"/>
                <a:cs typeface="Martel Sans" pitchFamily="34" charset="-120"/>
              </a:rPr>
              <a:t>Fragmented, 'time-and-task' commissioning undermines care quality, as research in Wales shows (Atkinson and Crozier, 2020)</a:t>
            </a:r>
            <a:endParaRPr lang="en-US" sz="1450" dirty="0"/>
          </a:p>
          <a:p>
            <a:pPr marL="294640" indent="-294640" algn="l">
              <a:lnSpc>
                <a:spcPct val="133000"/>
              </a:lnSpc>
              <a:buSzPct val="100000"/>
              <a:buChar char="•"/>
            </a:pPr>
            <a:r>
              <a:rPr lang="en-US" sz="1450" dirty="0">
                <a:solidFill>
                  <a:srgbClr val="2C3249"/>
                </a:solidFill>
                <a:latin typeface="Martel Sans" pitchFamily="34" charset="0"/>
                <a:ea typeface="Martel Sans" pitchFamily="34" charset="-122"/>
                <a:cs typeface="Martel Sans" pitchFamily="34" charset="-120"/>
              </a:rPr>
              <a:t>42% of homecare workers are on zero-hours contracts, weakening continuity of care (Skills for Care, 2025)</a:t>
            </a:r>
            <a:endParaRPr lang="en-US" sz="1450" dirty="0"/>
          </a:p>
        </p:txBody>
      </p:sp>
      <p:sp>
        <p:nvSpPr>
          <p:cNvPr id="8" name="Shape 6"/>
          <p:cNvSpPr/>
          <p:nvPr/>
        </p:nvSpPr>
        <p:spPr>
          <a:xfrm>
            <a:off x="661475" y="4617720"/>
            <a:ext cx="10868745" cy="1600200"/>
          </a:xfrm>
          <a:prstGeom prst="roundRect">
            <a:avLst>
              <a:gd name="adj" fmla="val 10502"/>
            </a:avLst>
          </a:prstGeom>
          <a:solidFill>
            <a:srgbClr val="DFECE9"/>
          </a:solidFill>
          <a:ln/>
        </p:spPr>
        <p:txBody>
          <a:bodyPr/>
          <a:lstStyle/>
          <a:p>
            <a:endParaRPr lang="en-GB"/>
          </a:p>
        </p:txBody>
      </p:sp>
      <p:pic>
        <p:nvPicPr>
          <p:cNvPr id="9" name="Image 0" descr="preencoded.png"/>
          <p:cNvPicPr>
            <a:picLocks noChangeAspect="1"/>
          </p:cNvPicPr>
          <p:nvPr/>
        </p:nvPicPr>
        <p:blipFill>
          <a:blip r:embed="rId5"/>
          <a:stretch>
            <a:fillRect/>
          </a:stretch>
        </p:blipFill>
        <p:spPr>
          <a:xfrm>
            <a:off x="850482" y="4850892"/>
            <a:ext cx="236234" cy="189012"/>
          </a:xfrm>
          <a:prstGeom prst="rect">
            <a:avLst/>
          </a:prstGeom>
        </p:spPr>
      </p:pic>
      <p:sp>
        <p:nvSpPr>
          <p:cNvPr id="10" name="Text 7"/>
          <p:cNvSpPr/>
          <p:nvPr/>
        </p:nvSpPr>
        <p:spPr>
          <a:xfrm>
            <a:off x="1275723" y="4818888"/>
            <a:ext cx="10058400" cy="1252728"/>
          </a:xfrm>
          <a:prstGeom prst="rect">
            <a:avLst/>
          </a:prstGeom>
          <a:noFill/>
          <a:ln/>
        </p:spPr>
        <p:txBody>
          <a:bodyPr wrap="square" lIns="0" tIns="0" rIns="0" bIns="0" rtlCol="0" anchor="t">
            <a:normAutofit/>
          </a:bodyPr>
          <a:lstStyle/>
          <a:p>
            <a:pPr marL="0" indent="0" algn="l">
              <a:lnSpc>
                <a:spcPct val="133000"/>
              </a:lnSpc>
              <a:buNone/>
            </a:pPr>
            <a:r>
              <a:rPr lang="en-US" sz="1450" b="1" dirty="0">
                <a:solidFill>
                  <a:srgbClr val="000000"/>
                </a:solidFill>
                <a:latin typeface="Martel Sans Bold" pitchFamily="34" charset="0"/>
                <a:ea typeface="Martel Sans Bold" pitchFamily="34" charset="-122"/>
                <a:cs typeface="Martel Sans Bold" pitchFamily="34" charset="-120"/>
              </a:rPr>
              <a:t>Judgement:</a:t>
            </a:r>
            <a:r>
              <a:rPr lang="en-US" sz="1450" dirty="0">
                <a:solidFill>
                  <a:srgbClr val="000000"/>
                </a:solidFill>
                <a:latin typeface="Martel Sans" pitchFamily="34" charset="0"/>
                <a:ea typeface="Martel Sans" pitchFamily="34" charset="-122"/>
                <a:cs typeface="Martel Sans" pitchFamily="34" charset="-120"/>
              </a:rPr>
              <a:t> autonomy-enhancing in principle, but under-funding reduces it to physical maintenance</a:t>
            </a:r>
            <a:endParaRPr lang="en-US" sz="1450" dirty="0"/>
          </a:p>
          <a:p>
            <a:pPr marL="0" indent="0" algn="l">
              <a:lnSpc>
                <a:spcPct val="133000"/>
              </a:lnSpc>
              <a:spcBef>
                <a:spcPts val="400"/>
              </a:spcBef>
              <a:buNone/>
            </a:pPr>
            <a:r>
              <a:rPr lang="en-GB" sz="1450" b="1" dirty="0">
                <a:solidFill>
                  <a:srgbClr val="000000"/>
                </a:solidFill>
                <a:latin typeface="Martel Sans Bold" pitchFamily="34" charset="0"/>
                <a:ea typeface="Martel Sans Bold" pitchFamily="34" charset="-122"/>
                <a:cs typeface="Martel Sans Bold" pitchFamily="34" charset="-120"/>
              </a:rPr>
              <a:t>How can it be solved?</a:t>
            </a:r>
            <a:r>
              <a:rPr lang="en-GB" sz="1450" dirty="0">
                <a:solidFill>
                  <a:srgbClr val="000000"/>
                </a:solidFill>
                <a:latin typeface="Martel Sans" pitchFamily="34" charset="0"/>
                <a:ea typeface="Martel Sans" pitchFamily="34" charset="-122"/>
                <a:cs typeface="Martel Sans" pitchFamily="34" charset="-120"/>
              </a:rPr>
              <a:t> Pay at least the minimum sustainable price (Homecare Association, 2025) and commission on outcomes, not minutes, with guaranteed hours so people see the same carers. Buurtzorg's staff cost more per hour, yet its home care cost less per client (Gray, Sarnak and Burgers, 2015).</a:t>
            </a:r>
            <a:endParaRPr lang="en-GB" sz="1450" dirty="0"/>
          </a:p>
        </p:txBody>
      </p:sp>
      <p:sp>
        <p:nvSpPr>
          <p:cNvPr id="11" name="Text 8"/>
          <p:cNvSpPr/>
          <p:nvPr/>
        </p:nvSpPr>
        <p:spPr>
          <a:xfrm>
            <a:off x="132255" y="6457255"/>
            <a:ext cx="3348549" cy="158750"/>
          </a:xfrm>
          <a:prstGeom prst="rect">
            <a:avLst/>
          </a:prstGeom>
          <a:noFill/>
          <a:ln/>
        </p:spPr>
        <p:txBody>
          <a:bodyPr wrap="none" lIns="99235" tIns="0" rIns="59541" bIns="0" rtlCol="0" anchor="t"/>
          <a:lstStyle/>
          <a:p>
            <a:pPr marL="0" indent="0" algn="l">
              <a:lnSpc>
                <a:spcPct val="100000"/>
              </a:lnSpc>
              <a:buNone/>
            </a:pPr>
            <a:r>
              <a:rPr lang="en-US" sz="1000" dirty="0">
                <a:solidFill>
                  <a:srgbClr val="2C3249"/>
                </a:solidFill>
                <a:latin typeface="Martel Sans" pitchFamily="34" charset="0"/>
                <a:ea typeface="Martel Sans" pitchFamily="34" charset="-122"/>
                <a:cs typeface="Martel Sans" pitchFamily="34" charset="-120"/>
              </a:rPr>
              <a:t>BMHP6027 Empowering the Older Person</a:t>
            </a:r>
            <a:endParaRPr lang="en-US" sz="1000" dirty="0"/>
          </a:p>
        </p:txBody>
      </p:sp>
      <p:sp>
        <p:nvSpPr>
          <p:cNvPr id="12" name="Text 9"/>
          <p:cNvSpPr/>
          <p:nvPr/>
        </p:nvSpPr>
        <p:spPr>
          <a:xfrm>
            <a:off x="11146154" y="6457255"/>
            <a:ext cx="913286" cy="158750"/>
          </a:xfrm>
          <a:prstGeom prst="rect">
            <a:avLst/>
          </a:prstGeom>
          <a:noFill/>
          <a:ln/>
        </p:spPr>
        <p:txBody>
          <a:bodyPr wrap="none" lIns="59541" tIns="0" rIns="99235" bIns="0" rtlCol="0" anchor="t"/>
          <a:lstStyle/>
          <a:p>
            <a:pPr marL="0" indent="0" algn="r">
              <a:lnSpc>
                <a:spcPct val="100000"/>
              </a:lnSpc>
              <a:buNone/>
            </a:pPr>
            <a:r>
              <a:rPr lang="en-US" sz="1000" dirty="0">
                <a:solidFill>
                  <a:srgbClr val="2C3249"/>
                </a:solidFill>
                <a:latin typeface="Martel Sans" pitchFamily="34" charset="0"/>
                <a:ea typeface="Martel Sans" pitchFamily="34" charset="-122"/>
                <a:cs typeface="Martel Sans" pitchFamily="34" charset="-120"/>
              </a:rPr>
              <a:t>10</a:t>
            </a:r>
            <a:endParaRPr lang="en-US" sz="1000" dirty="0"/>
          </a:p>
        </p:txBody>
      </p:sp>
      <p:pic>
        <p:nvPicPr>
          <p:cNvPr id="16" name="Video 15">
            <a:hlinkClick r:id="" action="ppaction://media"/>
            <a:extLst>
              <a:ext uri="{FF2B5EF4-FFF2-40B4-BE49-F238E27FC236}">
                <a16:creationId xmlns:a16="http://schemas.microsoft.com/office/drawing/2014/main" id="{D92B21AD-758F-4123-59FD-D9B06A6C98FF}"/>
              </a:ext>
            </a:extLst>
          </p:cNvPr>
          <p:cNvPicPr>
            <a:picLocks noChangeAspect="1"/>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6"/>
          <a:srcRect l="12500" r="12500"/>
          <a:stretch>
            <a:fillRect/>
          </a:stretch>
        </p:blipFill>
        <p:spPr>
          <a:xfrm>
            <a:off x="10052304" y="4718304"/>
            <a:ext cx="2057400" cy="2057400"/>
          </a:xfrm>
          <a:prstGeom prst="ellipse">
            <a:avLst/>
          </a:prstGeom>
        </p:spPr>
      </p:pic>
    </p:spTree>
  </p:cSld>
  <p:clrMapOvr>
    <a:masterClrMapping/>
  </p:clrMapOvr>
  <mc:AlternateContent xmlns:mc="http://schemas.openxmlformats.org/markup-compatibility/2006" xmlns:p14="http://schemas.microsoft.com/office/powerpoint/2010/main">
    <mc:Choice Requires="p14">
      <p:transition spd="slow" p14:dur="2000" advTm="56126"/>
    </mc:Choice>
    <mc:Fallback xmlns="">
      <p:transition spd="slow" advTm="5612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6"/>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16"/>
                </p:tgtEl>
              </p:cMediaNode>
            </p:video>
            <p:seq concurrent="1" nextAc="seek">
              <p:cTn id="8" restart="whenNotActive" fill="hold" evtFilter="cancelBubble" nodeType="interactiveSeq">
                <p:stCondLst>
                  <p:cond evt="onClick" delay="0">
                    <p:tgtEl>
                      <p:spTgt spid="16"/>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16"/>
                                        </p:tgtEl>
                                      </p:cBhvr>
                                    </p:cmd>
                                  </p:childTnLst>
                                </p:cTn>
                              </p:par>
                            </p:childTnLst>
                          </p:cTn>
                        </p:par>
                      </p:childTnLst>
                    </p:cTn>
                  </p:par>
                </p:childTnLst>
              </p:cTn>
              <p:nextCondLst>
                <p:cond evt="onClick" delay="0">
                  <p:tgtEl>
                    <p:spTgt spid="16"/>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name="Slide 11">
    <p:bg>
      <p:bgPr>
        <a:solidFill>
          <a:srgbClr val="FFFFFF"/>
        </a:solidFill>
        <a:effectLst/>
      </p:bgPr>
    </p:bg>
    <p:spTree>
      <p:nvGrpSpPr>
        <p:cNvPr id="1" name=""/>
        <p:cNvGrpSpPr/>
        <p:nvPr/>
      </p:nvGrpSpPr>
      <p:grpSpPr>
        <a:xfrm>
          <a:off x="0" y="0"/>
          <a:ext cx="0" cy="0"/>
          <a:chOff x="0" y="0"/>
          <a:chExt cx="0" cy="0"/>
        </a:xfrm>
      </p:grpSpPr>
      <p:sp>
        <p:nvSpPr>
          <p:cNvPr id="2" name="Text 0"/>
          <p:cNvSpPr/>
          <p:nvPr/>
        </p:nvSpPr>
        <p:spPr>
          <a:xfrm>
            <a:off x="661475" y="512425"/>
            <a:ext cx="10868745" cy="590649"/>
          </a:xfrm>
          <a:prstGeom prst="rect">
            <a:avLst/>
          </a:prstGeom>
          <a:noFill/>
          <a:ln/>
        </p:spPr>
        <p:txBody>
          <a:bodyPr wrap="none" lIns="0" tIns="0" rIns="0" bIns="0" rtlCol="0" anchor="t"/>
          <a:lstStyle/>
          <a:p>
            <a:pPr marL="0" indent="0" algn="l">
              <a:lnSpc>
                <a:spcPct val="104000"/>
              </a:lnSpc>
              <a:buNone/>
            </a:pPr>
            <a:r>
              <a:rPr lang="en-US" sz="3700" b="1" dirty="0">
                <a:solidFill>
                  <a:srgbClr val="272D45"/>
                </a:solidFill>
                <a:latin typeface="Kanit Bold" pitchFamily="34" charset="0"/>
                <a:ea typeface="Kanit Bold" pitchFamily="34" charset="-122"/>
                <a:cs typeface="Kanit Bold" pitchFamily="34" charset="-120"/>
              </a:rPr>
              <a:t>Residential and nursing care:</a:t>
            </a:r>
            <a:r>
              <a:rPr lang="en-US" sz="3700" dirty="0">
                <a:solidFill>
                  <a:srgbClr val="272D45"/>
                </a:solidFill>
                <a:latin typeface="Kanit Light" pitchFamily="34" charset="0"/>
                <a:ea typeface="Kanit Light" pitchFamily="34" charset="-122"/>
                <a:cs typeface="Kanit Light" pitchFamily="34" charset="-120"/>
              </a:rPr>
              <a:t> safety vs. autonomy</a:t>
            </a:r>
            <a:endParaRPr lang="en-US" sz="3700" dirty="0"/>
          </a:p>
        </p:txBody>
      </p:sp>
      <p:sp>
        <p:nvSpPr>
          <p:cNvPr id="3" name="Shape 1"/>
          <p:cNvSpPr/>
          <p:nvPr/>
        </p:nvSpPr>
        <p:spPr>
          <a:xfrm>
            <a:off x="525350" y="1386542"/>
            <a:ext cx="5476043" cy="3436918"/>
          </a:xfrm>
          <a:prstGeom prst="roundRect">
            <a:avLst>
              <a:gd name="adj" fmla="val 3787"/>
            </a:avLst>
          </a:prstGeom>
          <a:solidFill>
            <a:srgbClr val="437066"/>
          </a:solidFill>
          <a:ln/>
        </p:spPr>
        <p:txBody>
          <a:bodyPr/>
          <a:lstStyle/>
          <a:p>
            <a:endParaRPr lang="en-GB"/>
          </a:p>
        </p:txBody>
      </p:sp>
      <p:sp>
        <p:nvSpPr>
          <p:cNvPr id="4" name="Text 2"/>
          <p:cNvSpPr/>
          <p:nvPr/>
        </p:nvSpPr>
        <p:spPr>
          <a:xfrm>
            <a:off x="714357" y="1575554"/>
            <a:ext cx="5098029" cy="295275"/>
          </a:xfrm>
          <a:prstGeom prst="rect">
            <a:avLst/>
          </a:prstGeom>
          <a:noFill/>
          <a:ln/>
        </p:spPr>
        <p:txBody>
          <a:bodyPr wrap="none" lIns="0" tIns="0" rIns="0" bIns="0" rtlCol="0" anchor="t"/>
          <a:lstStyle/>
          <a:p>
            <a:pPr marL="0" indent="0" algn="l">
              <a:lnSpc>
                <a:spcPct val="104000"/>
              </a:lnSpc>
              <a:buNone/>
            </a:pPr>
            <a:r>
              <a:rPr lang="en-US" sz="1850" dirty="0">
                <a:solidFill>
                  <a:srgbClr val="FFFFFF"/>
                </a:solidFill>
                <a:latin typeface="Kanit Light" pitchFamily="34" charset="0"/>
                <a:ea typeface="Kanit Light" pitchFamily="34" charset="-122"/>
                <a:cs typeface="Kanit Light" pitchFamily="34" charset="-120"/>
              </a:rPr>
              <a:t>What works</a:t>
            </a:r>
            <a:endParaRPr lang="en-US" sz="1850" dirty="0"/>
          </a:p>
        </p:txBody>
      </p:sp>
      <p:sp>
        <p:nvSpPr>
          <p:cNvPr id="5" name="Text 3"/>
          <p:cNvSpPr/>
          <p:nvPr/>
        </p:nvSpPr>
        <p:spPr>
          <a:xfrm>
            <a:off x="714357" y="2059841"/>
            <a:ext cx="5098029" cy="2697480"/>
          </a:xfrm>
          <a:prstGeom prst="rect">
            <a:avLst/>
          </a:prstGeom>
          <a:noFill/>
          <a:ln/>
        </p:spPr>
        <p:txBody>
          <a:bodyPr wrap="square" lIns="0" tIns="0" rIns="0" bIns="0" rtlCol="0" anchor="t">
            <a:normAutofit/>
          </a:bodyPr>
          <a:lstStyle/>
          <a:p>
            <a:pPr marL="294640" indent="-294640" algn="l">
              <a:lnSpc>
                <a:spcPct val="133000"/>
              </a:lnSpc>
              <a:buSzPct val="100000"/>
              <a:buChar char="•"/>
            </a:pPr>
            <a:r>
              <a:rPr lang="en-US" sz="1450" dirty="0">
                <a:solidFill>
                  <a:srgbClr val="FFFFFF"/>
                </a:solidFill>
                <a:latin typeface="Martel Sans" pitchFamily="34" charset="0"/>
                <a:ea typeface="Martel Sans" pitchFamily="34" charset="-122"/>
                <a:cs typeface="Martel Sans" pitchFamily="34" charset="-120"/>
              </a:rPr>
              <a:t>24-hour support for advanced dementia and complex needs, and relief for exhausted carers</a:t>
            </a:r>
            <a:endParaRPr lang="en-US" sz="1450" dirty="0"/>
          </a:p>
          <a:p>
            <a:pPr marL="294640" indent="-294640" algn="l">
              <a:lnSpc>
                <a:spcPct val="133000"/>
              </a:lnSpc>
              <a:buSzPct val="100000"/>
              <a:buChar char="•"/>
            </a:pPr>
            <a:r>
              <a:rPr lang="en-US" sz="1450" dirty="0">
                <a:solidFill>
                  <a:srgbClr val="FFFFFF"/>
                </a:solidFill>
                <a:latin typeface="Martel Sans" pitchFamily="34" charset="0"/>
                <a:ea typeface="Martel Sans" pitchFamily="34" charset="-122"/>
                <a:cs typeface="Martel Sans" pitchFamily="34" charset="-120"/>
              </a:rPr>
              <a:t>Person-centred care training across 69 UK nursing homes improved quality of life, reduced agitation and saved money (Ballard et al., 2018)</a:t>
            </a:r>
            <a:endParaRPr lang="en-US" sz="1450" dirty="0"/>
          </a:p>
          <a:p>
            <a:pPr marL="294640" indent="-294640" algn="l">
              <a:lnSpc>
                <a:spcPct val="133000"/>
              </a:lnSpc>
              <a:buSzPct val="100000"/>
              <a:buChar char="•"/>
            </a:pPr>
            <a:r>
              <a:rPr lang="en-US" sz="1450" dirty="0">
                <a:solidFill>
                  <a:srgbClr val="FFFFFF"/>
                </a:solidFill>
                <a:latin typeface="Martel Sans" pitchFamily="34" charset="0"/>
                <a:ea typeface="Martel Sans" pitchFamily="34" charset="-122"/>
                <a:cs typeface="Martel Sans" pitchFamily="34" charset="-120"/>
              </a:rPr>
              <a:t>Clare Court, Birmingham, was showcased for culturally responsive care (SCIE, 2021), yet later rated inadequate for the inappropriate use of restraint (CQC, 2024): good practice is fragile</a:t>
            </a:r>
            <a:endParaRPr lang="en-US" sz="1450" dirty="0"/>
          </a:p>
        </p:txBody>
      </p:sp>
      <p:sp>
        <p:nvSpPr>
          <p:cNvPr id="6" name="Text 4"/>
          <p:cNvSpPr/>
          <p:nvPr/>
        </p:nvSpPr>
        <p:spPr>
          <a:xfrm>
            <a:off x="6332776" y="1575554"/>
            <a:ext cx="5203794" cy="295275"/>
          </a:xfrm>
          <a:prstGeom prst="rect">
            <a:avLst/>
          </a:prstGeom>
          <a:noFill/>
          <a:ln/>
        </p:spPr>
        <p:txBody>
          <a:bodyPr wrap="none" lIns="0" tIns="0" rIns="0" bIns="0" rtlCol="0" anchor="t"/>
          <a:lstStyle/>
          <a:p>
            <a:pPr marL="0" indent="0" algn="l">
              <a:lnSpc>
                <a:spcPct val="104000"/>
              </a:lnSpc>
              <a:buNone/>
            </a:pPr>
            <a:r>
              <a:rPr lang="en-US" sz="1850" dirty="0">
                <a:solidFill>
                  <a:srgbClr val="272D45"/>
                </a:solidFill>
                <a:latin typeface="Kanit Light" pitchFamily="34" charset="0"/>
                <a:ea typeface="Kanit Light" pitchFamily="34" charset="-122"/>
                <a:cs typeface="Kanit Light" pitchFamily="34" charset="-120"/>
              </a:rPr>
              <a:t>What does not work</a:t>
            </a:r>
            <a:endParaRPr lang="en-US" sz="1850" dirty="0"/>
          </a:p>
        </p:txBody>
      </p:sp>
      <p:sp>
        <p:nvSpPr>
          <p:cNvPr id="7" name="Text 5"/>
          <p:cNvSpPr/>
          <p:nvPr/>
        </p:nvSpPr>
        <p:spPr>
          <a:xfrm>
            <a:off x="6332776" y="2059841"/>
            <a:ext cx="5203794" cy="2551509"/>
          </a:xfrm>
          <a:prstGeom prst="rect">
            <a:avLst/>
          </a:prstGeom>
          <a:noFill/>
          <a:ln/>
        </p:spPr>
        <p:txBody>
          <a:bodyPr wrap="square" lIns="0" tIns="0" rIns="0" bIns="0" rtlCol="0" anchor="t">
            <a:normAutofit/>
          </a:bodyPr>
          <a:lstStyle/>
          <a:p>
            <a:pPr marL="294640" indent="-294640" algn="l">
              <a:lnSpc>
                <a:spcPct val="133000"/>
              </a:lnSpc>
              <a:buSzPct val="100000"/>
              <a:buChar char="•"/>
            </a:pPr>
            <a:r>
              <a:rPr lang="en-US" sz="1450" dirty="0">
                <a:solidFill>
                  <a:srgbClr val="2C3249"/>
                </a:solidFill>
                <a:latin typeface="Martel Sans" pitchFamily="34" charset="0"/>
                <a:ea typeface="Martel Sans" pitchFamily="34" charset="-122"/>
                <a:cs typeface="Martel Sans" pitchFamily="34" charset="-120"/>
              </a:rPr>
              <a:t>Institutional routines can strip identity and choice: the 'total institution' (Goffman, 1961)</a:t>
            </a:r>
            <a:endParaRPr lang="en-US" sz="1450" dirty="0"/>
          </a:p>
          <a:p>
            <a:pPr marL="294640" indent="-294640" algn="l">
              <a:lnSpc>
                <a:spcPct val="133000"/>
              </a:lnSpc>
              <a:buSzPct val="100000"/>
              <a:buChar char="•"/>
            </a:pPr>
            <a:r>
              <a:rPr lang="en-US" sz="1450" dirty="0">
                <a:solidFill>
                  <a:srgbClr val="2C3249"/>
                </a:solidFill>
                <a:latin typeface="Martel Sans" pitchFamily="34" charset="0"/>
                <a:ea typeface="Martel Sans" pitchFamily="34" charset="-122"/>
                <a:cs typeface="Martel Sans" pitchFamily="34" charset="-120"/>
              </a:rPr>
              <a:t>Staff can either enable or control residents' choices, which shapes their autonomy (Moilanen et al., 2021)</a:t>
            </a:r>
            <a:endParaRPr lang="en-US" sz="1450" dirty="0"/>
          </a:p>
          <a:p>
            <a:pPr marL="294640" indent="-294640" algn="l">
              <a:lnSpc>
                <a:spcPct val="133000"/>
              </a:lnSpc>
              <a:buSzPct val="100000"/>
              <a:buChar char="•"/>
            </a:pPr>
            <a:r>
              <a:rPr lang="en-US" sz="1450" dirty="0">
                <a:solidFill>
                  <a:srgbClr val="2C3249"/>
                </a:solidFill>
                <a:latin typeface="Martel Sans" pitchFamily="34" charset="0"/>
                <a:ea typeface="Martel Sans" pitchFamily="34" charset="-122"/>
                <a:cs typeface="Martel Sans" pitchFamily="34" charset="-120"/>
              </a:rPr>
              <a:t>Self-funders pay £1,278 a week for residential care, against £908 paid by councils (LaingBuisson, 2025)</a:t>
            </a:r>
            <a:endParaRPr lang="en-US" sz="1450" dirty="0"/>
          </a:p>
        </p:txBody>
      </p:sp>
      <p:sp>
        <p:nvSpPr>
          <p:cNvPr id="8" name="Shape 6"/>
          <p:cNvSpPr/>
          <p:nvPr/>
        </p:nvSpPr>
        <p:spPr>
          <a:xfrm>
            <a:off x="661475" y="4969764"/>
            <a:ext cx="10868745" cy="1307592"/>
          </a:xfrm>
          <a:prstGeom prst="roundRect">
            <a:avLst>
              <a:gd name="adj" fmla="val 10502"/>
            </a:avLst>
          </a:prstGeom>
          <a:solidFill>
            <a:srgbClr val="DFECE9"/>
          </a:solidFill>
          <a:ln/>
        </p:spPr>
        <p:txBody>
          <a:bodyPr/>
          <a:lstStyle/>
          <a:p>
            <a:endParaRPr lang="en-GB"/>
          </a:p>
        </p:txBody>
      </p:sp>
      <p:pic>
        <p:nvPicPr>
          <p:cNvPr id="9" name="Image 0" descr="preencoded.png"/>
          <p:cNvPicPr>
            <a:picLocks noChangeAspect="1"/>
          </p:cNvPicPr>
          <p:nvPr/>
        </p:nvPicPr>
        <p:blipFill>
          <a:blip r:embed="rId5"/>
          <a:stretch>
            <a:fillRect/>
          </a:stretch>
        </p:blipFill>
        <p:spPr>
          <a:xfrm>
            <a:off x="850482" y="5202936"/>
            <a:ext cx="236234" cy="189012"/>
          </a:xfrm>
          <a:prstGeom prst="rect">
            <a:avLst/>
          </a:prstGeom>
        </p:spPr>
      </p:pic>
      <p:sp>
        <p:nvSpPr>
          <p:cNvPr id="10" name="Text 7"/>
          <p:cNvSpPr/>
          <p:nvPr/>
        </p:nvSpPr>
        <p:spPr>
          <a:xfrm>
            <a:off x="1275723" y="5170932"/>
            <a:ext cx="10058400" cy="960120"/>
          </a:xfrm>
          <a:prstGeom prst="rect">
            <a:avLst/>
          </a:prstGeom>
          <a:noFill/>
          <a:ln/>
        </p:spPr>
        <p:txBody>
          <a:bodyPr wrap="square" lIns="0" tIns="0" rIns="0" bIns="0" rtlCol="0" anchor="t">
            <a:normAutofit/>
          </a:bodyPr>
          <a:lstStyle/>
          <a:p>
            <a:pPr marL="0" indent="0" algn="l">
              <a:lnSpc>
                <a:spcPct val="133000"/>
              </a:lnSpc>
              <a:buNone/>
            </a:pPr>
            <a:r>
              <a:rPr lang="en-US" sz="1450" b="1" dirty="0">
                <a:solidFill>
                  <a:srgbClr val="000000"/>
                </a:solidFill>
                <a:latin typeface="Martel Sans Bold" pitchFamily="34" charset="0"/>
                <a:ea typeface="Martel Sans Bold" pitchFamily="34" charset="-122"/>
                <a:cs typeface="Martel Sans Bold" pitchFamily="34" charset="-120"/>
              </a:rPr>
              <a:t>Judgement:</a:t>
            </a:r>
            <a:r>
              <a:rPr lang="en-US" sz="1450" dirty="0">
                <a:solidFill>
                  <a:srgbClr val="000000"/>
                </a:solidFill>
                <a:latin typeface="Martel Sans" pitchFamily="34" charset="0"/>
                <a:ea typeface="Martel Sans" pitchFamily="34" charset="-122"/>
                <a:cs typeface="Martel Sans" pitchFamily="34" charset="-120"/>
              </a:rPr>
              <a:t> settings are not inherently disempowering; culture, staffing and funding decide</a:t>
            </a:r>
            <a:endParaRPr lang="en-US" sz="1450" dirty="0"/>
          </a:p>
          <a:p>
            <a:pPr marL="0" indent="0" algn="l">
              <a:lnSpc>
                <a:spcPct val="133000"/>
              </a:lnSpc>
              <a:spcBef>
                <a:spcPts val="400"/>
              </a:spcBef>
              <a:buNone/>
            </a:pPr>
            <a:r>
              <a:rPr lang="en-GB" sz="1450" b="1" dirty="0">
                <a:solidFill>
                  <a:srgbClr val="000000"/>
                </a:solidFill>
                <a:latin typeface="Martel Sans Bold" pitchFamily="34" charset="0"/>
                <a:ea typeface="Martel Sans Bold" pitchFamily="34" charset="-122"/>
                <a:cs typeface="Martel Sans Bold" pitchFamily="34" charset="-120"/>
              </a:rPr>
              <a:t>How can it be solved?</a:t>
            </a:r>
            <a:r>
              <a:rPr lang="en-GB" sz="1450" dirty="0">
                <a:solidFill>
                  <a:srgbClr val="000000"/>
                </a:solidFill>
                <a:latin typeface="Martel Sans" pitchFamily="34" charset="0"/>
                <a:ea typeface="Martel Sans" pitchFamily="34" charset="-122"/>
                <a:cs typeface="Martel Sans" pitchFamily="34" charset="-120"/>
              </a:rPr>
              <a:t> Train staff in person-centred care, sustained by care staff champions (Ballard et al., 2018). Fund council places at the true cost of care, ending the self-funder subsidy (LaingBuisson, 2025).</a:t>
            </a:r>
            <a:endParaRPr lang="en-GB" sz="1450" dirty="0"/>
          </a:p>
        </p:txBody>
      </p:sp>
      <p:sp>
        <p:nvSpPr>
          <p:cNvPr id="11" name="Text 8"/>
          <p:cNvSpPr/>
          <p:nvPr/>
        </p:nvSpPr>
        <p:spPr>
          <a:xfrm>
            <a:off x="132255" y="6457255"/>
            <a:ext cx="3348549" cy="158750"/>
          </a:xfrm>
          <a:prstGeom prst="rect">
            <a:avLst/>
          </a:prstGeom>
          <a:noFill/>
          <a:ln/>
        </p:spPr>
        <p:txBody>
          <a:bodyPr wrap="none" lIns="99235" tIns="0" rIns="59541" bIns="0" rtlCol="0" anchor="t"/>
          <a:lstStyle/>
          <a:p>
            <a:pPr marL="0" indent="0" algn="l">
              <a:lnSpc>
                <a:spcPct val="100000"/>
              </a:lnSpc>
              <a:buNone/>
            </a:pPr>
            <a:r>
              <a:rPr lang="en-US" sz="1000" dirty="0">
                <a:solidFill>
                  <a:srgbClr val="2C3249"/>
                </a:solidFill>
                <a:latin typeface="Martel Sans" pitchFamily="34" charset="0"/>
                <a:ea typeface="Martel Sans" pitchFamily="34" charset="-122"/>
                <a:cs typeface="Martel Sans" pitchFamily="34" charset="-120"/>
              </a:rPr>
              <a:t>BMHP6027 Empowering the Older Person</a:t>
            </a:r>
            <a:endParaRPr lang="en-US" sz="1000" dirty="0"/>
          </a:p>
        </p:txBody>
      </p:sp>
      <p:sp>
        <p:nvSpPr>
          <p:cNvPr id="12" name="Text 9"/>
          <p:cNvSpPr/>
          <p:nvPr/>
        </p:nvSpPr>
        <p:spPr>
          <a:xfrm>
            <a:off x="11146154" y="6457255"/>
            <a:ext cx="913286" cy="158750"/>
          </a:xfrm>
          <a:prstGeom prst="rect">
            <a:avLst/>
          </a:prstGeom>
          <a:noFill/>
          <a:ln/>
        </p:spPr>
        <p:txBody>
          <a:bodyPr wrap="none" lIns="59541" tIns="0" rIns="99235" bIns="0" rtlCol="0" anchor="t"/>
          <a:lstStyle/>
          <a:p>
            <a:pPr marL="0" indent="0" algn="r">
              <a:lnSpc>
                <a:spcPct val="100000"/>
              </a:lnSpc>
              <a:buNone/>
            </a:pPr>
            <a:r>
              <a:rPr lang="en-US" sz="1000" dirty="0">
                <a:solidFill>
                  <a:srgbClr val="2C3249"/>
                </a:solidFill>
                <a:latin typeface="Martel Sans" pitchFamily="34" charset="0"/>
                <a:ea typeface="Martel Sans" pitchFamily="34" charset="-122"/>
                <a:cs typeface="Martel Sans" pitchFamily="34" charset="-120"/>
              </a:rPr>
              <a:t>11</a:t>
            </a:r>
            <a:endParaRPr lang="en-US" sz="1000" dirty="0"/>
          </a:p>
        </p:txBody>
      </p:sp>
      <p:pic>
        <p:nvPicPr>
          <p:cNvPr id="16" name="Video 15">
            <a:hlinkClick r:id="" action="ppaction://media"/>
            <a:extLst>
              <a:ext uri="{FF2B5EF4-FFF2-40B4-BE49-F238E27FC236}">
                <a16:creationId xmlns:a16="http://schemas.microsoft.com/office/drawing/2014/main" id="{AEC11342-FB9C-FCA6-9CC0-BFD27E62B8AA}"/>
              </a:ext>
            </a:extLst>
          </p:cNvPr>
          <p:cNvPicPr>
            <a:picLocks noChangeAspect="1"/>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6"/>
          <a:srcRect l="12500" r="12500"/>
          <a:stretch>
            <a:fillRect/>
          </a:stretch>
        </p:blipFill>
        <p:spPr>
          <a:xfrm>
            <a:off x="10052304" y="4718304"/>
            <a:ext cx="2057400" cy="2057400"/>
          </a:xfrm>
          <a:prstGeom prst="ellipse">
            <a:avLst/>
          </a:prstGeom>
        </p:spPr>
      </p:pic>
    </p:spTree>
  </p:cSld>
  <p:clrMapOvr>
    <a:masterClrMapping/>
  </p:clrMapOvr>
  <mc:AlternateContent xmlns:mc="http://schemas.openxmlformats.org/markup-compatibility/2006" xmlns:p14="http://schemas.microsoft.com/office/powerpoint/2010/main">
    <mc:Choice Requires="p14">
      <p:transition spd="slow" p14:dur="2000" advTm="62521"/>
    </mc:Choice>
    <mc:Fallback xmlns="">
      <p:transition spd="slow" advTm="6252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6"/>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16"/>
                </p:tgtEl>
              </p:cMediaNode>
            </p:video>
            <p:seq concurrent="1" nextAc="seek">
              <p:cTn id="8" restart="whenNotActive" fill="hold" evtFilter="cancelBubble" nodeType="interactiveSeq">
                <p:stCondLst>
                  <p:cond evt="onClick" delay="0">
                    <p:tgtEl>
                      <p:spTgt spid="16"/>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16"/>
                                        </p:tgtEl>
                                      </p:cBhvr>
                                    </p:cmd>
                                  </p:childTnLst>
                                </p:cTn>
                              </p:par>
                            </p:childTnLst>
                          </p:cTn>
                        </p:par>
                      </p:childTnLst>
                    </p:cTn>
                  </p:par>
                </p:childTnLst>
              </p:cTn>
              <p:nextCondLst>
                <p:cond evt="onClick" delay="0">
                  <p:tgtEl>
                    <p:spTgt spid="16"/>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name="Slide 12">
    <p:bg>
      <p:bgPr>
        <a:solidFill>
          <a:srgbClr val="FFFFFF"/>
        </a:solidFill>
        <a:effectLst/>
      </p:bgPr>
    </p:bg>
    <p:spTree>
      <p:nvGrpSpPr>
        <p:cNvPr id="1" name=""/>
        <p:cNvGrpSpPr/>
        <p:nvPr/>
      </p:nvGrpSpPr>
      <p:grpSpPr>
        <a:xfrm>
          <a:off x="0" y="0"/>
          <a:ext cx="0" cy="0"/>
          <a:chOff x="0" y="0"/>
          <a:chExt cx="0" cy="0"/>
        </a:xfrm>
      </p:grpSpPr>
      <p:sp>
        <p:nvSpPr>
          <p:cNvPr id="2" name="Text 0"/>
          <p:cNvSpPr/>
          <p:nvPr/>
        </p:nvSpPr>
        <p:spPr>
          <a:xfrm>
            <a:off x="661475" y="766564"/>
            <a:ext cx="10868745" cy="502047"/>
          </a:xfrm>
          <a:prstGeom prst="rect">
            <a:avLst/>
          </a:prstGeom>
          <a:noFill/>
          <a:ln/>
        </p:spPr>
        <p:txBody>
          <a:bodyPr wrap="none" lIns="0" tIns="0" rIns="0" bIns="0" rtlCol="0" anchor="t"/>
          <a:lstStyle/>
          <a:p>
            <a:pPr marL="0" indent="0" algn="l">
              <a:lnSpc>
                <a:spcPct val="104000"/>
              </a:lnSpc>
              <a:buNone/>
            </a:pPr>
            <a:r>
              <a:rPr lang="en-US" sz="3150" b="1" dirty="0">
                <a:solidFill>
                  <a:srgbClr val="272D45"/>
                </a:solidFill>
                <a:latin typeface="Kanit Bold" pitchFamily="34" charset="0"/>
                <a:ea typeface="Kanit Bold" pitchFamily="34" charset="-122"/>
                <a:cs typeface="Kanit Bold" pitchFamily="34" charset="-120"/>
              </a:rPr>
              <a:t>Technology-enabled care:</a:t>
            </a:r>
            <a:r>
              <a:rPr lang="en-US" sz="3150" dirty="0">
                <a:solidFill>
                  <a:srgbClr val="272D45"/>
                </a:solidFill>
                <a:latin typeface="Kanit Light" pitchFamily="34" charset="0"/>
                <a:ea typeface="Kanit Light" pitchFamily="34" charset="-122"/>
                <a:cs typeface="Kanit Light" pitchFamily="34" charset="-120"/>
              </a:rPr>
              <a:t> what does the evidence say?</a:t>
            </a:r>
            <a:endParaRPr lang="en-US" sz="3150" dirty="0"/>
          </a:p>
        </p:txBody>
      </p:sp>
      <p:graphicFrame>
        <p:nvGraphicFramePr>
          <p:cNvPr id="13" name="Table 0"/>
          <p:cNvGraphicFramePr>
            <a:graphicFrameLocks noGrp="1"/>
          </p:cNvGraphicFramePr>
          <p:nvPr>
            <p:extLst>
              <p:ext uri="{D42A27DB-BD31-4B8C-83A1-F6EECF244321}">
                <p14:modId xmlns:p14="http://schemas.microsoft.com/office/powerpoint/2010/main" val="1579011935"/>
              </p:ext>
            </p:extLst>
          </p:nvPr>
        </p:nvGraphicFramePr>
        <p:xfrm>
          <a:off x="661475" y="1541661"/>
          <a:ext cx="10868745" cy="3339620"/>
        </p:xfrm>
        <a:graphic>
          <a:graphicData uri="http://schemas.openxmlformats.org/drawingml/2006/table">
            <a:tbl>
              <a:tblPr/>
              <a:tblGrid>
                <a:gridCol w="3622915">
                  <a:extLst>
                    <a:ext uri="{9D8B030D-6E8A-4147-A177-3AD203B41FA5}">
                      <a16:colId xmlns:a16="http://schemas.microsoft.com/office/drawing/2014/main" val="20000"/>
                    </a:ext>
                  </a:extLst>
                </a:gridCol>
                <a:gridCol w="3622915">
                  <a:extLst>
                    <a:ext uri="{9D8B030D-6E8A-4147-A177-3AD203B41FA5}">
                      <a16:colId xmlns:a16="http://schemas.microsoft.com/office/drawing/2014/main" val="20001"/>
                    </a:ext>
                  </a:extLst>
                </a:gridCol>
                <a:gridCol w="3622915">
                  <a:extLst>
                    <a:ext uri="{9D8B030D-6E8A-4147-A177-3AD203B41FA5}">
                      <a16:colId xmlns:a16="http://schemas.microsoft.com/office/drawing/2014/main" val="20002"/>
                    </a:ext>
                  </a:extLst>
                </a:gridCol>
              </a:tblGrid>
              <a:tr h="417304">
                <a:tc>
                  <a:txBody>
                    <a:bodyPr/>
                    <a:lstStyle/>
                    <a:p>
                      <a:pPr marL="0" indent="0" algn="l">
                        <a:buNone/>
                      </a:pPr>
                      <a:r>
                        <a:rPr lang="en-US" sz="1250" b="1" dirty="0">
                          <a:solidFill>
                            <a:srgbClr val="2C3249"/>
                          </a:solidFill>
                          <a:latin typeface="Martel Sans" pitchFamily="34" charset="0"/>
                          <a:ea typeface="Martel Sans" pitchFamily="34" charset="-122"/>
                          <a:cs typeface="Martel Sans" pitchFamily="34" charset="-120"/>
                        </a:rPr>
                        <a:t>Technology</a:t>
                      </a:r>
                      <a:endParaRPr lang="en-US" sz="1250" dirty="0">
                        <a:latin typeface="Martel Sans" charset="0"/>
                        <a:ea typeface="Martel Sans" charset="0"/>
                        <a:cs typeface="Martel Sans" charset="0"/>
                      </a:endParaRPr>
                    </a:p>
                  </a:txBody>
                  <a:tcPr marL="160666" marR="160666" marT="6350" marB="6350" anchor="ctr">
                    <a:lnL w="12700" cap="flat" cmpd="sng" algn="ctr">
                      <a:solidFill>
                        <a:srgbClr val="C5D2CF"/>
                      </a:solidFill>
                      <a:prstDash val="solid"/>
                      <a:round/>
                      <a:headEnd type="none" w="med" len="med"/>
                      <a:tailEnd type="none" w="med" len="med"/>
                    </a:lnL>
                    <a:lnR w="12700" cap="flat" cmpd="sng" algn="ctr">
                      <a:solidFill>
                        <a:srgbClr val="FFFFFF"/>
                      </a:solidFill>
                      <a:prstDash val="solid"/>
                      <a:round/>
                      <a:headEnd type="none" w="med" len="med"/>
                      <a:tailEnd type="none" w="med" len="med"/>
                    </a:lnR>
                    <a:lnT w="12700" cap="flat" cmpd="sng" algn="ctr">
                      <a:solidFill>
                        <a:srgbClr val="C5D2CF"/>
                      </a:solidFill>
                      <a:prstDash val="solid"/>
                      <a:round/>
                      <a:headEnd type="none" w="med" len="med"/>
                      <a:tailEnd type="none" w="med" len="med"/>
                    </a:lnT>
                    <a:lnB w="12700" cap="flat" cmpd="sng" algn="ctr">
                      <a:solidFill>
                        <a:srgbClr val="C5D2CF"/>
                      </a:solidFill>
                      <a:prstDash val="solid"/>
                      <a:round/>
                      <a:headEnd type="none" w="med" len="med"/>
                      <a:tailEnd type="none" w="med" len="med"/>
                    </a:lnB>
                  </a:tcPr>
                </a:tc>
                <a:tc>
                  <a:txBody>
                    <a:bodyPr/>
                    <a:lstStyle/>
                    <a:p>
                      <a:pPr marL="0" indent="0" algn="l">
                        <a:buNone/>
                      </a:pPr>
                      <a:r>
                        <a:rPr lang="en-US" sz="1250" b="1" dirty="0">
                          <a:solidFill>
                            <a:srgbClr val="2C3249"/>
                          </a:solidFill>
                          <a:latin typeface="Martel Sans" pitchFamily="34" charset="0"/>
                          <a:ea typeface="Martel Sans" pitchFamily="34" charset="-122"/>
                          <a:cs typeface="Martel Sans" pitchFamily="34" charset="-120"/>
                        </a:rPr>
                        <a:t>How it supports older people</a:t>
                      </a:r>
                      <a:endParaRPr lang="en-US" sz="1250" dirty="0">
                        <a:latin typeface="Martel Sans" charset="0"/>
                        <a:ea typeface="Martel Sans" charset="0"/>
                        <a:cs typeface="Martel Sans" charset="0"/>
                      </a:endParaRPr>
                    </a:p>
                  </a:txBody>
                  <a:tcPr marL="160666" marR="160666" marT="6350" marB="6350" anchor="ctr">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w="12700" cap="flat" cmpd="sng" algn="ctr">
                      <a:solidFill>
                        <a:srgbClr val="C5D2CF"/>
                      </a:solidFill>
                      <a:prstDash val="solid"/>
                      <a:round/>
                      <a:headEnd type="none" w="med" len="med"/>
                      <a:tailEnd type="none" w="med" len="med"/>
                    </a:lnT>
                    <a:lnB w="12700" cap="flat" cmpd="sng" algn="ctr">
                      <a:solidFill>
                        <a:srgbClr val="C5D2CF"/>
                      </a:solidFill>
                      <a:prstDash val="solid"/>
                      <a:round/>
                      <a:headEnd type="none" w="med" len="med"/>
                      <a:tailEnd type="none" w="med" len="med"/>
                    </a:lnB>
                  </a:tcPr>
                </a:tc>
                <a:tc>
                  <a:txBody>
                    <a:bodyPr/>
                    <a:lstStyle/>
                    <a:p>
                      <a:pPr marL="0" indent="0" algn="l">
                        <a:buNone/>
                      </a:pPr>
                      <a:r>
                        <a:rPr lang="en-US" sz="1250" b="1" dirty="0">
                          <a:solidFill>
                            <a:srgbClr val="2C3249"/>
                          </a:solidFill>
                          <a:latin typeface="Martel Sans" pitchFamily="34" charset="0"/>
                          <a:ea typeface="Martel Sans" pitchFamily="34" charset="-122"/>
                          <a:cs typeface="Martel Sans" pitchFamily="34" charset="-120"/>
                        </a:rPr>
                        <a:t>Evidence</a:t>
                      </a:r>
                      <a:endParaRPr lang="en-US" sz="1250" dirty="0">
                        <a:latin typeface="Martel Sans" charset="0"/>
                        <a:ea typeface="Martel Sans" charset="0"/>
                        <a:cs typeface="Martel Sans" charset="0"/>
                      </a:endParaRPr>
                    </a:p>
                  </a:txBody>
                  <a:tcPr marL="160666" marR="160666" marT="6350" marB="6350" anchor="ctr">
                    <a:lnL w="12700" cap="flat" cmpd="sng" algn="ctr">
                      <a:solidFill>
                        <a:srgbClr val="FFFFFF"/>
                      </a:solidFill>
                      <a:prstDash val="solid"/>
                      <a:round/>
                      <a:headEnd type="none" w="med" len="med"/>
                      <a:tailEnd type="none" w="med" len="med"/>
                    </a:lnL>
                    <a:lnR w="12700" cap="flat" cmpd="sng" algn="ctr">
                      <a:solidFill>
                        <a:srgbClr val="C5D2CF"/>
                      </a:solidFill>
                      <a:prstDash val="solid"/>
                      <a:round/>
                      <a:headEnd type="none" w="med" len="med"/>
                      <a:tailEnd type="none" w="med" len="med"/>
                    </a:lnR>
                    <a:lnT w="12700" cap="flat" cmpd="sng" algn="ctr">
                      <a:solidFill>
                        <a:srgbClr val="C5D2CF"/>
                      </a:solidFill>
                      <a:prstDash val="solid"/>
                      <a:round/>
                      <a:headEnd type="none" w="med" len="med"/>
                      <a:tailEnd type="none" w="med" len="med"/>
                    </a:lnT>
                    <a:lnB w="12700" cap="flat" cmpd="sng" algn="ctr">
                      <a:solidFill>
                        <a:srgbClr val="C5D2CF"/>
                      </a:solidFill>
                      <a:prstDash val="solid"/>
                      <a:round/>
                      <a:headEnd type="none" w="med" len="med"/>
                      <a:tailEnd type="none" w="med" len="med"/>
                    </a:lnB>
                  </a:tcPr>
                </a:tc>
                <a:extLst>
                  <a:ext uri="{0D108BD9-81ED-4DB2-BD59-A6C34878D82A}">
                    <a16:rowId xmlns:a16="http://schemas.microsoft.com/office/drawing/2014/main" val="10000"/>
                  </a:ext>
                </a:extLst>
              </a:tr>
              <a:tr h="1371367">
                <a:tc>
                  <a:txBody>
                    <a:bodyPr/>
                    <a:lstStyle/>
                    <a:p>
                      <a:pPr marL="0" indent="0" algn="l">
                        <a:buNone/>
                      </a:pPr>
                      <a:r>
                        <a:rPr lang="en-US" sz="1250" b="1" dirty="0">
                          <a:solidFill>
                            <a:srgbClr val="2C3249"/>
                          </a:solidFill>
                          <a:latin typeface="Martel Sans" pitchFamily="34" charset="0"/>
                          <a:ea typeface="Martel Sans" pitchFamily="34" charset="-122"/>
                          <a:cs typeface="Martel Sans" pitchFamily="34" charset="-120"/>
                        </a:rPr>
                        <a:t>Telecare: pendant alarms, fall and smoke detectors, sensors</a:t>
                      </a:r>
                      <a:endParaRPr lang="en-US" sz="1250" dirty="0">
                        <a:latin typeface="Martel Sans" charset="0"/>
                        <a:ea typeface="Martel Sans" charset="0"/>
                        <a:cs typeface="Martel Sans" charset="0"/>
                      </a:endParaRPr>
                    </a:p>
                  </a:txBody>
                  <a:tcPr marL="160666" marR="160666" marT="6350" marB="6350" anchor="ctr">
                    <a:lnL w="12700" cap="flat" cmpd="sng" algn="ctr">
                      <a:solidFill>
                        <a:srgbClr val="C5D2CF"/>
                      </a:solidFill>
                      <a:prstDash val="solid"/>
                      <a:round/>
                      <a:headEnd type="none" w="med" len="med"/>
                      <a:tailEnd type="none" w="med" len="med"/>
                    </a:lnL>
                    <a:lnR w="12700" cap="flat" cmpd="sng" algn="ctr">
                      <a:solidFill>
                        <a:srgbClr val="FFFFFF"/>
                      </a:solidFill>
                      <a:prstDash val="solid"/>
                      <a:round/>
                      <a:headEnd type="none" w="med" len="med"/>
                      <a:tailEnd type="none" w="med" len="med"/>
                    </a:lnR>
                    <a:lnT w="12700" cap="flat" cmpd="sng" algn="ctr">
                      <a:solidFill>
                        <a:srgbClr val="C5D2CF"/>
                      </a:solidFill>
                      <a:prstDash val="solid"/>
                      <a:round/>
                      <a:headEnd type="none" w="med" len="med"/>
                      <a:tailEnd type="none" w="med" len="med"/>
                    </a:lnT>
                    <a:lnB w="12700" cap="flat" cmpd="sng" algn="ctr">
                      <a:solidFill>
                        <a:srgbClr val="C5D2CF"/>
                      </a:solidFill>
                      <a:prstDash val="solid"/>
                      <a:round/>
                      <a:headEnd type="none" w="med" len="med"/>
                      <a:tailEnd type="none" w="med" len="med"/>
                    </a:lnB>
                  </a:tcPr>
                </a:tc>
                <a:tc>
                  <a:txBody>
                    <a:bodyPr/>
                    <a:lstStyle/>
                    <a:p>
                      <a:pPr marL="0" indent="0" algn="l">
                        <a:buNone/>
                      </a:pPr>
                      <a:r>
                        <a:rPr lang="en-US" sz="1250" dirty="0">
                          <a:solidFill>
                            <a:srgbClr val="2C3249"/>
                          </a:solidFill>
                          <a:latin typeface="Martel Sans" pitchFamily="34" charset="0"/>
                          <a:ea typeface="Martel Sans" pitchFamily="34" charset="-122"/>
                          <a:cs typeface="Martel Sans" pitchFamily="34" charset="-120"/>
                        </a:rPr>
                        <a:t>Summons help; reassurance for families</a:t>
                      </a:r>
                      <a:endParaRPr lang="en-US" sz="1250" dirty="0">
                        <a:latin typeface="Martel Sans" charset="0"/>
                        <a:ea typeface="Martel Sans" charset="0"/>
                        <a:cs typeface="Martel Sans" charset="0"/>
                      </a:endParaRPr>
                    </a:p>
                  </a:txBody>
                  <a:tcPr marL="160666" marR="160666" marT="6350" marB="6350" anchor="ctr">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w="12700" cap="flat" cmpd="sng" algn="ctr">
                      <a:solidFill>
                        <a:srgbClr val="C5D2CF"/>
                      </a:solidFill>
                      <a:prstDash val="solid"/>
                      <a:round/>
                      <a:headEnd type="none" w="med" len="med"/>
                      <a:tailEnd type="none" w="med" len="med"/>
                    </a:lnT>
                    <a:lnB w="12700" cap="flat" cmpd="sng" algn="ctr">
                      <a:solidFill>
                        <a:srgbClr val="C5D2CF"/>
                      </a:solidFill>
                      <a:prstDash val="solid"/>
                      <a:round/>
                      <a:headEnd type="none" w="med" len="med"/>
                      <a:tailEnd type="none" w="med" len="med"/>
                    </a:lnB>
                  </a:tcPr>
                </a:tc>
                <a:tc>
                  <a:txBody>
                    <a:bodyPr/>
                    <a:lstStyle/>
                    <a:p>
                      <a:pPr marL="0" indent="0" algn="l">
                        <a:buNone/>
                      </a:pPr>
                      <a:r>
                        <a:rPr lang="en-US" sz="1250" dirty="0">
                          <a:solidFill>
                            <a:srgbClr val="2C3249"/>
                          </a:solidFill>
                          <a:latin typeface="Martel Sans" pitchFamily="34" charset="0"/>
                          <a:ea typeface="Martel Sans" pitchFamily="34" charset="-122"/>
                          <a:cs typeface="Martel Sans" pitchFamily="34" charset="-120"/>
                        </a:rPr>
                        <a:t>About 2 million UK users (DHSC and DSIT, 2025); no significant reduction in hospital or care-home use (Steventon et al., 2013); a full package did not delay care-home entry in dementia (Howard et al., 2021)</a:t>
                      </a:r>
                      <a:endParaRPr lang="en-US" sz="1250" dirty="0">
                        <a:latin typeface="Martel Sans" charset="0"/>
                        <a:ea typeface="Martel Sans" charset="0"/>
                        <a:cs typeface="Martel Sans" charset="0"/>
                      </a:endParaRPr>
                    </a:p>
                  </a:txBody>
                  <a:tcPr marL="160666" marR="160666" marT="6350" marB="6350" anchor="ctr">
                    <a:lnL w="12700" cap="flat" cmpd="sng" algn="ctr">
                      <a:solidFill>
                        <a:srgbClr val="FFFFFF"/>
                      </a:solidFill>
                      <a:prstDash val="solid"/>
                      <a:round/>
                      <a:headEnd type="none" w="med" len="med"/>
                      <a:tailEnd type="none" w="med" len="med"/>
                    </a:lnL>
                    <a:lnR w="12700" cap="flat" cmpd="sng" algn="ctr">
                      <a:solidFill>
                        <a:srgbClr val="C5D2CF"/>
                      </a:solidFill>
                      <a:prstDash val="solid"/>
                      <a:round/>
                      <a:headEnd type="none" w="med" len="med"/>
                      <a:tailEnd type="none" w="med" len="med"/>
                    </a:lnR>
                    <a:lnT w="12700" cap="flat" cmpd="sng" algn="ctr">
                      <a:solidFill>
                        <a:srgbClr val="C5D2CF"/>
                      </a:solidFill>
                      <a:prstDash val="solid"/>
                      <a:round/>
                      <a:headEnd type="none" w="med" len="med"/>
                      <a:tailEnd type="none" w="med" len="med"/>
                    </a:lnT>
                    <a:lnB w="12700" cap="flat" cmpd="sng" algn="ctr">
                      <a:solidFill>
                        <a:srgbClr val="C5D2CF"/>
                      </a:solidFill>
                      <a:prstDash val="solid"/>
                      <a:round/>
                      <a:headEnd type="none" w="med" len="med"/>
                      <a:tailEnd type="none" w="med" len="med"/>
                    </a:lnB>
                  </a:tcPr>
                </a:tc>
                <a:extLst>
                  <a:ext uri="{0D108BD9-81ED-4DB2-BD59-A6C34878D82A}">
                    <a16:rowId xmlns:a16="http://schemas.microsoft.com/office/drawing/2014/main" val="10001"/>
                  </a:ext>
                </a:extLst>
              </a:tr>
              <a:tr h="895923">
                <a:tc>
                  <a:txBody>
                    <a:bodyPr/>
                    <a:lstStyle/>
                    <a:p>
                      <a:pPr marL="0" indent="0" algn="l">
                        <a:buNone/>
                      </a:pPr>
                      <a:r>
                        <a:rPr lang="en-US" sz="1250" b="1" dirty="0">
                          <a:solidFill>
                            <a:srgbClr val="2C3249"/>
                          </a:solidFill>
                          <a:latin typeface="Martel Sans" pitchFamily="34" charset="0"/>
                          <a:ea typeface="Martel Sans" pitchFamily="34" charset="-122"/>
                          <a:cs typeface="Martel Sans" pitchFamily="34" charset="-120"/>
                        </a:rPr>
                        <a:t>Hospital at home / virtual wards</a:t>
                      </a:r>
                      <a:endParaRPr lang="en-US" sz="1250" dirty="0">
                        <a:latin typeface="Martel Sans" charset="0"/>
                        <a:ea typeface="Martel Sans" charset="0"/>
                        <a:cs typeface="Martel Sans" charset="0"/>
                      </a:endParaRPr>
                    </a:p>
                  </a:txBody>
                  <a:tcPr marL="160666" marR="160666" marT="6350" marB="6350" anchor="ctr">
                    <a:lnL w="12700" cap="flat" cmpd="sng" algn="ctr">
                      <a:solidFill>
                        <a:srgbClr val="C5D2CF"/>
                      </a:solidFill>
                      <a:prstDash val="solid"/>
                      <a:round/>
                      <a:headEnd type="none" w="med" len="med"/>
                      <a:tailEnd type="none" w="med" len="med"/>
                    </a:lnL>
                    <a:lnR w="12700" cap="flat" cmpd="sng" algn="ctr">
                      <a:solidFill>
                        <a:srgbClr val="FFFFFF"/>
                      </a:solidFill>
                      <a:prstDash val="solid"/>
                      <a:round/>
                      <a:headEnd type="none" w="med" len="med"/>
                      <a:tailEnd type="none" w="med" len="med"/>
                    </a:lnR>
                    <a:lnT w="12700" cap="flat" cmpd="sng" algn="ctr">
                      <a:solidFill>
                        <a:srgbClr val="C5D2CF"/>
                      </a:solidFill>
                      <a:prstDash val="solid"/>
                      <a:round/>
                      <a:headEnd type="none" w="med" len="med"/>
                      <a:tailEnd type="none" w="med" len="med"/>
                    </a:lnT>
                    <a:lnB w="12700" cap="flat" cmpd="sng" algn="ctr">
                      <a:solidFill>
                        <a:srgbClr val="C5D2CF"/>
                      </a:solidFill>
                      <a:prstDash val="solid"/>
                      <a:round/>
                      <a:headEnd type="none" w="med" len="med"/>
                      <a:tailEnd type="none" w="med" len="med"/>
                    </a:lnB>
                  </a:tcPr>
                </a:tc>
                <a:tc>
                  <a:txBody>
                    <a:bodyPr/>
                    <a:lstStyle/>
                    <a:p>
                      <a:pPr marL="0" indent="0" algn="l">
                        <a:buNone/>
                      </a:pPr>
                      <a:r>
                        <a:rPr lang="en-US" sz="1250" dirty="0">
                          <a:solidFill>
                            <a:srgbClr val="2C3249"/>
                          </a:solidFill>
                          <a:latin typeface="Martel Sans" pitchFamily="34" charset="0"/>
                          <a:ea typeface="Martel Sans" pitchFamily="34" charset="-122"/>
                          <a:cs typeface="Martel Sans" pitchFamily="34" charset="-120"/>
                        </a:rPr>
                        <a:t>Acute care for frail older people in their own home</a:t>
                      </a:r>
                      <a:endParaRPr lang="en-US" sz="1250" dirty="0">
                        <a:latin typeface="Martel Sans" charset="0"/>
                        <a:ea typeface="Martel Sans" charset="0"/>
                        <a:cs typeface="Martel Sans" charset="0"/>
                      </a:endParaRPr>
                    </a:p>
                  </a:txBody>
                  <a:tcPr marL="160666" marR="160666" marT="6350" marB="6350" anchor="ctr">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w="12700" cap="flat" cmpd="sng" algn="ctr">
                      <a:solidFill>
                        <a:srgbClr val="C5D2CF"/>
                      </a:solidFill>
                      <a:prstDash val="solid"/>
                      <a:round/>
                      <a:headEnd type="none" w="med" len="med"/>
                      <a:tailEnd type="none" w="med" len="med"/>
                    </a:lnT>
                    <a:lnB w="12700" cap="flat" cmpd="sng" algn="ctr">
                      <a:solidFill>
                        <a:srgbClr val="C5D2CF"/>
                      </a:solidFill>
                      <a:prstDash val="solid"/>
                      <a:round/>
                      <a:headEnd type="none" w="med" len="med"/>
                      <a:tailEnd type="none" w="med" len="med"/>
                    </a:lnB>
                  </a:tcPr>
                </a:tc>
                <a:tc>
                  <a:txBody>
                    <a:bodyPr/>
                    <a:lstStyle/>
                    <a:p>
                      <a:pPr marL="0" indent="0" algn="l">
                        <a:buNone/>
                      </a:pPr>
                      <a:r>
                        <a:rPr lang="en-US" sz="1250" dirty="0">
                          <a:solidFill>
                            <a:srgbClr val="2C3249"/>
                          </a:solidFill>
                          <a:latin typeface="Martel Sans" pitchFamily="34" charset="0"/>
                          <a:ea typeface="Martel Sans" pitchFamily="34" charset="-122"/>
                          <a:cs typeface="Martel Sans" pitchFamily="34" charset="-120"/>
                        </a:rPr>
                        <a:t>Probably halves moves into residential care at 6 months (RR 0.53) (Edgar et al., 2024)</a:t>
                      </a:r>
                      <a:endParaRPr lang="en-US" sz="1250" dirty="0">
                        <a:latin typeface="Martel Sans" charset="0"/>
                        <a:ea typeface="Martel Sans" charset="0"/>
                        <a:cs typeface="Martel Sans" charset="0"/>
                      </a:endParaRPr>
                    </a:p>
                  </a:txBody>
                  <a:tcPr marL="160666" marR="160666" marT="6350" marB="6350" anchor="ctr">
                    <a:lnL w="12700" cap="flat" cmpd="sng" algn="ctr">
                      <a:solidFill>
                        <a:srgbClr val="FFFFFF"/>
                      </a:solidFill>
                      <a:prstDash val="solid"/>
                      <a:round/>
                      <a:headEnd type="none" w="med" len="med"/>
                      <a:tailEnd type="none" w="med" len="med"/>
                    </a:lnL>
                    <a:lnR w="12700" cap="flat" cmpd="sng" algn="ctr">
                      <a:solidFill>
                        <a:srgbClr val="C5D2CF"/>
                      </a:solidFill>
                      <a:prstDash val="solid"/>
                      <a:round/>
                      <a:headEnd type="none" w="med" len="med"/>
                      <a:tailEnd type="none" w="med" len="med"/>
                    </a:lnR>
                    <a:lnT w="12700" cap="flat" cmpd="sng" algn="ctr">
                      <a:solidFill>
                        <a:srgbClr val="C5D2CF"/>
                      </a:solidFill>
                      <a:prstDash val="solid"/>
                      <a:round/>
                      <a:headEnd type="none" w="med" len="med"/>
                      <a:tailEnd type="none" w="med" len="med"/>
                    </a:lnT>
                    <a:lnB w="12700" cap="flat" cmpd="sng" algn="ctr">
                      <a:solidFill>
                        <a:srgbClr val="C5D2CF"/>
                      </a:solidFill>
                      <a:prstDash val="solid"/>
                      <a:round/>
                      <a:headEnd type="none" w="med" len="med"/>
                      <a:tailEnd type="none" w="med" len="med"/>
                    </a:lnB>
                  </a:tcPr>
                </a:tc>
                <a:extLst>
                  <a:ext uri="{0D108BD9-81ED-4DB2-BD59-A6C34878D82A}">
                    <a16:rowId xmlns:a16="http://schemas.microsoft.com/office/drawing/2014/main" val="10002"/>
                  </a:ext>
                </a:extLst>
              </a:tr>
              <a:tr h="655026">
                <a:tc>
                  <a:txBody>
                    <a:bodyPr/>
                    <a:lstStyle/>
                    <a:p>
                      <a:pPr marL="0" indent="0" algn="l">
                        <a:buNone/>
                      </a:pPr>
                      <a:r>
                        <a:rPr lang="en-US" sz="1250" b="1" dirty="0">
                          <a:solidFill>
                            <a:srgbClr val="2C3249"/>
                          </a:solidFill>
                          <a:latin typeface="Martel Sans" pitchFamily="34" charset="0"/>
                          <a:ea typeface="Martel Sans" pitchFamily="34" charset="-122"/>
                          <a:cs typeface="Martel Sans" pitchFamily="34" charset="-120"/>
                        </a:rPr>
                        <a:t>Social robots: PARO, Pepper</a:t>
                      </a:r>
                      <a:endParaRPr lang="en-US" sz="1250" dirty="0">
                        <a:latin typeface="Martel Sans" charset="0"/>
                        <a:ea typeface="Martel Sans" charset="0"/>
                        <a:cs typeface="Martel Sans" charset="0"/>
                      </a:endParaRPr>
                    </a:p>
                  </a:txBody>
                  <a:tcPr marL="160666" marR="160666" marT="6350" marB="6350" anchor="ctr">
                    <a:lnL w="12700" cap="flat" cmpd="sng" algn="ctr">
                      <a:solidFill>
                        <a:srgbClr val="C5D2CF"/>
                      </a:solidFill>
                      <a:prstDash val="solid"/>
                      <a:round/>
                      <a:headEnd type="none" w="med" len="med"/>
                      <a:tailEnd type="none" w="med" len="med"/>
                    </a:lnL>
                    <a:lnR w="12700" cap="flat" cmpd="sng" algn="ctr">
                      <a:solidFill>
                        <a:srgbClr val="FFFFFF"/>
                      </a:solidFill>
                      <a:prstDash val="solid"/>
                      <a:round/>
                      <a:headEnd type="none" w="med" len="med"/>
                      <a:tailEnd type="none" w="med" len="med"/>
                    </a:lnR>
                    <a:lnT w="12700" cap="flat" cmpd="sng" algn="ctr">
                      <a:solidFill>
                        <a:srgbClr val="C5D2CF"/>
                      </a:solidFill>
                      <a:prstDash val="solid"/>
                      <a:round/>
                      <a:headEnd type="none" w="med" len="med"/>
                      <a:tailEnd type="none" w="med" len="med"/>
                    </a:lnT>
                    <a:lnB w="12700" cap="flat" cmpd="sng" algn="ctr">
                      <a:solidFill>
                        <a:srgbClr val="C5D2CF"/>
                      </a:solidFill>
                      <a:prstDash val="solid"/>
                      <a:round/>
                      <a:headEnd type="none" w="med" len="med"/>
                      <a:tailEnd type="none" w="med" len="med"/>
                    </a:lnB>
                  </a:tcPr>
                </a:tc>
                <a:tc>
                  <a:txBody>
                    <a:bodyPr/>
                    <a:lstStyle/>
                    <a:p>
                      <a:pPr marL="0" indent="0" algn="l">
                        <a:buNone/>
                      </a:pPr>
                      <a:r>
                        <a:rPr lang="en-US" sz="1250" dirty="0">
                          <a:solidFill>
                            <a:srgbClr val="2C3249"/>
                          </a:solidFill>
                          <a:latin typeface="Martel Sans" pitchFamily="34" charset="0"/>
                          <a:ea typeface="Martel Sans" pitchFamily="34" charset="-122"/>
                          <a:cs typeface="Martel Sans" pitchFamily="34" charset="-120"/>
                        </a:rPr>
                        <a:t>Companionship and engagement in care homes</a:t>
                      </a:r>
                      <a:endParaRPr lang="en-US" sz="1250" dirty="0">
                        <a:latin typeface="Martel Sans" charset="0"/>
                        <a:ea typeface="Martel Sans" charset="0"/>
                        <a:cs typeface="Martel Sans" charset="0"/>
                      </a:endParaRPr>
                    </a:p>
                  </a:txBody>
                  <a:tcPr marL="160666" marR="160666" marT="6350" marB="6350" anchor="ctr">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w="12700" cap="flat" cmpd="sng" algn="ctr">
                      <a:solidFill>
                        <a:srgbClr val="C5D2CF"/>
                      </a:solidFill>
                      <a:prstDash val="solid"/>
                      <a:round/>
                      <a:headEnd type="none" w="med" len="med"/>
                      <a:tailEnd type="none" w="med" len="med"/>
                    </a:lnT>
                    <a:lnB w="12700" cap="flat" cmpd="sng" algn="ctr">
                      <a:solidFill>
                        <a:srgbClr val="C5D2CF"/>
                      </a:solidFill>
                      <a:prstDash val="solid"/>
                      <a:round/>
                      <a:headEnd type="none" w="med" len="med"/>
                      <a:tailEnd type="none" w="med" len="med"/>
                    </a:lnB>
                  </a:tcPr>
                </a:tc>
                <a:tc>
                  <a:txBody>
                    <a:bodyPr/>
                    <a:lstStyle/>
                    <a:p>
                      <a:pPr marL="0" indent="0" algn="l">
                        <a:buNone/>
                      </a:pPr>
                      <a:r>
                        <a:rPr lang="en-US" sz="1250" dirty="0">
                          <a:solidFill>
                            <a:srgbClr val="2C3249"/>
                          </a:solidFill>
                          <a:latin typeface="Martel Sans" pitchFamily="34" charset="0"/>
                          <a:ea typeface="Martel Sans" pitchFamily="34" charset="-122"/>
                          <a:cs typeface="Martel Sans" pitchFamily="34" charset="-120"/>
                        </a:rPr>
                        <a:t>Improved emotional well-being, but not loneliness (Papadopoulos et al., 2022)</a:t>
                      </a:r>
                      <a:endParaRPr lang="en-US" sz="1250" dirty="0">
                        <a:latin typeface="Martel Sans" charset="0"/>
                        <a:ea typeface="Martel Sans" charset="0"/>
                        <a:cs typeface="Martel Sans" charset="0"/>
                      </a:endParaRPr>
                    </a:p>
                  </a:txBody>
                  <a:tcPr marL="160666" marR="160666" marT="6350" marB="6350" anchor="ctr">
                    <a:lnL w="12700" cap="flat" cmpd="sng" algn="ctr">
                      <a:solidFill>
                        <a:srgbClr val="FFFFFF"/>
                      </a:solidFill>
                      <a:prstDash val="solid"/>
                      <a:round/>
                      <a:headEnd type="none" w="med" len="med"/>
                      <a:tailEnd type="none" w="med" len="med"/>
                    </a:lnL>
                    <a:lnR w="12700" cap="flat" cmpd="sng" algn="ctr">
                      <a:solidFill>
                        <a:srgbClr val="C5D2CF"/>
                      </a:solidFill>
                      <a:prstDash val="solid"/>
                      <a:round/>
                      <a:headEnd type="none" w="med" len="med"/>
                      <a:tailEnd type="none" w="med" len="med"/>
                    </a:lnR>
                    <a:lnT w="12700" cap="flat" cmpd="sng" algn="ctr">
                      <a:solidFill>
                        <a:srgbClr val="C5D2CF"/>
                      </a:solidFill>
                      <a:prstDash val="solid"/>
                      <a:round/>
                      <a:headEnd type="none" w="med" len="med"/>
                      <a:tailEnd type="none" w="med" len="med"/>
                    </a:lnT>
                    <a:lnB w="12700" cap="flat" cmpd="sng" algn="ctr">
                      <a:solidFill>
                        <a:srgbClr val="C5D2CF"/>
                      </a:solidFill>
                      <a:prstDash val="solid"/>
                      <a:round/>
                      <a:headEnd type="none" w="med" len="med"/>
                      <a:tailEnd type="none" w="med" len="med"/>
                    </a:lnB>
                  </a:tcPr>
                </a:tc>
                <a:extLst>
                  <a:ext uri="{0D108BD9-81ED-4DB2-BD59-A6C34878D82A}">
                    <a16:rowId xmlns:a16="http://schemas.microsoft.com/office/drawing/2014/main" val="10003"/>
                  </a:ext>
                </a:extLst>
              </a:tr>
            </a:tbl>
          </a:graphicData>
        </a:graphic>
      </p:graphicFrame>
      <p:sp>
        <p:nvSpPr>
          <p:cNvPr id="4" name="Text 1"/>
          <p:cNvSpPr/>
          <p:nvPr/>
        </p:nvSpPr>
        <p:spPr>
          <a:xfrm>
            <a:off x="661475" y="5047655"/>
            <a:ext cx="11478330" cy="190103"/>
          </a:xfrm>
          <a:prstGeom prst="rect">
            <a:avLst/>
          </a:prstGeom>
          <a:noFill/>
          <a:ln/>
        </p:spPr>
        <p:txBody>
          <a:bodyPr wrap="none" lIns="0" tIns="0" rIns="0" bIns="0" rtlCol="0" anchor="t"/>
          <a:lstStyle/>
          <a:p>
            <a:pPr marL="0" indent="0" algn="l">
              <a:lnSpc>
                <a:spcPct val="123000"/>
              </a:lnSpc>
              <a:buNone/>
            </a:pPr>
            <a:r>
              <a:rPr lang="en-US" sz="1000" i="1" dirty="0">
                <a:solidFill>
                  <a:srgbClr val="2C3249"/>
                </a:solidFill>
                <a:latin typeface="Martel Sans" pitchFamily="34" charset="0"/>
                <a:ea typeface="Martel Sans" pitchFamily="34" charset="-122"/>
                <a:cs typeface="Martel Sans" pitchFamily="34" charset="-120"/>
              </a:rPr>
              <a:t>Table 3: Technology-enabled care and its evidence (own analysis)</a:t>
            </a:r>
            <a:endParaRPr lang="en-US" sz="1000" dirty="0"/>
          </a:p>
        </p:txBody>
      </p:sp>
      <p:sp>
        <p:nvSpPr>
          <p:cNvPr id="5" name="Shape 2"/>
          <p:cNvSpPr/>
          <p:nvPr/>
        </p:nvSpPr>
        <p:spPr>
          <a:xfrm>
            <a:off x="661475" y="5391348"/>
            <a:ext cx="10868745" cy="577255"/>
          </a:xfrm>
          <a:prstGeom prst="roundRect">
            <a:avLst>
              <a:gd name="adj" fmla="val 11690"/>
            </a:avLst>
          </a:prstGeom>
          <a:solidFill>
            <a:srgbClr val="DFECE9"/>
          </a:solidFill>
          <a:ln/>
        </p:spPr>
        <p:txBody>
          <a:bodyPr/>
          <a:lstStyle/>
          <a:p>
            <a:endParaRPr lang="en-GB"/>
          </a:p>
        </p:txBody>
      </p:sp>
      <p:pic>
        <p:nvPicPr>
          <p:cNvPr id="6" name="Image 0" descr="preencoded.png"/>
          <p:cNvPicPr>
            <a:picLocks noChangeAspect="1"/>
          </p:cNvPicPr>
          <p:nvPr/>
        </p:nvPicPr>
        <p:blipFill>
          <a:blip r:embed="rId5"/>
          <a:stretch>
            <a:fillRect/>
          </a:stretch>
        </p:blipFill>
        <p:spPr>
          <a:xfrm>
            <a:off x="822106" y="5586115"/>
            <a:ext cx="200814" cy="160635"/>
          </a:xfrm>
          <a:prstGeom prst="rect">
            <a:avLst/>
          </a:prstGeom>
        </p:spPr>
      </p:pic>
      <p:sp>
        <p:nvSpPr>
          <p:cNvPr id="7" name="Text 3"/>
          <p:cNvSpPr/>
          <p:nvPr/>
        </p:nvSpPr>
        <p:spPr>
          <a:xfrm>
            <a:off x="1183551" y="5567958"/>
            <a:ext cx="10795623" cy="237728"/>
          </a:xfrm>
          <a:prstGeom prst="rect">
            <a:avLst/>
          </a:prstGeom>
          <a:noFill/>
          <a:ln/>
        </p:spPr>
        <p:txBody>
          <a:bodyPr wrap="none" lIns="0" tIns="0" rIns="0" bIns="0" rtlCol="0" anchor="t"/>
          <a:lstStyle/>
          <a:p>
            <a:pPr marL="0" indent="0" algn="l">
              <a:lnSpc>
                <a:spcPct val="123000"/>
              </a:lnSpc>
              <a:buNone/>
            </a:pPr>
            <a:r>
              <a:rPr lang="en-US" sz="1250" b="1" dirty="0">
                <a:solidFill>
                  <a:srgbClr val="000000"/>
                </a:solidFill>
                <a:latin typeface="Martel Sans Bold" pitchFamily="34" charset="0"/>
                <a:ea typeface="Martel Sans Bold" pitchFamily="34" charset="-122"/>
                <a:cs typeface="Martel Sans Bold" pitchFamily="34" charset="-120"/>
              </a:rPr>
              <a:t>Judgement:</a:t>
            </a:r>
            <a:r>
              <a:rPr lang="en-US" sz="1250" dirty="0">
                <a:solidFill>
                  <a:srgbClr val="000000"/>
                </a:solidFill>
                <a:latin typeface="Martel Sans" pitchFamily="34" charset="0"/>
                <a:ea typeface="Martel Sans" pitchFamily="34" charset="-122"/>
                <a:cs typeface="Martel Sans" pitchFamily="34" charset="-120"/>
              </a:rPr>
              <a:t> technology works best when embedded in responsive human care, not as a cheaper substitute for it</a:t>
            </a:r>
            <a:endParaRPr lang="en-US" sz="1250" dirty="0"/>
          </a:p>
        </p:txBody>
      </p:sp>
      <p:sp>
        <p:nvSpPr>
          <p:cNvPr id="8" name="Text 4"/>
          <p:cNvSpPr/>
          <p:nvPr/>
        </p:nvSpPr>
        <p:spPr>
          <a:xfrm>
            <a:off x="132255" y="6457255"/>
            <a:ext cx="3348549" cy="158750"/>
          </a:xfrm>
          <a:prstGeom prst="rect">
            <a:avLst/>
          </a:prstGeom>
          <a:noFill/>
          <a:ln/>
        </p:spPr>
        <p:txBody>
          <a:bodyPr wrap="none" lIns="99235" tIns="0" rIns="59541" bIns="0" rtlCol="0" anchor="t"/>
          <a:lstStyle/>
          <a:p>
            <a:pPr marL="0" indent="0" algn="l">
              <a:lnSpc>
                <a:spcPct val="100000"/>
              </a:lnSpc>
              <a:buNone/>
            </a:pPr>
            <a:r>
              <a:rPr lang="en-US" sz="1000" dirty="0">
                <a:solidFill>
                  <a:srgbClr val="2C3249"/>
                </a:solidFill>
                <a:latin typeface="Martel Sans" pitchFamily="34" charset="0"/>
                <a:ea typeface="Martel Sans" pitchFamily="34" charset="-122"/>
                <a:cs typeface="Martel Sans" pitchFamily="34" charset="-120"/>
              </a:rPr>
              <a:t>BMHP6027 Empowering the Older Person</a:t>
            </a:r>
            <a:endParaRPr lang="en-US" sz="1000" dirty="0"/>
          </a:p>
        </p:txBody>
      </p:sp>
      <p:sp>
        <p:nvSpPr>
          <p:cNvPr id="9" name="Text 5"/>
          <p:cNvSpPr/>
          <p:nvPr/>
        </p:nvSpPr>
        <p:spPr>
          <a:xfrm>
            <a:off x="11146154" y="6457255"/>
            <a:ext cx="913286" cy="158750"/>
          </a:xfrm>
          <a:prstGeom prst="rect">
            <a:avLst/>
          </a:prstGeom>
          <a:noFill/>
          <a:ln/>
        </p:spPr>
        <p:txBody>
          <a:bodyPr wrap="none" lIns="59541" tIns="0" rIns="99235" bIns="0" rtlCol="0" anchor="t"/>
          <a:lstStyle/>
          <a:p>
            <a:pPr marL="0" indent="0" algn="r">
              <a:lnSpc>
                <a:spcPct val="100000"/>
              </a:lnSpc>
              <a:buNone/>
            </a:pPr>
            <a:r>
              <a:rPr lang="en-US" sz="1000" dirty="0">
                <a:solidFill>
                  <a:srgbClr val="2C3249"/>
                </a:solidFill>
                <a:latin typeface="Martel Sans" pitchFamily="34" charset="0"/>
                <a:ea typeface="Martel Sans" pitchFamily="34" charset="-122"/>
                <a:cs typeface="Martel Sans" pitchFamily="34" charset="-120"/>
              </a:rPr>
              <a:t>12</a:t>
            </a:r>
            <a:endParaRPr lang="en-US" sz="1000" dirty="0"/>
          </a:p>
        </p:txBody>
      </p:sp>
      <p:pic>
        <p:nvPicPr>
          <p:cNvPr id="12" name="Video 11">
            <a:hlinkClick r:id="" action="ppaction://media"/>
            <a:extLst>
              <a:ext uri="{FF2B5EF4-FFF2-40B4-BE49-F238E27FC236}">
                <a16:creationId xmlns:a16="http://schemas.microsoft.com/office/drawing/2014/main" id="{C6716A02-8E6E-6D84-0EFE-85F096E7F9FD}"/>
              </a:ext>
            </a:extLst>
          </p:cNvPr>
          <p:cNvPicPr>
            <a:picLocks noChangeAspect="1"/>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6"/>
          <a:srcRect l="12500" r="12500"/>
          <a:stretch>
            <a:fillRect/>
          </a:stretch>
        </p:blipFill>
        <p:spPr>
          <a:xfrm>
            <a:off x="10052304" y="4718304"/>
            <a:ext cx="2057400" cy="2057400"/>
          </a:xfrm>
          <a:prstGeom prst="ellipse">
            <a:avLst/>
          </a:prstGeom>
        </p:spPr>
      </p:pic>
    </p:spTree>
  </p:cSld>
  <p:clrMapOvr>
    <a:masterClrMapping/>
  </p:clrMapOvr>
  <mc:AlternateContent xmlns:mc="http://schemas.openxmlformats.org/markup-compatibility/2006" xmlns:p14="http://schemas.microsoft.com/office/powerpoint/2010/main">
    <mc:Choice Requires="p14">
      <p:transition spd="slow" p14:dur="2000" advTm="57435"/>
    </mc:Choice>
    <mc:Fallback xmlns="">
      <p:transition spd="slow" advTm="5743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2"/>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12"/>
                </p:tgtEl>
              </p:cMediaNode>
            </p:video>
            <p:seq concurrent="1" nextAc="seek">
              <p:cTn id="8" restart="whenNotActive" fill="hold" evtFilter="cancelBubble" nodeType="interactiveSeq">
                <p:stCondLst>
                  <p:cond evt="onClick" delay="0">
                    <p:tgtEl>
                      <p:spTgt spid="12"/>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12"/>
                                        </p:tgtEl>
                                      </p:cBhvr>
                                    </p:cmd>
                                  </p:childTnLst>
                                </p:cTn>
                              </p:par>
                            </p:childTnLst>
                          </p:cTn>
                        </p:par>
                      </p:childTnLst>
                    </p:cTn>
                  </p:par>
                </p:childTnLst>
              </p:cTn>
              <p:nextCondLst>
                <p:cond evt="onClick" delay="0">
                  <p:tgtEl>
                    <p:spTgt spid="12"/>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name="Slide 13">
    <p:bg>
      <p:bgPr>
        <a:solidFill>
          <a:srgbClr val="FFFFFF"/>
        </a:solidFill>
        <a:effectLst/>
      </p:bgPr>
    </p:bg>
    <p:spTree>
      <p:nvGrpSpPr>
        <p:cNvPr id="1" name=""/>
        <p:cNvGrpSpPr/>
        <p:nvPr/>
      </p:nvGrpSpPr>
      <p:grpSpPr>
        <a:xfrm>
          <a:off x="0" y="0"/>
          <a:ext cx="0" cy="0"/>
          <a:chOff x="0" y="0"/>
          <a:chExt cx="0" cy="0"/>
        </a:xfrm>
      </p:grpSpPr>
      <p:pic>
        <p:nvPicPr>
          <p:cNvPr id="2" name="Image 0" descr="preencoded.png"/>
          <p:cNvPicPr>
            <a:picLocks noChangeAspect="1"/>
          </p:cNvPicPr>
          <p:nvPr/>
        </p:nvPicPr>
        <p:blipFill>
          <a:blip r:embed="rId5"/>
          <a:stretch>
            <a:fillRect/>
          </a:stretch>
        </p:blipFill>
        <p:spPr>
          <a:xfrm>
            <a:off x="0" y="0"/>
            <a:ext cx="3047924" cy="6858000"/>
          </a:xfrm>
          <a:prstGeom prst="rect">
            <a:avLst/>
          </a:prstGeom>
        </p:spPr>
      </p:pic>
      <p:sp>
        <p:nvSpPr>
          <p:cNvPr id="3" name="Text 0"/>
          <p:cNvSpPr/>
          <p:nvPr/>
        </p:nvSpPr>
        <p:spPr>
          <a:xfrm>
            <a:off x="3709399" y="553839"/>
            <a:ext cx="7820822" cy="401638"/>
          </a:xfrm>
          <a:prstGeom prst="rect">
            <a:avLst/>
          </a:prstGeom>
          <a:noFill/>
          <a:ln/>
        </p:spPr>
        <p:txBody>
          <a:bodyPr wrap="none" lIns="0" tIns="0" rIns="0" bIns="0" rtlCol="0" anchor="t"/>
          <a:lstStyle/>
          <a:p>
            <a:pPr marL="0" indent="0" algn="l">
              <a:lnSpc>
                <a:spcPct val="104000"/>
              </a:lnSpc>
              <a:buNone/>
            </a:pPr>
            <a:r>
              <a:rPr lang="en-US" sz="2500" b="1" dirty="0">
                <a:solidFill>
                  <a:srgbClr val="272D45"/>
                </a:solidFill>
                <a:latin typeface="Kanit Bold" pitchFamily="34" charset="0"/>
                <a:ea typeface="Kanit Bold" pitchFamily="34" charset="-122"/>
                <a:cs typeface="Kanit Bold" pitchFamily="34" charset="-120"/>
              </a:rPr>
              <a:t>Does technology empower?</a:t>
            </a:r>
            <a:r>
              <a:rPr lang="en-US" sz="2500" dirty="0">
                <a:solidFill>
                  <a:srgbClr val="272D45"/>
                </a:solidFill>
                <a:latin typeface="Kanit Light" pitchFamily="34" charset="0"/>
                <a:ea typeface="Kanit Light" pitchFamily="34" charset="-122"/>
                <a:cs typeface="Kanit Light" pitchFamily="34" charset="-120"/>
              </a:rPr>
              <a:t> Exclusion, risk and ethics</a:t>
            </a:r>
            <a:endParaRPr lang="en-US" sz="2500" dirty="0"/>
          </a:p>
        </p:txBody>
      </p:sp>
      <p:pic>
        <p:nvPicPr>
          <p:cNvPr id="4" name="Image 1" descr="preencoded.png"/>
          <p:cNvPicPr>
            <a:picLocks noChangeAspect="1"/>
          </p:cNvPicPr>
          <p:nvPr/>
        </p:nvPicPr>
        <p:blipFill>
          <a:blip>
            <a:extLst>
              <a:ext uri="{96DAC541-7B7A-43D3-8B79-37D633B846F1}">
                <asvg:svgBlip xmlns:asvg="http://schemas.microsoft.com/office/drawing/2016/SVG/main" r:embed="rId6"/>
              </a:ext>
            </a:extLst>
          </a:blip>
          <a:stretch>
            <a:fillRect/>
          </a:stretch>
        </p:blipFill>
        <p:spPr>
          <a:xfrm>
            <a:off x="3769623" y="1165175"/>
            <a:ext cx="240996" cy="241002"/>
          </a:xfrm>
          <a:prstGeom prst="rect">
            <a:avLst/>
          </a:prstGeom>
        </p:spPr>
      </p:pic>
      <p:sp>
        <p:nvSpPr>
          <p:cNvPr id="5" name="Text 1"/>
          <p:cNvSpPr/>
          <p:nvPr/>
        </p:nvSpPr>
        <p:spPr>
          <a:xfrm>
            <a:off x="4231475" y="1160264"/>
            <a:ext cx="7298746" cy="251023"/>
          </a:xfrm>
          <a:prstGeom prst="rect">
            <a:avLst/>
          </a:prstGeom>
          <a:noFill/>
          <a:ln/>
        </p:spPr>
        <p:txBody>
          <a:bodyPr wrap="none" lIns="0" tIns="0" rIns="0" bIns="0" rtlCol="0" anchor="t"/>
          <a:lstStyle/>
          <a:p>
            <a:pPr marL="0" indent="0" algn="l">
              <a:lnSpc>
                <a:spcPct val="104000"/>
              </a:lnSpc>
              <a:buNone/>
            </a:pPr>
            <a:r>
              <a:rPr lang="en-US" sz="1550" b="1" dirty="0">
                <a:solidFill>
                  <a:srgbClr val="2C3249"/>
                </a:solidFill>
                <a:latin typeface="Kanit Bold" pitchFamily="34" charset="0"/>
                <a:ea typeface="Kanit Bold" pitchFamily="34" charset="-122"/>
                <a:cs typeface="Kanit Bold" pitchFamily="34" charset="-120"/>
              </a:rPr>
              <a:t>Digital exclusion</a:t>
            </a:r>
            <a:endParaRPr lang="en-US" sz="1550" dirty="0"/>
          </a:p>
        </p:txBody>
      </p:sp>
      <p:sp>
        <p:nvSpPr>
          <p:cNvPr id="6" name="Text 2"/>
          <p:cNvSpPr/>
          <p:nvPr/>
        </p:nvSpPr>
        <p:spPr>
          <a:xfrm>
            <a:off x="4231475" y="1493143"/>
            <a:ext cx="7298746" cy="475456"/>
          </a:xfrm>
          <a:prstGeom prst="rect">
            <a:avLst/>
          </a:prstGeom>
          <a:noFill/>
          <a:ln/>
        </p:spPr>
        <p:txBody>
          <a:bodyPr wrap="square" lIns="0" tIns="0" rIns="0" bIns="0" rtlCol="0" anchor="t">
            <a:normAutofit/>
          </a:bodyPr>
          <a:lstStyle/>
          <a:p>
            <a:pPr marL="0" indent="0" algn="l">
              <a:lnSpc>
                <a:spcPct val="123000"/>
              </a:lnSpc>
              <a:buNone/>
            </a:pPr>
            <a:r>
              <a:rPr lang="en-US" sz="1250" b="1" dirty="0">
                <a:solidFill>
                  <a:srgbClr val="2C3249"/>
                </a:solidFill>
                <a:latin typeface="Martel Sans Bold" pitchFamily="34" charset="0"/>
                <a:ea typeface="Martel Sans Bold" pitchFamily="34" charset="-122"/>
                <a:cs typeface="Martel Sans Bold" pitchFamily="34" charset="-120"/>
              </a:rPr>
              <a:t>1.4 million</a:t>
            </a:r>
            <a:r>
              <a:rPr lang="en-US" sz="1250" dirty="0">
                <a:solidFill>
                  <a:srgbClr val="2C3249"/>
                </a:solidFill>
                <a:latin typeface="Martel Sans" pitchFamily="34" charset="0"/>
                <a:ea typeface="Martel Sans" pitchFamily="34" charset="-122"/>
                <a:cs typeface="Martel Sans" pitchFamily="34" charset="-120"/>
              </a:rPr>
              <a:t> people aged 65+ in England never go online, including 38% of those aged 85+ (Age UK, 2026)</a:t>
            </a:r>
            <a:endParaRPr lang="en-US" sz="1250" dirty="0"/>
          </a:p>
        </p:txBody>
      </p:sp>
      <p:pic>
        <p:nvPicPr>
          <p:cNvPr id="7" name="Image 2" descr="preencoded.png"/>
          <p:cNvPicPr>
            <a:picLocks noChangeAspect="1"/>
          </p:cNvPicPr>
          <p:nvPr/>
        </p:nvPicPr>
        <p:blipFill>
          <a:blip>
            <a:extLst>
              <a:ext uri="{96DAC541-7B7A-43D3-8B79-37D633B846F1}">
                <asvg:svgBlip xmlns:asvg="http://schemas.microsoft.com/office/drawing/2016/SVG/main" r:embed="rId6"/>
              </a:ext>
            </a:extLst>
          </a:blip>
          <a:stretch>
            <a:fillRect/>
          </a:stretch>
        </p:blipFill>
        <p:spPr>
          <a:xfrm>
            <a:off x="3769623" y="2246561"/>
            <a:ext cx="240996" cy="241002"/>
          </a:xfrm>
          <a:prstGeom prst="rect">
            <a:avLst/>
          </a:prstGeom>
        </p:spPr>
      </p:pic>
      <p:sp>
        <p:nvSpPr>
          <p:cNvPr id="8" name="Text 3"/>
          <p:cNvSpPr/>
          <p:nvPr/>
        </p:nvSpPr>
        <p:spPr>
          <a:xfrm>
            <a:off x="4231475" y="2241649"/>
            <a:ext cx="7298746" cy="251023"/>
          </a:xfrm>
          <a:prstGeom prst="rect">
            <a:avLst/>
          </a:prstGeom>
          <a:noFill/>
          <a:ln/>
        </p:spPr>
        <p:txBody>
          <a:bodyPr wrap="none" lIns="0" tIns="0" rIns="0" bIns="0" rtlCol="0" anchor="t"/>
          <a:lstStyle/>
          <a:p>
            <a:pPr marL="0" indent="0" algn="l">
              <a:lnSpc>
                <a:spcPct val="104000"/>
              </a:lnSpc>
              <a:buNone/>
            </a:pPr>
            <a:r>
              <a:rPr lang="en-US" sz="1550" b="1" dirty="0">
                <a:solidFill>
                  <a:srgbClr val="2C3249"/>
                </a:solidFill>
                <a:latin typeface="Kanit Bold" pitchFamily="34" charset="0"/>
                <a:ea typeface="Kanit Bold" pitchFamily="34" charset="-122"/>
                <a:cs typeface="Kanit Bold" pitchFamily="34" charset="-120"/>
              </a:rPr>
              <a:t>Switchover risk</a:t>
            </a:r>
            <a:endParaRPr lang="en-US" sz="1550" dirty="0"/>
          </a:p>
        </p:txBody>
      </p:sp>
      <p:sp>
        <p:nvSpPr>
          <p:cNvPr id="9" name="Text 4"/>
          <p:cNvSpPr/>
          <p:nvPr/>
        </p:nvSpPr>
        <p:spPr>
          <a:xfrm>
            <a:off x="4231475" y="2574528"/>
            <a:ext cx="7298746" cy="475456"/>
          </a:xfrm>
          <a:prstGeom prst="rect">
            <a:avLst/>
          </a:prstGeom>
          <a:noFill/>
          <a:ln/>
        </p:spPr>
        <p:txBody>
          <a:bodyPr wrap="square" lIns="0" tIns="0" rIns="0" bIns="0" rtlCol="0" anchor="t">
            <a:normAutofit/>
          </a:bodyPr>
          <a:lstStyle/>
          <a:p>
            <a:pPr marL="0" indent="0" algn="l">
              <a:lnSpc>
                <a:spcPct val="123000"/>
              </a:lnSpc>
              <a:buNone/>
            </a:pPr>
            <a:r>
              <a:rPr lang="en-US" sz="1250" dirty="0">
                <a:solidFill>
                  <a:srgbClr val="2C3249"/>
                </a:solidFill>
                <a:latin typeface="Martel Sans" pitchFamily="34" charset="0"/>
                <a:ea typeface="Martel Sans" pitchFamily="34" charset="-122"/>
                <a:cs typeface="Martel Sans" pitchFamily="34" charset="-120"/>
              </a:rPr>
              <a:t>All analogue telecare users must move to digital lines by 31 January 2027; serious incidents, including a small number of deaths, have been reported (DHSC and DSIT, 2025)</a:t>
            </a:r>
            <a:endParaRPr lang="en-US" sz="1250" dirty="0"/>
          </a:p>
        </p:txBody>
      </p:sp>
      <p:pic>
        <p:nvPicPr>
          <p:cNvPr id="10" name="Image 3" descr="preencoded.png"/>
          <p:cNvPicPr>
            <a:picLocks noChangeAspect="1"/>
          </p:cNvPicPr>
          <p:nvPr/>
        </p:nvPicPr>
        <p:blipFill>
          <a:blip>
            <a:extLst>
              <a:ext uri="{96DAC541-7B7A-43D3-8B79-37D633B846F1}">
                <asvg:svgBlip xmlns:asvg="http://schemas.microsoft.com/office/drawing/2016/SVG/main" r:embed="rId6"/>
              </a:ext>
            </a:extLst>
          </a:blip>
          <a:stretch>
            <a:fillRect/>
          </a:stretch>
        </p:blipFill>
        <p:spPr>
          <a:xfrm>
            <a:off x="3769623" y="3327946"/>
            <a:ext cx="240996" cy="241002"/>
          </a:xfrm>
          <a:prstGeom prst="rect">
            <a:avLst/>
          </a:prstGeom>
        </p:spPr>
      </p:pic>
      <p:sp>
        <p:nvSpPr>
          <p:cNvPr id="11" name="Text 5"/>
          <p:cNvSpPr/>
          <p:nvPr/>
        </p:nvSpPr>
        <p:spPr>
          <a:xfrm>
            <a:off x="4231475" y="3323034"/>
            <a:ext cx="7298746" cy="251023"/>
          </a:xfrm>
          <a:prstGeom prst="rect">
            <a:avLst/>
          </a:prstGeom>
          <a:noFill/>
          <a:ln/>
        </p:spPr>
        <p:txBody>
          <a:bodyPr wrap="none" lIns="0" tIns="0" rIns="0" bIns="0" rtlCol="0" anchor="t"/>
          <a:lstStyle/>
          <a:p>
            <a:pPr marL="0" indent="0" algn="l">
              <a:lnSpc>
                <a:spcPct val="104000"/>
              </a:lnSpc>
              <a:buNone/>
            </a:pPr>
            <a:r>
              <a:rPr lang="en-US" sz="1550" b="1" dirty="0">
                <a:solidFill>
                  <a:srgbClr val="2C3249"/>
                </a:solidFill>
                <a:latin typeface="Kanit Bold" pitchFamily="34" charset="0"/>
                <a:ea typeface="Kanit Bold" pitchFamily="34" charset="-122"/>
                <a:cs typeface="Kanit Bold" pitchFamily="34" charset="-120"/>
              </a:rPr>
              <a:t>Why technologies fail?</a:t>
            </a:r>
            <a:endParaRPr lang="en-US" sz="1550" dirty="0"/>
          </a:p>
        </p:txBody>
      </p:sp>
      <p:sp>
        <p:nvSpPr>
          <p:cNvPr id="12" name="Text 6"/>
          <p:cNvSpPr/>
          <p:nvPr/>
        </p:nvSpPr>
        <p:spPr>
          <a:xfrm>
            <a:off x="4231475" y="3655913"/>
            <a:ext cx="7298746" cy="475456"/>
          </a:xfrm>
          <a:prstGeom prst="rect">
            <a:avLst/>
          </a:prstGeom>
          <a:noFill/>
          <a:ln/>
        </p:spPr>
        <p:txBody>
          <a:bodyPr wrap="square" lIns="0" tIns="0" rIns="0" bIns="0" rtlCol="0" anchor="t">
            <a:normAutofit/>
          </a:bodyPr>
          <a:lstStyle/>
          <a:p>
            <a:pPr marL="0" indent="0" algn="l">
              <a:lnSpc>
                <a:spcPct val="123000"/>
              </a:lnSpc>
              <a:buNone/>
            </a:pPr>
            <a:r>
              <a:rPr lang="en-US" sz="1250" dirty="0">
                <a:solidFill>
                  <a:srgbClr val="2C3249"/>
                </a:solidFill>
                <a:latin typeface="Martel Sans" pitchFamily="34" charset="0"/>
                <a:ea typeface="Martel Sans" pitchFamily="34" charset="-122"/>
                <a:cs typeface="Martel Sans" pitchFamily="34" charset="-120"/>
              </a:rPr>
              <a:t>Complexity across the condition, technology, users, organisation and wider system leads to abandonment (Greenhalgh et al., 2017)</a:t>
            </a:r>
            <a:endParaRPr lang="en-US" sz="1250" dirty="0"/>
          </a:p>
        </p:txBody>
      </p:sp>
      <p:pic>
        <p:nvPicPr>
          <p:cNvPr id="13" name="Image 4" descr="preencoded.png"/>
          <p:cNvPicPr>
            <a:picLocks noChangeAspect="1"/>
          </p:cNvPicPr>
          <p:nvPr/>
        </p:nvPicPr>
        <p:blipFill>
          <a:blip>
            <a:extLst>
              <a:ext uri="{96DAC541-7B7A-43D3-8B79-37D633B846F1}">
                <asvg:svgBlip xmlns:asvg="http://schemas.microsoft.com/office/drawing/2016/SVG/main" r:embed="rId6"/>
              </a:ext>
            </a:extLst>
          </a:blip>
          <a:stretch>
            <a:fillRect/>
          </a:stretch>
        </p:blipFill>
        <p:spPr>
          <a:xfrm>
            <a:off x="3769623" y="4409331"/>
            <a:ext cx="240996" cy="241002"/>
          </a:xfrm>
          <a:prstGeom prst="rect">
            <a:avLst/>
          </a:prstGeom>
        </p:spPr>
      </p:pic>
      <p:sp>
        <p:nvSpPr>
          <p:cNvPr id="14" name="Text 7"/>
          <p:cNvSpPr/>
          <p:nvPr/>
        </p:nvSpPr>
        <p:spPr>
          <a:xfrm>
            <a:off x="4231475" y="4404420"/>
            <a:ext cx="7298746" cy="251023"/>
          </a:xfrm>
          <a:prstGeom prst="rect">
            <a:avLst/>
          </a:prstGeom>
          <a:noFill/>
          <a:ln/>
        </p:spPr>
        <p:txBody>
          <a:bodyPr wrap="none" lIns="0" tIns="0" rIns="0" bIns="0" rtlCol="0" anchor="t"/>
          <a:lstStyle/>
          <a:p>
            <a:pPr marL="0" indent="0" algn="l">
              <a:lnSpc>
                <a:spcPct val="104000"/>
              </a:lnSpc>
              <a:buNone/>
            </a:pPr>
            <a:r>
              <a:rPr lang="en-US" sz="1550" b="1" dirty="0">
                <a:solidFill>
                  <a:srgbClr val="2C3249"/>
                </a:solidFill>
                <a:latin typeface="Kanit Bold" pitchFamily="34" charset="0"/>
                <a:ea typeface="Kanit Bold" pitchFamily="34" charset="-122"/>
                <a:cs typeface="Kanit Bold" pitchFamily="34" charset="-120"/>
              </a:rPr>
              <a:t>Ethics</a:t>
            </a:r>
            <a:endParaRPr lang="en-US" sz="1550" dirty="0"/>
          </a:p>
        </p:txBody>
      </p:sp>
      <p:sp>
        <p:nvSpPr>
          <p:cNvPr id="15" name="Text 8"/>
          <p:cNvSpPr/>
          <p:nvPr/>
        </p:nvSpPr>
        <p:spPr>
          <a:xfrm>
            <a:off x="4231475" y="4737298"/>
            <a:ext cx="7298746" cy="475456"/>
          </a:xfrm>
          <a:prstGeom prst="rect">
            <a:avLst/>
          </a:prstGeom>
          <a:noFill/>
          <a:ln/>
        </p:spPr>
        <p:txBody>
          <a:bodyPr wrap="square" lIns="0" tIns="0" rIns="0" bIns="0" rtlCol="0" anchor="t">
            <a:normAutofit/>
          </a:bodyPr>
          <a:lstStyle/>
          <a:p>
            <a:pPr marL="0" indent="0" algn="l">
              <a:lnSpc>
                <a:spcPct val="123000"/>
              </a:lnSpc>
              <a:buNone/>
            </a:pPr>
            <a:r>
              <a:rPr lang="en-US" sz="1250" dirty="0">
                <a:solidFill>
                  <a:srgbClr val="2C3249"/>
                </a:solidFill>
                <a:latin typeface="Martel Sans" pitchFamily="34" charset="0"/>
                <a:ea typeface="Martel Sans" pitchFamily="34" charset="-122"/>
                <a:cs typeface="Martel Sans" pitchFamily="34" charset="-120"/>
              </a:rPr>
              <a:t>Monitoring can protect or surveil; adult children often want more monitoring than their parents do (Berridge and Wetle, 2020)</a:t>
            </a:r>
            <a:endParaRPr lang="en-US" sz="1250" dirty="0"/>
          </a:p>
        </p:txBody>
      </p:sp>
      <p:sp>
        <p:nvSpPr>
          <p:cNvPr id="16" name="Shape 9"/>
          <p:cNvSpPr/>
          <p:nvPr/>
        </p:nvSpPr>
        <p:spPr>
          <a:xfrm>
            <a:off x="3709399" y="5366345"/>
            <a:ext cx="7820822" cy="814983"/>
          </a:xfrm>
          <a:prstGeom prst="roundRect">
            <a:avLst>
              <a:gd name="adj" fmla="val 8280"/>
            </a:avLst>
          </a:prstGeom>
          <a:solidFill>
            <a:srgbClr val="DFECE9"/>
          </a:solidFill>
          <a:ln/>
        </p:spPr>
        <p:txBody>
          <a:bodyPr/>
          <a:lstStyle/>
          <a:p>
            <a:endParaRPr lang="en-GB"/>
          </a:p>
        </p:txBody>
      </p:sp>
      <p:pic>
        <p:nvPicPr>
          <p:cNvPr id="17" name="Image 5" descr="preencoded.png"/>
          <p:cNvPicPr>
            <a:picLocks noChangeAspect="1"/>
          </p:cNvPicPr>
          <p:nvPr/>
        </p:nvPicPr>
        <p:blipFill>
          <a:blip r:embed="rId7"/>
          <a:stretch>
            <a:fillRect/>
          </a:stretch>
        </p:blipFill>
        <p:spPr>
          <a:xfrm>
            <a:off x="3870030" y="5561112"/>
            <a:ext cx="200814" cy="160635"/>
          </a:xfrm>
          <a:prstGeom prst="rect">
            <a:avLst/>
          </a:prstGeom>
        </p:spPr>
      </p:pic>
      <p:sp>
        <p:nvSpPr>
          <p:cNvPr id="18" name="Text 10"/>
          <p:cNvSpPr/>
          <p:nvPr/>
        </p:nvSpPr>
        <p:spPr>
          <a:xfrm>
            <a:off x="4231475" y="5542955"/>
            <a:ext cx="7138114" cy="475456"/>
          </a:xfrm>
          <a:prstGeom prst="rect">
            <a:avLst/>
          </a:prstGeom>
          <a:noFill/>
          <a:ln/>
        </p:spPr>
        <p:txBody>
          <a:bodyPr wrap="square" lIns="0" tIns="0" rIns="0" bIns="0" rtlCol="0" anchor="t">
            <a:normAutofit/>
          </a:bodyPr>
          <a:lstStyle/>
          <a:p>
            <a:pPr marL="0" indent="0" algn="l">
              <a:lnSpc>
                <a:spcPct val="123000"/>
              </a:lnSpc>
              <a:buNone/>
            </a:pPr>
            <a:r>
              <a:rPr lang="en-US" sz="1250" b="1" dirty="0">
                <a:solidFill>
                  <a:srgbClr val="000000"/>
                </a:solidFill>
                <a:latin typeface="Martel Sans Bold" pitchFamily="34" charset="0"/>
                <a:ea typeface="Martel Sans Bold" pitchFamily="34" charset="-122"/>
                <a:cs typeface="Martel Sans Bold" pitchFamily="34" charset="-120"/>
              </a:rPr>
              <a:t>Empowerment test:</a:t>
            </a:r>
            <a:r>
              <a:rPr lang="en-US" sz="1250" dirty="0">
                <a:solidFill>
                  <a:srgbClr val="000000"/>
                </a:solidFill>
                <a:latin typeface="Martel Sans" pitchFamily="34" charset="0"/>
                <a:ea typeface="Martel Sans" pitchFamily="34" charset="-122"/>
                <a:cs typeface="Martel Sans" pitchFamily="34" charset="-120"/>
              </a:rPr>
              <a:t> does the older person choose it, control it and benefit from it, with offline alternatives kept?</a:t>
            </a:r>
            <a:endParaRPr lang="en-US" sz="1250" dirty="0"/>
          </a:p>
        </p:txBody>
      </p:sp>
      <p:sp>
        <p:nvSpPr>
          <p:cNvPr id="19" name="Text 11"/>
          <p:cNvSpPr/>
          <p:nvPr/>
        </p:nvSpPr>
        <p:spPr>
          <a:xfrm>
            <a:off x="3180179" y="6457255"/>
            <a:ext cx="3348549" cy="158750"/>
          </a:xfrm>
          <a:prstGeom prst="rect">
            <a:avLst/>
          </a:prstGeom>
          <a:noFill/>
          <a:ln/>
        </p:spPr>
        <p:txBody>
          <a:bodyPr wrap="none" lIns="99235" tIns="0" rIns="59541" bIns="0" rtlCol="0" anchor="t"/>
          <a:lstStyle/>
          <a:p>
            <a:pPr marL="0" indent="0" algn="l">
              <a:lnSpc>
                <a:spcPct val="100000"/>
              </a:lnSpc>
              <a:buNone/>
            </a:pPr>
            <a:r>
              <a:rPr lang="en-US" sz="1000" dirty="0">
                <a:solidFill>
                  <a:srgbClr val="2C3249"/>
                </a:solidFill>
                <a:latin typeface="Martel Sans" pitchFamily="34" charset="0"/>
                <a:ea typeface="Martel Sans" pitchFamily="34" charset="-122"/>
                <a:cs typeface="Martel Sans" pitchFamily="34" charset="-120"/>
              </a:rPr>
              <a:t>BMHP6027 Empowering the Older Person</a:t>
            </a:r>
            <a:endParaRPr lang="en-US" sz="1000" dirty="0"/>
          </a:p>
        </p:txBody>
      </p:sp>
      <p:sp>
        <p:nvSpPr>
          <p:cNvPr id="20" name="Text 12"/>
          <p:cNvSpPr/>
          <p:nvPr/>
        </p:nvSpPr>
        <p:spPr>
          <a:xfrm>
            <a:off x="11145956" y="6457255"/>
            <a:ext cx="913484" cy="158750"/>
          </a:xfrm>
          <a:prstGeom prst="rect">
            <a:avLst/>
          </a:prstGeom>
          <a:noFill/>
          <a:ln/>
        </p:spPr>
        <p:txBody>
          <a:bodyPr wrap="none" lIns="59541" tIns="0" rIns="99235" bIns="0" rtlCol="0" anchor="t"/>
          <a:lstStyle/>
          <a:p>
            <a:pPr marL="0" indent="0" algn="r">
              <a:lnSpc>
                <a:spcPct val="100000"/>
              </a:lnSpc>
              <a:buNone/>
            </a:pPr>
            <a:r>
              <a:rPr lang="en-US" sz="1000" dirty="0">
                <a:solidFill>
                  <a:srgbClr val="2C3249"/>
                </a:solidFill>
                <a:latin typeface="Martel Sans" pitchFamily="34" charset="0"/>
                <a:ea typeface="Martel Sans" pitchFamily="34" charset="-122"/>
                <a:cs typeface="Martel Sans" pitchFamily="34" charset="-120"/>
              </a:rPr>
              <a:t>13</a:t>
            </a:r>
            <a:endParaRPr lang="en-US" sz="1000" dirty="0"/>
          </a:p>
        </p:txBody>
      </p:sp>
      <p:sp>
        <p:nvSpPr>
          <p:cNvPr id="21" name="Figure label"/>
          <p:cNvSpPr txBox="1"/>
          <p:nvPr/>
        </p:nvSpPr>
        <p:spPr>
          <a:xfrm>
            <a:off x="0" y="6272784"/>
            <a:ext cx="3047924" cy="585216"/>
          </a:xfrm>
          <a:prstGeom prst="rect">
            <a:avLst/>
          </a:prstGeom>
          <a:solidFill>
            <a:srgbClr val="1F2A24">
              <a:alpha val="70000"/>
            </a:srgbClr>
          </a:solidFill>
          <a:ln>
            <a:noFill/>
          </a:ln>
        </p:spPr>
        <p:txBody>
          <a:bodyPr wrap="square" lIns="109728" tIns="54864" rIns="109728" bIns="54864" rtlCol="0" anchor="ctr">
            <a:noAutofit/>
          </a:bodyPr>
          <a:lstStyle/>
          <a:p>
            <a:pPr marL="0" indent="0" algn="l">
              <a:lnSpc>
                <a:spcPct val="115000"/>
              </a:lnSpc>
              <a:buNone/>
            </a:pPr>
            <a:r>
              <a:rPr lang="en-GB" sz="1000" i="1" dirty="0">
                <a:solidFill>
                  <a:srgbClr val="FFFFFF"/>
                </a:solidFill>
                <a:latin typeface="Martel Sans" pitchFamily="34" charset="0"/>
                <a:ea typeface="Martel Sans" pitchFamily="34" charset="-122"/>
                <a:cs typeface="Martel Sans" pitchFamily="34" charset="-120"/>
              </a:rPr>
              <a:t>Figure 4: An older woman using a tablet at home</a:t>
            </a:r>
            <a:br>
              <a:rPr lang="en-GB" sz="1000" i="1" dirty="0">
                <a:solidFill>
                  <a:srgbClr val="FFFFFF"/>
                </a:solidFill>
                <a:latin typeface="Martel Sans" pitchFamily="34" charset="0"/>
                <a:ea typeface="Martel Sans" pitchFamily="34" charset="-122"/>
                <a:cs typeface="Martel Sans" pitchFamily="34" charset="-120"/>
              </a:rPr>
            </a:br>
            <a:r>
              <a:rPr lang="en-GB" sz="1000" i="1" dirty="0">
                <a:solidFill>
                  <a:srgbClr val="FFFFFF"/>
                </a:solidFill>
                <a:latin typeface="Martel Sans" pitchFamily="34" charset="0"/>
                <a:ea typeface="Martel Sans" pitchFamily="34" charset="-122"/>
                <a:cs typeface="Martel Sans" pitchFamily="34" charset="-120"/>
              </a:rPr>
              <a:t>(AI-generated image created with Gamma, 2026)</a:t>
            </a:r>
            <a:endParaRPr lang="en-GB" sz="1000" dirty="0"/>
          </a:p>
        </p:txBody>
      </p:sp>
      <p:pic>
        <p:nvPicPr>
          <p:cNvPr id="25" name="Video 24">
            <a:hlinkClick r:id="" action="ppaction://media"/>
            <a:extLst>
              <a:ext uri="{FF2B5EF4-FFF2-40B4-BE49-F238E27FC236}">
                <a16:creationId xmlns:a16="http://schemas.microsoft.com/office/drawing/2014/main" id="{30A0A7EB-460C-C849-EA63-9699AECE02D8}"/>
              </a:ext>
            </a:extLst>
          </p:cNvPr>
          <p:cNvPicPr>
            <a:picLocks noChangeAspect="1"/>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8"/>
          <a:srcRect l="12500" r="12500"/>
          <a:stretch>
            <a:fillRect/>
          </a:stretch>
        </p:blipFill>
        <p:spPr>
          <a:xfrm>
            <a:off x="10052304" y="4718304"/>
            <a:ext cx="2057400" cy="2057400"/>
          </a:xfrm>
          <a:prstGeom prst="ellipse">
            <a:avLst/>
          </a:prstGeom>
        </p:spPr>
      </p:pic>
    </p:spTree>
  </p:cSld>
  <p:clrMapOvr>
    <a:masterClrMapping/>
  </p:clrMapOvr>
  <mc:AlternateContent xmlns:mc="http://schemas.openxmlformats.org/markup-compatibility/2006" xmlns:p14="http://schemas.microsoft.com/office/powerpoint/2010/main">
    <mc:Choice Requires="p14">
      <p:transition spd="slow" p14:dur="2000" advTm="44454"/>
    </mc:Choice>
    <mc:Fallback xmlns="">
      <p:transition spd="slow" advTm="4445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5"/>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25"/>
                </p:tgtEl>
              </p:cMediaNode>
            </p:video>
            <p:seq concurrent="1" nextAc="seek">
              <p:cTn id="8" restart="whenNotActive" fill="hold" evtFilter="cancelBubble" nodeType="interactiveSeq">
                <p:stCondLst>
                  <p:cond evt="onClick" delay="0">
                    <p:tgtEl>
                      <p:spTgt spid="25"/>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25"/>
                                        </p:tgtEl>
                                      </p:cBhvr>
                                    </p:cmd>
                                  </p:childTnLst>
                                </p:cTn>
                              </p:par>
                            </p:childTnLst>
                          </p:cTn>
                        </p:par>
                      </p:childTnLst>
                    </p:cTn>
                  </p:par>
                </p:childTnLst>
              </p:cTn>
              <p:nextCondLst>
                <p:cond evt="onClick" delay="0">
                  <p:tgtEl>
                    <p:spTgt spid="25"/>
                  </p:tgtEl>
                </p:cond>
              </p:nextCondLst>
            </p:seq>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name="Slide 14">
    <p:bg>
      <p:bgPr>
        <a:solidFill>
          <a:srgbClr val="FFFFFF"/>
        </a:solidFill>
        <a:effectLst/>
      </p:bgPr>
    </p:bg>
    <p:spTree>
      <p:nvGrpSpPr>
        <p:cNvPr id="1" name=""/>
        <p:cNvGrpSpPr/>
        <p:nvPr/>
      </p:nvGrpSpPr>
      <p:grpSpPr>
        <a:xfrm>
          <a:off x="0" y="0"/>
          <a:ext cx="0" cy="0"/>
          <a:chOff x="0" y="0"/>
          <a:chExt cx="0" cy="0"/>
        </a:xfrm>
      </p:grpSpPr>
      <p:pic>
        <p:nvPicPr>
          <p:cNvPr id="2" name="Image 0" descr="preencoded.png"/>
          <p:cNvPicPr>
            <a:picLocks noChangeAspect="1"/>
          </p:cNvPicPr>
          <p:nvPr/>
        </p:nvPicPr>
        <p:blipFill>
          <a:blip r:embed="rId5"/>
          <a:stretch>
            <a:fillRect/>
          </a:stretch>
        </p:blipFill>
        <p:spPr>
          <a:xfrm>
            <a:off x="1065484" y="2543969"/>
            <a:ext cx="2951882" cy="1647130"/>
          </a:xfrm>
          <a:prstGeom prst="rect">
            <a:avLst/>
          </a:prstGeom>
        </p:spPr>
      </p:pic>
      <p:sp>
        <p:nvSpPr>
          <p:cNvPr id="3" name="Text 0"/>
          <p:cNvSpPr/>
          <p:nvPr/>
        </p:nvSpPr>
        <p:spPr>
          <a:xfrm>
            <a:off x="4842746" y="734516"/>
            <a:ext cx="6693725" cy="850503"/>
          </a:xfrm>
          <a:prstGeom prst="rect">
            <a:avLst/>
          </a:prstGeom>
          <a:noFill/>
          <a:ln/>
        </p:spPr>
        <p:txBody>
          <a:bodyPr wrap="square" lIns="0" tIns="0" rIns="0" bIns="0" rtlCol="0" anchor="t">
            <a:normAutofit/>
          </a:bodyPr>
          <a:lstStyle/>
          <a:p>
            <a:pPr marL="0" indent="0" algn="l">
              <a:lnSpc>
                <a:spcPct val="104000"/>
              </a:lnSpc>
              <a:buNone/>
            </a:pPr>
            <a:r>
              <a:rPr lang="en-US" sz="2650" dirty="0">
                <a:solidFill>
                  <a:srgbClr val="272D45"/>
                </a:solidFill>
                <a:latin typeface="Kanit Light" pitchFamily="34" charset="0"/>
                <a:ea typeface="Kanit Light" pitchFamily="34" charset="-122"/>
                <a:cs typeface="Kanit Light" pitchFamily="34" charset="-120"/>
              </a:rPr>
              <a:t>Case study: Mrs F (88), independence vs. safety</a:t>
            </a:r>
            <a:endParaRPr lang="en-US" sz="2650" dirty="0"/>
          </a:p>
        </p:txBody>
      </p:sp>
      <p:sp>
        <p:nvSpPr>
          <p:cNvPr id="4" name="Text 1"/>
          <p:cNvSpPr/>
          <p:nvPr/>
        </p:nvSpPr>
        <p:spPr>
          <a:xfrm>
            <a:off x="4842746" y="1738114"/>
            <a:ext cx="6693725" cy="1826816"/>
          </a:xfrm>
          <a:prstGeom prst="rect">
            <a:avLst/>
          </a:prstGeom>
          <a:noFill/>
          <a:ln/>
        </p:spPr>
        <p:txBody>
          <a:bodyPr wrap="square" lIns="0" tIns="0" rIns="0" bIns="0" rtlCol="0" anchor="t">
            <a:normAutofit/>
          </a:bodyPr>
          <a:lstStyle/>
          <a:p>
            <a:pPr marL="0" indent="0" algn="l">
              <a:lnSpc>
                <a:spcPct val="127000"/>
              </a:lnSpc>
              <a:spcAft>
                <a:spcPts val="1050"/>
              </a:spcAft>
              <a:buNone/>
            </a:pPr>
            <a:r>
              <a:rPr lang="en-US" sz="1300" b="1" dirty="0">
                <a:solidFill>
                  <a:srgbClr val="2C3249"/>
                </a:solidFill>
                <a:latin typeface="Martel Sans Bold" pitchFamily="34" charset="0"/>
                <a:ea typeface="Martel Sans Bold" pitchFamily="34" charset="-122"/>
                <a:cs typeface="Martel Sans Bold" pitchFamily="34" charset="-120"/>
              </a:rPr>
              <a:t>The person:</a:t>
            </a:r>
            <a:r>
              <a:rPr lang="en-US" sz="1300" dirty="0">
                <a:solidFill>
                  <a:srgbClr val="2C3249"/>
                </a:solidFill>
                <a:latin typeface="Martel Sans" pitchFamily="34" charset="0"/>
                <a:ea typeface="Martel Sans" pitchFamily="34" charset="-122"/>
                <a:cs typeface="Martel Sans" pitchFamily="34" charset="-120"/>
              </a:rPr>
              <a:t> long history of dementia; lived alone and very independently in a "spotless bungalow" with strict routines, but often forgot to eat and drink (SCIE, 2017)</a:t>
            </a:r>
            <a:endParaRPr lang="en-US" sz="1300" dirty="0"/>
          </a:p>
          <a:p>
            <a:pPr marL="0" indent="0" algn="l">
              <a:lnSpc>
                <a:spcPct val="127000"/>
              </a:lnSpc>
              <a:spcAft>
                <a:spcPts val="1050"/>
              </a:spcAft>
              <a:buNone/>
            </a:pPr>
            <a:r>
              <a:rPr lang="en-US" sz="1300" b="1" dirty="0">
                <a:solidFill>
                  <a:srgbClr val="2C3249"/>
                </a:solidFill>
                <a:latin typeface="Martel Sans Bold" pitchFamily="34" charset="0"/>
                <a:ea typeface="Martel Sans Bold" pitchFamily="34" charset="-122"/>
                <a:cs typeface="Martel Sans Bold" pitchFamily="34" charset="-120"/>
              </a:rPr>
              <a:t>The crisis:</a:t>
            </a:r>
            <a:r>
              <a:rPr lang="en-US" sz="1300" dirty="0">
                <a:solidFill>
                  <a:srgbClr val="2C3249"/>
                </a:solidFill>
                <a:latin typeface="Martel Sans" pitchFamily="34" charset="0"/>
                <a:ea typeface="Martel Sans" pitchFamily="34" charset="-122"/>
                <a:cs typeface="Martel Sans" pitchFamily="34" charset="-120"/>
              </a:rPr>
              <a:t> a heater covered with clothing caused a serious fire; in hospital she twice left in her nightclothes, trying to go home</a:t>
            </a:r>
            <a:endParaRPr lang="en-US" sz="1300" dirty="0"/>
          </a:p>
          <a:p>
            <a:pPr marL="0" indent="0" algn="l">
              <a:lnSpc>
                <a:spcPct val="127000"/>
              </a:lnSpc>
              <a:buNone/>
            </a:pPr>
            <a:r>
              <a:rPr lang="en-US" sz="1300" b="1" dirty="0">
                <a:solidFill>
                  <a:srgbClr val="2C3249"/>
                </a:solidFill>
                <a:latin typeface="Martel Sans Bold" pitchFamily="34" charset="0"/>
                <a:ea typeface="Martel Sans Bold" pitchFamily="34" charset="-122"/>
                <a:cs typeface="Martel Sans Bold" pitchFamily="34" charset="-120"/>
              </a:rPr>
              <a:t>What was implemented:</a:t>
            </a:r>
            <a:r>
              <a:rPr lang="en-US" sz="1300" dirty="0">
                <a:solidFill>
                  <a:srgbClr val="2C3249"/>
                </a:solidFill>
                <a:latin typeface="Martel Sans" pitchFamily="34" charset="0"/>
                <a:ea typeface="Martel Sans" pitchFamily="34" charset="-122"/>
                <a:cs typeface="Martel Sans" pitchFamily="34" charset="-120"/>
              </a:rPr>
              <a:t> </a:t>
            </a:r>
            <a:endParaRPr lang="en-US" sz="1300" dirty="0"/>
          </a:p>
        </p:txBody>
      </p:sp>
      <p:sp>
        <p:nvSpPr>
          <p:cNvPr id="5" name="Text 2"/>
          <p:cNvSpPr/>
          <p:nvPr/>
        </p:nvSpPr>
        <p:spPr>
          <a:xfrm>
            <a:off x="4842746" y="3702645"/>
            <a:ext cx="6693725" cy="1658541"/>
          </a:xfrm>
          <a:prstGeom prst="rect">
            <a:avLst/>
          </a:prstGeom>
          <a:noFill/>
          <a:ln/>
        </p:spPr>
        <p:txBody>
          <a:bodyPr wrap="square" lIns="0" tIns="0" rIns="0" bIns="0" rtlCol="0" anchor="t">
            <a:normAutofit/>
          </a:bodyPr>
          <a:lstStyle/>
          <a:p>
            <a:pPr marL="528320" lvl="1" indent="-264160" algn="l">
              <a:lnSpc>
                <a:spcPct val="127000"/>
              </a:lnSpc>
              <a:buSzPct val="100000"/>
              <a:buChar char="◦"/>
            </a:pPr>
            <a:r>
              <a:rPr lang="en-US" sz="1300" dirty="0">
                <a:solidFill>
                  <a:srgbClr val="2C3249"/>
                </a:solidFill>
                <a:latin typeface="Martel Sans" pitchFamily="34" charset="0"/>
                <a:ea typeface="Martel Sans" pitchFamily="34" charset="-122"/>
                <a:cs typeface="Martel Sans" pitchFamily="34" charset="-120"/>
              </a:rPr>
              <a:t>Urgent, then short standard, Deprivation of Liberty Safeguards (DoLS) authorisation, with conditions to find the </a:t>
            </a:r>
            <a:r>
              <a:rPr lang="en-US" sz="1300" b="1" dirty="0">
                <a:solidFill>
                  <a:srgbClr val="2C3249"/>
                </a:solidFill>
                <a:latin typeface="Martel Sans Bold" pitchFamily="34" charset="0"/>
                <a:ea typeface="Martel Sans Bold" pitchFamily="34" charset="-122"/>
                <a:cs typeface="Martel Sans Bold" pitchFamily="34" charset="-120"/>
              </a:rPr>
              <a:t>least restrictive option</a:t>
            </a:r>
            <a:endParaRPr lang="en-US" sz="1300" dirty="0"/>
          </a:p>
          <a:p>
            <a:pPr marL="528320" lvl="1" indent="-264160" algn="l">
              <a:lnSpc>
                <a:spcPct val="127000"/>
              </a:lnSpc>
              <a:buSzPct val="100000"/>
              <a:buChar char="◦"/>
            </a:pPr>
            <a:r>
              <a:rPr lang="en-US" sz="1300" dirty="0">
                <a:solidFill>
                  <a:srgbClr val="2C3249"/>
                </a:solidFill>
                <a:latin typeface="Martel Sans" pitchFamily="34" charset="0"/>
                <a:ea typeface="Martel Sans" pitchFamily="34" charset="-122"/>
                <a:cs typeface="Martel Sans" pitchFamily="34" charset="-120"/>
              </a:rPr>
              <a:t>An </a:t>
            </a:r>
            <a:r>
              <a:rPr lang="en-US" sz="1300" b="1" dirty="0">
                <a:solidFill>
                  <a:srgbClr val="2C3249"/>
                </a:solidFill>
                <a:latin typeface="Martel Sans Bold" pitchFamily="34" charset="0"/>
                <a:ea typeface="Martel Sans Bold" pitchFamily="34" charset="-122"/>
                <a:cs typeface="Martel Sans Bold" pitchFamily="34" charset="-120"/>
              </a:rPr>
              <a:t>Independent Mental Capacity Advocate</a:t>
            </a:r>
            <a:r>
              <a:rPr lang="en-US" sz="1300" dirty="0">
                <a:solidFill>
                  <a:srgbClr val="2C3249"/>
                </a:solidFill>
                <a:latin typeface="Martel Sans" pitchFamily="34" charset="0"/>
                <a:ea typeface="Martel Sans" pitchFamily="34" charset="-122"/>
                <a:cs typeface="Martel Sans" pitchFamily="34" charset="-120"/>
              </a:rPr>
              <a:t> (IMCA), as she had no family or close friends</a:t>
            </a:r>
            <a:endParaRPr lang="en-US" sz="1300" dirty="0"/>
          </a:p>
          <a:p>
            <a:pPr marL="528320" lvl="1" indent="-264160" algn="l">
              <a:lnSpc>
                <a:spcPct val="127000"/>
              </a:lnSpc>
              <a:buSzPct val="100000"/>
              <a:buChar char="◦"/>
            </a:pPr>
            <a:r>
              <a:rPr lang="en-US" sz="1300" dirty="0">
                <a:solidFill>
                  <a:srgbClr val="2C3249"/>
                </a:solidFill>
                <a:latin typeface="Martel Sans" pitchFamily="34" charset="0"/>
                <a:ea typeface="Martel Sans" pitchFamily="34" charset="-122"/>
                <a:cs typeface="Martel Sans" pitchFamily="34" charset="-120"/>
              </a:rPr>
              <a:t>Short-term residential care, best-interests meetings, visits home and a </a:t>
            </a:r>
            <a:r>
              <a:rPr lang="en-US" sz="1300" b="1" dirty="0">
                <a:solidFill>
                  <a:srgbClr val="2C3249"/>
                </a:solidFill>
                <a:latin typeface="Martel Sans Bold" pitchFamily="34" charset="0"/>
                <a:ea typeface="Martel Sans Bold" pitchFamily="34" charset="-122"/>
                <a:cs typeface="Martel Sans Bold" pitchFamily="34" charset="-120"/>
              </a:rPr>
              <a:t>trial return home with a live-in carer</a:t>
            </a:r>
            <a:endParaRPr lang="en-US" sz="1300" dirty="0"/>
          </a:p>
        </p:txBody>
      </p:sp>
      <p:sp>
        <p:nvSpPr>
          <p:cNvPr id="6" name="Text 3"/>
          <p:cNvSpPr/>
          <p:nvPr/>
        </p:nvSpPr>
        <p:spPr>
          <a:xfrm>
            <a:off x="4842746" y="5498902"/>
            <a:ext cx="6693725" cy="517128"/>
          </a:xfrm>
          <a:prstGeom prst="rect">
            <a:avLst/>
          </a:prstGeom>
          <a:noFill/>
          <a:ln/>
        </p:spPr>
        <p:txBody>
          <a:bodyPr wrap="square" lIns="0" tIns="0" rIns="0" bIns="0" rtlCol="0" anchor="t">
            <a:normAutofit/>
          </a:bodyPr>
          <a:lstStyle/>
          <a:p>
            <a:pPr marL="0" indent="0" algn="l">
              <a:lnSpc>
                <a:spcPct val="127000"/>
              </a:lnSpc>
              <a:buNone/>
            </a:pPr>
            <a:r>
              <a:rPr lang="en-US" sz="1300" b="1" dirty="0">
                <a:solidFill>
                  <a:srgbClr val="2C3249"/>
                </a:solidFill>
                <a:latin typeface="Martel Sans Bold" pitchFamily="34" charset="0"/>
                <a:ea typeface="Martel Sans Bold" pitchFamily="34" charset="-122"/>
                <a:cs typeface="Martel Sans Bold" pitchFamily="34" charset="-120"/>
              </a:rPr>
              <a:t>Outcome:</a:t>
            </a:r>
            <a:r>
              <a:rPr lang="en-US" sz="1300" dirty="0">
                <a:solidFill>
                  <a:srgbClr val="2C3249"/>
                </a:solidFill>
                <a:latin typeface="Martel Sans" pitchFamily="34" charset="0"/>
                <a:ea typeface="Martel Sans" pitchFamily="34" charset="-122"/>
                <a:cs typeface="Martel Sans" pitchFamily="34" charset="-120"/>
              </a:rPr>
              <a:t> after an aggressive incident towards her carer, she asked to return to "the lovely care home to my friends", where she settled and now calls it home</a:t>
            </a:r>
            <a:endParaRPr lang="en-US" sz="1300" dirty="0"/>
          </a:p>
        </p:txBody>
      </p:sp>
      <p:sp>
        <p:nvSpPr>
          <p:cNvPr id="7" name="Text 4"/>
          <p:cNvSpPr/>
          <p:nvPr/>
        </p:nvSpPr>
        <p:spPr>
          <a:xfrm>
            <a:off x="132255" y="6457255"/>
            <a:ext cx="3348549" cy="158750"/>
          </a:xfrm>
          <a:prstGeom prst="rect">
            <a:avLst/>
          </a:prstGeom>
          <a:noFill/>
          <a:ln/>
        </p:spPr>
        <p:txBody>
          <a:bodyPr wrap="none" lIns="99235" tIns="0" rIns="59541" bIns="0" rtlCol="0" anchor="t"/>
          <a:lstStyle/>
          <a:p>
            <a:pPr marL="0" indent="0" algn="l">
              <a:lnSpc>
                <a:spcPct val="100000"/>
              </a:lnSpc>
              <a:buNone/>
            </a:pPr>
            <a:r>
              <a:rPr lang="en-US" sz="1000" dirty="0">
                <a:solidFill>
                  <a:srgbClr val="2C3249"/>
                </a:solidFill>
                <a:latin typeface="Martel Sans" pitchFamily="34" charset="0"/>
                <a:ea typeface="Martel Sans" pitchFamily="34" charset="-122"/>
                <a:cs typeface="Martel Sans" pitchFamily="34" charset="-120"/>
              </a:rPr>
              <a:t>BMHP6027 Empowering the Older Person</a:t>
            </a:r>
            <a:endParaRPr lang="en-US" sz="1000" dirty="0"/>
          </a:p>
        </p:txBody>
      </p:sp>
      <p:sp>
        <p:nvSpPr>
          <p:cNvPr id="8" name="Text 5"/>
          <p:cNvSpPr/>
          <p:nvPr/>
        </p:nvSpPr>
        <p:spPr>
          <a:xfrm>
            <a:off x="11146154" y="6457255"/>
            <a:ext cx="913286" cy="158750"/>
          </a:xfrm>
          <a:prstGeom prst="rect">
            <a:avLst/>
          </a:prstGeom>
          <a:noFill/>
          <a:ln/>
        </p:spPr>
        <p:txBody>
          <a:bodyPr wrap="none" lIns="59541" tIns="0" rIns="99235" bIns="0" rtlCol="0" anchor="t"/>
          <a:lstStyle/>
          <a:p>
            <a:pPr marL="0" indent="0" algn="r">
              <a:lnSpc>
                <a:spcPct val="100000"/>
              </a:lnSpc>
              <a:buNone/>
            </a:pPr>
            <a:r>
              <a:rPr lang="en-US" sz="1000" dirty="0">
                <a:solidFill>
                  <a:srgbClr val="2C3249"/>
                </a:solidFill>
                <a:latin typeface="Martel Sans" pitchFamily="34" charset="0"/>
                <a:ea typeface="Martel Sans" pitchFamily="34" charset="-122"/>
                <a:cs typeface="Martel Sans" pitchFamily="34" charset="-120"/>
              </a:rPr>
              <a:t>14</a:t>
            </a:r>
            <a:endParaRPr lang="en-US" sz="1000" dirty="0"/>
          </a:p>
        </p:txBody>
      </p:sp>
      <p:sp>
        <p:nvSpPr>
          <p:cNvPr id="9" name="Figure label"/>
          <p:cNvSpPr txBox="1"/>
          <p:nvPr/>
        </p:nvSpPr>
        <p:spPr>
          <a:xfrm>
            <a:off x="1065484" y="4255107"/>
            <a:ext cx="3383280" cy="621792"/>
          </a:xfrm>
          <a:prstGeom prst="rect">
            <a:avLst/>
          </a:prstGeom>
          <a:noFill/>
          <a:ln>
            <a:noFill/>
          </a:ln>
        </p:spPr>
        <p:txBody>
          <a:bodyPr wrap="square" lIns="0" tIns="0" rIns="0" bIns="0" rtlCol="0" anchor="t">
            <a:noAutofit/>
          </a:bodyPr>
          <a:lstStyle/>
          <a:p>
            <a:pPr marL="0" indent="0" algn="l">
              <a:lnSpc>
                <a:spcPct val="120000"/>
              </a:lnSpc>
              <a:buNone/>
            </a:pPr>
            <a:r>
              <a:rPr lang="en-GB" sz="1100" i="1" dirty="0">
                <a:solidFill>
                  <a:srgbClr val="2C3249"/>
                </a:solidFill>
                <a:latin typeface="Martel Sans" pitchFamily="34" charset="0"/>
                <a:ea typeface="Martel Sans" pitchFamily="34" charset="-122"/>
                <a:cs typeface="Martel Sans" pitchFamily="34" charset="-120"/>
              </a:rPr>
              <a:t>Figure 5: An older woman supported by a care worker in a care home lounge (AI-generated image created with Gamma, 2026)</a:t>
            </a:r>
            <a:endParaRPr lang="en-GB" sz="1100" dirty="0"/>
          </a:p>
        </p:txBody>
      </p:sp>
      <p:pic>
        <p:nvPicPr>
          <p:cNvPr id="13" name="Video 12">
            <a:hlinkClick r:id="" action="ppaction://media"/>
            <a:extLst>
              <a:ext uri="{FF2B5EF4-FFF2-40B4-BE49-F238E27FC236}">
                <a16:creationId xmlns:a16="http://schemas.microsoft.com/office/drawing/2014/main" id="{1AC0933C-31BC-AF1D-C57E-DCAD424EA8BC}"/>
              </a:ext>
            </a:extLst>
          </p:cNvPr>
          <p:cNvPicPr>
            <a:picLocks noChangeAspect="1"/>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6"/>
          <a:srcRect l="12500" r="12500"/>
          <a:stretch>
            <a:fillRect/>
          </a:stretch>
        </p:blipFill>
        <p:spPr>
          <a:xfrm>
            <a:off x="10052304" y="4718304"/>
            <a:ext cx="2057400" cy="2057400"/>
          </a:xfrm>
          <a:prstGeom prst="ellipse">
            <a:avLst/>
          </a:prstGeom>
        </p:spPr>
      </p:pic>
    </p:spTree>
  </p:cSld>
  <p:clrMapOvr>
    <a:masterClrMapping/>
  </p:clrMapOvr>
  <mc:AlternateContent xmlns:mc="http://schemas.openxmlformats.org/markup-compatibility/2006" xmlns:p14="http://schemas.microsoft.com/office/powerpoint/2010/main">
    <mc:Choice Requires="p14">
      <p:transition spd="slow" p14:dur="2000" advTm="56284"/>
    </mc:Choice>
    <mc:Fallback xmlns="">
      <p:transition spd="slow" advTm="5628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3"/>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13"/>
                </p:tgtEl>
              </p:cMediaNode>
            </p:video>
            <p:seq concurrent="1" nextAc="seek">
              <p:cTn id="8" restart="whenNotActive" fill="hold" evtFilter="cancelBubble" nodeType="interactiveSeq">
                <p:stCondLst>
                  <p:cond evt="onClick" delay="0">
                    <p:tgtEl>
                      <p:spTgt spid="13"/>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13"/>
                                        </p:tgtEl>
                                      </p:cBhvr>
                                    </p:cmd>
                                  </p:childTnLst>
                                </p:cTn>
                              </p:par>
                            </p:childTnLst>
                          </p:cTn>
                        </p:par>
                      </p:childTnLst>
                    </p:cTn>
                  </p:par>
                </p:childTnLst>
              </p:cTn>
              <p:nextCondLst>
                <p:cond evt="onClick" delay="0">
                  <p:tgtEl>
                    <p:spTgt spid="13"/>
                  </p:tgtEl>
                </p:cond>
              </p:nextCondLst>
            </p:seq>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name="Slide 15">
    <p:bg>
      <p:bgPr>
        <a:solidFill>
          <a:srgbClr val="FFFFFF"/>
        </a:solidFill>
        <a:effectLst/>
      </p:bgPr>
    </p:bg>
    <p:spTree>
      <p:nvGrpSpPr>
        <p:cNvPr id="1" name=""/>
        <p:cNvGrpSpPr/>
        <p:nvPr/>
      </p:nvGrpSpPr>
      <p:grpSpPr>
        <a:xfrm>
          <a:off x="0" y="0"/>
          <a:ext cx="0" cy="0"/>
          <a:chOff x="0" y="0"/>
          <a:chExt cx="0" cy="0"/>
        </a:xfrm>
      </p:grpSpPr>
      <p:sp>
        <p:nvSpPr>
          <p:cNvPr id="2" name="Text 0"/>
          <p:cNvSpPr/>
          <p:nvPr/>
        </p:nvSpPr>
        <p:spPr>
          <a:xfrm>
            <a:off x="661475" y="831453"/>
            <a:ext cx="10868745" cy="590649"/>
          </a:xfrm>
          <a:prstGeom prst="rect">
            <a:avLst/>
          </a:prstGeom>
          <a:noFill/>
          <a:ln/>
        </p:spPr>
        <p:txBody>
          <a:bodyPr wrap="none" lIns="0" tIns="0" rIns="0" bIns="0" rtlCol="0" anchor="t"/>
          <a:lstStyle/>
          <a:p>
            <a:pPr marL="0" indent="0" algn="l">
              <a:lnSpc>
                <a:spcPct val="104000"/>
              </a:lnSpc>
              <a:buNone/>
            </a:pPr>
            <a:r>
              <a:rPr lang="en-US" sz="3700" dirty="0">
                <a:solidFill>
                  <a:srgbClr val="272D45"/>
                </a:solidFill>
                <a:latin typeface="Kanit Light" pitchFamily="34" charset="0"/>
                <a:ea typeface="Kanit Light" pitchFamily="34" charset="-122"/>
                <a:cs typeface="Kanit Light" pitchFamily="34" charset="-120"/>
              </a:rPr>
              <a:t>Case study evaluation: theory, policy and lessons</a:t>
            </a:r>
            <a:endParaRPr lang="en-US" sz="3700" dirty="0"/>
          </a:p>
        </p:txBody>
      </p:sp>
      <p:sp>
        <p:nvSpPr>
          <p:cNvPr id="3" name="Text 1"/>
          <p:cNvSpPr/>
          <p:nvPr/>
        </p:nvSpPr>
        <p:spPr>
          <a:xfrm>
            <a:off x="661475" y="1894582"/>
            <a:ext cx="5203794" cy="295275"/>
          </a:xfrm>
          <a:prstGeom prst="rect">
            <a:avLst/>
          </a:prstGeom>
          <a:noFill/>
          <a:ln/>
        </p:spPr>
        <p:txBody>
          <a:bodyPr wrap="none" lIns="0" tIns="0" rIns="0" bIns="0" rtlCol="0" anchor="t"/>
          <a:lstStyle/>
          <a:p>
            <a:pPr marL="0" indent="0" algn="l">
              <a:lnSpc>
                <a:spcPct val="104000"/>
              </a:lnSpc>
              <a:buNone/>
            </a:pPr>
            <a:r>
              <a:rPr lang="en-US" sz="1850" dirty="0">
                <a:solidFill>
                  <a:srgbClr val="272D45"/>
                </a:solidFill>
                <a:latin typeface="Kanit Light" pitchFamily="34" charset="0"/>
                <a:ea typeface="Kanit Light" pitchFamily="34" charset="-122"/>
                <a:cs typeface="Kanit Light" pitchFamily="34" charset="-120"/>
              </a:rPr>
              <a:t>Theory and policy</a:t>
            </a:r>
            <a:endParaRPr lang="en-US" sz="1850" dirty="0"/>
          </a:p>
        </p:txBody>
      </p:sp>
      <p:sp>
        <p:nvSpPr>
          <p:cNvPr id="4" name="Text 2"/>
          <p:cNvSpPr/>
          <p:nvPr/>
        </p:nvSpPr>
        <p:spPr>
          <a:xfrm>
            <a:off x="661475" y="2378869"/>
            <a:ext cx="5203794" cy="2485430"/>
          </a:xfrm>
          <a:prstGeom prst="rect">
            <a:avLst/>
          </a:prstGeom>
          <a:noFill/>
          <a:ln/>
        </p:spPr>
        <p:txBody>
          <a:bodyPr wrap="square" lIns="0" tIns="0" rIns="0" bIns="0" rtlCol="0" anchor="t">
            <a:normAutofit/>
          </a:bodyPr>
          <a:lstStyle/>
          <a:p>
            <a:pPr marL="294640" indent="-294640" algn="l">
              <a:lnSpc>
                <a:spcPct val="133000"/>
              </a:lnSpc>
              <a:buSzPct val="100000"/>
              <a:buChar char="•"/>
            </a:pPr>
            <a:r>
              <a:rPr lang="en-US" sz="1450" b="1" dirty="0">
                <a:solidFill>
                  <a:srgbClr val="2C3249"/>
                </a:solidFill>
                <a:latin typeface="Martel Sans Bold" pitchFamily="34" charset="0"/>
                <a:ea typeface="Martel Sans Bold" pitchFamily="34" charset="-122"/>
                <a:cs typeface="Martel Sans Bold" pitchFamily="34" charset="-120"/>
              </a:rPr>
              <a:t>Theory applied:</a:t>
            </a:r>
            <a:r>
              <a:rPr lang="en-US" sz="1450" dirty="0">
                <a:solidFill>
                  <a:srgbClr val="2C3249"/>
                </a:solidFill>
                <a:latin typeface="Martel Sans" pitchFamily="34" charset="0"/>
                <a:ea typeface="Martel Sans" pitchFamily="34" charset="-122"/>
                <a:cs typeface="Martel Sans" pitchFamily="34" charset="-120"/>
              </a:rPr>
              <a:t> continuity theory explains her determination to return to familiar routines (Atchley, 1989); her final choice of the care home "to my friends" reflects activity theory, because connection mattered more than place</a:t>
            </a:r>
            <a:endParaRPr lang="en-US" sz="1450" dirty="0"/>
          </a:p>
          <a:p>
            <a:pPr marL="294640" indent="-294640" algn="l">
              <a:lnSpc>
                <a:spcPct val="133000"/>
              </a:lnSpc>
              <a:buSzPct val="100000"/>
              <a:buChar char="•"/>
            </a:pPr>
            <a:r>
              <a:rPr lang="en-US" sz="1450" b="1" dirty="0">
                <a:solidFill>
                  <a:srgbClr val="2C3249"/>
                </a:solidFill>
                <a:latin typeface="Martel Sans Bold" pitchFamily="34" charset="0"/>
                <a:ea typeface="Martel Sans Bold" pitchFamily="34" charset="-122"/>
                <a:cs typeface="Martel Sans Bold" pitchFamily="34" charset="-120"/>
              </a:rPr>
              <a:t>Policy link:</a:t>
            </a:r>
            <a:r>
              <a:rPr lang="en-US" sz="1450" dirty="0">
                <a:solidFill>
                  <a:srgbClr val="2C3249"/>
                </a:solidFill>
                <a:latin typeface="Martel Sans" pitchFamily="34" charset="0"/>
                <a:ea typeface="Martel Sans" pitchFamily="34" charset="-122"/>
                <a:cs typeface="Martel Sans" pitchFamily="34" charset="-120"/>
              </a:rPr>
              <a:t> </a:t>
            </a:r>
            <a:r>
              <a:rPr lang="en-US" sz="1450" i="1" dirty="0">
                <a:solidFill>
                  <a:srgbClr val="2C3249"/>
                </a:solidFill>
                <a:latin typeface="Martel Sans" pitchFamily="34" charset="0"/>
                <a:ea typeface="Martel Sans" pitchFamily="34" charset="-122"/>
                <a:cs typeface="Martel Sans" pitchFamily="34" charset="-120"/>
              </a:rPr>
              <a:t>Mental Capacity Act 2005</a:t>
            </a:r>
            <a:r>
              <a:rPr lang="en-US" sz="1450" dirty="0">
                <a:solidFill>
                  <a:srgbClr val="2C3249"/>
                </a:solidFill>
                <a:latin typeface="Martel Sans" pitchFamily="34" charset="0"/>
                <a:ea typeface="Martel Sans" pitchFamily="34" charset="-122"/>
                <a:cs typeface="Martel Sans" pitchFamily="34" charset="-120"/>
              </a:rPr>
              <a:t> (best interests; least restrictive option); DoLS; </a:t>
            </a:r>
            <a:r>
              <a:rPr lang="en-US" sz="1450" i="1" dirty="0">
                <a:solidFill>
                  <a:srgbClr val="2C3249"/>
                </a:solidFill>
                <a:latin typeface="Martel Sans" pitchFamily="34" charset="0"/>
                <a:ea typeface="Martel Sans" pitchFamily="34" charset="-122"/>
                <a:cs typeface="Martel Sans" pitchFamily="34" charset="-120"/>
              </a:rPr>
              <a:t>Care Act 2014</a:t>
            </a:r>
            <a:r>
              <a:rPr lang="en-US" sz="1450" dirty="0">
                <a:solidFill>
                  <a:srgbClr val="2C3249"/>
                </a:solidFill>
                <a:latin typeface="Martel Sans" pitchFamily="34" charset="0"/>
                <a:ea typeface="Martel Sans" pitchFamily="34" charset="-122"/>
                <a:cs typeface="Martel Sans" pitchFamily="34" charset="-120"/>
              </a:rPr>
              <a:t> wellbeing principle</a:t>
            </a:r>
            <a:endParaRPr lang="en-US" sz="1450" dirty="0"/>
          </a:p>
        </p:txBody>
      </p:sp>
      <p:sp>
        <p:nvSpPr>
          <p:cNvPr id="5" name="Text 3"/>
          <p:cNvSpPr/>
          <p:nvPr/>
        </p:nvSpPr>
        <p:spPr>
          <a:xfrm>
            <a:off x="6332776" y="1894582"/>
            <a:ext cx="5203794" cy="295275"/>
          </a:xfrm>
          <a:prstGeom prst="rect">
            <a:avLst/>
          </a:prstGeom>
          <a:noFill/>
          <a:ln/>
        </p:spPr>
        <p:txBody>
          <a:bodyPr wrap="none" lIns="0" tIns="0" rIns="0" bIns="0" rtlCol="0" anchor="t"/>
          <a:lstStyle/>
          <a:p>
            <a:pPr marL="0" indent="0" algn="l">
              <a:lnSpc>
                <a:spcPct val="104000"/>
              </a:lnSpc>
              <a:buNone/>
            </a:pPr>
            <a:r>
              <a:rPr lang="en-US" sz="1850" dirty="0">
                <a:solidFill>
                  <a:srgbClr val="272D45"/>
                </a:solidFill>
                <a:latin typeface="Kanit Light" pitchFamily="34" charset="0"/>
                <a:ea typeface="Kanit Light" pitchFamily="34" charset="-122"/>
                <a:cs typeface="Kanit Light" pitchFamily="34" charset="-120"/>
              </a:rPr>
              <a:t>Strengths, limitations and lesson</a:t>
            </a:r>
            <a:endParaRPr lang="en-US" sz="1850" dirty="0"/>
          </a:p>
        </p:txBody>
      </p:sp>
      <p:sp>
        <p:nvSpPr>
          <p:cNvPr id="6" name="Text 4"/>
          <p:cNvSpPr/>
          <p:nvPr/>
        </p:nvSpPr>
        <p:spPr>
          <a:xfrm>
            <a:off x="6332776" y="2378869"/>
            <a:ext cx="5203794" cy="3458766"/>
          </a:xfrm>
          <a:prstGeom prst="rect">
            <a:avLst/>
          </a:prstGeom>
          <a:noFill/>
          <a:ln/>
        </p:spPr>
        <p:txBody>
          <a:bodyPr wrap="square" lIns="0" tIns="0" rIns="0" bIns="0" rtlCol="0" anchor="t">
            <a:normAutofit/>
          </a:bodyPr>
          <a:lstStyle/>
          <a:p>
            <a:pPr marL="294640" indent="-294640" algn="l">
              <a:lnSpc>
                <a:spcPct val="133000"/>
              </a:lnSpc>
              <a:buSzPct val="100000"/>
              <a:buChar char="•"/>
            </a:pPr>
            <a:r>
              <a:rPr lang="en-US" sz="1450" b="1" dirty="0">
                <a:solidFill>
                  <a:srgbClr val="2C3249"/>
                </a:solidFill>
                <a:latin typeface="Martel Sans Bold" pitchFamily="34" charset="0"/>
                <a:ea typeface="Martel Sans Bold" pitchFamily="34" charset="-122"/>
                <a:cs typeface="Martel Sans Bold" pitchFamily="34" charset="-120"/>
              </a:rPr>
              <a:t>Strengths:</a:t>
            </a:r>
            <a:r>
              <a:rPr lang="en-US" sz="1450" dirty="0">
                <a:solidFill>
                  <a:srgbClr val="2C3249"/>
                </a:solidFill>
                <a:latin typeface="Martel Sans" pitchFamily="34" charset="0"/>
                <a:ea typeface="Martel Sans" pitchFamily="34" charset="-122"/>
                <a:cs typeface="Martel Sans" pitchFamily="34" charset="-120"/>
              </a:rPr>
              <a:t> her wishes were tested, not dismissed; independent advocacy; time-limited, conditional authorisations</a:t>
            </a:r>
            <a:endParaRPr lang="en-US" sz="1450" dirty="0"/>
          </a:p>
          <a:p>
            <a:pPr marL="294640" indent="-294640" algn="l">
              <a:lnSpc>
                <a:spcPct val="133000"/>
              </a:lnSpc>
              <a:buSzPct val="100000"/>
              <a:buChar char="•"/>
            </a:pPr>
            <a:r>
              <a:rPr lang="en-US" sz="1450" b="1" dirty="0">
                <a:solidFill>
                  <a:srgbClr val="2C3249"/>
                </a:solidFill>
                <a:latin typeface="Martel Sans Bold" pitchFamily="34" charset="0"/>
                <a:ea typeface="Martel Sans Bold" pitchFamily="34" charset="-122"/>
                <a:cs typeface="Martel Sans Bold" pitchFamily="34" charset="-120"/>
              </a:rPr>
              <a:t>Limitations:</a:t>
            </a:r>
            <a:r>
              <a:rPr lang="en-US" sz="1450" dirty="0">
                <a:solidFill>
                  <a:srgbClr val="2C3249"/>
                </a:solidFill>
                <a:latin typeface="Martel Sans" pitchFamily="34" charset="0"/>
                <a:ea typeface="Martel Sans" pitchFamily="34" charset="-122"/>
                <a:cs typeface="Martel Sans" pitchFamily="34" charset="-120"/>
              </a:rPr>
              <a:t> a crisis-driven pathway with no earlier preventive support for self-neglect; the live-in placement broke down; a single practice example without outcome data</a:t>
            </a:r>
            <a:endParaRPr lang="en-US" sz="1450" dirty="0"/>
          </a:p>
          <a:p>
            <a:pPr marL="294640" indent="-294640" algn="l">
              <a:lnSpc>
                <a:spcPct val="133000"/>
              </a:lnSpc>
              <a:buSzPct val="100000"/>
              <a:buChar char="•"/>
            </a:pPr>
            <a:r>
              <a:rPr lang="en-US" sz="1450" b="1" dirty="0">
                <a:solidFill>
                  <a:srgbClr val="2C3249"/>
                </a:solidFill>
                <a:latin typeface="Martel Sans Bold" pitchFamily="34" charset="0"/>
                <a:ea typeface="Martel Sans Bold" pitchFamily="34" charset="-122"/>
                <a:cs typeface="Martel Sans Bold" pitchFamily="34" charset="-120"/>
              </a:rPr>
              <a:t>Lesson:</a:t>
            </a:r>
            <a:r>
              <a:rPr lang="en-US" sz="1450" dirty="0">
                <a:solidFill>
                  <a:srgbClr val="2C3249"/>
                </a:solidFill>
                <a:latin typeface="Martel Sans" pitchFamily="34" charset="0"/>
                <a:ea typeface="Martel Sans" pitchFamily="34" charset="-122"/>
                <a:cs typeface="Martel Sans" pitchFamily="34" charset="-120"/>
              </a:rPr>
              <a:t> sensors and meal prompts might have prevented the crisis, but only alongside human support (Howard et al., 2021); empowerment here meant positive risk-taking and genuine choice</a:t>
            </a:r>
            <a:endParaRPr lang="en-US" sz="1450" dirty="0"/>
          </a:p>
        </p:txBody>
      </p:sp>
      <p:sp>
        <p:nvSpPr>
          <p:cNvPr id="7" name="Text 5"/>
          <p:cNvSpPr/>
          <p:nvPr/>
        </p:nvSpPr>
        <p:spPr>
          <a:xfrm>
            <a:off x="132255" y="6457255"/>
            <a:ext cx="3348549" cy="158750"/>
          </a:xfrm>
          <a:prstGeom prst="rect">
            <a:avLst/>
          </a:prstGeom>
          <a:noFill/>
          <a:ln/>
        </p:spPr>
        <p:txBody>
          <a:bodyPr wrap="none" lIns="99235" tIns="0" rIns="59541" bIns="0" rtlCol="0" anchor="t"/>
          <a:lstStyle/>
          <a:p>
            <a:pPr marL="0" indent="0" algn="l">
              <a:lnSpc>
                <a:spcPct val="100000"/>
              </a:lnSpc>
              <a:buNone/>
            </a:pPr>
            <a:r>
              <a:rPr lang="en-US" sz="1000" dirty="0">
                <a:solidFill>
                  <a:srgbClr val="2C3249"/>
                </a:solidFill>
                <a:latin typeface="Martel Sans" pitchFamily="34" charset="0"/>
                <a:ea typeface="Martel Sans" pitchFamily="34" charset="-122"/>
                <a:cs typeface="Martel Sans" pitchFamily="34" charset="-120"/>
              </a:rPr>
              <a:t>BMHP6027 Empowering the Older Person</a:t>
            </a:r>
            <a:endParaRPr lang="en-US" sz="1000" dirty="0"/>
          </a:p>
        </p:txBody>
      </p:sp>
      <p:sp>
        <p:nvSpPr>
          <p:cNvPr id="8" name="Text 6"/>
          <p:cNvSpPr/>
          <p:nvPr/>
        </p:nvSpPr>
        <p:spPr>
          <a:xfrm>
            <a:off x="11145956" y="6457255"/>
            <a:ext cx="913484" cy="158750"/>
          </a:xfrm>
          <a:prstGeom prst="rect">
            <a:avLst/>
          </a:prstGeom>
          <a:noFill/>
          <a:ln/>
        </p:spPr>
        <p:txBody>
          <a:bodyPr wrap="none" lIns="59541" tIns="0" rIns="99235" bIns="0" rtlCol="0" anchor="t"/>
          <a:lstStyle/>
          <a:p>
            <a:pPr marL="0" indent="0" algn="r">
              <a:lnSpc>
                <a:spcPct val="100000"/>
              </a:lnSpc>
              <a:buNone/>
            </a:pPr>
            <a:r>
              <a:rPr lang="en-US" sz="1000" dirty="0">
                <a:solidFill>
                  <a:srgbClr val="2C3249"/>
                </a:solidFill>
                <a:latin typeface="Martel Sans" pitchFamily="34" charset="0"/>
                <a:ea typeface="Martel Sans" pitchFamily="34" charset="-122"/>
                <a:cs typeface="Martel Sans" pitchFamily="34" charset="-120"/>
              </a:rPr>
              <a:t>15</a:t>
            </a:r>
            <a:endParaRPr lang="en-US" sz="1000" dirty="0"/>
          </a:p>
        </p:txBody>
      </p:sp>
      <p:pic>
        <p:nvPicPr>
          <p:cNvPr id="12" name="Video 11">
            <a:hlinkClick r:id="" action="ppaction://media"/>
            <a:extLst>
              <a:ext uri="{FF2B5EF4-FFF2-40B4-BE49-F238E27FC236}">
                <a16:creationId xmlns:a16="http://schemas.microsoft.com/office/drawing/2014/main" id="{7924B6A6-905B-FDDB-E4B9-A84EACB68559}"/>
              </a:ext>
            </a:extLst>
          </p:cNvPr>
          <p:cNvPicPr>
            <a:picLocks noChangeAspect="1"/>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5"/>
          <a:srcRect l="12500" r="12500"/>
          <a:stretch>
            <a:fillRect/>
          </a:stretch>
        </p:blipFill>
        <p:spPr>
          <a:xfrm>
            <a:off x="10052304" y="4718304"/>
            <a:ext cx="2057400" cy="2057400"/>
          </a:xfrm>
          <a:prstGeom prst="ellipse">
            <a:avLst/>
          </a:prstGeom>
        </p:spPr>
      </p:pic>
    </p:spTree>
  </p:cSld>
  <p:clrMapOvr>
    <a:masterClrMapping/>
  </p:clrMapOvr>
  <mc:AlternateContent xmlns:mc="http://schemas.openxmlformats.org/markup-compatibility/2006" xmlns:p14="http://schemas.microsoft.com/office/powerpoint/2010/main">
    <mc:Choice Requires="p14">
      <p:transition spd="slow" p14:dur="2000" advTm="54294"/>
    </mc:Choice>
    <mc:Fallback xmlns="">
      <p:transition spd="slow" advTm="5429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2"/>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12"/>
                </p:tgtEl>
              </p:cMediaNode>
            </p:video>
            <p:seq concurrent="1" nextAc="seek">
              <p:cTn id="8" restart="whenNotActive" fill="hold" evtFilter="cancelBubble" nodeType="interactiveSeq">
                <p:stCondLst>
                  <p:cond evt="onClick" delay="0">
                    <p:tgtEl>
                      <p:spTgt spid="12"/>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12"/>
                                        </p:tgtEl>
                                      </p:cBhvr>
                                    </p:cmd>
                                  </p:childTnLst>
                                </p:cTn>
                              </p:par>
                            </p:childTnLst>
                          </p:cTn>
                        </p:par>
                      </p:childTnLst>
                    </p:cTn>
                  </p:par>
                </p:childTnLst>
              </p:cTn>
              <p:nextCondLst>
                <p:cond evt="onClick" delay="0">
                  <p:tgtEl>
                    <p:spTgt spid="12"/>
                  </p:tgtEl>
                </p:cond>
              </p:nextCondLst>
            </p:seq>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name="Slide 16">
    <p:bg>
      <p:bgPr>
        <a:solidFill>
          <a:srgbClr val="FFFFFF"/>
        </a:solidFill>
        <a:effectLst/>
      </p:bgPr>
    </p:bg>
    <p:spTree>
      <p:nvGrpSpPr>
        <p:cNvPr id="1" name=""/>
        <p:cNvGrpSpPr/>
        <p:nvPr/>
      </p:nvGrpSpPr>
      <p:grpSpPr>
        <a:xfrm>
          <a:off x="0" y="0"/>
          <a:ext cx="0" cy="0"/>
          <a:chOff x="0" y="0"/>
          <a:chExt cx="0" cy="0"/>
        </a:xfrm>
      </p:grpSpPr>
      <p:sp>
        <p:nvSpPr>
          <p:cNvPr id="2" name="Text 0"/>
          <p:cNvSpPr/>
          <p:nvPr/>
        </p:nvSpPr>
        <p:spPr>
          <a:xfrm>
            <a:off x="661475" y="659408"/>
            <a:ext cx="10868745" cy="531614"/>
          </a:xfrm>
          <a:prstGeom prst="rect">
            <a:avLst/>
          </a:prstGeom>
          <a:noFill/>
          <a:ln/>
        </p:spPr>
        <p:txBody>
          <a:bodyPr wrap="none" lIns="0" tIns="0" rIns="0" bIns="0" rtlCol="0" anchor="t"/>
          <a:lstStyle/>
          <a:p>
            <a:pPr marL="0" indent="0" algn="l">
              <a:lnSpc>
                <a:spcPct val="104000"/>
              </a:lnSpc>
              <a:buNone/>
            </a:pPr>
            <a:r>
              <a:rPr lang="en-US" sz="3300" b="1" dirty="0">
                <a:solidFill>
                  <a:srgbClr val="272D45"/>
                </a:solidFill>
                <a:latin typeface="Kanit Bold" pitchFamily="34" charset="0"/>
                <a:ea typeface="Kanit Bold" pitchFamily="34" charset="-122"/>
                <a:cs typeface="Kanit Bold" pitchFamily="34" charset="-120"/>
              </a:rPr>
              <a:t>Safeguarding:</a:t>
            </a:r>
            <a:r>
              <a:rPr lang="en-US" sz="3300" dirty="0">
                <a:solidFill>
                  <a:srgbClr val="272D45"/>
                </a:solidFill>
                <a:latin typeface="Kanit Light" pitchFamily="34" charset="0"/>
                <a:ea typeface="Kanit Light" pitchFamily="34" charset="-122"/>
                <a:cs typeface="Kanit Light" pitchFamily="34" charset="-120"/>
              </a:rPr>
              <a:t> protection without disempowerment</a:t>
            </a:r>
            <a:endParaRPr lang="en-US" sz="3300" dirty="0"/>
          </a:p>
        </p:txBody>
      </p:sp>
      <p:sp>
        <p:nvSpPr>
          <p:cNvPr id="3" name="Shape 1"/>
          <p:cNvSpPr/>
          <p:nvPr/>
        </p:nvSpPr>
        <p:spPr>
          <a:xfrm>
            <a:off x="661475" y="1497211"/>
            <a:ext cx="2602343" cy="618530"/>
          </a:xfrm>
          <a:prstGeom prst="roundRect">
            <a:avLst>
              <a:gd name="adj" fmla="val 11551"/>
            </a:avLst>
          </a:prstGeom>
          <a:solidFill>
            <a:srgbClr val="DFECE9"/>
          </a:solidFill>
          <a:ln w="6350">
            <a:solidFill>
              <a:srgbClr val="C5D2CF"/>
            </a:solidFill>
            <a:prstDash val="solid"/>
          </a:ln>
        </p:spPr>
        <p:txBody>
          <a:bodyPr/>
          <a:lstStyle/>
          <a:p>
            <a:endParaRPr lang="en-GB"/>
          </a:p>
        </p:txBody>
      </p:sp>
      <p:sp>
        <p:nvSpPr>
          <p:cNvPr id="4" name="Text 2"/>
          <p:cNvSpPr/>
          <p:nvPr/>
        </p:nvSpPr>
        <p:spPr>
          <a:xfrm>
            <a:off x="837881" y="1673622"/>
            <a:ext cx="2249530" cy="265708"/>
          </a:xfrm>
          <a:prstGeom prst="rect">
            <a:avLst/>
          </a:prstGeom>
          <a:noFill/>
          <a:ln/>
        </p:spPr>
        <p:txBody>
          <a:bodyPr wrap="none" lIns="0" tIns="0" rIns="0" bIns="0" rtlCol="0" anchor="t"/>
          <a:lstStyle/>
          <a:p>
            <a:pPr marL="0" indent="0" algn="l">
              <a:lnSpc>
                <a:spcPct val="104000"/>
              </a:lnSpc>
              <a:buNone/>
            </a:pPr>
            <a:r>
              <a:rPr lang="en-US" sz="1650" dirty="0">
                <a:solidFill>
                  <a:srgbClr val="2C3249"/>
                </a:solidFill>
                <a:latin typeface="Kanit Light" pitchFamily="34" charset="0"/>
                <a:ea typeface="Kanit Light" pitchFamily="34" charset="-122"/>
                <a:cs typeface="Kanit Light" pitchFamily="34" charset="-120"/>
              </a:rPr>
              <a:t>Empowerment</a:t>
            </a:r>
            <a:endParaRPr lang="en-US" sz="1650" dirty="0"/>
          </a:p>
        </p:txBody>
      </p:sp>
      <p:sp>
        <p:nvSpPr>
          <p:cNvPr id="5" name="Shape 3"/>
          <p:cNvSpPr/>
          <p:nvPr/>
        </p:nvSpPr>
        <p:spPr>
          <a:xfrm>
            <a:off x="3416909" y="1497211"/>
            <a:ext cx="2602343" cy="618530"/>
          </a:xfrm>
          <a:prstGeom prst="roundRect">
            <a:avLst>
              <a:gd name="adj" fmla="val 11551"/>
            </a:avLst>
          </a:prstGeom>
          <a:solidFill>
            <a:srgbClr val="DFECE9"/>
          </a:solidFill>
          <a:ln w="6350">
            <a:solidFill>
              <a:srgbClr val="C5D2CF"/>
            </a:solidFill>
            <a:prstDash val="solid"/>
          </a:ln>
        </p:spPr>
        <p:txBody>
          <a:bodyPr/>
          <a:lstStyle/>
          <a:p>
            <a:endParaRPr lang="en-GB"/>
          </a:p>
        </p:txBody>
      </p:sp>
      <p:sp>
        <p:nvSpPr>
          <p:cNvPr id="6" name="Text 4"/>
          <p:cNvSpPr/>
          <p:nvPr/>
        </p:nvSpPr>
        <p:spPr>
          <a:xfrm>
            <a:off x="3593316" y="1673622"/>
            <a:ext cx="2249530" cy="265708"/>
          </a:xfrm>
          <a:prstGeom prst="rect">
            <a:avLst/>
          </a:prstGeom>
          <a:noFill/>
          <a:ln/>
        </p:spPr>
        <p:txBody>
          <a:bodyPr wrap="none" lIns="0" tIns="0" rIns="0" bIns="0" rtlCol="0" anchor="t"/>
          <a:lstStyle/>
          <a:p>
            <a:pPr marL="0" indent="0" algn="l">
              <a:lnSpc>
                <a:spcPct val="104000"/>
              </a:lnSpc>
              <a:buNone/>
            </a:pPr>
            <a:r>
              <a:rPr lang="en-US" sz="1650" dirty="0">
                <a:solidFill>
                  <a:srgbClr val="2C3249"/>
                </a:solidFill>
                <a:latin typeface="Kanit Light" pitchFamily="34" charset="0"/>
                <a:ea typeface="Kanit Light" pitchFamily="34" charset="-122"/>
                <a:cs typeface="Kanit Light" pitchFamily="34" charset="-120"/>
              </a:rPr>
              <a:t>Prevention</a:t>
            </a:r>
            <a:endParaRPr lang="en-US" sz="1650" dirty="0"/>
          </a:p>
        </p:txBody>
      </p:sp>
      <p:sp>
        <p:nvSpPr>
          <p:cNvPr id="7" name="Shape 5"/>
          <p:cNvSpPr/>
          <p:nvPr/>
        </p:nvSpPr>
        <p:spPr>
          <a:xfrm>
            <a:off x="6172343" y="1497211"/>
            <a:ext cx="2602343" cy="618530"/>
          </a:xfrm>
          <a:prstGeom prst="roundRect">
            <a:avLst>
              <a:gd name="adj" fmla="val 11551"/>
            </a:avLst>
          </a:prstGeom>
          <a:solidFill>
            <a:srgbClr val="DFECE9"/>
          </a:solidFill>
          <a:ln w="6350">
            <a:solidFill>
              <a:srgbClr val="C5D2CF"/>
            </a:solidFill>
            <a:prstDash val="solid"/>
          </a:ln>
        </p:spPr>
        <p:txBody>
          <a:bodyPr/>
          <a:lstStyle/>
          <a:p>
            <a:endParaRPr lang="en-GB"/>
          </a:p>
        </p:txBody>
      </p:sp>
      <p:sp>
        <p:nvSpPr>
          <p:cNvPr id="8" name="Text 6"/>
          <p:cNvSpPr/>
          <p:nvPr/>
        </p:nvSpPr>
        <p:spPr>
          <a:xfrm>
            <a:off x="6348750" y="1673622"/>
            <a:ext cx="2249530" cy="265708"/>
          </a:xfrm>
          <a:prstGeom prst="rect">
            <a:avLst/>
          </a:prstGeom>
          <a:noFill/>
          <a:ln/>
        </p:spPr>
        <p:txBody>
          <a:bodyPr wrap="none" lIns="0" tIns="0" rIns="0" bIns="0" rtlCol="0" anchor="t"/>
          <a:lstStyle/>
          <a:p>
            <a:pPr marL="0" indent="0" algn="l">
              <a:lnSpc>
                <a:spcPct val="104000"/>
              </a:lnSpc>
              <a:buNone/>
            </a:pPr>
            <a:r>
              <a:rPr lang="en-US" sz="1650" dirty="0">
                <a:solidFill>
                  <a:srgbClr val="2C3249"/>
                </a:solidFill>
                <a:latin typeface="Kanit Light" pitchFamily="34" charset="0"/>
                <a:ea typeface="Kanit Light" pitchFamily="34" charset="-122"/>
                <a:cs typeface="Kanit Light" pitchFamily="34" charset="-120"/>
              </a:rPr>
              <a:t>Proportionality</a:t>
            </a:r>
            <a:endParaRPr lang="en-US" sz="1650" dirty="0"/>
          </a:p>
        </p:txBody>
      </p:sp>
      <p:sp>
        <p:nvSpPr>
          <p:cNvPr id="9" name="Shape 7"/>
          <p:cNvSpPr/>
          <p:nvPr/>
        </p:nvSpPr>
        <p:spPr>
          <a:xfrm>
            <a:off x="8927777" y="1497211"/>
            <a:ext cx="2602443" cy="618530"/>
          </a:xfrm>
          <a:prstGeom prst="roundRect">
            <a:avLst>
              <a:gd name="adj" fmla="val 11551"/>
            </a:avLst>
          </a:prstGeom>
          <a:solidFill>
            <a:srgbClr val="DFECE9"/>
          </a:solidFill>
          <a:ln w="6350">
            <a:solidFill>
              <a:srgbClr val="C5D2CF"/>
            </a:solidFill>
            <a:prstDash val="solid"/>
          </a:ln>
        </p:spPr>
        <p:txBody>
          <a:bodyPr/>
          <a:lstStyle/>
          <a:p>
            <a:endParaRPr lang="en-GB"/>
          </a:p>
        </p:txBody>
      </p:sp>
      <p:sp>
        <p:nvSpPr>
          <p:cNvPr id="10" name="Text 8"/>
          <p:cNvSpPr/>
          <p:nvPr/>
        </p:nvSpPr>
        <p:spPr>
          <a:xfrm>
            <a:off x="9104184" y="1673622"/>
            <a:ext cx="2249630" cy="265708"/>
          </a:xfrm>
          <a:prstGeom prst="rect">
            <a:avLst/>
          </a:prstGeom>
          <a:noFill/>
          <a:ln/>
        </p:spPr>
        <p:txBody>
          <a:bodyPr wrap="none" lIns="0" tIns="0" rIns="0" bIns="0" rtlCol="0" anchor="t"/>
          <a:lstStyle/>
          <a:p>
            <a:pPr marL="0" indent="0" algn="l">
              <a:lnSpc>
                <a:spcPct val="104000"/>
              </a:lnSpc>
              <a:buNone/>
            </a:pPr>
            <a:r>
              <a:rPr lang="en-US" sz="1650" dirty="0">
                <a:solidFill>
                  <a:srgbClr val="2C3249"/>
                </a:solidFill>
                <a:latin typeface="Kanit Light" pitchFamily="34" charset="0"/>
                <a:ea typeface="Kanit Light" pitchFamily="34" charset="-122"/>
                <a:cs typeface="Kanit Light" pitchFamily="34" charset="-120"/>
              </a:rPr>
              <a:t>Protection</a:t>
            </a:r>
            <a:endParaRPr lang="en-US" sz="1650" dirty="0"/>
          </a:p>
        </p:txBody>
      </p:sp>
      <p:sp>
        <p:nvSpPr>
          <p:cNvPr id="11" name="Shape 9"/>
          <p:cNvSpPr/>
          <p:nvPr/>
        </p:nvSpPr>
        <p:spPr>
          <a:xfrm>
            <a:off x="661475" y="2268835"/>
            <a:ext cx="5357778" cy="618530"/>
          </a:xfrm>
          <a:prstGeom prst="roundRect">
            <a:avLst>
              <a:gd name="adj" fmla="val 11551"/>
            </a:avLst>
          </a:prstGeom>
          <a:solidFill>
            <a:srgbClr val="DFECE9"/>
          </a:solidFill>
          <a:ln w="6350">
            <a:solidFill>
              <a:srgbClr val="C5D2CF"/>
            </a:solidFill>
            <a:prstDash val="solid"/>
          </a:ln>
        </p:spPr>
        <p:txBody>
          <a:bodyPr/>
          <a:lstStyle/>
          <a:p>
            <a:endParaRPr lang="en-GB"/>
          </a:p>
        </p:txBody>
      </p:sp>
      <p:sp>
        <p:nvSpPr>
          <p:cNvPr id="12" name="Text 10"/>
          <p:cNvSpPr/>
          <p:nvPr/>
        </p:nvSpPr>
        <p:spPr>
          <a:xfrm>
            <a:off x="837881" y="2445246"/>
            <a:ext cx="5004965" cy="265708"/>
          </a:xfrm>
          <a:prstGeom prst="rect">
            <a:avLst/>
          </a:prstGeom>
          <a:noFill/>
          <a:ln/>
        </p:spPr>
        <p:txBody>
          <a:bodyPr wrap="none" lIns="0" tIns="0" rIns="0" bIns="0" rtlCol="0" anchor="t"/>
          <a:lstStyle/>
          <a:p>
            <a:pPr marL="0" indent="0" algn="l">
              <a:lnSpc>
                <a:spcPct val="104000"/>
              </a:lnSpc>
              <a:buNone/>
            </a:pPr>
            <a:r>
              <a:rPr lang="en-US" sz="1650" dirty="0">
                <a:solidFill>
                  <a:srgbClr val="2C3249"/>
                </a:solidFill>
                <a:latin typeface="Kanit Light" pitchFamily="34" charset="0"/>
                <a:ea typeface="Kanit Light" pitchFamily="34" charset="-122"/>
                <a:cs typeface="Kanit Light" pitchFamily="34" charset="-120"/>
              </a:rPr>
              <a:t>Partnership</a:t>
            </a:r>
            <a:endParaRPr lang="en-US" sz="1650" dirty="0"/>
          </a:p>
        </p:txBody>
      </p:sp>
      <p:sp>
        <p:nvSpPr>
          <p:cNvPr id="13" name="Shape 11"/>
          <p:cNvSpPr/>
          <p:nvPr/>
        </p:nvSpPr>
        <p:spPr>
          <a:xfrm>
            <a:off x="6172343" y="2268835"/>
            <a:ext cx="5357877" cy="618530"/>
          </a:xfrm>
          <a:prstGeom prst="roundRect">
            <a:avLst>
              <a:gd name="adj" fmla="val 11551"/>
            </a:avLst>
          </a:prstGeom>
          <a:solidFill>
            <a:srgbClr val="DFECE9"/>
          </a:solidFill>
          <a:ln w="6350">
            <a:solidFill>
              <a:srgbClr val="C5D2CF"/>
            </a:solidFill>
            <a:prstDash val="solid"/>
          </a:ln>
        </p:spPr>
        <p:txBody>
          <a:bodyPr/>
          <a:lstStyle/>
          <a:p>
            <a:endParaRPr lang="en-GB"/>
          </a:p>
        </p:txBody>
      </p:sp>
      <p:sp>
        <p:nvSpPr>
          <p:cNvPr id="14" name="Text 12"/>
          <p:cNvSpPr/>
          <p:nvPr/>
        </p:nvSpPr>
        <p:spPr>
          <a:xfrm>
            <a:off x="6348750" y="2445246"/>
            <a:ext cx="5005064" cy="265708"/>
          </a:xfrm>
          <a:prstGeom prst="rect">
            <a:avLst/>
          </a:prstGeom>
          <a:noFill/>
          <a:ln/>
        </p:spPr>
        <p:txBody>
          <a:bodyPr wrap="none" lIns="0" tIns="0" rIns="0" bIns="0" rtlCol="0" anchor="t"/>
          <a:lstStyle/>
          <a:p>
            <a:pPr marL="0" indent="0" algn="l">
              <a:lnSpc>
                <a:spcPct val="104000"/>
              </a:lnSpc>
              <a:buNone/>
            </a:pPr>
            <a:r>
              <a:rPr lang="en-US" sz="1650" dirty="0">
                <a:solidFill>
                  <a:srgbClr val="2C3249"/>
                </a:solidFill>
                <a:latin typeface="Kanit Light" pitchFamily="34" charset="0"/>
                <a:ea typeface="Kanit Light" pitchFamily="34" charset="-122"/>
                <a:cs typeface="Kanit Light" pitchFamily="34" charset="-120"/>
              </a:rPr>
              <a:t>Accountability</a:t>
            </a:r>
            <a:endParaRPr lang="en-US" sz="1650" dirty="0"/>
          </a:p>
        </p:txBody>
      </p:sp>
      <p:sp>
        <p:nvSpPr>
          <p:cNvPr id="15" name="Text 13"/>
          <p:cNvSpPr/>
          <p:nvPr/>
        </p:nvSpPr>
        <p:spPr>
          <a:xfrm>
            <a:off x="661475" y="3059609"/>
            <a:ext cx="10868745" cy="3016052"/>
          </a:xfrm>
          <a:prstGeom prst="rect">
            <a:avLst/>
          </a:prstGeom>
          <a:noFill/>
          <a:ln/>
        </p:spPr>
        <p:txBody>
          <a:bodyPr wrap="square" lIns="0" tIns="0" rIns="0" bIns="0" rtlCol="0" anchor="t"/>
          <a:lstStyle/>
          <a:p>
            <a:pPr marL="0" indent="0" algn="l">
              <a:lnSpc>
                <a:spcPct val="127000"/>
              </a:lnSpc>
              <a:spcAft>
                <a:spcPts val="1350"/>
              </a:spcAft>
              <a:buNone/>
            </a:pPr>
            <a:r>
              <a:rPr lang="en-US" sz="1300" b="1" dirty="0">
                <a:solidFill>
                  <a:srgbClr val="2C3249"/>
                </a:solidFill>
                <a:latin typeface="Martel Sans Bold" pitchFamily="34" charset="0"/>
                <a:ea typeface="Martel Sans Bold" pitchFamily="34" charset="-122"/>
                <a:cs typeface="Martel Sans Bold" pitchFamily="34" charset="-120"/>
              </a:rPr>
              <a:t>Principles (DHSC, 2025d):</a:t>
            </a:r>
            <a:endParaRPr lang="en-US" sz="1300" dirty="0"/>
          </a:p>
          <a:p>
            <a:pPr marL="0" indent="0" algn="l">
              <a:lnSpc>
                <a:spcPct val="127000"/>
              </a:lnSpc>
              <a:buNone/>
            </a:pPr>
            <a:r>
              <a:rPr lang="en-US" sz="1300" b="1" dirty="0">
                <a:solidFill>
                  <a:srgbClr val="2C3249"/>
                </a:solidFill>
                <a:latin typeface="Martel Sans Bold" pitchFamily="34" charset="0"/>
                <a:ea typeface="Martel Sans Bold" pitchFamily="34" charset="-122"/>
                <a:cs typeface="Martel Sans Bold" pitchFamily="34" charset="-120"/>
              </a:rPr>
              <a:t>Empowerment in practice:</a:t>
            </a:r>
            <a:endParaRPr lang="en-US" sz="1300" dirty="0"/>
          </a:p>
          <a:p>
            <a:pPr marL="0" indent="0" algn="l">
              <a:lnSpc>
                <a:spcPct val="127000"/>
              </a:lnSpc>
              <a:spcAft>
                <a:spcPts val="1350"/>
              </a:spcAft>
              <a:buNone/>
            </a:pPr>
            <a:r>
              <a:rPr lang="en-US" sz="1300" i="1" dirty="0">
                <a:solidFill>
                  <a:srgbClr val="2C3249"/>
                </a:solidFill>
                <a:latin typeface="Martel Sans" pitchFamily="34" charset="0"/>
                <a:ea typeface="Martel Sans" pitchFamily="34" charset="-122"/>
                <a:cs typeface="Martel Sans" pitchFamily="34" charset="-120"/>
              </a:rPr>
              <a:t>"I am asked what I want as the outcomes from the safeguarding process and these directly inform what happens"</a:t>
            </a:r>
            <a:r>
              <a:rPr lang="en-US" sz="1300" dirty="0">
                <a:solidFill>
                  <a:srgbClr val="2C3249"/>
                </a:solidFill>
                <a:latin typeface="Martel Sans" pitchFamily="34" charset="0"/>
                <a:ea typeface="Martel Sans" pitchFamily="34" charset="-122"/>
                <a:cs typeface="Martel Sans" pitchFamily="34" charset="-120"/>
              </a:rPr>
              <a:t> (DHSC, 2025d)</a:t>
            </a:r>
            <a:endParaRPr lang="en-US" sz="1300" dirty="0"/>
          </a:p>
          <a:p>
            <a:pPr marL="0" indent="0" algn="l">
              <a:lnSpc>
                <a:spcPct val="127000"/>
              </a:lnSpc>
              <a:buNone/>
            </a:pPr>
            <a:r>
              <a:rPr lang="en-US" sz="1300" b="1" dirty="0">
                <a:solidFill>
                  <a:srgbClr val="2C3249"/>
                </a:solidFill>
                <a:latin typeface="Martel Sans Bold" pitchFamily="34" charset="0"/>
                <a:ea typeface="Martel Sans Bold" pitchFamily="34" charset="-122"/>
                <a:cs typeface="Martel Sans Bold" pitchFamily="34" charset="-120"/>
              </a:rPr>
              <a:t>Scale, 2024–25:</a:t>
            </a:r>
            <a:r>
              <a:rPr lang="en-US" sz="1300" dirty="0">
                <a:solidFill>
                  <a:srgbClr val="2C3249"/>
                </a:solidFill>
                <a:latin typeface="Martel Sans" pitchFamily="34" charset="0"/>
                <a:ea typeface="Martel Sans" pitchFamily="34" charset="-122"/>
                <a:cs typeface="Martel Sans" pitchFamily="34" charset="-120"/>
              </a:rPr>
              <a:t> 640,240 concerns and 185,270 Section 42 enquiries; most involved people aged 65+.</a:t>
            </a:r>
            <a:endParaRPr lang="en-US" sz="1300" dirty="0"/>
          </a:p>
          <a:p>
            <a:pPr marL="0" indent="0" algn="l">
              <a:lnSpc>
                <a:spcPct val="127000"/>
              </a:lnSpc>
              <a:spcAft>
                <a:spcPts val="1350"/>
              </a:spcAft>
              <a:buNone/>
            </a:pPr>
            <a:r>
              <a:rPr lang="en-US" sz="1300" dirty="0">
                <a:solidFill>
                  <a:srgbClr val="2C3249"/>
                </a:solidFill>
                <a:latin typeface="Martel Sans" pitchFamily="34" charset="0"/>
                <a:ea typeface="Martel Sans" pitchFamily="34" charset="-122"/>
                <a:cs typeface="Martel Sans" pitchFamily="34" charset="-120"/>
              </a:rPr>
              <a:t>Neglect was the commonest risk and the person's own home the commonest setting (DHSC, 2025c)</a:t>
            </a:r>
            <a:endParaRPr lang="en-US" sz="1300" dirty="0"/>
          </a:p>
          <a:p>
            <a:pPr marL="0" indent="0" algn="l">
              <a:lnSpc>
                <a:spcPct val="127000"/>
              </a:lnSpc>
              <a:buNone/>
            </a:pPr>
            <a:r>
              <a:rPr lang="en-US" sz="1300" b="1" dirty="0">
                <a:solidFill>
                  <a:srgbClr val="2C3249"/>
                </a:solidFill>
                <a:latin typeface="Martel Sans Bold" pitchFamily="34" charset="0"/>
                <a:ea typeface="Martel Sans Bold" pitchFamily="34" charset="-122"/>
                <a:cs typeface="Martel Sans Bold" pitchFamily="34" charset="-120"/>
              </a:rPr>
              <a:t>Making Safeguarding Personal:</a:t>
            </a:r>
            <a:endParaRPr lang="en-US" sz="1300" dirty="0"/>
          </a:p>
          <a:p>
            <a:pPr marL="0" indent="0" algn="l">
              <a:lnSpc>
                <a:spcPct val="127000"/>
              </a:lnSpc>
              <a:spcAft>
                <a:spcPts val="1350"/>
              </a:spcAft>
              <a:buNone/>
            </a:pPr>
            <a:r>
              <a:rPr lang="en-US" sz="1300" dirty="0">
                <a:solidFill>
                  <a:srgbClr val="2C3249"/>
                </a:solidFill>
                <a:latin typeface="Martel Sans" pitchFamily="34" charset="0"/>
                <a:ea typeface="Martel Sans" pitchFamily="34" charset="-122"/>
                <a:cs typeface="Martel Sans" pitchFamily="34" charset="-120"/>
              </a:rPr>
              <a:t>85% were asked about their desired outcomes, and 95% of those outcomes were fully or partly achieved (DHSC, 2025c)</a:t>
            </a:r>
            <a:endParaRPr lang="en-US" sz="1300" dirty="0"/>
          </a:p>
          <a:p>
            <a:pPr marL="0" indent="0" algn="l">
              <a:lnSpc>
                <a:spcPct val="127000"/>
              </a:lnSpc>
              <a:buNone/>
            </a:pPr>
            <a:r>
              <a:rPr lang="en-US" sz="1300" b="1" dirty="0">
                <a:solidFill>
                  <a:srgbClr val="2C3249"/>
                </a:solidFill>
                <a:latin typeface="Martel Sans Bold" pitchFamily="34" charset="0"/>
                <a:ea typeface="Martel Sans Bold" pitchFamily="34" charset="-122"/>
                <a:cs typeface="Martel Sans Bold" pitchFamily="34" charset="-120"/>
              </a:rPr>
              <a:t>Critique:</a:t>
            </a:r>
            <a:r>
              <a:rPr lang="en-US" sz="1300" dirty="0">
                <a:solidFill>
                  <a:srgbClr val="2C3249"/>
                </a:solidFill>
                <a:latin typeface="Martel Sans" pitchFamily="34" charset="0"/>
                <a:ea typeface="Martel Sans" pitchFamily="34" charset="-122"/>
                <a:cs typeface="Martel Sans" pitchFamily="34" charset="-120"/>
              </a:rPr>
              <a:t> The approach needs time, skills and managerial support (Cooper, Cocker and Briggs, 2018).</a:t>
            </a:r>
            <a:endParaRPr lang="en-US" sz="1300" dirty="0"/>
          </a:p>
          <a:p>
            <a:pPr marL="0" indent="0" algn="l">
              <a:lnSpc>
                <a:spcPct val="127000"/>
              </a:lnSpc>
              <a:buNone/>
            </a:pPr>
            <a:r>
              <a:rPr lang="en-US" sz="1300" dirty="0">
                <a:solidFill>
                  <a:srgbClr val="2C3249"/>
                </a:solidFill>
                <a:latin typeface="Martel Sans" pitchFamily="34" charset="0"/>
                <a:ea typeface="Martel Sans" pitchFamily="34" charset="-122"/>
                <a:cs typeface="Martel Sans" pitchFamily="34" charset="-120"/>
              </a:rPr>
              <a:t>Proportionality means the least restrictive response that keeps people safe without silencing them.</a:t>
            </a:r>
            <a:endParaRPr lang="en-US" sz="1300" dirty="0"/>
          </a:p>
        </p:txBody>
      </p:sp>
      <p:sp>
        <p:nvSpPr>
          <p:cNvPr id="16" name="Text 14"/>
          <p:cNvSpPr/>
          <p:nvPr/>
        </p:nvSpPr>
        <p:spPr>
          <a:xfrm>
            <a:off x="132255" y="6457255"/>
            <a:ext cx="3348549" cy="158750"/>
          </a:xfrm>
          <a:prstGeom prst="rect">
            <a:avLst/>
          </a:prstGeom>
          <a:noFill/>
          <a:ln/>
        </p:spPr>
        <p:txBody>
          <a:bodyPr wrap="none" lIns="99235" tIns="0" rIns="59541" bIns="0" rtlCol="0" anchor="t"/>
          <a:lstStyle/>
          <a:p>
            <a:pPr marL="0" indent="0" algn="l">
              <a:lnSpc>
                <a:spcPct val="100000"/>
              </a:lnSpc>
              <a:buNone/>
            </a:pPr>
            <a:r>
              <a:rPr lang="en-US" sz="1000" dirty="0">
                <a:solidFill>
                  <a:srgbClr val="2C3249"/>
                </a:solidFill>
                <a:latin typeface="Martel Sans" pitchFamily="34" charset="0"/>
                <a:ea typeface="Martel Sans" pitchFamily="34" charset="-122"/>
                <a:cs typeface="Martel Sans" pitchFamily="34" charset="-120"/>
              </a:rPr>
              <a:t>BMHP6027 Empowering the Older Person</a:t>
            </a:r>
            <a:endParaRPr lang="en-US" sz="1000" dirty="0"/>
          </a:p>
        </p:txBody>
      </p:sp>
      <p:sp>
        <p:nvSpPr>
          <p:cNvPr id="17" name="Text 15"/>
          <p:cNvSpPr/>
          <p:nvPr/>
        </p:nvSpPr>
        <p:spPr>
          <a:xfrm>
            <a:off x="11146154" y="6457255"/>
            <a:ext cx="913286" cy="158750"/>
          </a:xfrm>
          <a:prstGeom prst="rect">
            <a:avLst/>
          </a:prstGeom>
          <a:noFill/>
          <a:ln/>
        </p:spPr>
        <p:txBody>
          <a:bodyPr wrap="none" lIns="59541" tIns="0" rIns="99235" bIns="0" rtlCol="0" anchor="t"/>
          <a:lstStyle/>
          <a:p>
            <a:pPr marL="0" indent="0" algn="r">
              <a:lnSpc>
                <a:spcPct val="100000"/>
              </a:lnSpc>
              <a:buNone/>
            </a:pPr>
            <a:r>
              <a:rPr lang="en-US" sz="1000" dirty="0">
                <a:solidFill>
                  <a:srgbClr val="2C3249"/>
                </a:solidFill>
                <a:latin typeface="Martel Sans" pitchFamily="34" charset="0"/>
                <a:ea typeface="Martel Sans" pitchFamily="34" charset="-122"/>
                <a:cs typeface="Martel Sans" pitchFamily="34" charset="-120"/>
              </a:rPr>
              <a:t>16</a:t>
            </a:r>
            <a:endParaRPr lang="en-US" sz="1000" dirty="0"/>
          </a:p>
        </p:txBody>
      </p:sp>
      <p:pic>
        <p:nvPicPr>
          <p:cNvPr id="25" name="Video 24">
            <a:hlinkClick r:id="" action="ppaction://media"/>
            <a:extLst>
              <a:ext uri="{FF2B5EF4-FFF2-40B4-BE49-F238E27FC236}">
                <a16:creationId xmlns:a16="http://schemas.microsoft.com/office/drawing/2014/main" id="{12C2DCCA-31FC-497C-CEBC-5D088C54A73F}"/>
              </a:ext>
            </a:extLst>
          </p:cNvPr>
          <p:cNvPicPr>
            <a:picLocks noChangeAspect="1"/>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5"/>
          <a:srcRect l="12500" r="12500"/>
          <a:stretch>
            <a:fillRect/>
          </a:stretch>
        </p:blipFill>
        <p:spPr>
          <a:xfrm>
            <a:off x="10052304" y="4718304"/>
            <a:ext cx="2057400" cy="2057400"/>
          </a:xfrm>
          <a:prstGeom prst="ellipse">
            <a:avLst/>
          </a:prstGeom>
        </p:spPr>
      </p:pic>
    </p:spTree>
  </p:cSld>
  <p:clrMapOvr>
    <a:masterClrMapping/>
  </p:clrMapOvr>
  <mc:AlternateContent xmlns:mc="http://schemas.openxmlformats.org/markup-compatibility/2006" xmlns:p14="http://schemas.microsoft.com/office/powerpoint/2010/main">
    <mc:Choice Requires="p14">
      <p:transition spd="slow" p14:dur="2000" advTm="60607"/>
    </mc:Choice>
    <mc:Fallback xmlns="">
      <p:transition spd="slow" advTm="6060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5"/>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25"/>
                </p:tgtEl>
              </p:cMediaNode>
            </p:video>
            <p:seq concurrent="1" nextAc="seek">
              <p:cTn id="8" restart="whenNotActive" fill="hold" evtFilter="cancelBubble" nodeType="interactiveSeq">
                <p:stCondLst>
                  <p:cond evt="onClick" delay="0">
                    <p:tgtEl>
                      <p:spTgt spid="25"/>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25"/>
                                        </p:tgtEl>
                                      </p:cBhvr>
                                    </p:cmd>
                                  </p:childTnLst>
                                </p:cTn>
                              </p:par>
                            </p:childTnLst>
                          </p:cTn>
                        </p:par>
                      </p:childTnLst>
                    </p:cTn>
                  </p:par>
                </p:childTnLst>
              </p:cTn>
              <p:nextCondLst>
                <p:cond evt="onClick" delay="0">
                  <p:tgtEl>
                    <p:spTgt spid="25"/>
                  </p:tgtEl>
                </p:cond>
              </p:nextCondLst>
            </p:seq>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name="Slide 17">
    <p:bg>
      <p:bgPr>
        <a:solidFill>
          <a:srgbClr val="FFFFFF"/>
        </a:solidFill>
        <a:effectLst/>
      </p:bgPr>
    </p:bg>
    <p:spTree>
      <p:nvGrpSpPr>
        <p:cNvPr id="1" name=""/>
        <p:cNvGrpSpPr/>
        <p:nvPr/>
      </p:nvGrpSpPr>
      <p:grpSpPr>
        <a:xfrm>
          <a:off x="0" y="0"/>
          <a:ext cx="0" cy="0"/>
          <a:chOff x="0" y="0"/>
          <a:chExt cx="0" cy="0"/>
        </a:xfrm>
      </p:grpSpPr>
      <p:sp>
        <p:nvSpPr>
          <p:cNvPr id="2" name="Text 0"/>
          <p:cNvSpPr/>
          <p:nvPr/>
        </p:nvSpPr>
        <p:spPr>
          <a:xfrm>
            <a:off x="661475" y="670024"/>
            <a:ext cx="10868745" cy="531614"/>
          </a:xfrm>
          <a:prstGeom prst="rect">
            <a:avLst/>
          </a:prstGeom>
          <a:noFill/>
          <a:ln/>
        </p:spPr>
        <p:txBody>
          <a:bodyPr wrap="none" lIns="0" tIns="0" rIns="0" bIns="0" rtlCol="0" anchor="t"/>
          <a:lstStyle/>
          <a:p>
            <a:pPr marL="0" indent="0" algn="l">
              <a:lnSpc>
                <a:spcPct val="104000"/>
              </a:lnSpc>
              <a:buNone/>
            </a:pPr>
            <a:r>
              <a:rPr lang="en-US" sz="3300" dirty="0">
                <a:solidFill>
                  <a:srgbClr val="272D45"/>
                </a:solidFill>
                <a:latin typeface="Kanit Light" pitchFamily="34" charset="0"/>
                <a:ea typeface="Kanit Light" pitchFamily="34" charset="-122"/>
                <a:cs typeface="Kanit Light" pitchFamily="34" charset="-120"/>
              </a:rPr>
              <a:t>Recommendations: from problem to solution</a:t>
            </a:r>
            <a:endParaRPr lang="en-US" sz="3300" dirty="0"/>
          </a:p>
        </p:txBody>
      </p:sp>
      <p:graphicFrame>
        <p:nvGraphicFramePr>
          <p:cNvPr id="18" name="Table 0"/>
          <p:cNvGraphicFramePr>
            <a:graphicFrameLocks noGrp="1"/>
          </p:cNvGraphicFramePr>
          <p:nvPr>
            <p:extLst>
              <p:ext uri="{D42A27DB-BD31-4B8C-83A1-F6EECF244321}">
                <p14:modId xmlns:p14="http://schemas.microsoft.com/office/powerpoint/2010/main" val="1579011935"/>
              </p:ext>
            </p:extLst>
          </p:nvPr>
        </p:nvGraphicFramePr>
        <p:xfrm>
          <a:off x="661475" y="1507827"/>
          <a:ext cx="10868745" cy="4165297"/>
        </p:xfrm>
        <a:graphic>
          <a:graphicData uri="http://schemas.openxmlformats.org/drawingml/2006/table">
            <a:tbl>
              <a:tblPr/>
              <a:tblGrid>
                <a:gridCol w="3622915">
                  <a:extLst>
                    <a:ext uri="{9D8B030D-6E8A-4147-A177-3AD203B41FA5}">
                      <a16:colId xmlns:a16="http://schemas.microsoft.com/office/drawing/2014/main" val="20000"/>
                    </a:ext>
                  </a:extLst>
                </a:gridCol>
                <a:gridCol w="3622915">
                  <a:extLst>
                    <a:ext uri="{9D8B030D-6E8A-4147-A177-3AD203B41FA5}">
                      <a16:colId xmlns:a16="http://schemas.microsoft.com/office/drawing/2014/main" val="20001"/>
                    </a:ext>
                  </a:extLst>
                </a:gridCol>
                <a:gridCol w="3622915">
                  <a:extLst>
                    <a:ext uri="{9D8B030D-6E8A-4147-A177-3AD203B41FA5}">
                      <a16:colId xmlns:a16="http://schemas.microsoft.com/office/drawing/2014/main" val="20002"/>
                    </a:ext>
                  </a:extLst>
                </a:gridCol>
              </a:tblGrid>
              <a:tr h="457982">
                <a:tc>
                  <a:txBody>
                    <a:bodyPr/>
                    <a:lstStyle/>
                    <a:p>
                      <a:pPr marL="0" indent="0" algn="l">
                        <a:buNone/>
                      </a:pPr>
                      <a:r>
                        <a:rPr lang="en-US" sz="1300" b="1" dirty="0">
                          <a:solidFill>
                            <a:srgbClr val="2C3249"/>
                          </a:solidFill>
                          <a:latin typeface="Martel Sans" pitchFamily="34" charset="0"/>
                          <a:ea typeface="Martel Sans" pitchFamily="34" charset="-122"/>
                          <a:cs typeface="Martel Sans" pitchFamily="34" charset="-120"/>
                        </a:rPr>
                        <a:t>Problem and evidence</a:t>
                      </a:r>
                      <a:endParaRPr lang="en-US" sz="1300" dirty="0">
                        <a:latin typeface="Martel Sans" charset="0"/>
                        <a:ea typeface="Martel Sans" charset="0"/>
                        <a:cs typeface="Martel Sans" charset="0"/>
                      </a:endParaRPr>
                    </a:p>
                  </a:txBody>
                  <a:tcPr marL="170117" marR="170117" marT="6350" marB="6350" anchor="ctr">
                    <a:lnL w="12700" cap="flat" cmpd="sng" algn="ctr">
                      <a:solidFill>
                        <a:srgbClr val="C5D2CF"/>
                      </a:solidFill>
                      <a:prstDash val="solid"/>
                      <a:round/>
                      <a:headEnd type="none" w="med" len="med"/>
                      <a:tailEnd type="none" w="med" len="med"/>
                    </a:lnL>
                    <a:lnR w="12700" cap="flat" cmpd="sng" algn="ctr">
                      <a:solidFill>
                        <a:srgbClr val="FFFFFF"/>
                      </a:solidFill>
                      <a:prstDash val="solid"/>
                      <a:round/>
                      <a:headEnd type="none" w="med" len="med"/>
                      <a:tailEnd type="none" w="med" len="med"/>
                    </a:lnR>
                    <a:lnT w="12700" cap="flat" cmpd="sng" algn="ctr">
                      <a:solidFill>
                        <a:srgbClr val="C5D2CF"/>
                      </a:solidFill>
                      <a:prstDash val="solid"/>
                      <a:round/>
                      <a:headEnd type="none" w="med" len="med"/>
                      <a:tailEnd type="none" w="med" len="med"/>
                    </a:lnT>
                    <a:lnB w="12700" cap="flat" cmpd="sng" algn="ctr">
                      <a:solidFill>
                        <a:srgbClr val="C5D2CF"/>
                      </a:solidFill>
                      <a:prstDash val="solid"/>
                      <a:round/>
                      <a:headEnd type="none" w="med" len="med"/>
                      <a:tailEnd type="none" w="med" len="med"/>
                    </a:lnB>
                  </a:tcPr>
                </a:tc>
                <a:tc>
                  <a:txBody>
                    <a:bodyPr/>
                    <a:lstStyle/>
                    <a:p>
                      <a:pPr marL="0" indent="0" algn="l">
                        <a:buNone/>
                      </a:pPr>
                      <a:r>
                        <a:rPr lang="en-US" sz="1300" b="1" dirty="0">
                          <a:solidFill>
                            <a:srgbClr val="2C3249"/>
                          </a:solidFill>
                          <a:latin typeface="Martel Sans" pitchFamily="34" charset="0"/>
                          <a:ea typeface="Martel Sans" pitchFamily="34" charset="-122"/>
                          <a:cs typeface="Martel Sans" pitchFamily="34" charset="-120"/>
                        </a:rPr>
                        <a:t>Recommendation</a:t>
                      </a:r>
                      <a:endParaRPr lang="en-US" sz="1300" dirty="0">
                        <a:latin typeface="Martel Sans" charset="0"/>
                        <a:ea typeface="Martel Sans" charset="0"/>
                        <a:cs typeface="Martel Sans" charset="0"/>
                      </a:endParaRPr>
                    </a:p>
                  </a:txBody>
                  <a:tcPr marL="170117" marR="170117" marT="6350" marB="6350" anchor="ctr">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w="12700" cap="flat" cmpd="sng" algn="ctr">
                      <a:solidFill>
                        <a:srgbClr val="C5D2CF"/>
                      </a:solidFill>
                      <a:prstDash val="solid"/>
                      <a:round/>
                      <a:headEnd type="none" w="med" len="med"/>
                      <a:tailEnd type="none" w="med" len="med"/>
                    </a:lnT>
                    <a:lnB w="12700" cap="flat" cmpd="sng" algn="ctr">
                      <a:solidFill>
                        <a:srgbClr val="C5D2CF"/>
                      </a:solidFill>
                      <a:prstDash val="solid"/>
                      <a:round/>
                      <a:headEnd type="none" w="med" len="med"/>
                      <a:tailEnd type="none" w="med" len="med"/>
                    </a:lnB>
                  </a:tcPr>
                </a:tc>
                <a:tc>
                  <a:txBody>
                    <a:bodyPr/>
                    <a:lstStyle/>
                    <a:p>
                      <a:pPr marL="0" indent="0" algn="l">
                        <a:buNone/>
                      </a:pPr>
                      <a:r>
                        <a:rPr lang="en-US" sz="1300" b="1" dirty="0">
                          <a:solidFill>
                            <a:srgbClr val="2C3249"/>
                          </a:solidFill>
                          <a:latin typeface="Martel Sans" pitchFamily="34" charset="0"/>
                          <a:ea typeface="Martel Sans" pitchFamily="34" charset="-122"/>
                          <a:cs typeface="Martel Sans" pitchFamily="34" charset="-120"/>
                        </a:rPr>
                        <a:t>Barrier → possible solution</a:t>
                      </a:r>
                      <a:endParaRPr lang="en-US" sz="1300" dirty="0">
                        <a:latin typeface="Martel Sans" charset="0"/>
                        <a:ea typeface="Martel Sans" charset="0"/>
                        <a:cs typeface="Martel Sans" charset="0"/>
                      </a:endParaRPr>
                    </a:p>
                  </a:txBody>
                  <a:tcPr marL="170117" marR="170117" marT="6350" marB="6350" anchor="ctr">
                    <a:lnL w="12700" cap="flat" cmpd="sng" algn="ctr">
                      <a:solidFill>
                        <a:srgbClr val="FFFFFF"/>
                      </a:solidFill>
                      <a:prstDash val="solid"/>
                      <a:round/>
                      <a:headEnd type="none" w="med" len="med"/>
                      <a:tailEnd type="none" w="med" len="med"/>
                    </a:lnL>
                    <a:lnR w="12700" cap="flat" cmpd="sng" algn="ctr">
                      <a:solidFill>
                        <a:srgbClr val="C5D2CF"/>
                      </a:solidFill>
                      <a:prstDash val="solid"/>
                      <a:round/>
                      <a:headEnd type="none" w="med" len="med"/>
                      <a:tailEnd type="none" w="med" len="med"/>
                    </a:lnR>
                    <a:lnT w="12700" cap="flat" cmpd="sng" algn="ctr">
                      <a:solidFill>
                        <a:srgbClr val="C5D2CF"/>
                      </a:solidFill>
                      <a:prstDash val="solid"/>
                      <a:round/>
                      <a:headEnd type="none" w="med" len="med"/>
                      <a:tailEnd type="none" w="med" len="med"/>
                    </a:lnT>
                    <a:lnB w="12700" cap="flat" cmpd="sng" algn="ctr">
                      <a:solidFill>
                        <a:srgbClr val="C5D2CF"/>
                      </a:solidFill>
                      <a:prstDash val="solid"/>
                      <a:round/>
                      <a:headEnd type="none" w="med" len="med"/>
                      <a:tailEnd type="none" w="med" len="med"/>
                    </a:lnB>
                  </a:tcPr>
                </a:tc>
                <a:extLst>
                  <a:ext uri="{0D108BD9-81ED-4DB2-BD59-A6C34878D82A}">
                    <a16:rowId xmlns:a16="http://schemas.microsoft.com/office/drawing/2014/main" val="10000"/>
                  </a:ext>
                </a:extLst>
              </a:tr>
              <a:tr h="1236830">
                <a:tc>
                  <a:txBody>
                    <a:bodyPr/>
                    <a:lstStyle/>
                    <a:p>
                      <a:pPr marL="0" indent="0" algn="l">
                        <a:buNone/>
                      </a:pPr>
                      <a:r>
                        <a:rPr lang="en-US" sz="1300" b="1" dirty="0">
                          <a:solidFill>
                            <a:srgbClr val="2C3249"/>
                          </a:solidFill>
                          <a:latin typeface="Martel Sans" pitchFamily="34" charset="0"/>
                          <a:ea typeface="Martel Sans" pitchFamily="34" charset="-122"/>
                          <a:cs typeface="Martel Sans" pitchFamily="34" charset="-120"/>
                        </a:rPr>
                        <a:t>1. Rushed, under-funded homecare: £24.39 paid against a £32.14 minimum price (Homecare Association, 2025)</a:t>
                      </a:r>
                      <a:endParaRPr lang="en-US" sz="1300" dirty="0">
                        <a:latin typeface="Martel Sans" charset="0"/>
                        <a:ea typeface="Martel Sans" charset="0"/>
                        <a:cs typeface="Martel Sans" charset="0"/>
                      </a:endParaRPr>
                    </a:p>
                  </a:txBody>
                  <a:tcPr marL="170117" marR="170117" marT="6350" marB="6350" anchor="ctr">
                    <a:lnL w="12700" cap="flat" cmpd="sng" algn="ctr">
                      <a:solidFill>
                        <a:srgbClr val="C5D2CF"/>
                      </a:solidFill>
                      <a:prstDash val="solid"/>
                      <a:round/>
                      <a:headEnd type="none" w="med" len="med"/>
                      <a:tailEnd type="none" w="med" len="med"/>
                    </a:lnL>
                    <a:lnR w="12700" cap="flat" cmpd="sng" algn="ctr">
                      <a:solidFill>
                        <a:srgbClr val="FFFFFF"/>
                      </a:solidFill>
                      <a:prstDash val="solid"/>
                      <a:round/>
                      <a:headEnd type="none" w="med" len="med"/>
                      <a:tailEnd type="none" w="med" len="med"/>
                    </a:lnR>
                    <a:lnT w="12700" cap="flat" cmpd="sng" algn="ctr">
                      <a:solidFill>
                        <a:srgbClr val="C5D2CF"/>
                      </a:solidFill>
                      <a:prstDash val="solid"/>
                      <a:round/>
                      <a:headEnd type="none" w="med" len="med"/>
                      <a:tailEnd type="none" w="med" len="med"/>
                    </a:lnT>
                    <a:lnB w="12700" cap="flat" cmpd="sng" algn="ctr">
                      <a:solidFill>
                        <a:srgbClr val="C5D2CF"/>
                      </a:solidFill>
                      <a:prstDash val="solid"/>
                      <a:round/>
                      <a:headEnd type="none" w="med" len="med"/>
                      <a:tailEnd type="none" w="med" len="med"/>
                    </a:lnB>
                  </a:tcPr>
                </a:tc>
                <a:tc>
                  <a:txBody>
                    <a:bodyPr/>
                    <a:lstStyle/>
                    <a:p>
                      <a:pPr marL="0" indent="0" algn="l">
                        <a:buNone/>
                      </a:pPr>
                      <a:r>
                        <a:rPr lang="en-US" sz="1300" dirty="0">
                          <a:solidFill>
                            <a:srgbClr val="2C3249"/>
                          </a:solidFill>
                          <a:latin typeface="Martel Sans" pitchFamily="34" charset="0"/>
                          <a:ea typeface="Martel Sans" pitchFamily="34" charset="-122"/>
                          <a:cs typeface="Martel Sans" pitchFamily="34" charset="-120"/>
                        </a:rPr>
                        <a:t>Commission relationship-based neighbourhood teams on outcomes, paid at a sustainable rate with guaranteed hours</a:t>
                      </a:r>
                      <a:endParaRPr lang="en-US" sz="1300" dirty="0">
                        <a:latin typeface="Martel Sans" charset="0"/>
                        <a:ea typeface="Martel Sans" charset="0"/>
                        <a:cs typeface="Martel Sans" charset="0"/>
                      </a:endParaRPr>
                    </a:p>
                  </a:txBody>
                  <a:tcPr marL="170117" marR="170117" marT="6350" marB="6350" anchor="ctr">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w="12700" cap="flat" cmpd="sng" algn="ctr">
                      <a:solidFill>
                        <a:srgbClr val="C5D2CF"/>
                      </a:solidFill>
                      <a:prstDash val="solid"/>
                      <a:round/>
                      <a:headEnd type="none" w="med" len="med"/>
                      <a:tailEnd type="none" w="med" len="med"/>
                    </a:lnT>
                    <a:lnB w="12700" cap="flat" cmpd="sng" algn="ctr">
                      <a:solidFill>
                        <a:srgbClr val="C5D2CF"/>
                      </a:solidFill>
                      <a:prstDash val="solid"/>
                      <a:round/>
                      <a:headEnd type="none" w="med" len="med"/>
                      <a:tailEnd type="none" w="med" len="med"/>
                    </a:lnB>
                  </a:tcPr>
                </a:tc>
                <a:tc>
                  <a:txBody>
                    <a:bodyPr/>
                    <a:lstStyle/>
                    <a:p>
                      <a:pPr marL="0" indent="0" algn="l">
                        <a:buNone/>
                      </a:pPr>
                      <a:r>
                        <a:rPr lang="en-US" sz="1300" b="1" dirty="0">
                          <a:solidFill>
                            <a:srgbClr val="2C3249"/>
                          </a:solidFill>
                          <a:latin typeface="Martel Sans" pitchFamily="34" charset="0"/>
                          <a:ea typeface="Martel Sans" pitchFamily="34" charset="-122"/>
                          <a:cs typeface="Martel Sans" pitchFamily="34" charset="-120"/>
                        </a:rPr>
                        <a:t>Cost → phase in alongside the Fair Pay Agreement from 2028 (DHSC, 2026), offset by fewer crises</a:t>
                      </a:r>
                      <a:endParaRPr lang="en-US" sz="1300" dirty="0">
                        <a:latin typeface="Martel Sans" charset="0"/>
                        <a:ea typeface="Martel Sans" charset="0"/>
                        <a:cs typeface="Martel Sans" charset="0"/>
                      </a:endParaRPr>
                    </a:p>
                  </a:txBody>
                  <a:tcPr marL="170117" marR="170117" marT="6350" marB="6350" anchor="ctr">
                    <a:lnL w="12700" cap="flat" cmpd="sng" algn="ctr">
                      <a:solidFill>
                        <a:srgbClr val="FFFFFF"/>
                      </a:solidFill>
                      <a:prstDash val="solid"/>
                      <a:round/>
                      <a:headEnd type="none" w="med" len="med"/>
                      <a:tailEnd type="none" w="med" len="med"/>
                    </a:lnL>
                    <a:lnR w="12700" cap="flat" cmpd="sng" algn="ctr">
                      <a:solidFill>
                        <a:srgbClr val="C5D2CF"/>
                      </a:solidFill>
                      <a:prstDash val="solid"/>
                      <a:round/>
                      <a:headEnd type="none" w="med" len="med"/>
                      <a:tailEnd type="none" w="med" len="med"/>
                    </a:lnR>
                    <a:lnT w="12700" cap="flat" cmpd="sng" algn="ctr">
                      <a:solidFill>
                        <a:srgbClr val="C5D2CF"/>
                      </a:solidFill>
                      <a:prstDash val="solid"/>
                      <a:round/>
                      <a:headEnd type="none" w="med" len="med"/>
                      <a:tailEnd type="none" w="med" len="med"/>
                    </a:lnT>
                    <a:lnB w="12700" cap="flat" cmpd="sng" algn="ctr">
                      <a:solidFill>
                        <a:srgbClr val="C5D2CF"/>
                      </a:solidFill>
                      <a:prstDash val="solid"/>
                      <a:round/>
                      <a:headEnd type="none" w="med" len="med"/>
                      <a:tailEnd type="none" w="med" len="med"/>
                    </a:lnB>
                  </a:tcPr>
                </a:tc>
                <a:extLst>
                  <a:ext uri="{0D108BD9-81ED-4DB2-BD59-A6C34878D82A}">
                    <a16:rowId xmlns:a16="http://schemas.microsoft.com/office/drawing/2014/main" val="10001"/>
                  </a:ext>
                </a:extLst>
              </a:tr>
              <a:tr h="1236830">
                <a:tc>
                  <a:txBody>
                    <a:bodyPr/>
                    <a:lstStyle/>
                    <a:p>
                      <a:pPr marL="0" indent="0" algn="l">
                        <a:buNone/>
                      </a:pPr>
                      <a:r>
                        <a:rPr lang="en-US" sz="1300" b="1" dirty="0">
                          <a:solidFill>
                            <a:srgbClr val="2C3249"/>
                          </a:solidFill>
                          <a:latin typeface="Martel Sans" pitchFamily="34" charset="0"/>
                          <a:ea typeface="Martel Sans" pitchFamily="34" charset="-122"/>
                          <a:cs typeface="Martel Sans" pitchFamily="34" charset="-120"/>
                        </a:rPr>
                        <a:t>2. Digital exclusion and telecare risk: 1.4 million people aged 65+ never online (Age UK, 2026)</a:t>
                      </a:r>
                      <a:endParaRPr lang="en-US" sz="1300" dirty="0">
                        <a:latin typeface="Martel Sans" charset="0"/>
                        <a:ea typeface="Martel Sans" charset="0"/>
                        <a:cs typeface="Martel Sans" charset="0"/>
                      </a:endParaRPr>
                    </a:p>
                  </a:txBody>
                  <a:tcPr marL="170117" marR="170117" marT="6350" marB="6350" anchor="ctr">
                    <a:lnL w="12700" cap="flat" cmpd="sng" algn="ctr">
                      <a:solidFill>
                        <a:srgbClr val="C5D2CF"/>
                      </a:solidFill>
                      <a:prstDash val="solid"/>
                      <a:round/>
                      <a:headEnd type="none" w="med" len="med"/>
                      <a:tailEnd type="none" w="med" len="med"/>
                    </a:lnL>
                    <a:lnR w="12700" cap="flat" cmpd="sng" algn="ctr">
                      <a:solidFill>
                        <a:srgbClr val="FFFFFF"/>
                      </a:solidFill>
                      <a:prstDash val="solid"/>
                      <a:round/>
                      <a:headEnd type="none" w="med" len="med"/>
                      <a:tailEnd type="none" w="med" len="med"/>
                    </a:lnR>
                    <a:lnT w="12700" cap="flat" cmpd="sng" algn="ctr">
                      <a:solidFill>
                        <a:srgbClr val="C5D2CF"/>
                      </a:solidFill>
                      <a:prstDash val="solid"/>
                      <a:round/>
                      <a:headEnd type="none" w="med" len="med"/>
                      <a:tailEnd type="none" w="med" len="med"/>
                    </a:lnT>
                    <a:lnB w="12700" cap="flat" cmpd="sng" algn="ctr">
                      <a:solidFill>
                        <a:srgbClr val="C5D2CF"/>
                      </a:solidFill>
                      <a:prstDash val="solid"/>
                      <a:round/>
                      <a:headEnd type="none" w="med" len="med"/>
                      <a:tailEnd type="none" w="med" len="med"/>
                    </a:lnB>
                  </a:tcPr>
                </a:tc>
                <a:tc>
                  <a:txBody>
                    <a:bodyPr/>
                    <a:lstStyle/>
                    <a:p>
                      <a:pPr marL="0" indent="0" algn="l">
                        <a:buNone/>
                      </a:pPr>
                      <a:r>
                        <a:rPr lang="en-US" sz="1300" dirty="0">
                          <a:solidFill>
                            <a:srgbClr val="2C3249"/>
                          </a:solidFill>
                          <a:latin typeface="Martel Sans" pitchFamily="34" charset="0"/>
                          <a:ea typeface="Martel Sans" pitchFamily="34" charset="-122"/>
                          <a:cs typeface="Martel Sans" pitchFamily="34" charset="-120"/>
                        </a:rPr>
                        <a:t>'Digital by choice': a technology review in every Care Act assessment, co-designed with the person, with offline alternatives kept</a:t>
                      </a:r>
                      <a:endParaRPr lang="en-US" sz="1300" dirty="0">
                        <a:latin typeface="Martel Sans" charset="0"/>
                        <a:ea typeface="Martel Sans" charset="0"/>
                        <a:cs typeface="Martel Sans" charset="0"/>
                      </a:endParaRPr>
                    </a:p>
                  </a:txBody>
                  <a:tcPr marL="170117" marR="170117" marT="6350" marB="6350" anchor="ctr">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w="12700" cap="flat" cmpd="sng" algn="ctr">
                      <a:solidFill>
                        <a:srgbClr val="C5D2CF"/>
                      </a:solidFill>
                      <a:prstDash val="solid"/>
                      <a:round/>
                      <a:headEnd type="none" w="med" len="med"/>
                      <a:tailEnd type="none" w="med" len="med"/>
                    </a:lnT>
                    <a:lnB w="12700" cap="flat" cmpd="sng" algn="ctr">
                      <a:solidFill>
                        <a:srgbClr val="C5D2CF"/>
                      </a:solidFill>
                      <a:prstDash val="solid"/>
                      <a:round/>
                      <a:headEnd type="none" w="med" len="med"/>
                      <a:tailEnd type="none" w="med" len="med"/>
                    </a:lnB>
                  </a:tcPr>
                </a:tc>
                <a:tc>
                  <a:txBody>
                    <a:bodyPr/>
                    <a:lstStyle/>
                    <a:p>
                      <a:pPr marL="0" indent="0" algn="l">
                        <a:buNone/>
                      </a:pPr>
                      <a:r>
                        <a:rPr lang="en-US" sz="1300" b="1" dirty="0">
                          <a:solidFill>
                            <a:srgbClr val="2C3249"/>
                          </a:solidFill>
                          <a:latin typeface="Martel Sans" pitchFamily="34" charset="0"/>
                          <a:ea typeface="Martel Sans" pitchFamily="34" charset="-122"/>
                          <a:cs typeface="Martel Sans" pitchFamily="34" charset="-120"/>
                        </a:rPr>
                        <a:t>Low skills and confidence → digital-skills support, which reduces technophobia and increases use (Wale et al., 2025)</a:t>
                      </a:r>
                      <a:endParaRPr lang="en-US" sz="1300" dirty="0">
                        <a:latin typeface="Martel Sans" charset="0"/>
                        <a:ea typeface="Martel Sans" charset="0"/>
                        <a:cs typeface="Martel Sans" charset="0"/>
                      </a:endParaRPr>
                    </a:p>
                  </a:txBody>
                  <a:tcPr marL="170117" marR="170117" marT="6350" marB="6350" anchor="ctr">
                    <a:lnL w="12700" cap="flat" cmpd="sng" algn="ctr">
                      <a:solidFill>
                        <a:srgbClr val="FFFFFF"/>
                      </a:solidFill>
                      <a:prstDash val="solid"/>
                      <a:round/>
                      <a:headEnd type="none" w="med" len="med"/>
                      <a:tailEnd type="none" w="med" len="med"/>
                    </a:lnL>
                    <a:lnR w="12700" cap="flat" cmpd="sng" algn="ctr">
                      <a:solidFill>
                        <a:srgbClr val="C5D2CF"/>
                      </a:solidFill>
                      <a:prstDash val="solid"/>
                      <a:round/>
                      <a:headEnd type="none" w="med" len="med"/>
                      <a:tailEnd type="none" w="med" len="med"/>
                    </a:lnR>
                    <a:lnT w="12700" cap="flat" cmpd="sng" algn="ctr">
                      <a:solidFill>
                        <a:srgbClr val="C5D2CF"/>
                      </a:solidFill>
                      <a:prstDash val="solid"/>
                      <a:round/>
                      <a:headEnd type="none" w="med" len="med"/>
                      <a:tailEnd type="none" w="med" len="med"/>
                    </a:lnT>
                    <a:lnB w="12700" cap="flat" cmpd="sng" algn="ctr">
                      <a:solidFill>
                        <a:srgbClr val="C5D2CF"/>
                      </a:solidFill>
                      <a:prstDash val="solid"/>
                      <a:round/>
                      <a:headEnd type="none" w="med" len="med"/>
                      <a:tailEnd type="none" w="med" len="med"/>
                    </a:lnB>
                  </a:tcPr>
                </a:tc>
                <a:extLst>
                  <a:ext uri="{0D108BD9-81ED-4DB2-BD59-A6C34878D82A}">
                    <a16:rowId xmlns:a16="http://schemas.microsoft.com/office/drawing/2014/main" val="10002"/>
                  </a:ext>
                </a:extLst>
              </a:tr>
              <a:tr h="1233655">
                <a:tc>
                  <a:txBody>
                    <a:bodyPr/>
                    <a:lstStyle/>
                    <a:p>
                      <a:pPr marL="0" indent="0" algn="l">
                        <a:buNone/>
                      </a:pPr>
                      <a:r>
                        <a:rPr lang="en-US" sz="1300" b="1" dirty="0">
                          <a:solidFill>
                            <a:srgbClr val="2C3249"/>
                          </a:solidFill>
                          <a:latin typeface="Martel Sans" pitchFamily="34" charset="0"/>
                          <a:ea typeface="Martel Sans" pitchFamily="34" charset="-122"/>
                          <a:cs typeface="Martel Sans" pitchFamily="34" charset="-120"/>
                        </a:rPr>
                        <a:t>3. Rationing undermines prevention: over 400,000 waiting (ADASS, 2026); loneliness increases frailty (Davies et al., 2021)</a:t>
                      </a:r>
                      <a:endParaRPr lang="en-US" sz="1300" dirty="0">
                        <a:latin typeface="Martel Sans" charset="0"/>
                        <a:ea typeface="Martel Sans" charset="0"/>
                        <a:cs typeface="Martel Sans" charset="0"/>
                      </a:endParaRPr>
                    </a:p>
                  </a:txBody>
                  <a:tcPr marL="170117" marR="170117" marT="6350" marB="6350" anchor="ctr">
                    <a:lnL w="12700" cap="flat" cmpd="sng" algn="ctr">
                      <a:solidFill>
                        <a:srgbClr val="C5D2CF"/>
                      </a:solidFill>
                      <a:prstDash val="solid"/>
                      <a:round/>
                      <a:headEnd type="none" w="med" len="med"/>
                      <a:tailEnd type="none" w="med" len="med"/>
                    </a:lnL>
                    <a:lnR w="12700" cap="flat" cmpd="sng" algn="ctr">
                      <a:solidFill>
                        <a:srgbClr val="FFFFFF"/>
                      </a:solidFill>
                      <a:prstDash val="solid"/>
                      <a:round/>
                      <a:headEnd type="none" w="med" len="med"/>
                      <a:tailEnd type="none" w="med" len="med"/>
                    </a:lnR>
                    <a:lnT w="12700" cap="flat" cmpd="sng" algn="ctr">
                      <a:solidFill>
                        <a:srgbClr val="C5D2CF"/>
                      </a:solidFill>
                      <a:prstDash val="solid"/>
                      <a:round/>
                      <a:headEnd type="none" w="med" len="med"/>
                      <a:tailEnd type="none" w="med" len="med"/>
                    </a:lnT>
                    <a:lnB w="12700" cap="flat" cmpd="sng" algn="ctr">
                      <a:solidFill>
                        <a:srgbClr val="C5D2CF"/>
                      </a:solidFill>
                      <a:prstDash val="solid"/>
                      <a:round/>
                      <a:headEnd type="none" w="med" len="med"/>
                      <a:tailEnd type="none" w="med" len="med"/>
                    </a:lnB>
                  </a:tcPr>
                </a:tc>
                <a:tc>
                  <a:txBody>
                    <a:bodyPr/>
                    <a:lstStyle/>
                    <a:p>
                      <a:pPr marL="0" indent="0" algn="l">
                        <a:buNone/>
                      </a:pPr>
                      <a:r>
                        <a:rPr lang="en-US" sz="1300" dirty="0">
                          <a:solidFill>
                            <a:srgbClr val="2C3249"/>
                          </a:solidFill>
                          <a:latin typeface="Martel Sans" pitchFamily="34" charset="0"/>
                          <a:ea typeface="Martel Sans" pitchFamily="34" charset="-122"/>
                          <a:cs typeface="Martel Sans" pitchFamily="34" charset="-120"/>
                        </a:rPr>
                        <a:t>Ring-fenced prevention budgets in integrated care systems for social prescribing, strength-and-balance classes and home adaptations</a:t>
                      </a:r>
                      <a:endParaRPr lang="en-US" sz="1300" dirty="0">
                        <a:latin typeface="Martel Sans" charset="0"/>
                        <a:ea typeface="Martel Sans" charset="0"/>
                        <a:cs typeface="Martel Sans" charset="0"/>
                      </a:endParaRPr>
                    </a:p>
                  </a:txBody>
                  <a:tcPr marL="170117" marR="170117" marT="6350" marB="6350" anchor="ctr">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w="12700" cap="flat" cmpd="sng" algn="ctr">
                      <a:solidFill>
                        <a:srgbClr val="C5D2CF"/>
                      </a:solidFill>
                      <a:prstDash val="solid"/>
                      <a:round/>
                      <a:headEnd type="none" w="med" len="med"/>
                      <a:tailEnd type="none" w="med" len="med"/>
                    </a:lnT>
                    <a:lnB w="12700" cap="flat" cmpd="sng" algn="ctr">
                      <a:solidFill>
                        <a:srgbClr val="C5D2CF"/>
                      </a:solidFill>
                      <a:prstDash val="solid"/>
                      <a:round/>
                      <a:headEnd type="none" w="med" len="med"/>
                      <a:tailEnd type="none" w="med" len="med"/>
                    </a:lnB>
                  </a:tcPr>
                </a:tc>
                <a:tc>
                  <a:txBody>
                    <a:bodyPr/>
                    <a:lstStyle/>
                    <a:p>
                      <a:pPr marL="0" indent="0" algn="l">
                        <a:buNone/>
                      </a:pPr>
                      <a:r>
                        <a:rPr lang="en-US" sz="1300" b="1" dirty="0">
                          <a:solidFill>
                            <a:srgbClr val="2C3249"/>
                          </a:solidFill>
                          <a:latin typeface="Martel Sans" pitchFamily="34" charset="0"/>
                          <a:ea typeface="Martel Sans" pitchFamily="34" charset="-122"/>
                          <a:cs typeface="Martel Sans" pitchFamily="34" charset="-120"/>
                        </a:rPr>
                        <a:t>Short-term budgets → measure independence outcomes; extra care housing cut routine GP visits by 46% (Holland et al., 2015)</a:t>
                      </a:r>
                      <a:endParaRPr lang="en-US" sz="1300" dirty="0">
                        <a:latin typeface="Martel Sans" charset="0"/>
                        <a:ea typeface="Martel Sans" charset="0"/>
                        <a:cs typeface="Martel Sans" charset="0"/>
                      </a:endParaRPr>
                    </a:p>
                  </a:txBody>
                  <a:tcPr marL="170117" marR="170117" marT="6350" marB="6350" anchor="ctr">
                    <a:lnL w="12700" cap="flat" cmpd="sng" algn="ctr">
                      <a:solidFill>
                        <a:srgbClr val="FFFFFF"/>
                      </a:solidFill>
                      <a:prstDash val="solid"/>
                      <a:round/>
                      <a:headEnd type="none" w="med" len="med"/>
                      <a:tailEnd type="none" w="med" len="med"/>
                    </a:lnL>
                    <a:lnR w="12700" cap="flat" cmpd="sng" algn="ctr">
                      <a:solidFill>
                        <a:srgbClr val="C5D2CF"/>
                      </a:solidFill>
                      <a:prstDash val="solid"/>
                      <a:round/>
                      <a:headEnd type="none" w="med" len="med"/>
                      <a:tailEnd type="none" w="med" len="med"/>
                    </a:lnR>
                    <a:lnT w="12700" cap="flat" cmpd="sng" algn="ctr">
                      <a:solidFill>
                        <a:srgbClr val="C5D2CF"/>
                      </a:solidFill>
                      <a:prstDash val="solid"/>
                      <a:round/>
                      <a:headEnd type="none" w="med" len="med"/>
                      <a:tailEnd type="none" w="med" len="med"/>
                    </a:lnT>
                    <a:lnB w="12700" cap="flat" cmpd="sng" algn="ctr">
                      <a:solidFill>
                        <a:srgbClr val="C5D2CF"/>
                      </a:solidFill>
                      <a:prstDash val="solid"/>
                      <a:round/>
                      <a:headEnd type="none" w="med" len="med"/>
                      <a:tailEnd type="none" w="med" len="med"/>
                    </a:lnB>
                  </a:tcPr>
                </a:tc>
                <a:extLst>
                  <a:ext uri="{0D108BD9-81ED-4DB2-BD59-A6C34878D82A}">
                    <a16:rowId xmlns:a16="http://schemas.microsoft.com/office/drawing/2014/main" val="10003"/>
                  </a:ext>
                </a:extLst>
              </a:tr>
            </a:tbl>
          </a:graphicData>
        </a:graphic>
      </p:graphicFrame>
      <p:sp>
        <p:nvSpPr>
          <p:cNvPr id="4" name="Text 1"/>
          <p:cNvSpPr/>
          <p:nvPr/>
        </p:nvSpPr>
        <p:spPr>
          <a:xfrm>
            <a:off x="661475" y="5858173"/>
            <a:ext cx="11478330" cy="206871"/>
          </a:xfrm>
          <a:prstGeom prst="rect">
            <a:avLst/>
          </a:prstGeom>
          <a:noFill/>
          <a:ln/>
        </p:spPr>
        <p:txBody>
          <a:bodyPr wrap="none" lIns="0" tIns="0" rIns="0" bIns="0" rtlCol="0" anchor="t"/>
          <a:lstStyle/>
          <a:p>
            <a:pPr marL="0" indent="0" algn="l">
              <a:lnSpc>
                <a:spcPct val="127000"/>
              </a:lnSpc>
              <a:buNone/>
            </a:pPr>
            <a:r>
              <a:rPr lang="en-US" sz="1050" i="1" dirty="0">
                <a:solidFill>
                  <a:srgbClr val="2C3249"/>
                </a:solidFill>
                <a:latin typeface="Martel Sans" pitchFamily="34" charset="0"/>
                <a:ea typeface="Martel Sans" pitchFamily="34" charset="-122"/>
                <a:cs typeface="Martel Sans" pitchFamily="34" charset="-120"/>
              </a:rPr>
              <a:t>Table 4: Evidence-based recommendations (own analysis)</a:t>
            </a:r>
            <a:endParaRPr lang="en-US" sz="1050" dirty="0"/>
          </a:p>
        </p:txBody>
      </p:sp>
      <p:sp>
        <p:nvSpPr>
          <p:cNvPr id="5" name="Text 2"/>
          <p:cNvSpPr/>
          <p:nvPr/>
        </p:nvSpPr>
        <p:spPr>
          <a:xfrm>
            <a:off x="132255" y="6457255"/>
            <a:ext cx="3348549" cy="158750"/>
          </a:xfrm>
          <a:prstGeom prst="rect">
            <a:avLst/>
          </a:prstGeom>
          <a:noFill/>
          <a:ln/>
        </p:spPr>
        <p:txBody>
          <a:bodyPr wrap="none" lIns="99235" tIns="0" rIns="59541" bIns="0" rtlCol="0" anchor="t"/>
          <a:lstStyle/>
          <a:p>
            <a:pPr marL="0" indent="0" algn="l">
              <a:lnSpc>
                <a:spcPct val="100000"/>
              </a:lnSpc>
              <a:buNone/>
            </a:pPr>
            <a:r>
              <a:rPr lang="en-US" sz="1000" dirty="0">
                <a:solidFill>
                  <a:srgbClr val="2C3249"/>
                </a:solidFill>
                <a:latin typeface="Martel Sans" pitchFamily="34" charset="0"/>
                <a:ea typeface="Martel Sans" pitchFamily="34" charset="-122"/>
                <a:cs typeface="Martel Sans" pitchFamily="34" charset="-120"/>
              </a:rPr>
              <a:t>BMHP6027 Empowering the Older Person</a:t>
            </a:r>
            <a:endParaRPr lang="en-US" sz="1000" dirty="0"/>
          </a:p>
        </p:txBody>
      </p:sp>
      <p:sp>
        <p:nvSpPr>
          <p:cNvPr id="6" name="Text 3"/>
          <p:cNvSpPr/>
          <p:nvPr/>
        </p:nvSpPr>
        <p:spPr>
          <a:xfrm>
            <a:off x="11146154" y="6457255"/>
            <a:ext cx="913286" cy="158750"/>
          </a:xfrm>
          <a:prstGeom prst="rect">
            <a:avLst/>
          </a:prstGeom>
          <a:noFill/>
          <a:ln/>
        </p:spPr>
        <p:txBody>
          <a:bodyPr wrap="none" lIns="59541" tIns="0" rIns="99235" bIns="0" rtlCol="0" anchor="t"/>
          <a:lstStyle/>
          <a:p>
            <a:pPr marL="0" indent="0" algn="r">
              <a:lnSpc>
                <a:spcPct val="100000"/>
              </a:lnSpc>
              <a:buNone/>
            </a:pPr>
            <a:r>
              <a:rPr lang="en-US" sz="1000" dirty="0">
                <a:solidFill>
                  <a:srgbClr val="2C3249"/>
                </a:solidFill>
                <a:latin typeface="Martel Sans" pitchFamily="34" charset="0"/>
                <a:ea typeface="Martel Sans" pitchFamily="34" charset="-122"/>
                <a:cs typeface="Martel Sans" pitchFamily="34" charset="-120"/>
              </a:rPr>
              <a:t>17</a:t>
            </a:r>
            <a:endParaRPr lang="en-US" sz="1000" dirty="0"/>
          </a:p>
        </p:txBody>
      </p:sp>
      <p:pic>
        <p:nvPicPr>
          <p:cNvPr id="19" name="Video 18">
            <a:hlinkClick r:id="" action="ppaction://media"/>
            <a:extLst>
              <a:ext uri="{FF2B5EF4-FFF2-40B4-BE49-F238E27FC236}">
                <a16:creationId xmlns:a16="http://schemas.microsoft.com/office/drawing/2014/main" id="{2CD6997B-428D-329C-96C8-9CB74BED232E}"/>
              </a:ext>
            </a:extLst>
          </p:cNvPr>
          <p:cNvPicPr>
            <a:picLocks noChangeAspect="1"/>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5"/>
          <a:srcRect l="12500" r="12500"/>
          <a:stretch>
            <a:fillRect/>
          </a:stretch>
        </p:blipFill>
        <p:spPr>
          <a:xfrm>
            <a:off x="10052304" y="4718304"/>
            <a:ext cx="2057400" cy="2057400"/>
          </a:xfrm>
          <a:prstGeom prst="ellipse">
            <a:avLst/>
          </a:prstGeom>
        </p:spPr>
      </p:pic>
    </p:spTree>
  </p:cSld>
  <p:clrMapOvr>
    <a:masterClrMapping/>
  </p:clrMapOvr>
  <mc:AlternateContent xmlns:mc="http://schemas.openxmlformats.org/markup-compatibility/2006" xmlns:p14="http://schemas.microsoft.com/office/powerpoint/2010/main">
    <mc:Choice Requires="p14">
      <p:transition spd="slow" p14:dur="2000" advTm="61408"/>
    </mc:Choice>
    <mc:Fallback xmlns="">
      <p:transition spd="slow" advTm="6140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9"/>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19"/>
                </p:tgtEl>
              </p:cMediaNode>
            </p:video>
            <p:seq concurrent="1" nextAc="seek">
              <p:cTn id="8" restart="whenNotActive" fill="hold" evtFilter="cancelBubble" nodeType="interactiveSeq">
                <p:stCondLst>
                  <p:cond evt="onClick" delay="0">
                    <p:tgtEl>
                      <p:spTgt spid="19"/>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19"/>
                                        </p:tgtEl>
                                      </p:cBhvr>
                                    </p:cmd>
                                  </p:childTnLst>
                                </p:cTn>
                              </p:par>
                            </p:childTnLst>
                          </p:cTn>
                        </p:par>
                      </p:childTnLst>
                    </p:cTn>
                  </p:par>
                </p:childTnLst>
              </p:cTn>
              <p:nextCondLst>
                <p:cond evt="onClick" delay="0">
                  <p:tgtEl>
                    <p:spTgt spid="19"/>
                  </p:tgtEl>
                </p:cond>
              </p:nextCondLst>
            </p:seq>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name="Slide 18">
    <p:bg>
      <p:bgPr>
        <a:solidFill>
          <a:srgbClr val="FFFFFF"/>
        </a:solidFill>
        <a:effectLst/>
      </p:bgPr>
    </p:bg>
    <p:spTree>
      <p:nvGrpSpPr>
        <p:cNvPr id="1" name=""/>
        <p:cNvGrpSpPr/>
        <p:nvPr/>
      </p:nvGrpSpPr>
      <p:grpSpPr>
        <a:xfrm>
          <a:off x="0" y="0"/>
          <a:ext cx="0" cy="0"/>
          <a:chOff x="0" y="0"/>
          <a:chExt cx="0" cy="0"/>
        </a:xfrm>
      </p:grpSpPr>
      <p:pic>
        <p:nvPicPr>
          <p:cNvPr id="2" name="Image 0" descr="preencoded.png"/>
          <p:cNvPicPr>
            <a:picLocks noChangeAspect="1"/>
          </p:cNvPicPr>
          <p:nvPr/>
        </p:nvPicPr>
        <p:blipFill>
          <a:blip r:embed="rId5"/>
          <a:stretch>
            <a:fillRect/>
          </a:stretch>
        </p:blipFill>
        <p:spPr>
          <a:xfrm>
            <a:off x="7619809" y="0"/>
            <a:ext cx="4571886" cy="6858000"/>
          </a:xfrm>
          <a:prstGeom prst="rect">
            <a:avLst/>
          </a:prstGeom>
        </p:spPr>
      </p:pic>
      <p:sp>
        <p:nvSpPr>
          <p:cNvPr id="3" name="Text 0"/>
          <p:cNvSpPr/>
          <p:nvPr/>
        </p:nvSpPr>
        <p:spPr>
          <a:xfrm>
            <a:off x="661475" y="638870"/>
            <a:ext cx="6296860" cy="531614"/>
          </a:xfrm>
          <a:prstGeom prst="rect">
            <a:avLst/>
          </a:prstGeom>
          <a:noFill/>
          <a:ln/>
        </p:spPr>
        <p:txBody>
          <a:bodyPr wrap="none" lIns="0" tIns="0" rIns="0" bIns="0" rtlCol="0" anchor="t"/>
          <a:lstStyle/>
          <a:p>
            <a:pPr marL="0" indent="0" algn="l">
              <a:lnSpc>
                <a:spcPct val="104000"/>
              </a:lnSpc>
              <a:buNone/>
            </a:pPr>
            <a:r>
              <a:rPr lang="en-US" sz="3300" dirty="0">
                <a:solidFill>
                  <a:srgbClr val="272D45"/>
                </a:solidFill>
                <a:latin typeface="Kanit Light" pitchFamily="34" charset="0"/>
                <a:ea typeface="Kanit Light" pitchFamily="34" charset="-122"/>
                <a:cs typeface="Kanit Light" pitchFamily="34" charset="-120"/>
              </a:rPr>
              <a:t>Conclusion</a:t>
            </a:r>
            <a:endParaRPr lang="en-US" sz="3300" dirty="0"/>
          </a:p>
        </p:txBody>
      </p:sp>
      <p:sp>
        <p:nvSpPr>
          <p:cNvPr id="4" name="Text 1"/>
          <p:cNvSpPr/>
          <p:nvPr/>
        </p:nvSpPr>
        <p:spPr>
          <a:xfrm>
            <a:off x="661475" y="1400076"/>
            <a:ext cx="6296860" cy="3533180"/>
          </a:xfrm>
          <a:prstGeom prst="rect">
            <a:avLst/>
          </a:prstGeom>
          <a:noFill/>
          <a:ln/>
        </p:spPr>
        <p:txBody>
          <a:bodyPr wrap="square" lIns="0" tIns="0" rIns="0" bIns="0" rtlCol="0" anchor="t">
            <a:normAutofit/>
          </a:bodyPr>
          <a:lstStyle/>
          <a:p>
            <a:pPr marL="0" indent="0" algn="l">
              <a:lnSpc>
                <a:spcPct val="127000"/>
              </a:lnSpc>
              <a:spcAft>
                <a:spcPts val="1350"/>
              </a:spcAft>
              <a:buNone/>
            </a:pPr>
            <a:r>
              <a:rPr lang="en-US" sz="1300" dirty="0">
                <a:solidFill>
                  <a:srgbClr val="2C3249"/>
                </a:solidFill>
                <a:latin typeface="Martel Sans" pitchFamily="34" charset="0"/>
                <a:ea typeface="Martel Sans" pitchFamily="34" charset="-122"/>
                <a:cs typeface="Martel Sans" pitchFamily="34" charset="-120"/>
              </a:rPr>
              <a:t>Older people's needs are </a:t>
            </a:r>
            <a:r>
              <a:rPr lang="en-US" sz="1300" b="1" dirty="0">
                <a:solidFill>
                  <a:srgbClr val="2C3249"/>
                </a:solidFill>
                <a:latin typeface="Martel Sans Bold" pitchFamily="34" charset="0"/>
                <a:ea typeface="Martel Sans Bold" pitchFamily="34" charset="-122"/>
                <a:cs typeface="Martel Sans Bold" pitchFamily="34" charset="-120"/>
              </a:rPr>
              <a:t>interconnected</a:t>
            </a:r>
            <a:r>
              <a:rPr lang="en-US" sz="1300" dirty="0">
                <a:solidFill>
                  <a:srgbClr val="2C3249"/>
                </a:solidFill>
                <a:latin typeface="Martel Sans" pitchFamily="34" charset="0"/>
                <a:ea typeface="Martel Sans" pitchFamily="34" charset="-122"/>
                <a:cs typeface="Martel Sans" pitchFamily="34" charset="-120"/>
              </a:rPr>
              <a:t>: biological, psychological and social needs drive each other</a:t>
            </a:r>
            <a:endParaRPr lang="en-US" sz="1300" dirty="0"/>
          </a:p>
          <a:p>
            <a:pPr marL="0" indent="0" algn="l">
              <a:lnSpc>
                <a:spcPct val="127000"/>
              </a:lnSpc>
              <a:spcAft>
                <a:spcPts val="1350"/>
              </a:spcAft>
              <a:buNone/>
            </a:pPr>
            <a:r>
              <a:rPr lang="en-US" sz="1300" b="1" dirty="0">
                <a:solidFill>
                  <a:srgbClr val="2C3249"/>
                </a:solidFill>
                <a:latin typeface="Martel Sans Bold" pitchFamily="34" charset="0"/>
                <a:ea typeface="Martel Sans Bold" pitchFamily="34" charset="-122"/>
                <a:cs typeface="Martel Sans Bold" pitchFamily="34" charset="-120"/>
              </a:rPr>
              <a:t>Activity theory</a:t>
            </a:r>
            <a:r>
              <a:rPr lang="en-US" sz="1300" dirty="0">
                <a:solidFill>
                  <a:srgbClr val="2C3249"/>
                </a:solidFill>
                <a:latin typeface="Martel Sans" pitchFamily="34" charset="0"/>
                <a:ea typeface="Martel Sans" pitchFamily="34" charset="-122"/>
                <a:cs typeface="Martel Sans" pitchFamily="34" charset="-120"/>
              </a:rPr>
              <a:t> is better evidenced than disengagement, but both are too universal; continuity and selective optimisation with compensation (SOC) individualise care</a:t>
            </a:r>
            <a:endParaRPr lang="en-US" sz="1300" dirty="0"/>
          </a:p>
          <a:p>
            <a:pPr marL="0" indent="0" algn="l">
              <a:lnSpc>
                <a:spcPct val="127000"/>
              </a:lnSpc>
              <a:spcAft>
                <a:spcPts val="1350"/>
              </a:spcAft>
              <a:buNone/>
            </a:pPr>
            <a:r>
              <a:rPr lang="en-US" sz="1300" dirty="0">
                <a:solidFill>
                  <a:srgbClr val="2C3249"/>
                </a:solidFill>
                <a:latin typeface="Martel Sans" pitchFamily="34" charset="0"/>
                <a:ea typeface="Martel Sans" pitchFamily="34" charset="-122"/>
                <a:cs typeface="Martel Sans" pitchFamily="34" charset="-120"/>
              </a:rPr>
              <a:t>UK law is </a:t>
            </a:r>
            <a:r>
              <a:rPr lang="en-US" sz="1300" b="1" dirty="0">
                <a:solidFill>
                  <a:srgbClr val="2C3249"/>
                </a:solidFill>
                <a:latin typeface="Martel Sans Bold" pitchFamily="34" charset="0"/>
                <a:ea typeface="Martel Sans Bold" pitchFamily="34" charset="-122"/>
                <a:cs typeface="Martel Sans Bold" pitchFamily="34" charset="-120"/>
              </a:rPr>
              <a:t>rights-rich but resource-poor</a:t>
            </a:r>
            <a:r>
              <a:rPr lang="en-US" sz="1300" dirty="0">
                <a:solidFill>
                  <a:srgbClr val="2C3249"/>
                </a:solidFill>
                <a:latin typeface="Martel Sans" pitchFamily="34" charset="0"/>
                <a:ea typeface="Martel Sans" pitchFamily="34" charset="-122"/>
                <a:cs typeface="Martel Sans" pitchFamily="34" charset="-120"/>
              </a:rPr>
              <a:t>: the Care Act's vision is undermined by rationing and workforce shortages</a:t>
            </a:r>
            <a:endParaRPr lang="en-US" sz="1300" dirty="0"/>
          </a:p>
          <a:p>
            <a:pPr marL="0" indent="0" algn="l">
              <a:lnSpc>
                <a:spcPct val="127000"/>
              </a:lnSpc>
              <a:spcAft>
                <a:spcPts val="1350"/>
              </a:spcAft>
              <a:buNone/>
            </a:pPr>
            <a:r>
              <a:rPr lang="en-US" sz="1300" b="1" dirty="0">
                <a:solidFill>
                  <a:srgbClr val="2C3249"/>
                </a:solidFill>
                <a:latin typeface="Martel Sans Bold" pitchFamily="34" charset="0"/>
                <a:ea typeface="Martel Sans Bold" pitchFamily="34" charset="-122"/>
                <a:cs typeface="Martel Sans Bold" pitchFamily="34" charset="-120"/>
              </a:rPr>
              <a:t>Domiciliary and residential care</a:t>
            </a:r>
            <a:r>
              <a:rPr lang="en-US" sz="1300" dirty="0">
                <a:solidFill>
                  <a:srgbClr val="2C3249"/>
                </a:solidFill>
                <a:latin typeface="Martel Sans" pitchFamily="34" charset="0"/>
                <a:ea typeface="Martel Sans" pitchFamily="34" charset="-122"/>
                <a:cs typeface="Martel Sans" pitchFamily="34" charset="-120"/>
              </a:rPr>
              <a:t> empower when they are relationship-based, and disempower when they are reduced to time and task</a:t>
            </a:r>
            <a:endParaRPr lang="en-US" sz="1300" dirty="0"/>
          </a:p>
          <a:p>
            <a:pPr marL="0" indent="0" algn="l">
              <a:lnSpc>
                <a:spcPct val="127000"/>
              </a:lnSpc>
              <a:buNone/>
            </a:pPr>
            <a:r>
              <a:rPr lang="en-US" sz="1300" b="1" dirty="0">
                <a:solidFill>
                  <a:srgbClr val="2C3249"/>
                </a:solidFill>
                <a:latin typeface="Martel Sans Bold" pitchFamily="34" charset="0"/>
                <a:ea typeface="Martel Sans Bold" pitchFamily="34" charset="-122"/>
                <a:cs typeface="Martel Sans Bold" pitchFamily="34" charset="-120"/>
              </a:rPr>
              <a:t>Technology</a:t>
            </a:r>
            <a:r>
              <a:rPr lang="en-US" sz="1300" dirty="0">
                <a:solidFill>
                  <a:srgbClr val="2C3249"/>
                </a:solidFill>
                <a:latin typeface="Martel Sans" pitchFamily="34" charset="0"/>
                <a:ea typeface="Martel Sans" pitchFamily="34" charset="-122"/>
                <a:cs typeface="Martel Sans" pitchFamily="34" charset="-120"/>
              </a:rPr>
              <a:t> complements human care but never replaces it; inclusion and choice must come first</a:t>
            </a:r>
            <a:endParaRPr lang="en-US" sz="1300" dirty="0"/>
          </a:p>
        </p:txBody>
      </p:sp>
      <p:sp>
        <p:nvSpPr>
          <p:cNvPr id="5" name="Text 2"/>
          <p:cNvSpPr/>
          <p:nvPr/>
        </p:nvSpPr>
        <p:spPr>
          <a:xfrm>
            <a:off x="916560" y="5277743"/>
            <a:ext cx="6041775" cy="646311"/>
          </a:xfrm>
          <a:prstGeom prst="rect">
            <a:avLst/>
          </a:prstGeom>
          <a:noFill/>
          <a:ln/>
        </p:spPr>
        <p:txBody>
          <a:bodyPr wrap="square" lIns="0" tIns="0" rIns="0" bIns="0" rtlCol="0" anchor="t">
            <a:normAutofit/>
          </a:bodyPr>
          <a:lstStyle/>
          <a:p>
            <a:pPr marL="0" indent="0" algn="l">
              <a:lnSpc>
                <a:spcPct val="127000"/>
              </a:lnSpc>
              <a:buNone/>
            </a:pPr>
            <a:r>
              <a:rPr lang="en-US" sz="1650" dirty="0">
                <a:solidFill>
                  <a:srgbClr val="2C3249"/>
                </a:solidFill>
                <a:latin typeface="Martel Sans" pitchFamily="34" charset="0"/>
                <a:ea typeface="Martel Sans" pitchFamily="34" charset="-122"/>
                <a:cs typeface="Martel Sans" pitchFamily="34" charset="-120"/>
              </a:rPr>
              <a:t>Empowerment is not something services give to older people, but something they create with them.</a:t>
            </a:r>
            <a:endParaRPr lang="en-US" sz="1650" dirty="0"/>
          </a:p>
        </p:txBody>
      </p:sp>
      <p:sp>
        <p:nvSpPr>
          <p:cNvPr id="6" name="Shape 3"/>
          <p:cNvSpPr/>
          <p:nvPr/>
        </p:nvSpPr>
        <p:spPr>
          <a:xfrm>
            <a:off x="661475" y="5105499"/>
            <a:ext cx="19050" cy="990798"/>
          </a:xfrm>
          <a:prstGeom prst="roundRect">
            <a:avLst>
              <a:gd name="adj" fmla="val 49999"/>
            </a:avLst>
          </a:prstGeom>
          <a:solidFill>
            <a:srgbClr val="437066"/>
          </a:solidFill>
          <a:ln/>
        </p:spPr>
        <p:txBody>
          <a:bodyPr/>
          <a:lstStyle/>
          <a:p>
            <a:endParaRPr lang="en-GB"/>
          </a:p>
        </p:txBody>
      </p:sp>
      <p:sp>
        <p:nvSpPr>
          <p:cNvPr id="7" name="Text 4"/>
          <p:cNvSpPr/>
          <p:nvPr/>
        </p:nvSpPr>
        <p:spPr>
          <a:xfrm>
            <a:off x="132255" y="6457255"/>
            <a:ext cx="3348549" cy="158750"/>
          </a:xfrm>
          <a:prstGeom prst="rect">
            <a:avLst/>
          </a:prstGeom>
          <a:noFill/>
          <a:ln/>
        </p:spPr>
        <p:txBody>
          <a:bodyPr wrap="none" lIns="99235" tIns="0" rIns="59541" bIns="0" rtlCol="0" anchor="t"/>
          <a:lstStyle/>
          <a:p>
            <a:pPr marL="0" indent="0" algn="l">
              <a:lnSpc>
                <a:spcPct val="100000"/>
              </a:lnSpc>
              <a:buNone/>
            </a:pPr>
            <a:r>
              <a:rPr lang="en-US" sz="1000" dirty="0">
                <a:solidFill>
                  <a:srgbClr val="2C3249"/>
                </a:solidFill>
                <a:latin typeface="Martel Sans" pitchFamily="34" charset="0"/>
                <a:ea typeface="Martel Sans" pitchFamily="34" charset="-122"/>
                <a:cs typeface="Martel Sans" pitchFamily="34" charset="-120"/>
              </a:rPr>
              <a:t>BMHP6027 Empowering the Older Person</a:t>
            </a:r>
            <a:endParaRPr lang="en-US" sz="1000" dirty="0"/>
          </a:p>
        </p:txBody>
      </p:sp>
      <p:sp>
        <p:nvSpPr>
          <p:cNvPr id="8" name="Text 5"/>
          <p:cNvSpPr/>
          <p:nvPr/>
        </p:nvSpPr>
        <p:spPr>
          <a:xfrm>
            <a:off x="6574268" y="6457255"/>
            <a:ext cx="913286" cy="158750"/>
          </a:xfrm>
          <a:prstGeom prst="rect">
            <a:avLst/>
          </a:prstGeom>
          <a:noFill/>
          <a:ln/>
        </p:spPr>
        <p:txBody>
          <a:bodyPr wrap="none" lIns="59541" tIns="0" rIns="99235" bIns="0" rtlCol="0" anchor="t"/>
          <a:lstStyle/>
          <a:p>
            <a:pPr marL="0" indent="0" algn="r">
              <a:lnSpc>
                <a:spcPct val="100000"/>
              </a:lnSpc>
              <a:buNone/>
            </a:pPr>
            <a:r>
              <a:rPr lang="en-US" sz="1000" dirty="0">
                <a:solidFill>
                  <a:srgbClr val="2C3249"/>
                </a:solidFill>
                <a:latin typeface="Martel Sans" pitchFamily="34" charset="0"/>
                <a:ea typeface="Martel Sans" pitchFamily="34" charset="-122"/>
                <a:cs typeface="Martel Sans" pitchFamily="34" charset="-120"/>
              </a:rPr>
              <a:t>18</a:t>
            </a:r>
            <a:endParaRPr lang="en-US" sz="1000" dirty="0"/>
          </a:p>
        </p:txBody>
      </p:sp>
      <p:sp>
        <p:nvSpPr>
          <p:cNvPr id="9" name="Figure label"/>
          <p:cNvSpPr txBox="1"/>
          <p:nvPr/>
        </p:nvSpPr>
        <p:spPr>
          <a:xfrm>
            <a:off x="7619809" y="6382512"/>
            <a:ext cx="4571886" cy="475488"/>
          </a:xfrm>
          <a:prstGeom prst="rect">
            <a:avLst/>
          </a:prstGeom>
          <a:solidFill>
            <a:srgbClr val="1F2A24">
              <a:alpha val="70000"/>
            </a:srgbClr>
          </a:solidFill>
          <a:ln>
            <a:noFill/>
          </a:ln>
        </p:spPr>
        <p:txBody>
          <a:bodyPr wrap="square" lIns="109728" tIns="54864" rIns="109728" bIns="54864" rtlCol="0" anchor="ctr">
            <a:noAutofit/>
          </a:bodyPr>
          <a:lstStyle/>
          <a:p>
            <a:pPr marL="0" indent="0" algn="l">
              <a:lnSpc>
                <a:spcPct val="115000"/>
              </a:lnSpc>
              <a:buNone/>
            </a:pPr>
            <a:r>
              <a:rPr lang="en-GB" sz="1000" i="1" dirty="0">
                <a:solidFill>
                  <a:srgbClr val="FFFFFF"/>
                </a:solidFill>
                <a:latin typeface="Martel Sans" pitchFamily="34" charset="0"/>
                <a:ea typeface="Martel Sans" pitchFamily="34" charset="-122"/>
                <a:cs typeface="Martel Sans" pitchFamily="34" charset="-120"/>
              </a:rPr>
              <a:t>Figure 6: An older woman out walking with a younger companion</a:t>
            </a:r>
            <a:br>
              <a:rPr lang="en-GB" sz="1000" i="1" dirty="0">
                <a:solidFill>
                  <a:srgbClr val="FFFFFF"/>
                </a:solidFill>
                <a:latin typeface="Martel Sans" pitchFamily="34" charset="0"/>
                <a:ea typeface="Martel Sans" pitchFamily="34" charset="-122"/>
                <a:cs typeface="Martel Sans" pitchFamily="34" charset="-120"/>
              </a:rPr>
            </a:br>
            <a:r>
              <a:rPr lang="en-GB" sz="1000" i="1" dirty="0">
                <a:solidFill>
                  <a:srgbClr val="FFFFFF"/>
                </a:solidFill>
                <a:latin typeface="Martel Sans" pitchFamily="34" charset="0"/>
                <a:ea typeface="Martel Sans" pitchFamily="34" charset="-122"/>
                <a:cs typeface="Martel Sans" pitchFamily="34" charset="-120"/>
              </a:rPr>
              <a:t>(AI-generated image created with Gamma, 2026)</a:t>
            </a:r>
            <a:endParaRPr lang="en-GB" sz="1000" dirty="0"/>
          </a:p>
        </p:txBody>
      </p:sp>
      <p:pic>
        <p:nvPicPr>
          <p:cNvPr id="13" name="Video 12">
            <a:hlinkClick r:id="" action="ppaction://media"/>
            <a:extLst>
              <a:ext uri="{FF2B5EF4-FFF2-40B4-BE49-F238E27FC236}">
                <a16:creationId xmlns:a16="http://schemas.microsoft.com/office/drawing/2014/main" id="{53D385C9-9CFD-6BA8-C4BC-D445BD74C28E}"/>
              </a:ext>
            </a:extLst>
          </p:cNvPr>
          <p:cNvPicPr>
            <a:picLocks noChangeAspect="1"/>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6"/>
          <a:srcRect l="12500" r="12500"/>
          <a:stretch>
            <a:fillRect/>
          </a:stretch>
        </p:blipFill>
        <p:spPr>
          <a:xfrm>
            <a:off x="10052304" y="4718304"/>
            <a:ext cx="2057400" cy="2057400"/>
          </a:xfrm>
          <a:prstGeom prst="ellipse">
            <a:avLst/>
          </a:prstGeom>
        </p:spPr>
      </p:pic>
    </p:spTree>
  </p:cSld>
  <p:clrMapOvr>
    <a:masterClrMapping/>
  </p:clrMapOvr>
  <mc:AlternateContent xmlns:mc="http://schemas.openxmlformats.org/markup-compatibility/2006" xmlns:p14="http://schemas.microsoft.com/office/powerpoint/2010/main">
    <mc:Choice Requires="p14">
      <p:transition spd="slow" p14:dur="2000" advTm="38078"/>
    </mc:Choice>
    <mc:Fallback xmlns="">
      <p:transition spd="slow" advTm="3807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3"/>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13"/>
                </p:tgtEl>
              </p:cMediaNode>
            </p:video>
            <p:seq concurrent="1" nextAc="seek">
              <p:cTn id="8" restart="whenNotActive" fill="hold" evtFilter="cancelBubble" nodeType="interactiveSeq">
                <p:stCondLst>
                  <p:cond evt="onClick" delay="0">
                    <p:tgtEl>
                      <p:spTgt spid="13"/>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13"/>
                                        </p:tgtEl>
                                      </p:cBhvr>
                                    </p:cmd>
                                  </p:childTnLst>
                                </p:cTn>
                              </p:par>
                            </p:childTnLst>
                          </p:cTn>
                        </p:par>
                      </p:childTnLst>
                    </p:cTn>
                  </p:par>
                </p:childTnLst>
              </p:cTn>
              <p:nextCondLst>
                <p:cond evt="onClick" delay="0">
                  <p:tgtEl>
                    <p:spTgt spid="13"/>
                  </p:tgtEl>
                </p:cond>
              </p:nextCondLst>
            </p:seq>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p:cSld name="Slide 19">
    <p:bg>
      <p:bgPr>
        <a:solidFill>
          <a:srgbClr val="FFFFFF"/>
        </a:solidFill>
        <a:effectLst/>
      </p:bgPr>
    </p:bg>
    <p:spTree>
      <p:nvGrpSpPr>
        <p:cNvPr id="1" name=""/>
        <p:cNvGrpSpPr/>
        <p:nvPr/>
      </p:nvGrpSpPr>
      <p:grpSpPr>
        <a:xfrm>
          <a:off x="0" y="0"/>
          <a:ext cx="0" cy="0"/>
          <a:chOff x="0" y="0"/>
          <a:chExt cx="0" cy="0"/>
        </a:xfrm>
      </p:grpSpPr>
      <p:sp>
        <p:nvSpPr>
          <p:cNvPr id="2" name="Text 0"/>
          <p:cNvSpPr/>
          <p:nvPr/>
        </p:nvSpPr>
        <p:spPr>
          <a:xfrm>
            <a:off x="661475" y="538559"/>
            <a:ext cx="10868745" cy="191988"/>
          </a:xfrm>
          <a:prstGeom prst="rect">
            <a:avLst/>
          </a:prstGeom>
          <a:noFill/>
          <a:ln/>
        </p:spPr>
        <p:txBody>
          <a:bodyPr wrap="none" lIns="0" tIns="0" rIns="0" bIns="0" rtlCol="0" anchor="t"/>
          <a:lstStyle/>
          <a:p>
            <a:pPr marL="0" indent="0" algn="l">
              <a:lnSpc>
                <a:spcPct val="104000"/>
              </a:lnSpc>
              <a:buNone/>
            </a:pPr>
            <a:r>
              <a:rPr lang="en-US" sz="1200" dirty="0">
                <a:solidFill>
                  <a:srgbClr val="272D45"/>
                </a:solidFill>
                <a:latin typeface="Kanit Light" pitchFamily="34" charset="0"/>
                <a:ea typeface="Kanit Light" pitchFamily="34" charset="-122"/>
                <a:cs typeface="Kanit Light" pitchFamily="34" charset="-120"/>
              </a:rPr>
              <a:t>References (1 of 3)</a:t>
            </a:r>
            <a:endParaRPr lang="en-US" sz="1200" dirty="0"/>
          </a:p>
        </p:txBody>
      </p:sp>
      <p:sp>
        <p:nvSpPr>
          <p:cNvPr id="3" name="Text 1"/>
          <p:cNvSpPr/>
          <p:nvPr/>
        </p:nvSpPr>
        <p:spPr>
          <a:xfrm>
            <a:off x="661475" y="922139"/>
            <a:ext cx="5284556" cy="5202634"/>
          </a:xfrm>
          <a:prstGeom prst="rect">
            <a:avLst/>
          </a:prstGeom>
          <a:noFill/>
          <a:ln/>
        </p:spPr>
        <p:txBody>
          <a:bodyPr wrap="square" lIns="0" tIns="0" rIns="0" bIns="0" rtlCol="0" anchor="t">
            <a:normAutofit/>
          </a:bodyPr>
          <a:lstStyle/>
          <a:p>
            <a:pPr marL="0" indent="0" algn="l">
              <a:lnSpc>
                <a:spcPct val="110000"/>
              </a:lnSpc>
              <a:spcAft>
                <a:spcPts val="550"/>
              </a:spcAft>
              <a:buNone/>
            </a:pPr>
            <a:r>
              <a:rPr lang="en-US" sz="750" dirty="0">
                <a:solidFill>
                  <a:srgbClr val="2C3249"/>
                </a:solidFill>
                <a:latin typeface="Martel Sans" pitchFamily="34" charset="0"/>
                <a:ea typeface="Martel Sans" pitchFamily="34" charset="-122"/>
                <a:cs typeface="Martel Sans" pitchFamily="34" charset="-120"/>
              </a:rPr>
              <a:t>Age UK (2025) </a:t>
            </a:r>
            <a:r>
              <a:rPr lang="en-US" sz="750" i="1" dirty="0">
                <a:solidFill>
                  <a:srgbClr val="2C3249"/>
                </a:solidFill>
                <a:latin typeface="Martel Sans" pitchFamily="34" charset="0"/>
                <a:ea typeface="Martel Sans" pitchFamily="34" charset="-122"/>
                <a:cs typeface="Martel Sans" pitchFamily="34" charset="-120"/>
              </a:rPr>
              <a:t>The state of health and care of older people in England 2025</a:t>
            </a:r>
            <a:r>
              <a:rPr lang="en-US" sz="750" dirty="0">
                <a:solidFill>
                  <a:srgbClr val="2C3249"/>
                </a:solidFill>
                <a:latin typeface="Martel Sans" pitchFamily="34" charset="0"/>
                <a:ea typeface="Martel Sans" pitchFamily="34" charset="-122"/>
                <a:cs typeface="Martel Sans" pitchFamily="34" charset="-120"/>
              </a:rPr>
              <a:t>. Available at: </a:t>
            </a:r>
            <a:r>
              <a:rPr lang="en-US" sz="750" b="1" u="sng" dirty="0">
                <a:solidFill>
                  <a:srgbClr val="437066"/>
                </a:solidFill>
                <a:latin typeface="Martel Sans Bold" pitchFamily="34" charset="0"/>
                <a:ea typeface="Martel Sans Bold" pitchFamily="34" charset="-122"/>
                <a:cs typeface="Martel Sans Bold" pitchFamily="34" charset="-120"/>
                <a:hlinkClick r:id="rId3">
                  <a:extLst>
                    <a:ext uri="{A12FA001-AC4F-418D-AE19-62706E023703}">
                      <ahyp:hlinkClr xmlns:ahyp="http://schemas.microsoft.com/office/drawing/2018/hyperlinkcolor" val="tx"/>
                    </a:ext>
                  </a:extLst>
                </a:hlinkClick>
              </a:rPr>
              <a:t>https://www.ageuk.org.uk/siteassets/documents/reports-and-publications/reports-and-briefings/health--wellbeing/state-of-health-and-care/state-of-health-care-of-older-people-in-england-2025.pdf</a:t>
            </a:r>
            <a:r>
              <a:rPr lang="en-US" sz="750" dirty="0">
                <a:solidFill>
                  <a:srgbClr val="2C3249"/>
                </a:solidFill>
                <a:latin typeface="Martel Sans" pitchFamily="34" charset="0"/>
                <a:ea typeface="Martel Sans" pitchFamily="34" charset="-122"/>
                <a:cs typeface="Martel Sans" pitchFamily="34" charset="-120"/>
              </a:rPr>
              <a:t> (Accessed: 4 Oct 2026).</a:t>
            </a:r>
            <a:endParaRPr lang="en-US" sz="750" dirty="0"/>
          </a:p>
          <a:p>
            <a:pPr marL="0" indent="0" algn="l">
              <a:lnSpc>
                <a:spcPct val="110000"/>
              </a:lnSpc>
              <a:spcAft>
                <a:spcPts val="550"/>
              </a:spcAft>
              <a:buNone/>
            </a:pPr>
            <a:r>
              <a:rPr lang="en-US" sz="750" dirty="0">
                <a:solidFill>
                  <a:srgbClr val="2C3249"/>
                </a:solidFill>
                <a:latin typeface="Martel Sans" pitchFamily="34" charset="0"/>
                <a:ea typeface="Martel Sans" pitchFamily="34" charset="-122"/>
                <a:cs typeface="Martel Sans" pitchFamily="34" charset="-120"/>
              </a:rPr>
              <a:t>Age UK (2026) </a:t>
            </a:r>
            <a:r>
              <a:rPr lang="en-US" sz="750" i="1" dirty="0">
                <a:solidFill>
                  <a:srgbClr val="2C3249"/>
                </a:solidFill>
                <a:latin typeface="Martel Sans" pitchFamily="34" charset="0"/>
                <a:ea typeface="Martel Sans" pitchFamily="34" charset="-122"/>
                <a:cs typeface="Martel Sans" pitchFamily="34" charset="-120"/>
              </a:rPr>
              <a:t>Digital done right: moving towards a future where everyone is included</a:t>
            </a:r>
            <a:r>
              <a:rPr lang="en-US" sz="750" dirty="0">
                <a:solidFill>
                  <a:srgbClr val="2C3249"/>
                </a:solidFill>
                <a:latin typeface="Martel Sans" pitchFamily="34" charset="0"/>
                <a:ea typeface="Martel Sans" pitchFamily="34" charset="-122"/>
                <a:cs typeface="Martel Sans" pitchFamily="34" charset="-120"/>
              </a:rPr>
              <a:t>. Available at: </a:t>
            </a:r>
            <a:r>
              <a:rPr lang="en-US" sz="750" b="1" u="sng" dirty="0">
                <a:solidFill>
                  <a:srgbClr val="437066"/>
                </a:solidFill>
                <a:latin typeface="Martel Sans Bold" pitchFamily="34" charset="0"/>
                <a:ea typeface="Martel Sans Bold" pitchFamily="34" charset="-122"/>
                <a:cs typeface="Martel Sans Bold" pitchFamily="34" charset="-120"/>
                <a:hlinkClick r:id="rId4">
                  <a:extLst>
                    <a:ext uri="{A12FA001-AC4F-418D-AE19-62706E023703}">
                      <ahyp:hlinkClr xmlns:ahyp="http://schemas.microsoft.com/office/drawing/2018/hyperlinkcolor" val="tx"/>
                    </a:ext>
                  </a:extLst>
                </a:hlinkClick>
              </a:rPr>
              <a:t>https://www.ageuk.org.uk/siteassets/documents/reports-and-publications/reports-and-briefings/active-communities/digital-done-right-report/</a:t>
            </a:r>
            <a:r>
              <a:rPr lang="en-US" sz="750" dirty="0">
                <a:solidFill>
                  <a:srgbClr val="2C3249"/>
                </a:solidFill>
                <a:latin typeface="Martel Sans" pitchFamily="34" charset="0"/>
                <a:ea typeface="Martel Sans" pitchFamily="34" charset="-122"/>
                <a:cs typeface="Martel Sans" pitchFamily="34" charset="-120"/>
              </a:rPr>
              <a:t> (Accessed: 4 October 2026).</a:t>
            </a:r>
            <a:endParaRPr lang="en-US" sz="750" dirty="0"/>
          </a:p>
          <a:p>
            <a:pPr marL="0" indent="0" algn="l">
              <a:lnSpc>
                <a:spcPct val="110000"/>
              </a:lnSpc>
              <a:spcAft>
                <a:spcPts val="550"/>
              </a:spcAft>
              <a:buNone/>
            </a:pPr>
            <a:r>
              <a:rPr lang="en-US" sz="750" dirty="0">
                <a:solidFill>
                  <a:srgbClr val="2C3249"/>
                </a:solidFill>
                <a:latin typeface="Martel Sans" pitchFamily="34" charset="0"/>
                <a:ea typeface="Martel Sans" pitchFamily="34" charset="-122"/>
                <a:cs typeface="Martel Sans" pitchFamily="34" charset="-120"/>
              </a:rPr>
              <a:t>Association of Directors of Adult Social Services [ADASS] (2026) </a:t>
            </a:r>
            <a:r>
              <a:rPr lang="en-US" sz="750" i="1" dirty="0">
                <a:solidFill>
                  <a:srgbClr val="2C3249"/>
                </a:solidFill>
                <a:latin typeface="Martel Sans" pitchFamily="34" charset="0"/>
                <a:ea typeface="Martel Sans" pitchFamily="34" charset="-122"/>
                <a:cs typeface="Martel Sans" pitchFamily="34" charset="-120"/>
              </a:rPr>
              <a:t>ADASS spring survey 2026</a:t>
            </a:r>
            <a:r>
              <a:rPr lang="en-US" sz="750" dirty="0">
                <a:solidFill>
                  <a:srgbClr val="2C3249"/>
                </a:solidFill>
                <a:latin typeface="Martel Sans" pitchFamily="34" charset="0"/>
                <a:ea typeface="Martel Sans" pitchFamily="34" charset="-122"/>
                <a:cs typeface="Martel Sans" pitchFamily="34" charset="-120"/>
              </a:rPr>
              <a:t>. Available at: </a:t>
            </a:r>
            <a:r>
              <a:rPr lang="en-US" sz="750" b="1" u="sng" dirty="0">
                <a:solidFill>
                  <a:srgbClr val="437066"/>
                </a:solidFill>
                <a:latin typeface="Martel Sans Bold" pitchFamily="34" charset="0"/>
                <a:ea typeface="Martel Sans Bold" pitchFamily="34" charset="-122"/>
                <a:cs typeface="Martel Sans Bold" pitchFamily="34" charset="-120"/>
                <a:hlinkClick r:id="rId5">
                  <a:extLst>
                    <a:ext uri="{A12FA001-AC4F-418D-AE19-62706E023703}">
                      <ahyp:hlinkClr xmlns:ahyp="http://schemas.microsoft.com/office/drawing/2018/hyperlinkcolor" val="tx"/>
                    </a:ext>
                  </a:extLst>
                </a:hlinkClick>
              </a:rPr>
              <a:t>https://www.adass.org.uk/documents/adass-spring-survey-2026/</a:t>
            </a:r>
            <a:r>
              <a:rPr lang="en-US" sz="750" dirty="0">
                <a:solidFill>
                  <a:srgbClr val="2C3249"/>
                </a:solidFill>
                <a:latin typeface="Martel Sans" pitchFamily="34" charset="0"/>
                <a:ea typeface="Martel Sans" pitchFamily="34" charset="-122"/>
                <a:cs typeface="Martel Sans" pitchFamily="34" charset="-120"/>
              </a:rPr>
              <a:t> (Accessed: 4 October 2026).</a:t>
            </a:r>
            <a:endParaRPr lang="en-US" sz="750" dirty="0"/>
          </a:p>
          <a:p>
            <a:pPr marL="0" indent="0" algn="l">
              <a:lnSpc>
                <a:spcPct val="110000"/>
              </a:lnSpc>
              <a:spcAft>
                <a:spcPts val="550"/>
              </a:spcAft>
              <a:buNone/>
            </a:pPr>
            <a:r>
              <a:rPr lang="en-US" sz="750" dirty="0">
                <a:solidFill>
                  <a:srgbClr val="2C3249"/>
                </a:solidFill>
                <a:latin typeface="Martel Sans" pitchFamily="34" charset="0"/>
                <a:ea typeface="Martel Sans" pitchFamily="34" charset="-122"/>
                <a:cs typeface="Martel Sans" pitchFamily="34" charset="-120"/>
              </a:rPr>
              <a:t>Atchley, R.C. (1989) 'A continuity theory of normal aging', </a:t>
            </a:r>
            <a:r>
              <a:rPr lang="en-US" sz="750" i="1" dirty="0">
                <a:solidFill>
                  <a:srgbClr val="2C3249"/>
                </a:solidFill>
                <a:latin typeface="Martel Sans" pitchFamily="34" charset="0"/>
                <a:ea typeface="Martel Sans" pitchFamily="34" charset="-122"/>
                <a:cs typeface="Martel Sans" pitchFamily="34" charset="-120"/>
              </a:rPr>
              <a:t>The Gerontologist</a:t>
            </a:r>
            <a:r>
              <a:rPr lang="en-US" sz="750" dirty="0">
                <a:solidFill>
                  <a:srgbClr val="2C3249"/>
                </a:solidFill>
                <a:latin typeface="Martel Sans" pitchFamily="34" charset="0"/>
                <a:ea typeface="Martel Sans" pitchFamily="34" charset="-122"/>
                <a:cs typeface="Martel Sans" pitchFamily="34" charset="-120"/>
              </a:rPr>
              <a:t>, 29(2), pp. 183–190. Available at: </a:t>
            </a:r>
            <a:r>
              <a:rPr lang="en-US" sz="750" b="1" u="sng" dirty="0">
                <a:solidFill>
                  <a:srgbClr val="437066"/>
                </a:solidFill>
                <a:latin typeface="Martel Sans Bold" pitchFamily="34" charset="0"/>
                <a:ea typeface="Martel Sans Bold" pitchFamily="34" charset="-122"/>
                <a:cs typeface="Martel Sans Bold" pitchFamily="34" charset="-120"/>
                <a:hlinkClick r:id="rId6">
                  <a:extLst>
                    <a:ext uri="{A12FA001-AC4F-418D-AE19-62706E023703}">
                      <ahyp:hlinkClr xmlns:ahyp="http://schemas.microsoft.com/office/drawing/2018/hyperlinkcolor" val="tx"/>
                    </a:ext>
                  </a:extLst>
                </a:hlinkClick>
              </a:rPr>
              <a:t>https://doi.org/10.1093/geront/29.2.183</a:t>
            </a:r>
            <a:endParaRPr lang="en-US" sz="750" dirty="0"/>
          </a:p>
          <a:p>
            <a:pPr marL="0" indent="0" algn="l">
              <a:lnSpc>
                <a:spcPct val="110000"/>
              </a:lnSpc>
              <a:spcAft>
                <a:spcPts val="550"/>
              </a:spcAft>
              <a:buNone/>
            </a:pPr>
            <a:r>
              <a:rPr lang="en-US" sz="750" dirty="0">
                <a:solidFill>
                  <a:srgbClr val="2C3249"/>
                </a:solidFill>
                <a:latin typeface="Martel Sans" pitchFamily="34" charset="0"/>
                <a:ea typeface="Martel Sans" pitchFamily="34" charset="-122"/>
                <a:cs typeface="Martel Sans" pitchFamily="34" charset="-120"/>
              </a:rPr>
              <a:t>Atkinson, C. and Crozier, S. (2020) 'Fragmented time and domiciliary care quality', </a:t>
            </a:r>
            <a:r>
              <a:rPr lang="en-US" sz="750" i="1" dirty="0">
                <a:solidFill>
                  <a:srgbClr val="2C3249"/>
                </a:solidFill>
                <a:latin typeface="Martel Sans" pitchFamily="34" charset="0"/>
                <a:ea typeface="Martel Sans" pitchFamily="34" charset="-122"/>
                <a:cs typeface="Martel Sans" pitchFamily="34" charset="-120"/>
              </a:rPr>
              <a:t>Employee Relations</a:t>
            </a:r>
            <a:r>
              <a:rPr lang="en-US" sz="750" dirty="0">
                <a:solidFill>
                  <a:srgbClr val="2C3249"/>
                </a:solidFill>
                <a:latin typeface="Martel Sans" pitchFamily="34" charset="0"/>
                <a:ea typeface="Martel Sans" pitchFamily="34" charset="-122"/>
                <a:cs typeface="Martel Sans" pitchFamily="34" charset="-120"/>
              </a:rPr>
              <a:t>, 42(1), pp. 35–51. Available at: </a:t>
            </a:r>
            <a:r>
              <a:rPr lang="en-US" sz="750" b="1" u="sng" dirty="0">
                <a:solidFill>
                  <a:srgbClr val="437066"/>
                </a:solidFill>
                <a:latin typeface="Martel Sans Bold" pitchFamily="34" charset="0"/>
                <a:ea typeface="Martel Sans Bold" pitchFamily="34" charset="-122"/>
                <a:cs typeface="Martel Sans Bold" pitchFamily="34" charset="-120"/>
                <a:hlinkClick r:id="rId7">
                  <a:extLst>
                    <a:ext uri="{A12FA001-AC4F-418D-AE19-62706E023703}">
                      <ahyp:hlinkClr xmlns:ahyp="http://schemas.microsoft.com/office/drawing/2018/hyperlinkcolor" val="tx"/>
                    </a:ext>
                  </a:extLst>
                </a:hlinkClick>
              </a:rPr>
              <a:t>https://doi.org/10.1108/ER-05-2018-0142</a:t>
            </a:r>
            <a:endParaRPr lang="en-US" sz="750" dirty="0"/>
          </a:p>
          <a:p>
            <a:pPr marL="0" indent="0" algn="l">
              <a:lnSpc>
                <a:spcPct val="110000"/>
              </a:lnSpc>
              <a:spcAft>
                <a:spcPts val="550"/>
              </a:spcAft>
              <a:buNone/>
            </a:pPr>
            <a:r>
              <a:rPr lang="en-US" sz="750" dirty="0">
                <a:solidFill>
                  <a:srgbClr val="2C3249"/>
                </a:solidFill>
                <a:latin typeface="Martel Sans" pitchFamily="34" charset="0"/>
                <a:ea typeface="Martel Sans" pitchFamily="34" charset="-122"/>
                <a:cs typeface="Martel Sans" pitchFamily="34" charset="-120"/>
              </a:rPr>
              <a:t>Ballard, C., Corbett, A., Orrell, M., Williams, G., Moniz-Cook, E., Romeo, R., Woods, B., Garrod, L., Testad, I., Woodward-Carlton, B., Wenborn, J., Knapp, M. and Fossey, J. (2018) 'Impact of person-centred care training and person-centred activities on quality of life, agitation, and antipsychotic use in people with dementia living in nursing homes: a cluster-randomised controlled trial', </a:t>
            </a:r>
            <a:r>
              <a:rPr lang="en-US" sz="750" i="1" dirty="0">
                <a:solidFill>
                  <a:srgbClr val="2C3249"/>
                </a:solidFill>
                <a:latin typeface="Martel Sans" pitchFamily="34" charset="0"/>
                <a:ea typeface="Martel Sans" pitchFamily="34" charset="-122"/>
                <a:cs typeface="Martel Sans" pitchFamily="34" charset="-120"/>
              </a:rPr>
              <a:t>PLOS Medicine</a:t>
            </a:r>
            <a:r>
              <a:rPr lang="en-US" sz="750" dirty="0">
                <a:solidFill>
                  <a:srgbClr val="2C3249"/>
                </a:solidFill>
                <a:latin typeface="Martel Sans" pitchFamily="34" charset="0"/>
                <a:ea typeface="Martel Sans" pitchFamily="34" charset="-122"/>
                <a:cs typeface="Martel Sans" pitchFamily="34" charset="-120"/>
              </a:rPr>
              <a:t>, 15(2), article e1002500. Available at: </a:t>
            </a:r>
            <a:r>
              <a:rPr lang="en-US" sz="750" b="1" u="sng" dirty="0">
                <a:solidFill>
                  <a:srgbClr val="437066"/>
                </a:solidFill>
                <a:latin typeface="Martel Sans Bold" pitchFamily="34" charset="0"/>
                <a:ea typeface="Martel Sans Bold" pitchFamily="34" charset="-122"/>
                <a:cs typeface="Martel Sans Bold" pitchFamily="34" charset="-120"/>
                <a:hlinkClick r:id="rId8">
                  <a:extLst>
                    <a:ext uri="{A12FA001-AC4F-418D-AE19-62706E023703}">
                      <ahyp:hlinkClr xmlns:ahyp="http://schemas.microsoft.com/office/drawing/2018/hyperlinkcolor" val="tx"/>
                    </a:ext>
                  </a:extLst>
                </a:hlinkClick>
              </a:rPr>
              <a:t>https://doi.org/10.1371/journal.pmed.1002500</a:t>
            </a:r>
            <a:endParaRPr lang="en-US" sz="750" dirty="0"/>
          </a:p>
          <a:p>
            <a:pPr marL="0" indent="0" algn="l">
              <a:lnSpc>
                <a:spcPct val="110000"/>
              </a:lnSpc>
              <a:spcAft>
                <a:spcPts val="550"/>
              </a:spcAft>
              <a:buNone/>
            </a:pPr>
            <a:r>
              <a:rPr lang="en-US" sz="750" dirty="0">
                <a:solidFill>
                  <a:srgbClr val="2C3249"/>
                </a:solidFill>
                <a:latin typeface="Martel Sans" pitchFamily="34" charset="0"/>
                <a:ea typeface="Martel Sans" pitchFamily="34" charset="-122"/>
                <a:cs typeface="Martel Sans" pitchFamily="34" charset="-120"/>
              </a:rPr>
              <a:t>Baltes, P.B. and Baltes, M.M. (1990) 'Psychological perspectives on successful aging: the model of selective optimization with compensation', in P.B. Baltes and M.M. Baltes (eds) </a:t>
            </a:r>
            <a:r>
              <a:rPr lang="en-US" sz="750" i="1" dirty="0">
                <a:solidFill>
                  <a:srgbClr val="2C3249"/>
                </a:solidFill>
                <a:latin typeface="Martel Sans" pitchFamily="34" charset="0"/>
                <a:ea typeface="Martel Sans" pitchFamily="34" charset="-122"/>
                <a:cs typeface="Martel Sans" pitchFamily="34" charset="-120"/>
              </a:rPr>
              <a:t>Successful aging: perspectives from the behavioral sciences</a:t>
            </a:r>
            <a:r>
              <a:rPr lang="en-US" sz="750" dirty="0">
                <a:solidFill>
                  <a:srgbClr val="2C3249"/>
                </a:solidFill>
                <a:latin typeface="Martel Sans" pitchFamily="34" charset="0"/>
                <a:ea typeface="Martel Sans" pitchFamily="34" charset="-122"/>
                <a:cs typeface="Martel Sans" pitchFamily="34" charset="-120"/>
              </a:rPr>
              <a:t>. Cambridge University Press, pp. 1–34. Available at: </a:t>
            </a:r>
            <a:r>
              <a:rPr lang="en-US" sz="750" b="1" u="sng" dirty="0">
                <a:solidFill>
                  <a:srgbClr val="437066"/>
                </a:solidFill>
                <a:latin typeface="Martel Sans Bold" pitchFamily="34" charset="0"/>
                <a:ea typeface="Martel Sans Bold" pitchFamily="34" charset="-122"/>
                <a:cs typeface="Martel Sans Bold" pitchFamily="34" charset="-120"/>
                <a:hlinkClick r:id="rId9">
                  <a:extLst>
                    <a:ext uri="{A12FA001-AC4F-418D-AE19-62706E023703}">
                      <ahyp:hlinkClr xmlns:ahyp="http://schemas.microsoft.com/office/drawing/2018/hyperlinkcolor" val="tx"/>
                    </a:ext>
                  </a:extLst>
                </a:hlinkClick>
              </a:rPr>
              <a:t>https://doi.org/10.1017/CBO9780511665684.003</a:t>
            </a:r>
            <a:endParaRPr lang="en-US" sz="750" dirty="0"/>
          </a:p>
          <a:p>
            <a:pPr marL="0" indent="0" algn="l">
              <a:lnSpc>
                <a:spcPct val="110000"/>
              </a:lnSpc>
              <a:spcAft>
                <a:spcPts val="550"/>
              </a:spcAft>
              <a:buNone/>
            </a:pPr>
            <a:r>
              <a:rPr lang="en-US" sz="750" dirty="0">
                <a:solidFill>
                  <a:srgbClr val="2C3249"/>
                </a:solidFill>
                <a:latin typeface="Martel Sans" pitchFamily="34" charset="0"/>
                <a:ea typeface="Martel Sans" pitchFamily="34" charset="-122"/>
                <a:cs typeface="Martel Sans" pitchFamily="34" charset="-120"/>
              </a:rPr>
              <a:t>Berridge, C. and Wetle, T.F. (2020) 'Why older adults and their children disagree about in-home surveillance technology, sensors, and tracking', </a:t>
            </a:r>
            <a:r>
              <a:rPr lang="en-US" sz="750" i="1" dirty="0">
                <a:solidFill>
                  <a:srgbClr val="2C3249"/>
                </a:solidFill>
                <a:latin typeface="Martel Sans" pitchFamily="34" charset="0"/>
                <a:ea typeface="Martel Sans" pitchFamily="34" charset="-122"/>
                <a:cs typeface="Martel Sans" pitchFamily="34" charset="-120"/>
              </a:rPr>
              <a:t>The Gerontologist</a:t>
            </a:r>
            <a:r>
              <a:rPr lang="en-US" sz="750" dirty="0">
                <a:solidFill>
                  <a:srgbClr val="2C3249"/>
                </a:solidFill>
                <a:latin typeface="Martel Sans" pitchFamily="34" charset="0"/>
                <a:ea typeface="Martel Sans" pitchFamily="34" charset="-122"/>
                <a:cs typeface="Martel Sans" pitchFamily="34" charset="-120"/>
              </a:rPr>
              <a:t>, 60(5), pp. 926–934. Available at: </a:t>
            </a:r>
            <a:r>
              <a:rPr lang="en-US" sz="750" b="1" u="sng" dirty="0">
                <a:solidFill>
                  <a:srgbClr val="437066"/>
                </a:solidFill>
                <a:latin typeface="Martel Sans Bold" pitchFamily="34" charset="0"/>
                <a:ea typeface="Martel Sans Bold" pitchFamily="34" charset="-122"/>
                <a:cs typeface="Martel Sans Bold" pitchFamily="34" charset="-120"/>
                <a:hlinkClick r:id="rId10">
                  <a:extLst>
                    <a:ext uri="{A12FA001-AC4F-418D-AE19-62706E023703}">
                      <ahyp:hlinkClr xmlns:ahyp="http://schemas.microsoft.com/office/drawing/2018/hyperlinkcolor" val="tx"/>
                    </a:ext>
                  </a:extLst>
                </a:hlinkClick>
              </a:rPr>
              <a:t>https://doi.org/10.1093/geront/gnz068</a:t>
            </a:r>
            <a:endParaRPr lang="en-US" sz="750" dirty="0"/>
          </a:p>
          <a:p>
            <a:pPr marL="0" indent="0" algn="l">
              <a:lnSpc>
                <a:spcPct val="110000"/>
              </a:lnSpc>
              <a:spcAft>
                <a:spcPts val="550"/>
              </a:spcAft>
              <a:buNone/>
            </a:pPr>
            <a:r>
              <a:rPr lang="en-US" sz="750" i="1" dirty="0">
                <a:solidFill>
                  <a:srgbClr val="2C3249"/>
                </a:solidFill>
                <a:latin typeface="Martel Sans" pitchFamily="34" charset="0"/>
                <a:ea typeface="Martel Sans" pitchFamily="34" charset="-122"/>
                <a:cs typeface="Martel Sans" pitchFamily="34" charset="-120"/>
              </a:rPr>
              <a:t>Care Act 2014</a:t>
            </a:r>
            <a:r>
              <a:rPr lang="en-US" sz="750" dirty="0">
                <a:solidFill>
                  <a:srgbClr val="2C3249"/>
                </a:solidFill>
                <a:latin typeface="Martel Sans" pitchFamily="34" charset="0"/>
                <a:ea typeface="Martel Sans" pitchFamily="34" charset="-122"/>
                <a:cs typeface="Martel Sans" pitchFamily="34" charset="-120"/>
              </a:rPr>
              <a:t>, c. 23. Available at: </a:t>
            </a:r>
            <a:r>
              <a:rPr lang="en-US" sz="750" b="1" u="sng" dirty="0">
                <a:solidFill>
                  <a:srgbClr val="437066"/>
                </a:solidFill>
                <a:latin typeface="Martel Sans Bold" pitchFamily="34" charset="0"/>
                <a:ea typeface="Martel Sans Bold" pitchFamily="34" charset="-122"/>
                <a:cs typeface="Martel Sans Bold" pitchFamily="34" charset="-120"/>
                <a:hlinkClick r:id="rId11">
                  <a:extLst>
                    <a:ext uri="{A12FA001-AC4F-418D-AE19-62706E023703}">
                      <ahyp:hlinkClr xmlns:ahyp="http://schemas.microsoft.com/office/drawing/2018/hyperlinkcolor" val="tx"/>
                    </a:ext>
                  </a:extLst>
                </a:hlinkClick>
              </a:rPr>
              <a:t>https://www.legislation.gov.uk/ukpga/2014/23</a:t>
            </a:r>
            <a:r>
              <a:rPr lang="en-US" sz="750" dirty="0">
                <a:solidFill>
                  <a:srgbClr val="2C3249"/>
                </a:solidFill>
                <a:latin typeface="Martel Sans" pitchFamily="34" charset="0"/>
                <a:ea typeface="Martel Sans" pitchFamily="34" charset="-122"/>
                <a:cs typeface="Martel Sans" pitchFamily="34" charset="-120"/>
              </a:rPr>
              <a:t> (Accessed: 4 October 2026).</a:t>
            </a:r>
            <a:endParaRPr lang="en-US" sz="750" dirty="0"/>
          </a:p>
          <a:p>
            <a:pPr marL="0" indent="0" algn="l">
              <a:lnSpc>
                <a:spcPct val="110000"/>
              </a:lnSpc>
              <a:spcAft>
                <a:spcPts val="550"/>
              </a:spcAft>
              <a:buNone/>
            </a:pPr>
            <a:r>
              <a:rPr lang="en-US" sz="750" dirty="0">
                <a:solidFill>
                  <a:srgbClr val="2C3249"/>
                </a:solidFill>
                <a:latin typeface="Martel Sans" pitchFamily="34" charset="0"/>
                <a:ea typeface="Martel Sans" pitchFamily="34" charset="-122"/>
                <a:cs typeface="Martel Sans" pitchFamily="34" charset="-120"/>
              </a:rPr>
              <a:t>Care Quality Commission [CQC] (2024) </a:t>
            </a:r>
            <a:r>
              <a:rPr lang="en-US" sz="750" i="1" dirty="0">
                <a:solidFill>
                  <a:srgbClr val="2C3249"/>
                </a:solidFill>
                <a:latin typeface="Martel Sans" pitchFamily="34" charset="0"/>
                <a:ea typeface="Martel Sans" pitchFamily="34" charset="-122"/>
                <a:cs typeface="Martel Sans" pitchFamily="34" charset="-120"/>
              </a:rPr>
              <a:t>CQC takes action to protect people at Birmingham care home</a:t>
            </a:r>
            <a:r>
              <a:rPr lang="en-US" sz="750" dirty="0">
                <a:solidFill>
                  <a:srgbClr val="2C3249"/>
                </a:solidFill>
                <a:latin typeface="Martel Sans" pitchFamily="34" charset="0"/>
                <a:ea typeface="Martel Sans" pitchFamily="34" charset="-122"/>
                <a:cs typeface="Martel Sans" pitchFamily="34" charset="-120"/>
              </a:rPr>
              <a:t>. Available at: </a:t>
            </a:r>
            <a:r>
              <a:rPr lang="en-US" sz="750" b="1" u="sng" dirty="0">
                <a:solidFill>
                  <a:srgbClr val="437066"/>
                </a:solidFill>
                <a:latin typeface="Martel Sans Bold" pitchFamily="34" charset="0"/>
                <a:ea typeface="Martel Sans Bold" pitchFamily="34" charset="-122"/>
                <a:cs typeface="Martel Sans Bold" pitchFamily="34" charset="-120"/>
                <a:hlinkClick r:id="rId12">
                  <a:extLst>
                    <a:ext uri="{A12FA001-AC4F-418D-AE19-62706E023703}">
                      <ahyp:hlinkClr xmlns:ahyp="http://schemas.microsoft.com/office/drawing/2018/hyperlinkcolor" val="tx"/>
                    </a:ext>
                  </a:extLst>
                </a:hlinkClick>
              </a:rPr>
              <a:t>https://www.cqc.org.uk/press-release/cqc-takes-action-protect-people-birmingham-care-home</a:t>
            </a:r>
            <a:r>
              <a:rPr lang="en-US" sz="750" dirty="0">
                <a:solidFill>
                  <a:srgbClr val="2C3249"/>
                </a:solidFill>
                <a:latin typeface="Martel Sans" pitchFamily="34" charset="0"/>
                <a:ea typeface="Martel Sans" pitchFamily="34" charset="-122"/>
                <a:cs typeface="Martel Sans" pitchFamily="34" charset="-120"/>
              </a:rPr>
              <a:t> (Accessed: 4 October 2026).</a:t>
            </a:r>
            <a:endParaRPr lang="en-US" sz="750" dirty="0"/>
          </a:p>
          <a:p>
            <a:pPr marL="0" indent="0" algn="l">
              <a:lnSpc>
                <a:spcPct val="110000"/>
              </a:lnSpc>
              <a:spcAft>
                <a:spcPts val="550"/>
              </a:spcAft>
              <a:buNone/>
            </a:pPr>
            <a:r>
              <a:rPr lang="en-US" sz="750" dirty="0">
                <a:solidFill>
                  <a:srgbClr val="2C3249"/>
                </a:solidFill>
                <a:latin typeface="Martel Sans" pitchFamily="34" charset="0"/>
                <a:ea typeface="Martel Sans" pitchFamily="34" charset="-122"/>
                <a:cs typeface="Martel Sans" pitchFamily="34" charset="-120"/>
              </a:rPr>
              <a:t>Centre for Ageing Better (2025) </a:t>
            </a:r>
            <a:r>
              <a:rPr lang="en-US" sz="750" i="1" dirty="0">
                <a:solidFill>
                  <a:srgbClr val="2C3249"/>
                </a:solidFill>
                <a:latin typeface="Martel Sans" pitchFamily="34" charset="0"/>
                <a:ea typeface="Martel Sans" pitchFamily="34" charset="-122"/>
                <a:cs typeface="Martel Sans" pitchFamily="34" charset="-120"/>
              </a:rPr>
              <a:t>Accessible homes factsheet 2025</a:t>
            </a:r>
            <a:r>
              <a:rPr lang="en-US" sz="750" dirty="0">
                <a:solidFill>
                  <a:srgbClr val="2C3249"/>
                </a:solidFill>
                <a:latin typeface="Martel Sans" pitchFamily="34" charset="0"/>
                <a:ea typeface="Martel Sans" pitchFamily="34" charset="-122"/>
                <a:cs typeface="Martel Sans" pitchFamily="34" charset="-120"/>
              </a:rPr>
              <a:t>. Available at: </a:t>
            </a:r>
            <a:r>
              <a:rPr lang="en-US" sz="750" b="1" u="sng" dirty="0">
                <a:solidFill>
                  <a:srgbClr val="437066"/>
                </a:solidFill>
                <a:latin typeface="Martel Sans Bold" pitchFamily="34" charset="0"/>
                <a:ea typeface="Martel Sans Bold" pitchFamily="34" charset="-122"/>
                <a:cs typeface="Martel Sans Bold" pitchFamily="34" charset="-120"/>
                <a:hlinkClick r:id="rId13">
                  <a:extLst>
                    <a:ext uri="{A12FA001-AC4F-418D-AE19-62706E023703}">
                      <ahyp:hlinkClr xmlns:ahyp="http://schemas.microsoft.com/office/drawing/2018/hyperlinkcolor" val="tx"/>
                    </a:ext>
                  </a:extLst>
                </a:hlinkClick>
              </a:rPr>
              <a:t>https://ageing-better.org.uk/sites/default/files/2025-06/Accessibility-Factsheet-2025.pdf</a:t>
            </a:r>
            <a:r>
              <a:rPr lang="en-US" sz="750" dirty="0">
                <a:solidFill>
                  <a:srgbClr val="2C3249"/>
                </a:solidFill>
                <a:latin typeface="Martel Sans" pitchFamily="34" charset="0"/>
                <a:ea typeface="Martel Sans" pitchFamily="34" charset="-122"/>
                <a:cs typeface="Martel Sans" pitchFamily="34" charset="-120"/>
              </a:rPr>
              <a:t> (Accessed: 4 October 2026).</a:t>
            </a:r>
            <a:endParaRPr lang="en-US" sz="750" dirty="0"/>
          </a:p>
          <a:p>
            <a:pPr marL="0" indent="0" algn="l">
              <a:lnSpc>
                <a:spcPct val="110000"/>
              </a:lnSpc>
              <a:buNone/>
            </a:pPr>
            <a:r>
              <a:rPr lang="en-US" sz="750" dirty="0">
                <a:solidFill>
                  <a:srgbClr val="2C3249"/>
                </a:solidFill>
                <a:latin typeface="Martel Sans" pitchFamily="34" charset="0"/>
                <a:ea typeface="Martel Sans" pitchFamily="34" charset="-122"/>
                <a:cs typeface="Martel Sans" pitchFamily="34" charset="-120"/>
              </a:rPr>
              <a:t>Cooper, A., Cocker, C. and Briggs, M. (2018) 'Making Safeguarding Personal and social work practice with older adults: findings from local-authority survey data in England', </a:t>
            </a:r>
            <a:r>
              <a:rPr lang="en-US" sz="750" i="1" dirty="0">
                <a:solidFill>
                  <a:srgbClr val="2C3249"/>
                </a:solidFill>
                <a:latin typeface="Martel Sans" pitchFamily="34" charset="0"/>
                <a:ea typeface="Martel Sans" pitchFamily="34" charset="-122"/>
                <a:cs typeface="Martel Sans" pitchFamily="34" charset="-120"/>
              </a:rPr>
              <a:t>The British Journal of Social Work</a:t>
            </a:r>
            <a:r>
              <a:rPr lang="en-US" sz="750" dirty="0">
                <a:solidFill>
                  <a:srgbClr val="2C3249"/>
                </a:solidFill>
                <a:latin typeface="Martel Sans" pitchFamily="34" charset="0"/>
                <a:ea typeface="Martel Sans" pitchFamily="34" charset="-122"/>
                <a:cs typeface="Martel Sans" pitchFamily="34" charset="-120"/>
              </a:rPr>
              <a:t>, 48(4), pp. 1014–1032. Available at: </a:t>
            </a:r>
            <a:r>
              <a:rPr lang="en-US" sz="750" b="1" u="sng" dirty="0">
                <a:solidFill>
                  <a:srgbClr val="437066"/>
                </a:solidFill>
                <a:latin typeface="Martel Sans Bold" pitchFamily="34" charset="0"/>
                <a:ea typeface="Martel Sans Bold" pitchFamily="34" charset="-122"/>
                <a:cs typeface="Martel Sans Bold" pitchFamily="34" charset="-120"/>
                <a:hlinkClick r:id="rId14">
                  <a:extLst>
                    <a:ext uri="{A12FA001-AC4F-418D-AE19-62706E023703}">
                      <ahyp:hlinkClr xmlns:ahyp="http://schemas.microsoft.com/office/drawing/2018/hyperlinkcolor" val="tx"/>
                    </a:ext>
                  </a:extLst>
                </a:hlinkClick>
              </a:rPr>
              <a:t>https://doi.org/10.1093/bjsw/bcy044</a:t>
            </a:r>
            <a:endParaRPr lang="en-US" sz="750" dirty="0"/>
          </a:p>
        </p:txBody>
      </p:sp>
      <p:sp>
        <p:nvSpPr>
          <p:cNvPr id="4" name="Text 2"/>
          <p:cNvSpPr/>
          <p:nvPr/>
        </p:nvSpPr>
        <p:spPr>
          <a:xfrm>
            <a:off x="6252014" y="922139"/>
            <a:ext cx="5284556" cy="5058966"/>
          </a:xfrm>
          <a:prstGeom prst="rect">
            <a:avLst/>
          </a:prstGeom>
          <a:noFill/>
          <a:ln/>
        </p:spPr>
        <p:txBody>
          <a:bodyPr wrap="square" lIns="0" tIns="0" rIns="0" bIns="0" rtlCol="0" anchor="t">
            <a:normAutofit/>
          </a:bodyPr>
          <a:lstStyle/>
          <a:p>
            <a:pPr marL="0" indent="0" algn="l">
              <a:lnSpc>
                <a:spcPct val="110000"/>
              </a:lnSpc>
              <a:spcAft>
                <a:spcPts val="550"/>
              </a:spcAft>
              <a:buNone/>
            </a:pPr>
            <a:r>
              <a:rPr lang="en-US" sz="750" dirty="0">
                <a:solidFill>
                  <a:srgbClr val="2C3249"/>
                </a:solidFill>
                <a:latin typeface="Martel Sans" pitchFamily="34" charset="0"/>
                <a:ea typeface="Martel Sans" pitchFamily="34" charset="-122"/>
                <a:cs typeface="Martel Sans" pitchFamily="34" charset="-120"/>
              </a:rPr>
              <a:t>Davies, K., Maharani, A., Chandola, T., Todd, C. and Pendleton, N. (2021) 'The longitudinal relationship between loneliness, social isolation, and frailty in older adults in England: a prospective analysis', </a:t>
            </a:r>
            <a:r>
              <a:rPr lang="en-US" sz="750" i="1" dirty="0">
                <a:solidFill>
                  <a:srgbClr val="2C3249"/>
                </a:solidFill>
                <a:latin typeface="Martel Sans" pitchFamily="34" charset="0"/>
                <a:ea typeface="Martel Sans" pitchFamily="34" charset="-122"/>
                <a:cs typeface="Martel Sans" pitchFamily="34" charset="-120"/>
              </a:rPr>
              <a:t>The Lancet Healthy Longevity</a:t>
            </a:r>
            <a:r>
              <a:rPr lang="en-US" sz="750" dirty="0">
                <a:solidFill>
                  <a:srgbClr val="2C3249"/>
                </a:solidFill>
                <a:latin typeface="Martel Sans" pitchFamily="34" charset="0"/>
                <a:ea typeface="Martel Sans" pitchFamily="34" charset="-122"/>
                <a:cs typeface="Martel Sans" pitchFamily="34" charset="-120"/>
              </a:rPr>
              <a:t>, 2(2), pp. e70–e77. Available at: </a:t>
            </a:r>
            <a:r>
              <a:rPr lang="en-US" sz="750" b="1" u="sng" dirty="0">
                <a:solidFill>
                  <a:srgbClr val="437066"/>
                </a:solidFill>
                <a:latin typeface="Martel Sans Bold" pitchFamily="34" charset="0"/>
                <a:ea typeface="Martel Sans Bold" pitchFamily="34" charset="-122"/>
                <a:cs typeface="Martel Sans Bold" pitchFamily="34" charset="-120"/>
                <a:hlinkClick r:id="rId15">
                  <a:extLst>
                    <a:ext uri="{A12FA001-AC4F-418D-AE19-62706E023703}">
                      <ahyp:hlinkClr xmlns:ahyp="http://schemas.microsoft.com/office/drawing/2018/hyperlinkcolor" val="tx"/>
                    </a:ext>
                  </a:extLst>
                </a:hlinkClick>
              </a:rPr>
              <a:t>https://doi.org/10.1016/S2666-7568(20)30038-6</a:t>
            </a:r>
            <a:endParaRPr lang="en-US" sz="750" dirty="0"/>
          </a:p>
          <a:p>
            <a:pPr marL="0" indent="0" algn="l">
              <a:lnSpc>
                <a:spcPct val="110000"/>
              </a:lnSpc>
              <a:spcAft>
                <a:spcPts val="550"/>
              </a:spcAft>
              <a:buNone/>
            </a:pPr>
            <a:r>
              <a:rPr lang="en-US" sz="750" dirty="0">
                <a:solidFill>
                  <a:srgbClr val="2C3249"/>
                </a:solidFill>
                <a:latin typeface="Martel Sans" pitchFamily="34" charset="0"/>
                <a:ea typeface="Martel Sans" pitchFamily="34" charset="-122"/>
                <a:cs typeface="Martel Sans" pitchFamily="34" charset="-120"/>
              </a:rPr>
              <a:t>Department for Work and Pensions [DWP] (2026) </a:t>
            </a:r>
            <a:r>
              <a:rPr lang="en-US" sz="750" i="1" dirty="0">
                <a:solidFill>
                  <a:srgbClr val="2C3249"/>
                </a:solidFill>
                <a:latin typeface="Martel Sans" pitchFamily="34" charset="0"/>
                <a:ea typeface="Martel Sans" pitchFamily="34" charset="-122"/>
                <a:cs typeface="Martel Sans" pitchFamily="34" charset="-120"/>
              </a:rPr>
              <a:t>Households below average income: an analysis of the UK income distribution: FYE 1995 to FYE 2025</a:t>
            </a:r>
            <a:r>
              <a:rPr lang="en-US" sz="750" dirty="0">
                <a:solidFill>
                  <a:srgbClr val="2C3249"/>
                </a:solidFill>
                <a:latin typeface="Martel Sans" pitchFamily="34" charset="0"/>
                <a:ea typeface="Martel Sans" pitchFamily="34" charset="-122"/>
                <a:cs typeface="Martel Sans" pitchFamily="34" charset="-120"/>
              </a:rPr>
              <a:t>. Available at: </a:t>
            </a:r>
            <a:r>
              <a:rPr lang="en-US" sz="750" b="1" dirty="0">
                <a:solidFill>
                  <a:srgbClr val="437066"/>
                </a:solidFill>
                <a:latin typeface="Martel Sans Bold" pitchFamily="34" charset="0"/>
                <a:ea typeface="Martel Sans Bold" pitchFamily="34" charset="-122"/>
                <a:cs typeface="Martel Sans Bold" pitchFamily="34" charset="-120"/>
              </a:rPr>
              <a:t>https://www.gov.uk/government/statistics/households-below-average-income-for-financial-years-ending-1995-to-2025 (Accessed: 4 October 2026).</a:t>
            </a:r>
            <a:endParaRPr lang="en-US" sz="750" dirty="0"/>
          </a:p>
          <a:p>
            <a:pPr marL="0" indent="0" algn="l">
              <a:lnSpc>
                <a:spcPct val="110000"/>
              </a:lnSpc>
              <a:spcAft>
                <a:spcPts val="550"/>
              </a:spcAft>
              <a:buNone/>
            </a:pPr>
            <a:r>
              <a:rPr lang="en-US" sz="750" dirty="0">
                <a:solidFill>
                  <a:srgbClr val="2C3249"/>
                </a:solidFill>
                <a:latin typeface="Martel Sans" pitchFamily="34" charset="0"/>
                <a:ea typeface="Martel Sans" pitchFamily="34" charset="-122"/>
                <a:cs typeface="Martel Sans" pitchFamily="34" charset="-120"/>
              </a:rPr>
              <a:t>Department of Health and Social Care [DHSC] (2025a) </a:t>
            </a:r>
            <a:r>
              <a:rPr lang="en-US" sz="750" i="1" dirty="0">
                <a:solidFill>
                  <a:srgbClr val="2C3249"/>
                </a:solidFill>
                <a:latin typeface="Martel Sans" pitchFamily="34" charset="0"/>
                <a:ea typeface="Martel Sans" pitchFamily="34" charset="-122"/>
                <a:cs typeface="Martel Sans" pitchFamily="34" charset="-120"/>
              </a:rPr>
              <a:t>Adult social care activity report, England: 2024 to 2025</a:t>
            </a:r>
            <a:r>
              <a:rPr lang="en-US" sz="750" dirty="0">
                <a:solidFill>
                  <a:srgbClr val="2C3249"/>
                </a:solidFill>
                <a:latin typeface="Martel Sans" pitchFamily="34" charset="0"/>
                <a:ea typeface="Martel Sans" pitchFamily="34" charset="-122"/>
                <a:cs typeface="Martel Sans" pitchFamily="34" charset="-120"/>
              </a:rPr>
              <a:t>. Available at: </a:t>
            </a:r>
            <a:r>
              <a:rPr lang="en-US" sz="750" b="1" u="sng" dirty="0">
                <a:solidFill>
                  <a:srgbClr val="437066"/>
                </a:solidFill>
                <a:latin typeface="Martel Sans Bold" pitchFamily="34" charset="0"/>
                <a:ea typeface="Martel Sans Bold" pitchFamily="34" charset="-122"/>
                <a:cs typeface="Martel Sans Bold" pitchFamily="34" charset="-120"/>
                <a:hlinkClick r:id="rId16">
                  <a:extLst>
                    <a:ext uri="{A12FA001-AC4F-418D-AE19-62706E023703}">
                      <ahyp:hlinkClr xmlns:ahyp="http://schemas.microsoft.com/office/drawing/2018/hyperlinkcolor" val="tx"/>
                    </a:ext>
                  </a:extLst>
                </a:hlinkClick>
              </a:rPr>
              <a:t>https://www.gov.uk/government/statistics/adult-social-care-activity-report-england-2024-to-2025 </a:t>
            </a:r>
            <a:r>
              <a:rPr lang="en-US" sz="750" dirty="0">
                <a:solidFill>
                  <a:srgbClr val="2C3249"/>
                </a:solidFill>
                <a:latin typeface="Martel Sans" pitchFamily="34" charset="0"/>
                <a:ea typeface="Martel Sans" pitchFamily="34" charset="-122"/>
                <a:cs typeface="Martel Sans" pitchFamily="34" charset="-120"/>
              </a:rPr>
              <a:t>(Accessed: 4 October 2026).</a:t>
            </a:r>
            <a:endParaRPr lang="en-US" sz="750" dirty="0"/>
          </a:p>
          <a:p>
            <a:pPr marL="0" indent="0" algn="l">
              <a:lnSpc>
                <a:spcPct val="110000"/>
              </a:lnSpc>
              <a:spcAft>
                <a:spcPts val="550"/>
              </a:spcAft>
              <a:buNone/>
            </a:pPr>
            <a:r>
              <a:rPr lang="en-US" sz="750" dirty="0">
                <a:solidFill>
                  <a:srgbClr val="2C3249"/>
                </a:solidFill>
                <a:latin typeface="Martel Sans" pitchFamily="34" charset="0"/>
                <a:ea typeface="Martel Sans" pitchFamily="34" charset="-122"/>
                <a:cs typeface="Martel Sans" pitchFamily="34" charset="-120"/>
              </a:rPr>
              <a:t>Department of Health and Social Care [DHSC] (2025b) </a:t>
            </a:r>
            <a:r>
              <a:rPr lang="en-US" sz="750" i="1" dirty="0">
                <a:solidFill>
                  <a:srgbClr val="2C3249"/>
                </a:solidFill>
                <a:latin typeface="Martel Sans" pitchFamily="34" charset="0"/>
                <a:ea typeface="Martel Sans" pitchFamily="34" charset="-122"/>
                <a:cs typeface="Martel Sans" pitchFamily="34" charset="-120"/>
              </a:rPr>
              <a:t>Fit for the future: 10 Year Health Plan for England</a:t>
            </a:r>
            <a:r>
              <a:rPr lang="en-US" sz="750" dirty="0">
                <a:solidFill>
                  <a:srgbClr val="2C3249"/>
                </a:solidFill>
                <a:latin typeface="Martel Sans" pitchFamily="34" charset="0"/>
                <a:ea typeface="Martel Sans" pitchFamily="34" charset="-122"/>
                <a:cs typeface="Martel Sans" pitchFamily="34" charset="-120"/>
              </a:rPr>
              <a:t>. CP 1350. Available at: </a:t>
            </a:r>
            <a:r>
              <a:rPr lang="en-US" sz="750" b="1" u="sng" dirty="0">
                <a:solidFill>
                  <a:srgbClr val="437066"/>
                </a:solidFill>
                <a:latin typeface="Martel Sans Bold" pitchFamily="34" charset="0"/>
                <a:ea typeface="Martel Sans Bold" pitchFamily="34" charset="-122"/>
                <a:cs typeface="Martel Sans Bold" pitchFamily="34" charset="-120"/>
                <a:hlinkClick r:id="rId17">
                  <a:extLst>
                    <a:ext uri="{A12FA001-AC4F-418D-AE19-62706E023703}">
                      <ahyp:hlinkClr xmlns:ahyp="http://schemas.microsoft.com/office/drawing/2018/hyperlinkcolor" val="tx"/>
                    </a:ext>
                  </a:extLst>
                </a:hlinkClick>
              </a:rPr>
              <a:t>https://www.gov.uk/government/publications/10-year-health-plan-for-england-fit-for-the-future</a:t>
            </a:r>
            <a:r>
              <a:rPr lang="en-US" sz="750" dirty="0">
                <a:solidFill>
                  <a:srgbClr val="2C3249"/>
                </a:solidFill>
                <a:latin typeface="Martel Sans" pitchFamily="34" charset="0"/>
                <a:ea typeface="Martel Sans" pitchFamily="34" charset="-122"/>
                <a:cs typeface="Martel Sans" pitchFamily="34" charset="-120"/>
              </a:rPr>
              <a:t> (Accessed: 4 October 2026).</a:t>
            </a:r>
            <a:endParaRPr lang="en-US" sz="750" dirty="0"/>
          </a:p>
          <a:p>
            <a:pPr marL="0" indent="0" algn="l">
              <a:lnSpc>
                <a:spcPct val="110000"/>
              </a:lnSpc>
              <a:spcAft>
                <a:spcPts val="550"/>
              </a:spcAft>
              <a:buNone/>
            </a:pPr>
            <a:r>
              <a:rPr lang="en-US" sz="750" dirty="0">
                <a:solidFill>
                  <a:srgbClr val="2C3249"/>
                </a:solidFill>
                <a:latin typeface="Martel Sans" pitchFamily="34" charset="0"/>
                <a:ea typeface="Martel Sans" pitchFamily="34" charset="-122"/>
                <a:cs typeface="Martel Sans" pitchFamily="34" charset="-120"/>
              </a:rPr>
              <a:t>Department of Health and Social Care [DHSC] (2025c) </a:t>
            </a:r>
            <a:r>
              <a:rPr lang="en-US" sz="750" i="1" dirty="0">
                <a:solidFill>
                  <a:srgbClr val="2C3249"/>
                </a:solidFill>
                <a:latin typeface="Martel Sans" pitchFamily="34" charset="0"/>
                <a:ea typeface="Martel Sans" pitchFamily="34" charset="-122"/>
                <a:cs typeface="Martel Sans" pitchFamily="34" charset="-120"/>
              </a:rPr>
              <a:t>Safeguarding adults, England, 2024 to 2025</a:t>
            </a:r>
            <a:r>
              <a:rPr lang="en-US" sz="750" dirty="0">
                <a:solidFill>
                  <a:srgbClr val="2C3249"/>
                </a:solidFill>
                <a:latin typeface="Martel Sans" pitchFamily="34" charset="0"/>
                <a:ea typeface="Martel Sans" pitchFamily="34" charset="-122"/>
                <a:cs typeface="Martel Sans" pitchFamily="34" charset="-120"/>
              </a:rPr>
              <a:t>. Available at: </a:t>
            </a:r>
            <a:r>
              <a:rPr lang="en-US" sz="750" b="1" u="sng" dirty="0">
                <a:solidFill>
                  <a:srgbClr val="437066"/>
                </a:solidFill>
                <a:latin typeface="Martel Sans Bold" pitchFamily="34" charset="0"/>
                <a:ea typeface="Martel Sans Bold" pitchFamily="34" charset="-122"/>
                <a:cs typeface="Martel Sans Bold" pitchFamily="34" charset="-120"/>
                <a:hlinkClick r:id="rId18">
                  <a:extLst>
                    <a:ext uri="{A12FA001-AC4F-418D-AE19-62706E023703}">
                      <ahyp:hlinkClr xmlns:ahyp="http://schemas.microsoft.com/office/drawing/2018/hyperlinkcolor" val="tx"/>
                    </a:ext>
                  </a:extLst>
                </a:hlinkClick>
              </a:rPr>
              <a:t>https://www.gov.uk/government/statistics/safeguarding-adults-england-2024-to-2025</a:t>
            </a:r>
            <a:r>
              <a:rPr lang="en-US" sz="750" dirty="0">
                <a:solidFill>
                  <a:srgbClr val="2C3249"/>
                </a:solidFill>
                <a:latin typeface="Martel Sans" pitchFamily="34" charset="0"/>
                <a:ea typeface="Martel Sans" pitchFamily="34" charset="-122"/>
                <a:cs typeface="Martel Sans" pitchFamily="34" charset="-120"/>
              </a:rPr>
              <a:t> (Accessed: 4 October 2026).</a:t>
            </a:r>
            <a:endParaRPr lang="en-US" sz="750" dirty="0"/>
          </a:p>
          <a:p>
            <a:pPr marL="0" indent="0" algn="l">
              <a:lnSpc>
                <a:spcPct val="110000"/>
              </a:lnSpc>
              <a:spcAft>
                <a:spcPts val="550"/>
              </a:spcAft>
              <a:buNone/>
            </a:pPr>
            <a:r>
              <a:rPr lang="en-US" sz="750" dirty="0">
                <a:solidFill>
                  <a:srgbClr val="2C3249"/>
                </a:solidFill>
                <a:latin typeface="Martel Sans" pitchFamily="34" charset="0"/>
                <a:ea typeface="Martel Sans" pitchFamily="34" charset="-122"/>
                <a:cs typeface="Martel Sans" pitchFamily="34" charset="-120"/>
              </a:rPr>
              <a:t>Department of Health and Social Care [DHSC] (2025d) </a:t>
            </a:r>
            <a:r>
              <a:rPr lang="en-US" sz="750" i="1" dirty="0">
                <a:solidFill>
                  <a:srgbClr val="2C3249"/>
                </a:solidFill>
                <a:latin typeface="Martel Sans" pitchFamily="34" charset="0"/>
                <a:ea typeface="Martel Sans" pitchFamily="34" charset="-122"/>
                <a:cs typeface="Martel Sans" pitchFamily="34" charset="-120"/>
              </a:rPr>
              <a:t>Care and support statutory guidance</a:t>
            </a:r>
            <a:r>
              <a:rPr lang="en-US" sz="750" dirty="0">
                <a:solidFill>
                  <a:srgbClr val="2C3249"/>
                </a:solidFill>
                <a:latin typeface="Martel Sans" pitchFamily="34" charset="0"/>
                <a:ea typeface="Martel Sans" pitchFamily="34" charset="-122"/>
                <a:cs typeface="Martel Sans" pitchFamily="34" charset="-120"/>
              </a:rPr>
              <a:t>. Available at: </a:t>
            </a:r>
            <a:r>
              <a:rPr lang="en-US" sz="750" b="1" u="sng" dirty="0">
                <a:solidFill>
                  <a:srgbClr val="437066"/>
                </a:solidFill>
                <a:latin typeface="Martel Sans Bold" pitchFamily="34" charset="0"/>
                <a:ea typeface="Martel Sans Bold" pitchFamily="34" charset="-122"/>
                <a:cs typeface="Martel Sans Bold" pitchFamily="34" charset="-120"/>
                <a:hlinkClick r:id="rId19">
                  <a:extLst>
                    <a:ext uri="{A12FA001-AC4F-418D-AE19-62706E023703}">
                      <ahyp:hlinkClr xmlns:ahyp="http://schemas.microsoft.com/office/drawing/2018/hyperlinkcolor" val="tx"/>
                    </a:ext>
                  </a:extLst>
                </a:hlinkClick>
              </a:rPr>
              <a:t>https://www.gov.uk/government/publications/care-act-statutory-guidance/care-and-support-statutory-guidance</a:t>
            </a:r>
            <a:r>
              <a:rPr lang="en-US" sz="750" dirty="0">
                <a:solidFill>
                  <a:srgbClr val="2C3249"/>
                </a:solidFill>
                <a:latin typeface="Martel Sans" pitchFamily="34" charset="0"/>
                <a:ea typeface="Martel Sans" pitchFamily="34" charset="-122"/>
                <a:cs typeface="Martel Sans" pitchFamily="34" charset="-120"/>
              </a:rPr>
              <a:t> (Accessed: 4 October 2026).</a:t>
            </a:r>
            <a:endParaRPr lang="en-US" sz="750" dirty="0"/>
          </a:p>
          <a:p>
            <a:pPr marL="0" indent="0" algn="l">
              <a:lnSpc>
                <a:spcPct val="110000"/>
              </a:lnSpc>
              <a:spcAft>
                <a:spcPts val="550"/>
              </a:spcAft>
              <a:buNone/>
            </a:pPr>
            <a:r>
              <a:rPr lang="en-US" sz="750" dirty="0">
                <a:solidFill>
                  <a:srgbClr val="2C3249"/>
                </a:solidFill>
                <a:latin typeface="Martel Sans" pitchFamily="34" charset="0"/>
                <a:ea typeface="Martel Sans" pitchFamily="34" charset="-122"/>
                <a:cs typeface="Martel Sans" pitchFamily="34" charset="-120"/>
              </a:rPr>
              <a:t>Department of Health and Social Care [DHSC] (2026) </a:t>
            </a:r>
            <a:r>
              <a:rPr lang="en-US" sz="750" i="1" dirty="0">
                <a:solidFill>
                  <a:srgbClr val="2C3249"/>
                </a:solidFill>
                <a:latin typeface="Martel Sans" pitchFamily="34" charset="0"/>
                <a:ea typeface="Martel Sans" pitchFamily="34" charset="-122"/>
                <a:cs typeface="Martel Sans" pitchFamily="34" charset="-120"/>
              </a:rPr>
              <a:t>Fair pay agreement process in adult social care: government response</a:t>
            </a:r>
            <a:r>
              <a:rPr lang="en-US" sz="750" dirty="0">
                <a:solidFill>
                  <a:srgbClr val="2C3249"/>
                </a:solidFill>
                <a:latin typeface="Martel Sans" pitchFamily="34" charset="0"/>
                <a:ea typeface="Martel Sans" pitchFamily="34" charset="-122"/>
                <a:cs typeface="Martel Sans" pitchFamily="34" charset="-120"/>
              </a:rPr>
              <a:t>. Available at: </a:t>
            </a:r>
            <a:r>
              <a:rPr lang="en-US" sz="750" b="1" u="sng" dirty="0">
                <a:solidFill>
                  <a:srgbClr val="437066"/>
                </a:solidFill>
                <a:latin typeface="Martel Sans Bold" pitchFamily="34" charset="0"/>
                <a:ea typeface="Martel Sans Bold" pitchFamily="34" charset="-122"/>
                <a:cs typeface="Martel Sans Bold" pitchFamily="34" charset="-120"/>
                <a:hlinkClick r:id="rId20">
                  <a:extLst>
                    <a:ext uri="{A12FA001-AC4F-418D-AE19-62706E023703}">
                      <ahyp:hlinkClr xmlns:ahyp="http://schemas.microsoft.com/office/drawing/2018/hyperlinkcolor" val="tx"/>
                    </a:ext>
                  </a:extLst>
                </a:hlinkClick>
              </a:rPr>
              <a:t>https://www.gov.uk/government/consultations/fair-pay-agreement-process-in-adult-social-care/outcome/fair-pay-agreement-process-in-adult-social-care-government-response</a:t>
            </a:r>
            <a:r>
              <a:rPr lang="en-US" sz="750" dirty="0">
                <a:solidFill>
                  <a:srgbClr val="2C3249"/>
                </a:solidFill>
                <a:latin typeface="Martel Sans" pitchFamily="34" charset="0"/>
                <a:ea typeface="Martel Sans" pitchFamily="34" charset="-122"/>
                <a:cs typeface="Martel Sans" pitchFamily="34" charset="-120"/>
              </a:rPr>
              <a:t> (Accessed: 4 October 2026).</a:t>
            </a:r>
            <a:endParaRPr lang="en-US" sz="750" dirty="0"/>
          </a:p>
          <a:p>
            <a:pPr marL="0" indent="0" algn="l">
              <a:lnSpc>
                <a:spcPct val="110000"/>
              </a:lnSpc>
              <a:spcAft>
                <a:spcPts val="550"/>
              </a:spcAft>
              <a:buNone/>
            </a:pPr>
            <a:r>
              <a:rPr lang="en-US" sz="750" dirty="0">
                <a:solidFill>
                  <a:srgbClr val="2C3249"/>
                </a:solidFill>
                <a:latin typeface="Martel Sans" pitchFamily="34" charset="0"/>
                <a:ea typeface="Martel Sans" pitchFamily="34" charset="-122"/>
                <a:cs typeface="Martel Sans" pitchFamily="34" charset="-120"/>
              </a:rPr>
              <a:t>Department of Health and Social Care and Department for Science, Innovation and Technology [DHSC and DSIT] (2025) </a:t>
            </a:r>
            <a:r>
              <a:rPr lang="en-US" sz="750" i="1" dirty="0">
                <a:solidFill>
                  <a:srgbClr val="2C3249"/>
                </a:solidFill>
                <a:latin typeface="Martel Sans" pitchFamily="34" charset="0"/>
                <a:ea typeface="Martel Sans" pitchFamily="34" charset="-122"/>
                <a:cs typeface="Martel Sans" pitchFamily="34" charset="-120"/>
              </a:rPr>
              <a:t>Telecare national action plan: protecting telecare users through the digital phone switchover</a:t>
            </a:r>
            <a:r>
              <a:rPr lang="en-US" sz="750" dirty="0">
                <a:solidFill>
                  <a:srgbClr val="2C3249"/>
                </a:solidFill>
                <a:latin typeface="Martel Sans" pitchFamily="34" charset="0"/>
                <a:ea typeface="Martel Sans" pitchFamily="34" charset="-122"/>
                <a:cs typeface="Martel Sans" pitchFamily="34" charset="-120"/>
              </a:rPr>
              <a:t>. Available at: </a:t>
            </a:r>
            <a:r>
              <a:rPr lang="en-US" sz="750" b="1" u="sng" dirty="0">
                <a:solidFill>
                  <a:srgbClr val="437066"/>
                </a:solidFill>
                <a:latin typeface="Martel Sans Bold" pitchFamily="34" charset="0"/>
                <a:ea typeface="Martel Sans Bold" pitchFamily="34" charset="-122"/>
                <a:cs typeface="Martel Sans Bold" pitchFamily="34" charset="-120"/>
                <a:hlinkClick r:id="rId21">
                  <a:extLst>
                    <a:ext uri="{A12FA001-AC4F-418D-AE19-62706E023703}">
                      <ahyp:hlinkClr xmlns:ahyp="http://schemas.microsoft.com/office/drawing/2018/hyperlinkcolor" val="tx"/>
                    </a:ext>
                  </a:extLst>
                </a:hlinkClick>
              </a:rPr>
              <a:t>https://www.gov.uk/government/publications/telecare-national-action-plan-protecting-telecare-users-throughout-the-digital-phone-switchover</a:t>
            </a:r>
            <a:r>
              <a:rPr lang="en-US" sz="750" dirty="0">
                <a:solidFill>
                  <a:srgbClr val="2C3249"/>
                </a:solidFill>
                <a:latin typeface="Martel Sans" pitchFamily="34" charset="0"/>
                <a:ea typeface="Martel Sans" pitchFamily="34" charset="-122"/>
                <a:cs typeface="Martel Sans" pitchFamily="34" charset="-120"/>
              </a:rPr>
              <a:t> (Accessed: 4 October 2026).</a:t>
            </a:r>
            <a:endParaRPr lang="en-US" sz="750" dirty="0"/>
          </a:p>
          <a:p>
            <a:pPr marL="0" indent="0" algn="l">
              <a:lnSpc>
                <a:spcPct val="110000"/>
              </a:lnSpc>
              <a:spcAft>
                <a:spcPts val="550"/>
              </a:spcAft>
              <a:buNone/>
            </a:pPr>
            <a:r>
              <a:rPr lang="en-US" sz="750" dirty="0">
                <a:solidFill>
                  <a:srgbClr val="2C3249"/>
                </a:solidFill>
                <a:latin typeface="Martel Sans" pitchFamily="34" charset="0"/>
                <a:ea typeface="Martel Sans" pitchFamily="34" charset="-122"/>
                <a:cs typeface="Martel Sans" pitchFamily="34" charset="-120"/>
              </a:rPr>
              <a:t>Edgar, K., Iliffe, S., Doll, H.A., Clarke, M.J., Gonçalves-Bradley, D.C., Wong, E. and Shepperd, S. (2024) 'Admission avoidance hospital at home', </a:t>
            </a:r>
            <a:r>
              <a:rPr lang="en-US" sz="750" i="1" dirty="0">
                <a:solidFill>
                  <a:srgbClr val="2C3249"/>
                </a:solidFill>
                <a:latin typeface="Martel Sans" pitchFamily="34" charset="0"/>
                <a:ea typeface="Martel Sans" pitchFamily="34" charset="-122"/>
                <a:cs typeface="Martel Sans" pitchFamily="34" charset="-120"/>
              </a:rPr>
              <a:t>Cochrane Database of Systematic Reviews</a:t>
            </a:r>
            <a:r>
              <a:rPr lang="en-US" sz="750" dirty="0">
                <a:solidFill>
                  <a:srgbClr val="2C3249"/>
                </a:solidFill>
                <a:latin typeface="Martel Sans" pitchFamily="34" charset="0"/>
                <a:ea typeface="Martel Sans" pitchFamily="34" charset="-122"/>
                <a:cs typeface="Martel Sans" pitchFamily="34" charset="-120"/>
              </a:rPr>
              <a:t>, 2024(3), article CD007491. Available at: </a:t>
            </a:r>
            <a:r>
              <a:rPr lang="en-US" sz="750" b="1" u="sng" dirty="0">
                <a:solidFill>
                  <a:srgbClr val="437066"/>
                </a:solidFill>
                <a:latin typeface="Martel Sans Bold" pitchFamily="34" charset="0"/>
                <a:ea typeface="Martel Sans Bold" pitchFamily="34" charset="-122"/>
                <a:cs typeface="Martel Sans Bold" pitchFamily="34" charset="-120"/>
                <a:hlinkClick r:id="rId22">
                  <a:extLst>
                    <a:ext uri="{A12FA001-AC4F-418D-AE19-62706E023703}">
                      <ahyp:hlinkClr xmlns:ahyp="http://schemas.microsoft.com/office/drawing/2018/hyperlinkcolor" val="tx"/>
                    </a:ext>
                  </a:extLst>
                </a:hlinkClick>
              </a:rPr>
              <a:t>https://doi.org/10.1002/14651858.CD007491.pub3</a:t>
            </a:r>
            <a:endParaRPr lang="en-US" sz="750" dirty="0"/>
          </a:p>
          <a:p>
            <a:pPr marL="0" indent="0" algn="l">
              <a:lnSpc>
                <a:spcPct val="110000"/>
              </a:lnSpc>
              <a:buNone/>
            </a:pPr>
            <a:r>
              <a:rPr lang="en-US" sz="750" dirty="0">
                <a:solidFill>
                  <a:srgbClr val="2C3249"/>
                </a:solidFill>
                <a:latin typeface="Martel Sans" pitchFamily="34" charset="0"/>
                <a:ea typeface="Martel Sans" pitchFamily="34" charset="-122"/>
                <a:cs typeface="Martel Sans" pitchFamily="34" charset="-120"/>
              </a:rPr>
              <a:t>Ejiri, M., Kawai, H., Ito, K., Hirano, H., Fujiwara, Y., Ihara, K., Kim, H. and Obuchi, S. (2022) 'Association of social disengagement with health status and all-cause mortality among community-dwelling older adults: evidence from the Otassha study', </a:t>
            </a:r>
            <a:r>
              <a:rPr lang="en-US" sz="750" i="1" dirty="0">
                <a:solidFill>
                  <a:srgbClr val="2C3249"/>
                </a:solidFill>
                <a:latin typeface="Martel Sans" pitchFamily="34" charset="0"/>
                <a:ea typeface="Martel Sans" pitchFamily="34" charset="-122"/>
                <a:cs typeface="Martel Sans" pitchFamily="34" charset="-120"/>
              </a:rPr>
              <a:t>Scientific Reports</a:t>
            </a:r>
            <a:r>
              <a:rPr lang="en-US" sz="750" dirty="0">
                <a:solidFill>
                  <a:srgbClr val="2C3249"/>
                </a:solidFill>
                <a:latin typeface="Martel Sans" pitchFamily="34" charset="0"/>
                <a:ea typeface="Martel Sans" pitchFamily="34" charset="-122"/>
                <a:cs typeface="Martel Sans" pitchFamily="34" charset="-120"/>
              </a:rPr>
              <a:t>, 12, article 17918. Available at: </a:t>
            </a:r>
            <a:r>
              <a:rPr lang="en-US" sz="750" b="1" u="sng" dirty="0">
                <a:solidFill>
                  <a:srgbClr val="437066"/>
                </a:solidFill>
                <a:latin typeface="Martel Sans Bold" pitchFamily="34" charset="0"/>
                <a:ea typeface="Martel Sans Bold" pitchFamily="34" charset="-122"/>
                <a:cs typeface="Martel Sans Bold" pitchFamily="34" charset="-120"/>
                <a:hlinkClick r:id="rId23">
                  <a:extLst>
                    <a:ext uri="{A12FA001-AC4F-418D-AE19-62706E023703}">
                      <ahyp:hlinkClr xmlns:ahyp="http://schemas.microsoft.com/office/drawing/2018/hyperlinkcolor" val="tx"/>
                    </a:ext>
                  </a:extLst>
                </a:hlinkClick>
              </a:rPr>
              <a:t>https://doi.org/10.1038/s41598-022-22609-y</a:t>
            </a:r>
            <a:endParaRPr lang="en-US" sz="750" dirty="0"/>
          </a:p>
        </p:txBody>
      </p:sp>
      <p:sp>
        <p:nvSpPr>
          <p:cNvPr id="5" name="Text 3"/>
          <p:cNvSpPr/>
          <p:nvPr/>
        </p:nvSpPr>
        <p:spPr>
          <a:xfrm>
            <a:off x="132255" y="6457255"/>
            <a:ext cx="3348549" cy="158750"/>
          </a:xfrm>
          <a:prstGeom prst="rect">
            <a:avLst/>
          </a:prstGeom>
          <a:noFill/>
          <a:ln/>
        </p:spPr>
        <p:txBody>
          <a:bodyPr wrap="none" lIns="99235" tIns="0" rIns="59541" bIns="0" rtlCol="0" anchor="t"/>
          <a:lstStyle/>
          <a:p>
            <a:pPr marL="0" indent="0" algn="l">
              <a:lnSpc>
                <a:spcPct val="100000"/>
              </a:lnSpc>
              <a:buNone/>
            </a:pPr>
            <a:r>
              <a:rPr lang="en-US" sz="1000" dirty="0">
                <a:solidFill>
                  <a:srgbClr val="2C3249"/>
                </a:solidFill>
                <a:latin typeface="Martel Sans" pitchFamily="34" charset="0"/>
                <a:ea typeface="Martel Sans" pitchFamily="34" charset="-122"/>
                <a:cs typeface="Martel Sans" pitchFamily="34" charset="-120"/>
              </a:rPr>
              <a:t>BMHP6027 Empowering the Older Person</a:t>
            </a:r>
            <a:endParaRPr lang="en-US" sz="1000" dirty="0"/>
          </a:p>
        </p:txBody>
      </p:sp>
      <p:sp>
        <p:nvSpPr>
          <p:cNvPr id="6" name="Text 4"/>
          <p:cNvSpPr/>
          <p:nvPr/>
        </p:nvSpPr>
        <p:spPr>
          <a:xfrm>
            <a:off x="11146154" y="6457255"/>
            <a:ext cx="913286" cy="158750"/>
          </a:xfrm>
          <a:prstGeom prst="rect">
            <a:avLst/>
          </a:prstGeom>
          <a:noFill/>
          <a:ln/>
        </p:spPr>
        <p:txBody>
          <a:bodyPr wrap="none" lIns="59541" tIns="0" rIns="99235" bIns="0" rtlCol="0" anchor="t"/>
          <a:lstStyle/>
          <a:p>
            <a:pPr marL="0" indent="0" algn="r">
              <a:lnSpc>
                <a:spcPct val="100000"/>
              </a:lnSpc>
              <a:buNone/>
            </a:pPr>
            <a:r>
              <a:rPr lang="en-US" sz="1000" dirty="0">
                <a:solidFill>
                  <a:srgbClr val="2C3249"/>
                </a:solidFill>
                <a:latin typeface="Martel Sans" pitchFamily="34" charset="0"/>
                <a:ea typeface="Martel Sans" pitchFamily="34" charset="-122"/>
                <a:cs typeface="Martel Sans" pitchFamily="34" charset="-120"/>
              </a:rPr>
              <a:t>19</a:t>
            </a:r>
            <a:endParaRPr lang="en-US" sz="1000" dirty="0"/>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name="Slide 20">
    <p:bg>
      <p:bgPr>
        <a:solidFill>
          <a:srgbClr val="FFFFFF"/>
        </a:solidFill>
        <a:effectLst/>
      </p:bgPr>
    </p:bg>
    <p:spTree>
      <p:nvGrpSpPr>
        <p:cNvPr id="1" name=""/>
        <p:cNvGrpSpPr/>
        <p:nvPr/>
      </p:nvGrpSpPr>
      <p:grpSpPr>
        <a:xfrm>
          <a:off x="0" y="0"/>
          <a:ext cx="0" cy="0"/>
          <a:chOff x="0" y="0"/>
          <a:chExt cx="0" cy="0"/>
        </a:xfrm>
      </p:grpSpPr>
      <p:sp>
        <p:nvSpPr>
          <p:cNvPr id="2" name="Text 0"/>
          <p:cNvSpPr/>
          <p:nvPr/>
        </p:nvSpPr>
        <p:spPr>
          <a:xfrm>
            <a:off x="661475" y="704255"/>
            <a:ext cx="10868745" cy="191988"/>
          </a:xfrm>
          <a:prstGeom prst="rect">
            <a:avLst/>
          </a:prstGeom>
          <a:noFill/>
          <a:ln/>
        </p:spPr>
        <p:txBody>
          <a:bodyPr wrap="none" lIns="0" tIns="0" rIns="0" bIns="0" rtlCol="0" anchor="t"/>
          <a:lstStyle/>
          <a:p>
            <a:pPr marL="0" indent="0" algn="l">
              <a:lnSpc>
                <a:spcPct val="104000"/>
              </a:lnSpc>
              <a:buNone/>
            </a:pPr>
            <a:r>
              <a:rPr lang="en-US" sz="1200" dirty="0">
                <a:solidFill>
                  <a:srgbClr val="272D45"/>
                </a:solidFill>
                <a:latin typeface="Kanit Light" pitchFamily="34" charset="0"/>
                <a:ea typeface="Kanit Light" pitchFamily="34" charset="-122"/>
                <a:cs typeface="Kanit Light" pitchFamily="34" charset="-120"/>
              </a:rPr>
              <a:t>References (2 of 3)</a:t>
            </a:r>
            <a:endParaRPr lang="en-US" sz="1200" dirty="0"/>
          </a:p>
        </p:txBody>
      </p:sp>
      <p:sp>
        <p:nvSpPr>
          <p:cNvPr id="3" name="Text 1"/>
          <p:cNvSpPr/>
          <p:nvPr/>
        </p:nvSpPr>
        <p:spPr>
          <a:xfrm>
            <a:off x="661475" y="1087834"/>
            <a:ext cx="5284556" cy="4871244"/>
          </a:xfrm>
          <a:prstGeom prst="rect">
            <a:avLst/>
          </a:prstGeom>
          <a:noFill/>
          <a:ln/>
        </p:spPr>
        <p:txBody>
          <a:bodyPr wrap="square" lIns="0" tIns="0" rIns="0" bIns="0" rtlCol="0" anchor="t">
            <a:normAutofit/>
          </a:bodyPr>
          <a:lstStyle/>
          <a:p>
            <a:pPr marL="0" indent="0" algn="l">
              <a:lnSpc>
                <a:spcPct val="110000"/>
              </a:lnSpc>
              <a:spcAft>
                <a:spcPts val="550"/>
              </a:spcAft>
              <a:buNone/>
            </a:pPr>
            <a:r>
              <a:rPr lang="en-US" sz="750" dirty="0">
                <a:solidFill>
                  <a:srgbClr val="2C3249"/>
                </a:solidFill>
                <a:latin typeface="Martel Sans" pitchFamily="34" charset="0"/>
                <a:ea typeface="Martel Sans" pitchFamily="34" charset="-122"/>
                <a:cs typeface="Martel Sans" pitchFamily="34" charset="-120"/>
              </a:rPr>
              <a:t>Engel, G.L. (1977) 'The need for a new medical model: a challenge for biomedicine', </a:t>
            </a:r>
            <a:r>
              <a:rPr lang="en-US" sz="750" i="1" dirty="0">
                <a:solidFill>
                  <a:srgbClr val="2C3249"/>
                </a:solidFill>
                <a:latin typeface="Martel Sans" pitchFamily="34" charset="0"/>
                <a:ea typeface="Martel Sans" pitchFamily="34" charset="-122"/>
                <a:cs typeface="Martel Sans" pitchFamily="34" charset="-120"/>
              </a:rPr>
              <a:t>Science</a:t>
            </a:r>
            <a:r>
              <a:rPr lang="en-US" sz="750" dirty="0">
                <a:solidFill>
                  <a:srgbClr val="2C3249"/>
                </a:solidFill>
                <a:latin typeface="Martel Sans" pitchFamily="34" charset="0"/>
                <a:ea typeface="Martel Sans" pitchFamily="34" charset="-122"/>
                <a:cs typeface="Martel Sans" pitchFamily="34" charset="-120"/>
              </a:rPr>
              <a:t>, 196(4286), pp. 129–136. Available at: </a:t>
            </a:r>
            <a:r>
              <a:rPr lang="en-US" sz="750" b="1" u="sng" dirty="0">
                <a:solidFill>
                  <a:srgbClr val="437066"/>
                </a:solidFill>
                <a:latin typeface="Martel Sans Bold" pitchFamily="34" charset="0"/>
                <a:ea typeface="Martel Sans Bold" pitchFamily="34" charset="-122"/>
                <a:cs typeface="Martel Sans Bold" pitchFamily="34" charset="-120"/>
                <a:hlinkClick r:id="rId3">
                  <a:extLst>
                    <a:ext uri="{A12FA001-AC4F-418D-AE19-62706E023703}">
                      <ahyp:hlinkClr xmlns:ahyp="http://schemas.microsoft.com/office/drawing/2018/hyperlinkcolor" val="tx"/>
                    </a:ext>
                  </a:extLst>
                </a:hlinkClick>
              </a:rPr>
              <a:t>https://doi.org/10.1126/science.847460</a:t>
            </a:r>
            <a:endParaRPr lang="en-US" sz="750" dirty="0"/>
          </a:p>
          <a:p>
            <a:pPr marL="0" indent="0" algn="l">
              <a:lnSpc>
                <a:spcPct val="110000"/>
              </a:lnSpc>
              <a:spcAft>
                <a:spcPts val="550"/>
              </a:spcAft>
              <a:buNone/>
            </a:pPr>
            <a:r>
              <a:rPr lang="en-US" sz="750" dirty="0">
                <a:solidFill>
                  <a:srgbClr val="2C3249"/>
                </a:solidFill>
                <a:latin typeface="Martel Sans" pitchFamily="34" charset="0"/>
                <a:ea typeface="Martel Sans" pitchFamily="34" charset="-122"/>
                <a:cs typeface="Martel Sans" pitchFamily="34" charset="-120"/>
              </a:rPr>
              <a:t>English, T. and Carstensen, L.L. (2014) 'Selective narrowing of social networks across adulthood is associated with improved emotional experience in daily life', </a:t>
            </a:r>
            <a:r>
              <a:rPr lang="en-US" sz="750" i="1" dirty="0">
                <a:solidFill>
                  <a:srgbClr val="2C3249"/>
                </a:solidFill>
                <a:latin typeface="Martel Sans" pitchFamily="34" charset="0"/>
                <a:ea typeface="Martel Sans" pitchFamily="34" charset="-122"/>
                <a:cs typeface="Martel Sans" pitchFamily="34" charset="-120"/>
              </a:rPr>
              <a:t>International Journal of Behavioral Development</a:t>
            </a:r>
            <a:r>
              <a:rPr lang="en-US" sz="750" dirty="0">
                <a:solidFill>
                  <a:srgbClr val="2C3249"/>
                </a:solidFill>
                <a:latin typeface="Martel Sans" pitchFamily="34" charset="0"/>
                <a:ea typeface="Martel Sans" pitchFamily="34" charset="-122"/>
                <a:cs typeface="Martel Sans" pitchFamily="34" charset="-120"/>
              </a:rPr>
              <a:t>, 38(2), pp. 195–202. Available at: </a:t>
            </a:r>
            <a:r>
              <a:rPr lang="en-US" sz="750" b="1" u="sng" dirty="0">
                <a:solidFill>
                  <a:srgbClr val="437066"/>
                </a:solidFill>
                <a:latin typeface="Martel Sans Bold" pitchFamily="34" charset="0"/>
                <a:ea typeface="Martel Sans Bold" pitchFamily="34" charset="-122"/>
                <a:cs typeface="Martel Sans Bold" pitchFamily="34" charset="-120"/>
                <a:hlinkClick r:id="rId4">
                  <a:extLst>
                    <a:ext uri="{A12FA001-AC4F-418D-AE19-62706E023703}">
                      <ahyp:hlinkClr xmlns:ahyp="http://schemas.microsoft.com/office/drawing/2018/hyperlinkcolor" val="tx"/>
                    </a:ext>
                  </a:extLst>
                </a:hlinkClick>
              </a:rPr>
              <a:t>https://doi.org/10.1177/0165025413515404</a:t>
            </a:r>
            <a:endParaRPr lang="en-US" sz="750" dirty="0"/>
          </a:p>
          <a:p>
            <a:pPr marL="0" indent="0" algn="l">
              <a:lnSpc>
                <a:spcPct val="110000"/>
              </a:lnSpc>
              <a:spcAft>
                <a:spcPts val="550"/>
              </a:spcAft>
              <a:buNone/>
            </a:pPr>
            <a:r>
              <a:rPr lang="en-US" sz="750" dirty="0">
                <a:solidFill>
                  <a:srgbClr val="2C3249"/>
                </a:solidFill>
                <a:latin typeface="Martel Sans" pitchFamily="34" charset="0"/>
                <a:ea typeface="Martel Sans" pitchFamily="34" charset="-122"/>
                <a:cs typeface="Martel Sans" pitchFamily="34" charset="-120"/>
              </a:rPr>
              <a:t>Fancourt, D. and Steptoe, A. (2019) 'The art of life and death: 14 year follow-up analyses of associations between arts engagement and mortality in the English Longitudinal Study of Ageing', </a:t>
            </a:r>
            <a:r>
              <a:rPr lang="en-US" sz="750" i="1" dirty="0">
                <a:solidFill>
                  <a:srgbClr val="2C3249"/>
                </a:solidFill>
                <a:latin typeface="Martel Sans" pitchFamily="34" charset="0"/>
                <a:ea typeface="Martel Sans" pitchFamily="34" charset="-122"/>
                <a:cs typeface="Martel Sans" pitchFamily="34" charset="-120"/>
              </a:rPr>
              <a:t>BMJ</a:t>
            </a:r>
            <a:r>
              <a:rPr lang="en-US" sz="750" dirty="0">
                <a:solidFill>
                  <a:srgbClr val="2C3249"/>
                </a:solidFill>
                <a:latin typeface="Martel Sans" pitchFamily="34" charset="0"/>
                <a:ea typeface="Martel Sans" pitchFamily="34" charset="-122"/>
                <a:cs typeface="Martel Sans" pitchFamily="34" charset="-120"/>
              </a:rPr>
              <a:t>, 367, article l6377. Available at: </a:t>
            </a:r>
            <a:r>
              <a:rPr lang="en-US" sz="750" b="1" u="sng" dirty="0">
                <a:solidFill>
                  <a:srgbClr val="437066"/>
                </a:solidFill>
                <a:latin typeface="Martel Sans Bold" pitchFamily="34" charset="0"/>
                <a:ea typeface="Martel Sans Bold" pitchFamily="34" charset="-122"/>
                <a:cs typeface="Martel Sans Bold" pitchFamily="34" charset="-120"/>
                <a:hlinkClick r:id="rId5">
                  <a:extLst>
                    <a:ext uri="{A12FA001-AC4F-418D-AE19-62706E023703}">
                      <ahyp:hlinkClr xmlns:ahyp="http://schemas.microsoft.com/office/drawing/2018/hyperlinkcolor" val="tx"/>
                    </a:ext>
                  </a:extLst>
                </a:hlinkClick>
              </a:rPr>
              <a:t>https://doi.org/10.1136/bmj.l6377</a:t>
            </a:r>
            <a:endParaRPr lang="en-US" sz="750" dirty="0"/>
          </a:p>
          <a:p>
            <a:pPr marL="0" indent="0" algn="l">
              <a:lnSpc>
                <a:spcPct val="110000"/>
              </a:lnSpc>
              <a:spcAft>
                <a:spcPts val="550"/>
              </a:spcAft>
              <a:buNone/>
            </a:pPr>
            <a:r>
              <a:rPr lang="en-US" sz="750" dirty="0">
                <a:solidFill>
                  <a:srgbClr val="2C3249"/>
                </a:solidFill>
                <a:latin typeface="Martel Sans" pitchFamily="34" charset="0"/>
                <a:ea typeface="Martel Sans" pitchFamily="34" charset="-122"/>
                <a:cs typeface="Martel Sans" pitchFamily="34" charset="-120"/>
              </a:rPr>
              <a:t>Goffman, E. (1961) </a:t>
            </a:r>
            <a:r>
              <a:rPr lang="en-US" sz="750" i="1" dirty="0">
                <a:solidFill>
                  <a:srgbClr val="2C3249"/>
                </a:solidFill>
                <a:latin typeface="Martel Sans" pitchFamily="34" charset="0"/>
                <a:ea typeface="Martel Sans" pitchFamily="34" charset="-122"/>
                <a:cs typeface="Martel Sans" pitchFamily="34" charset="-120"/>
              </a:rPr>
              <a:t>Asylums: essays on the social situation of mental patients and other inmates</a:t>
            </a:r>
            <a:r>
              <a:rPr lang="en-US" sz="750" dirty="0">
                <a:solidFill>
                  <a:srgbClr val="2C3249"/>
                </a:solidFill>
                <a:latin typeface="Martel Sans" pitchFamily="34" charset="0"/>
                <a:ea typeface="Martel Sans" pitchFamily="34" charset="-122"/>
                <a:cs typeface="Martel Sans" pitchFamily="34" charset="-120"/>
              </a:rPr>
              <a:t>. Anchor Books.</a:t>
            </a:r>
            <a:endParaRPr lang="en-US" sz="750" dirty="0"/>
          </a:p>
          <a:p>
            <a:pPr marL="0" indent="0" algn="l">
              <a:lnSpc>
                <a:spcPct val="110000"/>
              </a:lnSpc>
              <a:spcAft>
                <a:spcPts val="550"/>
              </a:spcAft>
              <a:buNone/>
            </a:pPr>
            <a:r>
              <a:rPr lang="en-US" sz="750" dirty="0">
                <a:solidFill>
                  <a:srgbClr val="2C3249"/>
                </a:solidFill>
                <a:latin typeface="Martel Sans" pitchFamily="34" charset="0"/>
                <a:ea typeface="Martel Sans" pitchFamily="34" charset="-122"/>
                <a:cs typeface="Martel Sans" pitchFamily="34" charset="-120"/>
              </a:rPr>
              <a:t>Gonot-Schoupinsky, F.N., Garip, G. and Sheffield, D. (2022) 'The Engage-Disengage Model as an inclusive model for the promotion of healthy and successful aging in the oldest-old', </a:t>
            </a:r>
            <a:r>
              <a:rPr lang="en-US" sz="750" i="1" dirty="0">
                <a:solidFill>
                  <a:srgbClr val="2C3249"/>
                </a:solidFill>
                <a:latin typeface="Martel Sans" pitchFamily="34" charset="0"/>
                <a:ea typeface="Martel Sans" pitchFamily="34" charset="-122"/>
                <a:cs typeface="Martel Sans" pitchFamily="34" charset="-120"/>
              </a:rPr>
              <a:t>Activities, Adaptation &amp; Aging</a:t>
            </a:r>
            <a:r>
              <a:rPr lang="en-US" sz="750" dirty="0">
                <a:solidFill>
                  <a:srgbClr val="2C3249"/>
                </a:solidFill>
                <a:latin typeface="Martel Sans" pitchFamily="34" charset="0"/>
                <a:ea typeface="Martel Sans" pitchFamily="34" charset="-122"/>
                <a:cs typeface="Martel Sans" pitchFamily="34" charset="-120"/>
              </a:rPr>
              <a:t>, 46(2), pp. 159–181. Available at: </a:t>
            </a:r>
            <a:r>
              <a:rPr lang="en-US" sz="750" b="1" u="sng" dirty="0">
                <a:solidFill>
                  <a:srgbClr val="437066"/>
                </a:solidFill>
                <a:latin typeface="Martel Sans Bold" pitchFamily="34" charset="0"/>
                <a:ea typeface="Martel Sans Bold" pitchFamily="34" charset="-122"/>
                <a:cs typeface="Martel Sans Bold" pitchFamily="34" charset="-120"/>
                <a:hlinkClick r:id="rId6">
                  <a:extLst>
                    <a:ext uri="{A12FA001-AC4F-418D-AE19-62706E023703}">
                      <ahyp:hlinkClr xmlns:ahyp="http://schemas.microsoft.com/office/drawing/2018/hyperlinkcolor" val="tx"/>
                    </a:ext>
                  </a:extLst>
                </a:hlinkClick>
              </a:rPr>
              <a:t>https://doi.org/10.1080/01924788.2021.1970892</a:t>
            </a:r>
            <a:endParaRPr lang="en-US" sz="750" dirty="0"/>
          </a:p>
          <a:p>
            <a:pPr marL="0" indent="0" algn="l">
              <a:lnSpc>
                <a:spcPct val="110000"/>
              </a:lnSpc>
              <a:spcAft>
                <a:spcPts val="550"/>
              </a:spcAft>
              <a:buNone/>
            </a:pPr>
            <a:r>
              <a:rPr lang="en-US" sz="750" dirty="0">
                <a:solidFill>
                  <a:srgbClr val="2C3249"/>
                </a:solidFill>
                <a:latin typeface="Martel Sans" pitchFamily="34" charset="0"/>
                <a:ea typeface="Martel Sans" pitchFamily="34" charset="-122"/>
                <a:cs typeface="Martel Sans" pitchFamily="34" charset="-120"/>
              </a:rPr>
              <a:t>Gray, B.H., Sarnak, D.O. and Burgers, J.S. (2015) </a:t>
            </a:r>
            <a:r>
              <a:rPr lang="en-US" sz="750" i="1" dirty="0">
                <a:solidFill>
                  <a:srgbClr val="2C3249"/>
                </a:solidFill>
                <a:latin typeface="Martel Sans" pitchFamily="34" charset="0"/>
                <a:ea typeface="Martel Sans" pitchFamily="34" charset="-122"/>
                <a:cs typeface="Martel Sans" pitchFamily="34" charset="-120"/>
              </a:rPr>
              <a:t>Home care by self-governing nursing teams: the Netherlands' Buurtzorg model</a:t>
            </a:r>
            <a:r>
              <a:rPr lang="en-US" sz="750" dirty="0">
                <a:solidFill>
                  <a:srgbClr val="2C3249"/>
                </a:solidFill>
                <a:latin typeface="Martel Sans" pitchFamily="34" charset="0"/>
                <a:ea typeface="Martel Sans" pitchFamily="34" charset="-122"/>
                <a:cs typeface="Martel Sans" pitchFamily="34" charset="-120"/>
              </a:rPr>
              <a:t>. The Commonwealth Fund. Available at: </a:t>
            </a:r>
            <a:r>
              <a:rPr lang="en-US" sz="750" b="1" u="sng" dirty="0">
                <a:solidFill>
                  <a:srgbClr val="437066"/>
                </a:solidFill>
                <a:latin typeface="Martel Sans Bold" pitchFamily="34" charset="0"/>
                <a:ea typeface="Martel Sans Bold" pitchFamily="34" charset="-122"/>
                <a:cs typeface="Martel Sans Bold" pitchFamily="34" charset="-120"/>
                <a:hlinkClick r:id="rId7">
                  <a:extLst>
                    <a:ext uri="{A12FA001-AC4F-418D-AE19-62706E023703}">
                      <ahyp:hlinkClr xmlns:ahyp="http://schemas.microsoft.com/office/drawing/2018/hyperlinkcolor" val="tx"/>
                    </a:ext>
                  </a:extLst>
                </a:hlinkClick>
              </a:rPr>
              <a:t>https://www.commonwealthfund.org/publications/case-study/2015/may/home-care-self-governing-nursing-teams-netherlands-buurtzorg-model</a:t>
            </a:r>
            <a:r>
              <a:rPr lang="en-US" sz="750" dirty="0">
                <a:solidFill>
                  <a:srgbClr val="2C3249"/>
                </a:solidFill>
                <a:latin typeface="Martel Sans" pitchFamily="34" charset="0"/>
                <a:ea typeface="Martel Sans" pitchFamily="34" charset="-122"/>
                <a:cs typeface="Martel Sans" pitchFamily="34" charset="-120"/>
              </a:rPr>
              <a:t> (Accessed: 4 October 2026).</a:t>
            </a:r>
            <a:endParaRPr lang="en-US" sz="750" dirty="0"/>
          </a:p>
          <a:p>
            <a:pPr marL="0" indent="0" algn="l">
              <a:lnSpc>
                <a:spcPct val="110000"/>
              </a:lnSpc>
              <a:spcAft>
                <a:spcPts val="550"/>
              </a:spcAft>
              <a:buNone/>
            </a:pPr>
            <a:r>
              <a:rPr lang="en-US" sz="750" dirty="0">
                <a:solidFill>
                  <a:srgbClr val="2C3249"/>
                </a:solidFill>
                <a:latin typeface="Martel Sans" pitchFamily="34" charset="0"/>
                <a:ea typeface="Martel Sans" pitchFamily="34" charset="-122"/>
                <a:cs typeface="Martel Sans" pitchFamily="34" charset="-120"/>
              </a:rPr>
              <a:t>Greenhalgh, T., Wherton, J., Papoutsi, C., Lynch, J., Hughes, G., A'Court, C., Hinder, S., Fahy, N., Procter, R. and Shaw, S. (2017) 'Beyond adoption: a new framework for theorizing and evaluating nonadoption, abandonment, and challenges to the scale-up, spread, and sustainability of health and care technologies', </a:t>
            </a:r>
            <a:r>
              <a:rPr lang="en-US" sz="750" i="1" dirty="0">
                <a:solidFill>
                  <a:srgbClr val="2C3249"/>
                </a:solidFill>
                <a:latin typeface="Martel Sans" pitchFamily="34" charset="0"/>
                <a:ea typeface="Martel Sans" pitchFamily="34" charset="-122"/>
                <a:cs typeface="Martel Sans" pitchFamily="34" charset="-120"/>
              </a:rPr>
              <a:t>Journal of Medical Internet Research</a:t>
            </a:r>
            <a:r>
              <a:rPr lang="en-US" sz="750" dirty="0">
                <a:solidFill>
                  <a:srgbClr val="2C3249"/>
                </a:solidFill>
                <a:latin typeface="Martel Sans" pitchFamily="34" charset="0"/>
                <a:ea typeface="Martel Sans" pitchFamily="34" charset="-122"/>
                <a:cs typeface="Martel Sans" pitchFamily="34" charset="-120"/>
              </a:rPr>
              <a:t>, 19(11), article e367. Available at: </a:t>
            </a:r>
            <a:r>
              <a:rPr lang="en-US" sz="750" b="1" u="sng" dirty="0">
                <a:solidFill>
                  <a:srgbClr val="437066"/>
                </a:solidFill>
                <a:latin typeface="Martel Sans Bold" pitchFamily="34" charset="0"/>
                <a:ea typeface="Martel Sans Bold" pitchFamily="34" charset="-122"/>
                <a:cs typeface="Martel Sans Bold" pitchFamily="34" charset="-120"/>
                <a:hlinkClick r:id="rId8">
                  <a:extLst>
                    <a:ext uri="{A12FA001-AC4F-418D-AE19-62706E023703}">
                      <ahyp:hlinkClr xmlns:ahyp="http://schemas.microsoft.com/office/drawing/2018/hyperlinkcolor" val="tx"/>
                    </a:ext>
                  </a:extLst>
                </a:hlinkClick>
              </a:rPr>
              <a:t>https://doi.org/10.2196/jmir.8775</a:t>
            </a:r>
            <a:endParaRPr lang="en-US" sz="750" dirty="0"/>
          </a:p>
          <a:p>
            <a:pPr marL="0" indent="0" algn="l">
              <a:lnSpc>
                <a:spcPct val="110000"/>
              </a:lnSpc>
              <a:spcAft>
                <a:spcPts val="550"/>
              </a:spcAft>
              <a:buNone/>
            </a:pPr>
            <a:r>
              <a:rPr lang="en-US" sz="750" dirty="0">
                <a:solidFill>
                  <a:srgbClr val="2C3249"/>
                </a:solidFill>
                <a:latin typeface="Martel Sans" pitchFamily="34" charset="0"/>
                <a:ea typeface="Martel Sans" pitchFamily="34" charset="-122"/>
                <a:cs typeface="Martel Sans" pitchFamily="34" charset="-120"/>
              </a:rPr>
              <a:t>Havighurst, R.J. (1961) 'Successful aging', </a:t>
            </a:r>
            <a:r>
              <a:rPr lang="en-US" sz="750" i="1" dirty="0">
                <a:solidFill>
                  <a:srgbClr val="2C3249"/>
                </a:solidFill>
                <a:latin typeface="Martel Sans" pitchFamily="34" charset="0"/>
                <a:ea typeface="Martel Sans" pitchFamily="34" charset="-122"/>
                <a:cs typeface="Martel Sans" pitchFamily="34" charset="-120"/>
              </a:rPr>
              <a:t>The Gerontologist</a:t>
            </a:r>
            <a:r>
              <a:rPr lang="en-US" sz="750" dirty="0">
                <a:solidFill>
                  <a:srgbClr val="2C3249"/>
                </a:solidFill>
                <a:latin typeface="Martel Sans" pitchFamily="34" charset="0"/>
                <a:ea typeface="Martel Sans" pitchFamily="34" charset="-122"/>
                <a:cs typeface="Martel Sans" pitchFamily="34" charset="-120"/>
              </a:rPr>
              <a:t>, 1(1), pp. 8–13. Available at: </a:t>
            </a:r>
            <a:r>
              <a:rPr lang="en-US" sz="750" b="1" u="sng" dirty="0">
                <a:solidFill>
                  <a:srgbClr val="437066"/>
                </a:solidFill>
                <a:latin typeface="Martel Sans Bold" pitchFamily="34" charset="0"/>
                <a:ea typeface="Martel Sans Bold" pitchFamily="34" charset="-122"/>
                <a:cs typeface="Martel Sans Bold" pitchFamily="34" charset="-120"/>
                <a:hlinkClick r:id="rId9">
                  <a:extLst>
                    <a:ext uri="{A12FA001-AC4F-418D-AE19-62706E023703}">
                      <ahyp:hlinkClr xmlns:ahyp="http://schemas.microsoft.com/office/drawing/2018/hyperlinkcolor" val="tx"/>
                    </a:ext>
                  </a:extLst>
                </a:hlinkClick>
              </a:rPr>
              <a:t>https://doi.org/10.1093/geront/1.1.8</a:t>
            </a:r>
            <a:endParaRPr lang="en-US" sz="750" dirty="0"/>
          </a:p>
          <a:p>
            <a:pPr marL="0" indent="0" algn="l">
              <a:lnSpc>
                <a:spcPct val="110000"/>
              </a:lnSpc>
              <a:spcAft>
                <a:spcPts val="550"/>
              </a:spcAft>
              <a:buNone/>
            </a:pPr>
            <a:r>
              <a:rPr lang="en-US" sz="750" i="1" dirty="0">
                <a:solidFill>
                  <a:srgbClr val="2C3249"/>
                </a:solidFill>
                <a:latin typeface="Martel Sans" pitchFamily="34" charset="0"/>
                <a:ea typeface="Martel Sans" pitchFamily="34" charset="-122"/>
                <a:cs typeface="Martel Sans" pitchFamily="34" charset="-120"/>
              </a:rPr>
              <a:t>Health and Care Act 2022</a:t>
            </a:r>
            <a:r>
              <a:rPr lang="en-US" sz="750" dirty="0">
                <a:solidFill>
                  <a:srgbClr val="2C3249"/>
                </a:solidFill>
                <a:latin typeface="Martel Sans" pitchFamily="34" charset="0"/>
                <a:ea typeface="Martel Sans" pitchFamily="34" charset="-122"/>
                <a:cs typeface="Martel Sans" pitchFamily="34" charset="-120"/>
              </a:rPr>
              <a:t>, c. 31. Available at: </a:t>
            </a:r>
            <a:r>
              <a:rPr lang="en-US" sz="750" b="1" u="sng" dirty="0">
                <a:solidFill>
                  <a:srgbClr val="437066"/>
                </a:solidFill>
                <a:latin typeface="Martel Sans Bold" pitchFamily="34" charset="0"/>
                <a:ea typeface="Martel Sans Bold" pitchFamily="34" charset="-122"/>
                <a:cs typeface="Martel Sans Bold" pitchFamily="34" charset="-120"/>
                <a:hlinkClick r:id="rId10">
                  <a:extLst>
                    <a:ext uri="{A12FA001-AC4F-418D-AE19-62706E023703}">
                      <ahyp:hlinkClr xmlns:ahyp="http://schemas.microsoft.com/office/drawing/2018/hyperlinkcolor" val="tx"/>
                    </a:ext>
                  </a:extLst>
                </a:hlinkClick>
              </a:rPr>
              <a:t>https://www.legislation.gov.uk/ukpga/2022/31</a:t>
            </a:r>
            <a:r>
              <a:rPr lang="en-US" sz="750" dirty="0">
                <a:solidFill>
                  <a:srgbClr val="2C3249"/>
                </a:solidFill>
                <a:latin typeface="Martel Sans" pitchFamily="34" charset="0"/>
                <a:ea typeface="Martel Sans" pitchFamily="34" charset="-122"/>
                <a:cs typeface="Martel Sans" pitchFamily="34" charset="-120"/>
              </a:rPr>
              <a:t> (Accessed: 4 October 2026).</a:t>
            </a:r>
            <a:endParaRPr lang="en-US" sz="750" dirty="0"/>
          </a:p>
          <a:p>
            <a:pPr marL="0" indent="0" algn="l">
              <a:lnSpc>
                <a:spcPct val="110000"/>
              </a:lnSpc>
              <a:spcAft>
                <a:spcPts val="550"/>
              </a:spcAft>
              <a:buNone/>
            </a:pPr>
            <a:r>
              <a:rPr lang="en-US" sz="750" dirty="0">
                <a:solidFill>
                  <a:srgbClr val="2C3249"/>
                </a:solidFill>
                <a:latin typeface="Martel Sans" pitchFamily="34" charset="0"/>
                <a:ea typeface="Martel Sans" pitchFamily="34" charset="-122"/>
                <a:cs typeface="Martel Sans" pitchFamily="34" charset="-120"/>
              </a:rPr>
              <a:t>HM Treasury (2024) </a:t>
            </a:r>
            <a:r>
              <a:rPr lang="en-US" sz="750" i="1" dirty="0">
                <a:solidFill>
                  <a:srgbClr val="2C3249"/>
                </a:solidFill>
                <a:latin typeface="Martel Sans" pitchFamily="34" charset="0"/>
                <a:ea typeface="Martel Sans" pitchFamily="34" charset="-122"/>
                <a:cs typeface="Martel Sans" pitchFamily="34" charset="-120"/>
              </a:rPr>
              <a:t>Chancellor statement on public spending inheritance</a:t>
            </a:r>
            <a:r>
              <a:rPr lang="en-US" sz="750" dirty="0">
                <a:solidFill>
                  <a:srgbClr val="2C3249"/>
                </a:solidFill>
                <a:latin typeface="Martel Sans" pitchFamily="34" charset="0"/>
                <a:ea typeface="Martel Sans" pitchFamily="34" charset="-122"/>
                <a:cs typeface="Martel Sans" pitchFamily="34" charset="-120"/>
              </a:rPr>
              <a:t>. Available at: </a:t>
            </a:r>
            <a:r>
              <a:rPr lang="en-US" sz="750" b="1" u="sng" dirty="0">
                <a:solidFill>
                  <a:srgbClr val="437066"/>
                </a:solidFill>
                <a:latin typeface="Martel Sans Bold" pitchFamily="34" charset="0"/>
                <a:ea typeface="Martel Sans Bold" pitchFamily="34" charset="-122"/>
                <a:cs typeface="Martel Sans Bold" pitchFamily="34" charset="-120"/>
                <a:hlinkClick r:id="rId11">
                  <a:extLst>
                    <a:ext uri="{A12FA001-AC4F-418D-AE19-62706E023703}">
                      <ahyp:hlinkClr xmlns:ahyp="http://schemas.microsoft.com/office/drawing/2018/hyperlinkcolor" val="tx"/>
                    </a:ext>
                  </a:extLst>
                </a:hlinkClick>
              </a:rPr>
              <a:t>https://www.gov.uk/government/speeches/chancellor-statement-on-public-spending-inheritance</a:t>
            </a:r>
            <a:r>
              <a:rPr lang="en-US" sz="750" dirty="0">
                <a:solidFill>
                  <a:srgbClr val="2C3249"/>
                </a:solidFill>
                <a:latin typeface="Martel Sans" pitchFamily="34" charset="0"/>
                <a:ea typeface="Martel Sans" pitchFamily="34" charset="-122"/>
                <a:cs typeface="Martel Sans" pitchFamily="34" charset="-120"/>
              </a:rPr>
              <a:t> (Accessed: 4 October 2026).</a:t>
            </a:r>
            <a:endParaRPr lang="en-US" sz="750" dirty="0"/>
          </a:p>
          <a:p>
            <a:pPr marL="0" indent="0" algn="l">
              <a:lnSpc>
                <a:spcPct val="110000"/>
              </a:lnSpc>
              <a:buNone/>
            </a:pPr>
            <a:r>
              <a:rPr lang="en-US" sz="750" dirty="0">
                <a:solidFill>
                  <a:srgbClr val="2C3249"/>
                </a:solidFill>
                <a:latin typeface="Martel Sans" pitchFamily="34" charset="0"/>
                <a:ea typeface="Martel Sans" pitchFamily="34" charset="-122"/>
                <a:cs typeface="Martel Sans" pitchFamily="34" charset="-120"/>
              </a:rPr>
              <a:t>Holland, C., Carter, M., Cooke, R., Leask, G., Powell, R., Shaw, R. and West, K. (2015) </a:t>
            </a:r>
            <a:r>
              <a:rPr lang="en-US" sz="750" i="1" dirty="0">
                <a:solidFill>
                  <a:srgbClr val="2C3249"/>
                </a:solidFill>
                <a:latin typeface="Martel Sans" pitchFamily="34" charset="0"/>
                <a:ea typeface="Martel Sans" pitchFamily="34" charset="-122"/>
                <a:cs typeface="Martel Sans" pitchFamily="34" charset="-120"/>
              </a:rPr>
              <a:t>Collaborative research between Aston Research Centre for Healthy Ageing (ARCHA) and the ExtraCare Charitable Trust: the final report</a:t>
            </a:r>
            <a:r>
              <a:rPr lang="en-US" sz="750" dirty="0">
                <a:solidFill>
                  <a:srgbClr val="2C3249"/>
                </a:solidFill>
                <a:latin typeface="Martel Sans" pitchFamily="34" charset="0"/>
                <a:ea typeface="Martel Sans" pitchFamily="34" charset="-122"/>
                <a:cs typeface="Martel Sans" pitchFamily="34" charset="-120"/>
              </a:rPr>
              <a:t>. Aston University. Available at: </a:t>
            </a:r>
            <a:r>
              <a:rPr lang="en-US" sz="750" b="1" u="sng" dirty="0">
                <a:solidFill>
                  <a:srgbClr val="437066"/>
                </a:solidFill>
                <a:latin typeface="Martel Sans Bold" pitchFamily="34" charset="0"/>
                <a:ea typeface="Martel Sans Bold" pitchFamily="34" charset="-122"/>
                <a:cs typeface="Martel Sans Bold" pitchFamily="34" charset="-120"/>
                <a:hlinkClick r:id="rId12">
                  <a:extLst>
                    <a:ext uri="{A12FA001-AC4F-418D-AE19-62706E023703}">
                      <ahyp:hlinkClr xmlns:ahyp="http://schemas.microsoft.com/office/drawing/2018/hyperlinkcolor" val="tx"/>
                    </a:ext>
                  </a:extLst>
                </a:hlinkClick>
              </a:rPr>
              <a:t>https://www.housinglin.org.uk/_assets/Resources/Housing/Support_materials/Aston_ECCT_research.pdf </a:t>
            </a:r>
            <a:r>
              <a:rPr lang="en-US" sz="750" dirty="0">
                <a:solidFill>
                  <a:srgbClr val="2C3249"/>
                </a:solidFill>
                <a:latin typeface="Martel Sans" pitchFamily="34" charset="0"/>
                <a:ea typeface="Martel Sans" pitchFamily="34" charset="-122"/>
                <a:cs typeface="Martel Sans" pitchFamily="34" charset="-120"/>
              </a:rPr>
              <a:t>(Accessed: 4 October 2026).</a:t>
            </a:r>
            <a:endParaRPr lang="en-US" sz="750" dirty="0"/>
          </a:p>
        </p:txBody>
      </p:sp>
      <p:sp>
        <p:nvSpPr>
          <p:cNvPr id="4" name="Text 2"/>
          <p:cNvSpPr/>
          <p:nvPr/>
        </p:nvSpPr>
        <p:spPr>
          <a:xfrm>
            <a:off x="6252014" y="1087834"/>
            <a:ext cx="5284556" cy="4799409"/>
          </a:xfrm>
          <a:prstGeom prst="rect">
            <a:avLst/>
          </a:prstGeom>
          <a:noFill/>
          <a:ln/>
        </p:spPr>
        <p:txBody>
          <a:bodyPr wrap="square" lIns="0" tIns="0" rIns="0" bIns="0" rtlCol="0" anchor="t">
            <a:normAutofit/>
          </a:bodyPr>
          <a:lstStyle/>
          <a:p>
            <a:pPr marL="0" indent="0" algn="l">
              <a:lnSpc>
                <a:spcPct val="110000"/>
              </a:lnSpc>
              <a:spcAft>
                <a:spcPts val="550"/>
              </a:spcAft>
              <a:buNone/>
            </a:pPr>
            <a:r>
              <a:rPr lang="en-US" sz="750" dirty="0">
                <a:solidFill>
                  <a:srgbClr val="2C3249"/>
                </a:solidFill>
                <a:latin typeface="Martel Sans" pitchFamily="34" charset="0"/>
                <a:ea typeface="Martel Sans" pitchFamily="34" charset="-122"/>
                <a:cs typeface="Martel Sans" pitchFamily="34" charset="-120"/>
              </a:rPr>
              <a:t>Homecare Association (2025) </a:t>
            </a:r>
            <a:r>
              <a:rPr lang="en-US" sz="750" i="1" dirty="0">
                <a:solidFill>
                  <a:srgbClr val="2C3249"/>
                </a:solidFill>
                <a:latin typeface="Martel Sans" pitchFamily="34" charset="0"/>
                <a:ea typeface="Martel Sans" pitchFamily="34" charset="-122"/>
                <a:cs typeface="Martel Sans" pitchFamily="34" charset="-120"/>
              </a:rPr>
              <a:t>The homecare deficit 2025</a:t>
            </a:r>
            <a:r>
              <a:rPr lang="en-US" sz="750" dirty="0">
                <a:solidFill>
                  <a:srgbClr val="2C3249"/>
                </a:solidFill>
                <a:latin typeface="Martel Sans" pitchFamily="34" charset="0"/>
                <a:ea typeface="Martel Sans" pitchFamily="34" charset="-122"/>
                <a:cs typeface="Martel Sans" pitchFamily="34" charset="-120"/>
              </a:rPr>
              <a:t>. Available at: </a:t>
            </a:r>
            <a:r>
              <a:rPr lang="en-US" sz="750" b="1" u="sng" dirty="0">
                <a:solidFill>
                  <a:srgbClr val="437066"/>
                </a:solidFill>
                <a:latin typeface="Martel Sans Bold" pitchFamily="34" charset="0"/>
                <a:ea typeface="Martel Sans Bold" pitchFamily="34" charset="-122"/>
                <a:cs typeface="Martel Sans Bold" pitchFamily="34" charset="-120"/>
                <a:hlinkClick r:id="rId13">
                  <a:extLst>
                    <a:ext uri="{A12FA001-AC4F-418D-AE19-62706E023703}">
                      <ahyp:hlinkClr xmlns:ahyp="http://schemas.microsoft.com/office/drawing/2018/hyperlinkcolor" val="tx"/>
                    </a:ext>
                  </a:extLst>
                </a:hlinkClick>
              </a:rPr>
              <a:t>https://www.homecareassociation.org.uk/resource/the-homecare-deficit-2025.html</a:t>
            </a:r>
            <a:r>
              <a:rPr lang="en-US" sz="750" dirty="0">
                <a:solidFill>
                  <a:srgbClr val="2C3249"/>
                </a:solidFill>
                <a:latin typeface="Martel Sans" pitchFamily="34" charset="0"/>
                <a:ea typeface="Martel Sans" pitchFamily="34" charset="-122"/>
                <a:cs typeface="Martel Sans" pitchFamily="34" charset="-120"/>
              </a:rPr>
              <a:t> (Accessed: 4 October 2026).</a:t>
            </a:r>
            <a:endParaRPr lang="en-US" sz="750" dirty="0"/>
          </a:p>
          <a:p>
            <a:pPr marL="0" indent="0" algn="l">
              <a:lnSpc>
                <a:spcPct val="110000"/>
              </a:lnSpc>
              <a:spcAft>
                <a:spcPts val="550"/>
              </a:spcAft>
              <a:buNone/>
            </a:pPr>
            <a:r>
              <a:rPr lang="en-US" sz="750" dirty="0">
                <a:solidFill>
                  <a:srgbClr val="2C3249"/>
                </a:solidFill>
                <a:latin typeface="Martel Sans" pitchFamily="34" charset="0"/>
                <a:ea typeface="Martel Sans" pitchFamily="34" charset="-122"/>
                <a:cs typeface="Martel Sans" pitchFamily="34" charset="-120"/>
              </a:rPr>
              <a:t>Howard, R., et al.  (2021) 'The effectiveness and cost-effectiveness of assistive technology and telecare for independent living in dementia: a randomised controlled trial', </a:t>
            </a:r>
            <a:r>
              <a:rPr lang="en-US" sz="750" i="1" dirty="0">
                <a:solidFill>
                  <a:srgbClr val="2C3249"/>
                </a:solidFill>
                <a:latin typeface="Martel Sans" pitchFamily="34" charset="0"/>
                <a:ea typeface="Martel Sans" pitchFamily="34" charset="-122"/>
                <a:cs typeface="Martel Sans" pitchFamily="34" charset="-120"/>
              </a:rPr>
              <a:t>Age and Ageing</a:t>
            </a:r>
            <a:r>
              <a:rPr lang="en-US" sz="750" dirty="0">
                <a:solidFill>
                  <a:srgbClr val="2C3249"/>
                </a:solidFill>
                <a:latin typeface="Martel Sans" pitchFamily="34" charset="0"/>
                <a:ea typeface="Martel Sans" pitchFamily="34" charset="-122"/>
                <a:cs typeface="Martel Sans" pitchFamily="34" charset="-120"/>
              </a:rPr>
              <a:t>, 50(3), pp. 882–890. Available at: </a:t>
            </a:r>
            <a:r>
              <a:rPr lang="en-US" sz="750" b="1" u="sng" dirty="0">
                <a:solidFill>
                  <a:srgbClr val="437066"/>
                </a:solidFill>
                <a:latin typeface="Martel Sans Bold" pitchFamily="34" charset="0"/>
                <a:ea typeface="Martel Sans Bold" pitchFamily="34" charset="-122"/>
                <a:cs typeface="Martel Sans Bold" pitchFamily="34" charset="-120"/>
                <a:hlinkClick r:id="rId14">
                  <a:extLst>
                    <a:ext uri="{A12FA001-AC4F-418D-AE19-62706E023703}">
                      <ahyp:hlinkClr xmlns:ahyp="http://schemas.microsoft.com/office/drawing/2018/hyperlinkcolor" val="tx"/>
                    </a:ext>
                  </a:extLst>
                </a:hlinkClick>
              </a:rPr>
              <a:t>https://doi.org/10.1093/ageing/afaa284</a:t>
            </a:r>
            <a:endParaRPr lang="en-US" sz="750" dirty="0"/>
          </a:p>
          <a:p>
            <a:pPr marL="0" indent="0" algn="l">
              <a:lnSpc>
                <a:spcPct val="110000"/>
              </a:lnSpc>
              <a:spcAft>
                <a:spcPts val="550"/>
              </a:spcAft>
              <a:buNone/>
            </a:pPr>
            <a:r>
              <a:rPr lang="en-US" sz="750" dirty="0">
                <a:solidFill>
                  <a:srgbClr val="2C3249"/>
                </a:solidFill>
                <a:latin typeface="Martel Sans" pitchFamily="34" charset="0"/>
                <a:ea typeface="Martel Sans" pitchFamily="34" charset="-122"/>
                <a:cs typeface="Martel Sans" pitchFamily="34" charset="-120"/>
              </a:rPr>
              <a:t>Katz, S. and Calasanti, T. (2015) 'Critical perspectives on successful aging: does it "appeal more than it illuminates"?', </a:t>
            </a:r>
            <a:r>
              <a:rPr lang="en-US" sz="750" i="1" dirty="0">
                <a:solidFill>
                  <a:srgbClr val="2C3249"/>
                </a:solidFill>
                <a:latin typeface="Martel Sans" pitchFamily="34" charset="0"/>
                <a:ea typeface="Martel Sans" pitchFamily="34" charset="-122"/>
                <a:cs typeface="Martel Sans" pitchFamily="34" charset="-120"/>
              </a:rPr>
              <a:t>The Gerontologist</a:t>
            </a:r>
            <a:r>
              <a:rPr lang="en-US" sz="750" dirty="0">
                <a:solidFill>
                  <a:srgbClr val="2C3249"/>
                </a:solidFill>
                <a:latin typeface="Martel Sans" pitchFamily="34" charset="0"/>
                <a:ea typeface="Martel Sans" pitchFamily="34" charset="-122"/>
                <a:cs typeface="Martel Sans" pitchFamily="34" charset="-120"/>
              </a:rPr>
              <a:t>, 55(1), pp. 26–33. Available at: </a:t>
            </a:r>
            <a:r>
              <a:rPr lang="en-US" sz="750" b="1" u="sng" dirty="0">
                <a:solidFill>
                  <a:srgbClr val="437066"/>
                </a:solidFill>
                <a:latin typeface="Martel Sans Bold" pitchFamily="34" charset="0"/>
                <a:ea typeface="Martel Sans Bold" pitchFamily="34" charset="-122"/>
                <a:cs typeface="Martel Sans Bold" pitchFamily="34" charset="-120"/>
                <a:hlinkClick r:id="rId15">
                  <a:extLst>
                    <a:ext uri="{A12FA001-AC4F-418D-AE19-62706E023703}">
                      <ahyp:hlinkClr xmlns:ahyp="http://schemas.microsoft.com/office/drawing/2018/hyperlinkcolor" val="tx"/>
                    </a:ext>
                  </a:extLst>
                </a:hlinkClick>
              </a:rPr>
              <a:t>https://doi.org/10.1093/geront/gnu027</a:t>
            </a:r>
            <a:endParaRPr lang="en-US" sz="750" dirty="0"/>
          </a:p>
          <a:p>
            <a:pPr marL="0" indent="0" algn="l">
              <a:lnSpc>
                <a:spcPct val="110000"/>
              </a:lnSpc>
              <a:spcAft>
                <a:spcPts val="550"/>
              </a:spcAft>
              <a:buNone/>
            </a:pPr>
            <a:r>
              <a:rPr lang="en-US" sz="750" dirty="0">
                <a:solidFill>
                  <a:srgbClr val="2C3249"/>
                </a:solidFill>
                <a:latin typeface="Martel Sans" pitchFamily="34" charset="0"/>
                <a:ea typeface="Martel Sans" pitchFamily="34" charset="-122"/>
                <a:cs typeface="Martel Sans" pitchFamily="34" charset="-120"/>
              </a:rPr>
              <a:t>LaingBuisson (2025) </a:t>
            </a:r>
            <a:r>
              <a:rPr lang="en-US" sz="750" i="1" dirty="0">
                <a:solidFill>
                  <a:srgbClr val="2C3249"/>
                </a:solidFill>
                <a:latin typeface="Martel Sans" pitchFamily="34" charset="0"/>
                <a:ea typeface="Martel Sans" pitchFamily="34" charset="-122"/>
                <a:cs typeface="Martel Sans" pitchFamily="34" charset="-120"/>
              </a:rPr>
              <a:t>One in seven independent nursing homes charge over £1,800-a-week to new admissions, as increases to the national living wage uplifts and employers' national insurance contributions drive care home fee inflation</a:t>
            </a:r>
            <a:r>
              <a:rPr lang="en-US" sz="750" dirty="0">
                <a:solidFill>
                  <a:srgbClr val="2C3249"/>
                </a:solidFill>
                <a:latin typeface="Martel Sans" pitchFamily="34" charset="0"/>
                <a:ea typeface="Martel Sans" pitchFamily="34" charset="-122"/>
                <a:cs typeface="Martel Sans" pitchFamily="34" charset="-120"/>
              </a:rPr>
              <a:t>. Available at: </a:t>
            </a:r>
            <a:r>
              <a:rPr lang="en-US" sz="750" b="1" u="sng" dirty="0">
                <a:solidFill>
                  <a:srgbClr val="437066"/>
                </a:solidFill>
                <a:latin typeface="Martel Sans Bold" pitchFamily="34" charset="0"/>
                <a:ea typeface="Martel Sans Bold" pitchFamily="34" charset="-122"/>
                <a:cs typeface="Martel Sans Bold" pitchFamily="34" charset="-120"/>
                <a:hlinkClick r:id="rId16">
                  <a:extLst>
                    <a:ext uri="{A12FA001-AC4F-418D-AE19-62706E023703}">
                      <ahyp:hlinkClr xmlns:ahyp="http://schemas.microsoft.com/office/drawing/2018/hyperlinkcolor" val="tx"/>
                    </a:ext>
                  </a:extLst>
                </a:hlinkClick>
              </a:rPr>
              <a:t>https://www.laingbuisson.com/press-releases/one-in-seven-independent-nursing-homes-charge-over-1800-a-week-to-new-admissions-as-increases-to-the-national-living-wage-uplifts-and-employers-national-insurance-contributions-drive-care-h/</a:t>
            </a:r>
            <a:r>
              <a:rPr lang="en-US" sz="750" dirty="0">
                <a:solidFill>
                  <a:srgbClr val="2C3249"/>
                </a:solidFill>
                <a:latin typeface="Martel Sans" pitchFamily="34" charset="0"/>
                <a:ea typeface="Martel Sans" pitchFamily="34" charset="-122"/>
                <a:cs typeface="Martel Sans" pitchFamily="34" charset="-120"/>
              </a:rPr>
              <a:t> (Accessed: 4 October 2026).</a:t>
            </a:r>
            <a:endParaRPr lang="en-US" sz="750" dirty="0"/>
          </a:p>
          <a:p>
            <a:pPr marL="0" indent="0" algn="l">
              <a:lnSpc>
                <a:spcPct val="110000"/>
              </a:lnSpc>
              <a:spcAft>
                <a:spcPts val="550"/>
              </a:spcAft>
              <a:buNone/>
            </a:pPr>
            <a:r>
              <a:rPr lang="en-US" sz="750" i="1" dirty="0">
                <a:solidFill>
                  <a:srgbClr val="2C3249"/>
                </a:solidFill>
                <a:latin typeface="Martel Sans" pitchFamily="34" charset="0"/>
                <a:ea typeface="Martel Sans" pitchFamily="34" charset="-122"/>
                <a:cs typeface="Martel Sans" pitchFamily="34" charset="-120"/>
              </a:rPr>
              <a:t>Mental Capacity Act 2005</a:t>
            </a:r>
            <a:r>
              <a:rPr lang="en-US" sz="750" dirty="0">
                <a:solidFill>
                  <a:srgbClr val="2C3249"/>
                </a:solidFill>
                <a:latin typeface="Martel Sans" pitchFamily="34" charset="0"/>
                <a:ea typeface="Martel Sans" pitchFamily="34" charset="-122"/>
                <a:cs typeface="Martel Sans" pitchFamily="34" charset="-120"/>
              </a:rPr>
              <a:t>, c. 9. Available at: </a:t>
            </a:r>
            <a:r>
              <a:rPr lang="en-US" sz="750" b="1" u="sng" dirty="0">
                <a:solidFill>
                  <a:srgbClr val="437066"/>
                </a:solidFill>
                <a:latin typeface="Martel Sans Bold" pitchFamily="34" charset="0"/>
                <a:ea typeface="Martel Sans Bold" pitchFamily="34" charset="-122"/>
                <a:cs typeface="Martel Sans Bold" pitchFamily="34" charset="-120"/>
                <a:hlinkClick r:id="rId17">
                  <a:extLst>
                    <a:ext uri="{A12FA001-AC4F-418D-AE19-62706E023703}">
                      <ahyp:hlinkClr xmlns:ahyp="http://schemas.microsoft.com/office/drawing/2018/hyperlinkcolor" val="tx"/>
                    </a:ext>
                  </a:extLst>
                </a:hlinkClick>
              </a:rPr>
              <a:t>https://www.legislation.gov.uk/ukpga/2005/9</a:t>
            </a:r>
            <a:r>
              <a:rPr lang="en-US" sz="750" dirty="0">
                <a:solidFill>
                  <a:srgbClr val="2C3249"/>
                </a:solidFill>
                <a:latin typeface="Martel Sans" pitchFamily="34" charset="0"/>
                <a:ea typeface="Martel Sans" pitchFamily="34" charset="-122"/>
                <a:cs typeface="Martel Sans" pitchFamily="34" charset="-120"/>
              </a:rPr>
              <a:t> (Accessed: 4 October 2026).</a:t>
            </a:r>
            <a:endParaRPr lang="en-US" sz="750" dirty="0"/>
          </a:p>
          <a:p>
            <a:pPr marL="0" indent="0" algn="l">
              <a:lnSpc>
                <a:spcPct val="110000"/>
              </a:lnSpc>
              <a:spcAft>
                <a:spcPts val="550"/>
              </a:spcAft>
              <a:buNone/>
            </a:pPr>
            <a:r>
              <a:rPr lang="en-US" sz="750" dirty="0">
                <a:solidFill>
                  <a:srgbClr val="2C3249"/>
                </a:solidFill>
                <a:latin typeface="Martel Sans" pitchFamily="34" charset="0"/>
                <a:ea typeface="Martel Sans" pitchFamily="34" charset="-122"/>
                <a:cs typeface="Martel Sans" pitchFamily="34" charset="-120"/>
              </a:rPr>
              <a:t>Moilanen, T., Kangasniemi, M., Papinaho, O., Mynttinen, M., Siipi, H., Suominen, S. and Suhonen, R. (2021) 'Older people's perceived autonomy in residential care: an integrative review', </a:t>
            </a:r>
            <a:r>
              <a:rPr lang="en-US" sz="750" i="1" dirty="0">
                <a:solidFill>
                  <a:srgbClr val="2C3249"/>
                </a:solidFill>
                <a:latin typeface="Martel Sans" pitchFamily="34" charset="0"/>
                <a:ea typeface="Martel Sans" pitchFamily="34" charset="-122"/>
                <a:cs typeface="Martel Sans" pitchFamily="34" charset="-120"/>
              </a:rPr>
              <a:t>Nursing Ethics</a:t>
            </a:r>
            <a:r>
              <a:rPr lang="en-US" sz="750" dirty="0">
                <a:solidFill>
                  <a:srgbClr val="2C3249"/>
                </a:solidFill>
                <a:latin typeface="Martel Sans" pitchFamily="34" charset="0"/>
                <a:ea typeface="Martel Sans" pitchFamily="34" charset="-122"/>
                <a:cs typeface="Martel Sans" pitchFamily="34" charset="-120"/>
              </a:rPr>
              <a:t>, 28(3), pp. 414–434. Available at: </a:t>
            </a:r>
            <a:r>
              <a:rPr lang="en-US" sz="750" b="1" u="sng" dirty="0">
                <a:solidFill>
                  <a:srgbClr val="437066"/>
                </a:solidFill>
                <a:latin typeface="Martel Sans Bold" pitchFamily="34" charset="0"/>
                <a:ea typeface="Martel Sans Bold" pitchFamily="34" charset="-122"/>
                <a:cs typeface="Martel Sans Bold" pitchFamily="34" charset="-120"/>
                <a:hlinkClick r:id="rId18">
                  <a:extLst>
                    <a:ext uri="{A12FA001-AC4F-418D-AE19-62706E023703}">
                      <ahyp:hlinkClr xmlns:ahyp="http://schemas.microsoft.com/office/drawing/2018/hyperlinkcolor" val="tx"/>
                    </a:ext>
                  </a:extLst>
                </a:hlinkClick>
              </a:rPr>
              <a:t>https://doi.org/10.1177/0969733020948115</a:t>
            </a:r>
            <a:endParaRPr lang="en-US" sz="750" dirty="0"/>
          </a:p>
          <a:p>
            <a:pPr marL="0" indent="0" algn="l">
              <a:lnSpc>
                <a:spcPct val="110000"/>
              </a:lnSpc>
              <a:spcAft>
                <a:spcPts val="550"/>
              </a:spcAft>
              <a:buNone/>
            </a:pPr>
            <a:r>
              <a:rPr lang="en-US" sz="750" dirty="0">
                <a:solidFill>
                  <a:srgbClr val="2C3249"/>
                </a:solidFill>
                <a:latin typeface="Martel Sans" pitchFamily="34" charset="0"/>
                <a:ea typeface="Martel Sans" pitchFamily="34" charset="-122"/>
                <a:cs typeface="Martel Sans" pitchFamily="34" charset="-120"/>
              </a:rPr>
              <a:t>National Institute for Health and Care Excellence [NICE] (2025) </a:t>
            </a:r>
            <a:r>
              <a:rPr lang="en-US" sz="750" i="1" dirty="0">
                <a:solidFill>
                  <a:srgbClr val="2C3249"/>
                </a:solidFill>
                <a:latin typeface="Martel Sans" pitchFamily="34" charset="0"/>
                <a:ea typeface="Martel Sans" pitchFamily="34" charset="-122"/>
                <a:cs typeface="Martel Sans" pitchFamily="34" charset="-120"/>
              </a:rPr>
              <a:t>Falls: assessment and prevention in older people and in people 50 and over at higher risk</a:t>
            </a:r>
            <a:r>
              <a:rPr lang="en-US" sz="750" dirty="0">
                <a:solidFill>
                  <a:srgbClr val="2C3249"/>
                </a:solidFill>
                <a:latin typeface="Martel Sans" pitchFamily="34" charset="0"/>
                <a:ea typeface="Martel Sans" pitchFamily="34" charset="-122"/>
                <a:cs typeface="Martel Sans" pitchFamily="34" charset="-120"/>
              </a:rPr>
              <a:t>. NG249. Available at: </a:t>
            </a:r>
            <a:r>
              <a:rPr lang="en-US" sz="750" b="1" u="sng" dirty="0">
                <a:solidFill>
                  <a:srgbClr val="437066"/>
                </a:solidFill>
                <a:latin typeface="Martel Sans Bold" pitchFamily="34" charset="0"/>
                <a:ea typeface="Martel Sans Bold" pitchFamily="34" charset="-122"/>
                <a:cs typeface="Martel Sans Bold" pitchFamily="34" charset="-120"/>
                <a:hlinkClick r:id="rId19">
                  <a:extLst>
                    <a:ext uri="{A12FA001-AC4F-418D-AE19-62706E023703}">
                      <ahyp:hlinkClr xmlns:ahyp="http://schemas.microsoft.com/office/drawing/2018/hyperlinkcolor" val="tx"/>
                    </a:ext>
                  </a:extLst>
                </a:hlinkClick>
              </a:rPr>
              <a:t>https://www.nice.org.uk/guidance/ng249</a:t>
            </a:r>
            <a:r>
              <a:rPr lang="en-US" sz="750" dirty="0">
                <a:solidFill>
                  <a:srgbClr val="2C3249"/>
                </a:solidFill>
                <a:latin typeface="Martel Sans" pitchFamily="34" charset="0"/>
                <a:ea typeface="Martel Sans" pitchFamily="34" charset="-122"/>
                <a:cs typeface="Martel Sans" pitchFamily="34" charset="-120"/>
              </a:rPr>
              <a:t> (Accessed: 4 October 2026).</a:t>
            </a:r>
            <a:endParaRPr lang="en-US" sz="750" dirty="0"/>
          </a:p>
          <a:p>
            <a:pPr marL="0" indent="0" algn="l">
              <a:lnSpc>
                <a:spcPct val="110000"/>
              </a:lnSpc>
              <a:spcAft>
                <a:spcPts val="550"/>
              </a:spcAft>
              <a:buNone/>
            </a:pPr>
            <a:r>
              <a:rPr lang="en-US" sz="750" dirty="0">
                <a:solidFill>
                  <a:srgbClr val="2C3249"/>
                </a:solidFill>
                <a:latin typeface="Martel Sans" pitchFamily="34" charset="0"/>
                <a:ea typeface="Martel Sans" pitchFamily="34" charset="-122"/>
                <a:cs typeface="Martel Sans" pitchFamily="34" charset="-120"/>
              </a:rPr>
              <a:t>Naughton-Doe, R. (2026) 'Austerity, ageism, and the rhetoric of self-reliance: the policy drivers and socio-cultural attitudes contributing to the loneliness experienced by older residents in an underprivileged community in South Wales', </a:t>
            </a:r>
            <a:r>
              <a:rPr lang="en-US" sz="750" i="1" dirty="0">
                <a:solidFill>
                  <a:srgbClr val="2C3249"/>
                </a:solidFill>
                <a:latin typeface="Martel Sans" pitchFamily="34" charset="0"/>
                <a:ea typeface="Martel Sans" pitchFamily="34" charset="-122"/>
                <a:cs typeface="Martel Sans" pitchFamily="34" charset="-120"/>
              </a:rPr>
              <a:t>Social Policy and Society</a:t>
            </a:r>
            <a:r>
              <a:rPr lang="en-US" sz="750" dirty="0">
                <a:solidFill>
                  <a:srgbClr val="2C3249"/>
                </a:solidFill>
                <a:latin typeface="Martel Sans" pitchFamily="34" charset="0"/>
                <a:ea typeface="Martel Sans" pitchFamily="34" charset="-122"/>
                <a:cs typeface="Martel Sans" pitchFamily="34" charset="-120"/>
              </a:rPr>
              <a:t>, 25(3), pp. 652–667. Available at: </a:t>
            </a:r>
            <a:r>
              <a:rPr lang="en-US" sz="750" b="1" u="sng" dirty="0">
                <a:solidFill>
                  <a:srgbClr val="437066"/>
                </a:solidFill>
                <a:latin typeface="Martel Sans Bold" pitchFamily="34" charset="0"/>
                <a:ea typeface="Martel Sans Bold" pitchFamily="34" charset="-122"/>
                <a:cs typeface="Martel Sans Bold" pitchFamily="34" charset="-120"/>
                <a:hlinkClick r:id="rId20">
                  <a:extLst>
                    <a:ext uri="{A12FA001-AC4F-418D-AE19-62706E023703}">
                      <ahyp:hlinkClr xmlns:ahyp="http://schemas.microsoft.com/office/drawing/2018/hyperlinkcolor" val="tx"/>
                    </a:ext>
                  </a:extLst>
                </a:hlinkClick>
              </a:rPr>
              <a:t>https://doi.org/10.1017/S1474746424000423</a:t>
            </a:r>
            <a:endParaRPr lang="en-US" sz="750" dirty="0"/>
          </a:p>
          <a:p>
            <a:pPr marL="0" indent="0" algn="l">
              <a:lnSpc>
                <a:spcPct val="110000"/>
              </a:lnSpc>
              <a:spcAft>
                <a:spcPts val="550"/>
              </a:spcAft>
              <a:buNone/>
            </a:pPr>
            <a:r>
              <a:rPr lang="en-US" sz="750" dirty="0">
                <a:solidFill>
                  <a:srgbClr val="2C3249"/>
                </a:solidFill>
                <a:latin typeface="Martel Sans" pitchFamily="34" charset="0"/>
                <a:ea typeface="Martel Sans" pitchFamily="34" charset="-122"/>
                <a:cs typeface="Martel Sans" pitchFamily="34" charset="-120"/>
              </a:rPr>
              <a:t>Office for National Statistics [ONS] (2022) </a:t>
            </a:r>
            <a:r>
              <a:rPr lang="en-US" sz="750" i="1" dirty="0">
                <a:solidFill>
                  <a:srgbClr val="2C3249"/>
                </a:solidFill>
                <a:latin typeface="Martel Sans" pitchFamily="34" charset="0"/>
                <a:ea typeface="Martel Sans" pitchFamily="34" charset="-122"/>
                <a:cs typeface="Martel Sans" pitchFamily="34" charset="-120"/>
              </a:rPr>
              <a:t>Population and household estimates, England and Wales: Census 2021</a:t>
            </a:r>
            <a:r>
              <a:rPr lang="en-US" sz="750" dirty="0">
                <a:solidFill>
                  <a:srgbClr val="2C3249"/>
                </a:solidFill>
                <a:latin typeface="Martel Sans" pitchFamily="34" charset="0"/>
                <a:ea typeface="Martel Sans" pitchFamily="34" charset="-122"/>
                <a:cs typeface="Martel Sans" pitchFamily="34" charset="-120"/>
              </a:rPr>
              <a:t>. Available at: </a:t>
            </a:r>
            <a:r>
              <a:rPr lang="en-US" sz="750" b="1" u="sng" dirty="0">
                <a:solidFill>
                  <a:srgbClr val="437066"/>
                </a:solidFill>
                <a:latin typeface="Martel Sans Bold" pitchFamily="34" charset="0"/>
                <a:ea typeface="Martel Sans Bold" pitchFamily="34" charset="-122"/>
                <a:cs typeface="Martel Sans Bold" pitchFamily="34" charset="-120"/>
                <a:hlinkClick r:id="rId21">
                  <a:extLst>
                    <a:ext uri="{A12FA001-AC4F-418D-AE19-62706E023703}">
                      <ahyp:hlinkClr xmlns:ahyp="http://schemas.microsoft.com/office/drawing/2018/hyperlinkcolor" val="tx"/>
                    </a:ext>
                  </a:extLst>
                </a:hlinkClick>
              </a:rPr>
              <a:t>https://www.ons.gov.uk/peoplepopulationandcommunity/populationandmigration/populationestimates/bulletins/populationandhouseholdestimatesenglandandwales/census2021</a:t>
            </a:r>
            <a:r>
              <a:rPr lang="en-US" sz="750" dirty="0">
                <a:solidFill>
                  <a:srgbClr val="2C3249"/>
                </a:solidFill>
                <a:latin typeface="Martel Sans" pitchFamily="34" charset="0"/>
                <a:ea typeface="Martel Sans" pitchFamily="34" charset="-122"/>
                <a:cs typeface="Martel Sans" pitchFamily="34" charset="-120"/>
              </a:rPr>
              <a:t> (Accessed: 4 October 2026).</a:t>
            </a:r>
            <a:endParaRPr lang="en-US" sz="750" dirty="0"/>
          </a:p>
          <a:p>
            <a:pPr marL="0" indent="0" algn="l">
              <a:lnSpc>
                <a:spcPct val="110000"/>
              </a:lnSpc>
              <a:buNone/>
            </a:pPr>
            <a:r>
              <a:rPr lang="en-US" sz="750" dirty="0">
                <a:solidFill>
                  <a:srgbClr val="2C3249"/>
                </a:solidFill>
                <a:latin typeface="Martel Sans" pitchFamily="34" charset="0"/>
                <a:ea typeface="Martel Sans" pitchFamily="34" charset="-122"/>
                <a:cs typeface="Martel Sans" pitchFamily="34" charset="-120"/>
              </a:rPr>
              <a:t>Office for National Statistics [ONS] (2025) </a:t>
            </a:r>
            <a:r>
              <a:rPr lang="en-US" sz="750" i="1" dirty="0">
                <a:solidFill>
                  <a:srgbClr val="2C3249"/>
                </a:solidFill>
                <a:latin typeface="Martel Sans" pitchFamily="34" charset="0"/>
                <a:ea typeface="Martel Sans" pitchFamily="34" charset="-122"/>
                <a:cs typeface="Martel Sans" pitchFamily="34" charset="-120"/>
              </a:rPr>
              <a:t>National life tables – life expectancy in the UK: 2022 to 2024</a:t>
            </a:r>
            <a:r>
              <a:rPr lang="en-US" sz="750" dirty="0">
                <a:solidFill>
                  <a:srgbClr val="2C3249"/>
                </a:solidFill>
                <a:latin typeface="Martel Sans" pitchFamily="34" charset="0"/>
                <a:ea typeface="Martel Sans" pitchFamily="34" charset="-122"/>
                <a:cs typeface="Martel Sans" pitchFamily="34" charset="-120"/>
              </a:rPr>
              <a:t>. Available at: </a:t>
            </a:r>
            <a:r>
              <a:rPr lang="en-US" sz="750" b="1" u="sng" dirty="0">
                <a:solidFill>
                  <a:srgbClr val="437066"/>
                </a:solidFill>
                <a:latin typeface="Martel Sans Bold" pitchFamily="34" charset="0"/>
                <a:ea typeface="Martel Sans Bold" pitchFamily="34" charset="-122"/>
                <a:cs typeface="Martel Sans Bold" pitchFamily="34" charset="-120"/>
                <a:hlinkClick r:id="rId22">
                  <a:extLst>
                    <a:ext uri="{A12FA001-AC4F-418D-AE19-62706E023703}">
                      <ahyp:hlinkClr xmlns:ahyp="http://schemas.microsoft.com/office/drawing/2018/hyperlinkcolor" val="tx"/>
                    </a:ext>
                  </a:extLst>
                </a:hlinkClick>
              </a:rPr>
              <a:t>https://www.ons.gov.uk/peoplepopulationandcommunity/birthsdeathsandmarriages/lifeexpectancies/bulletins/nationallifetablesunitedkingdom/2022to2024</a:t>
            </a:r>
            <a:r>
              <a:rPr lang="en-US" sz="750" dirty="0">
                <a:solidFill>
                  <a:srgbClr val="2C3249"/>
                </a:solidFill>
                <a:latin typeface="Martel Sans" pitchFamily="34" charset="0"/>
                <a:ea typeface="Martel Sans" pitchFamily="34" charset="-122"/>
                <a:cs typeface="Martel Sans" pitchFamily="34" charset="-120"/>
              </a:rPr>
              <a:t> (Accessed: 4 October 2026).</a:t>
            </a:r>
            <a:endParaRPr lang="en-US" sz="750" dirty="0"/>
          </a:p>
        </p:txBody>
      </p:sp>
      <p:sp>
        <p:nvSpPr>
          <p:cNvPr id="5" name="Text 3"/>
          <p:cNvSpPr/>
          <p:nvPr/>
        </p:nvSpPr>
        <p:spPr>
          <a:xfrm>
            <a:off x="132255" y="6457255"/>
            <a:ext cx="3348549" cy="158750"/>
          </a:xfrm>
          <a:prstGeom prst="rect">
            <a:avLst/>
          </a:prstGeom>
          <a:noFill/>
          <a:ln/>
        </p:spPr>
        <p:txBody>
          <a:bodyPr wrap="none" lIns="99235" tIns="0" rIns="59541" bIns="0" rtlCol="0" anchor="t"/>
          <a:lstStyle/>
          <a:p>
            <a:pPr marL="0" indent="0" algn="l">
              <a:lnSpc>
                <a:spcPct val="100000"/>
              </a:lnSpc>
              <a:buNone/>
            </a:pPr>
            <a:r>
              <a:rPr lang="en-US" sz="1000" dirty="0">
                <a:solidFill>
                  <a:srgbClr val="2C3249"/>
                </a:solidFill>
                <a:latin typeface="Martel Sans" pitchFamily="34" charset="0"/>
                <a:ea typeface="Martel Sans" pitchFamily="34" charset="-122"/>
                <a:cs typeface="Martel Sans" pitchFamily="34" charset="-120"/>
              </a:rPr>
              <a:t>BMHP6027 Empowering the Older Person</a:t>
            </a:r>
            <a:endParaRPr lang="en-US" sz="1000" dirty="0"/>
          </a:p>
        </p:txBody>
      </p:sp>
      <p:sp>
        <p:nvSpPr>
          <p:cNvPr id="6" name="Text 4"/>
          <p:cNvSpPr/>
          <p:nvPr/>
        </p:nvSpPr>
        <p:spPr>
          <a:xfrm>
            <a:off x="11146154" y="6457255"/>
            <a:ext cx="913286" cy="158750"/>
          </a:xfrm>
          <a:prstGeom prst="rect">
            <a:avLst/>
          </a:prstGeom>
          <a:noFill/>
          <a:ln/>
        </p:spPr>
        <p:txBody>
          <a:bodyPr wrap="none" lIns="59541" tIns="0" rIns="99235" bIns="0" rtlCol="0" anchor="t"/>
          <a:lstStyle/>
          <a:p>
            <a:pPr marL="0" indent="0" algn="r">
              <a:lnSpc>
                <a:spcPct val="100000"/>
              </a:lnSpc>
              <a:buNone/>
            </a:pPr>
            <a:r>
              <a:rPr lang="en-US" sz="1000" dirty="0">
                <a:solidFill>
                  <a:srgbClr val="2C3249"/>
                </a:solidFill>
                <a:latin typeface="Martel Sans" pitchFamily="34" charset="0"/>
                <a:ea typeface="Martel Sans" pitchFamily="34" charset="-122"/>
                <a:cs typeface="Martel Sans" pitchFamily="34" charset="-120"/>
              </a:rPr>
              <a:t>20</a:t>
            </a:r>
            <a:endParaRPr lang="en-US" sz="1000" dirty="0"/>
          </a:p>
        </p:txBody>
      </p:sp>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name="Slide 21">
    <p:bg>
      <p:bgPr>
        <a:solidFill>
          <a:srgbClr val="FFFFFF"/>
        </a:solidFill>
        <a:effectLst/>
      </p:bgPr>
    </p:bg>
    <p:spTree>
      <p:nvGrpSpPr>
        <p:cNvPr id="1" name=""/>
        <p:cNvGrpSpPr/>
        <p:nvPr/>
      </p:nvGrpSpPr>
      <p:grpSpPr>
        <a:xfrm>
          <a:off x="0" y="0"/>
          <a:ext cx="0" cy="0"/>
          <a:chOff x="0" y="0"/>
          <a:chExt cx="0" cy="0"/>
        </a:xfrm>
      </p:grpSpPr>
      <p:sp>
        <p:nvSpPr>
          <p:cNvPr id="2" name="Text 0"/>
          <p:cNvSpPr/>
          <p:nvPr/>
        </p:nvSpPr>
        <p:spPr>
          <a:xfrm>
            <a:off x="661475" y="699195"/>
            <a:ext cx="10868745" cy="221456"/>
          </a:xfrm>
          <a:prstGeom prst="rect">
            <a:avLst/>
          </a:prstGeom>
          <a:noFill/>
          <a:ln/>
        </p:spPr>
        <p:txBody>
          <a:bodyPr wrap="none" lIns="0" tIns="0" rIns="0" bIns="0" rtlCol="0" anchor="t"/>
          <a:lstStyle/>
          <a:p>
            <a:pPr marL="0" indent="0" algn="l">
              <a:lnSpc>
                <a:spcPct val="104000"/>
              </a:lnSpc>
              <a:buNone/>
            </a:pPr>
            <a:r>
              <a:rPr lang="en-US" sz="1350" dirty="0">
                <a:solidFill>
                  <a:srgbClr val="272D45"/>
                </a:solidFill>
                <a:latin typeface="Kanit Light" pitchFamily="34" charset="0"/>
                <a:ea typeface="Kanit Light" pitchFamily="34" charset="-122"/>
                <a:cs typeface="Kanit Light" pitchFamily="34" charset="-120"/>
              </a:rPr>
              <a:t>References (3 of 3)</a:t>
            </a:r>
            <a:endParaRPr lang="en-US" sz="1350" dirty="0"/>
          </a:p>
        </p:txBody>
      </p:sp>
      <p:sp>
        <p:nvSpPr>
          <p:cNvPr id="3" name="Text 1"/>
          <p:cNvSpPr/>
          <p:nvPr/>
        </p:nvSpPr>
        <p:spPr>
          <a:xfrm>
            <a:off x="661475" y="1175742"/>
            <a:ext cx="5261439" cy="4764484"/>
          </a:xfrm>
          <a:prstGeom prst="rect">
            <a:avLst/>
          </a:prstGeom>
          <a:noFill/>
          <a:ln/>
        </p:spPr>
        <p:txBody>
          <a:bodyPr wrap="square" lIns="0" tIns="0" rIns="0" bIns="0" rtlCol="0" anchor="t">
            <a:normAutofit/>
          </a:bodyPr>
          <a:lstStyle/>
          <a:p>
            <a:pPr marL="0" indent="0" algn="l">
              <a:lnSpc>
                <a:spcPct val="117000"/>
              </a:lnSpc>
              <a:spcAft>
                <a:spcPts val="750"/>
              </a:spcAft>
              <a:buNone/>
            </a:pPr>
            <a:r>
              <a:rPr lang="en-US" sz="850" dirty="0">
                <a:solidFill>
                  <a:srgbClr val="2C3249"/>
                </a:solidFill>
                <a:latin typeface="Martel Sans" pitchFamily="34" charset="0"/>
                <a:ea typeface="Martel Sans" pitchFamily="34" charset="-122"/>
                <a:cs typeface="Martel Sans" pitchFamily="34" charset="-120"/>
              </a:rPr>
              <a:t>Office for National Statistics [ONS] (2026a) </a:t>
            </a:r>
            <a:r>
              <a:rPr lang="en-US" sz="850" i="1" dirty="0">
                <a:solidFill>
                  <a:srgbClr val="2C3249"/>
                </a:solidFill>
                <a:latin typeface="Martel Sans" pitchFamily="34" charset="0"/>
                <a:ea typeface="Martel Sans" pitchFamily="34" charset="-122"/>
                <a:cs typeface="Martel Sans" pitchFamily="34" charset="-120"/>
              </a:rPr>
              <a:t>National population projections: 2024-based</a:t>
            </a:r>
            <a:r>
              <a:rPr lang="en-US" sz="850" dirty="0">
                <a:solidFill>
                  <a:srgbClr val="2C3249"/>
                </a:solidFill>
                <a:latin typeface="Martel Sans" pitchFamily="34" charset="0"/>
                <a:ea typeface="Martel Sans" pitchFamily="34" charset="-122"/>
                <a:cs typeface="Martel Sans" pitchFamily="34" charset="-120"/>
              </a:rPr>
              <a:t>. Available at: </a:t>
            </a:r>
            <a:r>
              <a:rPr lang="en-US" sz="850" b="1" u="sng" dirty="0">
                <a:solidFill>
                  <a:srgbClr val="437066"/>
                </a:solidFill>
                <a:latin typeface="Martel Sans Bold" pitchFamily="34" charset="0"/>
                <a:ea typeface="Martel Sans Bold" pitchFamily="34" charset="-122"/>
                <a:cs typeface="Martel Sans Bold" pitchFamily="34" charset="-120"/>
                <a:hlinkClick r:id="rId3">
                  <a:extLst>
                    <a:ext uri="{A12FA001-AC4F-418D-AE19-62706E023703}">
                      <ahyp:hlinkClr xmlns:ahyp="http://schemas.microsoft.com/office/drawing/2018/hyperlinkcolor" val="tx"/>
                    </a:ext>
                  </a:extLst>
                </a:hlinkClick>
              </a:rPr>
              <a:t>https://www.ons.gov.uk/peoplepopulationandcommunity/populationandmigration/populationprojections/bulletins/nationalpopulationprojections/2024based</a:t>
            </a:r>
            <a:r>
              <a:rPr lang="en-US" sz="850" dirty="0">
                <a:solidFill>
                  <a:srgbClr val="2C3249"/>
                </a:solidFill>
                <a:latin typeface="Martel Sans" pitchFamily="34" charset="0"/>
                <a:ea typeface="Martel Sans" pitchFamily="34" charset="-122"/>
                <a:cs typeface="Martel Sans" pitchFamily="34" charset="-120"/>
              </a:rPr>
              <a:t> (Accessed: 4 October 2026).</a:t>
            </a:r>
            <a:endParaRPr lang="en-US" sz="850" dirty="0"/>
          </a:p>
          <a:p>
            <a:pPr marL="0" indent="0" algn="l">
              <a:lnSpc>
                <a:spcPct val="117000"/>
              </a:lnSpc>
              <a:spcAft>
                <a:spcPts val="750"/>
              </a:spcAft>
              <a:buNone/>
            </a:pPr>
            <a:r>
              <a:rPr lang="en-US" sz="850" dirty="0">
                <a:solidFill>
                  <a:srgbClr val="2C3249"/>
                </a:solidFill>
                <a:latin typeface="Martel Sans" pitchFamily="34" charset="0"/>
                <a:ea typeface="Martel Sans" pitchFamily="34" charset="-122"/>
                <a:cs typeface="Martel Sans" pitchFamily="34" charset="-120"/>
              </a:rPr>
              <a:t>Office for National Statistics [ONS] (2026b) </a:t>
            </a:r>
            <a:r>
              <a:rPr lang="en-US" sz="850" i="1" dirty="0">
                <a:solidFill>
                  <a:srgbClr val="2C3249"/>
                </a:solidFill>
                <a:latin typeface="Martel Sans" pitchFamily="34" charset="0"/>
                <a:ea typeface="Martel Sans" pitchFamily="34" charset="-122"/>
                <a:cs typeface="Martel Sans" pitchFamily="34" charset="-120"/>
              </a:rPr>
              <a:t>Healthy life expectancy, UK: between 2011 to 2013 and 2022 to 2024</a:t>
            </a:r>
            <a:r>
              <a:rPr lang="en-US" sz="850" dirty="0">
                <a:solidFill>
                  <a:srgbClr val="2C3249"/>
                </a:solidFill>
                <a:latin typeface="Martel Sans" pitchFamily="34" charset="0"/>
                <a:ea typeface="Martel Sans" pitchFamily="34" charset="-122"/>
                <a:cs typeface="Martel Sans" pitchFamily="34" charset="-120"/>
              </a:rPr>
              <a:t>. Available at: </a:t>
            </a:r>
            <a:r>
              <a:rPr lang="en-US" sz="850" b="1" u="sng" dirty="0">
                <a:solidFill>
                  <a:srgbClr val="437066"/>
                </a:solidFill>
                <a:latin typeface="Martel Sans Bold" pitchFamily="34" charset="0"/>
                <a:ea typeface="Martel Sans Bold" pitchFamily="34" charset="-122"/>
                <a:cs typeface="Martel Sans Bold" pitchFamily="34" charset="-120"/>
                <a:hlinkClick r:id="rId4">
                  <a:extLst>
                    <a:ext uri="{A12FA001-AC4F-418D-AE19-62706E023703}">
                      <ahyp:hlinkClr xmlns:ahyp="http://schemas.microsoft.com/office/drawing/2018/hyperlinkcolor" val="tx"/>
                    </a:ext>
                  </a:extLst>
                </a:hlinkClick>
              </a:rPr>
              <a:t>https://www.ons.gov.uk/peoplepopulationandcommunity/healthandsocialcare/healthandlifeexpectancies/bulletins/healthstatelifeexpectanciesuk/between2011to2013and2022to2024</a:t>
            </a:r>
            <a:r>
              <a:rPr lang="en-US" sz="850" dirty="0">
                <a:solidFill>
                  <a:srgbClr val="2C3249"/>
                </a:solidFill>
                <a:latin typeface="Martel Sans" pitchFamily="34" charset="0"/>
                <a:ea typeface="Martel Sans" pitchFamily="34" charset="-122"/>
                <a:cs typeface="Martel Sans" pitchFamily="34" charset="-120"/>
              </a:rPr>
              <a:t> (Accessed: 4 October 2026).</a:t>
            </a:r>
            <a:endParaRPr lang="en-US" sz="850" dirty="0"/>
          </a:p>
          <a:p>
            <a:pPr marL="0" indent="0" algn="l">
              <a:lnSpc>
                <a:spcPct val="117000"/>
              </a:lnSpc>
              <a:spcAft>
                <a:spcPts val="750"/>
              </a:spcAft>
              <a:buNone/>
            </a:pPr>
            <a:r>
              <a:rPr lang="en-US" sz="850" dirty="0">
                <a:solidFill>
                  <a:srgbClr val="2C3249"/>
                </a:solidFill>
                <a:latin typeface="Martel Sans" pitchFamily="34" charset="0"/>
                <a:ea typeface="Martel Sans" pitchFamily="34" charset="-122"/>
                <a:cs typeface="Martel Sans" pitchFamily="34" charset="-120"/>
              </a:rPr>
              <a:t>Papadopoulos, C., Castro, N., Nigath, A., Davidson, R., Faulkes, N., Menicatti, R., Khaliq, A.A., Recchiuto, C., Battistuzzi, L., Randhawa, G., Merton, L., Kanoria, S., Chong, N.Y., Kamide, H., Hewson, D. and Sgorbissa, A. (2022) 'The CARESSES randomised controlled trial: exploring the health-related impact of culturally competent artificial intelligence embedded into socially assistive robots and tested in older adult care homes', </a:t>
            </a:r>
            <a:r>
              <a:rPr lang="en-US" sz="850" i="1" dirty="0">
                <a:solidFill>
                  <a:srgbClr val="2C3249"/>
                </a:solidFill>
                <a:latin typeface="Martel Sans" pitchFamily="34" charset="0"/>
                <a:ea typeface="Martel Sans" pitchFamily="34" charset="-122"/>
                <a:cs typeface="Martel Sans" pitchFamily="34" charset="-120"/>
              </a:rPr>
              <a:t>International Journal of Social Robotics</a:t>
            </a:r>
            <a:r>
              <a:rPr lang="en-US" sz="850" dirty="0">
                <a:solidFill>
                  <a:srgbClr val="2C3249"/>
                </a:solidFill>
                <a:latin typeface="Martel Sans" pitchFamily="34" charset="0"/>
                <a:ea typeface="Martel Sans" pitchFamily="34" charset="-122"/>
                <a:cs typeface="Martel Sans" pitchFamily="34" charset="-120"/>
              </a:rPr>
              <a:t>, 14(1), pp. 245–256. Available at: </a:t>
            </a:r>
            <a:r>
              <a:rPr lang="en-US" sz="850" b="1" u="sng" dirty="0">
                <a:solidFill>
                  <a:srgbClr val="437066"/>
                </a:solidFill>
                <a:latin typeface="Martel Sans Bold" pitchFamily="34" charset="0"/>
                <a:ea typeface="Martel Sans Bold" pitchFamily="34" charset="-122"/>
                <a:cs typeface="Martel Sans Bold" pitchFamily="34" charset="-120"/>
                <a:hlinkClick r:id="rId5">
                  <a:extLst>
                    <a:ext uri="{A12FA001-AC4F-418D-AE19-62706E023703}">
                      <ahyp:hlinkClr xmlns:ahyp="http://schemas.microsoft.com/office/drawing/2018/hyperlinkcolor" val="tx"/>
                    </a:ext>
                  </a:extLst>
                </a:hlinkClick>
              </a:rPr>
              <a:t>https://doi.org/10.1007/s12369-021-00781-x</a:t>
            </a:r>
            <a:endParaRPr lang="en-US" sz="850" dirty="0"/>
          </a:p>
          <a:p>
            <a:pPr marL="0" indent="0" algn="l">
              <a:lnSpc>
                <a:spcPct val="117000"/>
              </a:lnSpc>
              <a:spcAft>
                <a:spcPts val="750"/>
              </a:spcAft>
              <a:buNone/>
            </a:pPr>
            <a:r>
              <a:rPr lang="en-US" sz="850" dirty="0">
                <a:solidFill>
                  <a:srgbClr val="2C3249"/>
                </a:solidFill>
                <a:latin typeface="Martel Sans" pitchFamily="34" charset="0"/>
                <a:ea typeface="Martel Sans" pitchFamily="34" charset="-122"/>
                <a:cs typeface="Martel Sans" pitchFamily="34" charset="-120"/>
              </a:rPr>
              <a:t>Prime Minister's Office (2026) </a:t>
            </a:r>
            <a:r>
              <a:rPr lang="en-US" sz="850" i="1" dirty="0">
                <a:solidFill>
                  <a:srgbClr val="2C3249"/>
                </a:solidFill>
                <a:latin typeface="Martel Sans" pitchFamily="34" charset="0"/>
                <a:ea typeface="Martel Sans" pitchFamily="34" charset="-122"/>
                <a:cs typeface="Martel Sans" pitchFamily="34" charset="-120"/>
              </a:rPr>
              <a:t>PM sets out new path to fix social care together: 29 July 2026</a:t>
            </a:r>
            <a:r>
              <a:rPr lang="en-US" sz="850" dirty="0">
                <a:solidFill>
                  <a:srgbClr val="2C3249"/>
                </a:solidFill>
                <a:latin typeface="Martel Sans" pitchFamily="34" charset="0"/>
                <a:ea typeface="Martel Sans" pitchFamily="34" charset="-122"/>
                <a:cs typeface="Martel Sans" pitchFamily="34" charset="-120"/>
              </a:rPr>
              <a:t>. Available at: </a:t>
            </a:r>
            <a:r>
              <a:rPr lang="en-US" sz="850" b="1" u="sng" dirty="0">
                <a:solidFill>
                  <a:srgbClr val="437066"/>
                </a:solidFill>
                <a:latin typeface="Martel Sans Bold" pitchFamily="34" charset="0"/>
                <a:ea typeface="Martel Sans Bold" pitchFamily="34" charset="-122"/>
                <a:cs typeface="Martel Sans Bold" pitchFamily="34" charset="-120"/>
                <a:hlinkClick r:id="rId6">
                  <a:extLst>
                    <a:ext uri="{A12FA001-AC4F-418D-AE19-62706E023703}">
                      <ahyp:hlinkClr xmlns:ahyp="http://schemas.microsoft.com/office/drawing/2018/hyperlinkcolor" val="tx"/>
                    </a:ext>
                  </a:extLst>
                </a:hlinkClick>
              </a:rPr>
              <a:t>https://www.gov.uk/government/news/pm-sets-out-new-path-to-fix-social-care-together-29-july-2026</a:t>
            </a:r>
            <a:r>
              <a:rPr lang="en-US" sz="850" dirty="0">
                <a:solidFill>
                  <a:srgbClr val="2C3249"/>
                </a:solidFill>
                <a:latin typeface="Martel Sans" pitchFamily="34" charset="0"/>
                <a:ea typeface="Martel Sans" pitchFamily="34" charset="-122"/>
                <a:cs typeface="Martel Sans" pitchFamily="34" charset="-120"/>
              </a:rPr>
              <a:t> (Accessed: 4 October 2026).</a:t>
            </a:r>
            <a:endParaRPr lang="en-US" sz="850" dirty="0"/>
          </a:p>
          <a:p>
            <a:pPr marL="0" indent="0" algn="l">
              <a:lnSpc>
                <a:spcPct val="117000"/>
              </a:lnSpc>
              <a:spcAft>
                <a:spcPts val="750"/>
              </a:spcAft>
              <a:buNone/>
            </a:pPr>
            <a:r>
              <a:rPr lang="en-US" sz="850" dirty="0">
                <a:solidFill>
                  <a:srgbClr val="2C3249"/>
                </a:solidFill>
                <a:latin typeface="Martel Sans" pitchFamily="34" charset="0"/>
                <a:ea typeface="Martel Sans" pitchFamily="34" charset="-122"/>
                <a:cs typeface="Martel Sans" pitchFamily="34" charset="-120"/>
              </a:rPr>
              <a:t>Skills for Care (2025) </a:t>
            </a:r>
            <a:r>
              <a:rPr lang="en-US" sz="850" i="1" dirty="0">
                <a:solidFill>
                  <a:srgbClr val="2C3249"/>
                </a:solidFill>
                <a:latin typeface="Martel Sans" pitchFamily="34" charset="0"/>
                <a:ea typeface="Martel Sans" pitchFamily="34" charset="-122"/>
                <a:cs typeface="Martel Sans" pitchFamily="34" charset="-120"/>
              </a:rPr>
              <a:t>The state of the adult social care sector and workforce in England, 2025</a:t>
            </a:r>
            <a:r>
              <a:rPr lang="en-US" sz="850" dirty="0">
                <a:solidFill>
                  <a:srgbClr val="2C3249"/>
                </a:solidFill>
                <a:latin typeface="Martel Sans" pitchFamily="34" charset="0"/>
                <a:ea typeface="Martel Sans" pitchFamily="34" charset="-122"/>
                <a:cs typeface="Martel Sans" pitchFamily="34" charset="-120"/>
              </a:rPr>
              <a:t>. Available at: </a:t>
            </a:r>
            <a:r>
              <a:rPr lang="en-US" sz="850" b="1" u="sng" dirty="0">
                <a:solidFill>
                  <a:srgbClr val="437066"/>
                </a:solidFill>
                <a:latin typeface="Martel Sans Bold" pitchFamily="34" charset="0"/>
                <a:ea typeface="Martel Sans Bold" pitchFamily="34" charset="-122"/>
                <a:cs typeface="Martel Sans Bold" pitchFamily="34" charset="-120"/>
                <a:hlinkClick r:id="rId7">
                  <a:extLst>
                    <a:ext uri="{A12FA001-AC4F-418D-AE19-62706E023703}">
                      <ahyp:hlinkClr xmlns:ahyp="http://schemas.microsoft.com/office/drawing/2018/hyperlinkcolor" val="tx"/>
                    </a:ext>
                  </a:extLst>
                </a:hlinkClick>
              </a:rPr>
              <a:t>https://www.skillsforcare.org.uk/Adult-Social-Care-Workforce-Data/workforceintelligence/resources/Reports/National/The-state-of-the-adult-social-care-sector-and-workforce-in-England-2025.pdf</a:t>
            </a:r>
            <a:r>
              <a:rPr lang="en-US" sz="850" dirty="0">
                <a:solidFill>
                  <a:srgbClr val="2C3249"/>
                </a:solidFill>
                <a:latin typeface="Martel Sans" pitchFamily="34" charset="0"/>
                <a:ea typeface="Martel Sans" pitchFamily="34" charset="-122"/>
                <a:cs typeface="Martel Sans" pitchFamily="34" charset="-120"/>
              </a:rPr>
              <a:t> (Accessed: 4 October 2026).</a:t>
            </a:r>
            <a:endParaRPr lang="en-US" sz="850" dirty="0"/>
          </a:p>
          <a:p>
            <a:pPr marL="0" indent="0" algn="l">
              <a:lnSpc>
                <a:spcPct val="117000"/>
              </a:lnSpc>
              <a:buNone/>
            </a:pPr>
            <a:r>
              <a:rPr lang="en-US" sz="850" dirty="0">
                <a:solidFill>
                  <a:srgbClr val="2C3249"/>
                </a:solidFill>
                <a:latin typeface="Martel Sans" pitchFamily="34" charset="0"/>
                <a:ea typeface="Martel Sans" pitchFamily="34" charset="-122"/>
                <a:cs typeface="Martel Sans" pitchFamily="34" charset="-120"/>
              </a:rPr>
              <a:t>Social Care Institute for Excellence [SCIE] (2017) </a:t>
            </a:r>
            <a:r>
              <a:rPr lang="en-US" sz="850" i="1" dirty="0">
                <a:solidFill>
                  <a:srgbClr val="2C3249"/>
                </a:solidFill>
                <a:latin typeface="Martel Sans" pitchFamily="34" charset="0"/>
                <a:ea typeface="Martel Sans" pitchFamily="34" charset="-122"/>
                <a:cs typeface="Martel Sans" pitchFamily="34" charset="-120"/>
              </a:rPr>
              <a:t>Mrs F (88): DoLS example from practice</a:t>
            </a:r>
            <a:r>
              <a:rPr lang="en-US" sz="850" dirty="0">
                <a:solidFill>
                  <a:srgbClr val="2C3249"/>
                </a:solidFill>
                <a:latin typeface="Martel Sans" pitchFamily="34" charset="0"/>
                <a:ea typeface="Martel Sans" pitchFamily="34" charset="-122"/>
                <a:cs typeface="Martel Sans" pitchFamily="34" charset="-120"/>
              </a:rPr>
              <a:t>. Available at: </a:t>
            </a:r>
            <a:r>
              <a:rPr lang="en-US" sz="850" b="1" u="sng" dirty="0">
                <a:solidFill>
                  <a:srgbClr val="437066"/>
                </a:solidFill>
                <a:latin typeface="Martel Sans Bold" pitchFamily="34" charset="0"/>
                <a:ea typeface="Martel Sans Bold" pitchFamily="34" charset="-122"/>
                <a:cs typeface="Martel Sans Bold" pitchFamily="34" charset="-120"/>
                <a:hlinkClick r:id="rId8">
                  <a:extLst>
                    <a:ext uri="{A12FA001-AC4F-418D-AE19-62706E023703}">
                      <ahyp:hlinkClr xmlns:ahyp="http://schemas.microsoft.com/office/drawing/2018/hyperlinkcolor" val="tx"/>
                    </a:ext>
                  </a:extLst>
                </a:hlinkClick>
              </a:rPr>
              <a:t>https://web.archive.org/web/20231217001316/https://www.scie.org.uk/mca/dols/practice/examples/f88</a:t>
            </a:r>
            <a:r>
              <a:rPr lang="en-US" sz="850" dirty="0">
                <a:solidFill>
                  <a:srgbClr val="2C3249"/>
                </a:solidFill>
                <a:latin typeface="Martel Sans" pitchFamily="34" charset="0"/>
                <a:ea typeface="Martel Sans" pitchFamily="34" charset="-122"/>
                <a:cs typeface="Martel Sans" pitchFamily="34" charset="-120"/>
              </a:rPr>
              <a:t> (Accessed: 4 October 2026).</a:t>
            </a:r>
            <a:endParaRPr lang="en-US" sz="850" dirty="0"/>
          </a:p>
        </p:txBody>
      </p:sp>
      <p:sp>
        <p:nvSpPr>
          <p:cNvPr id="4" name="Text 2"/>
          <p:cNvSpPr/>
          <p:nvPr/>
        </p:nvSpPr>
        <p:spPr>
          <a:xfrm>
            <a:off x="6275131" y="1175742"/>
            <a:ext cx="5261439" cy="3494484"/>
          </a:xfrm>
          <a:prstGeom prst="rect">
            <a:avLst/>
          </a:prstGeom>
          <a:noFill/>
          <a:ln/>
        </p:spPr>
        <p:txBody>
          <a:bodyPr wrap="square" lIns="0" tIns="0" rIns="0" bIns="0" rtlCol="0" anchor="t">
            <a:normAutofit/>
          </a:bodyPr>
          <a:lstStyle/>
          <a:p>
            <a:pPr marL="0" indent="0" algn="l">
              <a:lnSpc>
                <a:spcPct val="117000"/>
              </a:lnSpc>
              <a:spcAft>
                <a:spcPts val="750"/>
              </a:spcAft>
              <a:buNone/>
            </a:pPr>
            <a:r>
              <a:rPr lang="en-US" sz="850" dirty="0">
                <a:solidFill>
                  <a:srgbClr val="2C3249"/>
                </a:solidFill>
                <a:latin typeface="Martel Sans" pitchFamily="34" charset="0"/>
                <a:ea typeface="Martel Sans" pitchFamily="34" charset="-122"/>
                <a:cs typeface="Martel Sans" pitchFamily="34" charset="-120"/>
              </a:rPr>
              <a:t>Social Care Institute for Excellence [SCIE] (2021) </a:t>
            </a:r>
            <a:r>
              <a:rPr lang="en-US" sz="850" i="1" dirty="0">
                <a:solidFill>
                  <a:srgbClr val="2C3249"/>
                </a:solidFill>
                <a:latin typeface="Martel Sans" pitchFamily="34" charset="0"/>
                <a:ea typeface="Martel Sans" pitchFamily="34" charset="-122"/>
                <a:cs typeface="Martel Sans" pitchFamily="34" charset="-120"/>
              </a:rPr>
              <a:t>Clare Court case study</a:t>
            </a:r>
            <a:r>
              <a:rPr lang="en-US" sz="850" dirty="0">
                <a:solidFill>
                  <a:srgbClr val="2C3249"/>
                </a:solidFill>
                <a:latin typeface="Martel Sans" pitchFamily="34" charset="0"/>
                <a:ea typeface="Martel Sans" pitchFamily="34" charset="-122"/>
                <a:cs typeface="Martel Sans" pitchFamily="34" charset="-120"/>
              </a:rPr>
              <a:t>. Available at: </a:t>
            </a:r>
            <a:r>
              <a:rPr lang="en-US" sz="850" b="1" u="sng" dirty="0">
                <a:solidFill>
                  <a:srgbClr val="437066"/>
                </a:solidFill>
                <a:latin typeface="Martel Sans Bold" pitchFamily="34" charset="0"/>
                <a:ea typeface="Martel Sans Bold" pitchFamily="34" charset="-122"/>
                <a:cs typeface="Martel Sans Bold" pitchFamily="34" charset="-120"/>
                <a:hlinkClick r:id="rId9">
                  <a:extLst>
                    <a:ext uri="{A12FA001-AC4F-418D-AE19-62706E023703}">
                      <ahyp:hlinkClr xmlns:ahyp="http://schemas.microsoft.com/office/drawing/2018/hyperlinkcolor" val="tx"/>
                    </a:ext>
                  </a:extLst>
                </a:hlinkClick>
              </a:rPr>
              <a:t>https://www.scie.org.uk/housing/role-of-housing/promising-practice/models/care-home/clare-court/</a:t>
            </a:r>
            <a:r>
              <a:rPr lang="en-US" sz="850" dirty="0">
                <a:solidFill>
                  <a:srgbClr val="2C3249"/>
                </a:solidFill>
                <a:latin typeface="Martel Sans" pitchFamily="34" charset="0"/>
                <a:ea typeface="Martel Sans" pitchFamily="34" charset="-122"/>
                <a:cs typeface="Martel Sans" pitchFamily="34" charset="-120"/>
              </a:rPr>
              <a:t> (Accessed: 4 October 2026).</a:t>
            </a:r>
            <a:endParaRPr lang="en-US" sz="850" dirty="0"/>
          </a:p>
          <a:p>
            <a:pPr marL="0" indent="0" algn="l">
              <a:lnSpc>
                <a:spcPct val="117000"/>
              </a:lnSpc>
              <a:spcAft>
                <a:spcPts val="750"/>
              </a:spcAft>
              <a:buNone/>
            </a:pPr>
            <a:r>
              <a:rPr lang="en-US" sz="850" dirty="0">
                <a:solidFill>
                  <a:srgbClr val="2C3249"/>
                </a:solidFill>
                <a:latin typeface="Martel Sans" pitchFamily="34" charset="0"/>
                <a:ea typeface="Martel Sans" pitchFamily="34" charset="-122"/>
                <a:cs typeface="Martel Sans" pitchFamily="34" charset="-120"/>
              </a:rPr>
              <a:t>Steventon, A., Bardsley, M., Billings, J., Dixon, J., Doll, H., Beynon, M., Hirani, S., Cartwright, M., Rixon, L., Knapp, M., Henderson, C., Rogers, A., Hendy, J., Fitzpatrick, R. and Newman, S. (2013) 'Effect of telecare on use of health and social care services: findings from the Whole Systems Demonstrator cluster randomised trial', </a:t>
            </a:r>
            <a:r>
              <a:rPr lang="en-US" sz="850" i="1" dirty="0">
                <a:solidFill>
                  <a:srgbClr val="2C3249"/>
                </a:solidFill>
                <a:latin typeface="Martel Sans" pitchFamily="34" charset="0"/>
                <a:ea typeface="Martel Sans" pitchFamily="34" charset="-122"/>
                <a:cs typeface="Martel Sans" pitchFamily="34" charset="-120"/>
              </a:rPr>
              <a:t>Age and Ageing</a:t>
            </a:r>
            <a:r>
              <a:rPr lang="en-US" sz="850" dirty="0">
                <a:solidFill>
                  <a:srgbClr val="2C3249"/>
                </a:solidFill>
                <a:latin typeface="Martel Sans" pitchFamily="34" charset="0"/>
                <a:ea typeface="Martel Sans" pitchFamily="34" charset="-122"/>
                <a:cs typeface="Martel Sans" pitchFamily="34" charset="-120"/>
              </a:rPr>
              <a:t>, 42(4), pp. 501–508. Available at: </a:t>
            </a:r>
            <a:r>
              <a:rPr lang="en-US" sz="850" b="1" u="sng" dirty="0">
                <a:solidFill>
                  <a:srgbClr val="437066"/>
                </a:solidFill>
                <a:latin typeface="Martel Sans Bold" pitchFamily="34" charset="0"/>
                <a:ea typeface="Martel Sans Bold" pitchFamily="34" charset="-122"/>
                <a:cs typeface="Martel Sans Bold" pitchFamily="34" charset="-120"/>
                <a:hlinkClick r:id="rId10">
                  <a:extLst>
                    <a:ext uri="{A12FA001-AC4F-418D-AE19-62706E023703}">
                      <ahyp:hlinkClr xmlns:ahyp="http://schemas.microsoft.com/office/drawing/2018/hyperlinkcolor" val="tx"/>
                    </a:ext>
                  </a:extLst>
                </a:hlinkClick>
              </a:rPr>
              <a:t>https://doi.org/10.1093/ageing/aft008</a:t>
            </a:r>
            <a:endParaRPr lang="en-US" sz="850" dirty="0"/>
          </a:p>
          <a:p>
            <a:pPr marL="0" indent="0" algn="l">
              <a:lnSpc>
                <a:spcPct val="117000"/>
              </a:lnSpc>
              <a:spcAft>
                <a:spcPts val="750"/>
              </a:spcAft>
              <a:buNone/>
            </a:pPr>
            <a:r>
              <a:rPr lang="en-US" sz="850" dirty="0">
                <a:solidFill>
                  <a:srgbClr val="2C3249"/>
                </a:solidFill>
                <a:latin typeface="Martel Sans" pitchFamily="34" charset="0"/>
                <a:ea typeface="Martel Sans" pitchFamily="34" charset="-122"/>
                <a:cs typeface="Martel Sans" pitchFamily="34" charset="-120"/>
              </a:rPr>
              <a:t>Townsend, B.G., Chen, J.T.-H. and Wuthrich, V.M. (2021) 'Barriers and facilitators to social participation in older adults: a systematic literature review', </a:t>
            </a:r>
            <a:r>
              <a:rPr lang="en-US" sz="850" i="1" dirty="0">
                <a:solidFill>
                  <a:srgbClr val="2C3249"/>
                </a:solidFill>
                <a:latin typeface="Martel Sans" pitchFamily="34" charset="0"/>
                <a:ea typeface="Martel Sans" pitchFamily="34" charset="-122"/>
                <a:cs typeface="Martel Sans" pitchFamily="34" charset="-120"/>
              </a:rPr>
              <a:t>Clinical Gerontologist</a:t>
            </a:r>
            <a:r>
              <a:rPr lang="en-US" sz="850" dirty="0">
                <a:solidFill>
                  <a:srgbClr val="2C3249"/>
                </a:solidFill>
                <a:latin typeface="Martel Sans" pitchFamily="34" charset="0"/>
                <a:ea typeface="Martel Sans" pitchFamily="34" charset="-122"/>
                <a:cs typeface="Martel Sans" pitchFamily="34" charset="-120"/>
              </a:rPr>
              <a:t>, 44(4), pp. 359–380. Available at: </a:t>
            </a:r>
            <a:r>
              <a:rPr lang="en-US" sz="850" b="1" u="sng" dirty="0">
                <a:solidFill>
                  <a:srgbClr val="437066"/>
                </a:solidFill>
                <a:latin typeface="Martel Sans Bold" pitchFamily="34" charset="0"/>
                <a:ea typeface="Martel Sans Bold" pitchFamily="34" charset="-122"/>
                <a:cs typeface="Martel Sans Bold" pitchFamily="34" charset="-120"/>
                <a:hlinkClick r:id="rId11">
                  <a:extLst>
                    <a:ext uri="{A12FA001-AC4F-418D-AE19-62706E023703}">
                      <ahyp:hlinkClr xmlns:ahyp="http://schemas.microsoft.com/office/drawing/2018/hyperlinkcolor" val="tx"/>
                    </a:ext>
                  </a:extLst>
                </a:hlinkClick>
              </a:rPr>
              <a:t>https://doi.org/10.1080/07317115.2020.1863890</a:t>
            </a:r>
            <a:endParaRPr lang="en-US" sz="850" dirty="0"/>
          </a:p>
          <a:p>
            <a:pPr marL="0" indent="0" algn="l">
              <a:lnSpc>
                <a:spcPct val="117000"/>
              </a:lnSpc>
              <a:spcAft>
                <a:spcPts val="750"/>
              </a:spcAft>
              <a:buNone/>
            </a:pPr>
            <a:r>
              <a:rPr lang="en-US" sz="850" dirty="0">
                <a:solidFill>
                  <a:srgbClr val="2C3249"/>
                </a:solidFill>
                <a:latin typeface="Martel Sans" pitchFamily="34" charset="0"/>
                <a:ea typeface="Martel Sans" pitchFamily="34" charset="-122"/>
                <a:cs typeface="Martel Sans" pitchFamily="34" charset="-120"/>
              </a:rPr>
              <a:t>Wale, A., Everitt, J., Ayres, T., Okolie, C., Morgan, H.E., Shaw, H., Cooper, A., Edwards, A. and Lewis, R. (2025) 'Effectiveness of interventions for addressing digital exclusion in older adults in the social care domain: rapid review', </a:t>
            </a:r>
            <a:r>
              <a:rPr lang="en-US" sz="850" i="1" dirty="0">
                <a:solidFill>
                  <a:srgbClr val="2C3249"/>
                </a:solidFill>
                <a:latin typeface="Martel Sans" pitchFamily="34" charset="0"/>
                <a:ea typeface="Martel Sans" pitchFamily="34" charset="-122"/>
                <a:cs typeface="Martel Sans" pitchFamily="34" charset="-120"/>
              </a:rPr>
              <a:t>JMIR Aging</a:t>
            </a:r>
            <a:r>
              <a:rPr lang="en-US" sz="850" dirty="0">
                <a:solidFill>
                  <a:srgbClr val="2C3249"/>
                </a:solidFill>
                <a:latin typeface="Martel Sans" pitchFamily="34" charset="0"/>
                <a:ea typeface="Martel Sans" pitchFamily="34" charset="-122"/>
                <a:cs typeface="Martel Sans" pitchFamily="34" charset="-120"/>
              </a:rPr>
              <a:t>, 8, article e70377. Available at: </a:t>
            </a:r>
            <a:r>
              <a:rPr lang="en-US" sz="850" b="1" u="sng" dirty="0">
                <a:solidFill>
                  <a:srgbClr val="437066"/>
                </a:solidFill>
                <a:latin typeface="Martel Sans Bold" pitchFamily="34" charset="0"/>
                <a:ea typeface="Martel Sans Bold" pitchFamily="34" charset="-122"/>
                <a:cs typeface="Martel Sans Bold" pitchFamily="34" charset="-120"/>
                <a:hlinkClick r:id="rId12">
                  <a:extLst>
                    <a:ext uri="{A12FA001-AC4F-418D-AE19-62706E023703}">
                      <ahyp:hlinkClr xmlns:ahyp="http://schemas.microsoft.com/office/drawing/2018/hyperlinkcolor" val="tx"/>
                    </a:ext>
                  </a:extLst>
                </a:hlinkClick>
              </a:rPr>
              <a:t>https://doi.org/10.2196/70377</a:t>
            </a:r>
            <a:endParaRPr lang="en-US" sz="850" dirty="0"/>
          </a:p>
          <a:p>
            <a:pPr marL="0" indent="0" algn="l">
              <a:lnSpc>
                <a:spcPct val="117000"/>
              </a:lnSpc>
              <a:spcAft>
                <a:spcPts val="750"/>
              </a:spcAft>
              <a:buNone/>
            </a:pPr>
            <a:r>
              <a:rPr lang="en-US" sz="850" dirty="0">
                <a:solidFill>
                  <a:srgbClr val="2C3249"/>
                </a:solidFill>
                <a:latin typeface="Martel Sans" pitchFamily="34" charset="0"/>
                <a:ea typeface="Martel Sans" pitchFamily="34" charset="-122"/>
                <a:cs typeface="Martel Sans" pitchFamily="34" charset="-120"/>
              </a:rPr>
              <a:t>World Health Organization [WHO] (2015) </a:t>
            </a:r>
            <a:r>
              <a:rPr lang="en-US" sz="850" i="1" dirty="0">
                <a:solidFill>
                  <a:srgbClr val="2C3249"/>
                </a:solidFill>
                <a:latin typeface="Martel Sans" pitchFamily="34" charset="0"/>
                <a:ea typeface="Martel Sans" pitchFamily="34" charset="-122"/>
                <a:cs typeface="Martel Sans" pitchFamily="34" charset="-120"/>
              </a:rPr>
              <a:t>World report on ageing and health</a:t>
            </a:r>
            <a:r>
              <a:rPr lang="en-US" sz="850" dirty="0">
                <a:solidFill>
                  <a:srgbClr val="2C3249"/>
                </a:solidFill>
                <a:latin typeface="Martel Sans" pitchFamily="34" charset="0"/>
                <a:ea typeface="Martel Sans" pitchFamily="34" charset="-122"/>
                <a:cs typeface="Martel Sans" pitchFamily="34" charset="-120"/>
              </a:rPr>
              <a:t>. Available at: </a:t>
            </a:r>
            <a:r>
              <a:rPr lang="en-US" sz="850" b="1" u="sng" dirty="0">
                <a:solidFill>
                  <a:srgbClr val="437066"/>
                </a:solidFill>
                <a:latin typeface="Martel Sans Bold" pitchFamily="34" charset="0"/>
                <a:ea typeface="Martel Sans Bold" pitchFamily="34" charset="-122"/>
                <a:cs typeface="Martel Sans Bold" pitchFamily="34" charset="-120"/>
                <a:hlinkClick r:id="rId13">
                  <a:extLst>
                    <a:ext uri="{A12FA001-AC4F-418D-AE19-62706E023703}">
                      <ahyp:hlinkClr xmlns:ahyp="http://schemas.microsoft.com/office/drawing/2018/hyperlinkcolor" val="tx"/>
                    </a:ext>
                  </a:extLst>
                </a:hlinkClick>
              </a:rPr>
              <a:t>https://iris.who.int/handle/10665/186463</a:t>
            </a:r>
            <a:r>
              <a:rPr lang="en-US" sz="850" dirty="0">
                <a:solidFill>
                  <a:srgbClr val="2C3249"/>
                </a:solidFill>
                <a:latin typeface="Martel Sans" pitchFamily="34" charset="0"/>
                <a:ea typeface="Martel Sans" pitchFamily="34" charset="-122"/>
                <a:cs typeface="Martel Sans" pitchFamily="34" charset="-120"/>
              </a:rPr>
              <a:t> (Accessed: 4 October 2026).</a:t>
            </a:r>
            <a:endParaRPr lang="en-US" sz="850" dirty="0"/>
          </a:p>
          <a:p>
            <a:pPr marL="0" indent="0" algn="l">
              <a:lnSpc>
                <a:spcPct val="117000"/>
              </a:lnSpc>
              <a:buNone/>
            </a:pPr>
            <a:r>
              <a:rPr lang="en-US" sz="850" dirty="0">
                <a:solidFill>
                  <a:srgbClr val="2C3249"/>
                </a:solidFill>
                <a:latin typeface="Martel Sans" pitchFamily="34" charset="0"/>
                <a:ea typeface="Martel Sans" pitchFamily="34" charset="-122"/>
                <a:cs typeface="Martel Sans" pitchFamily="34" charset="-120"/>
              </a:rPr>
              <a:t>World Health Organization [WHO] (2021) </a:t>
            </a:r>
            <a:r>
              <a:rPr lang="en-US" sz="850" i="1" dirty="0">
                <a:solidFill>
                  <a:srgbClr val="2C3249"/>
                </a:solidFill>
                <a:latin typeface="Martel Sans" pitchFamily="34" charset="0"/>
                <a:ea typeface="Martel Sans" pitchFamily="34" charset="-122"/>
                <a:cs typeface="Martel Sans" pitchFamily="34" charset="-120"/>
              </a:rPr>
              <a:t>Global report on ageism</a:t>
            </a:r>
            <a:r>
              <a:rPr lang="en-US" sz="850" dirty="0">
                <a:solidFill>
                  <a:srgbClr val="2C3249"/>
                </a:solidFill>
                <a:latin typeface="Martel Sans" pitchFamily="34" charset="0"/>
                <a:ea typeface="Martel Sans" pitchFamily="34" charset="-122"/>
                <a:cs typeface="Martel Sans" pitchFamily="34" charset="-120"/>
              </a:rPr>
              <a:t>. Available at: </a:t>
            </a:r>
            <a:r>
              <a:rPr lang="en-US" sz="850" b="1" u="sng" dirty="0">
                <a:solidFill>
                  <a:srgbClr val="437066"/>
                </a:solidFill>
                <a:latin typeface="Martel Sans Bold" pitchFamily="34" charset="0"/>
                <a:ea typeface="Martel Sans Bold" pitchFamily="34" charset="-122"/>
                <a:cs typeface="Martel Sans Bold" pitchFamily="34" charset="-120"/>
                <a:hlinkClick r:id="rId14">
                  <a:extLst>
                    <a:ext uri="{A12FA001-AC4F-418D-AE19-62706E023703}">
                      <ahyp:hlinkClr xmlns:ahyp="http://schemas.microsoft.com/office/drawing/2018/hyperlinkcolor" val="tx"/>
                    </a:ext>
                  </a:extLst>
                </a:hlinkClick>
              </a:rPr>
              <a:t>https://www.who.int/publications/i/item/9789240016866</a:t>
            </a:r>
            <a:r>
              <a:rPr lang="en-US" sz="850" dirty="0">
                <a:solidFill>
                  <a:srgbClr val="2C3249"/>
                </a:solidFill>
                <a:latin typeface="Martel Sans" pitchFamily="34" charset="0"/>
                <a:ea typeface="Martel Sans" pitchFamily="34" charset="-122"/>
                <a:cs typeface="Martel Sans" pitchFamily="34" charset="-120"/>
              </a:rPr>
              <a:t> (Accessed: 4 October 2026).</a:t>
            </a:r>
            <a:endParaRPr lang="en-US" sz="850" dirty="0"/>
          </a:p>
        </p:txBody>
      </p:sp>
      <p:sp>
        <p:nvSpPr>
          <p:cNvPr id="5" name="Text 3"/>
          <p:cNvSpPr/>
          <p:nvPr/>
        </p:nvSpPr>
        <p:spPr>
          <a:xfrm>
            <a:off x="132255" y="6457255"/>
            <a:ext cx="3348549" cy="158750"/>
          </a:xfrm>
          <a:prstGeom prst="rect">
            <a:avLst/>
          </a:prstGeom>
          <a:noFill/>
          <a:ln/>
        </p:spPr>
        <p:txBody>
          <a:bodyPr wrap="none" lIns="99235" tIns="0" rIns="59541" bIns="0" rtlCol="0" anchor="t"/>
          <a:lstStyle/>
          <a:p>
            <a:pPr marL="0" indent="0" algn="l">
              <a:lnSpc>
                <a:spcPct val="100000"/>
              </a:lnSpc>
              <a:buNone/>
            </a:pPr>
            <a:r>
              <a:rPr lang="en-US" sz="1000" dirty="0">
                <a:solidFill>
                  <a:srgbClr val="2C3249"/>
                </a:solidFill>
                <a:latin typeface="Martel Sans" pitchFamily="34" charset="0"/>
                <a:ea typeface="Martel Sans" pitchFamily="34" charset="-122"/>
                <a:cs typeface="Martel Sans" pitchFamily="34" charset="-120"/>
              </a:rPr>
              <a:t>BMHP6027 Empowering the Older Person</a:t>
            </a:r>
            <a:endParaRPr lang="en-US" sz="1000" dirty="0"/>
          </a:p>
        </p:txBody>
      </p:sp>
      <p:sp>
        <p:nvSpPr>
          <p:cNvPr id="6" name="Text 4"/>
          <p:cNvSpPr/>
          <p:nvPr/>
        </p:nvSpPr>
        <p:spPr>
          <a:xfrm>
            <a:off x="11146154" y="6457255"/>
            <a:ext cx="913286" cy="158750"/>
          </a:xfrm>
          <a:prstGeom prst="rect">
            <a:avLst/>
          </a:prstGeom>
          <a:noFill/>
          <a:ln/>
        </p:spPr>
        <p:txBody>
          <a:bodyPr wrap="none" lIns="59541" tIns="0" rIns="99235" bIns="0" rtlCol="0" anchor="t"/>
          <a:lstStyle/>
          <a:p>
            <a:pPr marL="0" indent="0" algn="r">
              <a:lnSpc>
                <a:spcPct val="100000"/>
              </a:lnSpc>
              <a:buNone/>
            </a:pPr>
            <a:r>
              <a:rPr lang="en-US" sz="1000" dirty="0">
                <a:solidFill>
                  <a:srgbClr val="2C3249"/>
                </a:solidFill>
                <a:latin typeface="Martel Sans" pitchFamily="34" charset="0"/>
                <a:ea typeface="Martel Sans" pitchFamily="34" charset="-122"/>
                <a:cs typeface="Martel Sans" pitchFamily="34" charset="-120"/>
              </a:rPr>
              <a:t>21</a:t>
            </a:r>
            <a:endParaRPr lang="en-US" sz="1000" dirty="0"/>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437066"/>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158</TotalTime>
  <Words>6133</Words>
  <Application>Microsoft Office PowerPoint</Application>
  <PresentationFormat>Widescreen</PresentationFormat>
  <Paragraphs>338</Paragraphs>
  <Slides>21</Slides>
  <Notes>21</Notes>
  <HiddenSlides>0</HiddenSlides>
  <MMClips>18</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21</vt:i4>
      </vt:variant>
    </vt:vector>
  </HeadingPairs>
  <TitlesOfParts>
    <vt:vector size="28" baseType="lpstr">
      <vt:lpstr>Noto Color Emoji</vt:lpstr>
      <vt:lpstr>Martel Sans</vt:lpstr>
      <vt:lpstr>Martel Sans Bold</vt:lpstr>
      <vt:lpstr>Kanit Bold</vt:lpstr>
      <vt:lpstr>Kanit Light</vt:lpstr>
      <vt:lpstr>Arial</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subject/>
  <dc:creator/>
  <cp:lastModifiedBy>Ionica Trufanda</cp:lastModifiedBy>
  <cp:revision>8</cp:revision>
  <dcterms:created xsi:type="dcterms:W3CDTF">2026-10-04T12:48:06Z</dcterms:created>
  <dcterms:modified xsi:type="dcterms:W3CDTF">2026-10-23T20:10:23Z</dcterms:modified>
</cp:coreProperties>
</file>