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53"/>
    <p:restoredTop sz="84464"/>
  </p:normalViewPr>
  <p:slideViewPr>
    <p:cSldViewPr>
      <p:cViewPr varScale="1">
        <p:scale>
          <a:sx n="85" d="100"/>
          <a:sy n="85" d="100"/>
        </p:scale>
        <p:origin x="824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R-wA4SmbO4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BMST6004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Initial Assessment and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Management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Previously…</a:t>
            </a:r>
          </a:p>
          <a:p>
            <a:pPr lvl="1"/>
            <a:r>
              <a:rPr lang="en-GB" dirty="0"/>
              <a:t>Algorithms </a:t>
            </a:r>
          </a:p>
          <a:p>
            <a:pPr lvl="1"/>
            <a:r>
              <a:rPr lang="en-GB" dirty="0"/>
              <a:t>SAFE Approach </a:t>
            </a:r>
          </a:p>
          <a:p>
            <a:pPr lvl="1"/>
            <a:r>
              <a:rPr lang="en-GB" dirty="0"/>
              <a:t>Primary Survey (with Resuscitation as required) </a:t>
            </a:r>
          </a:p>
          <a:p>
            <a:pPr lvl="1"/>
            <a:r>
              <a:rPr lang="en-GB" dirty="0"/>
              <a:t>Secondary Survey </a:t>
            </a:r>
          </a:p>
          <a:p>
            <a:pPr lvl="1"/>
            <a:r>
              <a:rPr lang="en-GB" dirty="0"/>
              <a:t>Definitive Care (onward referral)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The Primary Survey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Catastrophic </a:t>
            </a:r>
            <a:r>
              <a:rPr lang="en-US" dirty="0" err="1"/>
              <a:t>haemorrhage</a:t>
            </a:r>
            <a:r>
              <a:rPr lang="en-US" dirty="0"/>
              <a:t> control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Airway maintenance with C- spine protection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Breathing with adequate ventilation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Circulation with </a:t>
            </a:r>
            <a:r>
              <a:rPr lang="en-US" dirty="0" err="1"/>
              <a:t>haemorrhage</a:t>
            </a:r>
            <a:r>
              <a:rPr lang="en-US" dirty="0"/>
              <a:t> control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Disability: neurological status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Exposure and Environment control &amp; Everything Else </a:t>
            </a:r>
          </a:p>
        </p:txBody>
      </p:sp>
    </p:spTree>
    <p:extLst>
      <p:ext uri="{BB962C8B-B14F-4D97-AF65-F5344CB8AC3E}">
        <p14:creationId xmlns:p14="http://schemas.microsoft.com/office/powerpoint/2010/main" val="462272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4896544" cy="391703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b="1" dirty="0"/>
              <a:t>Catastrophic haemorrhage control </a:t>
            </a:r>
          </a:p>
          <a:p>
            <a:pPr lvl="1"/>
            <a:r>
              <a:rPr lang="en-GB" sz="2400" dirty="0"/>
              <a:t>A catastrophic haemorrhage would be obvious on the approach to the injured player</a:t>
            </a:r>
          </a:p>
          <a:p>
            <a:pPr lvl="1"/>
            <a:r>
              <a:rPr lang="en-GB" sz="2400" dirty="0"/>
              <a:t>Any obvious catastrophic bleed should be dealt with:- </a:t>
            </a:r>
          </a:p>
          <a:p>
            <a:pPr lvl="2"/>
            <a:r>
              <a:rPr lang="en-GB" dirty="0"/>
              <a:t>Application of compression with a dressing directly over the wound </a:t>
            </a:r>
          </a:p>
          <a:p>
            <a:pPr lvl="2"/>
            <a:r>
              <a:rPr lang="en-GB" dirty="0"/>
              <a:t>Use of a tourniquet ? </a:t>
            </a:r>
            <a:endParaRPr lang="en-US" dirty="0"/>
          </a:p>
        </p:txBody>
      </p:sp>
      <p:pic>
        <p:nvPicPr>
          <p:cNvPr id="4" name="dR-wA4SmbO4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292080" y="1124744"/>
            <a:ext cx="3600400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954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188640"/>
            <a:ext cx="5256584" cy="5040560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3800" b="1" dirty="0"/>
              <a:t>Airway Maintenance with C-Spine Protection </a:t>
            </a:r>
          </a:p>
          <a:p>
            <a:endParaRPr lang="en-GB" dirty="0"/>
          </a:p>
          <a:p>
            <a:r>
              <a:rPr lang="en-GB" dirty="0"/>
              <a:t>If you suspect a spinal injury you must protect the C-spine using Manual In-line Immobilisation at the initial approach </a:t>
            </a:r>
          </a:p>
          <a:p>
            <a:r>
              <a:rPr lang="en-GB" dirty="0"/>
              <a:t>Then we can assess the airway </a:t>
            </a:r>
          </a:p>
          <a:p>
            <a:pPr lvl="1"/>
            <a:r>
              <a:rPr lang="en-GB" dirty="0"/>
              <a:t>Are they talking in full sentences? </a:t>
            </a:r>
          </a:p>
          <a:p>
            <a:pPr lvl="2"/>
            <a:r>
              <a:rPr lang="en-GB" dirty="0"/>
              <a:t>If so, they have a patent airway! </a:t>
            </a:r>
          </a:p>
          <a:p>
            <a:pPr lvl="1"/>
            <a:r>
              <a:rPr lang="en-GB" dirty="0"/>
              <a:t>Listen to the quality of the voice </a:t>
            </a:r>
          </a:p>
          <a:p>
            <a:pPr lvl="2"/>
            <a:r>
              <a:rPr lang="en-GB" dirty="0"/>
              <a:t>It can indicate airway status and let you know about any potential airway problems </a:t>
            </a:r>
          </a:p>
          <a:p>
            <a:r>
              <a:rPr lang="en-GB" dirty="0"/>
              <a:t>Important to identify airway issues early </a:t>
            </a:r>
          </a:p>
          <a:p>
            <a:pPr lvl="1"/>
            <a:r>
              <a:rPr lang="en-GB" dirty="0"/>
              <a:t>Hypoxia &amp; Hypercarbia are progressive, they may not be apparent initially but can be life threatening so its important to keep checking the primary survey !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5" y="1196752"/>
            <a:ext cx="3453887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484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816424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Breathing with Adequate Ventilation </a:t>
            </a:r>
          </a:p>
          <a:p>
            <a:pPr marL="0" indent="0">
              <a:buNone/>
            </a:pPr>
            <a:r>
              <a:rPr lang="en-GB" sz="2000" dirty="0"/>
              <a:t>Is the player breathing?</a:t>
            </a:r>
          </a:p>
          <a:p>
            <a:r>
              <a:rPr lang="en-GB" sz="2000" dirty="0"/>
              <a:t>If so, what is the rate of their breathing? </a:t>
            </a:r>
          </a:p>
          <a:p>
            <a:r>
              <a:rPr lang="en-GB" sz="2000" dirty="0"/>
              <a:t>Does the chest wall expand evenly (right to left side?) </a:t>
            </a:r>
          </a:p>
          <a:p>
            <a:r>
              <a:rPr lang="en-GB" sz="2000" dirty="0"/>
              <a:t>Palpate for soreness, crepitus or tenderness</a:t>
            </a:r>
          </a:p>
          <a:p>
            <a:r>
              <a:rPr lang="en-GB" sz="2000" dirty="0"/>
              <a:t>Unlikely for this to be an immediate life threatening injury so we will need to monitor breathing for deterioration </a:t>
            </a:r>
          </a:p>
          <a:p>
            <a:r>
              <a:rPr lang="en-GB" sz="2000" dirty="0"/>
              <a:t>More detailed assessment will happen off field in the medical room 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692696"/>
            <a:ext cx="4976031" cy="3317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290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764704"/>
            <a:ext cx="6084168" cy="4181450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371152"/>
            <a:ext cx="4752528" cy="5866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Circulation with Haemorrhage Control </a:t>
            </a:r>
          </a:p>
          <a:p>
            <a:pPr marL="0" indent="0">
              <a:buNone/>
            </a:pPr>
            <a:r>
              <a:rPr lang="en-GB" sz="2200" dirty="0"/>
              <a:t>We need to check: </a:t>
            </a:r>
          </a:p>
          <a:p>
            <a:r>
              <a:rPr lang="en-GB" sz="2200" dirty="0"/>
              <a:t>Pulse – presence of the Radial Pulse is a key on-field assessment method </a:t>
            </a:r>
          </a:p>
          <a:p>
            <a:r>
              <a:rPr lang="en-GB" sz="2200" dirty="0"/>
              <a:t>Pulse – rate and volume </a:t>
            </a:r>
          </a:p>
          <a:p>
            <a:r>
              <a:rPr lang="en-GB" sz="2200" dirty="0"/>
              <a:t>Colour of the player – noting pallor </a:t>
            </a:r>
          </a:p>
          <a:p>
            <a:r>
              <a:rPr lang="en-GB" sz="2200" dirty="0"/>
              <a:t>Mental status – conscious level and agitation</a:t>
            </a:r>
          </a:p>
          <a:p>
            <a:r>
              <a:rPr lang="en-GB" sz="2200" dirty="0"/>
              <a:t>Evidence of external bleeding </a:t>
            </a:r>
          </a:p>
          <a:p>
            <a:r>
              <a:rPr lang="en-GB" sz="2200" dirty="0"/>
              <a:t>Evidence of internal bleeding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25109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636912"/>
            <a:ext cx="5084043" cy="3389362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692696"/>
            <a:ext cx="8352928" cy="295232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Disability including Neurological Status </a:t>
            </a:r>
          </a:p>
          <a:p>
            <a:r>
              <a:rPr lang="en-GB" sz="2400" dirty="0"/>
              <a:t>On field assessment uses </a:t>
            </a:r>
          </a:p>
          <a:p>
            <a:pPr lvl="1"/>
            <a:r>
              <a:rPr lang="en-GB" sz="2400" dirty="0"/>
              <a:t>A for Alert (orientated in Time, Place &amp; Person) </a:t>
            </a:r>
          </a:p>
          <a:p>
            <a:pPr lvl="1"/>
            <a:r>
              <a:rPr lang="en-GB" sz="2400" dirty="0"/>
              <a:t>V for VOICE Response (e.g. only has their eyes opens when you talk to them) </a:t>
            </a:r>
          </a:p>
          <a:p>
            <a:pPr lvl="1"/>
            <a:r>
              <a:rPr lang="en-GB" sz="2400" dirty="0"/>
              <a:t>P for Pain Response to Stimulus (e.g. only has their eyes open when they are in pain) </a:t>
            </a:r>
          </a:p>
          <a:p>
            <a:pPr lvl="1"/>
            <a:r>
              <a:rPr lang="en-GB" sz="2400" dirty="0"/>
              <a:t>U for Unresponsive (Does not open their eyes to voice or painful stimulus) </a:t>
            </a:r>
          </a:p>
          <a:p>
            <a:r>
              <a:rPr lang="en-GB" sz="2400" dirty="0"/>
              <a:t>Pupillary Response </a:t>
            </a:r>
          </a:p>
          <a:p>
            <a:r>
              <a:rPr lang="en-GB" sz="2400" dirty="0"/>
              <a:t>C-spine clearance </a:t>
            </a:r>
          </a:p>
          <a:p>
            <a:r>
              <a:rPr lang="en-GB" sz="2400" dirty="0"/>
              <a:t>Glasgow Coma Scale (in medical </a:t>
            </a:r>
            <a:r>
              <a:rPr lang="en-GB" sz="2200" dirty="0"/>
              <a:t>room) </a:t>
            </a:r>
            <a:endParaRPr lang="en-US" sz="2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11045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640960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Exposure and Environment Control &amp; Everything Else </a:t>
            </a:r>
          </a:p>
          <a:p>
            <a:r>
              <a:rPr lang="en-GB" sz="2400" dirty="0"/>
              <a:t>This element of the primary survey will consider other medical emergencies such as</a:t>
            </a:r>
          </a:p>
          <a:p>
            <a:pPr lvl="1"/>
            <a:r>
              <a:rPr lang="en-GB" sz="2400" dirty="0"/>
              <a:t>Hypothermia </a:t>
            </a:r>
          </a:p>
          <a:p>
            <a:pPr lvl="1"/>
            <a:r>
              <a:rPr lang="en-GB" sz="2400" dirty="0"/>
              <a:t>Heat illness </a:t>
            </a:r>
          </a:p>
          <a:p>
            <a:r>
              <a:rPr lang="en-GB" sz="2400" dirty="0"/>
              <a:t>Top to survey including </a:t>
            </a:r>
          </a:p>
          <a:p>
            <a:pPr lvl="1"/>
            <a:r>
              <a:rPr lang="en-GB" sz="2400" dirty="0"/>
              <a:t>Fractures </a:t>
            </a:r>
          </a:p>
          <a:p>
            <a:pPr lvl="1"/>
            <a:r>
              <a:rPr lang="en-GB" sz="2400" dirty="0"/>
              <a:t>Dislocations </a:t>
            </a:r>
          </a:p>
          <a:p>
            <a:pPr lvl="1"/>
            <a:r>
              <a:rPr lang="en-GB" sz="2400" dirty="0"/>
              <a:t>IF time allows, do not delay transfer to the emergency department </a:t>
            </a:r>
          </a:p>
          <a:p>
            <a:r>
              <a:rPr lang="en-GB" sz="2400" dirty="0"/>
              <a:t>This is often done rapidly prior to extrication to the medical room or ambulance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537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Re-Evaluation</a:t>
            </a:r>
            <a:r>
              <a:rPr lang="en-GB" dirty="0"/>
              <a:t> </a:t>
            </a:r>
          </a:p>
          <a:p>
            <a:pPr lvl="1"/>
            <a:r>
              <a:rPr lang="en-GB" sz="2200" dirty="0"/>
              <a:t>Continuous monitoring of vital signs and neurological status </a:t>
            </a:r>
          </a:p>
          <a:p>
            <a:pPr lvl="1"/>
            <a:r>
              <a:rPr lang="en-GB" sz="2200" dirty="0"/>
              <a:t>Identifying deterioration </a:t>
            </a:r>
          </a:p>
          <a:p>
            <a:pPr lvl="1"/>
            <a:r>
              <a:rPr lang="en-GB" sz="2200" dirty="0"/>
              <a:t>Identifying other less obvious or acute life threatening or potentially life or limb threatening injuries may become more apparent </a:t>
            </a:r>
          </a:p>
          <a:p>
            <a:pPr marL="0" indent="0">
              <a:buNone/>
            </a:pPr>
            <a:r>
              <a:rPr lang="en-GB" sz="2400" dirty="0"/>
              <a:t>Re-Evaluation should occur after: </a:t>
            </a:r>
          </a:p>
          <a:p>
            <a:pPr lvl="1"/>
            <a:r>
              <a:rPr lang="en-GB" sz="2200" dirty="0"/>
              <a:t>Intervention </a:t>
            </a:r>
          </a:p>
          <a:p>
            <a:pPr lvl="1"/>
            <a:r>
              <a:rPr lang="en-GB" sz="2200" dirty="0"/>
              <a:t>Deterioration </a:t>
            </a:r>
          </a:p>
          <a:p>
            <a:pPr lvl="1"/>
            <a:r>
              <a:rPr lang="en-GB" sz="2200" dirty="0"/>
              <a:t>Cause for concern </a:t>
            </a:r>
          </a:p>
          <a:p>
            <a:pPr lvl="1"/>
            <a:r>
              <a:rPr lang="en-GB" sz="2200" dirty="0"/>
              <a:t>Uncertainty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70684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99992" y="602233"/>
            <a:ext cx="3600400" cy="48245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The Secondary Survey </a:t>
            </a:r>
          </a:p>
          <a:p>
            <a:r>
              <a:rPr lang="en-GB" sz="2000" dirty="0"/>
              <a:t>Full history of the incident </a:t>
            </a:r>
          </a:p>
          <a:p>
            <a:r>
              <a:rPr lang="en-GB" sz="2000" dirty="0"/>
              <a:t>Players </a:t>
            </a:r>
            <a:r>
              <a:rPr lang="en-GB" sz="2000" dirty="0" err="1"/>
              <a:t>PMHx</a:t>
            </a:r>
            <a:r>
              <a:rPr lang="en-GB" sz="2000" dirty="0"/>
              <a:t> </a:t>
            </a:r>
          </a:p>
          <a:p>
            <a:r>
              <a:rPr lang="en-GB" sz="2000" dirty="0"/>
              <a:t>Systematic head to toe examination of the patient designed to detect all of the players injuries </a:t>
            </a:r>
          </a:p>
          <a:p>
            <a:pPr lvl="1"/>
            <a:r>
              <a:rPr lang="en-GB" sz="2000" dirty="0"/>
              <a:t>Pain </a:t>
            </a:r>
          </a:p>
          <a:p>
            <a:pPr lvl="1"/>
            <a:r>
              <a:rPr lang="en-GB" sz="2000" dirty="0"/>
              <a:t>Deformity </a:t>
            </a:r>
          </a:p>
          <a:p>
            <a:pPr lvl="1"/>
            <a:r>
              <a:rPr lang="en-GB" sz="2000" dirty="0"/>
              <a:t>Haematomas </a:t>
            </a:r>
          </a:p>
          <a:p>
            <a:pPr lvl="1"/>
            <a:r>
              <a:rPr lang="en-GB" sz="2000" dirty="0"/>
              <a:t>Evidence of blood loss</a:t>
            </a:r>
          </a:p>
          <a:p>
            <a:pPr lvl="1"/>
            <a:r>
              <a:rPr lang="en-GB" sz="2000" dirty="0"/>
              <a:t>Vascular compromise </a:t>
            </a:r>
          </a:p>
          <a:p>
            <a:pPr lvl="1"/>
            <a:r>
              <a:rPr lang="en-GB" sz="2000" dirty="0"/>
              <a:t>Neurological compromise </a:t>
            </a:r>
            <a:endParaRPr lang="en-US" sz="2000" dirty="0"/>
          </a:p>
        </p:txBody>
      </p:sp>
      <p:sp>
        <p:nvSpPr>
          <p:cNvPr id="4" name="Rectangle 3"/>
          <p:cNvSpPr/>
          <p:nvPr/>
        </p:nvSpPr>
        <p:spPr>
          <a:xfrm>
            <a:off x="611560" y="602233"/>
            <a:ext cx="3600400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The Secondary Survey </a:t>
            </a:r>
          </a:p>
          <a:p>
            <a:endParaRPr lang="en-GB" dirty="0"/>
          </a:p>
          <a:p>
            <a:r>
              <a:rPr lang="en-GB" dirty="0"/>
              <a:t>Only proceed to this if: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Primary Survey with appropriate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Resuscitation has been completed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ABCDE have been Reassessed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Vital Signs are Normalising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801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55576" y="692696"/>
            <a:ext cx="30963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SAMPLE forms </a:t>
            </a:r>
          </a:p>
          <a:p>
            <a:endParaRPr lang="en-GB" dirty="0"/>
          </a:p>
          <a:p>
            <a:r>
              <a:rPr lang="en-GB" b="1" dirty="0"/>
              <a:t>S </a:t>
            </a:r>
            <a:r>
              <a:rPr lang="en-GB" dirty="0"/>
              <a:t>– </a:t>
            </a:r>
            <a:r>
              <a:rPr lang="en-GB" b="1" dirty="0"/>
              <a:t>S</a:t>
            </a:r>
            <a:r>
              <a:rPr lang="en-GB" dirty="0"/>
              <a:t>igns and Symptoms </a:t>
            </a:r>
          </a:p>
          <a:p>
            <a:r>
              <a:rPr lang="en-GB" b="1" dirty="0"/>
              <a:t>A</a:t>
            </a:r>
            <a:r>
              <a:rPr lang="en-GB" dirty="0"/>
              <a:t> – </a:t>
            </a:r>
            <a:r>
              <a:rPr lang="en-GB" b="1" dirty="0"/>
              <a:t>A</a:t>
            </a:r>
            <a:r>
              <a:rPr lang="en-GB" dirty="0"/>
              <a:t>llergies </a:t>
            </a:r>
          </a:p>
          <a:p>
            <a:r>
              <a:rPr lang="en-GB" b="1" dirty="0"/>
              <a:t>M</a:t>
            </a:r>
            <a:r>
              <a:rPr lang="en-GB" dirty="0"/>
              <a:t> – </a:t>
            </a:r>
            <a:r>
              <a:rPr lang="en-GB" b="1" dirty="0"/>
              <a:t>M</a:t>
            </a:r>
            <a:r>
              <a:rPr lang="en-GB" dirty="0"/>
              <a:t>edications </a:t>
            </a:r>
          </a:p>
          <a:p>
            <a:r>
              <a:rPr lang="en-GB" b="1" dirty="0"/>
              <a:t>P</a:t>
            </a:r>
            <a:r>
              <a:rPr lang="en-GB" dirty="0"/>
              <a:t> – </a:t>
            </a:r>
            <a:r>
              <a:rPr lang="en-GB" b="1" dirty="0"/>
              <a:t>P</a:t>
            </a:r>
            <a:r>
              <a:rPr lang="en-GB" dirty="0"/>
              <a:t>ast Medical History </a:t>
            </a:r>
          </a:p>
          <a:p>
            <a:r>
              <a:rPr lang="en-GB" b="1" dirty="0"/>
              <a:t>L</a:t>
            </a:r>
            <a:r>
              <a:rPr lang="en-GB" dirty="0"/>
              <a:t> – </a:t>
            </a:r>
            <a:r>
              <a:rPr lang="en-GB" b="1" dirty="0"/>
              <a:t>L</a:t>
            </a:r>
            <a:r>
              <a:rPr lang="en-GB" dirty="0"/>
              <a:t>ast Meal or Drink </a:t>
            </a:r>
          </a:p>
          <a:p>
            <a:r>
              <a:rPr lang="en-GB" b="1" dirty="0"/>
              <a:t>E</a:t>
            </a:r>
            <a:r>
              <a:rPr lang="en-GB" dirty="0"/>
              <a:t> – </a:t>
            </a:r>
            <a:r>
              <a:rPr lang="en-GB" b="1" dirty="0"/>
              <a:t>E</a:t>
            </a:r>
            <a:r>
              <a:rPr lang="en-GB" dirty="0"/>
              <a:t>vent and Environment of the injury or illness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0655" y="0"/>
            <a:ext cx="4597171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342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539552" y="548680"/>
            <a:ext cx="4572000" cy="236988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/>
              <a:t>Definitive Care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Completion of Primary and Secondary survey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Monitoring and re-evaluation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Documentation (SAMPLE)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Transfer to Emergency Department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44736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251520" y="476672"/>
            <a:ext cx="360040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Definitive Care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 completing a face to face hand over to paramedics use the pneumonic ATMIST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A</a:t>
            </a:r>
            <a:r>
              <a:rPr lang="en-GB" dirty="0"/>
              <a:t> for </a:t>
            </a:r>
            <a:r>
              <a:rPr lang="en-GB" b="1" dirty="0">
                <a:solidFill>
                  <a:srgbClr val="FF0000"/>
                </a:solidFill>
              </a:rPr>
              <a:t>A</a:t>
            </a:r>
            <a:r>
              <a:rPr lang="en-GB" dirty="0"/>
              <a:t>ge and sex of athlete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T</a:t>
            </a:r>
            <a:r>
              <a:rPr lang="en-GB" dirty="0"/>
              <a:t> for </a:t>
            </a:r>
            <a:r>
              <a:rPr lang="en-GB" b="1" dirty="0">
                <a:solidFill>
                  <a:srgbClr val="FF0000"/>
                </a:solidFill>
              </a:rPr>
              <a:t>T</a:t>
            </a:r>
            <a:r>
              <a:rPr lang="en-GB" dirty="0"/>
              <a:t>ime of injury (and Estimated Time of Arrival)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M</a:t>
            </a:r>
            <a:r>
              <a:rPr lang="en-GB" dirty="0"/>
              <a:t> for </a:t>
            </a:r>
            <a:r>
              <a:rPr lang="en-GB" b="1" dirty="0">
                <a:solidFill>
                  <a:srgbClr val="FF0000"/>
                </a:solidFill>
              </a:rPr>
              <a:t>M</a:t>
            </a:r>
            <a:r>
              <a:rPr lang="en-GB" dirty="0"/>
              <a:t>echanism of Injury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I</a:t>
            </a:r>
            <a:r>
              <a:rPr lang="en-GB" dirty="0"/>
              <a:t> for </a:t>
            </a:r>
            <a:r>
              <a:rPr lang="en-GB" b="1" dirty="0">
                <a:solidFill>
                  <a:srgbClr val="FF0000"/>
                </a:solidFill>
              </a:rPr>
              <a:t>I</a:t>
            </a:r>
            <a:r>
              <a:rPr lang="en-GB" dirty="0"/>
              <a:t>njuries present and suspected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 for </a:t>
            </a:r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igns including Physiological Parameters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T</a:t>
            </a:r>
            <a:r>
              <a:rPr lang="en-GB" dirty="0"/>
              <a:t> for </a:t>
            </a:r>
            <a:r>
              <a:rPr lang="en-GB" b="1" dirty="0">
                <a:solidFill>
                  <a:srgbClr val="FF0000"/>
                </a:solidFill>
              </a:rPr>
              <a:t>T</a:t>
            </a:r>
            <a:r>
              <a:rPr lang="en-GB" dirty="0"/>
              <a:t>reatment given and needed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552512"/>
            <a:ext cx="4901294" cy="464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6192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539552" y="620688"/>
            <a:ext cx="360040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Summary</a:t>
            </a:r>
            <a:r>
              <a:rPr lang="en-US" b="1" dirty="0"/>
              <a:t> </a:t>
            </a:r>
          </a:p>
          <a:p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Catastrophic </a:t>
            </a:r>
            <a:r>
              <a:rPr lang="en-US" dirty="0" err="1"/>
              <a:t>haemorrhage</a:t>
            </a:r>
            <a:r>
              <a:rPr lang="en-US" dirty="0"/>
              <a:t> control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Airway maintenance with C- Spine protection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Breathing with adequate ventilation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Circulation with </a:t>
            </a:r>
            <a:r>
              <a:rPr lang="en-US" dirty="0" err="1"/>
              <a:t>haemorrhage</a:t>
            </a:r>
            <a:r>
              <a:rPr lang="en-US" dirty="0"/>
              <a:t> control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Disability: neurological status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Exposure and Environment control &amp; Everything Else 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SAMPLE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ATMIST </a:t>
            </a:r>
          </a:p>
        </p:txBody>
      </p:sp>
    </p:spTree>
    <p:extLst>
      <p:ext uri="{BB962C8B-B14F-4D97-AF65-F5344CB8AC3E}">
        <p14:creationId xmlns:p14="http://schemas.microsoft.com/office/powerpoint/2010/main" val="388005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539552" y="548680"/>
            <a:ext cx="8208912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Resources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Faculty of Pre Hospital Care, Manual of Core Material (Royal College of Surgeons of Edinburgh)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Advanced Life Support Manual (Resuscitation Council UK)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Essential of Immediate Medical Care (C. John Eaton) (ISBN 0-443-05345-6)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Handbook of Immediate Medical Care (Greaves et al) (ISBN 0-7020-1881-3)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Practical Pre-hospital Care (Greaves et al) (ISBN 978-0-443-10360-5)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Pre-Hospital Care (Cooke) (ISBN 0-443-05987-X)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Pre-hospital Trauma Life Support Manual (ISBN 0-8151-6333-9)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 Hospital Medicine (Greaves &amp; Porter) (ISBN 0-340-67656-6)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http://www.resus.org.uk/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http://www.rcsed.ac.uk/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http://www.basics.org.uk/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5355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303dbf9b-b85b-46a0-94f1-894078c07ecd"/>
    <ds:schemaRef ds:uri="http://purl.org/dc/elements/1.1/"/>
    <ds:schemaRef ds:uri="http://schemas.microsoft.com/office/2006/metadata/properties"/>
    <ds:schemaRef ds:uri="7534e9c7-d8a7-4ffa-a350-0e66096719e3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842</Words>
  <Application>Microsoft Office PowerPoint</Application>
  <PresentationFormat>On-screen Show (4:3)</PresentationFormat>
  <Paragraphs>137</Paragraphs>
  <Slides>16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Myriad Pro</vt:lpstr>
      <vt:lpstr>Arial</vt:lpstr>
      <vt:lpstr>Calibri</vt:lpstr>
      <vt:lpstr>20140311PresentationUWTSDTemplate</vt:lpstr>
      <vt:lpstr>BMST6004  Sports Trauma Management  Initial Assessment and 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85</cp:revision>
  <dcterms:created xsi:type="dcterms:W3CDTF">2015-04-14T15:21:28Z</dcterms:created>
  <dcterms:modified xsi:type="dcterms:W3CDTF">2023-08-23T12:08:49Z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