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5" r:id="rId5"/>
    <p:sldId id="273" r:id="rId6"/>
    <p:sldId id="276" r:id="rId7"/>
    <p:sldId id="264" r:id="rId8"/>
    <p:sldId id="270" r:id="rId9"/>
    <p:sldId id="269" r:id="rId10"/>
    <p:sldId id="263" r:id="rId11"/>
    <p:sldId id="27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5126" autoAdjust="0"/>
  </p:normalViewPr>
  <p:slideViewPr>
    <p:cSldViewPr snapToGrid="0">
      <p:cViewPr varScale="1">
        <p:scale>
          <a:sx n="77" d="100"/>
          <a:sy n="77" d="100"/>
        </p:scale>
        <p:origin x="354" y="12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62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759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368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737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576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335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253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786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64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596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6571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287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3533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784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9862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272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611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60F2FA3-217C-4D87-8E7B-96D1D9A5AFA1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7DA2F864-ACA9-4901-A260-2CAD1FC3B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055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lideshare.net/Rachiobaz/marxism-50099525" TargetMode="External"/><Relationship Id="rId3" Type="http://schemas.openxmlformats.org/officeDocument/2006/relationships/hyperlink" Target="http://www.cartoonwork.com/photos/371/ball-and-chain.html" TargetMode="External"/><Relationship Id="rId7" Type="http://schemas.openxmlformats.org/officeDocument/2006/relationships/hyperlink" Target="http://www.bbc.co.uk/history/historic_figures/marx_karl.shtml" TargetMode="External"/><Relationship Id="rId2" Type="http://schemas.openxmlformats.org/officeDocument/2006/relationships/hyperlink" Target="https://www.thoughtco.com/conflict-theory-302662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arxists.org/subject/britain/" TargetMode="External"/><Relationship Id="rId11" Type="http://schemas.openxmlformats.org/officeDocument/2006/relationships/hyperlink" Target="https://08eatayyeb.wordpress.com/2014/10/13/marxist-pyramid/" TargetMode="External"/><Relationship Id="rId5" Type="http://schemas.openxmlformats.org/officeDocument/2006/relationships/hyperlink" Target="https://www.opednews.com/articles/Practical-Choice-Not-Amer-by-Robert-Reich-American-Capitalism_Capitalism-Over-Humanity_Economy_Poor-140521-932.html" TargetMode="External"/><Relationship Id="rId10" Type="http://schemas.openxmlformats.org/officeDocument/2006/relationships/hyperlink" Target="https://socl120.wordpress.com/category/social-class/" TargetMode="External"/><Relationship Id="rId4" Type="http://schemas.openxmlformats.org/officeDocument/2006/relationships/hyperlink" Target="https://www.pinterest.co.uk/pin/300404237617060287/?lp=true" TargetMode="External"/><Relationship Id="rId9" Type="http://schemas.openxmlformats.org/officeDocument/2006/relationships/hyperlink" Target="http://conflicttheory.com/marx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5255" y="3721099"/>
            <a:ext cx="8509745" cy="1157881"/>
          </a:xfrm>
        </p:spPr>
        <p:txBody>
          <a:bodyPr/>
          <a:lstStyle/>
          <a:p>
            <a:r>
              <a:rPr lang="en-GB" sz="7200" dirty="0" smtClean="0"/>
              <a:t>Marxism  </a:t>
            </a:r>
            <a:endParaRPr lang="en-GB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Caroline </a:t>
            </a:r>
            <a:r>
              <a:rPr lang="en-GB" dirty="0" smtClean="0"/>
              <a:t>Nicholas</a:t>
            </a:r>
          </a:p>
          <a:p>
            <a:r>
              <a:rPr lang="en-GB" dirty="0" smtClean="0"/>
              <a:t>1703420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48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6954" y="784225"/>
            <a:ext cx="3556745" cy="952500"/>
          </a:xfrm>
        </p:spPr>
        <p:txBody>
          <a:bodyPr/>
          <a:lstStyle/>
          <a:p>
            <a:r>
              <a:rPr lang="en-GB" sz="5400" dirty="0" smtClean="0"/>
              <a:t>Karl </a:t>
            </a:r>
            <a:r>
              <a:rPr lang="en-GB" sz="5400" dirty="0"/>
              <a:t>M</a:t>
            </a:r>
            <a:r>
              <a:rPr lang="en-GB" sz="5400" dirty="0" smtClean="0"/>
              <a:t>arx  </a:t>
            </a:r>
            <a:endParaRPr lang="en-GB" sz="54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097807" y="2196935"/>
            <a:ext cx="5455394" cy="3822865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31487" y="2911257"/>
            <a:ext cx="565859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Karl Marx 1818 -1883</a:t>
            </a:r>
          </a:p>
          <a:p>
            <a:r>
              <a:rPr lang="en-GB" sz="2800" dirty="0" smtClean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Prussian political economist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Journalist and activist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The father of communism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731487" y="6194426"/>
            <a:ext cx="27813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(Marx, photograph. 2018).</a:t>
            </a:r>
            <a:endParaRPr lang="en-GB" sz="12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073" y="2455802"/>
            <a:ext cx="4013860" cy="42103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31487" y="6471425"/>
            <a:ext cx="23917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 BBC.2018).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38219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Conflict Theory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5587" y="2683648"/>
            <a:ext cx="4095750" cy="3342481"/>
          </a:xfrm>
        </p:spPr>
      </p:pic>
      <p:sp>
        <p:nvSpPr>
          <p:cNvPr id="5" name="TextBox 4"/>
          <p:cNvSpPr txBox="1"/>
          <p:nvPr/>
        </p:nvSpPr>
        <p:spPr>
          <a:xfrm>
            <a:off x="10309762" y="6362500"/>
            <a:ext cx="23431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(Pinterest no date)</a:t>
            </a:r>
            <a:endParaRPr lang="en-GB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581025" y="6224001"/>
            <a:ext cx="18478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 </a:t>
            </a:r>
            <a:endParaRPr lang="en-GB" sz="1200" dirty="0"/>
          </a:p>
        </p:txBody>
      </p:sp>
      <p:sp>
        <p:nvSpPr>
          <p:cNvPr id="9" name="Rectangle 8"/>
          <p:cNvSpPr/>
          <p:nvPr/>
        </p:nvSpPr>
        <p:spPr>
          <a:xfrm>
            <a:off x="722292" y="2785227"/>
            <a:ext cx="6096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The Marx conflict theory begins with the notion that there are two basic groups of people within society – the wealthy and the poor.</a:t>
            </a:r>
          </a:p>
          <a:p>
            <a:endParaRPr lang="en-GB" dirty="0" smtClean="0"/>
          </a:p>
          <a:p>
            <a:r>
              <a:rPr lang="en-GB" dirty="0" smtClean="0"/>
              <a:t>For Marx, conflict theory was a way to study the social control that the rich have over the masses </a:t>
            </a:r>
          </a:p>
          <a:p>
            <a:endParaRPr lang="en-GB" dirty="0"/>
          </a:p>
          <a:p>
            <a:r>
              <a:rPr lang="en-GB" dirty="0" smtClean="0"/>
              <a:t>Further, he believed that one society or organization only functions in order to try and better their social situation, which usually results in some type of social upheaval.</a:t>
            </a:r>
          </a:p>
        </p:txBody>
      </p:sp>
    </p:spTree>
    <p:extLst>
      <p:ext uri="{BB962C8B-B14F-4D97-AF65-F5344CB8AC3E}">
        <p14:creationId xmlns:p14="http://schemas.microsoft.com/office/powerpoint/2010/main" val="2167508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Bourgeoisie        Vs         Proletariat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9954" y="2582861"/>
            <a:ext cx="4825157" cy="576262"/>
          </a:xfrm>
        </p:spPr>
        <p:txBody>
          <a:bodyPr/>
          <a:lstStyle/>
          <a:p>
            <a:r>
              <a:rPr lang="en-GB" dirty="0" smtClean="0"/>
              <a:t>          </a:t>
            </a:r>
            <a:endParaRPr lang="en-GB" dirty="0"/>
          </a:p>
          <a:p>
            <a:r>
              <a:rPr lang="en-GB" dirty="0" smtClean="0"/>
              <a:t>      </a:t>
            </a:r>
            <a:r>
              <a:rPr lang="en-GB" sz="3200" dirty="0" smtClean="0"/>
              <a:t>Ruling class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2786" y="3179762"/>
            <a:ext cx="4840614" cy="3386137"/>
          </a:xfrm>
        </p:spPr>
        <p:txBody>
          <a:bodyPr>
            <a:normAutofit/>
          </a:bodyPr>
          <a:lstStyle/>
          <a:p>
            <a:r>
              <a:rPr lang="en-GB" dirty="0" smtClean="0"/>
              <a:t>Of the two basic classes.</a:t>
            </a:r>
          </a:p>
          <a:p>
            <a:r>
              <a:rPr lang="en-GB" dirty="0" smtClean="0"/>
              <a:t>Capitalist society.</a:t>
            </a:r>
          </a:p>
          <a:p>
            <a:r>
              <a:rPr lang="en-GB" dirty="0" smtClean="0"/>
              <a:t>Manufacturers.</a:t>
            </a:r>
          </a:p>
          <a:p>
            <a:r>
              <a:rPr lang="en-GB" dirty="0" smtClean="0"/>
              <a:t>Bankers and other employers.</a:t>
            </a:r>
          </a:p>
          <a:p>
            <a:r>
              <a:rPr lang="en-GB" dirty="0" smtClean="0"/>
              <a:t>The Bourgeoisie class own the most important of the means of production through which it exploits the working class.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89724" y="2603500"/>
            <a:ext cx="4344147" cy="576262"/>
          </a:xfrm>
        </p:spPr>
        <p:txBody>
          <a:bodyPr/>
          <a:lstStyle/>
          <a:p>
            <a:r>
              <a:rPr lang="en-GB" sz="3200" dirty="0" smtClean="0"/>
              <a:t>Working class</a:t>
            </a:r>
            <a:endParaRPr lang="en-GB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0824" y="3179762"/>
            <a:ext cx="4765676" cy="2840039"/>
          </a:xfrm>
        </p:spPr>
        <p:txBody>
          <a:bodyPr/>
          <a:lstStyle/>
          <a:p>
            <a:r>
              <a:rPr lang="en-GB" dirty="0" smtClean="0"/>
              <a:t>Socialised by bourgeoisie ideology.</a:t>
            </a:r>
          </a:p>
          <a:p>
            <a:r>
              <a:rPr lang="en-GB" dirty="0" smtClean="0"/>
              <a:t>Experience of exploitation and material depravation .</a:t>
            </a:r>
          </a:p>
          <a:p>
            <a:r>
              <a:rPr lang="en-GB" dirty="0" smtClean="0"/>
              <a:t>Individuals are sceptical of the bourgeoisies intention.</a:t>
            </a:r>
            <a:endParaRPr lang="en-GB" dirty="0"/>
          </a:p>
          <a:p>
            <a:r>
              <a:rPr lang="en-GB" dirty="0" smtClean="0"/>
              <a:t>The Proletariat are forced to sell their labour to the Bourgeoisie which result in exploitation and poverty.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72786" y="6257045"/>
            <a:ext cx="10951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(BING 2018).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5156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0200" y="769937"/>
            <a:ext cx="5721350" cy="544036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49300" y="1828800"/>
            <a:ext cx="1549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The poor get poorer </a:t>
            </a:r>
            <a:endParaRPr lang="en-GB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9163050" y="1828800"/>
            <a:ext cx="18415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The</a:t>
            </a:r>
          </a:p>
          <a:p>
            <a:r>
              <a:rPr lang="en-GB" sz="3200" dirty="0" smtClean="0"/>
              <a:t> rich</a:t>
            </a:r>
          </a:p>
          <a:p>
            <a:r>
              <a:rPr lang="en-GB" sz="3200" dirty="0" smtClean="0"/>
              <a:t> get richer</a:t>
            </a:r>
            <a:endParaRPr lang="en-GB" sz="3200" dirty="0"/>
          </a:p>
        </p:txBody>
      </p:sp>
      <p:sp>
        <p:nvSpPr>
          <p:cNvPr id="8" name="TextBox 7"/>
          <p:cNvSpPr txBox="1"/>
          <p:nvPr/>
        </p:nvSpPr>
        <p:spPr>
          <a:xfrm flipH="1">
            <a:off x="7160820" y="6261668"/>
            <a:ext cx="45363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Youtube</a:t>
            </a:r>
            <a:r>
              <a:rPr lang="en-GB" sz="1200" dirty="0" smtClean="0"/>
              <a:t>, no date).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02327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4180" y="0"/>
            <a:ext cx="541782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17601" y="1233714"/>
            <a:ext cx="523965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RULE YOU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WE FOOL YOU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WE SHOOT YOU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WE EAT FOR YOU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WE WORK FOR ALL / WE FEED ALL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 flipH="1">
            <a:off x="1117601" y="6488668"/>
            <a:ext cx="40244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 </a:t>
            </a:r>
            <a:r>
              <a:rPr lang="en-GB" sz="1200" dirty="0" err="1" smtClean="0"/>
              <a:t>Wordpress</a:t>
            </a:r>
            <a:r>
              <a:rPr lang="en-GB" sz="1200" dirty="0"/>
              <a:t> </a:t>
            </a:r>
            <a:r>
              <a:rPr lang="en-GB" sz="1200" dirty="0" smtClean="0"/>
              <a:t>. No date ).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8307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654300" y="812799"/>
            <a:ext cx="386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Bourgeoisie</a:t>
            </a:r>
          </a:p>
          <a:p>
            <a:r>
              <a:rPr lang="en-GB" sz="2800" dirty="0" smtClean="0"/>
              <a:t>The oppressors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6718300" y="812799"/>
            <a:ext cx="32131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Proletariat</a:t>
            </a:r>
          </a:p>
          <a:p>
            <a:r>
              <a:rPr lang="en-GB" sz="2800" dirty="0" smtClean="0"/>
              <a:t>The oppressed</a:t>
            </a:r>
            <a:endParaRPr lang="en-GB" sz="28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2800" y="1995506"/>
            <a:ext cx="7721600" cy="457915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9931400" y="6297661"/>
            <a:ext cx="29337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Cartoon work,(no date).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1251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1267" y="914401"/>
            <a:ext cx="4334493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 </a:t>
            </a:r>
            <a:r>
              <a:rPr lang="en-GB" sz="3600" dirty="0" smtClean="0"/>
              <a:t>The first Bourgeois revolution in 1640.</a:t>
            </a:r>
          </a:p>
          <a:p>
            <a:r>
              <a:rPr lang="en-GB" sz="3600" dirty="0" smtClean="0"/>
              <a:t>The British Empire opened the way to Industrial Revolution and the birth of a truly modern working class.</a:t>
            </a:r>
            <a:endParaRPr lang="en-GB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8805" y="1275724"/>
            <a:ext cx="5991225" cy="44291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 flipH="1">
            <a:off x="9922497" y="6307357"/>
            <a:ext cx="2178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200" dirty="0" smtClean="0"/>
              <a:t>Britain 2018)</a:t>
            </a:r>
            <a:endParaRPr lang="en-GB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9438369" y="6030358"/>
            <a:ext cx="23696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 Britain, photograph. (2018 ).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07919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8899" y="0"/>
            <a:ext cx="9563101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 flipH="1">
            <a:off x="457200" y="1422400"/>
            <a:ext cx="49149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Modern day class system</a:t>
            </a:r>
            <a:endParaRPr lang="en-GB" sz="4000" dirty="0"/>
          </a:p>
        </p:txBody>
      </p:sp>
      <p:sp>
        <p:nvSpPr>
          <p:cNvPr id="4" name="TextBox 3"/>
          <p:cNvSpPr txBox="1"/>
          <p:nvPr/>
        </p:nvSpPr>
        <p:spPr>
          <a:xfrm flipH="1">
            <a:off x="457200" y="6544136"/>
            <a:ext cx="21059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(socl.2014).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3865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-66504"/>
            <a:ext cx="8761413" cy="708025"/>
          </a:xfrm>
        </p:spPr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References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937981" y="4955594"/>
            <a:ext cx="8824913" cy="177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 err="1" smtClean="0"/>
              <a:t>Thoughtco</a:t>
            </a:r>
            <a:r>
              <a:rPr lang="en-GB" sz="1200" dirty="0" smtClean="0"/>
              <a:t> </a:t>
            </a:r>
            <a:r>
              <a:rPr lang="en-GB" sz="1200" dirty="0" smtClean="0"/>
              <a:t>no date, </a:t>
            </a:r>
            <a:r>
              <a:rPr lang="en-GB" sz="1200" i="1" dirty="0" smtClean="0"/>
              <a:t>A Brief Biography of Karl Marx</a:t>
            </a:r>
            <a:r>
              <a:rPr lang="en-GB" sz="1200" dirty="0" smtClean="0"/>
              <a:t>, Available at:  </a:t>
            </a:r>
            <a:r>
              <a:rPr lang="en-GB" sz="1200" dirty="0" smtClean="0">
                <a:hlinkClick r:id="rId2"/>
              </a:rPr>
              <a:t>https://www.thoughtco.com/conflict-theory-3026622</a:t>
            </a:r>
            <a:r>
              <a:rPr lang="en-GB" sz="1200" dirty="0" smtClean="0"/>
              <a:t> (Accessed on: 1 May 2018).</a:t>
            </a:r>
          </a:p>
          <a:p>
            <a:pPr marL="0" indent="0">
              <a:buNone/>
            </a:pPr>
            <a:r>
              <a:rPr lang="en-GB" sz="1200" dirty="0" smtClean="0"/>
              <a:t>                                     </a:t>
            </a:r>
            <a:endParaRPr lang="en-GB" sz="1200" dirty="0" smtClean="0"/>
          </a:p>
          <a:p>
            <a:pPr marL="0" indent="0">
              <a:buNone/>
            </a:pPr>
            <a:endParaRPr lang="en-GB" sz="1200" dirty="0"/>
          </a:p>
          <a:p>
            <a:endParaRPr lang="en-GB" sz="1200" dirty="0"/>
          </a:p>
        </p:txBody>
      </p:sp>
      <p:sp>
        <p:nvSpPr>
          <p:cNvPr id="11" name="Rectangle 10"/>
          <p:cNvSpPr/>
          <p:nvPr/>
        </p:nvSpPr>
        <p:spPr>
          <a:xfrm>
            <a:off x="902354" y="3536409"/>
            <a:ext cx="681467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Simpson, C.(no date).</a:t>
            </a:r>
            <a:r>
              <a:rPr lang="en-GB" sz="1200" i="1" dirty="0"/>
              <a:t>Society and Economy, Ball and Chain</a:t>
            </a:r>
            <a:r>
              <a:rPr lang="en-GB" sz="1200" dirty="0"/>
              <a:t>, Available at :</a:t>
            </a:r>
          </a:p>
          <a:p>
            <a:r>
              <a:rPr lang="en-GB" sz="1200" dirty="0" smtClean="0">
                <a:hlinkClick r:id="rId3"/>
              </a:rPr>
              <a:t>http</a:t>
            </a:r>
            <a:r>
              <a:rPr lang="en-GB" sz="1200" dirty="0" smtClean="0">
                <a:hlinkClick r:id="rId3"/>
              </a:rPr>
              <a:t>://www.cartoonwork.com/photos/371/ball-and-chain.html</a:t>
            </a:r>
            <a:r>
              <a:rPr lang="en-GB" sz="1200" dirty="0" smtClean="0"/>
              <a:t> (Accessed on: 1</a:t>
            </a:r>
            <a:r>
              <a:rPr lang="en-GB" sz="1200" baseline="30000" dirty="0" smtClean="0"/>
              <a:t>st</a:t>
            </a:r>
            <a:r>
              <a:rPr lang="en-GB" sz="1200" dirty="0" smtClean="0"/>
              <a:t> May 2018).</a:t>
            </a:r>
            <a:endParaRPr lang="en-GB" sz="1200" dirty="0"/>
          </a:p>
        </p:txBody>
      </p:sp>
      <p:sp>
        <p:nvSpPr>
          <p:cNvPr id="12" name="Rectangle 11"/>
          <p:cNvSpPr/>
          <p:nvPr/>
        </p:nvSpPr>
        <p:spPr>
          <a:xfrm>
            <a:off x="902354" y="3012225"/>
            <a:ext cx="80989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/>
              <a:t>Pinterest. (no date).</a:t>
            </a:r>
            <a:r>
              <a:rPr lang="en-GB" sz="1200" i="1" dirty="0" smtClean="0"/>
              <a:t> Photograph</a:t>
            </a:r>
            <a:r>
              <a:rPr lang="en-GB" sz="1200" dirty="0" smtClean="0"/>
              <a:t>, Available at : </a:t>
            </a:r>
            <a:r>
              <a:rPr lang="en-GB" sz="1200" dirty="0" smtClean="0">
                <a:hlinkClick r:id="rId4"/>
              </a:rPr>
              <a:t>https://www.pinterest.co.uk/pin/300404237617060287/?lp=true</a:t>
            </a:r>
            <a:r>
              <a:rPr lang="en-GB" sz="1200" dirty="0" smtClean="0"/>
              <a:t> (Accessed on : 1</a:t>
            </a:r>
            <a:r>
              <a:rPr lang="en-GB" sz="1200" baseline="30000" dirty="0" smtClean="0"/>
              <a:t>st</a:t>
            </a:r>
            <a:r>
              <a:rPr lang="en-GB" sz="1200" dirty="0" smtClean="0"/>
              <a:t> May 2018).</a:t>
            </a:r>
            <a:endParaRPr lang="en-GB" sz="1200" dirty="0"/>
          </a:p>
        </p:txBody>
      </p:sp>
      <p:sp>
        <p:nvSpPr>
          <p:cNvPr id="13" name="Rectangle 12"/>
          <p:cNvSpPr/>
          <p:nvPr/>
        </p:nvSpPr>
        <p:spPr>
          <a:xfrm>
            <a:off x="937981" y="5859916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 err="1" smtClean="0"/>
              <a:t>Youtube</a:t>
            </a:r>
            <a:r>
              <a:rPr lang="en-GB" sz="1200" dirty="0" smtClean="0"/>
              <a:t>.(no date</a:t>
            </a:r>
            <a:r>
              <a:rPr lang="en-GB" sz="1200" i="1" dirty="0" smtClean="0"/>
              <a:t>).photograph</a:t>
            </a:r>
            <a:r>
              <a:rPr lang="en-GB" sz="1200" dirty="0" smtClean="0"/>
              <a:t>, Available at:</a:t>
            </a:r>
          </a:p>
          <a:p>
            <a:r>
              <a:rPr lang="en-GB" sz="1200" dirty="0" smtClean="0">
                <a:hlinkClick r:id="rId5"/>
              </a:rPr>
              <a:t>https://www.opednews.com/articles/Practical-Choice-Not-Amer-by-Robert-Reich-American-Capitalism_Capitalism-Over-Humanity_Economy_Poor-140521-932.html</a:t>
            </a:r>
            <a:r>
              <a:rPr lang="en-GB" sz="1200" dirty="0" smtClean="0"/>
              <a:t> (Accesses on :1st May2018).</a:t>
            </a:r>
            <a:endParaRPr lang="en-GB" sz="1200" dirty="0"/>
          </a:p>
        </p:txBody>
      </p:sp>
      <p:sp>
        <p:nvSpPr>
          <p:cNvPr id="17" name="Rectangle 16"/>
          <p:cNvSpPr/>
          <p:nvPr/>
        </p:nvSpPr>
        <p:spPr>
          <a:xfrm>
            <a:off x="937981" y="1842540"/>
            <a:ext cx="80633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/>
              <a:t>Britain.(2018). </a:t>
            </a:r>
            <a:r>
              <a:rPr lang="en-GB" sz="1200" i="1" dirty="0" smtClean="0"/>
              <a:t>The contribution to Socialism, Marxism and the workers organisation</a:t>
            </a:r>
            <a:r>
              <a:rPr lang="en-GB" sz="1200" dirty="0" smtClean="0"/>
              <a:t>, (Available at: </a:t>
            </a:r>
          </a:p>
          <a:p>
            <a:r>
              <a:rPr lang="en-GB" sz="1200" dirty="0" smtClean="0">
                <a:hlinkClick r:id="rId6"/>
              </a:rPr>
              <a:t>https://www.marxists.org/subject/britain/</a:t>
            </a:r>
            <a:r>
              <a:rPr lang="en-GB" sz="1200" dirty="0" smtClean="0"/>
              <a:t> (Accessed on:1</a:t>
            </a:r>
            <a:r>
              <a:rPr lang="en-GB" sz="1200" baseline="30000" dirty="0" smtClean="0"/>
              <a:t>st</a:t>
            </a:r>
            <a:r>
              <a:rPr lang="en-GB" sz="1200" dirty="0" smtClean="0"/>
              <a:t> May 2018).</a:t>
            </a:r>
            <a:endParaRPr lang="en-GB" sz="1200" dirty="0"/>
          </a:p>
        </p:txBody>
      </p:sp>
      <p:sp>
        <p:nvSpPr>
          <p:cNvPr id="9" name="Rectangle 8"/>
          <p:cNvSpPr/>
          <p:nvPr/>
        </p:nvSpPr>
        <p:spPr>
          <a:xfrm>
            <a:off x="937981" y="584889"/>
            <a:ext cx="102246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/>
              <a:t>BBC. </a:t>
            </a:r>
            <a:r>
              <a:rPr lang="en-GB" sz="1200" dirty="0" err="1" smtClean="0"/>
              <a:t>Marxs</a:t>
            </a:r>
            <a:r>
              <a:rPr lang="en-GB" sz="1200" dirty="0" smtClean="0"/>
              <a:t> ,K . (2018). </a:t>
            </a:r>
            <a:r>
              <a:rPr lang="en-GB" sz="1200" i="1" dirty="0" smtClean="0"/>
              <a:t>Karl Marx, </a:t>
            </a:r>
            <a:r>
              <a:rPr lang="en-GB" sz="1200" dirty="0" smtClean="0"/>
              <a:t>Available at:</a:t>
            </a:r>
          </a:p>
          <a:p>
            <a:r>
              <a:rPr lang="en-GB" sz="1200" dirty="0" smtClean="0">
                <a:hlinkClick r:id="rId7"/>
              </a:rPr>
              <a:t>http://www.bbc.co.uk/history/historic_figures/marx_karl.shtml</a:t>
            </a:r>
            <a:r>
              <a:rPr lang="en-GB" sz="1200" dirty="0" smtClean="0"/>
              <a:t>( Accessed on: 1</a:t>
            </a:r>
            <a:r>
              <a:rPr lang="en-GB" sz="1200" baseline="30000" dirty="0" smtClean="0"/>
              <a:t>st</a:t>
            </a:r>
            <a:r>
              <a:rPr lang="en-GB" sz="1200" dirty="0" smtClean="0"/>
              <a:t> May 2018).</a:t>
            </a:r>
            <a:endParaRPr lang="en-GB" sz="1200" dirty="0"/>
          </a:p>
        </p:txBody>
      </p:sp>
      <p:sp>
        <p:nvSpPr>
          <p:cNvPr id="10" name="Rectangle 9"/>
          <p:cNvSpPr/>
          <p:nvPr/>
        </p:nvSpPr>
        <p:spPr>
          <a:xfrm>
            <a:off x="937981" y="1080912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 smtClean="0">
                <a:hlinkClick r:id="rId8"/>
              </a:rPr>
              <a:t>Bing Images.(2018).</a:t>
            </a:r>
            <a:r>
              <a:rPr lang="en-GB" sz="1200" i="1" dirty="0" smtClean="0">
                <a:hlinkClick r:id="rId8"/>
              </a:rPr>
              <a:t>Bourgeoisie V’s Proletariat. </a:t>
            </a:r>
            <a:r>
              <a:rPr lang="en-GB" sz="1200" dirty="0" smtClean="0">
                <a:hlinkClick r:id="rId8"/>
              </a:rPr>
              <a:t>Available on:</a:t>
            </a:r>
          </a:p>
          <a:p>
            <a:r>
              <a:rPr lang="en-GB" sz="1200" dirty="0" smtClean="0">
                <a:hlinkClick r:id="rId8"/>
              </a:rPr>
              <a:t>https</a:t>
            </a:r>
            <a:r>
              <a:rPr lang="en-GB" sz="1200" dirty="0">
                <a:hlinkClick r:id="rId8"/>
              </a:rPr>
              <a:t>://</a:t>
            </a:r>
            <a:r>
              <a:rPr lang="en-GB" sz="1200" dirty="0" smtClean="0">
                <a:hlinkClick r:id="rId8"/>
              </a:rPr>
              <a:t>www.slideshare.net/Rachiobaz/marxism-50099525</a:t>
            </a:r>
            <a:r>
              <a:rPr lang="en-GB" sz="1200" dirty="0" smtClean="0"/>
              <a:t> (Accessed on: 1</a:t>
            </a:r>
            <a:r>
              <a:rPr lang="en-GB" sz="1200" baseline="30000" dirty="0" smtClean="0"/>
              <a:t>st</a:t>
            </a:r>
            <a:r>
              <a:rPr lang="en-GB" sz="1200" dirty="0" smtClean="0"/>
              <a:t> May 2018).</a:t>
            </a:r>
            <a:endParaRPr lang="en-GB" sz="1200" dirty="0"/>
          </a:p>
        </p:txBody>
      </p:sp>
      <p:sp>
        <p:nvSpPr>
          <p:cNvPr id="14" name="Rectangle 13"/>
          <p:cNvSpPr/>
          <p:nvPr/>
        </p:nvSpPr>
        <p:spPr>
          <a:xfrm>
            <a:off x="937981" y="2401254"/>
            <a:ext cx="839585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 smtClean="0"/>
              <a:t>Marxs</a:t>
            </a:r>
            <a:r>
              <a:rPr lang="en-GB" sz="1200" dirty="0" smtClean="0"/>
              <a:t>. (2018). </a:t>
            </a:r>
            <a:r>
              <a:rPr lang="en-GB" sz="1200" i="1" dirty="0" smtClean="0"/>
              <a:t>Marx Conflict Theory</a:t>
            </a:r>
            <a:r>
              <a:rPr lang="en-GB" sz="1200" dirty="0" smtClean="0"/>
              <a:t>, Available at:</a:t>
            </a:r>
          </a:p>
          <a:p>
            <a:r>
              <a:rPr lang="en-GB" sz="1200" dirty="0" smtClean="0">
                <a:hlinkClick r:id="rId9"/>
              </a:rPr>
              <a:t>http://conflicttheory.com/marx/</a:t>
            </a:r>
            <a:r>
              <a:rPr lang="en-GB" sz="1200" dirty="0" smtClean="0"/>
              <a:t>( Accessed on :1</a:t>
            </a:r>
            <a:r>
              <a:rPr lang="en-GB" sz="1200" baseline="30000" dirty="0" smtClean="0"/>
              <a:t>st</a:t>
            </a:r>
            <a:r>
              <a:rPr lang="en-GB" sz="1200" dirty="0" smtClean="0"/>
              <a:t> May 2018).</a:t>
            </a:r>
            <a:endParaRPr lang="en-GB" sz="1200" dirty="0"/>
          </a:p>
        </p:txBody>
      </p:sp>
      <p:sp>
        <p:nvSpPr>
          <p:cNvPr id="15" name="Rectangle 14"/>
          <p:cNvSpPr/>
          <p:nvPr/>
        </p:nvSpPr>
        <p:spPr>
          <a:xfrm>
            <a:off x="937981" y="425307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 smtClean="0">
                <a:hlinkClick r:id="rId10"/>
              </a:rPr>
              <a:t>SOCL.(2014),</a:t>
            </a:r>
            <a:r>
              <a:rPr lang="en-GB" sz="1200" i="1" dirty="0" smtClean="0">
                <a:hlinkClick r:id="rId10"/>
              </a:rPr>
              <a:t>Social economic Status. </a:t>
            </a:r>
            <a:r>
              <a:rPr lang="en-GB" sz="1200" dirty="0" smtClean="0">
                <a:hlinkClick r:id="rId10"/>
              </a:rPr>
              <a:t>(Available at:</a:t>
            </a:r>
          </a:p>
          <a:p>
            <a:r>
              <a:rPr lang="en-GB" sz="1200" dirty="0" smtClean="0">
                <a:hlinkClick r:id="rId10"/>
              </a:rPr>
              <a:t>https</a:t>
            </a:r>
            <a:r>
              <a:rPr lang="en-GB" sz="1200" dirty="0">
                <a:hlinkClick r:id="rId10"/>
              </a:rPr>
              <a:t>://</a:t>
            </a:r>
            <a:r>
              <a:rPr lang="en-GB" sz="1200" dirty="0" smtClean="0">
                <a:hlinkClick r:id="rId10"/>
              </a:rPr>
              <a:t>socl120.wordpress.com/category/social-class/</a:t>
            </a:r>
            <a:r>
              <a:rPr lang="en-GB" sz="1200" dirty="0" smtClean="0"/>
              <a:t>( Accessed on: 1th May 2018).</a:t>
            </a:r>
            <a:endParaRPr lang="en-GB" sz="1200" dirty="0"/>
          </a:p>
        </p:txBody>
      </p:sp>
      <p:sp>
        <p:nvSpPr>
          <p:cNvPr id="16" name="Rectangle 15"/>
          <p:cNvSpPr/>
          <p:nvPr/>
        </p:nvSpPr>
        <p:spPr>
          <a:xfrm>
            <a:off x="902354" y="5405450"/>
            <a:ext cx="1087119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hlinkClick r:id="rId11"/>
              </a:rPr>
              <a:t>WordPress,(no date)</a:t>
            </a:r>
            <a:r>
              <a:rPr lang="en-GB" sz="1200" i="1" dirty="0" smtClean="0">
                <a:hlinkClick r:id="rId11"/>
              </a:rPr>
              <a:t>.Marxist </a:t>
            </a:r>
            <a:r>
              <a:rPr lang="en-GB" sz="1200" i="1" dirty="0">
                <a:hlinkClick r:id="rId11"/>
              </a:rPr>
              <a:t>C</a:t>
            </a:r>
            <a:r>
              <a:rPr lang="en-GB" sz="1200" i="1" dirty="0" smtClean="0">
                <a:hlinkClick r:id="rId11"/>
              </a:rPr>
              <a:t>lass Pyramid, </a:t>
            </a:r>
            <a:r>
              <a:rPr lang="en-GB" sz="1200" dirty="0" smtClean="0">
                <a:hlinkClick r:id="rId11"/>
              </a:rPr>
              <a:t>Available at:</a:t>
            </a:r>
          </a:p>
          <a:p>
            <a:r>
              <a:rPr lang="en-GB" sz="1200" dirty="0" smtClean="0">
                <a:hlinkClick r:id="rId11"/>
              </a:rPr>
              <a:t>https</a:t>
            </a:r>
            <a:r>
              <a:rPr lang="en-GB" sz="1200" dirty="0">
                <a:hlinkClick r:id="rId11"/>
              </a:rPr>
              <a:t>://08eatayyeb.wordpress.com/2014/10/13/marxist-pyramid</a:t>
            </a:r>
            <a:r>
              <a:rPr lang="en-GB" sz="1200" dirty="0" smtClean="0">
                <a:hlinkClick r:id="rId11"/>
              </a:rPr>
              <a:t>/</a:t>
            </a:r>
            <a:r>
              <a:rPr lang="en-GB" sz="1200" dirty="0" smtClean="0"/>
              <a:t> ( Accessed on:1</a:t>
            </a:r>
            <a:r>
              <a:rPr lang="en-GB" sz="1200" baseline="30000" dirty="0" smtClean="0"/>
              <a:t>st</a:t>
            </a:r>
            <a:r>
              <a:rPr lang="en-GB" sz="1200" dirty="0" smtClean="0"/>
              <a:t> May 2018).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7129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46553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1420</TotalTime>
  <Words>551</Words>
  <Application>Microsoft Office PowerPoint</Application>
  <PresentationFormat>Widescreen</PresentationFormat>
  <Paragraphs>89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Marxism  </vt:lpstr>
      <vt:lpstr>Karl Marx  </vt:lpstr>
      <vt:lpstr>Conflict Theory</vt:lpstr>
      <vt:lpstr>        Bourgeoisie        Vs         Proletariat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Marxisum Theory</dc:title>
  <dc:creator>Windows User</dc:creator>
  <cp:lastModifiedBy>Windows User</cp:lastModifiedBy>
  <cp:revision>68</cp:revision>
  <dcterms:created xsi:type="dcterms:W3CDTF">2018-05-03T13:04:54Z</dcterms:created>
  <dcterms:modified xsi:type="dcterms:W3CDTF">2018-05-08T12:40:31Z</dcterms:modified>
</cp:coreProperties>
</file>