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notesMasterIdLst>
    <p:notesMasterId r:id="rId19"/>
  </p:notesMasterIdLst>
  <p:handoutMasterIdLst>
    <p:handoutMasterId r:id="rId20"/>
  </p:handoutMasterIdLst>
  <p:sldIdLst>
    <p:sldId id="257" r:id="rId5"/>
    <p:sldId id="258" r:id="rId6"/>
    <p:sldId id="259" r:id="rId7"/>
    <p:sldId id="260" r:id="rId8"/>
    <p:sldId id="265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 autoAdjust="0"/>
  </p:normalViewPr>
  <p:slideViewPr>
    <p:cSldViewPr snapToGrid="0">
      <p:cViewPr varScale="1">
        <p:scale>
          <a:sx n="80" d="100"/>
          <a:sy n="80" d="100"/>
        </p:scale>
        <p:origin x="120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58283D-2D08-48E6-822F-D5B4ACFB89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BA2EF3-D057-4DB9-8FB4-E158DF9A95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Snep produce and market excellent products in the following areas:</a:t>
          </a:r>
        </a:p>
      </dgm:t>
    </dgm:pt>
    <dgm:pt modelId="{729E4C92-9E46-40CD-9B50-72A140D674A9}" type="parTrans" cxnId="{51F9908F-4CCB-497D-A99E-F20B09943558}">
      <dgm:prSet/>
      <dgm:spPr/>
      <dgm:t>
        <a:bodyPr/>
        <a:lstStyle/>
        <a:p>
          <a:endParaRPr lang="en-US"/>
        </a:p>
      </dgm:t>
    </dgm:pt>
    <dgm:pt modelId="{76C04046-1959-4353-BF94-B0D2234669EC}" type="sibTrans" cxnId="{51F9908F-4CCB-497D-A99E-F20B09943558}">
      <dgm:prSet/>
      <dgm:spPr/>
      <dgm:t>
        <a:bodyPr/>
        <a:lstStyle/>
        <a:p>
          <a:endParaRPr lang="en-US"/>
        </a:p>
      </dgm:t>
    </dgm:pt>
    <dgm:pt modelId="{35EE384C-1EDE-4B18-ACDF-2D0AABE118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Nutrition- Supplements, Meal Replacements, Foods</a:t>
          </a:r>
        </a:p>
      </dgm:t>
    </dgm:pt>
    <dgm:pt modelId="{32CE53B6-8EE4-4E7A-BF86-9E3956315CB3}" type="parTrans" cxnId="{8C52779F-0120-49AD-9B52-0C4532084C4C}">
      <dgm:prSet/>
      <dgm:spPr/>
      <dgm:t>
        <a:bodyPr/>
        <a:lstStyle/>
        <a:p>
          <a:endParaRPr lang="en-US"/>
        </a:p>
      </dgm:t>
    </dgm:pt>
    <dgm:pt modelId="{0AD609EA-0462-4BAC-BF73-264E5C246352}" type="sibTrans" cxnId="{8C52779F-0120-49AD-9B52-0C4532084C4C}">
      <dgm:prSet/>
      <dgm:spPr/>
      <dgm:t>
        <a:bodyPr/>
        <a:lstStyle/>
        <a:p>
          <a:endParaRPr lang="en-US"/>
        </a:p>
      </dgm:t>
    </dgm:pt>
    <dgm:pt modelId="{E3E8C475-31BF-4B3A-8C7E-E9CD4A99F8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Personal Care- beauty products, cosmetics, and make-up</a:t>
          </a:r>
        </a:p>
      </dgm:t>
    </dgm:pt>
    <dgm:pt modelId="{FF0C61FC-0EDA-4C20-AA84-DA165F658454}" type="parTrans" cxnId="{97922EFD-77D3-4E9C-A020-92CE82EF58ED}">
      <dgm:prSet/>
      <dgm:spPr/>
      <dgm:t>
        <a:bodyPr/>
        <a:lstStyle/>
        <a:p>
          <a:endParaRPr lang="en-US"/>
        </a:p>
      </dgm:t>
    </dgm:pt>
    <dgm:pt modelId="{F8075743-45FB-4E6B-AF54-68227CB0B2B9}" type="sibTrans" cxnId="{97922EFD-77D3-4E9C-A020-92CE82EF58ED}">
      <dgm:prSet/>
      <dgm:spPr/>
      <dgm:t>
        <a:bodyPr/>
        <a:lstStyle/>
        <a:p>
          <a:endParaRPr lang="en-US"/>
        </a:p>
      </dgm:t>
    </dgm:pt>
    <dgm:pt modelId="{6436CFE9-E8BF-402B-9459-96E29EB159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Environmental Care-multi-purpose probiotic solutions</a:t>
          </a:r>
        </a:p>
      </dgm:t>
    </dgm:pt>
    <dgm:pt modelId="{4093E8A0-2050-4C07-9D0C-54F4A034B1A9}" type="parTrans" cxnId="{2193DCF6-63DE-406C-918C-B67617949156}">
      <dgm:prSet/>
      <dgm:spPr/>
      <dgm:t>
        <a:bodyPr/>
        <a:lstStyle/>
        <a:p>
          <a:endParaRPr lang="en-US"/>
        </a:p>
      </dgm:t>
    </dgm:pt>
    <dgm:pt modelId="{703C7998-C3FA-4317-8CEE-11B16E71DF15}" type="sibTrans" cxnId="{2193DCF6-63DE-406C-918C-B67617949156}">
      <dgm:prSet/>
      <dgm:spPr/>
      <dgm:t>
        <a:bodyPr/>
        <a:lstStyle/>
        <a:p>
          <a:endParaRPr lang="en-US"/>
        </a:p>
      </dgm:t>
    </dgm:pt>
    <dgm:pt modelId="{25CB8817-6F9E-4778-A5F4-FA6807CEDB3A}" type="pres">
      <dgm:prSet presAssocID="{EE58283D-2D08-48E6-822F-D5B4ACFB8939}" presName="root" presStyleCnt="0">
        <dgm:presLayoutVars>
          <dgm:dir/>
          <dgm:resizeHandles val="exact"/>
        </dgm:presLayoutVars>
      </dgm:prSet>
      <dgm:spPr/>
    </dgm:pt>
    <dgm:pt modelId="{3CCA7607-130F-4CB0-BD01-2E382905A7D4}" type="pres">
      <dgm:prSet presAssocID="{08BA2EF3-D057-4DB9-8FB4-E158DF9A95D3}" presName="compNode" presStyleCnt="0"/>
      <dgm:spPr/>
    </dgm:pt>
    <dgm:pt modelId="{1E1FA6CC-240E-430D-B628-28758C9ABA06}" type="pres">
      <dgm:prSet presAssocID="{08BA2EF3-D057-4DB9-8FB4-E158DF9A95D3}" presName="bgRect" presStyleLbl="bgShp" presStyleIdx="0" presStyleCnt="4"/>
      <dgm:spPr/>
    </dgm:pt>
    <dgm:pt modelId="{03C816D0-4524-44FA-8AFD-D7AE0B5DC9A8}" type="pres">
      <dgm:prSet presAssocID="{08BA2EF3-D057-4DB9-8FB4-E158DF9A95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798E008C-AFEC-43F1-8B50-E9165CDE88A1}" type="pres">
      <dgm:prSet presAssocID="{08BA2EF3-D057-4DB9-8FB4-E158DF9A95D3}" presName="spaceRect" presStyleCnt="0"/>
      <dgm:spPr/>
    </dgm:pt>
    <dgm:pt modelId="{E17A87F8-C94A-4A8A-A3D5-75BEEBAB1B6D}" type="pres">
      <dgm:prSet presAssocID="{08BA2EF3-D057-4DB9-8FB4-E158DF9A95D3}" presName="parTx" presStyleLbl="revTx" presStyleIdx="0" presStyleCnt="4">
        <dgm:presLayoutVars>
          <dgm:chMax val="0"/>
          <dgm:chPref val="0"/>
        </dgm:presLayoutVars>
      </dgm:prSet>
      <dgm:spPr/>
    </dgm:pt>
    <dgm:pt modelId="{4E3C6921-5EEC-43DD-A972-39DBC01DECA1}" type="pres">
      <dgm:prSet presAssocID="{76C04046-1959-4353-BF94-B0D2234669EC}" presName="sibTrans" presStyleCnt="0"/>
      <dgm:spPr/>
    </dgm:pt>
    <dgm:pt modelId="{D0503F63-117C-4E2A-B301-94BC484EA295}" type="pres">
      <dgm:prSet presAssocID="{35EE384C-1EDE-4B18-ACDF-2D0AABE11878}" presName="compNode" presStyleCnt="0"/>
      <dgm:spPr/>
    </dgm:pt>
    <dgm:pt modelId="{57DAABD0-3564-4B4E-A2A7-EC6BCB621D5D}" type="pres">
      <dgm:prSet presAssocID="{35EE384C-1EDE-4B18-ACDF-2D0AABE11878}" presName="bgRect" presStyleLbl="bgShp" presStyleIdx="1" presStyleCnt="4"/>
      <dgm:spPr/>
    </dgm:pt>
    <dgm:pt modelId="{F9E84325-A705-4318-8C99-30B2EAF5740C}" type="pres">
      <dgm:prSet presAssocID="{35EE384C-1EDE-4B18-ACDF-2D0AABE118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9589F843-37B5-4D5B-8A92-76DC0096336B}" type="pres">
      <dgm:prSet presAssocID="{35EE384C-1EDE-4B18-ACDF-2D0AABE11878}" presName="spaceRect" presStyleCnt="0"/>
      <dgm:spPr/>
    </dgm:pt>
    <dgm:pt modelId="{1A3E353A-A075-4593-B714-C1944CDE4918}" type="pres">
      <dgm:prSet presAssocID="{35EE384C-1EDE-4B18-ACDF-2D0AABE11878}" presName="parTx" presStyleLbl="revTx" presStyleIdx="1" presStyleCnt="4">
        <dgm:presLayoutVars>
          <dgm:chMax val="0"/>
          <dgm:chPref val="0"/>
        </dgm:presLayoutVars>
      </dgm:prSet>
      <dgm:spPr/>
    </dgm:pt>
    <dgm:pt modelId="{318FA04B-D542-4B95-B1FD-C0FE181926C6}" type="pres">
      <dgm:prSet presAssocID="{0AD609EA-0462-4BAC-BF73-264E5C246352}" presName="sibTrans" presStyleCnt="0"/>
      <dgm:spPr/>
    </dgm:pt>
    <dgm:pt modelId="{0650A758-1C7F-4DBF-B305-3781318B58E9}" type="pres">
      <dgm:prSet presAssocID="{E3E8C475-31BF-4B3A-8C7E-E9CD4A99F823}" presName="compNode" presStyleCnt="0"/>
      <dgm:spPr/>
    </dgm:pt>
    <dgm:pt modelId="{B1442A87-17A1-44BF-BF50-2898CB9B5C90}" type="pres">
      <dgm:prSet presAssocID="{E3E8C475-31BF-4B3A-8C7E-E9CD4A99F823}" presName="bgRect" presStyleLbl="bgShp" presStyleIdx="2" presStyleCnt="4"/>
      <dgm:spPr/>
    </dgm:pt>
    <dgm:pt modelId="{C7F7FE7E-0AEE-42D7-A643-15DF491C42E3}" type="pres">
      <dgm:prSet presAssocID="{E3E8C475-31BF-4B3A-8C7E-E9CD4A99F8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shes"/>
        </a:ext>
      </dgm:extLst>
    </dgm:pt>
    <dgm:pt modelId="{70B4D2D5-B785-47E1-92DD-2A0984413CFB}" type="pres">
      <dgm:prSet presAssocID="{E3E8C475-31BF-4B3A-8C7E-E9CD4A99F823}" presName="spaceRect" presStyleCnt="0"/>
      <dgm:spPr/>
    </dgm:pt>
    <dgm:pt modelId="{2568CAD0-3AC6-48D0-82B2-5C11B67E73C7}" type="pres">
      <dgm:prSet presAssocID="{E3E8C475-31BF-4B3A-8C7E-E9CD4A99F823}" presName="parTx" presStyleLbl="revTx" presStyleIdx="2" presStyleCnt="4">
        <dgm:presLayoutVars>
          <dgm:chMax val="0"/>
          <dgm:chPref val="0"/>
        </dgm:presLayoutVars>
      </dgm:prSet>
      <dgm:spPr/>
    </dgm:pt>
    <dgm:pt modelId="{DD6565A1-7DE4-471F-B3C3-B7B68F18F66A}" type="pres">
      <dgm:prSet presAssocID="{F8075743-45FB-4E6B-AF54-68227CB0B2B9}" presName="sibTrans" presStyleCnt="0"/>
      <dgm:spPr/>
    </dgm:pt>
    <dgm:pt modelId="{171C4E35-9F52-437B-AAB1-BD7203BC0CFA}" type="pres">
      <dgm:prSet presAssocID="{6436CFE9-E8BF-402B-9459-96E29EB15958}" presName="compNode" presStyleCnt="0"/>
      <dgm:spPr/>
    </dgm:pt>
    <dgm:pt modelId="{52F11346-1F31-4BC8-9BE2-A1CD5CEA258E}" type="pres">
      <dgm:prSet presAssocID="{6436CFE9-E8BF-402B-9459-96E29EB15958}" presName="bgRect" presStyleLbl="bgShp" presStyleIdx="3" presStyleCnt="4"/>
      <dgm:spPr/>
    </dgm:pt>
    <dgm:pt modelId="{51B16E5C-0701-4860-9CC5-597C5E42C840}" type="pres">
      <dgm:prSet presAssocID="{6436CFE9-E8BF-402B-9459-96E29EB1595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8A2D94EB-5E0A-4A0F-ACA6-8C862E691C47}" type="pres">
      <dgm:prSet presAssocID="{6436CFE9-E8BF-402B-9459-96E29EB15958}" presName="spaceRect" presStyleCnt="0"/>
      <dgm:spPr/>
    </dgm:pt>
    <dgm:pt modelId="{32682C10-528B-4586-B6E4-1C981889D010}" type="pres">
      <dgm:prSet presAssocID="{6436CFE9-E8BF-402B-9459-96E29EB1595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98F865-BC0A-40A7-95FE-EDB6405E0168}" type="presOf" srcId="{EE58283D-2D08-48E6-822F-D5B4ACFB8939}" destId="{25CB8817-6F9E-4778-A5F4-FA6807CEDB3A}" srcOrd="0" destOrd="0" presId="urn:microsoft.com/office/officeart/2018/2/layout/IconVerticalSolidList"/>
    <dgm:cxn modelId="{FCE78949-5801-4F2D-9C61-9B0F6C94EBF7}" type="presOf" srcId="{6436CFE9-E8BF-402B-9459-96E29EB15958}" destId="{32682C10-528B-4586-B6E4-1C981889D010}" srcOrd="0" destOrd="0" presId="urn:microsoft.com/office/officeart/2018/2/layout/IconVerticalSolidList"/>
    <dgm:cxn modelId="{51F9908F-4CCB-497D-A99E-F20B09943558}" srcId="{EE58283D-2D08-48E6-822F-D5B4ACFB8939}" destId="{08BA2EF3-D057-4DB9-8FB4-E158DF9A95D3}" srcOrd="0" destOrd="0" parTransId="{729E4C92-9E46-40CD-9B50-72A140D674A9}" sibTransId="{76C04046-1959-4353-BF94-B0D2234669EC}"/>
    <dgm:cxn modelId="{49BD9997-A3EC-4CD3-AD90-20860A3F4EB1}" type="presOf" srcId="{35EE384C-1EDE-4B18-ACDF-2D0AABE11878}" destId="{1A3E353A-A075-4593-B714-C1944CDE4918}" srcOrd="0" destOrd="0" presId="urn:microsoft.com/office/officeart/2018/2/layout/IconVerticalSolidList"/>
    <dgm:cxn modelId="{8C52779F-0120-49AD-9B52-0C4532084C4C}" srcId="{EE58283D-2D08-48E6-822F-D5B4ACFB8939}" destId="{35EE384C-1EDE-4B18-ACDF-2D0AABE11878}" srcOrd="1" destOrd="0" parTransId="{32CE53B6-8EE4-4E7A-BF86-9E3956315CB3}" sibTransId="{0AD609EA-0462-4BAC-BF73-264E5C246352}"/>
    <dgm:cxn modelId="{D3ED49B2-F868-4610-BED1-DFE8ABB77A80}" type="presOf" srcId="{08BA2EF3-D057-4DB9-8FB4-E158DF9A95D3}" destId="{E17A87F8-C94A-4A8A-A3D5-75BEEBAB1B6D}" srcOrd="0" destOrd="0" presId="urn:microsoft.com/office/officeart/2018/2/layout/IconVerticalSolidList"/>
    <dgm:cxn modelId="{1D31A2DD-FE3E-4223-8B63-93EE7EF3E530}" type="presOf" srcId="{E3E8C475-31BF-4B3A-8C7E-E9CD4A99F823}" destId="{2568CAD0-3AC6-48D0-82B2-5C11B67E73C7}" srcOrd="0" destOrd="0" presId="urn:microsoft.com/office/officeart/2018/2/layout/IconVerticalSolidList"/>
    <dgm:cxn modelId="{2193DCF6-63DE-406C-918C-B67617949156}" srcId="{EE58283D-2D08-48E6-822F-D5B4ACFB8939}" destId="{6436CFE9-E8BF-402B-9459-96E29EB15958}" srcOrd="3" destOrd="0" parTransId="{4093E8A0-2050-4C07-9D0C-54F4A034B1A9}" sibTransId="{703C7998-C3FA-4317-8CEE-11B16E71DF15}"/>
    <dgm:cxn modelId="{97922EFD-77D3-4E9C-A020-92CE82EF58ED}" srcId="{EE58283D-2D08-48E6-822F-D5B4ACFB8939}" destId="{E3E8C475-31BF-4B3A-8C7E-E9CD4A99F823}" srcOrd="2" destOrd="0" parTransId="{FF0C61FC-0EDA-4C20-AA84-DA165F658454}" sibTransId="{F8075743-45FB-4E6B-AF54-68227CB0B2B9}"/>
    <dgm:cxn modelId="{887D9819-311F-4831-9CB6-2F87499DCBC3}" type="presParOf" srcId="{25CB8817-6F9E-4778-A5F4-FA6807CEDB3A}" destId="{3CCA7607-130F-4CB0-BD01-2E382905A7D4}" srcOrd="0" destOrd="0" presId="urn:microsoft.com/office/officeart/2018/2/layout/IconVerticalSolidList"/>
    <dgm:cxn modelId="{FB5F5B33-12DB-45B6-9C7A-2DF574A19504}" type="presParOf" srcId="{3CCA7607-130F-4CB0-BD01-2E382905A7D4}" destId="{1E1FA6CC-240E-430D-B628-28758C9ABA06}" srcOrd="0" destOrd="0" presId="urn:microsoft.com/office/officeart/2018/2/layout/IconVerticalSolidList"/>
    <dgm:cxn modelId="{F331D670-CDED-4885-9AED-C745500A0512}" type="presParOf" srcId="{3CCA7607-130F-4CB0-BD01-2E382905A7D4}" destId="{03C816D0-4524-44FA-8AFD-D7AE0B5DC9A8}" srcOrd="1" destOrd="0" presId="urn:microsoft.com/office/officeart/2018/2/layout/IconVerticalSolidList"/>
    <dgm:cxn modelId="{52B68F44-988B-48D3-B7EA-09593B0BB2DC}" type="presParOf" srcId="{3CCA7607-130F-4CB0-BD01-2E382905A7D4}" destId="{798E008C-AFEC-43F1-8B50-E9165CDE88A1}" srcOrd="2" destOrd="0" presId="urn:microsoft.com/office/officeart/2018/2/layout/IconVerticalSolidList"/>
    <dgm:cxn modelId="{9589F4F9-24BE-40DA-A791-D1BDAF3101EB}" type="presParOf" srcId="{3CCA7607-130F-4CB0-BD01-2E382905A7D4}" destId="{E17A87F8-C94A-4A8A-A3D5-75BEEBAB1B6D}" srcOrd="3" destOrd="0" presId="urn:microsoft.com/office/officeart/2018/2/layout/IconVerticalSolidList"/>
    <dgm:cxn modelId="{745FC462-90DA-4824-8304-9AFE6FC14DFC}" type="presParOf" srcId="{25CB8817-6F9E-4778-A5F4-FA6807CEDB3A}" destId="{4E3C6921-5EEC-43DD-A972-39DBC01DECA1}" srcOrd="1" destOrd="0" presId="urn:microsoft.com/office/officeart/2018/2/layout/IconVerticalSolidList"/>
    <dgm:cxn modelId="{738414BC-38A1-41BD-A178-5ADB1B3A76F3}" type="presParOf" srcId="{25CB8817-6F9E-4778-A5F4-FA6807CEDB3A}" destId="{D0503F63-117C-4E2A-B301-94BC484EA295}" srcOrd="2" destOrd="0" presId="urn:microsoft.com/office/officeart/2018/2/layout/IconVerticalSolidList"/>
    <dgm:cxn modelId="{45617BD1-378D-44FE-918E-5914E7817F1D}" type="presParOf" srcId="{D0503F63-117C-4E2A-B301-94BC484EA295}" destId="{57DAABD0-3564-4B4E-A2A7-EC6BCB621D5D}" srcOrd="0" destOrd="0" presId="urn:microsoft.com/office/officeart/2018/2/layout/IconVerticalSolidList"/>
    <dgm:cxn modelId="{8907AC2F-04CE-408A-AF4A-CFCED7A3C4A6}" type="presParOf" srcId="{D0503F63-117C-4E2A-B301-94BC484EA295}" destId="{F9E84325-A705-4318-8C99-30B2EAF5740C}" srcOrd="1" destOrd="0" presId="urn:microsoft.com/office/officeart/2018/2/layout/IconVerticalSolidList"/>
    <dgm:cxn modelId="{E585AEEF-D75C-48F0-9F97-9AB71173042F}" type="presParOf" srcId="{D0503F63-117C-4E2A-B301-94BC484EA295}" destId="{9589F843-37B5-4D5B-8A92-76DC0096336B}" srcOrd="2" destOrd="0" presId="urn:microsoft.com/office/officeart/2018/2/layout/IconVerticalSolidList"/>
    <dgm:cxn modelId="{11D67892-DC63-498C-B05A-7CF36732248D}" type="presParOf" srcId="{D0503F63-117C-4E2A-B301-94BC484EA295}" destId="{1A3E353A-A075-4593-B714-C1944CDE4918}" srcOrd="3" destOrd="0" presId="urn:microsoft.com/office/officeart/2018/2/layout/IconVerticalSolidList"/>
    <dgm:cxn modelId="{5218D8C1-7631-4574-BFD2-39863B7046C2}" type="presParOf" srcId="{25CB8817-6F9E-4778-A5F4-FA6807CEDB3A}" destId="{318FA04B-D542-4B95-B1FD-C0FE181926C6}" srcOrd="3" destOrd="0" presId="urn:microsoft.com/office/officeart/2018/2/layout/IconVerticalSolidList"/>
    <dgm:cxn modelId="{A9356AD6-B8E9-4108-9BBB-3ED2212185AB}" type="presParOf" srcId="{25CB8817-6F9E-4778-A5F4-FA6807CEDB3A}" destId="{0650A758-1C7F-4DBF-B305-3781318B58E9}" srcOrd="4" destOrd="0" presId="urn:microsoft.com/office/officeart/2018/2/layout/IconVerticalSolidList"/>
    <dgm:cxn modelId="{AB51ACD9-E845-4414-AF46-EFF15E508D93}" type="presParOf" srcId="{0650A758-1C7F-4DBF-B305-3781318B58E9}" destId="{B1442A87-17A1-44BF-BF50-2898CB9B5C90}" srcOrd="0" destOrd="0" presId="urn:microsoft.com/office/officeart/2018/2/layout/IconVerticalSolidList"/>
    <dgm:cxn modelId="{0A9C350D-EA98-4791-84F8-BFE85395BAAD}" type="presParOf" srcId="{0650A758-1C7F-4DBF-B305-3781318B58E9}" destId="{C7F7FE7E-0AEE-42D7-A643-15DF491C42E3}" srcOrd="1" destOrd="0" presId="urn:microsoft.com/office/officeart/2018/2/layout/IconVerticalSolidList"/>
    <dgm:cxn modelId="{4FB319C8-DD2C-4BD9-8210-CCCB9BFB4E33}" type="presParOf" srcId="{0650A758-1C7F-4DBF-B305-3781318B58E9}" destId="{70B4D2D5-B785-47E1-92DD-2A0984413CFB}" srcOrd="2" destOrd="0" presId="urn:microsoft.com/office/officeart/2018/2/layout/IconVerticalSolidList"/>
    <dgm:cxn modelId="{50F7BFF6-E717-44E0-BC2B-EB63DADE9651}" type="presParOf" srcId="{0650A758-1C7F-4DBF-B305-3781318B58E9}" destId="{2568CAD0-3AC6-48D0-82B2-5C11B67E73C7}" srcOrd="3" destOrd="0" presId="urn:microsoft.com/office/officeart/2018/2/layout/IconVerticalSolidList"/>
    <dgm:cxn modelId="{FFA64A22-5C5A-4C1D-B41C-0314EBFB880A}" type="presParOf" srcId="{25CB8817-6F9E-4778-A5F4-FA6807CEDB3A}" destId="{DD6565A1-7DE4-471F-B3C3-B7B68F18F66A}" srcOrd="5" destOrd="0" presId="urn:microsoft.com/office/officeart/2018/2/layout/IconVerticalSolidList"/>
    <dgm:cxn modelId="{8FC01140-47E6-4876-8F39-B711309FB0D6}" type="presParOf" srcId="{25CB8817-6F9E-4778-A5F4-FA6807CEDB3A}" destId="{171C4E35-9F52-437B-AAB1-BD7203BC0CFA}" srcOrd="6" destOrd="0" presId="urn:microsoft.com/office/officeart/2018/2/layout/IconVerticalSolidList"/>
    <dgm:cxn modelId="{01EBF82C-99F2-41FD-BF67-ED9D1CC96DE0}" type="presParOf" srcId="{171C4E35-9F52-437B-AAB1-BD7203BC0CFA}" destId="{52F11346-1F31-4BC8-9BE2-A1CD5CEA258E}" srcOrd="0" destOrd="0" presId="urn:microsoft.com/office/officeart/2018/2/layout/IconVerticalSolidList"/>
    <dgm:cxn modelId="{870A4134-D0D2-4F7E-AE58-4C36462EA977}" type="presParOf" srcId="{171C4E35-9F52-437B-AAB1-BD7203BC0CFA}" destId="{51B16E5C-0701-4860-9CC5-597C5E42C840}" srcOrd="1" destOrd="0" presId="urn:microsoft.com/office/officeart/2018/2/layout/IconVerticalSolidList"/>
    <dgm:cxn modelId="{C7B68E78-ACE4-44CC-929D-0C0E0818B16B}" type="presParOf" srcId="{171C4E35-9F52-437B-AAB1-BD7203BC0CFA}" destId="{8A2D94EB-5E0A-4A0F-ACA6-8C862E691C47}" srcOrd="2" destOrd="0" presId="urn:microsoft.com/office/officeart/2018/2/layout/IconVerticalSolidList"/>
    <dgm:cxn modelId="{BF1F56E7-0932-4855-8CE4-D8D46D4D297E}" type="presParOf" srcId="{171C4E35-9F52-437B-AAB1-BD7203BC0CFA}" destId="{32682C10-528B-4586-B6E4-1C981889D0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1FA6CC-240E-430D-B628-28758C9ABA06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816D0-4524-44FA-8AFD-D7AE0B5DC9A8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A87F8-C94A-4A8A-A3D5-75BEEBAB1B6D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Snep produce and market excellent products in the following areas:</a:t>
          </a:r>
        </a:p>
      </dsp:txBody>
      <dsp:txXfrm>
        <a:off x="922618" y="1576"/>
        <a:ext cx="8950044" cy="798803"/>
      </dsp:txXfrm>
    </dsp:sp>
    <dsp:sp modelId="{57DAABD0-3564-4B4E-A2A7-EC6BCB621D5D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84325-A705-4318-8C99-30B2EAF5740C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E353A-A075-4593-B714-C1944CDE4918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Nutrition- Supplements, Meal Replacements, Foods</a:t>
          </a:r>
        </a:p>
      </dsp:txBody>
      <dsp:txXfrm>
        <a:off x="922618" y="1000080"/>
        <a:ext cx="8950044" cy="798803"/>
      </dsp:txXfrm>
    </dsp:sp>
    <dsp:sp modelId="{B1442A87-17A1-44BF-BF50-2898CB9B5C90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F7FE7E-0AEE-42D7-A643-15DF491C42E3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8CAD0-3AC6-48D0-82B2-5C11B67E73C7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Personal Care- beauty products, cosmetics, and make-up</a:t>
          </a:r>
        </a:p>
      </dsp:txBody>
      <dsp:txXfrm>
        <a:off x="922618" y="1998585"/>
        <a:ext cx="8950044" cy="798803"/>
      </dsp:txXfrm>
    </dsp:sp>
    <dsp:sp modelId="{52F11346-1F31-4BC8-9BE2-A1CD5CEA258E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16E5C-0701-4860-9CC5-597C5E42C840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82C10-528B-4586-B6E4-1C981889D010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Environmental Care-multi-purpose probiotic solutions</a:t>
          </a:r>
        </a:p>
      </dsp:txBody>
      <dsp:txXfrm>
        <a:off x="922618" y="2997090"/>
        <a:ext cx="8950044" cy="798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7/1/2025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7/1/2025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0840E64-78EA-480E-9DFC-F5D183737F14}" type="datetime1">
              <a:rPr lang="en-US" smtClean="0"/>
              <a:t>7/1/2025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5875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965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D329652-6112-4F3D-B614-62B56A045E3D}" type="datetime1">
              <a:rPr lang="en-US" smtClean="0"/>
              <a:t>7/1/2025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2614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63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8761A824-A4A3-4BDD-B7F1-293A0EC1EA54}" type="datetime1">
              <a:rPr lang="en-US" smtClean="0"/>
              <a:t>7/1/2025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264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D81B1D06-1BCF-4BCB-9319-09267D16BB9F}" type="datetime1">
              <a:rPr lang="en-US" smtClean="0"/>
              <a:t>7/1/2025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471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7/1/2025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71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pPr rtl="0"/>
            <a:fld id="{5BA78C1D-B8C9-43D1-BED3-AB201E145563}" type="datetime1">
              <a:rPr lang="en-US" smtClean="0"/>
              <a:t>7/1/2025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208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A2D3EE-FBE6-4434-A13B-BD4C1C612D44}" type="datetime1">
              <a:rPr lang="en-US" smtClean="0"/>
              <a:t>7/1/2025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23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B56802B-70FA-41EA-BEAA-8B64D5BF1424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41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F512D428-74E3-499E-9255-6C7C463A82F6}" type="datetime1">
              <a:rPr lang="en-US" smtClean="0"/>
              <a:t>7/1/2025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688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7/1/2025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703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2.gif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ffiorentina.com/en" TargetMode="External"/><Relationship Id="rId3" Type="http://schemas.openxmlformats.org/officeDocument/2006/relationships/hyperlink" Target="https://www.avedisco.it/it-IT" TargetMode="External"/><Relationship Id="rId7" Type="http://schemas.openxmlformats.org/officeDocument/2006/relationships/hyperlink" Target="https://www.sportbusinessmanagement.it/2018/09/snep-diventa-premium-partner-della.html" TargetMode="External"/><Relationship Id="rId2" Type="http://schemas.openxmlformats.org/officeDocument/2006/relationships/hyperlink" Target="https://www.facebook.com/beatrice.sebe/photo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.trustpilot.com/review/www.mysnep.com" TargetMode="External"/><Relationship Id="rId5" Type="http://schemas.openxmlformats.org/officeDocument/2006/relationships/hyperlink" Target="https://giphy.com/gifs/Snep-Spa-snep-snepspa-spa-RPRXfR2R2WSXQXiPCS" TargetMode="External"/><Relationship Id="rId4" Type="http://schemas.openxmlformats.org/officeDocument/2006/relationships/hyperlink" Target="https://www.mysnep.com/who-we-are-P4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613546"/>
            <a:ext cx="4775075" cy="163090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M</a:t>
            </a:r>
            <a:r>
              <a:rPr lang="en-gb" sz="4400" dirty="0">
                <a:solidFill>
                  <a:schemeClr val="tx1"/>
                </a:solidFill>
              </a:rPr>
              <a:t>anaging enterprise business plan- </a:t>
            </a:r>
            <a:r>
              <a:rPr lang="en-gb" sz="4400" dirty="0" err="1">
                <a:solidFill>
                  <a:schemeClr val="tx1"/>
                </a:solidFill>
              </a:rPr>
              <a:t>snep</a:t>
            </a:r>
            <a:r>
              <a:rPr lang="en-gb" sz="4400" dirty="0">
                <a:solidFill>
                  <a:schemeClr val="tx1"/>
                </a:solidFill>
              </a:rPr>
              <a:t> spa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6AB76-14DD-246C-5219-41A3DADD05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142" y="89791"/>
            <a:ext cx="1810669" cy="7254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5A13C9-DB47-5FD3-CFF5-0907D3BF3A6B}"/>
              </a:ext>
            </a:extLst>
          </p:cNvPr>
          <p:cNvSpPr txBox="1"/>
          <p:nvPr/>
        </p:nvSpPr>
        <p:spPr>
          <a:xfrm>
            <a:off x="145912" y="5216040"/>
            <a:ext cx="6032241" cy="1285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</a:rPr>
              <a:t>Module name: Managing Enterprise BMSW4011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</a:rPr>
              <a:t>Module lecturer: Melanie Squire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</a:rPr>
              <a:t>Student name: Alexandra- Marilena Furcoiu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D43FDA-48DE-4D23-16D5-C28406C236DA}"/>
              </a:ext>
            </a:extLst>
          </p:cNvPr>
          <p:cNvSpPr txBox="1"/>
          <p:nvPr/>
        </p:nvSpPr>
        <p:spPr>
          <a:xfrm>
            <a:off x="737417" y="1120676"/>
            <a:ext cx="57371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Aims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Promoting holistic wellbeing- </a:t>
            </a:r>
            <a:r>
              <a:rPr lang="en-GB" dirty="0"/>
              <a:t>high quality wellness, nutritional and personal care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Empower Independent Entrepreneurs- </a:t>
            </a:r>
            <a:r>
              <a:rPr lang="en-GB" dirty="0"/>
              <a:t>financial freedom and personal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Sustain long- term growth- </a:t>
            </a:r>
            <a:r>
              <a:rPr lang="en-GB" dirty="0"/>
              <a:t>innovation, customer satisfaction, and a sustainable business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Enhance health awareness- </a:t>
            </a:r>
            <a:r>
              <a:rPr lang="en-GB" dirty="0"/>
              <a:t>educate people of the importance of health, nutrition, and self- care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BEB1A6-36D5-6B01-AFCB-1F5F9CFF5DEE}"/>
              </a:ext>
            </a:extLst>
          </p:cNvPr>
          <p:cNvSpPr txBox="1"/>
          <p:nvPr/>
        </p:nvSpPr>
        <p:spPr>
          <a:xfrm>
            <a:off x="6575024" y="1120676"/>
            <a:ext cx="459658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Objectives (April 2026):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Reach and maintain at least 30 regular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Reach monthly sales between £1000-£1500 monthly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Developing a strong online presence on socials by posting at least 3 times daily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Recruit and mentor at least 3 new members each month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433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01B50D-7D1A-E519-FC83-14C7716FBC6E}"/>
              </a:ext>
            </a:extLst>
          </p:cNvPr>
          <p:cNvSpPr txBox="1"/>
          <p:nvPr/>
        </p:nvSpPr>
        <p:spPr>
          <a:xfrm>
            <a:off x="254826" y="503852"/>
            <a:ext cx="668466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/>
              <a:t>"I created an environment where we move forward in only one way, that is, by learning to help others." Giorgio </a:t>
            </a:r>
            <a:r>
              <a:rPr lang="en-US" sz="2400" b="1" dirty="0" err="1"/>
              <a:t>Burgalassi</a:t>
            </a:r>
            <a:r>
              <a:rPr lang="en-US" sz="2400" b="1" dirty="0"/>
              <a:t> (CEO </a:t>
            </a:r>
            <a:r>
              <a:rPr lang="en-US" sz="2400" b="1" dirty="0" err="1"/>
              <a:t>Snep</a:t>
            </a:r>
            <a:r>
              <a:rPr lang="en-US" sz="2400" b="1" dirty="0"/>
              <a:t>) </a:t>
            </a:r>
            <a:endParaRPr lang="en-GB" sz="2400" b="1" dirty="0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E0EBFD43-045F-94DA-E666-1F7CA610A9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3809672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CE566F81-9FDC-165D-28AE-BF1EF75F9D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6183" y="6384428"/>
            <a:ext cx="1005817" cy="47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637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380122-0F63-F01C-44A3-A6092B9A4F00}"/>
              </a:ext>
            </a:extLst>
          </p:cNvPr>
          <p:cNvSpPr txBox="1"/>
          <p:nvPr/>
        </p:nvSpPr>
        <p:spPr>
          <a:xfrm>
            <a:off x="167709" y="457686"/>
            <a:ext cx="3819090" cy="6083073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400" dirty="0">
                <a:solidFill>
                  <a:srgbClr val="FFFFFF"/>
                </a:solidFill>
              </a:rPr>
              <a:t>Plus a  </a:t>
            </a:r>
            <a:r>
              <a:rPr lang="en-US" sz="2400" b="1" dirty="0">
                <a:solidFill>
                  <a:srgbClr val="FFFFFF"/>
                </a:solidFill>
              </a:rPr>
              <a:t>BUSINESS OPPORTUNITY </a:t>
            </a:r>
            <a:r>
              <a:rPr lang="en-US" sz="2400" dirty="0">
                <a:solidFill>
                  <a:srgbClr val="FFFFFF"/>
                </a:solidFill>
              </a:rPr>
              <a:t>to anyone aspiring to become an independent distributor and develop professionally.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4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400" dirty="0">
                <a:solidFill>
                  <a:srgbClr val="FFFFFF"/>
                </a:solidFill>
              </a:rPr>
              <a:t>We are a company registered with the first Italian Association that represents and protects the most important local and foreign industrial and commercial enterprises that use Direct Selling at home as a distribution method for their products or services, operating in the well-being and integration sector (</a:t>
            </a:r>
            <a:r>
              <a:rPr lang="en-US" sz="2400" dirty="0" err="1">
                <a:solidFill>
                  <a:srgbClr val="FFFFFF"/>
                </a:solidFill>
              </a:rPr>
              <a:t>Avedisco</a:t>
            </a:r>
            <a:r>
              <a:rPr lang="en-US" sz="2400" dirty="0">
                <a:solidFill>
                  <a:srgbClr val="FFFFFF"/>
                </a:solidFill>
              </a:rPr>
              <a:t>).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0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000" dirty="0">
                <a:solidFill>
                  <a:srgbClr val="FFFFFF"/>
                </a:solidFill>
              </a:rPr>
              <a:t>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0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5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 descr="A group of people in swimsuits">
            <a:extLst>
              <a:ext uri="{FF2B5EF4-FFF2-40B4-BE49-F238E27FC236}">
                <a16:creationId xmlns:a16="http://schemas.microsoft.com/office/drawing/2014/main" id="{1A024C16-ED43-B1C7-4D1C-1ECA3077E0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1" t="19781" r="15337" b="22134"/>
          <a:stretch>
            <a:fillRect/>
          </a:stretch>
        </p:blipFill>
        <p:spPr>
          <a:xfrm>
            <a:off x="4742105" y="457686"/>
            <a:ext cx="6806184" cy="3139976"/>
          </a:xfrm>
          <a:prstGeom prst="rect">
            <a:avLst/>
          </a:prstGeom>
        </p:spPr>
      </p:pic>
      <p:pic>
        <p:nvPicPr>
          <p:cNvPr id="12" name="Picture 11" descr="A person and person standing together&#10;&#10;AI-generated content may be incorrect.">
            <a:extLst>
              <a:ext uri="{FF2B5EF4-FFF2-40B4-BE49-F238E27FC236}">
                <a16:creationId xmlns:a16="http://schemas.microsoft.com/office/drawing/2014/main" id="{7F44045C-A029-1A65-FD82-39897F7B71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75" t="12874" r="45000" b="6674"/>
          <a:stretch>
            <a:fillRect/>
          </a:stretch>
        </p:blipFill>
        <p:spPr>
          <a:xfrm>
            <a:off x="7816510" y="1296625"/>
            <a:ext cx="4050792" cy="55174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46FDC0B-56BE-47B6-1AAA-FD60308BF924}"/>
              </a:ext>
            </a:extLst>
          </p:cNvPr>
          <p:cNvSpPr txBox="1"/>
          <p:nvPr/>
        </p:nvSpPr>
        <p:spPr>
          <a:xfrm>
            <a:off x="7810824" y="6510633"/>
            <a:ext cx="3079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Beatrice Sebe- Facebook</a:t>
            </a:r>
          </a:p>
        </p:txBody>
      </p:sp>
    </p:spTree>
    <p:extLst>
      <p:ext uri="{BB962C8B-B14F-4D97-AF65-F5344CB8AC3E}">
        <p14:creationId xmlns:p14="http://schemas.microsoft.com/office/powerpoint/2010/main" val="3309284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A2C7F7E-9496-BBCF-08EA-74582D1B2ADD}"/>
              </a:ext>
            </a:extLst>
          </p:cNvPr>
          <p:cNvSpPr txBox="1"/>
          <p:nvPr/>
        </p:nvSpPr>
        <p:spPr>
          <a:xfrm>
            <a:off x="235670" y="221529"/>
            <a:ext cx="246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>
                <a:solidFill>
                  <a:srgbClr val="C00000"/>
                </a:solidFill>
              </a:rPr>
              <a:t>Why Snep?</a:t>
            </a:r>
            <a:endParaRPr lang="en-GB" sz="3600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D87AC-A7F7-3521-85A6-AD20A061B7AB}"/>
              </a:ext>
            </a:extLst>
          </p:cNvPr>
          <p:cNvSpPr txBox="1"/>
          <p:nvPr/>
        </p:nvSpPr>
        <p:spPr>
          <a:xfrm>
            <a:off x="166541" y="992885"/>
            <a:ext cx="619341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Signing Up Free – no entry kit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Simple, networker- friendly career plan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Offering excellent training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Customer Assistance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Integrity and respect for rules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/>
              <a:t>Excellent Partnership – football team Fiorentina ACF, motorsports racing driver and TV presenter Vicky Piria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</p:txBody>
      </p:sp>
      <p:pic>
        <p:nvPicPr>
          <p:cNvPr id="6" name="Picture 5" descr="A screenshot of a social media account">
            <a:extLst>
              <a:ext uri="{FF2B5EF4-FFF2-40B4-BE49-F238E27FC236}">
                <a16:creationId xmlns:a16="http://schemas.microsoft.com/office/drawing/2014/main" id="{856FD862-7A52-C74F-5488-00517D76AA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885" y="992885"/>
            <a:ext cx="6385888" cy="1576432"/>
          </a:xfrm>
          <a:prstGeom prst="rect">
            <a:avLst/>
          </a:prstGeom>
        </p:spPr>
      </p:pic>
      <p:pic>
        <p:nvPicPr>
          <p:cNvPr id="8" name="Picture 7" descr="A purple and white logo&#10;&#10;AI-generated content may be incorrect.">
            <a:extLst>
              <a:ext uri="{FF2B5EF4-FFF2-40B4-BE49-F238E27FC236}">
                <a16:creationId xmlns:a16="http://schemas.microsoft.com/office/drawing/2014/main" id="{F7707899-ADD3-4565-7241-C48649C774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576" y="3167307"/>
            <a:ext cx="3683965" cy="279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220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20250703-0440-09.7208146">
            <a:hlinkClick r:id="" action="ppaction://media"/>
            <a:extLst>
              <a:ext uri="{FF2B5EF4-FFF2-40B4-BE49-F238E27FC236}">
                <a16:creationId xmlns:a16="http://schemas.microsoft.com/office/drawing/2014/main" id="{2B03B4CF-10E0-CC31-FB00-BE90623914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68664" y="651641"/>
            <a:ext cx="5606274" cy="25508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9D9752-0044-F02D-7596-663A5C0A7DC6}"/>
              </a:ext>
            </a:extLst>
          </p:cNvPr>
          <p:cNvSpPr txBox="1"/>
          <p:nvPr/>
        </p:nvSpPr>
        <p:spPr>
          <a:xfrm>
            <a:off x="724058" y="1581928"/>
            <a:ext cx="50432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/>
              <a:t>Digital and physical catalogue with over 600 products to choose from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/>
              <a:t>Home delivery in over 40 countries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/>
              <a:t>Great Marketing Plan- everybody wins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/>
              <a:t>Verified, certified, high- quality products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/>
              <a:t>Free monitoring, support, educative- oriented webinars for both clients and representatives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</p:txBody>
      </p:sp>
      <p:pic>
        <p:nvPicPr>
          <p:cNvPr id="6" name="Picture 5" descr="A red and black logo">
            <a:extLst>
              <a:ext uri="{FF2B5EF4-FFF2-40B4-BE49-F238E27FC236}">
                <a16:creationId xmlns:a16="http://schemas.microsoft.com/office/drawing/2014/main" id="{5A6B8F01-560F-43A5-6976-B34665F978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33" y="521209"/>
            <a:ext cx="1136386" cy="53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21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6EC181-43A7-B59D-A37E-D86ADEA3B805}"/>
              </a:ext>
            </a:extLst>
          </p:cNvPr>
          <p:cNvSpPr txBox="1"/>
          <p:nvPr/>
        </p:nvSpPr>
        <p:spPr>
          <a:xfrm>
            <a:off x="245096" y="212102"/>
            <a:ext cx="604258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Marketing and Promotion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Designing marketing materials</a:t>
            </a:r>
            <a:r>
              <a:rPr lang="en-GB" sz="2000" dirty="0"/>
              <a:t> (business cards, flyers and more)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Online and offline interactions- </a:t>
            </a:r>
            <a:r>
              <a:rPr lang="en-GB" sz="2000" dirty="0"/>
              <a:t>products I use and how these impacted my wellbeing, benefits of being a representative.</a:t>
            </a:r>
          </a:p>
        </p:txBody>
      </p:sp>
      <p:pic>
        <p:nvPicPr>
          <p:cNvPr id="5" name="Picture 4" descr="A close up of a person&#10;&#10;AI-generated content may be incorrect.">
            <a:extLst>
              <a:ext uri="{FF2B5EF4-FFF2-40B4-BE49-F238E27FC236}">
                <a16:creationId xmlns:a16="http://schemas.microsoft.com/office/drawing/2014/main" id="{43F8E8E5-610C-D334-AAAE-50CCB5F91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3682" y="99922"/>
            <a:ext cx="3878318" cy="24512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E0EDFA-A55E-8597-0D84-81D8A8296800}"/>
              </a:ext>
            </a:extLst>
          </p:cNvPr>
          <p:cNvSpPr txBox="1"/>
          <p:nvPr/>
        </p:nvSpPr>
        <p:spPr>
          <a:xfrm>
            <a:off x="245096" y="2771090"/>
            <a:ext cx="612417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Questionnaire Findings(Microsoft Forms):</a:t>
            </a:r>
          </a:p>
          <a:p>
            <a:endParaRPr lang="en-GB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26 participants- Romania and UK based, 88% females, aged between 25-44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50% looking for ways to improve their lifestyle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48% looking to obtain an extra income, working from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81% would consider working with </a:t>
            </a:r>
            <a:r>
              <a:rPr lang="en-GB" sz="2000" dirty="0" err="1"/>
              <a:t>Snep</a:t>
            </a:r>
            <a:r>
              <a:rPr lang="en-GB" sz="2000" dirty="0"/>
              <a:t> in the future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6905A82-4630-D9FD-2EDC-53204DE42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51" t="27433" r="40604" b="11570"/>
          <a:stretch>
            <a:fillRect/>
          </a:stretch>
        </p:blipFill>
        <p:spPr>
          <a:xfrm>
            <a:off x="6369269" y="2168637"/>
            <a:ext cx="1800145" cy="4025040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2589E19-A59C-4DF4-6F1D-41B601519E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69" t="26668" r="40086" b="51110"/>
          <a:stretch>
            <a:fillRect/>
          </a:stretch>
        </p:blipFill>
        <p:spPr>
          <a:xfrm>
            <a:off x="8169414" y="4181157"/>
            <a:ext cx="2480442" cy="1524000"/>
          </a:xfrm>
          <a:prstGeom prst="rect">
            <a:avLst/>
          </a:prstGeom>
        </p:spPr>
      </p:pic>
      <p:pic>
        <p:nvPicPr>
          <p:cNvPr id="16" name="Picture 15" descr="A colorful circle with numbers&#10;&#10;AI-generated content may be incorrect.">
            <a:extLst>
              <a:ext uri="{FF2B5EF4-FFF2-40B4-BE49-F238E27FC236}">
                <a16:creationId xmlns:a16="http://schemas.microsoft.com/office/drawing/2014/main" id="{6C9239BC-70DB-286F-C686-1ED70BB820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5583" y="2432617"/>
            <a:ext cx="1448103" cy="1748540"/>
          </a:xfrm>
          <a:prstGeom prst="rect">
            <a:avLst/>
          </a:prstGeom>
        </p:spPr>
      </p:pic>
      <p:pic>
        <p:nvPicPr>
          <p:cNvPr id="18" name="Picture 17" descr="A colorful circle with numbers and a number on it">
            <a:extLst>
              <a:ext uri="{FF2B5EF4-FFF2-40B4-BE49-F238E27FC236}">
                <a16:creationId xmlns:a16="http://schemas.microsoft.com/office/drawing/2014/main" id="{CDD01400-6AE9-E185-E5AE-DB4BB1467D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7749" y="3472944"/>
            <a:ext cx="1704251" cy="143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262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5AA015-CF60-DE33-D314-C61172CE138C}"/>
              </a:ext>
            </a:extLst>
          </p:cNvPr>
          <p:cNvSpPr txBox="1"/>
          <p:nvPr/>
        </p:nvSpPr>
        <p:spPr>
          <a:xfrm>
            <a:off x="805614" y="66725"/>
            <a:ext cx="41006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Snep</a:t>
            </a:r>
            <a:r>
              <a:rPr lang="en-GB" sz="2800" b="1" dirty="0"/>
              <a:t> reviews on Trustpilot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383FCB-C750-961D-7C98-7B1BEBFFE8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98" r="604" b="36398"/>
          <a:stretch>
            <a:fillRect/>
          </a:stretch>
        </p:blipFill>
        <p:spPr>
          <a:xfrm>
            <a:off x="525519" y="847072"/>
            <a:ext cx="10541876" cy="35200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4A16FF-3389-B2CF-423D-172C36C94D14}"/>
              </a:ext>
            </a:extLst>
          </p:cNvPr>
          <p:cNvSpPr txBox="1"/>
          <p:nvPr/>
        </p:nvSpPr>
        <p:spPr>
          <a:xfrm>
            <a:off x="4114800" y="4547308"/>
            <a:ext cx="45352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5</a:t>
            </a:r>
            <a:r>
              <a:rPr lang="en-GB" sz="2000" b="1" dirty="0"/>
              <a:t>- star reviews: 79% with comments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4- star reviews: 4%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3 and 2- star reviews: 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1- star review: 17% no comments</a:t>
            </a:r>
          </a:p>
        </p:txBody>
      </p:sp>
    </p:spTree>
    <p:extLst>
      <p:ext uri="{BB962C8B-B14F-4D97-AF65-F5344CB8AC3E}">
        <p14:creationId xmlns:p14="http://schemas.microsoft.com/office/powerpoint/2010/main" val="2081225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arrow hitting a bull's eye target">
            <a:extLst>
              <a:ext uri="{FF2B5EF4-FFF2-40B4-BE49-F238E27FC236}">
                <a16:creationId xmlns:a16="http://schemas.microsoft.com/office/drawing/2014/main" id="{B2BEE46A-AD46-567D-8855-4B59A282F7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14" r="15538" b="-2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BCA9B74-A0B3-0960-23B5-745F7A1F660C}"/>
              </a:ext>
            </a:extLst>
          </p:cNvPr>
          <p:cNvSpPr txBox="1"/>
          <p:nvPr/>
        </p:nvSpPr>
        <p:spPr>
          <a:xfrm>
            <a:off x="5181601" y="2198914"/>
            <a:ext cx="6368142" cy="367018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Target Market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Collaborators: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individuals over the age of 18 who aspire to grow professionally looking to develop networking skills.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Clients: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anyone in need of healthcare and wellbeing support. 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Segmentation: 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Students, mothers or expecting mothers, women wanting to improve their wellbeing, those who struggle financially or just in need for extra money, sceptic individuals.</a:t>
            </a:r>
          </a:p>
        </p:txBody>
      </p:sp>
    </p:spTree>
    <p:extLst>
      <p:ext uri="{BB962C8B-B14F-4D97-AF65-F5344CB8AC3E}">
        <p14:creationId xmlns:p14="http://schemas.microsoft.com/office/powerpoint/2010/main" val="2274424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27AD11-22C3-4FA5-E10A-619CA4AC9360}"/>
              </a:ext>
            </a:extLst>
          </p:cNvPr>
          <p:cNvSpPr txBox="1"/>
          <p:nvPr/>
        </p:nvSpPr>
        <p:spPr>
          <a:xfrm>
            <a:off x="393441" y="1045717"/>
            <a:ext cx="3622394" cy="4830913"/>
          </a:xfrm>
          <a:prstGeom prst="rect">
            <a:avLst/>
          </a:prstGeom>
        </p:spPr>
        <p:txBody>
          <a:bodyPr vert="horz" lIns="0" tIns="45720" rIns="0" bIns="45720" rtlCol="0">
            <a:normAutofit fontScale="775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4000" b="1" dirty="0">
                <a:solidFill>
                  <a:srgbClr val="FFFFFF"/>
                </a:solidFill>
              </a:rPr>
              <a:t>Pricing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900" dirty="0">
                <a:solidFill>
                  <a:srgbClr val="FFFFFF"/>
                </a:solidFill>
              </a:rPr>
              <a:t>Customers pay standard price set by the company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9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900" dirty="0">
                <a:solidFill>
                  <a:srgbClr val="FFFFFF"/>
                </a:solidFill>
              </a:rPr>
              <a:t>New representatives get 25% instantly before any purchase on all products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9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900" dirty="0">
                <a:solidFill>
                  <a:srgbClr val="FFFFFF"/>
                </a:solidFill>
              </a:rPr>
              <a:t>Opportunity to unlock 50% when they meet next qualification ( Supervisor)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endParaRPr lang="en-US" sz="29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900" dirty="0">
                <a:solidFill>
                  <a:srgbClr val="FFFFFF"/>
                </a:solidFill>
              </a:rPr>
              <a:t>Clients and Reps- limited time offers on products and </a:t>
            </a:r>
            <a:r>
              <a:rPr lang="en-US" sz="2900" dirty="0" err="1">
                <a:solidFill>
                  <a:srgbClr val="FFFFFF"/>
                </a:solidFill>
              </a:rPr>
              <a:t>costomisable</a:t>
            </a:r>
            <a:r>
              <a:rPr lang="en-US" sz="2900" dirty="0">
                <a:solidFill>
                  <a:srgbClr val="FFFFFF"/>
                </a:solidFill>
              </a:rPr>
              <a:t> bundles.</a:t>
            </a:r>
          </a:p>
        </p:txBody>
      </p:sp>
      <p:pic>
        <p:nvPicPr>
          <p:cNvPr id="5" name="Picture 4" descr="White percentage symbol on red background">
            <a:extLst>
              <a:ext uri="{FF2B5EF4-FFF2-40B4-BE49-F238E27FC236}">
                <a16:creationId xmlns:a16="http://schemas.microsoft.com/office/drawing/2014/main" id="{E998ED26-E0B5-D6C9-E3A5-066335468E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52" r="-1" b="-1"/>
          <a:stretch>
            <a:fillRect/>
          </a:stretch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3BADAB-63F9-C373-9EB9-79D27C1DB4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21099" y="6459785"/>
            <a:ext cx="173537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spcAft>
                <a:spcPts val="600"/>
              </a:spcAft>
            </a:pPr>
            <a:fld id="{65361324-1C8A-40EA-A8C7-BACD05350B74}" type="datetime1">
              <a:rPr lang="en-US" smtClean="0"/>
              <a:pPr algn="r" defTabSz="914400">
                <a:spcAft>
                  <a:spcPts val="600"/>
                </a:spcAft>
              </a:pPr>
              <a:t>7/3/2025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93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CF81D86-BDBA-477C-B7DD-8D359BB99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877BB690-78AD-F655-53C4-D94B21C978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683" r="10060" b="-1"/>
          <a:stretch>
            <a:fillRect/>
          </a:stretch>
        </p:blipFill>
        <p:spPr>
          <a:xfrm>
            <a:off x="633999" y="640081"/>
            <a:ext cx="4001315" cy="5314406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65F3E9C-EF11-4F8F-A621-399C7A3E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CE814D9-BDD5-D6EB-D3A6-FCDDF482C2EE}"/>
              </a:ext>
            </a:extLst>
          </p:cNvPr>
          <p:cNvSpPr txBox="1"/>
          <p:nvPr/>
        </p:nvSpPr>
        <p:spPr>
          <a:xfrm>
            <a:off x="4974770" y="938357"/>
            <a:ext cx="6574972" cy="4930737"/>
          </a:xfrm>
          <a:prstGeom prst="rect">
            <a:avLst/>
          </a:prstGeom>
        </p:spPr>
        <p:txBody>
          <a:bodyPr vert="horz" lIns="0" tIns="45720" rIns="0" bIns="45720" rtlCol="0">
            <a:normAutofit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Promotion activities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Daily posts on social platforms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Products and services I personally use and all the benefits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Posting online if free- no costs unless choosing to pay for advertising or printing marketing materials to increase visibility and target engagement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this industry ( Network Marketing) investing TIME is beneficial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Depending on the season (summer- time) – Weightloss Programs, Suncare Bundles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Online and paper materials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Running activities and promotions by myself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8AA064E-5F6E-4024-BC28-EDDC3DFC7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3B29638-4838-4B9B-B9DB-96E542BAF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281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">
            <a:extLst>
              <a:ext uri="{FF2B5EF4-FFF2-40B4-BE49-F238E27FC236}">
                <a16:creationId xmlns:a16="http://schemas.microsoft.com/office/drawing/2014/main" id="{C6249D43-3E35-2A5E-AFFA-B6B11BBDC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24" t="21456" r="29483" b="12031"/>
          <a:stretch>
            <a:fillRect/>
          </a:stretch>
        </p:blipFill>
        <p:spPr>
          <a:xfrm>
            <a:off x="1420631" y="1443167"/>
            <a:ext cx="8807669" cy="4561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1E8FFC-B553-2883-ABB1-7DCCE5260932}"/>
              </a:ext>
            </a:extLst>
          </p:cNvPr>
          <p:cNvSpPr txBox="1"/>
          <p:nvPr/>
        </p:nvSpPr>
        <p:spPr>
          <a:xfrm>
            <a:off x="1420631" y="618707"/>
            <a:ext cx="37330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Financial Resources</a:t>
            </a:r>
          </a:p>
        </p:txBody>
      </p:sp>
    </p:spTree>
    <p:extLst>
      <p:ext uri="{BB962C8B-B14F-4D97-AF65-F5344CB8AC3E}">
        <p14:creationId xmlns:p14="http://schemas.microsoft.com/office/powerpoint/2010/main" val="2970739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CFED9F-2673-5BDE-DB50-5A77B7E98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7/3/2025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0013F9-C93E-6C71-41D9-D716FA927DA8}"/>
              </a:ext>
            </a:extLst>
          </p:cNvPr>
          <p:cNvSpPr txBox="1"/>
          <p:nvPr/>
        </p:nvSpPr>
        <p:spPr>
          <a:xfrm>
            <a:off x="522337" y="489004"/>
            <a:ext cx="529400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Operational Strengths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Simple Business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Flexible Work Schedule: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Wide Product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Training &amp; Support: Digital Tools: Use of Microsoft Office, Excel, and a website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59AF77-23FB-A0FD-AB3C-F87500272363}"/>
              </a:ext>
            </a:extLst>
          </p:cNvPr>
          <p:cNvSpPr txBox="1"/>
          <p:nvPr/>
        </p:nvSpPr>
        <p:spPr>
          <a:xfrm>
            <a:off x="522337" y="2758680"/>
            <a:ext cx="60944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Marketing Strengths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Strong Brand Identity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Media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Personalised</a:t>
            </a:r>
            <a:r>
              <a:rPr lang="en-US" dirty="0"/>
              <a:t> Marketing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A3AAED-1058-ED1B-F5E1-2A57EC50BD36}"/>
              </a:ext>
            </a:extLst>
          </p:cNvPr>
          <p:cNvSpPr txBox="1"/>
          <p:nvPr/>
        </p:nvSpPr>
        <p:spPr>
          <a:xfrm>
            <a:off x="522337" y="4609232"/>
            <a:ext cx="60944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Financial Strengths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 Overhead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Excel Financial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Profit Margin Control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18E419-4742-0D5A-ACB1-CFB5791A4A13}"/>
              </a:ext>
            </a:extLst>
          </p:cNvPr>
          <p:cNvSpPr txBox="1"/>
          <p:nvPr/>
        </p:nvSpPr>
        <p:spPr>
          <a:xfrm>
            <a:off x="6096000" y="494442"/>
            <a:ext cx="60944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Operational Weaknesses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Self-Discipline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Inventory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Lack of Business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Physical Shopfront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9AB5C4-6178-B68B-DF6B-45020E253A79}"/>
              </a:ext>
            </a:extLst>
          </p:cNvPr>
          <p:cNvSpPr txBox="1"/>
          <p:nvPr/>
        </p:nvSpPr>
        <p:spPr>
          <a:xfrm>
            <a:off x="6097572" y="2551837"/>
            <a:ext cx="60944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Marketing Weaknesses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Reach Initially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Marketing Budget Constraints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Dependence on Social Media Algorithms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EB75FD-0AA8-E6CB-9EF9-C85139AF9734}"/>
              </a:ext>
            </a:extLst>
          </p:cNvPr>
          <p:cNvSpPr txBox="1"/>
          <p:nvPr/>
        </p:nvSpPr>
        <p:spPr>
          <a:xfrm>
            <a:off x="6096000" y="4513006"/>
            <a:ext cx="609442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Financial Weaknesses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Income Instability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Cash Flow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Over-reliance on Bonuses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Fixed Salary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63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ED12F7-1A53-588B-8270-C00763C34C6D}"/>
              </a:ext>
            </a:extLst>
          </p:cNvPr>
          <p:cNvSpPr txBox="1"/>
          <p:nvPr/>
        </p:nvSpPr>
        <p:spPr>
          <a:xfrm>
            <a:off x="256880" y="578905"/>
            <a:ext cx="10210015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References</a:t>
            </a:r>
          </a:p>
          <a:p>
            <a:endParaRPr lang="en-GB" dirty="0"/>
          </a:p>
          <a:p>
            <a:r>
              <a:rPr lang="en-GB" dirty="0"/>
              <a:t>Beatrice Sebe, Facebook, available at: </a:t>
            </a:r>
            <a:r>
              <a:rPr lang="en-GB" dirty="0">
                <a:hlinkClick r:id="rId2"/>
              </a:rPr>
              <a:t>https://www.facebook.com/beatrice.sebe/photos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Home, </a:t>
            </a:r>
            <a:r>
              <a:rPr lang="en-GB" dirty="0" err="1"/>
              <a:t>Avedisco</a:t>
            </a:r>
            <a:r>
              <a:rPr lang="en-GB" dirty="0"/>
              <a:t>, available at: </a:t>
            </a:r>
            <a:r>
              <a:rPr lang="en-GB" dirty="0">
                <a:hlinkClick r:id="rId3"/>
              </a:rPr>
              <a:t>https://www.avedisco.it/it-IT</a:t>
            </a:r>
            <a:endParaRPr lang="en-GB" dirty="0"/>
          </a:p>
          <a:p>
            <a:endParaRPr lang="en-GB" dirty="0"/>
          </a:p>
          <a:p>
            <a:r>
              <a:rPr lang="en-GB" dirty="0"/>
              <a:t>Who we are, My </a:t>
            </a:r>
            <a:r>
              <a:rPr lang="en-GB" dirty="0" err="1"/>
              <a:t>Snep</a:t>
            </a:r>
            <a:r>
              <a:rPr lang="en-GB" dirty="0"/>
              <a:t>, available at: </a:t>
            </a:r>
            <a:r>
              <a:rPr lang="en-GB" dirty="0">
                <a:hlinkClick r:id="rId4"/>
              </a:rPr>
              <a:t>https://www.mysnep.com/who-we-are-P42.html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I love </a:t>
            </a:r>
            <a:r>
              <a:rPr lang="en-GB" dirty="0" err="1"/>
              <a:t>Snep</a:t>
            </a:r>
            <a:r>
              <a:rPr lang="en-GB" dirty="0"/>
              <a:t> GIF, available at: </a:t>
            </a:r>
            <a:r>
              <a:rPr lang="en-GB" dirty="0">
                <a:hlinkClick r:id="rId5"/>
              </a:rPr>
              <a:t>https://giphy.com/gifs/Snep-Spa-snep-snepspa-spa-RPRXfR2R2WSXQXiPCS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Snep</a:t>
            </a:r>
            <a:r>
              <a:rPr lang="en-GB" dirty="0"/>
              <a:t> Spa on Trustpilot, available at: </a:t>
            </a:r>
            <a:r>
              <a:rPr lang="en-GB" dirty="0">
                <a:hlinkClick r:id="rId6"/>
              </a:rPr>
              <a:t>https://uk.trustpilot.com/review/www.mysnep.com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Snep</a:t>
            </a:r>
            <a:r>
              <a:rPr lang="en-GB" dirty="0"/>
              <a:t> and Fiorentina, available at: </a:t>
            </a:r>
            <a:r>
              <a:rPr lang="en-GB" dirty="0">
                <a:hlinkClick r:id="rId7"/>
              </a:rPr>
              <a:t>https://www.sportbusinessmanagement.it/2018/09/snep-diventa-premium-partner-della.html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Vicky </a:t>
            </a:r>
            <a:r>
              <a:rPr lang="en-GB" dirty="0" err="1"/>
              <a:t>Piria</a:t>
            </a:r>
            <a:r>
              <a:rPr lang="en-GB" dirty="0"/>
              <a:t> on Instagram, available at: </a:t>
            </a:r>
            <a:r>
              <a:rPr lang="en-GB" dirty="0">
                <a:hlinkClick r:id="rId7"/>
              </a:rPr>
              <a:t>https://www.sportbusinessmanagement.it/2018/09/snep-diventa-premium-partner-della.html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Fiorentina ACF, Home, available at: </a:t>
            </a:r>
            <a:r>
              <a:rPr lang="en-GB" dirty="0">
                <a:hlinkClick r:id="rId8"/>
              </a:rPr>
              <a:t>https://www.acffiorentina.com/en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37954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416e535dbdd442864146d46401576237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a50c50fd14101bddc7c9c7ea8e7a5ce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0E6420A5-E5ED-4EEA-A275-4744EA3600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D8C088-899A-4674-A813-D0282AF256C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11A5036-4C39-42D1-A707-DF29CDAC302D}">
  <ds:schemaRefs>
    <ds:schemaRef ds:uri="http://purl.org/dc/elements/1.1/"/>
    <ds:schemaRef ds:uri="http://purl.org/dc/dcmitype/"/>
    <ds:schemaRef ds:uri="0085e1a2-9cbf-4b92-866b-21f3c89040b6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2457</TotalTime>
  <Words>892</Words>
  <Application>Microsoft Office PowerPoint</Application>
  <PresentationFormat>Widescreen</PresentationFormat>
  <Paragraphs>159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Retrospect</vt:lpstr>
      <vt:lpstr>Managing enterprise business plan- snep spa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Furcoiu (2412154)</dc:creator>
  <cp:lastModifiedBy>Alexandra Furcoiu (2412154)</cp:lastModifiedBy>
  <cp:revision>1</cp:revision>
  <dcterms:created xsi:type="dcterms:W3CDTF">2025-07-01T16:00:40Z</dcterms:created>
  <dcterms:modified xsi:type="dcterms:W3CDTF">2025-07-03T08:58:08Z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