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8.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9.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0.xml" ContentType="application/vnd.openxmlformats-officedocument.theme+xml"/>
  <Override PartName="/ppt/slideLayouts/slideLayout32.xml" ContentType="application/vnd.openxmlformats-officedocument.presentationml.slideLayout+xml"/>
  <Override PartName="/ppt/theme/theme11.xml" ContentType="application/vnd.openxmlformats-officedocument.theme+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theme/theme14.xml" ContentType="application/vnd.openxmlformats-officedocument.theme+xml"/>
  <Override PartName="/ppt/slideLayouts/slideLayout36.xml" ContentType="application/vnd.openxmlformats-officedocument.presentationml.slideLayout+xml"/>
  <Override PartName="/ppt/theme/theme15.xml" ContentType="application/vnd.openxmlformats-officedocument.theme+xml"/>
  <Override PartName="/ppt/slideLayouts/slideLayout37.xml" ContentType="application/vnd.openxmlformats-officedocument.presentationml.slideLayout+xml"/>
  <Override PartName="/ppt/theme/theme16.xml" ContentType="application/vnd.openxmlformats-officedocument.theme+xml"/>
  <Override PartName="/ppt/slideLayouts/slideLayout38.xml" ContentType="application/vnd.openxmlformats-officedocument.presentationml.slideLayout+xml"/>
  <Override PartName="/ppt/theme/theme17.xml" ContentType="application/vnd.openxmlformats-officedocument.theme+xml"/>
  <Override PartName="/ppt/slideLayouts/slideLayout39.xml" ContentType="application/vnd.openxmlformats-officedocument.presentationml.slideLayout+xml"/>
  <Override PartName="/ppt/theme/theme18.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768" r:id="rId10"/>
    <p:sldMasterId id="2147483778" r:id="rId11"/>
    <p:sldMasterId id="2147483788" r:id="rId12"/>
    <p:sldMasterId id="2147483798" r:id="rId13"/>
    <p:sldMasterId id="2147483752" r:id="rId14"/>
    <p:sldMasterId id="2147483754" r:id="rId15"/>
    <p:sldMasterId id="2147483756" r:id="rId16"/>
    <p:sldMasterId id="2147483758" r:id="rId17"/>
    <p:sldMasterId id="2147483760" r:id="rId18"/>
    <p:sldMasterId id="2147483762" r:id="rId19"/>
    <p:sldMasterId id="2147483764" r:id="rId20"/>
    <p:sldMasterId id="2147483766" r:id="rId21"/>
    <p:sldMasterId id="2147483740" r:id="rId22"/>
  </p:sldMasterIdLst>
  <p:notesMasterIdLst>
    <p:notesMasterId r:id="rId93"/>
  </p:notesMasterIdLst>
  <p:sldIdLst>
    <p:sldId id="256" r:id="rId23"/>
    <p:sldId id="267" r:id="rId24"/>
    <p:sldId id="408" r:id="rId25"/>
    <p:sldId id="382" r:id="rId26"/>
    <p:sldId id="381" r:id="rId27"/>
    <p:sldId id="383" r:id="rId28"/>
    <p:sldId id="393" r:id="rId29"/>
    <p:sldId id="394" r:id="rId30"/>
    <p:sldId id="380" r:id="rId31"/>
    <p:sldId id="391" r:id="rId32"/>
    <p:sldId id="397" r:id="rId33"/>
    <p:sldId id="389" r:id="rId34"/>
    <p:sldId id="398" r:id="rId35"/>
    <p:sldId id="400" r:id="rId36"/>
    <p:sldId id="395" r:id="rId37"/>
    <p:sldId id="407" r:id="rId38"/>
    <p:sldId id="399" r:id="rId39"/>
    <p:sldId id="401" r:id="rId40"/>
    <p:sldId id="402" r:id="rId41"/>
    <p:sldId id="409" r:id="rId42"/>
    <p:sldId id="406" r:id="rId43"/>
    <p:sldId id="403" r:id="rId44"/>
    <p:sldId id="384" r:id="rId45"/>
    <p:sldId id="385" r:id="rId46"/>
    <p:sldId id="392" r:id="rId47"/>
    <p:sldId id="387" r:id="rId48"/>
    <p:sldId id="404" r:id="rId49"/>
    <p:sldId id="405" r:id="rId50"/>
    <p:sldId id="388" r:id="rId51"/>
    <p:sldId id="390" r:id="rId52"/>
    <p:sldId id="379" r:id="rId53"/>
    <p:sldId id="377" r:id="rId54"/>
    <p:sldId id="376" r:id="rId55"/>
    <p:sldId id="374" r:id="rId56"/>
    <p:sldId id="373" r:id="rId57"/>
    <p:sldId id="372" r:id="rId58"/>
    <p:sldId id="371" r:id="rId59"/>
    <p:sldId id="370" r:id="rId60"/>
    <p:sldId id="369" r:id="rId61"/>
    <p:sldId id="368" r:id="rId62"/>
    <p:sldId id="367" r:id="rId63"/>
    <p:sldId id="366" r:id="rId64"/>
    <p:sldId id="365" r:id="rId65"/>
    <p:sldId id="364" r:id="rId66"/>
    <p:sldId id="363" r:id="rId67"/>
    <p:sldId id="361" r:id="rId68"/>
    <p:sldId id="360" r:id="rId69"/>
    <p:sldId id="359" r:id="rId70"/>
    <p:sldId id="358" r:id="rId71"/>
    <p:sldId id="357" r:id="rId72"/>
    <p:sldId id="356" r:id="rId73"/>
    <p:sldId id="355" r:id="rId74"/>
    <p:sldId id="354" r:id="rId75"/>
    <p:sldId id="353" r:id="rId76"/>
    <p:sldId id="352" r:id="rId77"/>
    <p:sldId id="351" r:id="rId78"/>
    <p:sldId id="350" r:id="rId79"/>
    <p:sldId id="349" r:id="rId80"/>
    <p:sldId id="347" r:id="rId81"/>
    <p:sldId id="345" r:id="rId82"/>
    <p:sldId id="344" r:id="rId83"/>
    <p:sldId id="342" r:id="rId84"/>
    <p:sldId id="340" r:id="rId85"/>
    <p:sldId id="339" r:id="rId86"/>
    <p:sldId id="338" r:id="rId87"/>
    <p:sldId id="337" r:id="rId88"/>
    <p:sldId id="336" r:id="rId89"/>
    <p:sldId id="335" r:id="rId90"/>
    <p:sldId id="334" r:id="rId91"/>
    <p:sldId id="333" r:id="rId9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172C9A-D01F-4686-AFFD-E9CA70B42CD5}" v="5" dt="2023-09-11T08:06:01.995"/>
    <p1510:client id="{8D45B60F-D4C9-CF42-FCAF-DD99A9538118}" v="237" dt="2023-09-11T08:23:30.556"/>
    <p1510:client id="{BE0DA0A3-D56C-F371-9235-F5C06534442B}" v="290" dt="2023-09-11T09:18:17.975"/>
    <p1510:client id="{EF06B9BB-3B79-807D-00C8-5E1EA96E0258}" v="204" dt="2023-09-11T08:55:45.5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06" autoAdjust="0"/>
    <p:restoredTop sz="94830"/>
  </p:normalViewPr>
  <p:slideViewPr>
    <p:cSldViewPr snapToGrid="0" snapToObjects="1">
      <p:cViewPr varScale="1">
        <p:scale>
          <a:sx n="92" d="100"/>
          <a:sy n="92" d="100"/>
        </p:scale>
        <p:origin x="836" y="5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4.xml"/><Relationship Id="rId21" Type="http://schemas.openxmlformats.org/officeDocument/2006/relationships/slideMaster" Target="slideMasters/slideMaster18.xml"/><Relationship Id="rId42" Type="http://schemas.openxmlformats.org/officeDocument/2006/relationships/slide" Target="slides/slide20.xml"/><Relationship Id="rId47" Type="http://schemas.openxmlformats.org/officeDocument/2006/relationships/slide" Target="slides/slide25.xml"/><Relationship Id="rId63" Type="http://schemas.openxmlformats.org/officeDocument/2006/relationships/slide" Target="slides/slide41.xml"/><Relationship Id="rId68" Type="http://schemas.openxmlformats.org/officeDocument/2006/relationships/slide" Target="slides/slide46.xml"/><Relationship Id="rId84" Type="http://schemas.openxmlformats.org/officeDocument/2006/relationships/slide" Target="slides/slide62.xml"/><Relationship Id="rId89" Type="http://schemas.openxmlformats.org/officeDocument/2006/relationships/slide" Target="slides/slide67.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10.xml"/><Relationship Id="rId37" Type="http://schemas.openxmlformats.org/officeDocument/2006/relationships/slide" Target="slides/slide15.xml"/><Relationship Id="rId53" Type="http://schemas.openxmlformats.org/officeDocument/2006/relationships/slide" Target="slides/slide31.xml"/><Relationship Id="rId58" Type="http://schemas.openxmlformats.org/officeDocument/2006/relationships/slide" Target="slides/slide36.xml"/><Relationship Id="rId74" Type="http://schemas.openxmlformats.org/officeDocument/2006/relationships/slide" Target="slides/slide52.xml"/><Relationship Id="rId79" Type="http://schemas.openxmlformats.org/officeDocument/2006/relationships/slide" Target="slides/slide57.xml"/><Relationship Id="rId5" Type="http://schemas.openxmlformats.org/officeDocument/2006/relationships/slideMaster" Target="slideMasters/slideMaster2.xml"/><Relationship Id="rId90" Type="http://schemas.openxmlformats.org/officeDocument/2006/relationships/slide" Target="slides/slide68.xml"/><Relationship Id="rId95" Type="http://schemas.openxmlformats.org/officeDocument/2006/relationships/viewProps" Target="viewProps.xml"/><Relationship Id="rId22" Type="http://schemas.openxmlformats.org/officeDocument/2006/relationships/slideMaster" Target="slideMasters/slideMaster19.xml"/><Relationship Id="rId27" Type="http://schemas.openxmlformats.org/officeDocument/2006/relationships/slide" Target="slides/slide5.xml"/><Relationship Id="rId43" Type="http://schemas.openxmlformats.org/officeDocument/2006/relationships/slide" Target="slides/slide21.xml"/><Relationship Id="rId48" Type="http://schemas.openxmlformats.org/officeDocument/2006/relationships/slide" Target="slides/slide26.xml"/><Relationship Id="rId64" Type="http://schemas.openxmlformats.org/officeDocument/2006/relationships/slide" Target="slides/slide42.xml"/><Relationship Id="rId69" Type="http://schemas.openxmlformats.org/officeDocument/2006/relationships/slide" Target="slides/slide47.xml"/><Relationship Id="rId80" Type="http://schemas.openxmlformats.org/officeDocument/2006/relationships/slide" Target="slides/slide58.xml"/><Relationship Id="rId85" Type="http://schemas.openxmlformats.org/officeDocument/2006/relationships/slide" Target="slides/slide63.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59" Type="http://schemas.openxmlformats.org/officeDocument/2006/relationships/slide" Target="slides/slide37.xml"/><Relationship Id="rId67" Type="http://schemas.openxmlformats.org/officeDocument/2006/relationships/slide" Target="slides/slide45.xml"/><Relationship Id="rId20" Type="http://schemas.openxmlformats.org/officeDocument/2006/relationships/slideMaster" Target="slideMasters/slideMaster17.xml"/><Relationship Id="rId41" Type="http://schemas.openxmlformats.org/officeDocument/2006/relationships/slide" Target="slides/slide19.xml"/><Relationship Id="rId54" Type="http://schemas.openxmlformats.org/officeDocument/2006/relationships/slide" Target="slides/slide32.xml"/><Relationship Id="rId62" Type="http://schemas.openxmlformats.org/officeDocument/2006/relationships/slide" Target="slides/slide40.xml"/><Relationship Id="rId70" Type="http://schemas.openxmlformats.org/officeDocument/2006/relationships/slide" Target="slides/slide48.xml"/><Relationship Id="rId75" Type="http://schemas.openxmlformats.org/officeDocument/2006/relationships/slide" Target="slides/slide53.xml"/><Relationship Id="rId83" Type="http://schemas.openxmlformats.org/officeDocument/2006/relationships/slide" Target="slides/slide61.xml"/><Relationship Id="rId88" Type="http://schemas.openxmlformats.org/officeDocument/2006/relationships/slide" Target="slides/slide66.xml"/><Relationship Id="rId91" Type="http://schemas.openxmlformats.org/officeDocument/2006/relationships/slide" Target="slides/slide69.xml"/><Relationship Id="rId9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slide" Target="slides/slide27.xml"/><Relationship Id="rId57" Type="http://schemas.openxmlformats.org/officeDocument/2006/relationships/slide" Target="slides/slide35.xml"/><Relationship Id="rId10" Type="http://schemas.openxmlformats.org/officeDocument/2006/relationships/slideMaster" Target="slideMasters/slideMaster7.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slide" Target="slides/slide30.xml"/><Relationship Id="rId60" Type="http://schemas.openxmlformats.org/officeDocument/2006/relationships/slide" Target="slides/slide38.xml"/><Relationship Id="rId65" Type="http://schemas.openxmlformats.org/officeDocument/2006/relationships/slide" Target="slides/slide43.xml"/><Relationship Id="rId73" Type="http://schemas.openxmlformats.org/officeDocument/2006/relationships/slide" Target="slides/slide51.xml"/><Relationship Id="rId78" Type="http://schemas.openxmlformats.org/officeDocument/2006/relationships/slide" Target="slides/slide56.xml"/><Relationship Id="rId81" Type="http://schemas.openxmlformats.org/officeDocument/2006/relationships/slide" Target="slides/slide59.xml"/><Relationship Id="rId86" Type="http://schemas.openxmlformats.org/officeDocument/2006/relationships/slide" Target="slides/slide64.xml"/><Relationship Id="rId9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7.xml"/><Relationship Id="rId34" Type="http://schemas.openxmlformats.org/officeDocument/2006/relationships/slide" Target="slides/slide12.xml"/><Relationship Id="rId50" Type="http://schemas.openxmlformats.org/officeDocument/2006/relationships/slide" Target="slides/slide28.xml"/><Relationship Id="rId55" Type="http://schemas.openxmlformats.org/officeDocument/2006/relationships/slide" Target="slides/slide33.xml"/><Relationship Id="rId76" Type="http://schemas.openxmlformats.org/officeDocument/2006/relationships/slide" Target="slides/slide54.xml"/><Relationship Id="rId97" Type="http://schemas.openxmlformats.org/officeDocument/2006/relationships/tableStyles" Target="tableStyles.xml"/><Relationship Id="rId7" Type="http://schemas.openxmlformats.org/officeDocument/2006/relationships/slideMaster" Target="slideMasters/slideMaster4.xml"/><Relationship Id="rId71" Type="http://schemas.openxmlformats.org/officeDocument/2006/relationships/slide" Target="slides/slide49.xml"/><Relationship Id="rId92" Type="http://schemas.openxmlformats.org/officeDocument/2006/relationships/slide" Target="slides/slide70.xml"/><Relationship Id="rId2" Type="http://schemas.openxmlformats.org/officeDocument/2006/relationships/customXml" Target="../customXml/item2.xml"/><Relationship Id="rId29" Type="http://schemas.openxmlformats.org/officeDocument/2006/relationships/slide" Target="slides/slide7.xml"/><Relationship Id="rId24" Type="http://schemas.openxmlformats.org/officeDocument/2006/relationships/slide" Target="slides/slide2.xml"/><Relationship Id="rId40" Type="http://schemas.openxmlformats.org/officeDocument/2006/relationships/slide" Target="slides/slide18.xml"/><Relationship Id="rId45" Type="http://schemas.openxmlformats.org/officeDocument/2006/relationships/slide" Target="slides/slide23.xml"/><Relationship Id="rId66" Type="http://schemas.openxmlformats.org/officeDocument/2006/relationships/slide" Target="slides/slide44.xml"/><Relationship Id="rId87" Type="http://schemas.openxmlformats.org/officeDocument/2006/relationships/slide" Target="slides/slide65.xml"/><Relationship Id="rId61" Type="http://schemas.openxmlformats.org/officeDocument/2006/relationships/slide" Target="slides/slide39.xml"/><Relationship Id="rId82" Type="http://schemas.openxmlformats.org/officeDocument/2006/relationships/slide" Target="slides/slide60.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 Target="slides/slide8.xml"/><Relationship Id="rId35" Type="http://schemas.openxmlformats.org/officeDocument/2006/relationships/slide" Target="slides/slide13.xml"/><Relationship Id="rId56" Type="http://schemas.openxmlformats.org/officeDocument/2006/relationships/slide" Target="slides/slide34.xml"/><Relationship Id="rId77" Type="http://schemas.openxmlformats.org/officeDocument/2006/relationships/slide" Target="slides/slide55.xml"/><Relationship Id="rId8" Type="http://schemas.openxmlformats.org/officeDocument/2006/relationships/slideMaster" Target="slideMasters/slideMaster5.xml"/><Relationship Id="rId51" Type="http://schemas.openxmlformats.org/officeDocument/2006/relationships/slide" Target="slides/slide29.xml"/><Relationship Id="rId72" Type="http://schemas.openxmlformats.org/officeDocument/2006/relationships/slide" Target="slides/slide50.xml"/><Relationship Id="rId93" Type="http://schemas.openxmlformats.org/officeDocument/2006/relationships/notesMaster" Target="notesMasters/notesMaster1.xml"/><Relationship Id="rId98"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219758-CDD7-4034-97A2-8DECB6709D9B}" type="doc">
      <dgm:prSet loTypeId="urn:microsoft.com/office/officeart/2005/8/layout/venn1" loCatId="relationship" qsTypeId="urn:microsoft.com/office/officeart/2005/8/quickstyle/simple1" qsCatId="simple" csTypeId="urn:microsoft.com/office/officeart/2005/8/colors/accent1_2" csCatId="accent1" phldr="1"/>
      <dgm:spPr/>
    </dgm:pt>
    <dgm:pt modelId="{1B4609A0-A444-4DF0-A7CF-5316286F3B0D}">
      <dgm:prSet phldrT="[Text]"/>
      <dgm:spPr/>
      <dgm:t>
        <a:bodyPr/>
        <a:lstStyle/>
        <a:p>
          <a:r>
            <a:rPr lang="en-US" dirty="0">
              <a:solidFill>
                <a:srgbClr val="0070C0"/>
              </a:solidFill>
            </a:rPr>
            <a:t>Systematic</a:t>
          </a:r>
        </a:p>
      </dgm:t>
    </dgm:pt>
    <dgm:pt modelId="{D51FD99C-E179-4D79-B982-CB9F709AA8FD}" type="parTrans" cxnId="{9E20498C-0682-488C-B4B6-4D8381926DCC}">
      <dgm:prSet/>
      <dgm:spPr/>
      <dgm:t>
        <a:bodyPr/>
        <a:lstStyle/>
        <a:p>
          <a:endParaRPr lang="en-US"/>
        </a:p>
      </dgm:t>
    </dgm:pt>
    <dgm:pt modelId="{CDE7A028-E3FA-450F-8280-92F4550684AA}" type="sibTrans" cxnId="{9E20498C-0682-488C-B4B6-4D8381926DCC}">
      <dgm:prSet/>
      <dgm:spPr/>
      <dgm:t>
        <a:bodyPr/>
        <a:lstStyle/>
        <a:p>
          <a:endParaRPr lang="en-US"/>
        </a:p>
      </dgm:t>
    </dgm:pt>
    <dgm:pt modelId="{22E4E065-9001-42C3-9705-BFEF601F563E}">
      <dgm:prSet phldrT="[Text]"/>
      <dgm:spPr/>
      <dgm:t>
        <a:bodyPr/>
        <a:lstStyle/>
        <a:p>
          <a:r>
            <a:rPr lang="en-US" dirty="0">
              <a:solidFill>
                <a:srgbClr val="0070C0"/>
              </a:solidFill>
            </a:rPr>
            <a:t>Transformative</a:t>
          </a:r>
        </a:p>
      </dgm:t>
    </dgm:pt>
    <dgm:pt modelId="{D8E156DB-07F0-4FF1-A4E4-52CEBC704966}" type="parTrans" cxnId="{D4E36BC7-1AC5-493B-BCDB-A279D0A08E51}">
      <dgm:prSet/>
      <dgm:spPr/>
      <dgm:t>
        <a:bodyPr/>
        <a:lstStyle/>
        <a:p>
          <a:endParaRPr lang="en-US"/>
        </a:p>
      </dgm:t>
    </dgm:pt>
    <dgm:pt modelId="{9B5650C7-C79D-4A71-86BE-E582A5E538C7}" type="sibTrans" cxnId="{D4E36BC7-1AC5-493B-BCDB-A279D0A08E51}">
      <dgm:prSet/>
      <dgm:spPr/>
      <dgm:t>
        <a:bodyPr/>
        <a:lstStyle/>
        <a:p>
          <a:endParaRPr lang="en-US"/>
        </a:p>
      </dgm:t>
    </dgm:pt>
    <dgm:pt modelId="{CC9E2488-F2CF-4AC5-B0AB-7BB260AAC730}">
      <dgm:prSet phldrT="[Text]"/>
      <dgm:spPr/>
      <dgm:t>
        <a:bodyPr/>
        <a:lstStyle/>
        <a:p>
          <a:r>
            <a:rPr lang="en-US" dirty="0">
              <a:solidFill>
                <a:srgbClr val="0070C0"/>
              </a:solidFill>
            </a:rPr>
            <a:t>Sustainable </a:t>
          </a:r>
        </a:p>
      </dgm:t>
    </dgm:pt>
    <dgm:pt modelId="{DF9F53FE-1D37-4C37-AF48-68A6BA54E880}" type="parTrans" cxnId="{60DA0FE3-5853-476E-8432-F695ACA6B785}">
      <dgm:prSet/>
      <dgm:spPr/>
      <dgm:t>
        <a:bodyPr/>
        <a:lstStyle/>
        <a:p>
          <a:endParaRPr lang="en-US"/>
        </a:p>
      </dgm:t>
    </dgm:pt>
    <dgm:pt modelId="{AD0A58ED-5656-46EB-9BF5-00D48685384B}" type="sibTrans" cxnId="{60DA0FE3-5853-476E-8432-F695ACA6B785}">
      <dgm:prSet/>
      <dgm:spPr/>
      <dgm:t>
        <a:bodyPr/>
        <a:lstStyle/>
        <a:p>
          <a:endParaRPr lang="en-US"/>
        </a:p>
      </dgm:t>
    </dgm:pt>
    <dgm:pt modelId="{1E7CF4BE-CD9D-4DDB-B95C-1DF24ED6BC78}" type="pres">
      <dgm:prSet presAssocID="{17219758-CDD7-4034-97A2-8DECB6709D9B}" presName="compositeShape" presStyleCnt="0">
        <dgm:presLayoutVars>
          <dgm:chMax val="7"/>
          <dgm:dir/>
          <dgm:resizeHandles val="exact"/>
        </dgm:presLayoutVars>
      </dgm:prSet>
      <dgm:spPr/>
    </dgm:pt>
    <dgm:pt modelId="{99996179-5D0F-4083-93FB-E591E03099A4}" type="pres">
      <dgm:prSet presAssocID="{1B4609A0-A444-4DF0-A7CF-5316286F3B0D}" presName="circ1" presStyleLbl="vennNode1" presStyleIdx="0" presStyleCnt="3"/>
      <dgm:spPr/>
    </dgm:pt>
    <dgm:pt modelId="{F0AE7D02-6844-42C3-815F-A5ACF316C386}" type="pres">
      <dgm:prSet presAssocID="{1B4609A0-A444-4DF0-A7CF-5316286F3B0D}" presName="circ1Tx" presStyleLbl="revTx" presStyleIdx="0" presStyleCnt="0">
        <dgm:presLayoutVars>
          <dgm:chMax val="0"/>
          <dgm:chPref val="0"/>
          <dgm:bulletEnabled val="1"/>
        </dgm:presLayoutVars>
      </dgm:prSet>
      <dgm:spPr/>
    </dgm:pt>
    <dgm:pt modelId="{50FC92E1-2D89-4A6A-B907-3664F2D71713}" type="pres">
      <dgm:prSet presAssocID="{22E4E065-9001-42C3-9705-BFEF601F563E}" presName="circ2" presStyleLbl="vennNode1" presStyleIdx="1" presStyleCnt="3"/>
      <dgm:spPr/>
    </dgm:pt>
    <dgm:pt modelId="{1D83F50C-833E-4D1B-A779-6F0DC5BD984A}" type="pres">
      <dgm:prSet presAssocID="{22E4E065-9001-42C3-9705-BFEF601F563E}" presName="circ2Tx" presStyleLbl="revTx" presStyleIdx="0" presStyleCnt="0">
        <dgm:presLayoutVars>
          <dgm:chMax val="0"/>
          <dgm:chPref val="0"/>
          <dgm:bulletEnabled val="1"/>
        </dgm:presLayoutVars>
      </dgm:prSet>
      <dgm:spPr/>
    </dgm:pt>
    <dgm:pt modelId="{A40BBD19-9688-40E1-BFB5-559F931DD78F}" type="pres">
      <dgm:prSet presAssocID="{CC9E2488-F2CF-4AC5-B0AB-7BB260AAC730}" presName="circ3" presStyleLbl="vennNode1" presStyleIdx="2" presStyleCnt="3" custLinFactNeighborX="-965"/>
      <dgm:spPr/>
    </dgm:pt>
    <dgm:pt modelId="{A93E1895-A8A5-4DC0-808B-B0F7CFDC106B}" type="pres">
      <dgm:prSet presAssocID="{CC9E2488-F2CF-4AC5-B0AB-7BB260AAC730}" presName="circ3Tx" presStyleLbl="revTx" presStyleIdx="0" presStyleCnt="0">
        <dgm:presLayoutVars>
          <dgm:chMax val="0"/>
          <dgm:chPref val="0"/>
          <dgm:bulletEnabled val="1"/>
        </dgm:presLayoutVars>
      </dgm:prSet>
      <dgm:spPr/>
    </dgm:pt>
  </dgm:ptLst>
  <dgm:cxnLst>
    <dgm:cxn modelId="{14DDF011-F4C5-4E94-9817-46EAE252BD23}" type="presOf" srcId="{1B4609A0-A444-4DF0-A7CF-5316286F3B0D}" destId="{F0AE7D02-6844-42C3-815F-A5ACF316C386}" srcOrd="1" destOrd="0" presId="urn:microsoft.com/office/officeart/2005/8/layout/venn1"/>
    <dgm:cxn modelId="{0453F524-B44D-4794-BEC6-7BF0BA2A68B5}" type="presOf" srcId="{CC9E2488-F2CF-4AC5-B0AB-7BB260AAC730}" destId="{A93E1895-A8A5-4DC0-808B-B0F7CFDC106B}" srcOrd="1" destOrd="0" presId="urn:microsoft.com/office/officeart/2005/8/layout/venn1"/>
    <dgm:cxn modelId="{A3E2EB3A-80CE-4171-9250-9D813D31BC2C}" type="presOf" srcId="{CC9E2488-F2CF-4AC5-B0AB-7BB260AAC730}" destId="{A40BBD19-9688-40E1-BFB5-559F931DD78F}" srcOrd="0" destOrd="0" presId="urn:microsoft.com/office/officeart/2005/8/layout/venn1"/>
    <dgm:cxn modelId="{9E20498C-0682-488C-B4B6-4D8381926DCC}" srcId="{17219758-CDD7-4034-97A2-8DECB6709D9B}" destId="{1B4609A0-A444-4DF0-A7CF-5316286F3B0D}" srcOrd="0" destOrd="0" parTransId="{D51FD99C-E179-4D79-B982-CB9F709AA8FD}" sibTransId="{CDE7A028-E3FA-450F-8280-92F4550684AA}"/>
    <dgm:cxn modelId="{2C902B94-FC1A-4852-82FB-EE3FAA155D4D}" type="presOf" srcId="{22E4E065-9001-42C3-9705-BFEF601F563E}" destId="{50FC92E1-2D89-4A6A-B907-3664F2D71713}" srcOrd="0" destOrd="0" presId="urn:microsoft.com/office/officeart/2005/8/layout/venn1"/>
    <dgm:cxn modelId="{D4E36BC7-1AC5-493B-BCDB-A279D0A08E51}" srcId="{17219758-CDD7-4034-97A2-8DECB6709D9B}" destId="{22E4E065-9001-42C3-9705-BFEF601F563E}" srcOrd="1" destOrd="0" parTransId="{D8E156DB-07F0-4FF1-A4E4-52CEBC704966}" sibTransId="{9B5650C7-C79D-4A71-86BE-E582A5E538C7}"/>
    <dgm:cxn modelId="{FD53D7C8-9B69-4993-89B6-4C808E812E0A}" type="presOf" srcId="{17219758-CDD7-4034-97A2-8DECB6709D9B}" destId="{1E7CF4BE-CD9D-4DDB-B95C-1DF24ED6BC78}" srcOrd="0" destOrd="0" presId="urn:microsoft.com/office/officeart/2005/8/layout/venn1"/>
    <dgm:cxn modelId="{E31440D2-3102-4C79-A2A0-568AF91033FC}" type="presOf" srcId="{22E4E065-9001-42C3-9705-BFEF601F563E}" destId="{1D83F50C-833E-4D1B-A779-6F0DC5BD984A}" srcOrd="1" destOrd="0" presId="urn:microsoft.com/office/officeart/2005/8/layout/venn1"/>
    <dgm:cxn modelId="{60DA0FE3-5853-476E-8432-F695ACA6B785}" srcId="{17219758-CDD7-4034-97A2-8DECB6709D9B}" destId="{CC9E2488-F2CF-4AC5-B0AB-7BB260AAC730}" srcOrd="2" destOrd="0" parTransId="{DF9F53FE-1D37-4C37-AF48-68A6BA54E880}" sibTransId="{AD0A58ED-5656-46EB-9BF5-00D48685384B}"/>
    <dgm:cxn modelId="{4A5E04EB-CF82-4654-BAFB-7DB9D8C36D4A}" type="presOf" srcId="{1B4609A0-A444-4DF0-A7CF-5316286F3B0D}" destId="{99996179-5D0F-4083-93FB-E591E03099A4}" srcOrd="0" destOrd="0" presId="urn:microsoft.com/office/officeart/2005/8/layout/venn1"/>
    <dgm:cxn modelId="{4D9C6546-1195-4536-839C-357B28E42990}" type="presParOf" srcId="{1E7CF4BE-CD9D-4DDB-B95C-1DF24ED6BC78}" destId="{99996179-5D0F-4083-93FB-E591E03099A4}" srcOrd="0" destOrd="0" presId="urn:microsoft.com/office/officeart/2005/8/layout/venn1"/>
    <dgm:cxn modelId="{7A42D80E-263D-4062-8A5A-BC018994249B}" type="presParOf" srcId="{1E7CF4BE-CD9D-4DDB-B95C-1DF24ED6BC78}" destId="{F0AE7D02-6844-42C3-815F-A5ACF316C386}" srcOrd="1" destOrd="0" presId="urn:microsoft.com/office/officeart/2005/8/layout/venn1"/>
    <dgm:cxn modelId="{1539EF79-6529-491B-8C96-0864D367F820}" type="presParOf" srcId="{1E7CF4BE-CD9D-4DDB-B95C-1DF24ED6BC78}" destId="{50FC92E1-2D89-4A6A-B907-3664F2D71713}" srcOrd="2" destOrd="0" presId="urn:microsoft.com/office/officeart/2005/8/layout/venn1"/>
    <dgm:cxn modelId="{111C50DD-FAE7-40FE-9055-A60944A2E038}" type="presParOf" srcId="{1E7CF4BE-CD9D-4DDB-B95C-1DF24ED6BC78}" destId="{1D83F50C-833E-4D1B-A779-6F0DC5BD984A}" srcOrd="3" destOrd="0" presId="urn:microsoft.com/office/officeart/2005/8/layout/venn1"/>
    <dgm:cxn modelId="{E7DE1945-73B3-4970-860D-773D45C5B003}" type="presParOf" srcId="{1E7CF4BE-CD9D-4DDB-B95C-1DF24ED6BC78}" destId="{A40BBD19-9688-40E1-BFB5-559F931DD78F}" srcOrd="4" destOrd="0" presId="urn:microsoft.com/office/officeart/2005/8/layout/venn1"/>
    <dgm:cxn modelId="{8BCB822D-B913-45D4-825D-8B18EDE9D805}" type="presParOf" srcId="{1E7CF4BE-CD9D-4DDB-B95C-1DF24ED6BC78}" destId="{A93E1895-A8A5-4DC0-808B-B0F7CFDC106B}"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996179-5D0F-4083-93FB-E591E03099A4}">
      <dsp:nvSpPr>
        <dsp:cNvPr id="0" name=""/>
        <dsp:cNvSpPr/>
      </dsp:nvSpPr>
      <dsp:spPr>
        <a:xfrm>
          <a:off x="610863" y="256251"/>
          <a:ext cx="1692923" cy="169292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0070C0"/>
              </a:solidFill>
            </a:rPr>
            <a:t>Systematic</a:t>
          </a:r>
        </a:p>
      </dsp:txBody>
      <dsp:txXfrm>
        <a:off x="836586" y="552513"/>
        <a:ext cx="1241477" cy="761815"/>
      </dsp:txXfrm>
    </dsp:sp>
    <dsp:sp modelId="{50FC92E1-2D89-4A6A-B907-3664F2D71713}">
      <dsp:nvSpPr>
        <dsp:cNvPr id="0" name=""/>
        <dsp:cNvSpPr/>
      </dsp:nvSpPr>
      <dsp:spPr>
        <a:xfrm>
          <a:off x="1221726" y="1314328"/>
          <a:ext cx="1692923" cy="169292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0070C0"/>
              </a:solidFill>
            </a:rPr>
            <a:t>Transformative</a:t>
          </a:r>
        </a:p>
      </dsp:txBody>
      <dsp:txXfrm>
        <a:off x="1739478" y="1751667"/>
        <a:ext cx="1015754" cy="931107"/>
      </dsp:txXfrm>
    </dsp:sp>
    <dsp:sp modelId="{A40BBD19-9688-40E1-BFB5-559F931DD78F}">
      <dsp:nvSpPr>
        <dsp:cNvPr id="0" name=""/>
        <dsp:cNvSpPr/>
      </dsp:nvSpPr>
      <dsp:spPr>
        <a:xfrm>
          <a:off x="0" y="1314328"/>
          <a:ext cx="1692923" cy="169292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0070C0"/>
              </a:solidFill>
            </a:rPr>
            <a:t>Sustainable </a:t>
          </a:r>
        </a:p>
      </dsp:txBody>
      <dsp:txXfrm>
        <a:off x="159416" y="1751667"/>
        <a:ext cx="1015754" cy="931107"/>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4/22/2025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941388" y="750888"/>
            <a:ext cx="500697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EAE7397B-BCFD-6B23-7DCB-D8E125CC8816}"/>
              </a:ext>
            </a:extLst>
          </p:cNvPr>
          <p:cNvSpPr>
            <a:spLocks noGrp="1" noRot="1" noChangeAspect="1" noChangeArrowheads="1" noTextEdit="1"/>
          </p:cNvSpPr>
          <p:nvPr>
            <p:ph type="sldImg"/>
          </p:nvPr>
        </p:nvSpPr>
        <p:spPr>
          <a:xfrm>
            <a:off x="1371600" y="1143000"/>
            <a:ext cx="4114800" cy="3086100"/>
          </a:xfrm>
          <a:ln/>
        </p:spPr>
      </p:sp>
      <p:sp>
        <p:nvSpPr>
          <p:cNvPr id="18435" name="Notes Placeholder 2">
            <a:extLst>
              <a:ext uri="{FF2B5EF4-FFF2-40B4-BE49-F238E27FC236}">
                <a16:creationId xmlns:a16="http://schemas.microsoft.com/office/drawing/2014/main" id="{6DA1E317-6A02-41E9-4957-D02A2531CB8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8436" name="Slide Number Placeholder 3">
            <a:extLst>
              <a:ext uri="{FF2B5EF4-FFF2-40B4-BE49-F238E27FC236}">
                <a16:creationId xmlns:a16="http://schemas.microsoft.com/office/drawing/2014/main" id="{C08D62BC-D073-51CC-D2B7-15488687658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52AB9CB-4BDE-4A00-B443-3AF879445F6B}"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E02904CB-908E-05AE-653E-087C7429AEFD}"/>
              </a:ext>
            </a:extLst>
          </p:cNvPr>
          <p:cNvSpPr>
            <a:spLocks noGrp="1" noRot="1" noChangeAspect="1" noChangeArrowheads="1" noTextEdit="1"/>
          </p:cNvSpPr>
          <p:nvPr>
            <p:ph type="sldImg"/>
          </p:nvPr>
        </p:nvSpPr>
        <p:spPr>
          <a:xfrm>
            <a:off x="1371600" y="1143000"/>
            <a:ext cx="4114800" cy="3086100"/>
          </a:xfrm>
          <a:ln/>
        </p:spPr>
      </p:sp>
      <p:sp>
        <p:nvSpPr>
          <p:cNvPr id="20483" name="Notes Placeholder 2">
            <a:extLst>
              <a:ext uri="{FF2B5EF4-FFF2-40B4-BE49-F238E27FC236}">
                <a16:creationId xmlns:a16="http://schemas.microsoft.com/office/drawing/2014/main" id="{08C6209F-916A-F913-4E68-1D2744F8448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a:t>
            </a:r>
          </a:p>
        </p:txBody>
      </p:sp>
      <p:sp>
        <p:nvSpPr>
          <p:cNvPr id="20484" name="Slide Number Placeholder 3">
            <a:extLst>
              <a:ext uri="{FF2B5EF4-FFF2-40B4-BE49-F238E27FC236}">
                <a16:creationId xmlns:a16="http://schemas.microsoft.com/office/drawing/2014/main" id="{B5ACB805-A760-4118-FB2A-A6352F8AE27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39775" indent="-284163">
              <a:defRPr sz="2400">
                <a:solidFill>
                  <a:schemeClr val="tx1"/>
                </a:solidFill>
                <a:latin typeface="Times" panose="02020603050405020304" pitchFamily="18" charset="0"/>
                <a:ea typeface="MS PGothic" panose="020B0600070205080204" pitchFamily="34" charset="-128"/>
              </a:defRPr>
            </a:lvl2pPr>
            <a:lvl3pPr marL="1139825" indent="-227013">
              <a:defRPr sz="2400">
                <a:solidFill>
                  <a:schemeClr val="tx1"/>
                </a:solidFill>
                <a:latin typeface="Times" panose="02020603050405020304" pitchFamily="18" charset="0"/>
                <a:ea typeface="MS PGothic" panose="020B0600070205080204" pitchFamily="34" charset="-128"/>
              </a:defRPr>
            </a:lvl3pPr>
            <a:lvl4pPr marL="1595438" indent="-227013">
              <a:defRPr sz="2400">
                <a:solidFill>
                  <a:schemeClr val="tx1"/>
                </a:solidFill>
                <a:latin typeface="Times" panose="02020603050405020304" pitchFamily="18" charset="0"/>
                <a:ea typeface="MS PGothic" panose="020B0600070205080204" pitchFamily="34" charset="-128"/>
              </a:defRPr>
            </a:lvl4pPr>
            <a:lvl5pPr marL="2052638" indent="-227013">
              <a:defRPr sz="2400">
                <a:solidFill>
                  <a:schemeClr val="tx1"/>
                </a:solidFill>
                <a:latin typeface="Times" panose="02020603050405020304" pitchFamily="18" charset="0"/>
                <a:ea typeface="MS PGothic" panose="020B0600070205080204" pitchFamily="34" charset="-128"/>
              </a:defRPr>
            </a:lvl5pPr>
            <a:lvl6pPr marL="25098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670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42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14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107635-1903-426C-A65F-F45C15D4CF33}"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726415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play-based curriculum</a:t>
            </a:r>
          </a:p>
          <a:p>
            <a:pPr lvl="1"/>
            <a:r>
              <a:rPr lang="en-GB" dirty="0"/>
              <a:t>Reggio Emilia approach</a:t>
            </a:r>
          </a:p>
          <a:p>
            <a:pPr lvl="1"/>
            <a:r>
              <a:rPr lang="en-GB" dirty="0"/>
              <a:t>Montessori approach</a:t>
            </a:r>
          </a:p>
          <a:p>
            <a:pPr lvl="1"/>
            <a:r>
              <a:rPr lang="en-GB" dirty="0"/>
              <a:t>Froebel approach</a:t>
            </a:r>
          </a:p>
          <a:p>
            <a:pPr lvl="1"/>
            <a:r>
              <a:rPr lang="en-GB" dirty="0" err="1"/>
              <a:t>Te-Whariki</a:t>
            </a:r>
            <a:endParaRPr lang="en-GB" dirty="0"/>
          </a:p>
          <a:p>
            <a:pPr lvl="1"/>
            <a:r>
              <a:rPr lang="en-GB" dirty="0"/>
              <a:t>Forest school</a:t>
            </a:r>
          </a:p>
          <a:p>
            <a:pPr lvl="1"/>
            <a:r>
              <a:rPr lang="en-GB" dirty="0"/>
              <a:t>Waldorf approach</a:t>
            </a:r>
          </a:p>
          <a:p>
            <a:pPr lvl="1"/>
            <a:r>
              <a:rPr lang="en-GB" dirty="0"/>
              <a:t>High scope approach etc</a:t>
            </a:r>
          </a:p>
          <a:p>
            <a:pPr lvl="1"/>
            <a:endParaRPr lang="en-GB" dirty="0"/>
          </a:p>
          <a:p>
            <a:pPr lvl="1"/>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35490423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4AD61A45-9B2E-512A-A1AA-724873B4A7AA}"/>
              </a:ext>
            </a:extLst>
          </p:cNvPr>
          <p:cNvSpPr>
            <a:spLocks noGrp="1" noRot="1" noChangeAspect="1" noChangeArrowheads="1" noTextEdit="1"/>
          </p:cNvSpPr>
          <p:nvPr>
            <p:ph type="sldImg"/>
          </p:nvPr>
        </p:nvSpPr>
        <p:spPr>
          <a:xfrm>
            <a:off x="914400" y="758825"/>
            <a:ext cx="5062538" cy="3795713"/>
          </a:xfrm>
          <a:ln/>
        </p:spPr>
      </p:sp>
      <p:sp>
        <p:nvSpPr>
          <p:cNvPr id="22531" name="Notes Placeholder 2">
            <a:extLst>
              <a:ext uri="{FF2B5EF4-FFF2-40B4-BE49-F238E27FC236}">
                <a16:creationId xmlns:a16="http://schemas.microsoft.com/office/drawing/2014/main" id="{236FD14F-0D21-801F-7EE7-A00F6E01FC2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2532" name="Slide Number Placeholder 3">
            <a:extLst>
              <a:ext uri="{FF2B5EF4-FFF2-40B4-BE49-F238E27FC236}">
                <a16:creationId xmlns:a16="http://schemas.microsoft.com/office/drawing/2014/main" id="{22CF4A96-1031-C4E1-0901-896087BC2C3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7156902-1CB7-4058-80A5-DB9DECBB837E}"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Aft>
                <a:spcPts val="1125"/>
              </a:spcAft>
              <a:buFont typeface="Arial" panose="020B0604020202020204" pitchFamily="34" charset="0"/>
              <a:buChar char="•"/>
            </a:pPr>
            <a:r>
              <a:rPr lang="en-GB" b="0" i="0" dirty="0">
                <a:solidFill>
                  <a:srgbClr val="333333"/>
                </a:solidFill>
                <a:effectLst/>
                <a:latin typeface="robotoregular"/>
              </a:rPr>
              <a:t>Every child is a </a:t>
            </a:r>
            <a:r>
              <a:rPr lang="en-GB" b="0" i="0" dirty="0">
                <a:solidFill>
                  <a:srgbClr val="333333"/>
                </a:solidFill>
                <a:effectLst/>
                <a:latin typeface="robotobold"/>
              </a:rPr>
              <a:t>unique child</a:t>
            </a:r>
            <a:r>
              <a:rPr lang="en-GB" b="0" i="0" dirty="0">
                <a:solidFill>
                  <a:srgbClr val="333333"/>
                </a:solidFill>
                <a:effectLst/>
                <a:latin typeface="robotoregular"/>
              </a:rPr>
              <a:t> who is constantly learning and can be resilient, capable, confident, and self-assured.</a:t>
            </a:r>
          </a:p>
          <a:p>
            <a:pPr algn="l">
              <a:spcAft>
                <a:spcPts val="1125"/>
              </a:spcAft>
              <a:buFont typeface="Arial" panose="020B0604020202020204" pitchFamily="34" charset="0"/>
              <a:buChar char="•"/>
            </a:pPr>
            <a:r>
              <a:rPr lang="en-GB" b="0" i="0" dirty="0">
                <a:solidFill>
                  <a:srgbClr val="333333"/>
                </a:solidFill>
                <a:effectLst/>
                <a:latin typeface="robotoregular"/>
              </a:rPr>
              <a:t>Children learn to be strong and independent through </a:t>
            </a:r>
            <a:r>
              <a:rPr lang="en-GB" b="0" i="0" dirty="0">
                <a:solidFill>
                  <a:srgbClr val="333333"/>
                </a:solidFill>
                <a:effectLst/>
                <a:latin typeface="robotobold"/>
              </a:rPr>
              <a:t>positive relationships</a:t>
            </a:r>
            <a:r>
              <a:rPr lang="en-GB" b="0" i="0" dirty="0">
                <a:solidFill>
                  <a:srgbClr val="333333"/>
                </a:solidFill>
                <a:effectLst/>
                <a:latin typeface="robotoregular"/>
              </a:rPr>
              <a:t>.</a:t>
            </a:r>
          </a:p>
          <a:p>
            <a:pPr algn="l">
              <a:spcAft>
                <a:spcPts val="1125"/>
              </a:spcAft>
              <a:buFont typeface="Arial" panose="020B0604020202020204" pitchFamily="34" charset="0"/>
              <a:buChar char="•"/>
            </a:pPr>
            <a:r>
              <a:rPr lang="en-GB" b="0" i="0" dirty="0">
                <a:solidFill>
                  <a:srgbClr val="333333"/>
                </a:solidFill>
                <a:effectLst/>
                <a:latin typeface="robotoregular"/>
              </a:rPr>
              <a:t>Children learn and develop well in </a:t>
            </a:r>
            <a:r>
              <a:rPr lang="en-GB" b="0" i="0" dirty="0">
                <a:solidFill>
                  <a:srgbClr val="333333"/>
                </a:solidFill>
                <a:effectLst/>
                <a:latin typeface="robotobold"/>
              </a:rPr>
              <a:t>enabling environments with teaching and support from adults</a:t>
            </a:r>
            <a:r>
              <a:rPr lang="en-GB" b="0" i="0" dirty="0">
                <a:solidFill>
                  <a:srgbClr val="333333"/>
                </a:solidFill>
                <a:effectLst/>
                <a:latin typeface="robotoregular"/>
              </a:rPr>
              <a:t>, who respond to their individual interests and needs and help them to build their learning over time. Children benefit from a strong partnership between practitioners, parents and/or carers.</a:t>
            </a:r>
          </a:p>
          <a:p>
            <a:pPr algn="l">
              <a:spcAft>
                <a:spcPts val="1125"/>
              </a:spcAft>
              <a:buFont typeface="Arial" panose="020B0604020202020204" pitchFamily="34" charset="0"/>
              <a:buChar char="•"/>
            </a:pPr>
            <a:r>
              <a:rPr lang="en-GB" b="0" i="0" dirty="0">
                <a:solidFill>
                  <a:srgbClr val="333333"/>
                </a:solidFill>
                <a:effectLst/>
                <a:latin typeface="robotoregular"/>
              </a:rPr>
              <a:t>Recognising the importance of </a:t>
            </a:r>
            <a:r>
              <a:rPr lang="en-GB" b="0" i="0" dirty="0">
                <a:solidFill>
                  <a:srgbClr val="333333"/>
                </a:solidFill>
                <a:effectLst/>
                <a:latin typeface="robotobold"/>
              </a:rPr>
              <a:t>learning and development</a:t>
            </a:r>
            <a:r>
              <a:rPr lang="en-GB" b="0" i="0" dirty="0">
                <a:solidFill>
                  <a:srgbClr val="333333"/>
                </a:solidFill>
                <a:effectLst/>
                <a:latin typeface="robotoregular"/>
              </a:rPr>
              <a:t>. Children develop and learn at different rates.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3030361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3312126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5401EE-D7EE-3A93-8A86-1AA9F94B8162}"/>
            </a:ext>
          </a:extLst>
        </p:cNvPr>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73893ADE-64E5-88E7-6DA3-CFC07683AD45}"/>
              </a:ext>
            </a:extLst>
          </p:cNvPr>
          <p:cNvSpPr>
            <a:spLocks noGrp="1" noRot="1" noChangeAspect="1" noChangeArrowheads="1" noTextEdit="1"/>
          </p:cNvSpPr>
          <p:nvPr>
            <p:ph type="sldImg"/>
          </p:nvPr>
        </p:nvSpPr>
        <p:spPr>
          <a:xfrm>
            <a:off x="1371600" y="1143000"/>
            <a:ext cx="4114800" cy="3086100"/>
          </a:xfrm>
          <a:ln/>
        </p:spPr>
      </p:sp>
      <p:sp>
        <p:nvSpPr>
          <p:cNvPr id="28675" name="Notes Placeholder 2">
            <a:extLst>
              <a:ext uri="{FF2B5EF4-FFF2-40B4-BE49-F238E27FC236}">
                <a16:creationId xmlns:a16="http://schemas.microsoft.com/office/drawing/2014/main" id="{6E771180-46C1-A4EA-200D-E57475DD7C4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8676" name="Slide Number Placeholder 3">
            <a:extLst>
              <a:ext uri="{FF2B5EF4-FFF2-40B4-BE49-F238E27FC236}">
                <a16:creationId xmlns:a16="http://schemas.microsoft.com/office/drawing/2014/main" id="{32AF3514-269E-0FDA-91A3-82B13142794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263B1FE-D081-41C0-934C-1A02547110DC}" type="slidenum">
              <a:rPr lang="cy-GB" altLang="en-US" sz="1200" smtClean="0">
                <a:latin typeface="Arial" panose="020B0604020202020204" pitchFamily="34" charset="0"/>
              </a:rPr>
              <a:pPr/>
              <a:t>26</a:t>
            </a:fld>
            <a:endParaRPr lang="cy-GB" altLang="en-US" sz="1200">
              <a:latin typeface="Arial" panose="020B0604020202020204" pitchFamily="34" charset="0"/>
            </a:endParaRPr>
          </a:p>
        </p:txBody>
      </p:sp>
    </p:spTree>
    <p:extLst>
      <p:ext uri="{BB962C8B-B14F-4D97-AF65-F5344CB8AC3E}">
        <p14:creationId xmlns:p14="http://schemas.microsoft.com/office/powerpoint/2010/main" val="480792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BBA673-9439-0C9A-6363-420525D7D47F}"/>
            </a:ext>
          </a:extLst>
        </p:cNvPr>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0D2AC31E-08CA-056E-203C-AF76C69AB579}"/>
              </a:ext>
            </a:extLst>
          </p:cNvPr>
          <p:cNvSpPr>
            <a:spLocks noGrp="1" noRot="1" noChangeAspect="1" noChangeArrowheads="1" noTextEdit="1"/>
          </p:cNvSpPr>
          <p:nvPr>
            <p:ph type="sldImg"/>
          </p:nvPr>
        </p:nvSpPr>
        <p:spPr>
          <a:xfrm>
            <a:off x="914400" y="758825"/>
            <a:ext cx="5062538" cy="3795713"/>
          </a:xfrm>
          <a:ln/>
        </p:spPr>
      </p:sp>
      <p:sp>
        <p:nvSpPr>
          <p:cNvPr id="22531" name="Notes Placeholder 2">
            <a:extLst>
              <a:ext uri="{FF2B5EF4-FFF2-40B4-BE49-F238E27FC236}">
                <a16:creationId xmlns:a16="http://schemas.microsoft.com/office/drawing/2014/main" id="{5609E406-4C0A-04BE-347F-039CF5290A6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2532" name="Slide Number Placeholder 3">
            <a:extLst>
              <a:ext uri="{FF2B5EF4-FFF2-40B4-BE49-F238E27FC236}">
                <a16:creationId xmlns:a16="http://schemas.microsoft.com/office/drawing/2014/main" id="{D0F3F335-4C1C-5BB4-0FD3-FB0F57CAD12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7156902-1CB7-4058-80A5-DB9DECBB837E}" type="slidenum">
              <a:rPr lang="cy-GB" altLang="en-US" sz="1200" smtClean="0">
                <a:latin typeface="Arial" panose="020B0604020202020204" pitchFamily="34" charset="0"/>
              </a:rPr>
              <a:pPr/>
              <a:t>30</a:t>
            </a:fld>
            <a:endParaRPr lang="cy-GB" altLang="en-US" sz="1200">
              <a:latin typeface="Arial" panose="020B0604020202020204" pitchFamily="34" charset="0"/>
            </a:endParaRPr>
          </a:p>
        </p:txBody>
      </p:sp>
    </p:spTree>
    <p:extLst>
      <p:ext uri="{BB962C8B-B14F-4D97-AF65-F5344CB8AC3E}">
        <p14:creationId xmlns:p14="http://schemas.microsoft.com/office/powerpoint/2010/main" val="25127721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BE9A4206-8A87-06FE-6576-1E57D8F9C6C2}"/>
              </a:ext>
            </a:extLst>
          </p:cNvPr>
          <p:cNvSpPr>
            <a:spLocks noGrp="1" noRot="1" noChangeAspect="1" noChangeArrowheads="1" noTextEdit="1"/>
          </p:cNvSpPr>
          <p:nvPr>
            <p:ph type="sldImg"/>
          </p:nvPr>
        </p:nvSpPr>
        <p:spPr>
          <a:xfrm>
            <a:off x="1371600" y="1143000"/>
            <a:ext cx="4114800" cy="3086100"/>
          </a:xfrm>
          <a:ln/>
        </p:spPr>
      </p:sp>
      <p:sp>
        <p:nvSpPr>
          <p:cNvPr id="24579" name="Notes Placeholder 2">
            <a:extLst>
              <a:ext uri="{FF2B5EF4-FFF2-40B4-BE49-F238E27FC236}">
                <a16:creationId xmlns:a16="http://schemas.microsoft.com/office/drawing/2014/main" id="{E8833B98-DAA0-B68A-D1D5-F34DAC73108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endParaRPr lang="en-GB" altLang="en-US" b="1" dirty="0">
              <a:latin typeface="Arial" panose="020B0604020202020204" pitchFamily="34" charset="0"/>
            </a:endParaRPr>
          </a:p>
        </p:txBody>
      </p:sp>
      <p:sp>
        <p:nvSpPr>
          <p:cNvPr id="24580" name="Slide Number Placeholder 3">
            <a:extLst>
              <a:ext uri="{FF2B5EF4-FFF2-40B4-BE49-F238E27FC236}">
                <a16:creationId xmlns:a16="http://schemas.microsoft.com/office/drawing/2014/main" id="{7E1E7EA3-07F2-D69A-5C93-32DBBCDCE26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39775" indent="-284163">
              <a:defRPr sz="2400">
                <a:solidFill>
                  <a:schemeClr val="tx1"/>
                </a:solidFill>
                <a:latin typeface="Times" panose="02020603050405020304" pitchFamily="18" charset="0"/>
                <a:ea typeface="MS PGothic" panose="020B0600070205080204" pitchFamily="34" charset="-128"/>
              </a:defRPr>
            </a:lvl2pPr>
            <a:lvl3pPr marL="1139825" indent="-227013">
              <a:defRPr sz="2400">
                <a:solidFill>
                  <a:schemeClr val="tx1"/>
                </a:solidFill>
                <a:latin typeface="Times" panose="02020603050405020304" pitchFamily="18" charset="0"/>
                <a:ea typeface="MS PGothic" panose="020B0600070205080204" pitchFamily="34" charset="-128"/>
              </a:defRPr>
            </a:lvl3pPr>
            <a:lvl4pPr marL="1595438" indent="-227013">
              <a:defRPr sz="2400">
                <a:solidFill>
                  <a:schemeClr val="tx1"/>
                </a:solidFill>
                <a:latin typeface="Times" panose="02020603050405020304" pitchFamily="18" charset="0"/>
                <a:ea typeface="MS PGothic" panose="020B0600070205080204" pitchFamily="34" charset="-128"/>
              </a:defRPr>
            </a:lvl4pPr>
            <a:lvl5pPr marL="2052638" indent="-227013">
              <a:defRPr sz="2400">
                <a:solidFill>
                  <a:schemeClr val="tx1"/>
                </a:solidFill>
                <a:latin typeface="Times" panose="02020603050405020304" pitchFamily="18" charset="0"/>
                <a:ea typeface="MS PGothic" panose="020B0600070205080204" pitchFamily="34" charset="-128"/>
              </a:defRPr>
            </a:lvl5pPr>
            <a:lvl6pPr marL="25098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670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42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14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2E2613A-3DD8-4FD7-B8B2-B28BD4723F61}" type="slidenum">
              <a:rPr lang="cy-GB" altLang="en-US" sz="1200" smtClean="0">
                <a:latin typeface="Arial" panose="020B0604020202020204" pitchFamily="34" charset="0"/>
              </a:rPr>
              <a:pPr/>
              <a:t>31</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05E6A605-5790-A978-10F5-FEFDAB4B3BF6}"/>
              </a:ext>
            </a:extLst>
          </p:cNvPr>
          <p:cNvSpPr>
            <a:spLocks noGrp="1" noRot="1" noChangeAspect="1" noChangeArrowheads="1" noTextEdit="1"/>
          </p:cNvSpPr>
          <p:nvPr>
            <p:ph type="sldImg"/>
          </p:nvPr>
        </p:nvSpPr>
        <p:spPr>
          <a:xfrm>
            <a:off x="1371600" y="1143000"/>
            <a:ext cx="4114800" cy="3086100"/>
          </a:xfrm>
          <a:ln/>
        </p:spPr>
      </p:sp>
      <p:sp>
        <p:nvSpPr>
          <p:cNvPr id="28675" name="Notes Placeholder 2">
            <a:extLst>
              <a:ext uri="{FF2B5EF4-FFF2-40B4-BE49-F238E27FC236}">
                <a16:creationId xmlns:a16="http://schemas.microsoft.com/office/drawing/2014/main" id="{FDBF0128-AA4A-106B-5A66-7B88873F07D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8676" name="Slide Number Placeholder 3">
            <a:extLst>
              <a:ext uri="{FF2B5EF4-FFF2-40B4-BE49-F238E27FC236}">
                <a16:creationId xmlns:a16="http://schemas.microsoft.com/office/drawing/2014/main" id="{E181A3C7-F9B0-5304-6D35-119EC961CE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263B1FE-D081-41C0-934C-1A02547110DC}" type="slidenum">
              <a:rPr lang="cy-GB" altLang="en-US" sz="1200" smtClean="0">
                <a:latin typeface="Arial" panose="020B0604020202020204" pitchFamily="34" charset="0"/>
              </a:rPr>
              <a:pPr/>
              <a:t>33</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294ECFCE-39E4-740F-F746-6C36984AD6D1}"/>
              </a:ext>
            </a:extLst>
          </p:cNvPr>
          <p:cNvSpPr>
            <a:spLocks noGrp="1" noRot="1" noChangeAspect="1" noChangeArrowheads="1" noTextEdit="1"/>
          </p:cNvSpPr>
          <p:nvPr>
            <p:ph type="sldImg"/>
          </p:nvPr>
        </p:nvSpPr>
        <p:spPr>
          <a:xfrm>
            <a:off x="1371600" y="1143000"/>
            <a:ext cx="4114800" cy="3086100"/>
          </a:xfrm>
          <a:ln/>
        </p:spPr>
      </p:sp>
      <p:sp>
        <p:nvSpPr>
          <p:cNvPr id="31747" name="Notes Placeholder 2">
            <a:extLst>
              <a:ext uri="{FF2B5EF4-FFF2-40B4-BE49-F238E27FC236}">
                <a16:creationId xmlns:a16="http://schemas.microsoft.com/office/drawing/2014/main" id="{5F835E89-1A82-1412-2A7F-B19C27F1029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1748" name="Slide Number Placeholder 3">
            <a:extLst>
              <a:ext uri="{FF2B5EF4-FFF2-40B4-BE49-F238E27FC236}">
                <a16:creationId xmlns:a16="http://schemas.microsoft.com/office/drawing/2014/main" id="{6D053975-B4FA-8100-B1A7-348CBEFF252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BE2B059-125D-4B68-84BC-73F80AD28674}" type="slidenum">
              <a:rPr lang="cy-GB" altLang="en-US" sz="1200" smtClean="0">
                <a:latin typeface="Arial" panose="020B0604020202020204" pitchFamily="34" charset="0"/>
              </a:rPr>
              <a:pPr/>
              <a:t>34</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2FCF40D7-F78D-8FFF-421A-FD7BC5EC9A46}"/>
              </a:ext>
            </a:extLst>
          </p:cNvPr>
          <p:cNvSpPr>
            <a:spLocks noGrp="1" noRot="1" noChangeAspect="1" noChangeArrowheads="1" noTextEdit="1"/>
          </p:cNvSpPr>
          <p:nvPr>
            <p:ph type="sldImg"/>
          </p:nvPr>
        </p:nvSpPr>
        <p:spPr>
          <a:xfrm>
            <a:off x="1371600" y="1143000"/>
            <a:ext cx="4114800" cy="3086100"/>
          </a:xfrm>
          <a:ln/>
        </p:spPr>
      </p:sp>
      <p:sp>
        <p:nvSpPr>
          <p:cNvPr id="33795" name="Notes Placeholder 2">
            <a:extLst>
              <a:ext uri="{FF2B5EF4-FFF2-40B4-BE49-F238E27FC236}">
                <a16:creationId xmlns:a16="http://schemas.microsoft.com/office/drawing/2014/main" id="{5330647D-737F-CBDE-B012-F8E006F9ADE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3796" name="Slide Number Placeholder 3">
            <a:extLst>
              <a:ext uri="{FF2B5EF4-FFF2-40B4-BE49-F238E27FC236}">
                <a16:creationId xmlns:a16="http://schemas.microsoft.com/office/drawing/2014/main" id="{98C1A838-ABB7-C7EC-39D7-594567C075E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39775" indent="-284163">
              <a:defRPr sz="2400">
                <a:solidFill>
                  <a:schemeClr val="tx1"/>
                </a:solidFill>
                <a:latin typeface="Times" panose="02020603050405020304" pitchFamily="18" charset="0"/>
                <a:ea typeface="MS PGothic" panose="020B0600070205080204" pitchFamily="34" charset="-128"/>
              </a:defRPr>
            </a:lvl2pPr>
            <a:lvl3pPr marL="1139825" indent="-227013">
              <a:defRPr sz="2400">
                <a:solidFill>
                  <a:schemeClr val="tx1"/>
                </a:solidFill>
                <a:latin typeface="Times" panose="02020603050405020304" pitchFamily="18" charset="0"/>
                <a:ea typeface="MS PGothic" panose="020B0600070205080204" pitchFamily="34" charset="-128"/>
              </a:defRPr>
            </a:lvl3pPr>
            <a:lvl4pPr marL="1595438" indent="-227013">
              <a:defRPr sz="2400">
                <a:solidFill>
                  <a:schemeClr val="tx1"/>
                </a:solidFill>
                <a:latin typeface="Times" panose="02020603050405020304" pitchFamily="18" charset="0"/>
                <a:ea typeface="MS PGothic" panose="020B0600070205080204" pitchFamily="34" charset="-128"/>
              </a:defRPr>
            </a:lvl4pPr>
            <a:lvl5pPr marL="2052638" indent="-227013">
              <a:defRPr sz="2400">
                <a:solidFill>
                  <a:schemeClr val="tx1"/>
                </a:solidFill>
                <a:latin typeface="Times" panose="02020603050405020304" pitchFamily="18" charset="0"/>
                <a:ea typeface="MS PGothic" panose="020B0600070205080204" pitchFamily="34" charset="-128"/>
              </a:defRPr>
            </a:lvl5pPr>
            <a:lvl6pPr marL="25098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670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42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14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2010D6F-B295-4482-BE62-BC686E48A811}" type="slidenum">
              <a:rPr lang="cy-GB" altLang="en-US" sz="1200" smtClean="0">
                <a:latin typeface="Arial" panose="020B0604020202020204" pitchFamily="34" charset="0"/>
              </a:rPr>
              <a:pPr/>
              <a:t>35</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37262F76-0A96-25DB-BD31-C01B13506392}"/>
              </a:ext>
            </a:extLst>
          </p:cNvPr>
          <p:cNvSpPr>
            <a:spLocks noGrp="1" noRot="1" noChangeAspect="1" noChangeArrowheads="1" noTextEdit="1"/>
          </p:cNvSpPr>
          <p:nvPr>
            <p:ph type="sldImg"/>
          </p:nvPr>
        </p:nvSpPr>
        <p:spPr>
          <a:xfrm>
            <a:off x="1371600" y="1143000"/>
            <a:ext cx="4114800" cy="3086100"/>
          </a:xfrm>
          <a:ln/>
        </p:spPr>
      </p:sp>
      <p:sp>
        <p:nvSpPr>
          <p:cNvPr id="35843" name="Notes Placeholder 2">
            <a:extLst>
              <a:ext uri="{FF2B5EF4-FFF2-40B4-BE49-F238E27FC236}">
                <a16:creationId xmlns:a16="http://schemas.microsoft.com/office/drawing/2014/main" id="{412823DE-5E27-9B65-CAB6-FEFF53406B2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5844" name="Slide Number Placeholder 3">
            <a:extLst>
              <a:ext uri="{FF2B5EF4-FFF2-40B4-BE49-F238E27FC236}">
                <a16:creationId xmlns:a16="http://schemas.microsoft.com/office/drawing/2014/main" id="{DC68CC3B-266A-54A7-6651-108B45AC9A7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BA6116-098D-4851-9FAD-38191137D909}" type="slidenum">
              <a:rPr lang="cy-GB" altLang="en-US" sz="1200" smtClean="0">
                <a:latin typeface="Arial" panose="020B0604020202020204" pitchFamily="34" charset="0"/>
              </a:rPr>
              <a:pPr/>
              <a:t>36</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322D9A31-A99E-CB08-F5EE-8ED2F8FCD2F9}"/>
              </a:ext>
            </a:extLst>
          </p:cNvPr>
          <p:cNvSpPr>
            <a:spLocks noGrp="1" noRot="1" noChangeAspect="1" noChangeArrowheads="1" noTextEdit="1"/>
          </p:cNvSpPr>
          <p:nvPr>
            <p:ph type="sldImg"/>
          </p:nvPr>
        </p:nvSpPr>
        <p:spPr>
          <a:xfrm>
            <a:off x="1371600" y="1143000"/>
            <a:ext cx="4114800" cy="3086100"/>
          </a:xfrm>
          <a:ln/>
        </p:spPr>
      </p:sp>
      <p:sp>
        <p:nvSpPr>
          <p:cNvPr id="37891" name="Notes Placeholder 2">
            <a:extLst>
              <a:ext uri="{FF2B5EF4-FFF2-40B4-BE49-F238E27FC236}">
                <a16:creationId xmlns:a16="http://schemas.microsoft.com/office/drawing/2014/main" id="{AF35A2F4-0376-CE1C-2D5B-BCF26C4D633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p:txBody>
      </p:sp>
      <p:sp>
        <p:nvSpPr>
          <p:cNvPr id="37892" name="Slide Number Placeholder 3">
            <a:extLst>
              <a:ext uri="{FF2B5EF4-FFF2-40B4-BE49-F238E27FC236}">
                <a16:creationId xmlns:a16="http://schemas.microsoft.com/office/drawing/2014/main" id="{7D776F6F-F68B-1AD8-8BA4-A496902588C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9C30AA3-6D48-47B5-BAFB-9D14F20C39C0}" type="slidenum">
              <a:rPr lang="cy-GB" altLang="en-US" sz="1200" smtClean="0">
                <a:latin typeface="Arial" panose="020B0604020202020204" pitchFamily="34" charset="0"/>
              </a:rPr>
              <a:pPr/>
              <a:t>37</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ACE38B25-586B-5387-88B0-FED1D208774C}"/>
              </a:ext>
            </a:extLst>
          </p:cNvPr>
          <p:cNvSpPr>
            <a:spLocks noGrp="1" noRot="1" noChangeAspect="1" noChangeArrowheads="1" noTextEdit="1"/>
          </p:cNvSpPr>
          <p:nvPr>
            <p:ph type="sldImg"/>
          </p:nvPr>
        </p:nvSpPr>
        <p:spPr>
          <a:xfrm>
            <a:off x="1371600" y="1143000"/>
            <a:ext cx="4114800" cy="3086100"/>
          </a:xfrm>
          <a:ln/>
        </p:spPr>
      </p:sp>
      <p:sp>
        <p:nvSpPr>
          <p:cNvPr id="39939" name="Notes Placeholder 2">
            <a:extLst>
              <a:ext uri="{FF2B5EF4-FFF2-40B4-BE49-F238E27FC236}">
                <a16:creationId xmlns:a16="http://schemas.microsoft.com/office/drawing/2014/main" id="{56330A09-1408-D19B-C433-CF7BCF18D13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61FF46AE-3ABD-30DB-67EF-4C374F64B53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7ED3BF6-EDBB-4B66-9D78-CD73C48C970D}" type="slidenum">
              <a:rPr lang="cy-GB" altLang="en-US" sz="1200" smtClean="0">
                <a:latin typeface="Arial" panose="020B0604020202020204" pitchFamily="34" charset="0"/>
              </a:rPr>
              <a:pPr/>
              <a:t>38</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03ED4DFD-0985-A0CF-2B00-816EC68E5FCC}"/>
              </a:ext>
            </a:extLst>
          </p:cNvPr>
          <p:cNvSpPr>
            <a:spLocks noGrp="1" noRot="1" noChangeAspect="1" noChangeArrowheads="1" noTextEdit="1"/>
          </p:cNvSpPr>
          <p:nvPr>
            <p:ph type="sldImg"/>
          </p:nvPr>
        </p:nvSpPr>
        <p:spPr>
          <a:xfrm>
            <a:off x="1371600" y="1143000"/>
            <a:ext cx="4114800" cy="3086100"/>
          </a:xfrm>
          <a:ln/>
        </p:spPr>
      </p:sp>
      <p:sp>
        <p:nvSpPr>
          <p:cNvPr id="41987" name="Notes Placeholder 2">
            <a:extLst>
              <a:ext uri="{FF2B5EF4-FFF2-40B4-BE49-F238E27FC236}">
                <a16:creationId xmlns:a16="http://schemas.microsoft.com/office/drawing/2014/main" id="{64536BA9-0D31-DB99-A857-C305415C47E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41988" name="Slide Number Placeholder 3">
            <a:extLst>
              <a:ext uri="{FF2B5EF4-FFF2-40B4-BE49-F238E27FC236}">
                <a16:creationId xmlns:a16="http://schemas.microsoft.com/office/drawing/2014/main" id="{2CFA8C65-C4D7-EA68-B5BB-7053958E3B4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DFCAE4-F170-4891-9D36-5947CB372807}" type="slidenum">
              <a:rPr lang="cy-GB" altLang="en-US" sz="1200" smtClean="0">
                <a:latin typeface="Arial" panose="020B0604020202020204" pitchFamily="34" charset="0"/>
              </a:rPr>
              <a:pPr/>
              <a:t>39</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26DB90B5-B9B7-9D8F-A26A-963AD22AB330}"/>
              </a:ext>
            </a:extLst>
          </p:cNvPr>
          <p:cNvSpPr>
            <a:spLocks noGrp="1" noRot="1" noChangeAspect="1" noChangeArrowheads="1" noTextEdit="1"/>
          </p:cNvSpPr>
          <p:nvPr>
            <p:ph type="sldImg"/>
          </p:nvPr>
        </p:nvSpPr>
        <p:spPr>
          <a:xfrm>
            <a:off x="1371600" y="1143000"/>
            <a:ext cx="4114800" cy="3086100"/>
          </a:xfrm>
          <a:ln/>
        </p:spPr>
      </p:sp>
      <p:sp>
        <p:nvSpPr>
          <p:cNvPr id="44035" name="Notes Placeholder 2">
            <a:extLst>
              <a:ext uri="{FF2B5EF4-FFF2-40B4-BE49-F238E27FC236}">
                <a16:creationId xmlns:a16="http://schemas.microsoft.com/office/drawing/2014/main" id="{5F20CE73-F470-D193-A3D2-D53F95AE531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44036" name="Slide Number Placeholder 3">
            <a:extLst>
              <a:ext uri="{FF2B5EF4-FFF2-40B4-BE49-F238E27FC236}">
                <a16:creationId xmlns:a16="http://schemas.microsoft.com/office/drawing/2014/main" id="{FA940E2C-5DA4-7709-D7C0-38350819DA5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15FE9CE-FF4D-4A04-95C6-306081C1882C}" type="slidenum">
              <a:rPr lang="cy-GB" altLang="en-US" sz="1200" smtClean="0">
                <a:latin typeface="Arial" panose="020B0604020202020204" pitchFamily="34" charset="0"/>
              </a:rPr>
              <a:pPr/>
              <a:t>40</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F4AAA226-DE12-FA5C-B81A-E429FDFCFC75}"/>
              </a:ext>
            </a:extLst>
          </p:cNvPr>
          <p:cNvSpPr>
            <a:spLocks noGrp="1" noRot="1" noChangeAspect="1" noChangeArrowheads="1" noTextEdit="1"/>
          </p:cNvSpPr>
          <p:nvPr>
            <p:ph type="sldImg"/>
          </p:nvPr>
        </p:nvSpPr>
        <p:spPr>
          <a:xfrm>
            <a:off x="1371600" y="1143000"/>
            <a:ext cx="4114800" cy="3086100"/>
          </a:xfrm>
          <a:ln/>
        </p:spPr>
      </p:sp>
      <p:sp>
        <p:nvSpPr>
          <p:cNvPr id="46083" name="Notes Placeholder 2">
            <a:extLst>
              <a:ext uri="{FF2B5EF4-FFF2-40B4-BE49-F238E27FC236}">
                <a16:creationId xmlns:a16="http://schemas.microsoft.com/office/drawing/2014/main" id="{937AD90B-25B8-E390-65A4-97EE7F3F0C5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46084" name="Slide Number Placeholder 3">
            <a:extLst>
              <a:ext uri="{FF2B5EF4-FFF2-40B4-BE49-F238E27FC236}">
                <a16:creationId xmlns:a16="http://schemas.microsoft.com/office/drawing/2014/main" id="{43BC5A1A-17D3-BC50-CC36-57ADDE7580C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D60236A-6931-4B9D-B2C4-4C78706C2C8E}" type="slidenum">
              <a:rPr lang="cy-GB" altLang="en-US" sz="1200" smtClean="0">
                <a:latin typeface="Arial" panose="020B0604020202020204" pitchFamily="34" charset="0"/>
              </a:rPr>
              <a:pPr/>
              <a:t>41</a:t>
            </a:fld>
            <a:endParaRPr lang="cy-GB" altLang="en-US" sz="120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97F1738-F563-3381-1F6A-4242D771FD12}"/>
              </a:ext>
            </a:extLst>
          </p:cNvPr>
          <p:cNvSpPr>
            <a:spLocks noGrp="1" noRot="1" noChangeAspect="1" noChangeArrowheads="1" noTextEdit="1"/>
          </p:cNvSpPr>
          <p:nvPr>
            <p:ph type="sldImg"/>
          </p:nvPr>
        </p:nvSpPr>
        <p:spPr>
          <a:xfrm>
            <a:off x="1371600" y="1143000"/>
            <a:ext cx="4114800" cy="3086100"/>
          </a:xfrm>
          <a:ln/>
        </p:spPr>
      </p:sp>
      <p:sp>
        <p:nvSpPr>
          <p:cNvPr id="48131" name="Notes Placeholder 2">
            <a:extLst>
              <a:ext uri="{FF2B5EF4-FFF2-40B4-BE49-F238E27FC236}">
                <a16:creationId xmlns:a16="http://schemas.microsoft.com/office/drawing/2014/main" id="{F9B85135-4C27-ED20-F22C-4C9DD39DE8D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48132" name="Slide Number Placeholder 3">
            <a:extLst>
              <a:ext uri="{FF2B5EF4-FFF2-40B4-BE49-F238E27FC236}">
                <a16:creationId xmlns:a16="http://schemas.microsoft.com/office/drawing/2014/main" id="{DEED3D1B-5A67-30A3-2143-D494B4F0CF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A5D5E60-8AED-4A44-BE31-6A07022268F5}" type="slidenum">
              <a:rPr lang="cy-GB" altLang="en-US" sz="1200" smtClean="0">
                <a:latin typeface="Arial" panose="020B0604020202020204" pitchFamily="34" charset="0"/>
              </a:rPr>
              <a:pPr/>
              <a:t>42</a:t>
            </a:fld>
            <a:endParaRPr lang="cy-GB" altLang="en-US" sz="1200">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ACFC57B1-550B-1DEB-5B17-A55ABCCBE8C2}"/>
              </a:ext>
            </a:extLst>
          </p:cNvPr>
          <p:cNvSpPr>
            <a:spLocks noGrp="1" noRot="1" noChangeAspect="1" noChangeArrowheads="1" noTextEdit="1"/>
          </p:cNvSpPr>
          <p:nvPr>
            <p:ph type="sldImg"/>
          </p:nvPr>
        </p:nvSpPr>
        <p:spPr>
          <a:xfrm>
            <a:off x="1371600" y="1143000"/>
            <a:ext cx="4114800" cy="3086100"/>
          </a:xfrm>
          <a:ln/>
        </p:spPr>
      </p:sp>
      <p:sp>
        <p:nvSpPr>
          <p:cNvPr id="50179" name="Notes Placeholder 2">
            <a:extLst>
              <a:ext uri="{FF2B5EF4-FFF2-40B4-BE49-F238E27FC236}">
                <a16:creationId xmlns:a16="http://schemas.microsoft.com/office/drawing/2014/main" id="{3F8D70AA-CC35-17E4-BB0A-4EF4ED7390A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50180" name="Slide Number Placeholder 3">
            <a:extLst>
              <a:ext uri="{FF2B5EF4-FFF2-40B4-BE49-F238E27FC236}">
                <a16:creationId xmlns:a16="http://schemas.microsoft.com/office/drawing/2014/main" id="{37EEDA03-9D00-4C91-9311-E027CD6AA9E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39775" indent="-284163">
              <a:defRPr sz="2400">
                <a:solidFill>
                  <a:schemeClr val="tx1"/>
                </a:solidFill>
                <a:latin typeface="Times" panose="02020603050405020304" pitchFamily="18" charset="0"/>
                <a:ea typeface="MS PGothic" panose="020B0600070205080204" pitchFamily="34" charset="-128"/>
              </a:defRPr>
            </a:lvl2pPr>
            <a:lvl3pPr marL="1139825" indent="-227013">
              <a:defRPr sz="2400">
                <a:solidFill>
                  <a:schemeClr val="tx1"/>
                </a:solidFill>
                <a:latin typeface="Times" panose="02020603050405020304" pitchFamily="18" charset="0"/>
                <a:ea typeface="MS PGothic" panose="020B0600070205080204" pitchFamily="34" charset="-128"/>
              </a:defRPr>
            </a:lvl3pPr>
            <a:lvl4pPr marL="1595438" indent="-227013">
              <a:defRPr sz="2400">
                <a:solidFill>
                  <a:schemeClr val="tx1"/>
                </a:solidFill>
                <a:latin typeface="Times" panose="02020603050405020304" pitchFamily="18" charset="0"/>
                <a:ea typeface="MS PGothic" panose="020B0600070205080204" pitchFamily="34" charset="-128"/>
              </a:defRPr>
            </a:lvl4pPr>
            <a:lvl5pPr marL="2052638" indent="-227013">
              <a:defRPr sz="2400">
                <a:solidFill>
                  <a:schemeClr val="tx1"/>
                </a:solidFill>
                <a:latin typeface="Times" panose="02020603050405020304" pitchFamily="18" charset="0"/>
                <a:ea typeface="MS PGothic" panose="020B0600070205080204" pitchFamily="34" charset="-128"/>
              </a:defRPr>
            </a:lvl5pPr>
            <a:lvl6pPr marL="25098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670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42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1438" indent="-22701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602AFA0-2D04-4031-ABC7-B45E15184BAA}" type="slidenum">
              <a:rPr lang="cy-GB" altLang="en-US" sz="1200" smtClean="0">
                <a:latin typeface="Arial" panose="020B0604020202020204" pitchFamily="34" charset="0"/>
              </a:rPr>
              <a:pPr/>
              <a:t>43</a:t>
            </a:fld>
            <a:endParaRPr lang="cy-GB" altLang="en-US" sz="1200">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5A035FC1-EF4E-596B-8541-8B3D7B8648BE}"/>
              </a:ext>
            </a:extLst>
          </p:cNvPr>
          <p:cNvSpPr>
            <a:spLocks noGrp="1" noRot="1" noChangeAspect="1" noChangeArrowheads="1" noTextEdit="1"/>
          </p:cNvSpPr>
          <p:nvPr>
            <p:ph type="sldImg"/>
          </p:nvPr>
        </p:nvSpPr>
        <p:spPr>
          <a:xfrm>
            <a:off x="1371600" y="1143000"/>
            <a:ext cx="4114800" cy="3086100"/>
          </a:xfrm>
          <a:ln/>
        </p:spPr>
      </p:sp>
      <p:sp>
        <p:nvSpPr>
          <p:cNvPr id="52227" name="Notes Placeholder 2">
            <a:extLst>
              <a:ext uri="{FF2B5EF4-FFF2-40B4-BE49-F238E27FC236}">
                <a16:creationId xmlns:a16="http://schemas.microsoft.com/office/drawing/2014/main" id="{A68B1F0E-22C2-F1A4-BB1C-2C02AB4ED34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52228" name="Slide Number Placeholder 3">
            <a:extLst>
              <a:ext uri="{FF2B5EF4-FFF2-40B4-BE49-F238E27FC236}">
                <a16:creationId xmlns:a16="http://schemas.microsoft.com/office/drawing/2014/main" id="{428671EA-6C12-052D-0AAB-19FD1701BA6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25DE3E6-1596-4E67-8232-23B5A6AD625A}" type="slidenum">
              <a:rPr lang="en-GB" altLang="en-US" sz="1200" smtClean="0">
                <a:latin typeface="Arial" panose="020B0604020202020204" pitchFamily="34" charset="0"/>
              </a:rPr>
              <a:pPr/>
              <a:t>44</a:t>
            </a:fld>
            <a:endParaRPr lang="en-GB" altLang="en-US" sz="120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6215F69F-93DA-3A34-E4AD-61A0C687D089}"/>
              </a:ext>
            </a:extLst>
          </p:cNvPr>
          <p:cNvSpPr>
            <a:spLocks noGrp="1" noRot="1" noChangeAspect="1" noChangeArrowheads="1" noTextEdit="1"/>
          </p:cNvSpPr>
          <p:nvPr>
            <p:ph type="sldImg"/>
          </p:nvPr>
        </p:nvSpPr>
        <p:spPr>
          <a:xfrm>
            <a:off x="1371600" y="1143000"/>
            <a:ext cx="4114800" cy="3086100"/>
          </a:xfrm>
          <a:ln/>
        </p:spPr>
      </p:sp>
      <p:sp>
        <p:nvSpPr>
          <p:cNvPr id="54275" name="Notes Placeholder 2">
            <a:extLst>
              <a:ext uri="{FF2B5EF4-FFF2-40B4-BE49-F238E27FC236}">
                <a16:creationId xmlns:a16="http://schemas.microsoft.com/office/drawing/2014/main" id="{7D7DEF90-1805-4244-A47E-54CF1E1E689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54276" name="Slide Number Placeholder 3">
            <a:extLst>
              <a:ext uri="{FF2B5EF4-FFF2-40B4-BE49-F238E27FC236}">
                <a16:creationId xmlns:a16="http://schemas.microsoft.com/office/drawing/2014/main" id="{EDC8E988-C6C3-0C76-D567-013340485B4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40DD7C-F6D1-401A-BC31-6DF01CD218BC}" type="slidenum">
              <a:rPr lang="cy-GB" altLang="en-US" sz="1200" smtClean="0">
                <a:latin typeface="Arial" panose="020B0604020202020204" pitchFamily="34" charset="0"/>
              </a:rPr>
              <a:pPr/>
              <a:t>45</a:t>
            </a:fld>
            <a:endParaRPr lang="cy-GB" altLang="en-US" sz="1200">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212F4D86-8F92-722C-DAC2-DD398253C071}"/>
              </a:ext>
            </a:extLst>
          </p:cNvPr>
          <p:cNvSpPr>
            <a:spLocks noGrp="1" noRot="1" noChangeAspect="1" noChangeArrowheads="1" noTextEdit="1"/>
          </p:cNvSpPr>
          <p:nvPr>
            <p:ph type="sldImg"/>
          </p:nvPr>
        </p:nvSpPr>
        <p:spPr>
          <a:xfrm>
            <a:off x="1371600" y="1143000"/>
            <a:ext cx="4114800" cy="3086100"/>
          </a:xfrm>
          <a:ln/>
        </p:spPr>
      </p:sp>
      <p:sp>
        <p:nvSpPr>
          <p:cNvPr id="57347" name="Notes Placeholder 2">
            <a:extLst>
              <a:ext uri="{FF2B5EF4-FFF2-40B4-BE49-F238E27FC236}">
                <a16:creationId xmlns:a16="http://schemas.microsoft.com/office/drawing/2014/main" id="{69647E01-ED11-2A2E-8805-95DAF58F69A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a:t>
            </a:r>
          </a:p>
        </p:txBody>
      </p:sp>
      <p:sp>
        <p:nvSpPr>
          <p:cNvPr id="57348" name="Slide Number Placeholder 3">
            <a:extLst>
              <a:ext uri="{FF2B5EF4-FFF2-40B4-BE49-F238E27FC236}">
                <a16:creationId xmlns:a16="http://schemas.microsoft.com/office/drawing/2014/main" id="{37706637-5E1C-DD69-16D6-081D619679D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52B79AB-E7AD-4BAE-A99E-799EBD18A504}" type="slidenum">
              <a:rPr lang="cy-GB" altLang="en-US" sz="1200" smtClean="0">
                <a:latin typeface="Arial" panose="020B0604020202020204" pitchFamily="34" charset="0"/>
              </a:rPr>
              <a:pPr/>
              <a:t>46</a:t>
            </a:fld>
            <a:endParaRPr lang="cy-GB" altLang="en-US" sz="1200">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05455567-2F0A-7C7E-EFFF-852E64FBEB2E}"/>
              </a:ext>
            </a:extLst>
          </p:cNvPr>
          <p:cNvSpPr>
            <a:spLocks noGrp="1" noRot="1" noChangeAspect="1" noChangeArrowheads="1" noTextEdit="1"/>
          </p:cNvSpPr>
          <p:nvPr>
            <p:ph type="sldImg"/>
          </p:nvPr>
        </p:nvSpPr>
        <p:spPr>
          <a:xfrm>
            <a:off x="1371600" y="1143000"/>
            <a:ext cx="4114800" cy="3086100"/>
          </a:xfrm>
          <a:ln/>
        </p:spPr>
      </p:sp>
      <p:sp>
        <p:nvSpPr>
          <p:cNvPr id="59395" name="Notes Placeholder 2">
            <a:extLst>
              <a:ext uri="{FF2B5EF4-FFF2-40B4-BE49-F238E27FC236}">
                <a16:creationId xmlns:a16="http://schemas.microsoft.com/office/drawing/2014/main" id="{3C4FBB8C-F154-6024-A2A0-890F0F30764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59396" name="Slide Number Placeholder 3">
            <a:extLst>
              <a:ext uri="{FF2B5EF4-FFF2-40B4-BE49-F238E27FC236}">
                <a16:creationId xmlns:a16="http://schemas.microsoft.com/office/drawing/2014/main" id="{17BE4982-0E1D-0342-86C0-68E7A06FA9F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6168020-043D-4810-80FC-F842687EB211}" type="slidenum">
              <a:rPr lang="cy-GB" altLang="en-US" sz="1200" smtClean="0">
                <a:latin typeface="Arial" panose="020B0604020202020204" pitchFamily="34" charset="0"/>
              </a:rPr>
              <a:pPr/>
              <a:t>47</a:t>
            </a:fld>
            <a:endParaRPr lang="cy-GB" altLang="en-US" sz="1200">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B17EFFBF-6DE5-7A90-D212-806ADC40FB65}"/>
              </a:ext>
            </a:extLst>
          </p:cNvPr>
          <p:cNvSpPr>
            <a:spLocks noGrp="1" noRot="1" noChangeAspect="1" noChangeArrowheads="1" noTextEdit="1"/>
          </p:cNvSpPr>
          <p:nvPr>
            <p:ph type="sldImg"/>
          </p:nvPr>
        </p:nvSpPr>
        <p:spPr>
          <a:xfrm>
            <a:off x="1371600" y="1143000"/>
            <a:ext cx="4114800" cy="3086100"/>
          </a:xfrm>
          <a:ln/>
        </p:spPr>
      </p:sp>
      <p:sp>
        <p:nvSpPr>
          <p:cNvPr id="62467" name="Notes Placeholder 2">
            <a:extLst>
              <a:ext uri="{FF2B5EF4-FFF2-40B4-BE49-F238E27FC236}">
                <a16:creationId xmlns:a16="http://schemas.microsoft.com/office/drawing/2014/main" id="{B083A16C-528D-68D4-A3BB-4E31178B8E2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62468" name="Slide Number Placeholder 3">
            <a:extLst>
              <a:ext uri="{FF2B5EF4-FFF2-40B4-BE49-F238E27FC236}">
                <a16:creationId xmlns:a16="http://schemas.microsoft.com/office/drawing/2014/main" id="{339A93DD-0C9D-998B-40A8-96DD4D74826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F23815B-CF56-40F7-969E-A39C3BF7BE56}" type="slidenum">
              <a:rPr lang="cy-GB" altLang="en-US" sz="1200" smtClean="0">
                <a:latin typeface="Arial" panose="020B0604020202020204" pitchFamily="34" charset="0"/>
              </a:rPr>
              <a:pPr/>
              <a:t>49</a:t>
            </a:fld>
            <a:endParaRPr lang="cy-GB" altLang="en-US" sz="1200">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218434E0-358F-02BD-16FA-E245C7B03F26}"/>
              </a:ext>
            </a:extLst>
          </p:cNvPr>
          <p:cNvSpPr>
            <a:spLocks noGrp="1" noRot="1" noChangeAspect="1" noChangeArrowheads="1" noTextEdit="1"/>
          </p:cNvSpPr>
          <p:nvPr>
            <p:ph type="sldImg"/>
          </p:nvPr>
        </p:nvSpPr>
        <p:spPr>
          <a:xfrm>
            <a:off x="1371600" y="1143000"/>
            <a:ext cx="4114800" cy="3086100"/>
          </a:xfrm>
          <a:ln/>
        </p:spPr>
      </p:sp>
      <p:sp>
        <p:nvSpPr>
          <p:cNvPr id="64515" name="Notes Placeholder 2">
            <a:extLst>
              <a:ext uri="{FF2B5EF4-FFF2-40B4-BE49-F238E27FC236}">
                <a16:creationId xmlns:a16="http://schemas.microsoft.com/office/drawing/2014/main" id="{A6C67104-3CAF-6EF2-5DFA-9FF269145EC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64516" name="Slide Number Placeholder 3">
            <a:extLst>
              <a:ext uri="{FF2B5EF4-FFF2-40B4-BE49-F238E27FC236}">
                <a16:creationId xmlns:a16="http://schemas.microsoft.com/office/drawing/2014/main" id="{40C9667A-00B2-84C4-7300-FD13255D934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BD6F111-83AF-4D35-93DC-C459B901AFCA}" type="slidenum">
              <a:rPr lang="cy-GB" altLang="en-US" sz="1200" smtClean="0">
                <a:latin typeface="Arial" panose="020B0604020202020204" pitchFamily="34" charset="0"/>
              </a:rPr>
              <a:pPr/>
              <a:t>50</a:t>
            </a:fld>
            <a:endParaRPr lang="cy-GB" altLang="en-US" sz="1200">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9B102526-DB62-360C-D767-4118752E7722}"/>
              </a:ext>
            </a:extLst>
          </p:cNvPr>
          <p:cNvSpPr>
            <a:spLocks noGrp="1" noRot="1" noChangeAspect="1" noChangeArrowheads="1" noTextEdit="1"/>
          </p:cNvSpPr>
          <p:nvPr>
            <p:ph type="sldImg"/>
          </p:nvPr>
        </p:nvSpPr>
        <p:spPr>
          <a:xfrm>
            <a:off x="1371600" y="1143000"/>
            <a:ext cx="4114800" cy="3086100"/>
          </a:xfrm>
          <a:ln/>
        </p:spPr>
      </p:sp>
      <p:sp>
        <p:nvSpPr>
          <p:cNvPr id="66563" name="Notes Placeholder 2">
            <a:extLst>
              <a:ext uri="{FF2B5EF4-FFF2-40B4-BE49-F238E27FC236}">
                <a16:creationId xmlns:a16="http://schemas.microsoft.com/office/drawing/2014/main" id="{8E8196DD-6288-920A-10D3-545D927BEEB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6564" name="Slide Number Placeholder 3">
            <a:extLst>
              <a:ext uri="{FF2B5EF4-FFF2-40B4-BE49-F238E27FC236}">
                <a16:creationId xmlns:a16="http://schemas.microsoft.com/office/drawing/2014/main" id="{15A84C51-64B1-17E4-3EA0-BF02B8FE0E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9ECE81D-30D3-4CE5-917A-07A8462FF58D}" type="slidenum">
              <a:rPr lang="en-US" altLang="en-US" sz="1200" smtClean="0">
                <a:latin typeface="Arial" panose="020B0604020202020204" pitchFamily="34" charset="0"/>
              </a:rPr>
              <a:pPr/>
              <a:t>51</a:t>
            </a:fld>
            <a:endParaRPr lang="en-US" altLang="en-US" sz="1200">
              <a:latin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1B4D6844-114C-26D3-9890-A94A83F3D03F}"/>
              </a:ext>
            </a:extLst>
          </p:cNvPr>
          <p:cNvSpPr>
            <a:spLocks noGrp="1" noRot="1" noChangeAspect="1" noChangeArrowheads="1" noTextEdit="1"/>
          </p:cNvSpPr>
          <p:nvPr>
            <p:ph type="sldImg"/>
          </p:nvPr>
        </p:nvSpPr>
        <p:spPr>
          <a:xfrm>
            <a:off x="1371600" y="1143000"/>
            <a:ext cx="4114800" cy="3086100"/>
          </a:xfrm>
          <a:ln/>
        </p:spPr>
      </p:sp>
      <p:sp>
        <p:nvSpPr>
          <p:cNvPr id="68611" name="Notes Placeholder 2">
            <a:extLst>
              <a:ext uri="{FF2B5EF4-FFF2-40B4-BE49-F238E27FC236}">
                <a16:creationId xmlns:a16="http://schemas.microsoft.com/office/drawing/2014/main" id="{3DB8B1E6-A4E4-ADC9-BF50-BCE92945FC3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8612" name="Slide Number Placeholder 3">
            <a:extLst>
              <a:ext uri="{FF2B5EF4-FFF2-40B4-BE49-F238E27FC236}">
                <a16:creationId xmlns:a16="http://schemas.microsoft.com/office/drawing/2014/main" id="{4AADB141-E22E-7438-4424-7BD6EFF2198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4870368-D6E5-47DE-82A9-D08FFCCF4EDE}" type="slidenum">
              <a:rPr lang="en-US" altLang="en-US" sz="1200" smtClean="0">
                <a:latin typeface="Arial" panose="020B0604020202020204" pitchFamily="34" charset="0"/>
              </a:rPr>
              <a:pPr/>
              <a:t>52</a:t>
            </a:fld>
            <a:endParaRPr lang="en-US" altLang="en-US" sz="1200">
              <a:latin typeface="Arial" panose="020B060402020202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D4C62FCE-0158-18EE-CA37-6579DB30D3D5}"/>
              </a:ext>
            </a:extLst>
          </p:cNvPr>
          <p:cNvSpPr>
            <a:spLocks noGrp="1" noRot="1" noChangeAspect="1" noChangeArrowheads="1" noTextEdit="1"/>
          </p:cNvSpPr>
          <p:nvPr>
            <p:ph type="sldImg"/>
          </p:nvPr>
        </p:nvSpPr>
        <p:spPr>
          <a:xfrm>
            <a:off x="1371600" y="1143000"/>
            <a:ext cx="4114800" cy="3086100"/>
          </a:xfrm>
          <a:ln/>
        </p:spPr>
      </p:sp>
      <p:sp>
        <p:nvSpPr>
          <p:cNvPr id="70659" name="Notes Placeholder 2">
            <a:extLst>
              <a:ext uri="{FF2B5EF4-FFF2-40B4-BE49-F238E27FC236}">
                <a16:creationId xmlns:a16="http://schemas.microsoft.com/office/drawing/2014/main" id="{89939F41-30A8-42CC-5607-4BA7D51455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0660" name="Slide Number Placeholder 3">
            <a:extLst>
              <a:ext uri="{FF2B5EF4-FFF2-40B4-BE49-F238E27FC236}">
                <a16:creationId xmlns:a16="http://schemas.microsoft.com/office/drawing/2014/main" id="{945A5CFC-BE9A-AFC9-E42A-00A47E757E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3CF0171-2065-4BF5-9A76-FA583C2506F4}" type="slidenum">
              <a:rPr lang="cy-GB" altLang="en-US" sz="1200" smtClean="0">
                <a:latin typeface="Arial" panose="020B0604020202020204" pitchFamily="34" charset="0"/>
              </a:rPr>
              <a:pPr/>
              <a:t>53</a:t>
            </a:fld>
            <a:endParaRPr lang="cy-GB" altLang="en-US" sz="1200">
              <a:latin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0614E7D3-CBB9-7FD6-79F6-3FD05CFA856B}"/>
              </a:ext>
            </a:extLst>
          </p:cNvPr>
          <p:cNvSpPr>
            <a:spLocks noGrp="1" noRot="1" noChangeAspect="1" noChangeArrowheads="1" noTextEdit="1"/>
          </p:cNvSpPr>
          <p:nvPr>
            <p:ph type="sldImg"/>
          </p:nvPr>
        </p:nvSpPr>
        <p:spPr>
          <a:xfrm>
            <a:off x="1371600" y="1143000"/>
            <a:ext cx="4114800" cy="3086100"/>
          </a:xfrm>
          <a:ln/>
        </p:spPr>
      </p:sp>
      <p:sp>
        <p:nvSpPr>
          <p:cNvPr id="72707" name="Notes Placeholder 2">
            <a:extLst>
              <a:ext uri="{FF2B5EF4-FFF2-40B4-BE49-F238E27FC236}">
                <a16:creationId xmlns:a16="http://schemas.microsoft.com/office/drawing/2014/main" id="{CC127A43-2F8E-3996-021C-E762660A373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2708" name="Slide Number Placeholder 3">
            <a:extLst>
              <a:ext uri="{FF2B5EF4-FFF2-40B4-BE49-F238E27FC236}">
                <a16:creationId xmlns:a16="http://schemas.microsoft.com/office/drawing/2014/main" id="{5DA0870F-B98E-5BE5-68A5-971A67A7615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2AB6A0E-058D-414B-AC74-6282AA3D40C3}" type="slidenum">
              <a:rPr lang="cy-GB" altLang="en-US" sz="1200" smtClean="0">
                <a:latin typeface="Arial" panose="020B0604020202020204" pitchFamily="34" charset="0"/>
              </a:rPr>
              <a:pPr/>
              <a:t>54</a:t>
            </a:fld>
            <a:endParaRPr lang="cy-GB" altLang="en-US" sz="1200">
              <a:latin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864886DA-5D60-A75C-B43E-1AB8B0EA85A0}"/>
              </a:ext>
            </a:extLst>
          </p:cNvPr>
          <p:cNvSpPr>
            <a:spLocks noGrp="1" noRot="1" noChangeAspect="1" noChangeArrowheads="1" noTextEdit="1"/>
          </p:cNvSpPr>
          <p:nvPr>
            <p:ph type="sldImg"/>
          </p:nvPr>
        </p:nvSpPr>
        <p:spPr>
          <a:xfrm>
            <a:off x="1371600" y="1143000"/>
            <a:ext cx="4114800" cy="3086100"/>
          </a:xfrm>
          <a:ln/>
        </p:spPr>
      </p:sp>
      <p:sp>
        <p:nvSpPr>
          <p:cNvPr id="74755" name="Notes Placeholder 2">
            <a:extLst>
              <a:ext uri="{FF2B5EF4-FFF2-40B4-BE49-F238E27FC236}">
                <a16:creationId xmlns:a16="http://schemas.microsoft.com/office/drawing/2014/main" id="{2C959D0D-7C93-5BE1-4380-3092537A809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4756" name="Slide Number Placeholder 3">
            <a:extLst>
              <a:ext uri="{FF2B5EF4-FFF2-40B4-BE49-F238E27FC236}">
                <a16:creationId xmlns:a16="http://schemas.microsoft.com/office/drawing/2014/main" id="{D71D7CCE-3F1A-795F-D82D-64E54B758DC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D94ACC3-E84A-4C76-A21A-A642566A36C6}" type="slidenum">
              <a:rPr lang="cy-GB" altLang="en-US" sz="1200" smtClean="0">
                <a:latin typeface="Arial" panose="020B0604020202020204" pitchFamily="34" charset="0"/>
              </a:rPr>
              <a:pPr/>
              <a:t>55</a:t>
            </a:fld>
            <a:endParaRPr lang="cy-GB" altLang="en-US" sz="1200">
              <a:latin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1F083A2B-1742-C085-1BB6-6160B7DA5D3B}"/>
              </a:ext>
            </a:extLst>
          </p:cNvPr>
          <p:cNvSpPr>
            <a:spLocks noGrp="1" noRot="1" noChangeAspect="1" noChangeArrowheads="1" noTextEdit="1"/>
          </p:cNvSpPr>
          <p:nvPr>
            <p:ph type="sldImg"/>
          </p:nvPr>
        </p:nvSpPr>
        <p:spPr>
          <a:xfrm>
            <a:off x="1371600" y="1143000"/>
            <a:ext cx="4114800" cy="3086100"/>
          </a:xfrm>
          <a:ln/>
        </p:spPr>
      </p:sp>
      <p:sp>
        <p:nvSpPr>
          <p:cNvPr id="76803" name="Notes Placeholder 2">
            <a:extLst>
              <a:ext uri="{FF2B5EF4-FFF2-40B4-BE49-F238E27FC236}">
                <a16:creationId xmlns:a16="http://schemas.microsoft.com/office/drawing/2014/main" id="{435BC53D-52F8-2849-7E61-D3C33D64730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6804" name="Slide Number Placeholder 3">
            <a:extLst>
              <a:ext uri="{FF2B5EF4-FFF2-40B4-BE49-F238E27FC236}">
                <a16:creationId xmlns:a16="http://schemas.microsoft.com/office/drawing/2014/main" id="{36BA8C16-E726-8DFD-E34D-CEC14BA1F1E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5D40694-0B66-4AFE-B367-8159F4D5E5D0}" type="slidenum">
              <a:rPr lang="cy-GB" altLang="en-US" sz="1200" smtClean="0">
                <a:latin typeface="Arial" panose="020B0604020202020204" pitchFamily="34" charset="0"/>
              </a:rPr>
              <a:pPr/>
              <a:t>56</a:t>
            </a:fld>
            <a:endParaRPr lang="cy-GB" altLang="en-US" sz="1200">
              <a:latin typeface="Arial" panose="020B0604020202020204" pitchFamily="34"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3E3AB114-2CB8-44A8-6EF8-25F2072B6C3C}"/>
              </a:ext>
            </a:extLst>
          </p:cNvPr>
          <p:cNvSpPr>
            <a:spLocks noGrp="1" noRot="1" noChangeAspect="1" noChangeArrowheads="1" noTextEdit="1"/>
          </p:cNvSpPr>
          <p:nvPr>
            <p:ph type="sldImg"/>
          </p:nvPr>
        </p:nvSpPr>
        <p:spPr>
          <a:xfrm>
            <a:off x="1371600" y="1143000"/>
            <a:ext cx="4114800" cy="3086100"/>
          </a:xfrm>
          <a:ln/>
        </p:spPr>
      </p:sp>
      <p:sp>
        <p:nvSpPr>
          <p:cNvPr id="78851" name="Notes Placeholder 2">
            <a:extLst>
              <a:ext uri="{FF2B5EF4-FFF2-40B4-BE49-F238E27FC236}">
                <a16:creationId xmlns:a16="http://schemas.microsoft.com/office/drawing/2014/main" id="{D6F5D5F6-6DA7-8166-0A1E-98744FB8840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8852" name="Slide Number Placeholder 3">
            <a:extLst>
              <a:ext uri="{FF2B5EF4-FFF2-40B4-BE49-F238E27FC236}">
                <a16:creationId xmlns:a16="http://schemas.microsoft.com/office/drawing/2014/main" id="{3D6DF27D-9482-02F8-579F-6B7D2DD392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E517F5A-61D8-439F-AB1F-44E0198E2CF9}" type="slidenum">
              <a:rPr lang="cy-GB" altLang="en-US" sz="1200" smtClean="0">
                <a:latin typeface="Arial" panose="020B0604020202020204" pitchFamily="34" charset="0"/>
              </a:rPr>
              <a:pPr/>
              <a:t>57</a:t>
            </a:fld>
            <a:endParaRPr lang="cy-GB" altLang="en-US" sz="1200">
              <a:latin typeface="Arial" panose="020B0604020202020204" pitchFamily="34"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EE08234-245D-509C-6EBD-21D060EE7F1B}"/>
              </a:ext>
            </a:extLst>
          </p:cNvPr>
          <p:cNvSpPr>
            <a:spLocks noGrp="1" noRot="1" noChangeAspect="1" noChangeArrowheads="1" noTextEdit="1"/>
          </p:cNvSpPr>
          <p:nvPr>
            <p:ph type="sldImg"/>
          </p:nvPr>
        </p:nvSpPr>
        <p:spPr>
          <a:xfrm>
            <a:off x="1371600" y="1143000"/>
            <a:ext cx="4114800" cy="3086100"/>
          </a:xfrm>
          <a:ln/>
        </p:spPr>
      </p:sp>
      <p:sp>
        <p:nvSpPr>
          <p:cNvPr id="80899" name="Notes Placeholder 2">
            <a:extLst>
              <a:ext uri="{FF2B5EF4-FFF2-40B4-BE49-F238E27FC236}">
                <a16:creationId xmlns:a16="http://schemas.microsoft.com/office/drawing/2014/main" id="{853C9AEC-A51C-13D5-CC11-9CEE5158406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80900" name="Slide Number Placeholder 3">
            <a:extLst>
              <a:ext uri="{FF2B5EF4-FFF2-40B4-BE49-F238E27FC236}">
                <a16:creationId xmlns:a16="http://schemas.microsoft.com/office/drawing/2014/main" id="{F334A926-72E3-371C-E1BB-481A6B94FD9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592C44B-9166-4899-85F9-66CC5E8B996D}" type="slidenum">
              <a:rPr lang="cy-GB" altLang="en-US" sz="1200" smtClean="0">
                <a:latin typeface="Arial" panose="020B0604020202020204" pitchFamily="34" charset="0"/>
              </a:rPr>
              <a:pPr/>
              <a:t>58</a:t>
            </a:fld>
            <a:endParaRPr lang="cy-GB" altLang="en-US" sz="1200">
              <a:latin typeface="Arial" panose="020B0604020202020204" pitchFamily="34"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FCFC8CE9-6736-3F2B-C171-DC7C051EE6C5}"/>
              </a:ext>
            </a:extLst>
          </p:cNvPr>
          <p:cNvSpPr>
            <a:spLocks noGrp="1" noRot="1" noChangeAspect="1" noChangeArrowheads="1" noTextEdit="1"/>
          </p:cNvSpPr>
          <p:nvPr>
            <p:ph type="sldImg"/>
          </p:nvPr>
        </p:nvSpPr>
        <p:spPr>
          <a:xfrm>
            <a:off x="1371600" y="1143000"/>
            <a:ext cx="4114800" cy="3086100"/>
          </a:xfrm>
          <a:ln/>
        </p:spPr>
      </p:sp>
      <p:sp>
        <p:nvSpPr>
          <p:cNvPr id="84995" name="Notes Placeholder 2">
            <a:extLst>
              <a:ext uri="{FF2B5EF4-FFF2-40B4-BE49-F238E27FC236}">
                <a16:creationId xmlns:a16="http://schemas.microsoft.com/office/drawing/2014/main" id="{1DF6BBA0-A5D1-2CCF-CB1A-B007056BDBE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84996" name="Slide Number Placeholder 3">
            <a:extLst>
              <a:ext uri="{FF2B5EF4-FFF2-40B4-BE49-F238E27FC236}">
                <a16:creationId xmlns:a16="http://schemas.microsoft.com/office/drawing/2014/main" id="{C6DFA983-EAE1-ABA8-9C78-F2CEC3C0A2E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63CA516-95DC-4A73-81B8-B4CF9A44EF2B}" type="slidenum">
              <a:rPr lang="cy-GB" altLang="en-US" sz="1200" smtClean="0">
                <a:latin typeface="Arial" panose="020B0604020202020204" pitchFamily="34" charset="0"/>
              </a:rPr>
              <a:pPr/>
              <a:t>59</a:t>
            </a:fld>
            <a:endParaRPr lang="cy-GB" altLang="en-US" sz="1200">
              <a:latin typeface="Arial" panose="020B0604020202020204" pitchFamily="34"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5107D166-BA52-9405-D6D0-47F28FA16383}"/>
              </a:ext>
            </a:extLst>
          </p:cNvPr>
          <p:cNvSpPr>
            <a:spLocks noGrp="1" noRot="1" noChangeAspect="1" noChangeArrowheads="1" noTextEdit="1"/>
          </p:cNvSpPr>
          <p:nvPr>
            <p:ph type="sldImg"/>
          </p:nvPr>
        </p:nvSpPr>
        <p:spPr>
          <a:xfrm>
            <a:off x="1371600" y="1143000"/>
            <a:ext cx="4114800" cy="3086100"/>
          </a:xfrm>
          <a:ln/>
        </p:spPr>
      </p:sp>
      <p:sp>
        <p:nvSpPr>
          <p:cNvPr id="89091" name="Notes Placeholder 2">
            <a:extLst>
              <a:ext uri="{FF2B5EF4-FFF2-40B4-BE49-F238E27FC236}">
                <a16:creationId xmlns:a16="http://schemas.microsoft.com/office/drawing/2014/main" id="{97884C9E-7A3E-326F-48EC-809EC44B299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p:txBody>
      </p:sp>
      <p:sp>
        <p:nvSpPr>
          <p:cNvPr id="89092" name="Slide Number Placeholder 3">
            <a:extLst>
              <a:ext uri="{FF2B5EF4-FFF2-40B4-BE49-F238E27FC236}">
                <a16:creationId xmlns:a16="http://schemas.microsoft.com/office/drawing/2014/main" id="{4D3C1C68-9E1D-2ECD-72B9-9C24ED69C49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FF53A5A-F511-418D-857D-947466C90052}" type="slidenum">
              <a:rPr lang="cy-GB" altLang="en-US" sz="1200" smtClean="0">
                <a:latin typeface="Arial" panose="020B0604020202020204" pitchFamily="34" charset="0"/>
              </a:rPr>
              <a:pPr/>
              <a:t>61</a:t>
            </a:fld>
            <a:endParaRPr lang="cy-GB" altLang="en-US" sz="1200">
              <a:latin typeface="Arial" panose="020B0604020202020204" pitchFamily="34"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a:extLst>
              <a:ext uri="{FF2B5EF4-FFF2-40B4-BE49-F238E27FC236}">
                <a16:creationId xmlns:a16="http://schemas.microsoft.com/office/drawing/2014/main" id="{A6434386-F5CB-F875-3B7E-4B6625D72AD4}"/>
              </a:ext>
            </a:extLst>
          </p:cNvPr>
          <p:cNvSpPr>
            <a:spLocks noGrp="1" noRot="1" noChangeAspect="1" noChangeArrowheads="1" noTextEdit="1"/>
          </p:cNvSpPr>
          <p:nvPr>
            <p:ph type="sldImg"/>
          </p:nvPr>
        </p:nvSpPr>
        <p:spPr>
          <a:xfrm>
            <a:off x="1371600" y="1143000"/>
            <a:ext cx="4114800" cy="3086100"/>
          </a:xfrm>
          <a:ln/>
        </p:spPr>
      </p:sp>
      <p:sp>
        <p:nvSpPr>
          <p:cNvPr id="93187" name="Notes Placeholder 2">
            <a:extLst>
              <a:ext uri="{FF2B5EF4-FFF2-40B4-BE49-F238E27FC236}">
                <a16:creationId xmlns:a16="http://schemas.microsoft.com/office/drawing/2014/main" id="{2559AB88-3A67-ADB6-75B9-426E952B977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dirty="0">
              <a:latin typeface="Arial" panose="020B0604020202020204" pitchFamily="34" charset="0"/>
            </a:endParaRPr>
          </a:p>
        </p:txBody>
      </p:sp>
      <p:sp>
        <p:nvSpPr>
          <p:cNvPr id="93188" name="Slide Number Placeholder 3">
            <a:extLst>
              <a:ext uri="{FF2B5EF4-FFF2-40B4-BE49-F238E27FC236}">
                <a16:creationId xmlns:a16="http://schemas.microsoft.com/office/drawing/2014/main" id="{B78CFAFA-3B3C-B332-C013-0BB1029979C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17592A1-8EFA-4043-9DFB-C865D5B43200}" type="slidenum">
              <a:rPr lang="en-US" altLang="en-US" sz="1200" smtClean="0">
                <a:latin typeface="Arial" panose="020B0604020202020204" pitchFamily="34" charset="0"/>
              </a:rPr>
              <a:pPr/>
              <a:t>62</a:t>
            </a:fld>
            <a:endParaRPr lang="en-US" altLang="en-US" sz="1200">
              <a:latin typeface="Arial" panose="020B0604020202020204" pitchFamily="34"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a:extLst>
              <a:ext uri="{FF2B5EF4-FFF2-40B4-BE49-F238E27FC236}">
                <a16:creationId xmlns:a16="http://schemas.microsoft.com/office/drawing/2014/main" id="{FCB3E667-23F7-B83E-D259-36E11E8776F9}"/>
              </a:ext>
            </a:extLst>
          </p:cNvPr>
          <p:cNvSpPr>
            <a:spLocks noGrp="1" noRot="1" noChangeAspect="1" noChangeArrowheads="1" noTextEdit="1"/>
          </p:cNvSpPr>
          <p:nvPr>
            <p:ph type="sldImg"/>
          </p:nvPr>
        </p:nvSpPr>
        <p:spPr>
          <a:xfrm>
            <a:off x="1371600" y="1143000"/>
            <a:ext cx="4114800" cy="3086100"/>
          </a:xfrm>
          <a:ln/>
        </p:spPr>
      </p:sp>
      <p:sp>
        <p:nvSpPr>
          <p:cNvPr id="97283" name="Notes Placeholder 2">
            <a:extLst>
              <a:ext uri="{FF2B5EF4-FFF2-40B4-BE49-F238E27FC236}">
                <a16:creationId xmlns:a16="http://schemas.microsoft.com/office/drawing/2014/main" id="{C5690AE3-7DC4-3779-287A-FC86240C0BB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97284" name="Slide Number Placeholder 3">
            <a:extLst>
              <a:ext uri="{FF2B5EF4-FFF2-40B4-BE49-F238E27FC236}">
                <a16:creationId xmlns:a16="http://schemas.microsoft.com/office/drawing/2014/main" id="{F20504E1-6528-386A-FFC7-C8B1DDA9A7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7E6A176-ED8E-49D9-A193-359227CEA1DE}" type="slidenum">
              <a:rPr lang="cy-GB" altLang="en-US" sz="1200" smtClean="0">
                <a:latin typeface="Arial" panose="020B0604020202020204" pitchFamily="34" charset="0"/>
              </a:rPr>
              <a:pPr/>
              <a:t>64</a:t>
            </a:fld>
            <a:endParaRPr lang="cy-GB" altLang="en-US" sz="1200">
              <a:latin typeface="Arial" panose="020B0604020202020204" pitchFamily="34"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4620B687-A742-B9DD-703D-F3E369DE458A}"/>
              </a:ext>
            </a:extLst>
          </p:cNvPr>
          <p:cNvSpPr>
            <a:spLocks noGrp="1" noRot="1" noChangeAspect="1" noChangeArrowheads="1" noTextEdit="1"/>
          </p:cNvSpPr>
          <p:nvPr>
            <p:ph type="sldImg"/>
          </p:nvPr>
        </p:nvSpPr>
        <p:spPr>
          <a:xfrm>
            <a:off x="1371600" y="1143000"/>
            <a:ext cx="4114800" cy="3086100"/>
          </a:xfrm>
          <a:ln/>
        </p:spPr>
      </p:sp>
      <p:sp>
        <p:nvSpPr>
          <p:cNvPr id="99331" name="Notes Placeholder 2">
            <a:extLst>
              <a:ext uri="{FF2B5EF4-FFF2-40B4-BE49-F238E27FC236}">
                <a16:creationId xmlns:a16="http://schemas.microsoft.com/office/drawing/2014/main" id="{ABAE58A4-13E4-25CD-9C81-05CF54334E6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99332" name="Slide Number Placeholder 3">
            <a:extLst>
              <a:ext uri="{FF2B5EF4-FFF2-40B4-BE49-F238E27FC236}">
                <a16:creationId xmlns:a16="http://schemas.microsoft.com/office/drawing/2014/main" id="{0BD010EF-DB9C-5242-E7FF-1B47312101C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BECCF97-A0C6-4559-8F37-C0C230F1FEA9}" type="slidenum">
              <a:rPr lang="cy-GB" altLang="en-US" sz="1200" smtClean="0">
                <a:latin typeface="Arial" panose="020B0604020202020204" pitchFamily="34" charset="0"/>
              </a:rPr>
              <a:pPr/>
              <a:t>65</a:t>
            </a:fld>
            <a:endParaRPr lang="cy-GB" altLang="en-US" sz="1200">
              <a:latin typeface="Arial" panose="020B0604020202020204" pitchFamily="34" charset="0"/>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Slide Image Placeholder 1">
            <a:extLst>
              <a:ext uri="{FF2B5EF4-FFF2-40B4-BE49-F238E27FC236}">
                <a16:creationId xmlns:a16="http://schemas.microsoft.com/office/drawing/2014/main" id="{FC620137-68FA-44EE-84A6-77C88966FAD4}"/>
              </a:ext>
            </a:extLst>
          </p:cNvPr>
          <p:cNvSpPr>
            <a:spLocks noGrp="1" noRot="1" noChangeAspect="1" noChangeArrowheads="1" noTextEdit="1"/>
          </p:cNvSpPr>
          <p:nvPr>
            <p:ph type="sldImg"/>
          </p:nvPr>
        </p:nvSpPr>
        <p:spPr>
          <a:xfrm>
            <a:off x="1371600" y="1143000"/>
            <a:ext cx="4114800" cy="3086100"/>
          </a:xfrm>
          <a:ln/>
        </p:spPr>
      </p:sp>
      <p:sp>
        <p:nvSpPr>
          <p:cNvPr id="101379" name="Notes Placeholder 2">
            <a:extLst>
              <a:ext uri="{FF2B5EF4-FFF2-40B4-BE49-F238E27FC236}">
                <a16:creationId xmlns:a16="http://schemas.microsoft.com/office/drawing/2014/main" id="{FF1E0A96-654A-1776-7F0E-B4E2F83836C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01380" name="Slide Number Placeholder 3">
            <a:extLst>
              <a:ext uri="{FF2B5EF4-FFF2-40B4-BE49-F238E27FC236}">
                <a16:creationId xmlns:a16="http://schemas.microsoft.com/office/drawing/2014/main" id="{4994E9A1-8EEA-E9AC-CE56-C6AF60CF915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17030BD-16DF-458B-AD89-3BA0D6A64DED}" type="slidenum">
              <a:rPr lang="cy-GB" altLang="en-US" sz="1200" smtClean="0">
                <a:latin typeface="Arial" panose="020B0604020202020204" pitchFamily="34" charset="0"/>
              </a:rPr>
              <a:pPr/>
              <a:t>66</a:t>
            </a:fld>
            <a:endParaRPr lang="cy-GB" altLang="en-US" sz="1200">
              <a:latin typeface="Arial" panose="020B0604020202020204" pitchFamily="34" charset="0"/>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Slide Image Placeholder 1">
            <a:extLst>
              <a:ext uri="{FF2B5EF4-FFF2-40B4-BE49-F238E27FC236}">
                <a16:creationId xmlns:a16="http://schemas.microsoft.com/office/drawing/2014/main" id="{662E4FB7-4DFA-26B0-A317-6DBC76E0120E}"/>
              </a:ext>
            </a:extLst>
          </p:cNvPr>
          <p:cNvSpPr>
            <a:spLocks noGrp="1" noRot="1" noChangeAspect="1" noChangeArrowheads="1" noTextEdit="1"/>
          </p:cNvSpPr>
          <p:nvPr>
            <p:ph type="sldImg"/>
          </p:nvPr>
        </p:nvSpPr>
        <p:spPr>
          <a:xfrm>
            <a:off x="1371600" y="1143000"/>
            <a:ext cx="4114800" cy="3086100"/>
          </a:xfrm>
          <a:ln/>
        </p:spPr>
      </p:sp>
      <p:sp>
        <p:nvSpPr>
          <p:cNvPr id="103427" name="Notes Placeholder 2">
            <a:extLst>
              <a:ext uri="{FF2B5EF4-FFF2-40B4-BE49-F238E27FC236}">
                <a16:creationId xmlns:a16="http://schemas.microsoft.com/office/drawing/2014/main" id="{E18F5C08-E138-3F4F-3B65-E405685AE9C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03428" name="Slide Number Placeholder 3">
            <a:extLst>
              <a:ext uri="{FF2B5EF4-FFF2-40B4-BE49-F238E27FC236}">
                <a16:creationId xmlns:a16="http://schemas.microsoft.com/office/drawing/2014/main" id="{D8BC56D4-1561-BB55-7D5F-7C38AABA7C0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C3C3E1D-8929-46B9-8984-F81F0FB9500B}" type="slidenum">
              <a:rPr lang="cy-GB" altLang="en-US" sz="1200" smtClean="0">
                <a:latin typeface="Arial" panose="020B0604020202020204" pitchFamily="34" charset="0"/>
              </a:rPr>
              <a:pPr/>
              <a:t>67</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8.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9.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22/04/2025</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3572038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22/04/2025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2933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E13AD-1D4F-AF3E-54BD-153FCB158801}"/>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230F542-B640-8EB4-3B58-2FA58BE927B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395604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1D546-E5AD-3E19-4616-A2C438415AD6}"/>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5A249F6-F756-B165-5224-AB172A5086E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3943215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22/04/2025</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2647270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22/04/2025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3841095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22/04/2025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625153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126910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27700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5" Type="http://schemas.openxmlformats.org/officeDocument/2006/relationships/image" Target="../media/image7.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image" Target="../media/image9.pn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theme" Target="../theme/theme8.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5.xml"/><Relationship Id="rId7" Type="http://schemas.openxmlformats.org/officeDocument/2006/relationships/image" Target="../media/image11.png"/><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theme" Target="../theme/theme9.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image" Target="../media/image12.png"/><Relationship Id="rId5" Type="http://schemas.openxmlformats.org/officeDocument/2006/relationships/theme" Target="../theme/theme10.xml"/><Relationship Id="rId4"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1.xml"/><Relationship Id="rId1" Type="http://schemas.openxmlformats.org/officeDocument/2006/relationships/slideLayout" Target="../slideLayouts/slideLayout3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2.xml"/><Relationship Id="rId1" Type="http://schemas.openxmlformats.org/officeDocument/2006/relationships/slideLayout" Target="../slideLayouts/slideLayout3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3.xml"/><Relationship Id="rId1" Type="http://schemas.openxmlformats.org/officeDocument/2006/relationships/slideLayout" Target="../slideLayouts/slideLayout3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4.xml"/><Relationship Id="rId1" Type="http://schemas.openxmlformats.org/officeDocument/2006/relationships/slideLayout" Target="../slideLayouts/slideLayout3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5.xml"/><Relationship Id="rId1" Type="http://schemas.openxmlformats.org/officeDocument/2006/relationships/slideLayout" Target="../slideLayouts/slideLayout3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6.xml"/><Relationship Id="rId1" Type="http://schemas.openxmlformats.org/officeDocument/2006/relationships/slideLayout" Target="../slideLayouts/slideLayout37.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7.xml"/><Relationship Id="rId1" Type="http://schemas.openxmlformats.org/officeDocument/2006/relationships/slideLayout" Target="../slideLayouts/slideLayout38.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39.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5" Type="http://schemas.openxmlformats.org/officeDocument/2006/relationships/slideLayout" Target="../slideLayouts/slideLayout44.xml"/><Relationship Id="rId4" Type="http://schemas.openxmlformats.org/officeDocument/2006/relationships/slideLayout" Target="../slideLayouts/slideLayout43.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 id="2147483811" r:id="rId2"/>
    <p:sldLayoutId id="214748381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8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81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81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4/22/2025</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4/22/2025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2"/>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4" r:id="rId7"/>
    <p:sldLayoutId id="2147483815" r:id="rId8"/>
    <p:sldLayoutId id="2147483816" r:id="rId9"/>
    <p:sldLayoutId id="2147483819"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4/22/2025</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4/22/2025</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5.xml"/><Relationship Id="rId1" Type="http://schemas.openxmlformats.org/officeDocument/2006/relationships/video" Target="https://www.youtube.com/embed/zDZFcDGpL4U" TargetMode="External"/><Relationship Id="rId4" Type="http://schemas.openxmlformats.org/officeDocument/2006/relationships/image" Target="../media/image29.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hyperlink" Target="https://assets.publishing.service.gov.uk/media/670fa42a30536cb92748328f/EYFS_statutory_framework_for_group_and_school_-_based_providers.pdf" TargetMode="External"/><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hyperlink" Target="https://www.bing.com/videos/riverview/relatedvideo?&amp;q=EYFS+2024&amp;&amp;mid=22BB3FDD66293C79BD4622BB3FDD66293C79BD46&amp;&amp;FORM=VRDGAR" TargetMode="Externa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hyperlink" Target="https://www.bing.com/videos/riverview/relatedvideo?&amp;q=characteristics+of+effective+learning&amp;&amp;mid=F4A1F40B23444751036AF4A1F40B23444751036A&amp;&amp;FORM=VRDGAR" TargetMode="Externa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hyperlink" Target="https://www.earlychildhoodforum.org/uploads/Getting_it_right_in_the_EYFS_Literature_Review.pdf" TargetMode="External"/><Relationship Id="rId2" Type="http://schemas.openxmlformats.org/officeDocument/2006/relationships/hyperlink" Target="https://journals.sagepub.com/doi/epub/10.1177/20436106211068041" TargetMode="External"/><Relationship Id="rId1" Type="http://schemas.openxmlformats.org/officeDocument/2006/relationships/slideLayout" Target="../slideLayouts/slideLayout15.xml"/><Relationship Id="rId4" Type="http://schemas.openxmlformats.org/officeDocument/2006/relationships/hyperlink" Target="https://journals.sagepub.com/doi/epub/10.1177/1476718X20927726"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hyperlink" Target="https://www.walesonline.co.uk/news/education/pisa-wales-international-schools-2019-17346247" TargetMode="Externa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hyperlink" Target="https://hwb.gov.wales/api/storage/8f0b360f-f1f6-4bec-b11a-df88168007f9/learning-and-teaching-pedagogy.pdf" TargetMode="External"/><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hyperlink" Target="https://whel-primo.hosted.exlibrisgroup.com/permalink/f/14dj339/44UWTSD_EPR715" TargetMode="External"/><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hyperlink" Target="https://dera.ioe.ac.uk/23035/3/150514-foundation-phase-final-en_Redacted.pdf" TargetMode="External"/><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3" Type="http://schemas.openxmlformats.org/officeDocument/2006/relationships/hyperlink" Target="https://hwb.gov.wales/cwricwlwm-i-gymru/mathemateg-a-rhifedd/disgrifiadau-dysgu/" TargetMode="External"/><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56.xml.rels><?xml version="1.0" encoding="UTF-8" standalone="yes"?>
<Relationships xmlns="http://schemas.openxmlformats.org/package/2006/relationships"><Relationship Id="rId3" Type="http://schemas.openxmlformats.org/officeDocument/2006/relationships/hyperlink" Target="https://hwb.gov.wales/curriculum-for-wales/mathematics-and-numeracy/descriptions-of-learning/" TargetMode="External"/><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5.xml"/></Relationships>
</file>

<file path=ppt/slides/_rels/slide5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6.xml"/><Relationship Id="rId1" Type="http://schemas.openxmlformats.org/officeDocument/2006/relationships/slideLayout" Target="../slideLayouts/slideLayout15.xml"/></Relationships>
</file>

<file path=ppt/slides/_rels/slide5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7.xml"/><Relationship Id="rId1" Type="http://schemas.openxmlformats.org/officeDocument/2006/relationships/slideLayout" Target="../slideLayouts/slideLayout15.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5.xml"/></Relationships>
</file>

<file path=ppt/slides/_rels/slide6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9.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3" Type="http://schemas.openxmlformats.org/officeDocument/2006/relationships/hyperlink" Target="https://doi.org/10.16922/wje.19.1.3" TargetMode="External"/><Relationship Id="rId2" Type="http://schemas.openxmlformats.org/officeDocument/2006/relationships/notesSlide" Target="../notesSlides/notesSlide41.xml"/><Relationship Id="rId1" Type="http://schemas.openxmlformats.org/officeDocument/2006/relationships/slideLayout" Target="../slideLayouts/slideLayout15.xml"/></Relationships>
</file>

<file path=ppt/slides/_rels/slide66.xml.rels><?xml version="1.0" encoding="UTF-8" standalone="yes"?>
<Relationships xmlns="http://schemas.openxmlformats.org/package/2006/relationships"><Relationship Id="rId3" Type="http://schemas.openxmlformats.org/officeDocument/2006/relationships/hyperlink" Target="https://hwb.gov.wales/curriculum-for-wales/routes-for-learning/" TargetMode="External"/><Relationship Id="rId2" Type="http://schemas.openxmlformats.org/officeDocument/2006/relationships/notesSlide" Target="../notesSlides/notesSlide42.xml"/><Relationship Id="rId1" Type="http://schemas.openxmlformats.org/officeDocument/2006/relationships/slideLayout" Target="../slideLayouts/slideLayout15.xml"/></Relationships>
</file>

<file path=ppt/slides/_rels/slide67.xml.rels><?xml version="1.0" encoding="UTF-8" standalone="yes"?>
<Relationships xmlns="http://schemas.openxmlformats.org/package/2006/relationships"><Relationship Id="rId3" Type="http://schemas.openxmlformats.org/officeDocument/2006/relationships/hyperlink" Target="https://assets.publishing.service.gov.uk/media/670fa42a30536cb92748328f/EYFS_statutory_framework_for_group_and_school_-_based_providers.pdf" TargetMode="External"/><Relationship Id="rId2" Type="http://schemas.openxmlformats.org/officeDocument/2006/relationships/notesSlide" Target="../notesSlides/notesSlide43.xml"/><Relationship Id="rId1" Type="http://schemas.openxmlformats.org/officeDocument/2006/relationships/slideLayout" Target="../slideLayouts/slideLayout19.xml"/><Relationship Id="rId4" Type="http://schemas.openxmlformats.org/officeDocument/2006/relationships/hyperlink" Target="https://assets.publishing.service.gov.uk/media/656dc3321104cf0013fa742f/PISA_2022_England_National_Report.pdf" TargetMode="External"/></Relationships>
</file>

<file path=ppt/slides/_rels/slide68.xml.rels><?xml version="1.0" encoding="UTF-8" standalone="yes"?>
<Relationships xmlns="http://schemas.openxmlformats.org/package/2006/relationships"><Relationship Id="rId2" Type="http://schemas.openxmlformats.org/officeDocument/2006/relationships/hyperlink" Target="https://www.oecd.org/en/publications/pisa-2022-results-volume-i-and-ii-country-notes_ed6fbcc5-en/ireland_01173012-en.html" TargetMode="External"/><Relationship Id="rId1" Type="http://schemas.openxmlformats.org/officeDocument/2006/relationships/slideLayout" Target="../slideLayouts/slideLayout15.xml"/></Relationships>
</file>

<file path=ppt/slides/_rels/slide69.xml.rels><?xml version="1.0" encoding="UTF-8" standalone="yes"?>
<Relationships xmlns="http://schemas.openxmlformats.org/package/2006/relationships"><Relationship Id="rId2" Type="http://schemas.openxmlformats.org/officeDocument/2006/relationships/hyperlink" Target="https://gov.wales/sites/default/files/publications/2018-03/an-independent-stocktake-of-the-foundation-phase-in-wales-final-report.pdf" TargetMode="External"/><Relationship Id="rId1" Type="http://schemas.openxmlformats.org/officeDocument/2006/relationships/slideLayout" Target="../slideLayouts/slideLayout15.xml"/></Relationships>
</file>

<file path=ppt/slides/_rels/slide70.xml.rels><?xml version="1.0" encoding="UTF-8" standalone="yes"?>
<Relationships xmlns="http://schemas.openxmlformats.org/package/2006/relationships"><Relationship Id="rId2" Type="http://schemas.openxmlformats.org/officeDocument/2006/relationships/hyperlink" Target="https://dera.ioe.ac.uk/23035/3/150514-foundation-phase-final-en_Redacted.pdf"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310243" y="1361894"/>
            <a:ext cx="8654143" cy="4323055"/>
          </a:xfrm>
        </p:spPr>
        <p:txBody>
          <a:bodyPr lIns="91440" tIns="45720" rIns="91440" bIns="45720" rtlCol="0" anchor="t">
            <a:normAutofit fontScale="90000"/>
          </a:bodyPr>
          <a:lstStyle/>
          <a:p>
            <a:pPr algn="ctr"/>
            <a:br>
              <a:rPr lang="cy-GB" sz="4000" b="1" dirty="0">
                <a:latin typeface="Calibri Light"/>
                <a:cs typeface="Calibri Light"/>
              </a:rPr>
            </a:br>
            <a:r>
              <a:rPr lang="cy-GB" sz="4000" b="1" dirty="0">
                <a:solidFill>
                  <a:schemeClr val="bg1"/>
                </a:solidFill>
                <a:latin typeface="Calibri Light"/>
                <a:cs typeface="Calibri Light"/>
              </a:rPr>
              <a:t> </a:t>
            </a:r>
            <a:br>
              <a:rPr lang="cy-GB" sz="4000" b="1" dirty="0">
                <a:latin typeface="Calibri Light"/>
                <a:cs typeface="Calibri Light"/>
              </a:rPr>
            </a:br>
            <a:r>
              <a:rPr lang="cy-GB" sz="4000" b="1" dirty="0">
                <a:solidFill>
                  <a:schemeClr val="bg1"/>
                </a:solidFill>
                <a:latin typeface="Calibri Light"/>
                <a:cs typeface="Calibri Light"/>
              </a:rPr>
              <a:t>ECEY6010</a:t>
            </a:r>
            <a:br>
              <a:rPr lang="cy-GB" sz="4000" b="1" dirty="0">
                <a:latin typeface="Calibri Light"/>
                <a:cs typeface="Calibri Light"/>
              </a:rPr>
            </a:br>
            <a:r>
              <a:rPr lang="cy-GB" sz="4000" b="1" dirty="0">
                <a:solidFill>
                  <a:schemeClr val="bg1"/>
                </a:solidFill>
                <a:latin typeface="Calibri Light"/>
                <a:cs typeface="Calibri Light"/>
              </a:rPr>
              <a:t>Early Years Curricula</a:t>
            </a:r>
            <a:br>
              <a:rPr lang="cy-GB" sz="4000" b="1" dirty="0">
                <a:latin typeface="Calibri Light"/>
                <a:cs typeface="Calibri Light"/>
              </a:rPr>
            </a:br>
            <a:br>
              <a:rPr lang="cy-GB" sz="4000" b="1" dirty="0">
                <a:latin typeface="Calibri Light"/>
                <a:cs typeface="Calibri Light"/>
              </a:rPr>
            </a:br>
            <a:r>
              <a:rPr lang="cy-GB" sz="4000" b="1" dirty="0">
                <a:solidFill>
                  <a:schemeClr val="bg1"/>
                </a:solidFill>
                <a:latin typeface="Calibri Light"/>
                <a:cs typeface="Calibri Light"/>
              </a:rPr>
              <a:t>Lecture 1 – Introduction to the module</a:t>
            </a:r>
            <a:br>
              <a:rPr lang="cy-GB" sz="2700" b="1" dirty="0">
                <a:solidFill>
                  <a:schemeClr val="bg1"/>
                </a:solidFill>
                <a:latin typeface="Calibri Light"/>
                <a:cs typeface="Calibri Light"/>
              </a:rPr>
            </a:br>
            <a:br>
              <a:rPr lang="en-GB" sz="2700" dirty="0">
                <a:solidFill>
                  <a:schemeClr val="bg1"/>
                </a:solidFill>
                <a:latin typeface="Lucida Sans"/>
                <a:cs typeface="Arial"/>
              </a:rPr>
            </a:br>
            <a:br>
              <a:rPr lang="en-GB" sz="2700" dirty="0">
                <a:solidFill>
                  <a:schemeClr val="bg1"/>
                </a:solidFill>
                <a:latin typeface="Lucida Sans"/>
                <a:cs typeface="Arial"/>
              </a:rPr>
            </a:br>
            <a:br>
              <a:rPr lang="en-GB" sz="2700" dirty="0">
                <a:solidFill>
                  <a:schemeClr val="bg1"/>
                </a:solidFill>
                <a:latin typeface="Lucida Sans"/>
                <a:cs typeface="Arial"/>
              </a:rPr>
            </a:br>
            <a:br>
              <a:rPr lang="en-GB" sz="2700" dirty="0">
                <a:solidFill>
                  <a:schemeClr val="bg1"/>
                </a:solidFill>
                <a:latin typeface="Lucida Sans"/>
                <a:cs typeface="Arial"/>
              </a:rPr>
            </a:br>
            <a:br>
              <a:rPr lang="en-GB" sz="2700" dirty="0">
                <a:solidFill>
                  <a:schemeClr val="bg1"/>
                </a:solidFill>
                <a:latin typeface="Lucida Sans"/>
                <a:cs typeface="Arial"/>
              </a:rPr>
            </a:br>
            <a:br>
              <a:rPr lang="en-GB" sz="1500" dirty="0">
                <a:latin typeface="Segoe UI" panose="020B0502040204020203" pitchFamily="34" charset="0"/>
              </a:rPr>
            </a:br>
            <a:br>
              <a:rPr lang="cy-GB" altLang="en-US" sz="3000" b="1" i="1" dirty="0">
                <a:latin typeface="Lucida Sans" pitchFamily="34" charset="0"/>
              </a:rPr>
            </a:br>
            <a:br>
              <a:rPr lang="en-US" altLang="en-US" dirty="0">
                <a:solidFill>
                  <a:schemeClr val="bg1"/>
                </a:solidFill>
              </a:rPr>
            </a:br>
            <a:br>
              <a:rPr lang="en-US" altLang="en-US" dirty="0">
                <a:solidFill>
                  <a:schemeClr val="bg1"/>
                </a:solidFill>
              </a:rPr>
            </a:br>
            <a:br>
              <a:rPr lang="en-GB" altLang="en-US" sz="2700" b="1" dirty="0">
                <a:solidFill>
                  <a:schemeClr val="bg1"/>
                </a:solidFill>
              </a:rPr>
            </a:br>
            <a:endParaRPr lang="en-US" altLang="en-US" dirty="0">
              <a:solidFill>
                <a:schemeClr val="bg1"/>
              </a:solidFill>
              <a:cs typeface="Calibri Light"/>
            </a:endParaRPr>
          </a:p>
        </p:txBody>
      </p:sp>
    </p:spTree>
    <p:extLst>
      <p:ext uri="{BB962C8B-B14F-4D97-AF65-F5344CB8AC3E}">
        <p14:creationId xmlns:p14="http://schemas.microsoft.com/office/powerpoint/2010/main" val="230989754"/>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D903C-B326-A693-49B8-B1914CD18FA8}"/>
              </a:ext>
            </a:extLst>
          </p:cNvPr>
          <p:cNvSpPr>
            <a:spLocks noGrp="1"/>
          </p:cNvSpPr>
          <p:nvPr>
            <p:ph type="title"/>
          </p:nvPr>
        </p:nvSpPr>
        <p:spPr/>
        <p:txBody>
          <a:bodyPr/>
          <a:lstStyle/>
          <a:p>
            <a:r>
              <a:rPr lang="en-GB" dirty="0"/>
              <a:t>Content</a:t>
            </a:r>
          </a:p>
        </p:txBody>
      </p:sp>
      <p:sp>
        <p:nvSpPr>
          <p:cNvPr id="3" name="Content Placeholder 2">
            <a:extLst>
              <a:ext uri="{FF2B5EF4-FFF2-40B4-BE49-F238E27FC236}">
                <a16:creationId xmlns:a16="http://schemas.microsoft.com/office/drawing/2014/main" id="{CF42E448-463E-958A-9192-9DAEDEA954E5}"/>
              </a:ext>
            </a:extLst>
          </p:cNvPr>
          <p:cNvSpPr>
            <a:spLocks noGrp="1"/>
          </p:cNvSpPr>
          <p:nvPr>
            <p:ph idx="1"/>
          </p:nvPr>
        </p:nvSpPr>
        <p:spPr/>
        <p:txBody>
          <a:bodyPr/>
          <a:lstStyle/>
          <a:p>
            <a:r>
              <a:rPr lang="en-GB" dirty="0"/>
              <a:t>Education </a:t>
            </a:r>
          </a:p>
          <a:p>
            <a:r>
              <a:rPr lang="en-GB" dirty="0"/>
              <a:t>Meaning of curriculum and play-based curriculum</a:t>
            </a:r>
          </a:p>
          <a:p>
            <a:r>
              <a:rPr lang="en-GB" dirty="0"/>
              <a:t>EYFS Statutory Framework</a:t>
            </a:r>
          </a:p>
          <a:p>
            <a:r>
              <a:rPr lang="en-GB" dirty="0"/>
              <a:t>PISA 2022</a:t>
            </a:r>
          </a:p>
        </p:txBody>
      </p:sp>
    </p:spTree>
    <p:extLst>
      <p:ext uri="{BB962C8B-B14F-4D97-AF65-F5344CB8AC3E}">
        <p14:creationId xmlns:p14="http://schemas.microsoft.com/office/powerpoint/2010/main" val="2709994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D5C26BE2-40B8-3663-2688-A88084362432}"/>
              </a:ext>
            </a:extLst>
          </p:cNvPr>
          <p:cNvSpPr>
            <a:spLocks noGrp="1"/>
          </p:cNvSpPr>
          <p:nvPr>
            <p:ph type="title"/>
          </p:nvPr>
        </p:nvSpPr>
        <p:spPr/>
        <p:txBody>
          <a:bodyPr>
            <a:noAutofit/>
          </a:bodyPr>
          <a:lstStyle/>
          <a:p>
            <a:br>
              <a:rPr lang="en-GB" altLang="en-US" sz="3600" b="1" dirty="0"/>
            </a:br>
            <a:r>
              <a:rPr lang="en-GB" altLang="en-US" sz="3600" b="1" dirty="0">
                <a:solidFill>
                  <a:srgbClr val="0070C0"/>
                </a:solidFill>
              </a:rPr>
              <a:t>What is Education?</a:t>
            </a:r>
          </a:p>
        </p:txBody>
      </p:sp>
      <p:pic>
        <p:nvPicPr>
          <p:cNvPr id="17411" name="Content Placeholder 3" descr="A close-up of a couple of gears&#10;&#10;Description automatically generated">
            <a:extLst>
              <a:ext uri="{FF2B5EF4-FFF2-40B4-BE49-F238E27FC236}">
                <a16:creationId xmlns:a16="http://schemas.microsoft.com/office/drawing/2014/main" id="{EC9C7B26-325A-9F5E-F0E9-0B4F9455348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871663" y="2240756"/>
            <a:ext cx="5276850" cy="2538413"/>
          </a:xfrm>
        </p:spPr>
      </p:pic>
    </p:spTree>
    <p:extLst>
      <p:ext uri="{BB962C8B-B14F-4D97-AF65-F5344CB8AC3E}">
        <p14:creationId xmlns:p14="http://schemas.microsoft.com/office/powerpoint/2010/main" val="2047434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zDZFcDGpL4U">
            <a:extLst>
              <a:ext uri="{FF2B5EF4-FFF2-40B4-BE49-F238E27FC236}">
                <a16:creationId xmlns:a16="http://schemas.microsoft.com/office/drawing/2014/main" id="{5B34A8B6-3468-B3A8-3CD2-016F8976F889}"/>
              </a:ext>
            </a:extLst>
          </p:cNvPr>
          <p:cNvPicPr>
            <a:picLocks noGrp="1" noRot="1" noChangeAspect="1" noChangeArrowheads="1"/>
          </p:cNvPicPr>
          <p:nvPr>
            <p:ph sz="half" idx="2"/>
            <a:videoFile r:link="rId1"/>
          </p:nvPr>
        </p:nvPicPr>
        <p:blipFill>
          <a:blip r:embed="rId4">
            <a:extLst>
              <a:ext uri="{28A0092B-C50C-407E-A947-70E740481C1C}">
                <a14:useLocalDpi xmlns:a14="http://schemas.microsoft.com/office/drawing/2010/main" val="0"/>
              </a:ext>
            </a:extLst>
          </a:blip>
          <a:srcRect/>
          <a:stretch>
            <a:fillRect/>
          </a:stretch>
        </p:blipFill>
        <p:spPr>
          <a:xfrm>
            <a:off x="44550" y="2485"/>
            <a:ext cx="9054547" cy="6594975"/>
          </a:xfrm>
        </p:spPr>
      </p:pic>
    </p:spTree>
    <p:extLst>
      <p:ext uri="{BB962C8B-B14F-4D97-AF65-F5344CB8AC3E}">
        <p14:creationId xmlns:p14="http://schemas.microsoft.com/office/powerpoint/2010/main" val="14924971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nodeType="withGroup">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D663A-FACF-DD2A-9514-284AD53CC588}"/>
              </a:ext>
            </a:extLst>
          </p:cNvPr>
          <p:cNvSpPr>
            <a:spLocks noGrp="1"/>
          </p:cNvSpPr>
          <p:nvPr>
            <p:ph type="title"/>
          </p:nvPr>
        </p:nvSpPr>
        <p:spPr/>
        <p:txBody>
          <a:bodyPr/>
          <a:lstStyle/>
          <a:p>
            <a:r>
              <a:rPr lang="en-GB" dirty="0"/>
              <a:t>What is a curriculum?</a:t>
            </a:r>
          </a:p>
        </p:txBody>
      </p:sp>
      <p:sp>
        <p:nvSpPr>
          <p:cNvPr id="6" name="Content Placeholder 5">
            <a:extLst>
              <a:ext uri="{FF2B5EF4-FFF2-40B4-BE49-F238E27FC236}">
                <a16:creationId xmlns:a16="http://schemas.microsoft.com/office/drawing/2014/main" id="{61A1DF0A-0A7E-7E9A-0C42-81EB27CCAEC7}"/>
              </a:ext>
            </a:extLst>
          </p:cNvPr>
          <p:cNvSpPr>
            <a:spLocks noGrp="1"/>
          </p:cNvSpPr>
          <p:nvPr>
            <p:ph sz="half" idx="1"/>
          </p:nvPr>
        </p:nvSpPr>
        <p:spPr>
          <a:xfrm>
            <a:off x="628649" y="1825625"/>
            <a:ext cx="7628659" cy="3809862"/>
          </a:xfrm>
        </p:spPr>
        <p:txBody>
          <a:bodyPr>
            <a:normAutofit/>
          </a:bodyPr>
          <a:lstStyle/>
          <a:p>
            <a:pPr marL="0" indent="0" algn="ctr">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Chazan (2021) explains that the curriculum is the overall content of schooling, which provides a set of structured educational experiences, goals and content design to guide teaching and learning in education settings.</a:t>
            </a:r>
          </a:p>
          <a:p>
            <a:endParaRPr lang="en-GB" sz="4000" dirty="0"/>
          </a:p>
          <a:p>
            <a:pPr marL="0" indent="0">
              <a:buNone/>
            </a:pPr>
            <a:endParaRPr lang="en-GB" sz="4000" dirty="0"/>
          </a:p>
          <a:p>
            <a:pPr marL="0" indent="0">
              <a:buNone/>
            </a:pPr>
            <a:endParaRPr lang="en-GB" sz="4000" dirty="0"/>
          </a:p>
        </p:txBody>
      </p:sp>
    </p:spTree>
    <p:extLst>
      <p:ext uri="{BB962C8B-B14F-4D97-AF65-F5344CB8AC3E}">
        <p14:creationId xmlns:p14="http://schemas.microsoft.com/office/powerpoint/2010/main" val="4123419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84510-2EB0-793A-D782-54589DBCC021}"/>
              </a:ext>
            </a:extLst>
          </p:cNvPr>
          <p:cNvSpPr>
            <a:spLocks noGrp="1"/>
          </p:cNvSpPr>
          <p:nvPr>
            <p:ph type="title"/>
          </p:nvPr>
        </p:nvSpPr>
        <p:spPr/>
        <p:txBody>
          <a:bodyPr/>
          <a:lstStyle/>
          <a:p>
            <a:r>
              <a:rPr lang="en-GB" dirty="0"/>
              <a:t>What then is play-based curriculum?</a:t>
            </a:r>
          </a:p>
        </p:txBody>
      </p:sp>
      <p:sp>
        <p:nvSpPr>
          <p:cNvPr id="3" name="Content Placeholder 2">
            <a:extLst>
              <a:ext uri="{FF2B5EF4-FFF2-40B4-BE49-F238E27FC236}">
                <a16:creationId xmlns:a16="http://schemas.microsoft.com/office/drawing/2014/main" id="{50233C40-1E1F-3989-2A81-693F8DCC7503}"/>
              </a:ext>
            </a:extLst>
          </p:cNvPr>
          <p:cNvSpPr>
            <a:spLocks noGrp="1"/>
          </p:cNvSpPr>
          <p:nvPr>
            <p:ph sz="half" idx="1"/>
          </p:nvPr>
        </p:nvSpPr>
        <p:spPr>
          <a:xfrm>
            <a:off x="628650" y="1825625"/>
            <a:ext cx="7787986" cy="3809862"/>
          </a:xfrm>
        </p:spPr>
        <p:txBody>
          <a:bodyPr>
            <a:normAutofit lnSpcReduction="10000"/>
          </a:bodyPr>
          <a:lstStyle/>
          <a:p>
            <a:pPr marL="0" indent="0" algn="ctr">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Play-based curriculum emphasises learning through play as a central approach to supporting learning in early childhood education.   It emphasises child-centredness and is based on creating an environment that promotes child-led activity.  The practitioners play a crucial role in providing such a stimulating environment in which the children can explore, make sense of the world, conceptualise, reconceptualise concepts and acquire skills they need as they grow.  They also play a </a:t>
            </a:r>
            <a:r>
              <a:rPr lang="en-GB" sz="2400" kern="100" dirty="0">
                <a:latin typeface="Aptos" panose="020B0004020202020204" pitchFamily="34" charset="0"/>
                <a:ea typeface="Aptos" panose="020B0004020202020204" pitchFamily="34" charset="0"/>
                <a:cs typeface="Times New Roman" panose="02020603050405020304" pitchFamily="18" charset="0"/>
              </a:rPr>
              <a:t>significant role in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scaffolding the children’s learning.  Vygotsky, Piaget, and Bruner’s theories strongly influence this type of curriculum.  </a:t>
            </a:r>
          </a:p>
          <a:p>
            <a:pPr algn="ctr"/>
            <a:endParaRPr lang="en-GB" sz="3600" dirty="0"/>
          </a:p>
        </p:txBody>
      </p:sp>
    </p:spTree>
    <p:extLst>
      <p:ext uri="{BB962C8B-B14F-4D97-AF65-F5344CB8AC3E}">
        <p14:creationId xmlns:p14="http://schemas.microsoft.com/office/powerpoint/2010/main" val="8125272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4129A-1A60-19CC-A1CF-F83554348591}"/>
              </a:ext>
            </a:extLst>
          </p:cNvPr>
          <p:cNvSpPr>
            <a:spLocks noGrp="1"/>
          </p:cNvSpPr>
          <p:nvPr>
            <p:ph type="title"/>
          </p:nvPr>
        </p:nvSpPr>
        <p:spPr>
          <a:xfrm>
            <a:off x="628650" y="2159289"/>
            <a:ext cx="7886700" cy="1325563"/>
          </a:xfrm>
        </p:spPr>
        <p:txBody>
          <a:bodyPr/>
          <a:lstStyle/>
          <a:p>
            <a:pPr algn="ctr"/>
            <a:r>
              <a:rPr lang="en-GB" b="1" dirty="0"/>
              <a:t>What are the benefits of a curriculum?</a:t>
            </a:r>
          </a:p>
        </p:txBody>
      </p:sp>
    </p:spTree>
    <p:extLst>
      <p:ext uri="{BB962C8B-B14F-4D97-AF65-F5344CB8AC3E}">
        <p14:creationId xmlns:p14="http://schemas.microsoft.com/office/powerpoint/2010/main" val="3830084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3">
            <a:extLst>
              <a:ext uri="{FF2B5EF4-FFF2-40B4-BE49-F238E27FC236}">
                <a16:creationId xmlns:a16="http://schemas.microsoft.com/office/drawing/2014/main" id="{F1F3B5DA-5B8E-32AC-8F6B-9DB33F36D063}"/>
              </a:ext>
            </a:extLst>
          </p:cNvPr>
          <p:cNvSpPr>
            <a:spLocks noGrp="1"/>
          </p:cNvSpPr>
          <p:nvPr>
            <p:ph type="title"/>
          </p:nvPr>
        </p:nvSpPr>
        <p:spPr>
          <a:xfrm>
            <a:off x="628650" y="22731"/>
            <a:ext cx="3894859" cy="994172"/>
          </a:xfrm>
        </p:spPr>
        <p:txBody>
          <a:bodyPr>
            <a:noAutofit/>
          </a:bodyPr>
          <a:lstStyle/>
          <a:p>
            <a:br>
              <a:rPr lang="en-GB" altLang="en-US" sz="3200" b="1" dirty="0"/>
            </a:br>
            <a:r>
              <a:rPr lang="en-GB" altLang="en-US" sz="3200" b="1" dirty="0">
                <a:solidFill>
                  <a:srgbClr val="0070C0"/>
                </a:solidFill>
              </a:rPr>
              <a:t>Curriculum in Wales</a:t>
            </a:r>
          </a:p>
        </p:txBody>
      </p:sp>
      <p:sp>
        <p:nvSpPr>
          <p:cNvPr id="21508" name="Content Placeholder 5">
            <a:extLst>
              <a:ext uri="{FF2B5EF4-FFF2-40B4-BE49-F238E27FC236}">
                <a16:creationId xmlns:a16="http://schemas.microsoft.com/office/drawing/2014/main" id="{287D549E-E39C-AF55-E3E4-8B4419996DA6}"/>
              </a:ext>
            </a:extLst>
          </p:cNvPr>
          <p:cNvSpPr>
            <a:spLocks noGrp="1"/>
          </p:cNvSpPr>
          <p:nvPr>
            <p:ph sz="half" idx="2"/>
          </p:nvPr>
        </p:nvSpPr>
        <p:spPr>
          <a:xfrm>
            <a:off x="832998" y="1056860"/>
            <a:ext cx="3344148" cy="3508875"/>
          </a:xfrm>
        </p:spPr>
        <p:txBody>
          <a:bodyPr vert="horz" lIns="91440" tIns="45720" rIns="91440" bIns="45720" rtlCol="0" anchor="t">
            <a:normAutofit/>
          </a:bodyPr>
          <a:lstStyle/>
          <a:p>
            <a:r>
              <a:rPr lang="en-GB" altLang="en-US" sz="2400" dirty="0">
                <a:solidFill>
                  <a:srgbClr val="0070C0"/>
                </a:solidFill>
              </a:rPr>
              <a:t>Foundation Phase</a:t>
            </a:r>
            <a:endParaRPr lang="en-GB" altLang="en-US" sz="2400" dirty="0">
              <a:solidFill>
                <a:srgbClr val="0070C0"/>
              </a:solidFill>
              <a:cs typeface="Calibri"/>
            </a:endParaRPr>
          </a:p>
          <a:p>
            <a:r>
              <a:rPr lang="en-GB" altLang="en-US" sz="2400" dirty="0">
                <a:solidFill>
                  <a:srgbClr val="0070C0"/>
                </a:solidFill>
              </a:rPr>
              <a:t>Areas of Learning</a:t>
            </a:r>
            <a:endParaRPr lang="en-GB" altLang="en-US" sz="2400" dirty="0">
              <a:solidFill>
                <a:srgbClr val="0070C0"/>
              </a:solidFill>
              <a:cs typeface="Calibri"/>
            </a:endParaRPr>
          </a:p>
          <a:p>
            <a:r>
              <a:rPr lang="en-GB" altLang="en-US" sz="2400" dirty="0">
                <a:solidFill>
                  <a:srgbClr val="0070C0"/>
                </a:solidFill>
              </a:rPr>
              <a:t>Continuous Provision</a:t>
            </a:r>
            <a:endParaRPr lang="en-GB" altLang="en-US" sz="2400" dirty="0">
              <a:solidFill>
                <a:srgbClr val="0070C0"/>
              </a:solidFill>
              <a:cs typeface="Calibri"/>
            </a:endParaRPr>
          </a:p>
          <a:p>
            <a:r>
              <a:rPr lang="en-GB" altLang="en-US" sz="2400" dirty="0">
                <a:solidFill>
                  <a:srgbClr val="0070C0"/>
                </a:solidFill>
              </a:rPr>
              <a:t>Enhanced Provision</a:t>
            </a:r>
            <a:endParaRPr lang="en-GB" altLang="en-US" sz="2400" dirty="0">
              <a:solidFill>
                <a:srgbClr val="0070C0"/>
              </a:solidFill>
              <a:cs typeface="Calibri"/>
            </a:endParaRPr>
          </a:p>
          <a:p>
            <a:r>
              <a:rPr lang="en-GB" altLang="en-US" sz="2400" dirty="0">
                <a:solidFill>
                  <a:srgbClr val="0070C0"/>
                </a:solidFill>
              </a:rPr>
              <a:t> Play-Based Planning </a:t>
            </a:r>
            <a:endParaRPr lang="en-GB" altLang="en-US" sz="2400" dirty="0">
              <a:solidFill>
                <a:srgbClr val="0070C0"/>
              </a:solidFill>
              <a:cs typeface="Calibri"/>
            </a:endParaRPr>
          </a:p>
          <a:p>
            <a:r>
              <a:rPr lang="en-GB" altLang="en-US" sz="2400" dirty="0">
                <a:solidFill>
                  <a:srgbClr val="0070C0"/>
                </a:solidFill>
              </a:rPr>
              <a:t>Successful Futures</a:t>
            </a:r>
            <a:endParaRPr lang="en-GB" altLang="en-US" sz="2400" dirty="0">
              <a:solidFill>
                <a:srgbClr val="0070C0"/>
              </a:solidFill>
              <a:cs typeface="Calibri"/>
            </a:endParaRPr>
          </a:p>
        </p:txBody>
      </p:sp>
      <p:sp>
        <p:nvSpPr>
          <p:cNvPr id="2" name="Content Placeholder 5">
            <a:extLst>
              <a:ext uri="{FF2B5EF4-FFF2-40B4-BE49-F238E27FC236}">
                <a16:creationId xmlns:a16="http://schemas.microsoft.com/office/drawing/2014/main" id="{F8916107-1FF1-F931-B161-3617BDAEE0F7}"/>
              </a:ext>
            </a:extLst>
          </p:cNvPr>
          <p:cNvSpPr txBox="1">
            <a:spLocks/>
          </p:cNvSpPr>
          <p:nvPr/>
        </p:nvSpPr>
        <p:spPr>
          <a:xfrm>
            <a:off x="4490607" y="1063786"/>
            <a:ext cx="3344148" cy="3508875"/>
          </a:xfrm>
          <a:prstGeom prst="rect">
            <a:avLst/>
          </a:prstGeom>
        </p:spPr>
        <p:txBody>
          <a:bodyPr vert="horz" lIns="91440" tIns="45720" rIns="91440" bIns="45720" rtlCol="0" anchor="t">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sz="2400" dirty="0">
                <a:solidFill>
                  <a:srgbClr val="0070C0"/>
                </a:solidFill>
              </a:rPr>
              <a:t>Early Years Foundation Stage  (EYFS)Statutory  Framework </a:t>
            </a:r>
            <a:endParaRPr lang="en-GB" altLang="en-US" sz="2400" dirty="0">
              <a:solidFill>
                <a:srgbClr val="0070C0"/>
              </a:solidFill>
              <a:cs typeface="Calibri"/>
            </a:endParaRPr>
          </a:p>
          <a:p>
            <a:r>
              <a:rPr lang="en-GB" altLang="en-US" sz="2400" dirty="0">
                <a:solidFill>
                  <a:srgbClr val="0070C0"/>
                </a:solidFill>
              </a:rPr>
              <a:t>Overarching principles</a:t>
            </a:r>
          </a:p>
          <a:p>
            <a:r>
              <a:rPr lang="en-GB" altLang="en-US" sz="2400" dirty="0">
                <a:solidFill>
                  <a:srgbClr val="0070C0"/>
                </a:solidFill>
              </a:rPr>
              <a:t> 3 sections</a:t>
            </a:r>
          </a:p>
          <a:p>
            <a:pPr lvl="1"/>
            <a:r>
              <a:rPr lang="en-GB" altLang="en-US" sz="2000" dirty="0">
                <a:solidFill>
                  <a:srgbClr val="0070C0"/>
                </a:solidFill>
              </a:rPr>
              <a:t>Learning and development</a:t>
            </a:r>
          </a:p>
          <a:p>
            <a:pPr lvl="1"/>
            <a:r>
              <a:rPr lang="en-GB" altLang="en-US" sz="2000" dirty="0">
                <a:solidFill>
                  <a:srgbClr val="0070C0"/>
                </a:solidFill>
                <a:cs typeface="Calibri"/>
              </a:rPr>
              <a:t>Assessment</a:t>
            </a:r>
          </a:p>
          <a:p>
            <a:pPr lvl="1"/>
            <a:r>
              <a:rPr lang="en-GB" altLang="en-US" sz="2000" dirty="0">
                <a:solidFill>
                  <a:srgbClr val="0070C0"/>
                </a:solidFill>
                <a:cs typeface="Calibri"/>
              </a:rPr>
              <a:t>Safeguarding and welfare requirements</a:t>
            </a:r>
          </a:p>
          <a:p>
            <a:r>
              <a:rPr lang="en-GB" altLang="en-US" sz="2400" dirty="0">
                <a:solidFill>
                  <a:srgbClr val="0070C0"/>
                </a:solidFill>
              </a:rPr>
              <a:t>Continuous  and enhanced Provision</a:t>
            </a:r>
            <a:endParaRPr lang="en-GB" altLang="en-US" sz="2400" dirty="0">
              <a:solidFill>
                <a:srgbClr val="0070C0"/>
              </a:solidFill>
              <a:cs typeface="Calibri"/>
            </a:endParaRPr>
          </a:p>
          <a:p>
            <a:r>
              <a:rPr lang="en-GB" altLang="en-US" sz="2400" dirty="0">
                <a:solidFill>
                  <a:srgbClr val="0070C0"/>
                </a:solidFill>
              </a:rPr>
              <a:t>Play-Based Planning </a:t>
            </a:r>
            <a:endParaRPr lang="en-GB" altLang="en-US" sz="2400" dirty="0">
              <a:solidFill>
                <a:srgbClr val="0070C0"/>
              </a:solidFill>
              <a:cs typeface="Calibri"/>
            </a:endParaRPr>
          </a:p>
        </p:txBody>
      </p:sp>
      <p:sp>
        <p:nvSpPr>
          <p:cNvPr id="3" name="Title 3">
            <a:extLst>
              <a:ext uri="{FF2B5EF4-FFF2-40B4-BE49-F238E27FC236}">
                <a16:creationId xmlns:a16="http://schemas.microsoft.com/office/drawing/2014/main" id="{42FE4138-A49B-136F-D8F4-99CB8484BC5A}"/>
              </a:ext>
            </a:extLst>
          </p:cNvPr>
          <p:cNvSpPr txBox="1">
            <a:spLocks/>
          </p:cNvSpPr>
          <p:nvPr/>
        </p:nvSpPr>
        <p:spPr>
          <a:xfrm>
            <a:off x="4362459" y="161278"/>
            <a:ext cx="3894859" cy="99417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altLang="en-US" sz="3200" b="1" dirty="0"/>
            </a:br>
            <a:r>
              <a:rPr lang="en-GB" altLang="en-US" sz="3200" b="1" dirty="0">
                <a:solidFill>
                  <a:srgbClr val="0070C0"/>
                </a:solidFill>
              </a:rPr>
              <a:t>Curriculum in England</a:t>
            </a:r>
          </a:p>
        </p:txBody>
      </p:sp>
      <p:sp>
        <p:nvSpPr>
          <p:cNvPr id="4" name="TextBox 3">
            <a:extLst>
              <a:ext uri="{FF2B5EF4-FFF2-40B4-BE49-F238E27FC236}">
                <a16:creationId xmlns:a16="http://schemas.microsoft.com/office/drawing/2014/main" id="{C196C7CF-D384-9A7B-7CFD-2E5AD28BE7DC}"/>
              </a:ext>
            </a:extLst>
          </p:cNvPr>
          <p:cNvSpPr txBox="1"/>
          <p:nvPr/>
        </p:nvSpPr>
        <p:spPr>
          <a:xfrm>
            <a:off x="4869873" y="4884390"/>
            <a:ext cx="4003963" cy="646331"/>
          </a:xfrm>
          <a:prstGeom prst="rect">
            <a:avLst/>
          </a:prstGeom>
          <a:noFill/>
        </p:spPr>
        <p:txBody>
          <a:bodyPr wrap="square" rtlCol="0">
            <a:spAutoFit/>
          </a:bodyPr>
          <a:lstStyle/>
          <a:p>
            <a:r>
              <a:rPr lang="en-GB" dirty="0">
                <a:hlinkClick r:id="rId3"/>
              </a:rPr>
              <a:t>EYFS statutory framework for group and school-based providers</a:t>
            </a:r>
            <a:endParaRPr lang="en-GB" dirty="0"/>
          </a:p>
        </p:txBody>
      </p:sp>
    </p:spTree>
    <p:extLst>
      <p:ext uri="{BB962C8B-B14F-4D97-AF65-F5344CB8AC3E}">
        <p14:creationId xmlns:p14="http://schemas.microsoft.com/office/powerpoint/2010/main" val="1252257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F62D4-1038-9843-3D11-22FBA614761C}"/>
              </a:ext>
            </a:extLst>
          </p:cNvPr>
          <p:cNvSpPr>
            <a:spLocks noGrp="1"/>
          </p:cNvSpPr>
          <p:nvPr>
            <p:ph type="title"/>
          </p:nvPr>
        </p:nvSpPr>
        <p:spPr/>
        <p:txBody>
          <a:bodyPr/>
          <a:lstStyle/>
          <a:p>
            <a:r>
              <a:rPr lang="en-GB" b="1" dirty="0"/>
              <a:t>EYFS statutory Framework</a:t>
            </a:r>
          </a:p>
        </p:txBody>
      </p:sp>
      <p:sp>
        <p:nvSpPr>
          <p:cNvPr id="6" name="Content Placeholder 5">
            <a:extLst>
              <a:ext uri="{FF2B5EF4-FFF2-40B4-BE49-F238E27FC236}">
                <a16:creationId xmlns:a16="http://schemas.microsoft.com/office/drawing/2014/main" id="{901887C6-BC61-35D5-7EB2-FA6E5A2DDA61}"/>
              </a:ext>
            </a:extLst>
          </p:cNvPr>
          <p:cNvSpPr>
            <a:spLocks noGrp="1"/>
          </p:cNvSpPr>
          <p:nvPr>
            <p:ph sz="half" idx="1"/>
          </p:nvPr>
        </p:nvSpPr>
        <p:spPr>
          <a:xfrm>
            <a:off x="628649" y="1825625"/>
            <a:ext cx="7886699" cy="3809862"/>
          </a:xfrm>
        </p:spPr>
        <p:txBody>
          <a:bodyPr>
            <a:normAutofit/>
          </a:bodyPr>
          <a:lstStyle/>
          <a:p>
            <a:r>
              <a:rPr lang="en-GB" dirty="0"/>
              <a:t>This framework sets the standard for supporting learning, development and care of children from birth to 5 years in England.</a:t>
            </a:r>
          </a:p>
          <a:p>
            <a:r>
              <a:rPr lang="en-GB" dirty="0"/>
              <a:t>It is a mandatory document and must be used by all registered early years providers in England</a:t>
            </a:r>
          </a:p>
          <a:p>
            <a:r>
              <a:rPr lang="en-GB" dirty="0"/>
              <a:t>The Ofsted inspectors consider its implementation while inspecting early years settings.</a:t>
            </a:r>
          </a:p>
          <a:p>
            <a:pPr marL="0" indent="0">
              <a:buNone/>
            </a:pPr>
            <a:r>
              <a:rPr lang="en-GB" dirty="0"/>
              <a:t>                                          </a:t>
            </a:r>
            <a:r>
              <a:rPr lang="en-GB" sz="2000" dirty="0"/>
              <a:t>(Department for Education (DfE), 2024)</a:t>
            </a:r>
            <a:endParaRPr lang="en-GB" dirty="0"/>
          </a:p>
        </p:txBody>
      </p:sp>
    </p:spTree>
    <p:extLst>
      <p:ext uri="{BB962C8B-B14F-4D97-AF65-F5344CB8AC3E}">
        <p14:creationId xmlns:p14="http://schemas.microsoft.com/office/powerpoint/2010/main" val="3547775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81CC0-D553-FDB1-1A4C-A54E56C8A127}"/>
              </a:ext>
            </a:extLst>
          </p:cNvPr>
          <p:cNvSpPr>
            <a:spLocks noGrp="1"/>
          </p:cNvSpPr>
          <p:nvPr>
            <p:ph type="title"/>
          </p:nvPr>
        </p:nvSpPr>
        <p:spPr/>
        <p:txBody>
          <a:bodyPr>
            <a:normAutofit/>
          </a:bodyPr>
          <a:lstStyle/>
          <a:p>
            <a:r>
              <a:rPr lang="en-GB" sz="4000" b="1" dirty="0"/>
              <a:t>The key focus of the framework</a:t>
            </a:r>
          </a:p>
        </p:txBody>
      </p:sp>
      <p:sp>
        <p:nvSpPr>
          <p:cNvPr id="3" name="Content Placeholder 2">
            <a:extLst>
              <a:ext uri="{FF2B5EF4-FFF2-40B4-BE49-F238E27FC236}">
                <a16:creationId xmlns:a16="http://schemas.microsoft.com/office/drawing/2014/main" id="{BDF636DE-8482-31FA-3E5E-F79442EAFF1F}"/>
              </a:ext>
            </a:extLst>
          </p:cNvPr>
          <p:cNvSpPr>
            <a:spLocks noGrp="1"/>
          </p:cNvSpPr>
          <p:nvPr>
            <p:ph sz="half" idx="1"/>
          </p:nvPr>
        </p:nvSpPr>
        <p:spPr>
          <a:xfrm>
            <a:off x="628649" y="1825625"/>
            <a:ext cx="7975023" cy="3809862"/>
          </a:xfrm>
        </p:spPr>
        <p:txBody>
          <a:bodyPr>
            <a:normAutofit fontScale="92500" lnSpcReduction="20000"/>
          </a:bodyPr>
          <a:lstStyle/>
          <a:p>
            <a:r>
              <a:rPr lang="en-GB" dirty="0"/>
              <a:t>Quality and consistency in all early years settings, so that every child makes good progress, and no child gets left behind. </a:t>
            </a:r>
          </a:p>
          <a:p>
            <a:r>
              <a:rPr lang="en-GB" dirty="0"/>
              <a:t>A secure foundation through planning for the learning and development of each individual child and assessing and reviewing what they have learned regularly.</a:t>
            </a:r>
          </a:p>
          <a:p>
            <a:r>
              <a:rPr lang="en-GB" dirty="0"/>
              <a:t>Partnership working between practitioners and with parents and/or carers. </a:t>
            </a:r>
          </a:p>
          <a:p>
            <a:r>
              <a:rPr lang="en-GB" dirty="0"/>
              <a:t>Equality of opportunity and anti-discriminatory practice, ensuring that every child is included and supported.</a:t>
            </a:r>
          </a:p>
          <a:p>
            <a:pPr marL="0" indent="0" algn="r">
              <a:buNone/>
            </a:pPr>
            <a:r>
              <a:rPr lang="en-GB" dirty="0"/>
              <a:t>(DfE 2024:p.7)</a:t>
            </a:r>
          </a:p>
        </p:txBody>
      </p:sp>
    </p:spTree>
    <p:extLst>
      <p:ext uri="{BB962C8B-B14F-4D97-AF65-F5344CB8AC3E}">
        <p14:creationId xmlns:p14="http://schemas.microsoft.com/office/powerpoint/2010/main" val="3544785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324A4-615E-FE11-5C4D-3A75135EB3F8}"/>
              </a:ext>
            </a:extLst>
          </p:cNvPr>
          <p:cNvSpPr>
            <a:spLocks noGrp="1"/>
          </p:cNvSpPr>
          <p:nvPr>
            <p:ph type="title"/>
          </p:nvPr>
        </p:nvSpPr>
        <p:spPr/>
        <p:txBody>
          <a:bodyPr>
            <a:normAutofit/>
          </a:bodyPr>
          <a:lstStyle/>
          <a:p>
            <a:r>
              <a:rPr lang="en-GB" sz="4000" dirty="0"/>
              <a:t>The 4 principles of EYFS framework</a:t>
            </a:r>
          </a:p>
        </p:txBody>
      </p:sp>
      <p:sp>
        <p:nvSpPr>
          <p:cNvPr id="3" name="Content Placeholder 2">
            <a:extLst>
              <a:ext uri="{FF2B5EF4-FFF2-40B4-BE49-F238E27FC236}">
                <a16:creationId xmlns:a16="http://schemas.microsoft.com/office/drawing/2014/main" id="{17FE06DC-A65C-F6A5-C45B-C669232E1D9B}"/>
              </a:ext>
            </a:extLst>
          </p:cNvPr>
          <p:cNvSpPr>
            <a:spLocks noGrp="1"/>
          </p:cNvSpPr>
          <p:nvPr>
            <p:ph sz="half" idx="1"/>
          </p:nvPr>
        </p:nvSpPr>
        <p:spPr>
          <a:xfrm>
            <a:off x="228600" y="1350818"/>
            <a:ext cx="8361218" cy="4284669"/>
          </a:xfrm>
        </p:spPr>
        <p:txBody>
          <a:bodyPr>
            <a:normAutofit fontScale="85000" lnSpcReduction="10000"/>
          </a:bodyPr>
          <a:lstStyle/>
          <a:p>
            <a:pPr>
              <a:buNone/>
            </a:pPr>
            <a:endParaRPr lang="en-GB" sz="2000" dirty="0">
              <a:effectLst/>
            </a:endParaRPr>
          </a:p>
          <a:p>
            <a:pPr marL="742950" lvl="1" indent="-285750">
              <a:lnSpc>
                <a:spcPct val="107000"/>
              </a:lnSpc>
              <a:spcAft>
                <a:spcPts val="800"/>
              </a:spcAft>
              <a:buFont typeface="+mj-lt"/>
              <a:buAutoNum type="arabicPeriod"/>
              <a:tabLst>
                <a:tab pos="914400" algn="l"/>
              </a:tabLst>
            </a:pPr>
            <a:r>
              <a:rPr lang="en-GB" sz="2000" b="1" kern="100" dirty="0">
                <a:effectLst/>
                <a:ea typeface="Aptos" panose="020B0004020202020204" pitchFamily="34" charset="0"/>
                <a:cs typeface="Times New Roman" panose="02020603050405020304" pitchFamily="18" charset="0"/>
              </a:rPr>
              <a:t>A Unique Child</a:t>
            </a:r>
            <a:r>
              <a:rPr lang="en-GB" sz="2000" kern="100" dirty="0">
                <a:effectLst/>
                <a:ea typeface="Aptos" panose="020B0004020202020204" pitchFamily="34" charset="0"/>
                <a:cs typeface="Times New Roman" panose="02020603050405020304" pitchFamily="18" charset="0"/>
              </a:rPr>
              <a:t> – Recognises the individuality of children and the unique capability </a:t>
            </a:r>
            <a:r>
              <a:rPr lang="en-GB" sz="2000" kern="100" dirty="0">
                <a:ea typeface="Aptos" panose="020B0004020202020204" pitchFamily="34" charset="0"/>
                <a:cs typeface="Times New Roman" panose="02020603050405020304" pitchFamily="18" charset="0"/>
              </a:rPr>
              <a:t>and </a:t>
            </a:r>
            <a:r>
              <a:rPr lang="en-GB" sz="2000" kern="100" dirty="0">
                <a:effectLst/>
                <a:ea typeface="Aptos" panose="020B0004020202020204" pitchFamily="34" charset="0"/>
                <a:cs typeface="Times New Roman" panose="02020603050405020304" pitchFamily="18" charset="0"/>
              </a:rPr>
              <a:t>resilience of each child.</a:t>
            </a:r>
          </a:p>
          <a:p>
            <a:pPr marL="742950" lvl="1" indent="-285750">
              <a:lnSpc>
                <a:spcPct val="107000"/>
              </a:lnSpc>
              <a:spcAft>
                <a:spcPts val="800"/>
              </a:spcAft>
              <a:buFont typeface="+mj-lt"/>
              <a:buAutoNum type="arabicPeriod"/>
              <a:tabLst>
                <a:tab pos="914400" algn="l"/>
              </a:tabLst>
            </a:pPr>
            <a:r>
              <a:rPr lang="en-GB" sz="2000" b="1" kern="100" dirty="0">
                <a:effectLst/>
                <a:ea typeface="Aptos" panose="020B0004020202020204" pitchFamily="34" charset="0"/>
                <a:cs typeface="Times New Roman" panose="02020603050405020304" pitchFamily="18" charset="0"/>
              </a:rPr>
              <a:t>Positive Relationships</a:t>
            </a:r>
            <a:r>
              <a:rPr lang="en-GB" sz="2000" kern="100" dirty="0">
                <a:effectLst/>
                <a:ea typeface="Aptos" panose="020B0004020202020204" pitchFamily="34" charset="0"/>
                <a:cs typeface="Times New Roman" panose="02020603050405020304" pitchFamily="18" charset="0"/>
              </a:rPr>
              <a:t> – Emphasises the role of caregivers in development, positing that children learn to be strong and independent through positive relationships.</a:t>
            </a:r>
          </a:p>
          <a:p>
            <a:pPr marL="742950" lvl="1" indent="-285750">
              <a:lnSpc>
                <a:spcPct val="107000"/>
              </a:lnSpc>
              <a:spcAft>
                <a:spcPts val="800"/>
              </a:spcAft>
              <a:buFont typeface="+mj-lt"/>
              <a:buAutoNum type="arabicPeriod"/>
              <a:tabLst>
                <a:tab pos="914400" algn="l"/>
              </a:tabLst>
            </a:pPr>
            <a:r>
              <a:rPr lang="en-GB" sz="2000" b="1" kern="100" dirty="0">
                <a:effectLst/>
                <a:ea typeface="Aptos" panose="020B0004020202020204" pitchFamily="34" charset="0"/>
                <a:cs typeface="Times New Roman" panose="02020603050405020304" pitchFamily="18" charset="0"/>
              </a:rPr>
              <a:t>Enabling Environments</a:t>
            </a:r>
            <a:r>
              <a:rPr lang="en-GB" sz="2000" kern="100" dirty="0">
                <a:effectLst/>
                <a:ea typeface="Aptos" panose="020B0004020202020204" pitchFamily="34" charset="0"/>
                <a:cs typeface="Times New Roman" panose="02020603050405020304" pitchFamily="18" charset="0"/>
              </a:rPr>
              <a:t> – Suggests the need to create spaces that support learning. Children learn and develop in an environment in which they can explore.  Such an environment should provide opportunities for teaching and support from adults who are attuned to their interests and needs. </a:t>
            </a:r>
          </a:p>
          <a:p>
            <a:pPr marL="742950" lvl="1" indent="-285750">
              <a:lnSpc>
                <a:spcPct val="107000"/>
              </a:lnSpc>
              <a:spcAft>
                <a:spcPts val="800"/>
              </a:spcAft>
              <a:buFont typeface="+mj-lt"/>
              <a:buAutoNum type="arabicPeriod"/>
              <a:tabLst>
                <a:tab pos="914400" algn="l"/>
              </a:tabLst>
            </a:pPr>
            <a:r>
              <a:rPr lang="en-GB" sz="2000" b="1" kern="100" dirty="0">
                <a:effectLst/>
                <a:ea typeface="Aptos" panose="020B0004020202020204" pitchFamily="34" charset="0"/>
                <a:cs typeface="Times New Roman" panose="02020603050405020304" pitchFamily="18" charset="0"/>
              </a:rPr>
              <a:t>Learning and Development</a:t>
            </a:r>
            <a:r>
              <a:rPr lang="en-GB" sz="2000" kern="100" dirty="0">
                <a:effectLst/>
                <a:ea typeface="Aptos" panose="020B0004020202020204" pitchFamily="34" charset="0"/>
                <a:cs typeface="Times New Roman" panose="02020603050405020304" pitchFamily="18" charset="0"/>
              </a:rPr>
              <a:t> – Argues the need for a balanced approach that integrates play and structured learning. It recognises that children develop and learn at different rates.</a:t>
            </a:r>
          </a:p>
          <a:p>
            <a:pPr marL="457200" lvl="1" indent="0">
              <a:lnSpc>
                <a:spcPct val="107000"/>
              </a:lnSpc>
              <a:spcAft>
                <a:spcPts val="800"/>
              </a:spcAft>
              <a:buNone/>
              <a:tabLst>
                <a:tab pos="914400" algn="l"/>
              </a:tabLst>
            </a:pPr>
            <a:r>
              <a:rPr lang="en-GB" sz="2000" kern="100" dirty="0">
                <a:effectLst/>
                <a:ea typeface="Aptos" panose="020B0004020202020204" pitchFamily="34" charset="0"/>
                <a:cs typeface="Times New Roman" panose="02020603050405020304" pitchFamily="18" charset="0"/>
              </a:rPr>
              <a:t>                                                                                                                              (DfE, 2024)</a:t>
            </a:r>
          </a:p>
          <a:p>
            <a:pPr marL="457200" lvl="1" indent="0">
              <a:lnSpc>
                <a:spcPct val="107000"/>
              </a:lnSpc>
              <a:spcAft>
                <a:spcPts val="800"/>
              </a:spcAft>
              <a:buNone/>
              <a:tabLst>
                <a:tab pos="914400" algn="l"/>
              </a:tabLst>
            </a:pPr>
            <a:endParaRPr lang="en-GB" sz="2000" kern="100" dirty="0">
              <a:effectLst/>
              <a:ea typeface="Aptos" panose="020B0004020202020204" pitchFamily="34" charset="0"/>
              <a:cs typeface="Times New Roman" panose="02020603050405020304" pitchFamily="18" charset="0"/>
            </a:endParaRPr>
          </a:p>
          <a:p>
            <a:pPr marL="0" indent="0">
              <a:buNone/>
            </a:pPr>
            <a:endParaRPr lang="en-GB" sz="2000" dirty="0"/>
          </a:p>
        </p:txBody>
      </p:sp>
    </p:spTree>
    <p:extLst>
      <p:ext uri="{BB962C8B-B14F-4D97-AF65-F5344CB8AC3E}">
        <p14:creationId xmlns:p14="http://schemas.microsoft.com/office/powerpoint/2010/main" val="7572284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B2D64CDB-88E4-01CF-0C55-6C42C8BCAE90}"/>
              </a:ext>
            </a:extLst>
          </p:cNvPr>
          <p:cNvPicPr>
            <a:picLocks noGrp="1" noChangeAspect="1"/>
          </p:cNvPicPr>
          <p:nvPr>
            <p:ph idx="1"/>
          </p:nvPr>
        </p:nvPicPr>
        <p:blipFill>
          <a:blip r:embed="rId2"/>
          <a:stretch>
            <a:fillRect/>
          </a:stretch>
        </p:blipFill>
        <p:spPr>
          <a:xfrm>
            <a:off x="253200" y="757235"/>
            <a:ext cx="8722989" cy="4644991"/>
          </a:xfrm>
          <a:noFill/>
        </p:spPr>
      </p:pic>
      <p:sp>
        <p:nvSpPr>
          <p:cNvPr id="10" name="TextBox 9">
            <a:extLst>
              <a:ext uri="{FF2B5EF4-FFF2-40B4-BE49-F238E27FC236}">
                <a16:creationId xmlns:a16="http://schemas.microsoft.com/office/drawing/2014/main" id="{8530F19D-0FDE-F765-6F40-CD16211B5F62}"/>
              </a:ext>
            </a:extLst>
          </p:cNvPr>
          <p:cNvSpPr txBox="1"/>
          <p:nvPr/>
        </p:nvSpPr>
        <p:spPr>
          <a:xfrm>
            <a:off x="5472545" y="5507181"/>
            <a:ext cx="3319627" cy="369332"/>
          </a:xfrm>
          <a:prstGeom prst="rect">
            <a:avLst/>
          </a:prstGeom>
          <a:noFill/>
        </p:spPr>
        <p:txBody>
          <a:bodyPr wrap="none" rtlCol="0">
            <a:spAutoFit/>
          </a:bodyPr>
          <a:lstStyle/>
          <a:p>
            <a:r>
              <a:rPr lang="en-GB" dirty="0"/>
              <a:t>(Woodland primary school, 2022)</a:t>
            </a:r>
          </a:p>
        </p:txBody>
      </p:sp>
    </p:spTree>
    <p:extLst>
      <p:ext uri="{BB962C8B-B14F-4D97-AF65-F5344CB8AC3E}">
        <p14:creationId xmlns:p14="http://schemas.microsoft.com/office/powerpoint/2010/main" val="34371672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5276E1-F194-4839-F5CE-03B5542204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C36076-25C6-4320-DE62-BA84CF19E2F7}"/>
              </a:ext>
            </a:extLst>
          </p:cNvPr>
          <p:cNvSpPr>
            <a:spLocks noGrp="1"/>
          </p:cNvSpPr>
          <p:nvPr>
            <p:ph type="title"/>
          </p:nvPr>
        </p:nvSpPr>
        <p:spPr>
          <a:xfrm>
            <a:off x="628649" y="365125"/>
            <a:ext cx="8065077" cy="1325563"/>
          </a:xfrm>
        </p:spPr>
        <p:txBody>
          <a:bodyPr/>
          <a:lstStyle/>
          <a:p>
            <a:r>
              <a:rPr lang="en-GB" dirty="0"/>
              <a:t>Areas of learning and development</a:t>
            </a:r>
          </a:p>
        </p:txBody>
      </p:sp>
      <p:sp>
        <p:nvSpPr>
          <p:cNvPr id="3" name="Content Placeholder 2">
            <a:extLst>
              <a:ext uri="{FF2B5EF4-FFF2-40B4-BE49-F238E27FC236}">
                <a16:creationId xmlns:a16="http://schemas.microsoft.com/office/drawing/2014/main" id="{C34BE64F-1BF4-C668-5A47-789181AC3E8F}"/>
              </a:ext>
            </a:extLst>
          </p:cNvPr>
          <p:cNvSpPr>
            <a:spLocks noGrp="1"/>
          </p:cNvSpPr>
          <p:nvPr>
            <p:ph sz="half" idx="1"/>
          </p:nvPr>
        </p:nvSpPr>
        <p:spPr>
          <a:xfrm>
            <a:off x="628650" y="1537855"/>
            <a:ext cx="7886700" cy="4097632"/>
          </a:xfrm>
        </p:spPr>
        <p:txBody>
          <a:bodyPr>
            <a:normAutofit fontScale="85000" lnSpcReduction="20000"/>
          </a:bodyPr>
          <a:lstStyle/>
          <a:p>
            <a:pPr marL="0" indent="0">
              <a:lnSpc>
                <a:spcPct val="107000"/>
              </a:lnSpc>
              <a:spcAft>
                <a:spcPts val="800"/>
              </a:spcAft>
              <a:buSzPts val="1000"/>
              <a:buNone/>
              <a:tabLst>
                <a:tab pos="914400" algn="l"/>
              </a:tabLst>
            </a:pPr>
            <a:r>
              <a:rPr lang="en-GB" sz="2400" dirty="0"/>
              <a:t>1.1</a:t>
            </a:r>
          </a:p>
          <a:p>
            <a:pPr marL="0" indent="0">
              <a:lnSpc>
                <a:spcPct val="107000"/>
              </a:lnSpc>
              <a:spcAft>
                <a:spcPts val="800"/>
              </a:spcAft>
              <a:buSzPts val="1000"/>
              <a:buNone/>
              <a:tabLst>
                <a:tab pos="914400" algn="l"/>
              </a:tabLst>
            </a:pPr>
            <a:r>
              <a:rPr lang="en-GB" sz="2400" dirty="0"/>
              <a:t>This section sets out what providers must do, working in partnership with parents and/or carers, to promote the learning and development of all children in their care, and to ensure their entire early years’ experience contributes positively to their brain development and readiness for Key Stage 1. The learning and development requirements are informed by the best available evidence on how children learn. They also reflect the broad range of skills, knowledge, and attitudes children need as foundations for life now and in the future. Early years providers must guide the development of children’s capabilities to help ensure that children in their care will fully benefit from future opportunities.  </a:t>
            </a:r>
          </a:p>
          <a:p>
            <a:pPr marL="0" indent="0">
              <a:lnSpc>
                <a:spcPct val="107000"/>
              </a:lnSpc>
              <a:spcAft>
                <a:spcPts val="800"/>
              </a:spcAft>
              <a:buSzPts val="1000"/>
              <a:buNone/>
              <a:tabLst>
                <a:tab pos="914400" algn="l"/>
              </a:tabLst>
            </a:pPr>
            <a:r>
              <a:rPr lang="en-GB" sz="2400" kern="100" dirty="0">
                <a:effectLst/>
                <a:ea typeface="Aptos" panose="020B0004020202020204" pitchFamily="34" charset="0"/>
                <a:cs typeface="Times New Roman" panose="02020603050405020304" pitchFamily="18" charset="0"/>
              </a:rPr>
              <a:t>                                                                                                          (DfE, 2024: p.8)</a:t>
            </a:r>
            <a:endParaRPr lang="en-GB" sz="1600" kern="100" dirty="0">
              <a:effectLst/>
              <a:ea typeface="Aptos" panose="020B0004020202020204" pitchFamily="34" charset="0"/>
              <a:cs typeface="Times New Roman" panose="02020603050405020304" pitchFamily="18" charset="0"/>
            </a:endParaRPr>
          </a:p>
          <a:p>
            <a:endParaRPr lang="en-GB" sz="4000" dirty="0"/>
          </a:p>
        </p:txBody>
      </p:sp>
      <p:sp>
        <p:nvSpPr>
          <p:cNvPr id="4" name="Flowchart: Sequential Access Storage 3">
            <a:extLst>
              <a:ext uri="{FF2B5EF4-FFF2-40B4-BE49-F238E27FC236}">
                <a16:creationId xmlns:a16="http://schemas.microsoft.com/office/drawing/2014/main" id="{EB4D256E-BF0F-31BA-BE06-AECE76E1F31E}"/>
              </a:ext>
            </a:extLst>
          </p:cNvPr>
          <p:cNvSpPr/>
          <p:nvPr/>
        </p:nvSpPr>
        <p:spPr>
          <a:xfrm>
            <a:off x="845126" y="4987636"/>
            <a:ext cx="4024747" cy="758121"/>
          </a:xfrm>
          <a:prstGeom prst="flowChartMagneticTap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Read this extract from the EYFS and discuss </a:t>
            </a:r>
          </a:p>
        </p:txBody>
      </p:sp>
    </p:spTree>
    <p:extLst>
      <p:ext uri="{BB962C8B-B14F-4D97-AF65-F5344CB8AC3E}">
        <p14:creationId xmlns:p14="http://schemas.microsoft.com/office/powerpoint/2010/main" val="32114377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932C4-BCEC-E2E6-5D37-D9336F864C61}"/>
              </a:ext>
            </a:extLst>
          </p:cNvPr>
          <p:cNvSpPr>
            <a:spLocks noGrp="1"/>
          </p:cNvSpPr>
          <p:nvPr>
            <p:ph type="title"/>
          </p:nvPr>
        </p:nvSpPr>
        <p:spPr>
          <a:xfrm>
            <a:off x="628649" y="365125"/>
            <a:ext cx="8300605" cy="1325563"/>
          </a:xfrm>
        </p:spPr>
        <p:txBody>
          <a:bodyPr/>
          <a:lstStyle/>
          <a:p>
            <a:r>
              <a:rPr lang="en-GB" dirty="0"/>
              <a:t>Areas of learning and development</a:t>
            </a:r>
          </a:p>
        </p:txBody>
      </p:sp>
      <p:sp>
        <p:nvSpPr>
          <p:cNvPr id="3" name="Content Placeholder 2">
            <a:extLst>
              <a:ext uri="{FF2B5EF4-FFF2-40B4-BE49-F238E27FC236}">
                <a16:creationId xmlns:a16="http://schemas.microsoft.com/office/drawing/2014/main" id="{3AAAA6E4-78AB-BB99-5238-50626137C88B}"/>
              </a:ext>
            </a:extLst>
          </p:cNvPr>
          <p:cNvSpPr>
            <a:spLocks noGrp="1"/>
          </p:cNvSpPr>
          <p:nvPr>
            <p:ph sz="half" idx="1"/>
          </p:nvPr>
        </p:nvSpPr>
        <p:spPr>
          <a:xfrm>
            <a:off x="628650" y="1537855"/>
            <a:ext cx="7886700" cy="4097632"/>
          </a:xfrm>
        </p:spPr>
        <p:txBody>
          <a:bodyPr>
            <a:normAutofit fontScale="62500" lnSpcReduction="20000"/>
          </a:bodyPr>
          <a:lstStyle/>
          <a:p>
            <a:pPr marL="0" indent="0">
              <a:lnSpc>
                <a:spcPct val="107000"/>
              </a:lnSpc>
              <a:spcAft>
                <a:spcPts val="800"/>
              </a:spcAft>
              <a:buSzPts val="1000"/>
              <a:buNone/>
              <a:tabLst>
                <a:tab pos="914400" algn="l"/>
              </a:tabLst>
            </a:pPr>
            <a:r>
              <a:rPr lang="en-GB" sz="2600" b="1" kern="100" dirty="0">
                <a:effectLst/>
                <a:ea typeface="Aptos" panose="020B0004020202020204" pitchFamily="34" charset="0"/>
                <a:cs typeface="Times New Roman" panose="02020603050405020304" pitchFamily="18" charset="0"/>
              </a:rPr>
              <a:t>Prime Areas</a:t>
            </a:r>
            <a:r>
              <a:rPr lang="en-GB" sz="2600" kern="100" dirty="0">
                <a:effectLst/>
                <a:ea typeface="Aptos" panose="020B0004020202020204" pitchFamily="34" charset="0"/>
                <a:cs typeface="Times New Roman" panose="02020603050405020304" pitchFamily="18" charset="0"/>
              </a:rPr>
              <a:t> (fundamental in early development): </a:t>
            </a:r>
          </a:p>
          <a:p>
            <a:pPr lvl="1">
              <a:lnSpc>
                <a:spcPct val="107000"/>
              </a:lnSpc>
              <a:spcAft>
                <a:spcPts val="800"/>
              </a:spcAft>
              <a:buFont typeface="+mj-lt"/>
              <a:buAutoNum type="arabicPeriod"/>
              <a:tabLst>
                <a:tab pos="1371600" algn="l"/>
              </a:tabLst>
            </a:pPr>
            <a:r>
              <a:rPr lang="en-GB" sz="2000" kern="100" dirty="0">
                <a:effectLst/>
                <a:ea typeface="Aptos" panose="020B0004020202020204" pitchFamily="34" charset="0"/>
                <a:cs typeface="Times New Roman" panose="02020603050405020304" pitchFamily="18" charset="0"/>
              </a:rPr>
              <a:t>Communication and Language</a:t>
            </a:r>
          </a:p>
          <a:p>
            <a:pPr lvl="1">
              <a:lnSpc>
                <a:spcPct val="107000"/>
              </a:lnSpc>
              <a:spcAft>
                <a:spcPts val="800"/>
              </a:spcAft>
              <a:buFont typeface="+mj-lt"/>
              <a:buAutoNum type="arabicPeriod"/>
              <a:tabLst>
                <a:tab pos="1371600" algn="l"/>
              </a:tabLst>
            </a:pPr>
            <a:r>
              <a:rPr lang="en-GB" sz="2000" kern="100" dirty="0">
                <a:effectLst/>
                <a:ea typeface="Aptos" panose="020B0004020202020204" pitchFamily="34" charset="0"/>
                <a:cs typeface="Times New Roman" panose="02020603050405020304" pitchFamily="18" charset="0"/>
              </a:rPr>
              <a:t>Physical Development</a:t>
            </a:r>
          </a:p>
          <a:p>
            <a:pPr lvl="1">
              <a:lnSpc>
                <a:spcPct val="107000"/>
              </a:lnSpc>
              <a:spcAft>
                <a:spcPts val="800"/>
              </a:spcAft>
              <a:buFont typeface="+mj-lt"/>
              <a:buAutoNum type="arabicPeriod"/>
              <a:tabLst>
                <a:tab pos="1371600" algn="l"/>
              </a:tabLst>
            </a:pPr>
            <a:r>
              <a:rPr lang="en-GB" sz="2000" kern="100" dirty="0">
                <a:effectLst/>
                <a:ea typeface="Aptos" panose="020B0004020202020204" pitchFamily="34" charset="0"/>
                <a:cs typeface="Times New Roman" panose="02020603050405020304" pitchFamily="18" charset="0"/>
              </a:rPr>
              <a:t>Personal, Social, and Emotional Development</a:t>
            </a:r>
          </a:p>
          <a:p>
            <a:pPr marL="0" indent="0">
              <a:lnSpc>
                <a:spcPct val="107000"/>
              </a:lnSpc>
              <a:spcAft>
                <a:spcPts val="800"/>
              </a:spcAft>
              <a:buNone/>
              <a:tabLst>
                <a:tab pos="1371600" algn="l"/>
              </a:tabLst>
            </a:pPr>
            <a:r>
              <a:rPr lang="en-GB" sz="2600" b="1" kern="100" dirty="0">
                <a:effectLst/>
                <a:ea typeface="Aptos" panose="020B0004020202020204" pitchFamily="34" charset="0"/>
                <a:cs typeface="Times New Roman" panose="02020603050405020304" pitchFamily="18" charset="0"/>
              </a:rPr>
              <a:t>Specific Areas</a:t>
            </a:r>
            <a:r>
              <a:rPr lang="en-GB" sz="2600" kern="100" dirty="0">
                <a:effectLst/>
                <a:ea typeface="Aptos" panose="020B0004020202020204" pitchFamily="34" charset="0"/>
                <a:cs typeface="Times New Roman" panose="02020603050405020304" pitchFamily="18" charset="0"/>
              </a:rPr>
              <a:t> (building broader knowledge and skills):</a:t>
            </a:r>
          </a:p>
          <a:p>
            <a:pPr marL="457200" lvl="1" indent="0">
              <a:lnSpc>
                <a:spcPct val="170000"/>
              </a:lnSpc>
              <a:spcAft>
                <a:spcPts val="800"/>
              </a:spcAft>
              <a:buNone/>
              <a:tabLst>
                <a:tab pos="1371600" algn="l"/>
              </a:tabLst>
            </a:pPr>
            <a:r>
              <a:rPr lang="en-GB" sz="2000" kern="100" dirty="0">
                <a:effectLst/>
                <a:ea typeface="Aptos" panose="020B0004020202020204" pitchFamily="34" charset="0"/>
                <a:cs typeface="Times New Roman" panose="02020603050405020304" pitchFamily="18" charset="0"/>
              </a:rPr>
              <a:t>4. Literacy</a:t>
            </a:r>
            <a:br>
              <a:rPr lang="en-GB" sz="2000" kern="100" dirty="0">
                <a:effectLst/>
                <a:ea typeface="Aptos" panose="020B0004020202020204" pitchFamily="34" charset="0"/>
                <a:cs typeface="Times New Roman" panose="02020603050405020304" pitchFamily="18" charset="0"/>
              </a:rPr>
            </a:br>
            <a:r>
              <a:rPr lang="en-GB" sz="2000" kern="100" dirty="0">
                <a:effectLst/>
                <a:ea typeface="Aptos" panose="020B0004020202020204" pitchFamily="34" charset="0"/>
                <a:cs typeface="Times New Roman" panose="02020603050405020304" pitchFamily="18" charset="0"/>
              </a:rPr>
              <a:t>5. Mathematics</a:t>
            </a:r>
            <a:br>
              <a:rPr lang="en-GB" sz="2000" kern="100" dirty="0">
                <a:effectLst/>
                <a:ea typeface="Aptos" panose="020B0004020202020204" pitchFamily="34" charset="0"/>
                <a:cs typeface="Times New Roman" panose="02020603050405020304" pitchFamily="18" charset="0"/>
              </a:rPr>
            </a:br>
            <a:r>
              <a:rPr lang="en-GB" sz="2000" kern="100" dirty="0">
                <a:effectLst/>
                <a:ea typeface="Aptos" panose="020B0004020202020204" pitchFamily="34" charset="0"/>
                <a:cs typeface="Times New Roman" panose="02020603050405020304" pitchFamily="18" charset="0"/>
              </a:rPr>
              <a:t>6. Understanding the World</a:t>
            </a:r>
            <a:br>
              <a:rPr lang="en-GB" sz="2000" kern="100" dirty="0">
                <a:effectLst/>
                <a:ea typeface="Aptos" panose="020B0004020202020204" pitchFamily="34" charset="0"/>
                <a:cs typeface="Times New Roman" panose="02020603050405020304" pitchFamily="18" charset="0"/>
              </a:rPr>
            </a:br>
            <a:r>
              <a:rPr lang="en-GB" sz="2000" kern="100" dirty="0">
                <a:effectLst/>
                <a:ea typeface="Aptos" panose="020B0004020202020204" pitchFamily="34" charset="0"/>
                <a:cs typeface="Times New Roman" panose="02020603050405020304" pitchFamily="18" charset="0"/>
              </a:rPr>
              <a:t>7. Expressive Arts and Design</a:t>
            </a:r>
          </a:p>
          <a:p>
            <a:pPr marL="0" indent="0">
              <a:lnSpc>
                <a:spcPct val="107000"/>
              </a:lnSpc>
              <a:spcAft>
                <a:spcPts val="800"/>
              </a:spcAft>
              <a:buNone/>
              <a:tabLst>
                <a:tab pos="1371600" algn="l"/>
              </a:tabLst>
            </a:pPr>
            <a:r>
              <a:rPr lang="en-GB" sz="2600" kern="100" dirty="0">
                <a:ea typeface="Aptos" panose="020B0004020202020204" pitchFamily="34" charset="0"/>
                <a:cs typeface="Times New Roman" panose="02020603050405020304" pitchFamily="18" charset="0"/>
              </a:rPr>
              <a:t>Each of the 7 areas of learning and development has earl learning goals (ELGs).  ELGs are the level of development children are expected to have reached by the end of the EYFS (DfE, 2024)</a:t>
            </a:r>
            <a:endParaRPr lang="en-GB" sz="2600" kern="100" dirty="0">
              <a:effectLst/>
              <a:ea typeface="Aptos" panose="020B0004020202020204" pitchFamily="34" charset="0"/>
              <a:cs typeface="Times New Roman" panose="02020603050405020304" pitchFamily="18" charset="0"/>
            </a:endParaRPr>
          </a:p>
          <a:p>
            <a:pPr marL="914400" lvl="2" indent="0">
              <a:lnSpc>
                <a:spcPct val="107000"/>
              </a:lnSpc>
              <a:spcAft>
                <a:spcPts val="800"/>
              </a:spcAft>
              <a:buNone/>
              <a:tabLst>
                <a:tab pos="1371600" algn="l"/>
              </a:tabLst>
            </a:pPr>
            <a:endParaRPr lang="en-GB" sz="1600" kern="100" dirty="0">
              <a:effectLst/>
              <a:ea typeface="Aptos" panose="020B0004020202020204" pitchFamily="34" charset="0"/>
              <a:cs typeface="Times New Roman" panose="02020603050405020304" pitchFamily="18" charset="0"/>
            </a:endParaRPr>
          </a:p>
          <a:p>
            <a:endParaRPr lang="en-GB" sz="4000" dirty="0"/>
          </a:p>
        </p:txBody>
      </p:sp>
    </p:spTree>
    <p:extLst>
      <p:ext uri="{BB962C8B-B14F-4D97-AF65-F5344CB8AC3E}">
        <p14:creationId xmlns:p14="http://schemas.microsoft.com/office/powerpoint/2010/main" val="1968656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C185C-4A64-172B-25A1-F6D80C16805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ABEF871-E4FC-C063-5663-63A82B44E061}"/>
              </a:ext>
            </a:extLst>
          </p:cNvPr>
          <p:cNvSpPr>
            <a:spLocks noGrp="1"/>
          </p:cNvSpPr>
          <p:nvPr>
            <p:ph sz="half" idx="1"/>
          </p:nvPr>
        </p:nvSpPr>
        <p:spPr>
          <a:xfrm>
            <a:off x="628650" y="1825625"/>
            <a:ext cx="8113568" cy="3809862"/>
          </a:xfrm>
        </p:spPr>
        <p:txBody>
          <a:bodyPr/>
          <a:lstStyle/>
          <a:p>
            <a:r>
              <a:rPr lang="en-GB" dirty="0">
                <a:hlinkClick r:id="rId2"/>
              </a:rPr>
              <a:t>https://www.bing.com/videos/riverview/relatedvideo?&amp;q=EYFS+2024&amp;&amp;mid=22BB3FDD66293C79BD4622BB3FDD66293C79BD46&amp;&amp;FORM=VRDGAR</a:t>
            </a:r>
            <a:endParaRPr lang="en-GB" dirty="0"/>
          </a:p>
          <a:p>
            <a:endParaRPr lang="en-GB" dirty="0"/>
          </a:p>
          <a:p>
            <a:r>
              <a:rPr lang="en-GB" dirty="0"/>
              <a:t>Click on the link above and watch the video at your own time.  It provides an overview of the EYFS Statutory Framework with emphasis on ELGs.</a:t>
            </a:r>
          </a:p>
        </p:txBody>
      </p:sp>
    </p:spTree>
    <p:extLst>
      <p:ext uri="{BB962C8B-B14F-4D97-AF65-F5344CB8AC3E}">
        <p14:creationId xmlns:p14="http://schemas.microsoft.com/office/powerpoint/2010/main" val="24191321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44FC1-247E-AED3-0219-6E527AD037B7}"/>
              </a:ext>
            </a:extLst>
          </p:cNvPr>
          <p:cNvSpPr>
            <a:spLocks noGrp="1"/>
          </p:cNvSpPr>
          <p:nvPr>
            <p:ph type="title"/>
          </p:nvPr>
        </p:nvSpPr>
        <p:spPr/>
        <p:txBody>
          <a:bodyPr/>
          <a:lstStyle/>
          <a:p>
            <a:r>
              <a:rPr lang="en-GB" dirty="0"/>
              <a:t>Assessment and progress tracking</a:t>
            </a:r>
          </a:p>
        </p:txBody>
      </p:sp>
      <p:sp>
        <p:nvSpPr>
          <p:cNvPr id="3" name="Content Placeholder 2">
            <a:extLst>
              <a:ext uri="{FF2B5EF4-FFF2-40B4-BE49-F238E27FC236}">
                <a16:creationId xmlns:a16="http://schemas.microsoft.com/office/drawing/2014/main" id="{EF24BBE2-C324-8559-2DC4-8A39A8AA213B}"/>
              </a:ext>
            </a:extLst>
          </p:cNvPr>
          <p:cNvSpPr>
            <a:spLocks noGrp="1"/>
          </p:cNvSpPr>
          <p:nvPr>
            <p:ph sz="half" idx="1"/>
          </p:nvPr>
        </p:nvSpPr>
        <p:spPr>
          <a:xfrm>
            <a:off x="628649" y="1825625"/>
            <a:ext cx="8279823" cy="3809862"/>
          </a:xfrm>
        </p:spPr>
        <p:txBody>
          <a:bodyPr>
            <a:normAutofit fontScale="85000" lnSpcReduction="10000"/>
          </a:bodyPr>
          <a:lstStyle/>
          <a:p>
            <a:r>
              <a:rPr lang="en-GB" dirty="0"/>
              <a:t>Assessment plays an important part in understanding children’s needs</a:t>
            </a:r>
          </a:p>
          <a:p>
            <a:r>
              <a:rPr lang="en-GB" dirty="0"/>
              <a:t>It helps to plan relevant activities for children and share progress with parents and relevant professionals</a:t>
            </a:r>
          </a:p>
          <a:p>
            <a:r>
              <a:rPr lang="en-GB" dirty="0"/>
              <a:t>The framework advocates for ongoing assessment and suggests that assessment should not take practitioners away from supporting children’s learning.  </a:t>
            </a:r>
          </a:p>
          <a:p>
            <a:r>
              <a:rPr lang="en-GB" dirty="0"/>
              <a:t>It suggests 3 summative assessments that must take place at different points when the children are in early years settings: Progress check at two, Reception Baseline Assessment (RBA) and Early Years Foundation Stage Profile (EYFSP). </a:t>
            </a:r>
          </a:p>
        </p:txBody>
      </p:sp>
    </p:spTree>
    <p:extLst>
      <p:ext uri="{BB962C8B-B14F-4D97-AF65-F5344CB8AC3E}">
        <p14:creationId xmlns:p14="http://schemas.microsoft.com/office/powerpoint/2010/main" val="16143462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29978-09FE-D24C-004D-8EC25751A5F2}"/>
              </a:ext>
            </a:extLst>
          </p:cNvPr>
          <p:cNvSpPr>
            <a:spLocks noGrp="1"/>
          </p:cNvSpPr>
          <p:nvPr>
            <p:ph type="title"/>
          </p:nvPr>
        </p:nvSpPr>
        <p:spPr>
          <a:xfrm>
            <a:off x="275361" y="365125"/>
            <a:ext cx="8695459" cy="1325563"/>
          </a:xfrm>
        </p:spPr>
        <p:txBody>
          <a:bodyPr>
            <a:normAutofit/>
          </a:bodyPr>
          <a:lstStyle/>
          <a:p>
            <a:r>
              <a:rPr lang="en-GB" sz="3600" dirty="0"/>
              <a:t>The Safeguarding and Welfare Requirements</a:t>
            </a:r>
          </a:p>
        </p:txBody>
      </p:sp>
      <p:sp>
        <p:nvSpPr>
          <p:cNvPr id="3" name="Content Placeholder 2">
            <a:extLst>
              <a:ext uri="{FF2B5EF4-FFF2-40B4-BE49-F238E27FC236}">
                <a16:creationId xmlns:a16="http://schemas.microsoft.com/office/drawing/2014/main" id="{A5C0EAAC-7E7E-B237-2045-6812FE4198E9}"/>
              </a:ext>
            </a:extLst>
          </p:cNvPr>
          <p:cNvSpPr>
            <a:spLocks noGrp="1"/>
          </p:cNvSpPr>
          <p:nvPr>
            <p:ph sz="half" idx="1"/>
          </p:nvPr>
        </p:nvSpPr>
        <p:spPr>
          <a:xfrm>
            <a:off x="628650" y="1825625"/>
            <a:ext cx="7884968" cy="3809862"/>
          </a:xfrm>
        </p:spPr>
        <p:txBody>
          <a:bodyPr>
            <a:normAutofit/>
          </a:bodyPr>
          <a:lstStyle/>
          <a:p>
            <a:pPr algn="ctr">
              <a:lnSpc>
                <a:spcPct val="107000"/>
              </a:lnSpc>
              <a:spcAft>
                <a:spcPts val="800"/>
              </a:spcAft>
              <a:buNone/>
            </a:pPr>
            <a:r>
              <a:rPr lang="en-GB" sz="2400" kern="100" dirty="0">
                <a:effectLst/>
                <a:ea typeface="Aptos" panose="020B0004020202020204" pitchFamily="34" charset="0"/>
                <a:cs typeface="Times New Roman" panose="02020603050405020304" pitchFamily="18" charset="0"/>
              </a:rPr>
              <a:t>     This section emphasises the importance of child protection, staff qualifications, and ratios.  Hence, it outlines health, safety, and well-being regulations required to ensure the welfare of children, safeguard them from harm and enable exploration, learning and development.</a:t>
            </a:r>
          </a:p>
          <a:p>
            <a:pPr algn="ctr"/>
            <a:endParaRPr lang="en-GB" sz="3600" dirty="0"/>
          </a:p>
        </p:txBody>
      </p:sp>
    </p:spTree>
    <p:extLst>
      <p:ext uri="{BB962C8B-B14F-4D97-AF65-F5344CB8AC3E}">
        <p14:creationId xmlns:p14="http://schemas.microsoft.com/office/powerpoint/2010/main" val="8657438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F07CD-F141-4586-7C77-2956482FDADA}"/>
              </a:ext>
            </a:extLst>
          </p:cNvPr>
          <p:cNvSpPr>
            <a:spLocks noGrp="1"/>
          </p:cNvSpPr>
          <p:nvPr>
            <p:ph type="title"/>
          </p:nvPr>
        </p:nvSpPr>
        <p:spPr>
          <a:xfrm>
            <a:off x="628650" y="365125"/>
            <a:ext cx="8321386" cy="1325563"/>
          </a:xfrm>
        </p:spPr>
        <p:txBody>
          <a:bodyPr>
            <a:normAutofit/>
          </a:bodyPr>
          <a:lstStyle/>
          <a:p>
            <a:r>
              <a:rPr lang="en-GB" sz="4000" dirty="0"/>
              <a:t>The role of practitioners and parents</a:t>
            </a:r>
          </a:p>
        </p:txBody>
      </p:sp>
      <p:sp>
        <p:nvSpPr>
          <p:cNvPr id="3" name="Content Placeholder 2">
            <a:extLst>
              <a:ext uri="{FF2B5EF4-FFF2-40B4-BE49-F238E27FC236}">
                <a16:creationId xmlns:a16="http://schemas.microsoft.com/office/drawing/2014/main" id="{4F1D3CDC-BB60-C6F6-515E-5B517B18584B}"/>
              </a:ext>
            </a:extLst>
          </p:cNvPr>
          <p:cNvSpPr>
            <a:spLocks noGrp="1" noRot="1" noMove="1" noResize="1" noEditPoints="1" noAdjustHandles="1" noChangeArrowheads="1" noChangeShapeType="1"/>
          </p:cNvSpPr>
          <p:nvPr>
            <p:ph sz="half" idx="1"/>
          </p:nvPr>
        </p:nvSpPr>
        <p:spPr>
          <a:xfrm>
            <a:off x="628650" y="1825625"/>
            <a:ext cx="8321386" cy="3809862"/>
          </a:xfrm>
        </p:spPr>
        <p:txBody>
          <a:bodyPr>
            <a:normAutofit lnSpcReduction="1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Sections 1.1 to 1.18 discuss the approach to teaching and learning, thus emphasising that children learn through play and taking part in play activities planned and guided by adults.  </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latin typeface="Aptos" panose="020B0004020202020204" pitchFamily="34" charset="0"/>
                <a:ea typeface="Aptos" panose="020B0004020202020204" pitchFamily="34" charset="0"/>
                <a:cs typeface="Times New Roman" panose="02020603050405020304" pitchFamily="18" charset="0"/>
              </a:rPr>
              <a:t>Adults ensure effective learning by allowing children to play and explore, actively engage in the learning process and create and critically reflect.</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100" dirty="0">
                <a:latin typeface="Aptos" panose="020B0004020202020204" pitchFamily="34" charset="0"/>
                <a:ea typeface="Aptos" panose="020B0004020202020204" pitchFamily="34" charset="0"/>
                <a:cs typeface="Times New Roman" panose="02020603050405020304" pitchFamily="18" charset="0"/>
              </a:rPr>
              <a:t>Characteristics of effective teaching: </a:t>
            </a:r>
            <a:r>
              <a:rPr lang="en-GB" sz="1800" b="1" kern="100" dirty="0">
                <a:latin typeface="Aptos" panose="020B0004020202020204" pitchFamily="34" charset="0"/>
                <a:ea typeface="Aptos" panose="020B0004020202020204" pitchFamily="34" charset="0"/>
                <a:cs typeface="Times New Roman" panose="02020603050405020304" pitchFamily="18" charset="0"/>
              </a:rPr>
              <a:t>Playing and exploring, Active learning, Creating and thinking critically.</a:t>
            </a: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1600" dirty="0">
                <a:hlinkClick r:id="rId2"/>
              </a:rPr>
              <a:t>https://www.bing.com/videos/riverview/relatedvideo?&amp;q=characteristics+of+effective+learning&amp;&amp;mid=F4A1F40B23444751036AF4A1F40B23444751036A&amp;&amp;FORM=VRDGAR</a:t>
            </a:r>
            <a:endParaRPr lang="en-GB" sz="1600" dirty="0"/>
          </a:p>
          <a:p>
            <a:pPr marL="0" indent="0">
              <a:buNone/>
            </a:pPr>
            <a:r>
              <a:rPr lang="en-GB" sz="1600" dirty="0"/>
              <a:t>Click on the link to watch the video explaining the characteristics of effective teaching and learning.</a:t>
            </a:r>
          </a:p>
        </p:txBody>
      </p:sp>
    </p:spTree>
    <p:extLst>
      <p:ext uri="{BB962C8B-B14F-4D97-AF65-F5344CB8AC3E}">
        <p14:creationId xmlns:p14="http://schemas.microsoft.com/office/powerpoint/2010/main" val="19443488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6BB219-D427-4BF7-AD98-85B277E9A7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A7985A-C22B-C192-2FE3-27C964295DE0}"/>
              </a:ext>
            </a:extLst>
          </p:cNvPr>
          <p:cNvSpPr>
            <a:spLocks noGrp="1"/>
          </p:cNvSpPr>
          <p:nvPr>
            <p:ph type="title"/>
          </p:nvPr>
        </p:nvSpPr>
        <p:spPr>
          <a:xfrm>
            <a:off x="628650" y="365125"/>
            <a:ext cx="8321386" cy="1325563"/>
          </a:xfrm>
        </p:spPr>
        <p:txBody>
          <a:bodyPr>
            <a:normAutofit/>
          </a:bodyPr>
          <a:lstStyle/>
          <a:p>
            <a:r>
              <a:rPr lang="en-GB" sz="4000" dirty="0"/>
              <a:t>The role of parents</a:t>
            </a:r>
          </a:p>
        </p:txBody>
      </p:sp>
      <p:sp>
        <p:nvSpPr>
          <p:cNvPr id="3" name="Content Placeholder 2">
            <a:extLst>
              <a:ext uri="{FF2B5EF4-FFF2-40B4-BE49-F238E27FC236}">
                <a16:creationId xmlns:a16="http://schemas.microsoft.com/office/drawing/2014/main" id="{9BCB0B66-27D2-5C4C-F86F-562A5DDB29D3}"/>
              </a:ext>
            </a:extLst>
          </p:cNvPr>
          <p:cNvSpPr>
            <a:spLocks noGrp="1" noRot="1" noMove="1" noResize="1" noEditPoints="1" noAdjustHandles="1" noChangeArrowheads="1" noChangeShapeType="1"/>
          </p:cNvSpPr>
          <p:nvPr>
            <p:ph sz="half" idx="1"/>
          </p:nvPr>
        </p:nvSpPr>
        <p:spPr>
          <a:xfrm>
            <a:off x="628650" y="1825625"/>
            <a:ext cx="8321386" cy="3809862"/>
          </a:xfrm>
        </p:spPr>
        <p:txBody>
          <a:bodyPr>
            <a:norm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2000" dirty="0"/>
              <a:t>Partners</a:t>
            </a: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t>Build a relationship with parents</a:t>
            </a: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t>Seek advice from parents and even permission before making referrals</a:t>
            </a: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t>Share children’s progress with parents, where possible, develop the next step together</a:t>
            </a: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t>Doing this enables the parents to ensure the continuity of learning at home.</a:t>
            </a:r>
          </a:p>
          <a:p>
            <a:pPr marL="342900" lvl="0" indent="-342900">
              <a:lnSpc>
                <a:spcPct val="107000"/>
              </a:lnSpc>
              <a:spcAft>
                <a:spcPts val="800"/>
              </a:spcAft>
              <a:buSzPts val="1000"/>
              <a:buFont typeface="Symbol" panose="05050102010706020507" pitchFamily="18" charset="2"/>
              <a:buChar char=""/>
              <a:tabLst>
                <a:tab pos="457200" algn="l"/>
              </a:tabLst>
            </a:pPr>
            <a:endParaRPr lang="en-GB" sz="2000" dirty="0"/>
          </a:p>
        </p:txBody>
      </p:sp>
    </p:spTree>
    <p:extLst>
      <p:ext uri="{BB962C8B-B14F-4D97-AF65-F5344CB8AC3E}">
        <p14:creationId xmlns:p14="http://schemas.microsoft.com/office/powerpoint/2010/main" val="32884771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54104-8032-A917-CD9A-661D4DF54900}"/>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42B9934A-342F-8279-6565-19BE7B55F32F}"/>
              </a:ext>
            </a:extLst>
          </p:cNvPr>
          <p:cNvSpPr>
            <a:spLocks noGrp="1"/>
          </p:cNvSpPr>
          <p:nvPr>
            <p:ph sz="half" idx="1"/>
          </p:nvPr>
        </p:nvSpPr>
        <p:spPr>
          <a:xfrm>
            <a:off x="628650" y="1825625"/>
            <a:ext cx="7886700" cy="3809862"/>
          </a:xfrm>
        </p:spPr>
        <p:txBody>
          <a:bodyPr>
            <a:normAutofit/>
          </a:bodyPr>
          <a:lstStyle/>
          <a:p>
            <a:pPr marL="0" indent="0">
              <a:buNone/>
            </a:pPr>
            <a:r>
              <a:rPr lang="en-GB" dirty="0"/>
              <a:t>‘The EYFS sets the standards that all early years providers must meet to ensure that children learn and develop well and are kept healthy and safe. It promotes teaching and learning to ensure children’s ‘school readiness’ and gives children the right foundation for good future progress through school and life’ (DfE, 2024: p.7). </a:t>
            </a:r>
          </a:p>
          <a:p>
            <a:pPr marL="0" indent="0">
              <a:buNone/>
            </a:pPr>
            <a:endParaRPr lang="en-GB" dirty="0"/>
          </a:p>
          <a:p>
            <a:pPr marL="0" indent="0">
              <a:buNone/>
            </a:pPr>
            <a:r>
              <a:rPr lang="en-GB" dirty="0"/>
              <a:t>How true is this statement?</a:t>
            </a:r>
          </a:p>
        </p:txBody>
      </p:sp>
    </p:spTree>
    <p:extLst>
      <p:ext uri="{BB962C8B-B14F-4D97-AF65-F5344CB8AC3E}">
        <p14:creationId xmlns:p14="http://schemas.microsoft.com/office/powerpoint/2010/main" val="5829930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CC62B-A681-916B-3EDF-DF571867D2FF}"/>
              </a:ext>
            </a:extLst>
          </p:cNvPr>
          <p:cNvSpPr>
            <a:spLocks noGrp="1"/>
          </p:cNvSpPr>
          <p:nvPr>
            <p:ph type="title"/>
          </p:nvPr>
        </p:nvSpPr>
        <p:spPr/>
        <p:txBody>
          <a:bodyPr/>
          <a:lstStyle/>
          <a:p>
            <a:r>
              <a:rPr lang="en-GB" dirty="0"/>
              <a:t>Evaluation of the Curriculum</a:t>
            </a:r>
          </a:p>
        </p:txBody>
      </p:sp>
      <p:sp>
        <p:nvSpPr>
          <p:cNvPr id="3" name="Content Placeholder 2">
            <a:extLst>
              <a:ext uri="{FF2B5EF4-FFF2-40B4-BE49-F238E27FC236}">
                <a16:creationId xmlns:a16="http://schemas.microsoft.com/office/drawing/2014/main" id="{BFA74FB8-B9F0-9DB8-8C32-49E239309F99}"/>
              </a:ext>
            </a:extLst>
          </p:cNvPr>
          <p:cNvSpPr>
            <a:spLocks noGrp="1"/>
          </p:cNvSpPr>
          <p:nvPr>
            <p:ph sz="half" idx="1"/>
          </p:nvPr>
        </p:nvSpPr>
        <p:spPr>
          <a:xfrm>
            <a:off x="325581" y="1447800"/>
            <a:ext cx="8714509" cy="4187687"/>
          </a:xfrm>
        </p:spPr>
        <p:txBody>
          <a:bodyPr>
            <a:normAutofit fontScale="85000" lnSpcReduction="10000"/>
          </a:bodyPr>
          <a:lstStyle/>
          <a:p>
            <a:pPr marL="0" indent="0">
              <a:buNone/>
            </a:pPr>
            <a:r>
              <a:rPr lang="en-GB" dirty="0"/>
              <a:t>Review the learning and development section of the Framework and discuss its effectiveness in supporting children’s learning and development. </a:t>
            </a:r>
          </a:p>
          <a:p>
            <a:r>
              <a:rPr lang="en-GB" dirty="0"/>
              <a:t> You may consider the following:</a:t>
            </a:r>
          </a:p>
          <a:p>
            <a:pPr lvl="1"/>
            <a:r>
              <a:rPr lang="en-GB" dirty="0"/>
              <a:t>How easy it is for practitioners to use the curriculum to support children’s learning across the 7 areas of learning and development</a:t>
            </a:r>
          </a:p>
          <a:p>
            <a:pPr lvl="1"/>
            <a:r>
              <a:rPr lang="en-GB" dirty="0"/>
              <a:t>The effectiveness of the framework in supporting children from diverse cultures and/or those with SEND.</a:t>
            </a:r>
          </a:p>
          <a:p>
            <a:pPr lvl="1"/>
            <a:r>
              <a:rPr lang="en-GB" dirty="0"/>
              <a:t>The clarity of the assessment process</a:t>
            </a:r>
          </a:p>
          <a:p>
            <a:pPr lvl="1"/>
            <a:r>
              <a:rPr lang="en-GB" dirty="0"/>
              <a:t> Its effectiveness in safeguarding children and promoting their well-being</a:t>
            </a:r>
          </a:p>
          <a:p>
            <a:pPr lvl="1"/>
            <a:r>
              <a:rPr lang="en-GB" dirty="0"/>
              <a:t>Include other ideas you deem relevant in this evaluation</a:t>
            </a:r>
          </a:p>
          <a:p>
            <a:r>
              <a:rPr lang="en-GB" dirty="0"/>
              <a:t>What advice could you give to the policy of curriculum developers?</a:t>
            </a:r>
          </a:p>
        </p:txBody>
      </p:sp>
    </p:spTree>
    <p:extLst>
      <p:ext uri="{BB962C8B-B14F-4D97-AF65-F5344CB8AC3E}">
        <p14:creationId xmlns:p14="http://schemas.microsoft.com/office/powerpoint/2010/main" val="22673478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75899-36EA-D2CB-9BD0-26B9BC27D500}"/>
              </a:ext>
            </a:extLst>
          </p:cNvPr>
          <p:cNvSpPr>
            <a:spLocks noGrp="1"/>
          </p:cNvSpPr>
          <p:nvPr>
            <p:ph type="title"/>
          </p:nvPr>
        </p:nvSpPr>
        <p:spPr/>
        <p:txBody>
          <a:bodyPr/>
          <a:lstStyle/>
          <a:p>
            <a:r>
              <a:rPr lang="en-GB" dirty="0"/>
              <a:t>What is PISA?</a:t>
            </a:r>
          </a:p>
        </p:txBody>
      </p:sp>
      <p:sp>
        <p:nvSpPr>
          <p:cNvPr id="3" name="Content Placeholder 2">
            <a:extLst>
              <a:ext uri="{FF2B5EF4-FFF2-40B4-BE49-F238E27FC236}">
                <a16:creationId xmlns:a16="http://schemas.microsoft.com/office/drawing/2014/main" id="{25DBBB06-FB74-2CB8-6797-B7C334EDEDED}"/>
              </a:ext>
            </a:extLst>
          </p:cNvPr>
          <p:cNvSpPr>
            <a:spLocks noGrp="1"/>
          </p:cNvSpPr>
          <p:nvPr>
            <p:ph sz="half" idx="1"/>
          </p:nvPr>
        </p:nvSpPr>
        <p:spPr>
          <a:xfrm>
            <a:off x="628649" y="1825625"/>
            <a:ext cx="7822623" cy="3809862"/>
          </a:xfrm>
        </p:spPr>
        <p:txBody>
          <a:bodyPr>
            <a:normAutofit fontScale="92500" lnSpcReduction="10000"/>
          </a:bodyPr>
          <a:lstStyle/>
          <a:p>
            <a:r>
              <a:rPr lang="en-GB" dirty="0"/>
              <a:t>“The Programme for International Student Assessment (PISA) is a study of 15-year-old pupils around the world organised by the Organisation for Economic Co-operation and Development (OECD). PISA assesses knowledge and skills that are considered necessary for participation in social and economic life, specifically in mathematics, reading and science. Although PISA is typically carried out every 3 years, PISA 2022 was undertaken 4 years after the previous assessment in 2018 because of the global COVID-19 pandemic”  (DfE, 2023 p.15)</a:t>
            </a:r>
          </a:p>
        </p:txBody>
      </p:sp>
    </p:spTree>
    <p:extLst>
      <p:ext uri="{BB962C8B-B14F-4D97-AF65-F5344CB8AC3E}">
        <p14:creationId xmlns:p14="http://schemas.microsoft.com/office/powerpoint/2010/main" val="41830976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1">
            <a:extLst>
              <a:ext uri="{FF2B5EF4-FFF2-40B4-BE49-F238E27FC236}">
                <a16:creationId xmlns:a16="http://schemas.microsoft.com/office/drawing/2014/main" id="{410A5B62-2E58-5627-F45D-6C9917480DEA}"/>
              </a:ext>
            </a:extLst>
          </p:cNvPr>
          <p:cNvSpPr>
            <a:spLocks noChangeArrowheads="1"/>
          </p:cNvSpPr>
          <p:nvPr/>
        </p:nvSpPr>
        <p:spPr bwMode="auto">
          <a:xfrm>
            <a:off x="628650" y="365125"/>
            <a:ext cx="7886700" cy="13255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defTabSz="914400" fontAlgn="base">
              <a:lnSpc>
                <a:spcPct val="90000"/>
              </a:lnSpc>
              <a:spcBef>
                <a:spcPct val="0"/>
              </a:spcBef>
              <a:spcAft>
                <a:spcPts val="600"/>
              </a:spcAft>
              <a:buClrTx/>
              <a:buSzTx/>
              <a:tabLst/>
            </a:pPr>
            <a:r>
              <a:rPr kumimoji="0" lang="en-US" altLang="en-US" sz="1400" b="0" i="0" u="none" strike="noStrike" cap="none" normalizeH="0" baseline="0">
                <a:ln>
                  <a:noFill/>
                </a:ln>
                <a:effectLst/>
                <a:latin typeface="+mj-lt"/>
                <a:ea typeface="+mj-ea"/>
                <a:cs typeface="+mj-cs"/>
              </a:rPr>
              <a:t>Average maths, reading and science scores in England from 2012 to 2022</a:t>
            </a:r>
          </a:p>
          <a:p>
            <a:pPr marL="0" marR="0" lvl="0" indent="0" defTabSz="914400" fontAlgn="base">
              <a:lnSpc>
                <a:spcPct val="90000"/>
              </a:lnSpc>
              <a:spcBef>
                <a:spcPct val="0"/>
              </a:spcBef>
              <a:spcAft>
                <a:spcPts val="600"/>
              </a:spcAft>
              <a:buClrTx/>
              <a:buSzTx/>
              <a:tabLst/>
            </a:pPr>
            <a:r>
              <a:rPr kumimoji="0" lang="en-US" altLang="en-US" sz="1400" b="0" i="0" u="none" strike="noStrike" cap="none" normalizeH="0" baseline="0">
                <a:ln>
                  <a:noFill/>
                </a:ln>
                <a:effectLst/>
                <a:latin typeface="+mj-lt"/>
                <a:ea typeface="+mj-ea"/>
                <a:cs typeface="+mj-cs"/>
              </a:rPr>
              <a:t>This table shows how average maths, reading, and science scores have changed over time in England.  The average score was based on all participating pupils.  The asterisks (*) indicate that the score shown was significantly different to that country’s score for PISA 2022 (Ingram </a:t>
            </a:r>
            <a:r>
              <a:rPr kumimoji="0" lang="en-US" altLang="en-US" sz="1400" b="0" i="1" u="none" strike="noStrike" cap="none" normalizeH="0" baseline="0">
                <a:ln>
                  <a:noFill/>
                </a:ln>
                <a:effectLst/>
                <a:latin typeface="+mj-lt"/>
                <a:ea typeface="+mj-ea"/>
                <a:cs typeface="+mj-cs"/>
              </a:rPr>
              <a:t>et al., </a:t>
            </a:r>
            <a:r>
              <a:rPr kumimoji="0" lang="en-US" altLang="en-US" sz="1400" b="0" i="0" u="none" strike="noStrike" cap="none" normalizeH="0" baseline="0">
                <a:ln>
                  <a:noFill/>
                </a:ln>
                <a:effectLst/>
                <a:latin typeface="+mj-lt"/>
                <a:ea typeface="+mj-ea"/>
                <a:cs typeface="+mj-cs"/>
              </a:rPr>
              <a:t>2023)</a:t>
            </a:r>
          </a:p>
        </p:txBody>
      </p:sp>
      <p:graphicFrame>
        <p:nvGraphicFramePr>
          <p:cNvPr id="7" name="Table 6">
            <a:extLst>
              <a:ext uri="{FF2B5EF4-FFF2-40B4-BE49-F238E27FC236}">
                <a16:creationId xmlns:a16="http://schemas.microsoft.com/office/drawing/2014/main" id="{19388147-9747-8CAF-9824-55956E68CC2C}"/>
              </a:ext>
            </a:extLst>
          </p:cNvPr>
          <p:cNvGraphicFramePr>
            <a:graphicFrameLocks noGrp="1"/>
          </p:cNvGraphicFramePr>
          <p:nvPr>
            <p:extLst>
              <p:ext uri="{D42A27DB-BD31-4B8C-83A1-F6EECF244321}">
                <p14:modId xmlns:p14="http://schemas.microsoft.com/office/powerpoint/2010/main" val="2404380643"/>
              </p:ext>
            </p:extLst>
          </p:nvPr>
        </p:nvGraphicFramePr>
        <p:xfrm>
          <a:off x="628650" y="2101066"/>
          <a:ext cx="7886702" cy="3090015"/>
        </p:xfrm>
        <a:graphic>
          <a:graphicData uri="http://schemas.openxmlformats.org/drawingml/2006/table">
            <a:tbl>
              <a:tblPr firstRow="1" firstCol="1" bandRow="1">
                <a:tableStyleId>{5C22544A-7EE6-4342-B048-85BDC9FD1C3A}</a:tableStyleId>
              </a:tblPr>
              <a:tblGrid>
                <a:gridCol w="1646375">
                  <a:extLst>
                    <a:ext uri="{9D8B030D-6E8A-4147-A177-3AD203B41FA5}">
                      <a16:colId xmlns:a16="http://schemas.microsoft.com/office/drawing/2014/main" val="1534343786"/>
                    </a:ext>
                  </a:extLst>
                </a:gridCol>
                <a:gridCol w="1821038">
                  <a:extLst>
                    <a:ext uri="{9D8B030D-6E8A-4147-A177-3AD203B41FA5}">
                      <a16:colId xmlns:a16="http://schemas.microsoft.com/office/drawing/2014/main" val="1304695639"/>
                    </a:ext>
                  </a:extLst>
                </a:gridCol>
                <a:gridCol w="2244973">
                  <a:extLst>
                    <a:ext uri="{9D8B030D-6E8A-4147-A177-3AD203B41FA5}">
                      <a16:colId xmlns:a16="http://schemas.microsoft.com/office/drawing/2014/main" val="3564385504"/>
                    </a:ext>
                  </a:extLst>
                </a:gridCol>
                <a:gridCol w="2174316">
                  <a:extLst>
                    <a:ext uri="{9D8B030D-6E8A-4147-A177-3AD203B41FA5}">
                      <a16:colId xmlns:a16="http://schemas.microsoft.com/office/drawing/2014/main" val="269082336"/>
                    </a:ext>
                  </a:extLst>
                </a:gridCol>
              </a:tblGrid>
              <a:tr h="618003">
                <a:tc>
                  <a:txBody>
                    <a:bodyPr/>
                    <a:lstStyle/>
                    <a:p>
                      <a:pPr>
                        <a:lnSpc>
                          <a:spcPct val="107000"/>
                        </a:lnSpc>
                        <a:spcAft>
                          <a:spcPts val="800"/>
                        </a:spcAft>
                        <a:buNone/>
                      </a:pPr>
                      <a:r>
                        <a:rPr lang="en-GB" sz="3300" kern="100">
                          <a:effectLst/>
                        </a:rPr>
                        <a:t>Year </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Maths</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Reading</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Science</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extLst>
                  <a:ext uri="{0D108BD9-81ED-4DB2-BD59-A6C34878D82A}">
                    <a16:rowId xmlns:a16="http://schemas.microsoft.com/office/drawing/2014/main" val="256431530"/>
                  </a:ext>
                </a:extLst>
              </a:tr>
              <a:tr h="618003">
                <a:tc>
                  <a:txBody>
                    <a:bodyPr/>
                    <a:lstStyle/>
                    <a:p>
                      <a:pPr>
                        <a:lnSpc>
                          <a:spcPct val="107000"/>
                        </a:lnSpc>
                        <a:spcAft>
                          <a:spcPts val="800"/>
                        </a:spcAft>
                        <a:buNone/>
                      </a:pPr>
                      <a:r>
                        <a:rPr lang="en-GB" sz="3300" kern="100">
                          <a:effectLst/>
                        </a:rPr>
                        <a:t>2012</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495 </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500</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516</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extLst>
                  <a:ext uri="{0D108BD9-81ED-4DB2-BD59-A6C34878D82A}">
                    <a16:rowId xmlns:a16="http://schemas.microsoft.com/office/drawing/2014/main" val="3762144964"/>
                  </a:ext>
                </a:extLst>
              </a:tr>
              <a:tr h="618003">
                <a:tc>
                  <a:txBody>
                    <a:bodyPr/>
                    <a:lstStyle/>
                    <a:p>
                      <a:pPr>
                        <a:lnSpc>
                          <a:spcPct val="107000"/>
                        </a:lnSpc>
                        <a:spcAft>
                          <a:spcPts val="800"/>
                        </a:spcAft>
                        <a:buNone/>
                      </a:pPr>
                      <a:r>
                        <a:rPr lang="en-GB" sz="3300" kern="100">
                          <a:effectLst/>
                        </a:rPr>
                        <a:t>2015</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493 </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500</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*512 </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extLst>
                  <a:ext uri="{0D108BD9-81ED-4DB2-BD59-A6C34878D82A}">
                    <a16:rowId xmlns:a16="http://schemas.microsoft.com/office/drawing/2014/main" val="2796855614"/>
                  </a:ext>
                </a:extLst>
              </a:tr>
              <a:tr h="618003">
                <a:tc>
                  <a:txBody>
                    <a:bodyPr/>
                    <a:lstStyle/>
                    <a:p>
                      <a:pPr>
                        <a:lnSpc>
                          <a:spcPct val="107000"/>
                        </a:lnSpc>
                        <a:spcAft>
                          <a:spcPts val="800"/>
                        </a:spcAft>
                        <a:buNone/>
                      </a:pPr>
                      <a:r>
                        <a:rPr lang="en-GB" sz="3300" kern="100">
                          <a:effectLst/>
                        </a:rPr>
                        <a:t>2018</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*504</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*505</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507 </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extLst>
                  <a:ext uri="{0D108BD9-81ED-4DB2-BD59-A6C34878D82A}">
                    <a16:rowId xmlns:a16="http://schemas.microsoft.com/office/drawing/2014/main" val="754090973"/>
                  </a:ext>
                </a:extLst>
              </a:tr>
              <a:tr h="618003">
                <a:tc>
                  <a:txBody>
                    <a:bodyPr/>
                    <a:lstStyle/>
                    <a:p>
                      <a:pPr>
                        <a:lnSpc>
                          <a:spcPct val="107000"/>
                        </a:lnSpc>
                        <a:spcAft>
                          <a:spcPts val="800"/>
                        </a:spcAft>
                        <a:buNone/>
                      </a:pPr>
                      <a:r>
                        <a:rPr lang="en-GB" sz="3300" kern="100">
                          <a:effectLst/>
                        </a:rPr>
                        <a:t>2022</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492</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496</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tc>
                  <a:txBody>
                    <a:bodyPr/>
                    <a:lstStyle/>
                    <a:p>
                      <a:pPr>
                        <a:lnSpc>
                          <a:spcPct val="107000"/>
                        </a:lnSpc>
                        <a:spcAft>
                          <a:spcPts val="800"/>
                        </a:spcAft>
                        <a:buNone/>
                      </a:pPr>
                      <a:r>
                        <a:rPr lang="en-GB" sz="3300" kern="100">
                          <a:effectLst/>
                        </a:rPr>
                        <a:t>503 </a:t>
                      </a:r>
                      <a:endParaRPr lang="en-GB" sz="3300" kern="100">
                        <a:effectLst/>
                        <a:latin typeface="Aptos" panose="020B0004020202020204" pitchFamily="34" charset="0"/>
                        <a:ea typeface="Aptos" panose="020B0004020202020204" pitchFamily="34" charset="0"/>
                        <a:cs typeface="Times New Roman" panose="02020603050405020304" pitchFamily="18" charset="0"/>
                      </a:endParaRPr>
                    </a:p>
                  </a:txBody>
                  <a:tcPr marL="203489" marR="203489" marT="0" marB="0"/>
                </a:tc>
                <a:extLst>
                  <a:ext uri="{0D108BD9-81ED-4DB2-BD59-A6C34878D82A}">
                    <a16:rowId xmlns:a16="http://schemas.microsoft.com/office/drawing/2014/main" val="226388830"/>
                  </a:ext>
                </a:extLst>
              </a:tr>
            </a:tbl>
          </a:graphicData>
        </a:graphic>
      </p:graphicFrame>
      <p:sp>
        <p:nvSpPr>
          <p:cNvPr id="10" name="TextBox 9">
            <a:extLst>
              <a:ext uri="{FF2B5EF4-FFF2-40B4-BE49-F238E27FC236}">
                <a16:creationId xmlns:a16="http://schemas.microsoft.com/office/drawing/2014/main" id="{DC5D6F2C-8EE2-6956-DB1B-1BCD605D2DC0}"/>
              </a:ext>
            </a:extLst>
          </p:cNvPr>
          <p:cNvSpPr txBox="1"/>
          <p:nvPr/>
        </p:nvSpPr>
        <p:spPr>
          <a:xfrm>
            <a:off x="408709" y="5271655"/>
            <a:ext cx="8506691" cy="646331"/>
          </a:xfrm>
          <a:prstGeom prst="rect">
            <a:avLst/>
          </a:prstGeom>
          <a:noFill/>
        </p:spPr>
        <p:txBody>
          <a:bodyPr wrap="square" rtlCol="0">
            <a:spAutoFit/>
          </a:bodyPr>
          <a:lstStyle/>
          <a:p>
            <a:r>
              <a:rPr lang="en-GB" dirty="0"/>
              <a:t>What are the possible implications of this PISA result on teaching and learning in ECEC?</a:t>
            </a:r>
          </a:p>
          <a:p>
            <a:endParaRPr lang="en-GB" dirty="0"/>
          </a:p>
        </p:txBody>
      </p:sp>
    </p:spTree>
    <p:extLst>
      <p:ext uri="{BB962C8B-B14F-4D97-AF65-F5344CB8AC3E}">
        <p14:creationId xmlns:p14="http://schemas.microsoft.com/office/powerpoint/2010/main" val="1677420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366DCACD-01E0-04BB-EA83-AC36B175B763}"/>
              </a:ext>
            </a:extLst>
          </p:cNvPr>
          <p:cNvSpPr>
            <a:spLocks noChangeArrowheads="1"/>
          </p:cNvSpPr>
          <p:nvPr/>
        </p:nvSpPr>
        <p:spPr bwMode="auto">
          <a:xfrm>
            <a:off x="630238" y="2057400"/>
            <a:ext cx="2949575" cy="2438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R="0" defTabSz="914400" fontAlgn="base">
              <a:lnSpc>
                <a:spcPct val="90000"/>
              </a:lnSpc>
              <a:spcBef>
                <a:spcPts val="1000"/>
              </a:spcBef>
              <a:spcAft>
                <a:spcPct val="0"/>
              </a:spcAft>
              <a:buClrTx/>
              <a:buSzTx/>
              <a:tabLst/>
            </a:pPr>
            <a:r>
              <a:rPr kumimoji="0" lang="en-GB" altLang="en-US" sz="1600" b="0" i="0" u="none" strike="noStrike" kern="1200" cap="none" normalizeH="0" baseline="0" dirty="0">
                <a:ln>
                  <a:noFill/>
                </a:ln>
                <a:effectLst/>
                <a:latin typeface="+mn-lt"/>
                <a:ea typeface="+mn-ea"/>
                <a:cs typeface="+mn-cs"/>
              </a:rPr>
              <a:t>Ireland has a slightly higher overall PISA score compared to England, with stronger performance in reading, science, and mathematics. Although</a:t>
            </a:r>
            <a:r>
              <a:rPr kumimoji="0" lang="en-GB" altLang="en-US" sz="1600" b="0" i="0" u="none" strike="noStrike" kern="1200" cap="none" normalizeH="0" dirty="0">
                <a:ln>
                  <a:noFill/>
                </a:ln>
                <a:effectLst/>
                <a:latin typeface="+mn-lt"/>
                <a:ea typeface="+mn-ea"/>
                <a:cs typeface="+mn-cs"/>
              </a:rPr>
              <a:t> E</a:t>
            </a:r>
            <a:r>
              <a:rPr kumimoji="0" lang="en-GB" altLang="en-US" sz="1600" b="0" i="0" u="none" strike="noStrike" kern="1200" cap="none" normalizeH="0" baseline="0" dirty="0">
                <a:ln>
                  <a:noFill/>
                </a:ln>
                <a:effectLst/>
                <a:latin typeface="+mn-lt"/>
                <a:ea typeface="+mn-ea"/>
                <a:cs typeface="+mn-cs"/>
              </a:rPr>
              <a:t>ngland’s scores remain above the OECD average, Ireland outperforms in all three subject areas.</a:t>
            </a:r>
          </a:p>
        </p:txBody>
      </p:sp>
      <p:graphicFrame>
        <p:nvGraphicFramePr>
          <p:cNvPr id="4" name="Content Placeholder 3">
            <a:extLst>
              <a:ext uri="{FF2B5EF4-FFF2-40B4-BE49-F238E27FC236}">
                <a16:creationId xmlns:a16="http://schemas.microsoft.com/office/drawing/2014/main" id="{A93165D8-FC2C-991D-E940-B7435135DE2A}"/>
              </a:ext>
            </a:extLst>
          </p:cNvPr>
          <p:cNvGraphicFramePr>
            <a:graphicFrameLocks noGrp="1"/>
          </p:cNvGraphicFramePr>
          <p:nvPr>
            <p:ph idx="1"/>
            <p:extLst>
              <p:ext uri="{D42A27DB-BD31-4B8C-83A1-F6EECF244321}">
                <p14:modId xmlns:p14="http://schemas.microsoft.com/office/powerpoint/2010/main" val="265245054"/>
              </p:ext>
            </p:extLst>
          </p:nvPr>
        </p:nvGraphicFramePr>
        <p:xfrm>
          <a:off x="3887788" y="2296743"/>
          <a:ext cx="4629153" cy="1724766"/>
        </p:xfrm>
        <a:graphic>
          <a:graphicData uri="http://schemas.openxmlformats.org/drawingml/2006/table">
            <a:tbl>
              <a:tblPr firstRow="1" bandRow="1">
                <a:noFill/>
              </a:tblPr>
              <a:tblGrid>
                <a:gridCol w="1017413">
                  <a:extLst>
                    <a:ext uri="{9D8B030D-6E8A-4147-A177-3AD203B41FA5}">
                      <a16:colId xmlns:a16="http://schemas.microsoft.com/office/drawing/2014/main" val="12917951"/>
                    </a:ext>
                  </a:extLst>
                </a:gridCol>
                <a:gridCol w="947431">
                  <a:extLst>
                    <a:ext uri="{9D8B030D-6E8A-4147-A177-3AD203B41FA5}">
                      <a16:colId xmlns:a16="http://schemas.microsoft.com/office/drawing/2014/main" val="2632652831"/>
                    </a:ext>
                  </a:extLst>
                </a:gridCol>
                <a:gridCol w="845639">
                  <a:extLst>
                    <a:ext uri="{9D8B030D-6E8A-4147-A177-3AD203B41FA5}">
                      <a16:colId xmlns:a16="http://schemas.microsoft.com/office/drawing/2014/main" val="1698600123"/>
                    </a:ext>
                  </a:extLst>
                </a:gridCol>
                <a:gridCol w="890172">
                  <a:extLst>
                    <a:ext uri="{9D8B030D-6E8A-4147-A177-3AD203B41FA5}">
                      <a16:colId xmlns:a16="http://schemas.microsoft.com/office/drawing/2014/main" val="3696476715"/>
                    </a:ext>
                  </a:extLst>
                </a:gridCol>
                <a:gridCol w="928498">
                  <a:extLst>
                    <a:ext uri="{9D8B030D-6E8A-4147-A177-3AD203B41FA5}">
                      <a16:colId xmlns:a16="http://schemas.microsoft.com/office/drawing/2014/main" val="2170866142"/>
                    </a:ext>
                  </a:extLst>
                </a:gridCol>
              </a:tblGrid>
              <a:tr h="835510">
                <a:tc>
                  <a:txBody>
                    <a:bodyPr/>
                    <a:lstStyle/>
                    <a:p>
                      <a:r>
                        <a:rPr lang="en-GB" sz="1300" b="1">
                          <a:solidFill>
                            <a:srgbClr val="FFFFFF"/>
                          </a:solidFill>
                        </a:rPr>
                        <a:t>Country</a:t>
                      </a:r>
                    </a:p>
                  </a:txBody>
                  <a:tcPr marL="183226" marR="109935" marT="109935" marB="109935" anchor="ctr">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300" b="1">
                          <a:solidFill>
                            <a:srgbClr val="FFFFFF"/>
                          </a:solidFill>
                        </a:rPr>
                        <a:t>Overall PISA Score</a:t>
                      </a:r>
                    </a:p>
                  </a:txBody>
                  <a:tcPr marL="183226" marR="109935" marT="109935" marB="109935" anchor="ctr">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300" b="1">
                          <a:solidFill>
                            <a:srgbClr val="FFFFFF"/>
                          </a:solidFill>
                        </a:rPr>
                        <a:t>Math Score</a:t>
                      </a:r>
                    </a:p>
                  </a:txBody>
                  <a:tcPr marL="183226" marR="109935" marT="109935" marB="109935" anchor="ctr">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300" b="1">
                          <a:solidFill>
                            <a:srgbClr val="FFFFFF"/>
                          </a:solidFill>
                        </a:rPr>
                        <a:t>Science Score</a:t>
                      </a:r>
                    </a:p>
                  </a:txBody>
                  <a:tcPr marL="183226" marR="109935" marT="109935" marB="109935" anchor="ctr">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300" b="1">
                          <a:solidFill>
                            <a:srgbClr val="FFFFFF"/>
                          </a:solidFill>
                        </a:rPr>
                        <a:t>Reading Score</a:t>
                      </a:r>
                    </a:p>
                  </a:txBody>
                  <a:tcPr marL="183226" marR="109935" marT="109935" marB="109935" anchor="ctr">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3358185908"/>
                  </a:ext>
                </a:extLst>
              </a:tr>
              <a:tr h="444628">
                <a:tc>
                  <a:txBody>
                    <a:bodyPr/>
                    <a:lstStyle/>
                    <a:p>
                      <a:r>
                        <a:rPr lang="en-GB" sz="1300" b="1">
                          <a:solidFill>
                            <a:schemeClr val="tx1">
                              <a:lumMod val="85000"/>
                              <a:lumOff val="15000"/>
                            </a:schemeClr>
                          </a:solidFill>
                        </a:rPr>
                        <a:t>England</a:t>
                      </a:r>
                      <a:endParaRPr lang="en-GB" sz="1300">
                        <a:solidFill>
                          <a:schemeClr val="tx1">
                            <a:lumMod val="85000"/>
                            <a:lumOff val="15000"/>
                          </a:schemeClr>
                        </a:solidFill>
                      </a:endParaRPr>
                    </a:p>
                  </a:txBody>
                  <a:tcPr marL="183226" marR="109935" marT="109935" marB="109935"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GB" sz="1300" dirty="0">
                          <a:solidFill>
                            <a:schemeClr val="tx1">
                              <a:lumMod val="85000"/>
                              <a:lumOff val="15000"/>
                            </a:schemeClr>
                          </a:solidFill>
                        </a:rPr>
                        <a:t>1483</a:t>
                      </a:r>
                    </a:p>
                  </a:txBody>
                  <a:tcPr marL="183226" marR="109935" marT="109935" marB="109935"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GB" sz="1300">
                          <a:solidFill>
                            <a:schemeClr val="tx1">
                              <a:lumMod val="85000"/>
                              <a:lumOff val="15000"/>
                            </a:schemeClr>
                          </a:solidFill>
                        </a:rPr>
                        <a:t>489</a:t>
                      </a:r>
                    </a:p>
                  </a:txBody>
                  <a:tcPr marL="183226" marR="109935" marT="109935" marB="109935"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GB" sz="1300">
                          <a:solidFill>
                            <a:schemeClr val="tx1">
                              <a:lumMod val="85000"/>
                              <a:lumOff val="15000"/>
                            </a:schemeClr>
                          </a:solidFill>
                        </a:rPr>
                        <a:t>500</a:t>
                      </a:r>
                    </a:p>
                  </a:txBody>
                  <a:tcPr marL="183226" marR="109935" marT="109935" marB="109935"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GB" sz="1300">
                          <a:solidFill>
                            <a:schemeClr val="tx1">
                              <a:lumMod val="85000"/>
                              <a:lumOff val="15000"/>
                            </a:schemeClr>
                          </a:solidFill>
                        </a:rPr>
                        <a:t>494</a:t>
                      </a:r>
                    </a:p>
                  </a:txBody>
                  <a:tcPr marL="183226" marR="109935" marT="109935" marB="109935" anchor="ctr">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1437595283"/>
                  </a:ext>
                </a:extLst>
              </a:tr>
              <a:tr h="444628">
                <a:tc>
                  <a:txBody>
                    <a:bodyPr/>
                    <a:lstStyle/>
                    <a:p>
                      <a:r>
                        <a:rPr lang="en-GB" sz="1300" b="1">
                          <a:solidFill>
                            <a:schemeClr val="tx1">
                              <a:lumMod val="85000"/>
                              <a:lumOff val="15000"/>
                            </a:schemeClr>
                          </a:solidFill>
                        </a:rPr>
                        <a:t>Ireland</a:t>
                      </a:r>
                      <a:endParaRPr lang="en-GB" sz="1300">
                        <a:solidFill>
                          <a:schemeClr val="tx1">
                            <a:lumMod val="85000"/>
                            <a:lumOff val="15000"/>
                          </a:schemeClr>
                        </a:solidFill>
                      </a:endParaRPr>
                    </a:p>
                  </a:txBody>
                  <a:tcPr marL="183226" marR="109935" marT="109935" marB="109935" anchor="ctr">
                    <a:lnL w="12700" cmpd="sng">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r>
                        <a:rPr lang="en-GB" sz="1300">
                          <a:solidFill>
                            <a:schemeClr val="tx1">
                              <a:lumMod val="85000"/>
                              <a:lumOff val="15000"/>
                            </a:schemeClr>
                          </a:solidFill>
                        </a:rPr>
                        <a:t>1512</a:t>
                      </a:r>
                    </a:p>
                  </a:txBody>
                  <a:tcPr marL="183226" marR="109935" marT="109935" marB="109935"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r>
                        <a:rPr lang="en-GB" sz="1300">
                          <a:solidFill>
                            <a:schemeClr val="tx1">
                              <a:lumMod val="85000"/>
                              <a:lumOff val="15000"/>
                            </a:schemeClr>
                          </a:solidFill>
                        </a:rPr>
                        <a:t>492</a:t>
                      </a:r>
                    </a:p>
                  </a:txBody>
                  <a:tcPr marL="183226" marR="109935" marT="109935" marB="109935"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r>
                        <a:rPr lang="en-GB" sz="1300" dirty="0">
                          <a:solidFill>
                            <a:schemeClr val="tx1">
                              <a:lumMod val="85000"/>
                              <a:lumOff val="15000"/>
                            </a:schemeClr>
                          </a:solidFill>
                        </a:rPr>
                        <a:t>504</a:t>
                      </a:r>
                    </a:p>
                  </a:txBody>
                  <a:tcPr marL="183226" marR="109935" marT="109935" marB="109935"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r>
                        <a:rPr lang="en-GB" sz="1300" dirty="0">
                          <a:solidFill>
                            <a:schemeClr val="tx1">
                              <a:lumMod val="85000"/>
                              <a:lumOff val="15000"/>
                            </a:schemeClr>
                          </a:solidFill>
                        </a:rPr>
                        <a:t>516</a:t>
                      </a:r>
                    </a:p>
                  </a:txBody>
                  <a:tcPr marL="183226" marR="109935" marT="109935" marB="109935" anchor="ctr">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rgbClr val="878E8B">
                        <a:alpha val="30196"/>
                      </a:srgbClr>
                    </a:solidFill>
                  </a:tcPr>
                </a:tc>
                <a:extLst>
                  <a:ext uri="{0D108BD9-81ED-4DB2-BD59-A6C34878D82A}">
                    <a16:rowId xmlns:a16="http://schemas.microsoft.com/office/drawing/2014/main" val="2425692194"/>
                  </a:ext>
                </a:extLst>
              </a:tr>
            </a:tbl>
          </a:graphicData>
        </a:graphic>
      </p:graphicFrame>
      <p:sp>
        <p:nvSpPr>
          <p:cNvPr id="7" name="TextBox 6">
            <a:extLst>
              <a:ext uri="{FF2B5EF4-FFF2-40B4-BE49-F238E27FC236}">
                <a16:creationId xmlns:a16="http://schemas.microsoft.com/office/drawing/2014/main" id="{36CF48A0-B6B4-F779-3A16-371DAFEA6345}"/>
              </a:ext>
            </a:extLst>
          </p:cNvPr>
          <p:cNvSpPr txBox="1"/>
          <p:nvPr/>
        </p:nvSpPr>
        <p:spPr>
          <a:xfrm>
            <a:off x="1066800" y="935182"/>
            <a:ext cx="7550727" cy="978729"/>
          </a:xfrm>
          <a:prstGeom prst="rect">
            <a:avLst/>
          </a:prstGeom>
          <a:noFill/>
        </p:spPr>
        <p:txBody>
          <a:bodyPr wrap="square" rtlCol="0">
            <a:spAutoFit/>
          </a:bodyPr>
          <a:lstStyle/>
          <a:p>
            <a:pPr marR="0" defTabSz="914400" fontAlgn="base">
              <a:lnSpc>
                <a:spcPct val="90000"/>
              </a:lnSpc>
              <a:spcBef>
                <a:spcPts val="1000"/>
              </a:spcBef>
              <a:spcAft>
                <a:spcPct val="0"/>
              </a:spcAft>
              <a:buClrTx/>
              <a:buSzTx/>
              <a:tabLst/>
            </a:pPr>
            <a:r>
              <a:rPr kumimoji="0" lang="en-GB" altLang="en-US" sz="3200" b="0" i="0" u="none" strike="noStrike" kern="1200" cap="none" normalizeH="0" baseline="0" dirty="0">
                <a:ln>
                  <a:noFill/>
                </a:ln>
                <a:effectLst/>
                <a:latin typeface="+mn-lt"/>
                <a:ea typeface="+mn-ea"/>
                <a:cs typeface="+mn-cs"/>
              </a:rPr>
              <a:t>Comparison of the latest PISA scores for England and Ireland:</a:t>
            </a:r>
          </a:p>
        </p:txBody>
      </p:sp>
      <p:sp>
        <p:nvSpPr>
          <p:cNvPr id="2" name="TextBox 1">
            <a:extLst>
              <a:ext uri="{FF2B5EF4-FFF2-40B4-BE49-F238E27FC236}">
                <a16:creationId xmlns:a16="http://schemas.microsoft.com/office/drawing/2014/main" id="{12284AE8-DE4B-749B-EC45-58805010CEBF}"/>
              </a:ext>
            </a:extLst>
          </p:cNvPr>
          <p:cNvSpPr txBox="1"/>
          <p:nvPr/>
        </p:nvSpPr>
        <p:spPr>
          <a:xfrm>
            <a:off x="6324600" y="4883727"/>
            <a:ext cx="1426096" cy="369332"/>
          </a:xfrm>
          <a:prstGeom prst="rect">
            <a:avLst/>
          </a:prstGeom>
          <a:noFill/>
        </p:spPr>
        <p:txBody>
          <a:bodyPr wrap="none" rtlCol="0">
            <a:spAutoFit/>
          </a:bodyPr>
          <a:lstStyle/>
          <a:p>
            <a:r>
              <a:rPr lang="en-GB" dirty="0"/>
              <a:t>(OECD, 2022)</a:t>
            </a:r>
          </a:p>
        </p:txBody>
      </p:sp>
    </p:spTree>
    <p:extLst>
      <p:ext uri="{BB962C8B-B14F-4D97-AF65-F5344CB8AC3E}">
        <p14:creationId xmlns:p14="http://schemas.microsoft.com/office/powerpoint/2010/main" val="12753239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28C325-D0C1-791A-DF4F-0279834C422F}"/>
            </a:ext>
          </a:extLst>
        </p:cNvPr>
        <p:cNvGrpSpPr/>
        <p:nvPr/>
      </p:nvGrpSpPr>
      <p:grpSpPr>
        <a:xfrm>
          <a:off x="0" y="0"/>
          <a:ext cx="0" cy="0"/>
          <a:chOff x="0" y="0"/>
          <a:chExt cx="0" cy="0"/>
        </a:xfrm>
      </p:grpSpPr>
      <p:sp>
        <p:nvSpPr>
          <p:cNvPr id="27650" name="Title 1">
            <a:extLst>
              <a:ext uri="{FF2B5EF4-FFF2-40B4-BE49-F238E27FC236}">
                <a16:creationId xmlns:a16="http://schemas.microsoft.com/office/drawing/2014/main" id="{DEF90541-24D2-9A00-9EA3-0116D80DC281}"/>
              </a:ext>
            </a:extLst>
          </p:cNvPr>
          <p:cNvSpPr>
            <a:spLocks noGrp="1"/>
          </p:cNvSpPr>
          <p:nvPr>
            <p:ph type="title"/>
          </p:nvPr>
        </p:nvSpPr>
        <p:spPr>
          <a:xfrm>
            <a:off x="889552" y="466882"/>
            <a:ext cx="6172200" cy="367903"/>
          </a:xfrm>
        </p:spPr>
        <p:txBody>
          <a:bodyPr>
            <a:normAutofit fontScale="90000"/>
          </a:bodyPr>
          <a:lstStyle/>
          <a:p>
            <a:br>
              <a:rPr lang="en-GB" altLang="en-US" dirty="0"/>
            </a:br>
            <a:r>
              <a:rPr lang="en-GB" altLang="en-US" sz="3950" b="1" dirty="0">
                <a:solidFill>
                  <a:srgbClr val="0070C0"/>
                </a:solidFill>
              </a:rPr>
              <a:t>Influence and Control</a:t>
            </a:r>
          </a:p>
        </p:txBody>
      </p:sp>
      <p:pic>
        <p:nvPicPr>
          <p:cNvPr id="27651" name="Content Placeholder 1">
            <a:extLst>
              <a:ext uri="{FF2B5EF4-FFF2-40B4-BE49-F238E27FC236}">
                <a16:creationId xmlns:a16="http://schemas.microsoft.com/office/drawing/2014/main" id="{9D5C092F-694D-4D37-A12E-E0C84C77DE55}"/>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552576" y="1966914"/>
            <a:ext cx="6037660" cy="3103960"/>
          </a:xfrm>
        </p:spPr>
      </p:pic>
      <p:sp>
        <p:nvSpPr>
          <p:cNvPr id="27652" name="TextBox 2">
            <a:extLst>
              <a:ext uri="{FF2B5EF4-FFF2-40B4-BE49-F238E27FC236}">
                <a16:creationId xmlns:a16="http://schemas.microsoft.com/office/drawing/2014/main" id="{03F592B9-0391-6E27-BFAB-62D36A6F8CC0}"/>
              </a:ext>
            </a:extLst>
          </p:cNvPr>
          <p:cNvSpPr txBox="1">
            <a:spLocks noChangeArrowheads="1"/>
          </p:cNvSpPr>
          <p:nvPr/>
        </p:nvSpPr>
        <p:spPr bwMode="auto">
          <a:xfrm>
            <a:off x="5922169" y="4725592"/>
            <a:ext cx="209961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r>
              <a:rPr lang="en-GB" altLang="en-US" sz="1800" dirty="0">
                <a:latin typeface="Times" panose="02020603050405020304" pitchFamily="18" charset="0"/>
              </a:rPr>
              <a:t>(Macdonald, 2018)</a:t>
            </a:r>
          </a:p>
        </p:txBody>
      </p:sp>
    </p:spTree>
    <p:extLst>
      <p:ext uri="{BB962C8B-B14F-4D97-AF65-F5344CB8AC3E}">
        <p14:creationId xmlns:p14="http://schemas.microsoft.com/office/powerpoint/2010/main" val="3208069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A6E65-B3CD-A5A8-3C12-B803792D2F3A}"/>
              </a:ext>
            </a:extLst>
          </p:cNvPr>
          <p:cNvSpPr>
            <a:spLocks noGrp="1"/>
          </p:cNvSpPr>
          <p:nvPr>
            <p:ph type="title"/>
          </p:nvPr>
        </p:nvSpPr>
        <p:spPr/>
        <p:txBody>
          <a:bodyPr/>
          <a:lstStyle/>
          <a:p>
            <a:r>
              <a:rPr lang="en-GB" dirty="0"/>
              <a:t>Further reading</a:t>
            </a:r>
          </a:p>
        </p:txBody>
      </p:sp>
      <p:pic>
        <p:nvPicPr>
          <p:cNvPr id="6" name="Content Placeholder 5">
            <a:extLst>
              <a:ext uri="{FF2B5EF4-FFF2-40B4-BE49-F238E27FC236}">
                <a16:creationId xmlns:a16="http://schemas.microsoft.com/office/drawing/2014/main" id="{7A73DC19-C22C-6445-459E-549C63F723F9}"/>
              </a:ext>
            </a:extLst>
          </p:cNvPr>
          <p:cNvPicPr>
            <a:picLocks noGrp="1" noChangeAspect="1"/>
          </p:cNvPicPr>
          <p:nvPr>
            <p:ph sz="half" idx="1"/>
          </p:nvPr>
        </p:nvPicPr>
        <p:blipFill>
          <a:blip r:embed="rId2"/>
          <a:stretch>
            <a:fillRect/>
          </a:stretch>
        </p:blipFill>
        <p:spPr>
          <a:xfrm>
            <a:off x="665146" y="1825625"/>
            <a:ext cx="3794158" cy="3810000"/>
          </a:xfrm>
        </p:spPr>
      </p:pic>
      <p:pic>
        <p:nvPicPr>
          <p:cNvPr id="8" name="Content Placeholder 7">
            <a:extLst>
              <a:ext uri="{FF2B5EF4-FFF2-40B4-BE49-F238E27FC236}">
                <a16:creationId xmlns:a16="http://schemas.microsoft.com/office/drawing/2014/main" id="{859B3164-64B2-4510-B778-F3EB939FFB6F}"/>
              </a:ext>
            </a:extLst>
          </p:cNvPr>
          <p:cNvPicPr>
            <a:picLocks noGrp="1" noChangeAspect="1"/>
          </p:cNvPicPr>
          <p:nvPr>
            <p:ph sz="half" idx="2"/>
          </p:nvPr>
        </p:nvPicPr>
        <p:blipFill>
          <a:blip r:embed="rId3"/>
          <a:stretch>
            <a:fillRect/>
          </a:stretch>
        </p:blipFill>
        <p:spPr>
          <a:xfrm>
            <a:off x="5009846" y="1825625"/>
            <a:ext cx="3143858" cy="3810000"/>
          </a:xfrm>
        </p:spPr>
      </p:pic>
    </p:spTree>
    <p:extLst>
      <p:ext uri="{BB962C8B-B14F-4D97-AF65-F5344CB8AC3E}">
        <p14:creationId xmlns:p14="http://schemas.microsoft.com/office/powerpoint/2010/main" val="35563317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3F23C-5E05-B68F-967F-8B9710F3E469}"/>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42EC2310-8842-B9EA-FCCC-D8DC4FAACB8B}"/>
              </a:ext>
            </a:extLst>
          </p:cNvPr>
          <p:cNvSpPr>
            <a:spLocks noGrp="1"/>
          </p:cNvSpPr>
          <p:nvPr>
            <p:ph sz="half" idx="1"/>
          </p:nvPr>
        </p:nvSpPr>
        <p:spPr>
          <a:xfrm>
            <a:off x="628650" y="1825625"/>
            <a:ext cx="8099714" cy="3809862"/>
          </a:xfrm>
        </p:spPr>
        <p:txBody>
          <a:bodyPr>
            <a:normAutofit lnSpcReduction="10000"/>
          </a:bodyPr>
          <a:lstStyle/>
          <a:p>
            <a:r>
              <a:rPr lang="en-GB" dirty="0">
                <a:hlinkClick r:id="rId2"/>
              </a:rPr>
              <a:t>‘Doing Reggio?’ Exploring the complexity of ‘curriculum’ migration through a comparison of Reggio Emilia, Italy and the EYFS, England</a:t>
            </a:r>
            <a:endParaRPr lang="en-GB" dirty="0"/>
          </a:p>
          <a:p>
            <a:pPr marL="0" indent="0">
              <a:buNone/>
            </a:pPr>
            <a:endParaRPr lang="en-GB" dirty="0"/>
          </a:p>
          <a:p>
            <a:r>
              <a:rPr lang="en-GB" dirty="0">
                <a:hlinkClick r:id="rId3"/>
              </a:rPr>
              <a:t>Getting_it_right_in_the_EYFS_Literature_Review.pdf</a:t>
            </a:r>
            <a:endParaRPr lang="en-GB" dirty="0"/>
          </a:p>
          <a:p>
            <a:pPr marL="0" indent="0">
              <a:buNone/>
            </a:pPr>
            <a:endParaRPr lang="en-GB" dirty="0"/>
          </a:p>
          <a:p>
            <a:r>
              <a:rPr lang="en-GB" dirty="0">
                <a:hlinkClick r:id="rId4"/>
              </a:rPr>
              <a:t>Learning, development and the early childhood curriculum: A critical discourse analysis of the Early Years Foundation Stage in England</a:t>
            </a:r>
            <a:endParaRPr lang="en-GB" dirty="0"/>
          </a:p>
        </p:txBody>
      </p:sp>
    </p:spTree>
    <p:extLst>
      <p:ext uri="{BB962C8B-B14F-4D97-AF65-F5344CB8AC3E}">
        <p14:creationId xmlns:p14="http://schemas.microsoft.com/office/powerpoint/2010/main" val="27705296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A7FD8-3788-C90B-0E3B-0258DAF8B218}"/>
              </a:ext>
            </a:extLst>
          </p:cNvPr>
          <p:cNvSpPr>
            <a:spLocks noGrp="1"/>
          </p:cNvSpPr>
          <p:nvPr>
            <p:ph type="title"/>
          </p:nvPr>
        </p:nvSpPr>
        <p:spPr>
          <a:xfrm>
            <a:off x="815687" y="2415601"/>
            <a:ext cx="7886700" cy="1325563"/>
          </a:xfrm>
        </p:spPr>
        <p:txBody>
          <a:bodyPr/>
          <a:lstStyle/>
          <a:p>
            <a:r>
              <a:rPr lang="en-GB" b="1" dirty="0">
                <a:solidFill>
                  <a:srgbClr val="0070C0"/>
                </a:solidFill>
              </a:rPr>
              <a:t>Independent reading</a:t>
            </a:r>
          </a:p>
        </p:txBody>
      </p:sp>
    </p:spTree>
    <p:extLst>
      <p:ext uri="{BB962C8B-B14F-4D97-AF65-F5344CB8AC3E}">
        <p14:creationId xmlns:p14="http://schemas.microsoft.com/office/powerpoint/2010/main" val="13671797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69DAE1-F6F2-9DEB-7119-D4CE8EFDE515}"/>
            </a:ext>
          </a:extLst>
        </p:cNvPr>
        <p:cNvGrpSpPr/>
        <p:nvPr/>
      </p:nvGrpSpPr>
      <p:grpSpPr>
        <a:xfrm>
          <a:off x="0" y="0"/>
          <a:ext cx="0" cy="0"/>
          <a:chOff x="0" y="0"/>
          <a:chExt cx="0" cy="0"/>
        </a:xfrm>
      </p:grpSpPr>
      <p:sp>
        <p:nvSpPr>
          <p:cNvPr id="21506" name="Title 3">
            <a:extLst>
              <a:ext uri="{FF2B5EF4-FFF2-40B4-BE49-F238E27FC236}">
                <a16:creationId xmlns:a16="http://schemas.microsoft.com/office/drawing/2014/main" id="{B4596134-90EF-A94B-14C2-53EF7810FB21}"/>
              </a:ext>
            </a:extLst>
          </p:cNvPr>
          <p:cNvSpPr>
            <a:spLocks noGrp="1"/>
          </p:cNvSpPr>
          <p:nvPr>
            <p:ph type="title"/>
          </p:nvPr>
        </p:nvSpPr>
        <p:spPr>
          <a:xfrm>
            <a:off x="628650" y="902494"/>
            <a:ext cx="3894859" cy="994172"/>
          </a:xfrm>
        </p:spPr>
        <p:txBody>
          <a:bodyPr>
            <a:noAutofit/>
          </a:bodyPr>
          <a:lstStyle/>
          <a:p>
            <a:br>
              <a:rPr lang="en-GB" altLang="en-US" sz="3200" b="1" dirty="0"/>
            </a:br>
            <a:r>
              <a:rPr lang="en-GB" altLang="en-US" sz="3200" b="1" dirty="0">
                <a:solidFill>
                  <a:srgbClr val="0070C0"/>
                </a:solidFill>
              </a:rPr>
              <a:t>Curriculum in Wales</a:t>
            </a:r>
          </a:p>
        </p:txBody>
      </p:sp>
      <p:sp>
        <p:nvSpPr>
          <p:cNvPr id="21508" name="Content Placeholder 5">
            <a:extLst>
              <a:ext uri="{FF2B5EF4-FFF2-40B4-BE49-F238E27FC236}">
                <a16:creationId xmlns:a16="http://schemas.microsoft.com/office/drawing/2014/main" id="{F10C1261-BF83-2428-6B6C-12599142AAE9}"/>
              </a:ext>
            </a:extLst>
          </p:cNvPr>
          <p:cNvSpPr>
            <a:spLocks noGrp="1"/>
          </p:cNvSpPr>
          <p:nvPr>
            <p:ph sz="half" idx="2"/>
          </p:nvPr>
        </p:nvSpPr>
        <p:spPr>
          <a:xfrm>
            <a:off x="832998" y="2047461"/>
            <a:ext cx="3344148" cy="3508875"/>
          </a:xfrm>
        </p:spPr>
        <p:txBody>
          <a:bodyPr vert="horz" lIns="91440" tIns="45720" rIns="91440" bIns="45720" rtlCol="0" anchor="t">
            <a:normAutofit/>
          </a:bodyPr>
          <a:lstStyle/>
          <a:p>
            <a:r>
              <a:rPr lang="en-GB" altLang="en-US" sz="2400" dirty="0">
                <a:solidFill>
                  <a:srgbClr val="0070C0"/>
                </a:solidFill>
              </a:rPr>
              <a:t>Foundation Phase</a:t>
            </a:r>
            <a:endParaRPr lang="en-GB" altLang="en-US" sz="2400" dirty="0">
              <a:solidFill>
                <a:srgbClr val="0070C0"/>
              </a:solidFill>
              <a:cs typeface="Calibri"/>
            </a:endParaRPr>
          </a:p>
          <a:p>
            <a:r>
              <a:rPr lang="en-GB" altLang="en-US" sz="2400" dirty="0">
                <a:solidFill>
                  <a:srgbClr val="0070C0"/>
                </a:solidFill>
              </a:rPr>
              <a:t>Areas of Learning</a:t>
            </a:r>
            <a:endParaRPr lang="en-GB" altLang="en-US" sz="2400" dirty="0">
              <a:solidFill>
                <a:srgbClr val="0070C0"/>
              </a:solidFill>
              <a:cs typeface="Calibri"/>
            </a:endParaRPr>
          </a:p>
          <a:p>
            <a:r>
              <a:rPr lang="en-GB" altLang="en-US" sz="2400" dirty="0">
                <a:solidFill>
                  <a:srgbClr val="0070C0"/>
                </a:solidFill>
              </a:rPr>
              <a:t>Continuous Provision</a:t>
            </a:r>
            <a:endParaRPr lang="en-GB" altLang="en-US" sz="2400" dirty="0">
              <a:solidFill>
                <a:srgbClr val="0070C0"/>
              </a:solidFill>
              <a:cs typeface="Calibri"/>
            </a:endParaRPr>
          </a:p>
          <a:p>
            <a:r>
              <a:rPr lang="en-GB" altLang="en-US" sz="2400" dirty="0">
                <a:solidFill>
                  <a:srgbClr val="0070C0"/>
                </a:solidFill>
              </a:rPr>
              <a:t>Enhanced Provision</a:t>
            </a:r>
            <a:endParaRPr lang="en-GB" altLang="en-US" sz="2400" dirty="0">
              <a:solidFill>
                <a:srgbClr val="0070C0"/>
              </a:solidFill>
              <a:cs typeface="Calibri"/>
            </a:endParaRPr>
          </a:p>
          <a:p>
            <a:r>
              <a:rPr lang="en-GB" altLang="en-US" sz="2400" dirty="0">
                <a:solidFill>
                  <a:srgbClr val="0070C0"/>
                </a:solidFill>
              </a:rPr>
              <a:t> Play-Based Planning </a:t>
            </a:r>
            <a:endParaRPr lang="en-GB" altLang="en-US" sz="2400" dirty="0">
              <a:solidFill>
                <a:srgbClr val="0070C0"/>
              </a:solidFill>
              <a:cs typeface="Calibri"/>
            </a:endParaRPr>
          </a:p>
          <a:p>
            <a:r>
              <a:rPr lang="en-GB" altLang="en-US" sz="2400" dirty="0">
                <a:solidFill>
                  <a:srgbClr val="0070C0"/>
                </a:solidFill>
              </a:rPr>
              <a:t>Successful Futures</a:t>
            </a:r>
            <a:endParaRPr lang="en-GB" altLang="en-US" sz="2400" dirty="0">
              <a:solidFill>
                <a:srgbClr val="0070C0"/>
              </a:solidFill>
              <a:cs typeface="Calibri"/>
            </a:endParaRPr>
          </a:p>
        </p:txBody>
      </p:sp>
    </p:spTree>
    <p:extLst>
      <p:ext uri="{BB962C8B-B14F-4D97-AF65-F5344CB8AC3E}">
        <p14:creationId xmlns:p14="http://schemas.microsoft.com/office/powerpoint/2010/main" val="30489367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220386D0-C72E-32FB-79A1-56422CBAC107}"/>
              </a:ext>
            </a:extLst>
          </p:cNvPr>
          <p:cNvSpPr>
            <a:spLocks noGrp="1"/>
          </p:cNvSpPr>
          <p:nvPr>
            <p:ph type="title"/>
          </p:nvPr>
        </p:nvSpPr>
        <p:spPr>
          <a:xfrm>
            <a:off x="1257300" y="890248"/>
            <a:ext cx="7886700" cy="994172"/>
          </a:xfrm>
        </p:spPr>
        <p:txBody>
          <a:bodyPr>
            <a:noAutofit/>
          </a:bodyPr>
          <a:lstStyle/>
          <a:p>
            <a:r>
              <a:rPr lang="en-GB" altLang="en-US" sz="3600" b="1" dirty="0">
                <a:solidFill>
                  <a:srgbClr val="0070C0"/>
                </a:solidFill>
              </a:rPr>
              <a:t>International Comparison</a:t>
            </a:r>
          </a:p>
        </p:txBody>
      </p:sp>
      <p:sp>
        <p:nvSpPr>
          <p:cNvPr id="4" name="Content Placeholder 3">
            <a:extLst>
              <a:ext uri="{FF2B5EF4-FFF2-40B4-BE49-F238E27FC236}">
                <a16:creationId xmlns:a16="http://schemas.microsoft.com/office/drawing/2014/main" id="{2E5110F3-15C6-07FA-BC0A-559A47D8C315}"/>
              </a:ext>
            </a:extLst>
          </p:cNvPr>
          <p:cNvSpPr>
            <a:spLocks noGrp="1"/>
          </p:cNvSpPr>
          <p:nvPr>
            <p:ph sz="half" idx="2"/>
          </p:nvPr>
        </p:nvSpPr>
        <p:spPr>
          <a:xfrm>
            <a:off x="1115159" y="1932980"/>
            <a:ext cx="3725466" cy="3816988"/>
          </a:xfrm>
        </p:spPr>
        <p:txBody>
          <a:bodyPr vert="horz" lIns="91440" tIns="45720" rIns="91440" bIns="45720" rtlCol="0" anchor="t">
            <a:normAutofit/>
          </a:bodyPr>
          <a:lstStyle/>
          <a:p>
            <a:pPr>
              <a:defRPr/>
            </a:pPr>
            <a:r>
              <a:rPr lang="en-GB" sz="2400" dirty="0">
                <a:solidFill>
                  <a:srgbClr val="0070C0"/>
                </a:solidFill>
              </a:rPr>
              <a:t>PISA ranking</a:t>
            </a:r>
            <a:endParaRPr lang="en-GB" sz="2400" dirty="0">
              <a:solidFill>
                <a:srgbClr val="0070C0"/>
              </a:solidFill>
              <a:cs typeface="Calibri"/>
            </a:endParaRPr>
          </a:p>
          <a:p>
            <a:pPr>
              <a:defRPr/>
            </a:pPr>
            <a:r>
              <a:rPr lang="en-GB" sz="2400" dirty="0">
                <a:solidFill>
                  <a:srgbClr val="0070C0"/>
                </a:solidFill>
              </a:rPr>
              <a:t>Wales is the lowest scoring Country</a:t>
            </a:r>
            <a:endParaRPr lang="en-GB" sz="2400" dirty="0">
              <a:solidFill>
                <a:srgbClr val="0070C0"/>
              </a:solidFill>
              <a:cs typeface="Calibri"/>
            </a:endParaRPr>
          </a:p>
          <a:p>
            <a:pPr>
              <a:defRPr/>
            </a:pPr>
            <a:r>
              <a:rPr lang="en-GB" sz="2400" dirty="0">
                <a:solidFill>
                  <a:srgbClr val="0070C0"/>
                </a:solidFill>
              </a:rPr>
              <a:t>In 2016 – out of 72 Countries</a:t>
            </a:r>
            <a:endParaRPr lang="en-GB" sz="2400" dirty="0">
              <a:solidFill>
                <a:srgbClr val="0070C0"/>
              </a:solidFill>
              <a:cs typeface="Calibri"/>
            </a:endParaRPr>
          </a:p>
          <a:p>
            <a:pPr>
              <a:defRPr/>
            </a:pPr>
            <a:r>
              <a:rPr lang="en-GB" sz="2400" dirty="0">
                <a:solidFill>
                  <a:srgbClr val="0070C0"/>
                </a:solidFill>
              </a:rPr>
              <a:t>Maths – 39</a:t>
            </a:r>
            <a:r>
              <a:rPr lang="en-GB" sz="2400" baseline="30000" dirty="0">
                <a:solidFill>
                  <a:srgbClr val="0070C0"/>
                </a:solidFill>
              </a:rPr>
              <a:t>th</a:t>
            </a:r>
            <a:endParaRPr lang="en-GB" sz="2400" dirty="0">
              <a:solidFill>
                <a:srgbClr val="0070C0"/>
              </a:solidFill>
              <a:cs typeface="Calibri"/>
            </a:endParaRPr>
          </a:p>
          <a:p>
            <a:pPr>
              <a:defRPr/>
            </a:pPr>
            <a:r>
              <a:rPr lang="en-GB" sz="2400" dirty="0">
                <a:solidFill>
                  <a:srgbClr val="0070C0"/>
                </a:solidFill>
              </a:rPr>
              <a:t>Reading – 40</a:t>
            </a:r>
            <a:r>
              <a:rPr lang="en-GB" sz="2400" baseline="30000" dirty="0">
                <a:solidFill>
                  <a:srgbClr val="0070C0"/>
                </a:solidFill>
              </a:rPr>
              <a:t>th</a:t>
            </a:r>
            <a:endParaRPr lang="en-GB" sz="2400" dirty="0">
              <a:solidFill>
                <a:srgbClr val="0070C0"/>
              </a:solidFill>
              <a:cs typeface="Calibri"/>
            </a:endParaRPr>
          </a:p>
          <a:p>
            <a:pPr>
              <a:defRPr/>
            </a:pPr>
            <a:r>
              <a:rPr lang="en-GB" sz="2400" dirty="0">
                <a:solidFill>
                  <a:srgbClr val="0070C0"/>
                </a:solidFill>
              </a:rPr>
              <a:t>Science – 35</a:t>
            </a:r>
            <a:r>
              <a:rPr lang="en-GB" sz="2400" baseline="30000" dirty="0">
                <a:solidFill>
                  <a:srgbClr val="0070C0"/>
                </a:solidFill>
              </a:rPr>
              <a:t>th</a:t>
            </a:r>
            <a:endParaRPr lang="en-GB" sz="2400" dirty="0">
              <a:solidFill>
                <a:srgbClr val="0070C0"/>
              </a:solidFill>
            </a:endParaRPr>
          </a:p>
          <a:p>
            <a:pPr marL="0" indent="0">
              <a:buNone/>
              <a:defRPr/>
            </a:pPr>
            <a:r>
              <a:rPr lang="en-GB" sz="1800" dirty="0"/>
              <a:t>                            (Wightwick, 2016)</a:t>
            </a:r>
          </a:p>
          <a:p>
            <a:pPr>
              <a:defRPr/>
            </a:pPr>
            <a:endParaRPr lang="en-GB" sz="1500" dirty="0"/>
          </a:p>
        </p:txBody>
      </p:sp>
    </p:spTree>
    <p:extLst>
      <p:ext uri="{BB962C8B-B14F-4D97-AF65-F5344CB8AC3E}">
        <p14:creationId xmlns:p14="http://schemas.microsoft.com/office/powerpoint/2010/main" val="15322854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E8EC7-EE3A-7173-5A6D-65E54643C56F}"/>
              </a:ext>
            </a:extLst>
          </p:cNvPr>
          <p:cNvSpPr>
            <a:spLocks noGrp="1"/>
          </p:cNvSpPr>
          <p:nvPr>
            <p:ph type="title"/>
          </p:nvPr>
        </p:nvSpPr>
        <p:spPr>
          <a:xfrm>
            <a:off x="57150" y="713067"/>
            <a:ext cx="7886700" cy="994172"/>
          </a:xfrm>
        </p:spPr>
        <p:txBody>
          <a:bodyPr>
            <a:normAutofit/>
          </a:bodyPr>
          <a:lstStyle/>
          <a:p>
            <a:r>
              <a:rPr lang="en-GB" sz="3600" b="1" dirty="0">
                <a:solidFill>
                  <a:srgbClr val="0070C0"/>
                </a:solidFill>
              </a:rPr>
              <a:t>In 2018</a:t>
            </a:r>
            <a:r>
              <a:rPr lang="en-GB" sz="3600" b="1" dirty="0"/>
              <a:t>…</a:t>
            </a:r>
          </a:p>
        </p:txBody>
      </p:sp>
      <p:sp>
        <p:nvSpPr>
          <p:cNvPr id="3" name="Content Placeholder 2">
            <a:extLst>
              <a:ext uri="{FF2B5EF4-FFF2-40B4-BE49-F238E27FC236}">
                <a16:creationId xmlns:a16="http://schemas.microsoft.com/office/drawing/2014/main" id="{67EBCDB1-E250-786B-551E-31384B0E38E0}"/>
              </a:ext>
            </a:extLst>
          </p:cNvPr>
          <p:cNvSpPr>
            <a:spLocks noGrp="1"/>
          </p:cNvSpPr>
          <p:nvPr>
            <p:ph sz="half" idx="1"/>
          </p:nvPr>
        </p:nvSpPr>
        <p:spPr>
          <a:xfrm>
            <a:off x="118382" y="1541009"/>
            <a:ext cx="8307161" cy="3263504"/>
          </a:xfrm>
        </p:spPr>
        <p:txBody>
          <a:bodyPr>
            <a:normAutofit lnSpcReduction="10000"/>
          </a:bodyPr>
          <a:lstStyle/>
          <a:p>
            <a:pPr>
              <a:defRPr/>
            </a:pPr>
            <a:r>
              <a:rPr lang="en-GB" sz="1950" dirty="0">
                <a:solidFill>
                  <a:srgbClr val="0070C0"/>
                </a:solidFill>
              </a:rPr>
              <a:t>How Wales scored in the latest Pisa tests</a:t>
            </a:r>
          </a:p>
          <a:p>
            <a:pPr>
              <a:defRPr/>
            </a:pPr>
            <a:r>
              <a:rPr lang="en-GB" sz="1950" dirty="0">
                <a:solidFill>
                  <a:srgbClr val="0070C0"/>
                </a:solidFill>
              </a:rPr>
              <a:t>On reading, Wales scored 483 - trailing England on 505, Scotland on 504 and Northern Ireland on 501. The average for developed nations (OECD) for reading is 487</a:t>
            </a:r>
          </a:p>
          <a:p>
            <a:pPr>
              <a:defRPr/>
            </a:pPr>
            <a:r>
              <a:rPr lang="en-GB" sz="1950" dirty="0">
                <a:solidFill>
                  <a:srgbClr val="0070C0"/>
                </a:solidFill>
              </a:rPr>
              <a:t>In maths, Wales scored 487 which was close to Scotland on 489 and Northern Ireland on 492. However England was significantly ahead on 504. The OECD average is 489</a:t>
            </a:r>
          </a:p>
          <a:p>
            <a:pPr>
              <a:defRPr/>
            </a:pPr>
            <a:r>
              <a:rPr lang="en-GB" sz="1950" dirty="0">
                <a:solidFill>
                  <a:srgbClr val="0070C0"/>
                </a:solidFill>
              </a:rPr>
              <a:t>When it came to science, Wales scored 488. Again, this was close to Scotland on 490 and Northern Ireland on 491. England was again ahead on 507. The OECD average is 489</a:t>
            </a:r>
          </a:p>
          <a:p>
            <a:pPr marL="0" indent="0">
              <a:buNone/>
              <a:defRPr/>
            </a:pPr>
            <a:r>
              <a:rPr lang="en-GB" sz="1950" dirty="0">
                <a:solidFill>
                  <a:srgbClr val="0070C0"/>
                </a:solidFill>
              </a:rPr>
              <a:t>(</a:t>
            </a:r>
            <a:r>
              <a:rPr lang="en-GB" sz="1950" dirty="0" err="1">
                <a:solidFill>
                  <a:srgbClr val="0070C0"/>
                </a:solidFill>
              </a:rPr>
              <a:t>Wightwick</a:t>
            </a:r>
            <a:r>
              <a:rPr lang="en-GB" sz="1950" dirty="0">
                <a:solidFill>
                  <a:srgbClr val="0070C0"/>
                </a:solidFill>
              </a:rPr>
              <a:t>, 2019)</a:t>
            </a:r>
          </a:p>
          <a:p>
            <a:endParaRPr lang="en-GB" dirty="0"/>
          </a:p>
        </p:txBody>
      </p:sp>
      <p:sp>
        <p:nvSpPr>
          <p:cNvPr id="6" name="TextBox 4">
            <a:extLst>
              <a:ext uri="{FF2B5EF4-FFF2-40B4-BE49-F238E27FC236}">
                <a16:creationId xmlns:a16="http://schemas.microsoft.com/office/drawing/2014/main" id="{715520CF-06CF-68F0-69DD-5A5F72F62617}"/>
              </a:ext>
            </a:extLst>
          </p:cNvPr>
          <p:cNvSpPr txBox="1">
            <a:spLocks noChangeArrowheads="1"/>
          </p:cNvSpPr>
          <p:nvPr/>
        </p:nvSpPr>
        <p:spPr bwMode="auto">
          <a:xfrm>
            <a:off x="118383" y="4804513"/>
            <a:ext cx="912358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None/>
            </a:pPr>
            <a:r>
              <a:rPr lang="en-GB" altLang="en-US" sz="1800" dirty="0">
                <a:latin typeface="Times"/>
                <a:cs typeface="Times"/>
                <a:hlinkClick r:id="rId2"/>
              </a:rPr>
              <a:t>Wales Online PISA article</a:t>
            </a:r>
            <a:r>
              <a:rPr lang="en-GB" altLang="en-US" sz="1800" dirty="0">
                <a:latin typeface="Times"/>
                <a:cs typeface="Times"/>
              </a:rPr>
              <a:t> </a:t>
            </a:r>
            <a:endParaRPr lang="en-GB" altLang="en-US" sz="1800" dirty="0">
              <a:latin typeface="Times" panose="02020603050405020304" pitchFamily="18" charset="0"/>
            </a:endParaRPr>
          </a:p>
        </p:txBody>
      </p:sp>
    </p:spTree>
    <p:extLst>
      <p:ext uri="{BB962C8B-B14F-4D97-AF65-F5344CB8AC3E}">
        <p14:creationId xmlns:p14="http://schemas.microsoft.com/office/powerpoint/2010/main" val="13983889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BEC2E456-15BF-3D9E-364E-AC5E1E208BF0}"/>
              </a:ext>
            </a:extLst>
          </p:cNvPr>
          <p:cNvSpPr>
            <a:spLocks noGrp="1"/>
          </p:cNvSpPr>
          <p:nvPr>
            <p:ph type="title"/>
          </p:nvPr>
        </p:nvSpPr>
        <p:spPr>
          <a:xfrm>
            <a:off x="889552" y="466882"/>
            <a:ext cx="6172200" cy="367903"/>
          </a:xfrm>
        </p:spPr>
        <p:txBody>
          <a:bodyPr>
            <a:normAutofit fontScale="90000"/>
          </a:bodyPr>
          <a:lstStyle/>
          <a:p>
            <a:br>
              <a:rPr lang="en-GB" altLang="en-US" dirty="0"/>
            </a:br>
            <a:r>
              <a:rPr lang="en-GB" altLang="en-US" sz="3950" b="1" dirty="0">
                <a:solidFill>
                  <a:srgbClr val="0070C0"/>
                </a:solidFill>
              </a:rPr>
              <a:t>Influence and Control</a:t>
            </a:r>
          </a:p>
        </p:txBody>
      </p:sp>
      <p:pic>
        <p:nvPicPr>
          <p:cNvPr id="27651" name="Content Placeholder 1">
            <a:extLst>
              <a:ext uri="{FF2B5EF4-FFF2-40B4-BE49-F238E27FC236}">
                <a16:creationId xmlns:a16="http://schemas.microsoft.com/office/drawing/2014/main" id="{6C358115-C764-E340-FFB5-62C18E405660}"/>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552576" y="1966914"/>
            <a:ext cx="6037660" cy="3103960"/>
          </a:xfrm>
        </p:spPr>
      </p:pic>
      <p:sp>
        <p:nvSpPr>
          <p:cNvPr id="27652" name="TextBox 2">
            <a:extLst>
              <a:ext uri="{FF2B5EF4-FFF2-40B4-BE49-F238E27FC236}">
                <a16:creationId xmlns:a16="http://schemas.microsoft.com/office/drawing/2014/main" id="{B920FF1B-0A86-5181-CCF0-65FFCBF53469}"/>
              </a:ext>
            </a:extLst>
          </p:cNvPr>
          <p:cNvSpPr txBox="1">
            <a:spLocks noChangeArrowheads="1"/>
          </p:cNvSpPr>
          <p:nvPr/>
        </p:nvSpPr>
        <p:spPr bwMode="auto">
          <a:xfrm>
            <a:off x="5922169" y="4725592"/>
            <a:ext cx="189071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r>
              <a:rPr lang="en-GB" altLang="en-US" sz="1800">
                <a:latin typeface="Times" panose="02020603050405020304" pitchFamily="18" charset="0"/>
              </a:rPr>
              <a:t>(Macdonald, 2018)</a:t>
            </a:r>
          </a:p>
        </p:txBody>
      </p:sp>
    </p:spTree>
    <p:extLst>
      <p:ext uri="{BB962C8B-B14F-4D97-AF65-F5344CB8AC3E}">
        <p14:creationId xmlns:p14="http://schemas.microsoft.com/office/powerpoint/2010/main" val="20629804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EFA45DE4-3A3B-FA9E-09D4-3BCA815705E4}"/>
              </a:ext>
            </a:extLst>
          </p:cNvPr>
          <p:cNvSpPr>
            <a:spLocks noGrp="1"/>
          </p:cNvSpPr>
          <p:nvPr>
            <p:ph type="title"/>
          </p:nvPr>
        </p:nvSpPr>
        <p:spPr>
          <a:xfrm>
            <a:off x="400050" y="686140"/>
            <a:ext cx="7886700" cy="994172"/>
          </a:xfrm>
        </p:spPr>
        <p:txBody>
          <a:bodyPr>
            <a:noAutofit/>
          </a:bodyPr>
          <a:lstStyle/>
          <a:p>
            <a:r>
              <a:rPr lang="en-GB" altLang="en-US" sz="3600" b="1" dirty="0"/>
              <a:t>            </a:t>
            </a:r>
            <a:r>
              <a:rPr lang="en-GB" altLang="en-US" sz="3600" b="1" dirty="0">
                <a:solidFill>
                  <a:srgbClr val="0070C0"/>
                </a:solidFill>
              </a:rPr>
              <a:t>Policy mapping</a:t>
            </a:r>
          </a:p>
        </p:txBody>
      </p:sp>
      <p:graphicFrame>
        <p:nvGraphicFramePr>
          <p:cNvPr id="5" name="Table 4">
            <a:extLst>
              <a:ext uri="{FF2B5EF4-FFF2-40B4-BE49-F238E27FC236}">
                <a16:creationId xmlns:a16="http://schemas.microsoft.com/office/drawing/2014/main" id="{33972891-FECD-7BED-4596-51B59C149DEB}"/>
              </a:ext>
            </a:extLst>
          </p:cNvPr>
          <p:cNvGraphicFramePr>
            <a:graphicFrameLocks noGrp="1"/>
          </p:cNvGraphicFramePr>
          <p:nvPr>
            <p:extLst>
              <p:ext uri="{D42A27DB-BD31-4B8C-83A1-F6EECF244321}">
                <p14:modId xmlns:p14="http://schemas.microsoft.com/office/powerpoint/2010/main" val="917671449"/>
              </p:ext>
            </p:extLst>
          </p:nvPr>
        </p:nvGraphicFramePr>
        <p:xfrm>
          <a:off x="318408" y="1543050"/>
          <a:ext cx="8633733" cy="3392260"/>
        </p:xfrm>
        <a:graphic>
          <a:graphicData uri="http://schemas.openxmlformats.org/drawingml/2006/table">
            <a:tbl>
              <a:tblPr firstRow="1" bandRow="1">
                <a:tableStyleId>{5C22544A-7EE6-4342-B048-85BDC9FD1C3A}</a:tableStyleId>
              </a:tblPr>
              <a:tblGrid>
                <a:gridCol w="4253593">
                  <a:extLst>
                    <a:ext uri="{9D8B030D-6E8A-4147-A177-3AD203B41FA5}">
                      <a16:colId xmlns:a16="http://schemas.microsoft.com/office/drawing/2014/main" val="20000"/>
                    </a:ext>
                  </a:extLst>
                </a:gridCol>
                <a:gridCol w="4380140">
                  <a:extLst>
                    <a:ext uri="{9D8B030D-6E8A-4147-A177-3AD203B41FA5}">
                      <a16:colId xmlns:a16="http://schemas.microsoft.com/office/drawing/2014/main" val="20001"/>
                    </a:ext>
                  </a:extLst>
                </a:gridCol>
              </a:tblGrid>
              <a:tr h="378414">
                <a:tc>
                  <a:txBody>
                    <a:bodyPr/>
                    <a:lstStyle/>
                    <a:p>
                      <a:r>
                        <a:rPr lang="en-GB" sz="1800" dirty="0"/>
                        <a:t>Education</a:t>
                      </a:r>
                    </a:p>
                  </a:txBody>
                  <a:tcPr marL="68573" marR="68573" marT="34289" marB="34289"/>
                </a:tc>
                <a:tc>
                  <a:txBody>
                    <a:bodyPr/>
                    <a:lstStyle/>
                    <a:p>
                      <a:r>
                        <a:rPr lang="en-GB" sz="1800" dirty="0"/>
                        <a:t>Care</a:t>
                      </a:r>
                    </a:p>
                  </a:txBody>
                  <a:tcPr marL="68573" marR="68573" marT="34289" marB="34289"/>
                </a:tc>
                <a:extLst>
                  <a:ext uri="{0D108BD9-81ED-4DB2-BD59-A6C34878D82A}">
                    <a16:rowId xmlns:a16="http://schemas.microsoft.com/office/drawing/2014/main" val="10000"/>
                  </a:ext>
                </a:extLst>
              </a:tr>
              <a:tr h="658858">
                <a:tc>
                  <a:txBody>
                    <a:bodyPr/>
                    <a:lstStyle/>
                    <a:p>
                      <a:r>
                        <a:rPr lang="en-GB" sz="1800" dirty="0"/>
                        <a:t>Education</a:t>
                      </a:r>
                      <a:r>
                        <a:rPr lang="en-GB" sz="1800" baseline="0" dirty="0"/>
                        <a:t> in Wales: Our National Mission (WG, 2017b)</a:t>
                      </a:r>
                      <a:endParaRPr lang="en-GB" sz="1800" dirty="0"/>
                    </a:p>
                  </a:txBody>
                  <a:tcPr marL="68573" marR="68573" marT="34289" marB="34289"/>
                </a:tc>
                <a:tc>
                  <a:txBody>
                    <a:bodyPr/>
                    <a:lstStyle/>
                    <a:p>
                      <a:r>
                        <a:rPr lang="en-GB" sz="1800" dirty="0"/>
                        <a:t>Flying Start (WG, 2014c)</a:t>
                      </a:r>
                    </a:p>
                  </a:txBody>
                  <a:tcPr marL="68573" marR="68573" marT="34289" marB="34289"/>
                </a:tc>
                <a:extLst>
                  <a:ext uri="{0D108BD9-81ED-4DB2-BD59-A6C34878D82A}">
                    <a16:rowId xmlns:a16="http://schemas.microsoft.com/office/drawing/2014/main" val="10001"/>
                  </a:ext>
                </a:extLst>
              </a:tr>
              <a:tr h="658858">
                <a:tc>
                  <a:txBody>
                    <a:bodyPr/>
                    <a:lstStyle/>
                    <a:p>
                      <a:r>
                        <a:rPr lang="en-GB" sz="1800" dirty="0"/>
                        <a:t>Successful Futures/Curriculum for Wales (WG, 2015)</a:t>
                      </a:r>
                    </a:p>
                  </a:txBody>
                  <a:tcPr marL="68573" marR="68573" marT="34289" marB="34289"/>
                </a:tc>
                <a:tc>
                  <a:txBody>
                    <a:bodyPr/>
                    <a:lstStyle/>
                    <a:p>
                      <a:r>
                        <a:rPr lang="en-GB" sz="1800" dirty="0"/>
                        <a:t>Prosperity</a:t>
                      </a:r>
                      <a:r>
                        <a:rPr lang="en-GB" sz="1800" baseline="0" dirty="0"/>
                        <a:t> for all (WG, 2017e)</a:t>
                      </a:r>
                      <a:endParaRPr lang="en-GB" sz="1800" dirty="0"/>
                    </a:p>
                  </a:txBody>
                  <a:tcPr marL="68573" marR="68573" marT="34289" marB="34289"/>
                </a:tc>
                <a:extLst>
                  <a:ext uri="{0D108BD9-81ED-4DB2-BD59-A6C34878D82A}">
                    <a16:rowId xmlns:a16="http://schemas.microsoft.com/office/drawing/2014/main" val="10002"/>
                  </a:ext>
                </a:extLst>
              </a:tr>
              <a:tr h="658858">
                <a:tc>
                  <a:txBody>
                    <a:bodyPr/>
                    <a:lstStyle/>
                    <a:p>
                      <a:endParaRPr lang="en-GB" sz="1800"/>
                    </a:p>
                  </a:txBody>
                  <a:tcPr marL="68573" marR="68573" marT="34289" marB="34289"/>
                </a:tc>
                <a:tc>
                  <a:txBody>
                    <a:bodyPr/>
                    <a:lstStyle/>
                    <a:p>
                      <a:r>
                        <a:rPr lang="en-GB" sz="1800" dirty="0"/>
                        <a:t>Taking Wales Forward Plan 2016-2021 (WG, 2016)</a:t>
                      </a:r>
                    </a:p>
                  </a:txBody>
                  <a:tcPr marL="68573" marR="68573" marT="34289" marB="34289"/>
                </a:tc>
                <a:extLst>
                  <a:ext uri="{0D108BD9-81ED-4DB2-BD59-A6C34878D82A}">
                    <a16:rowId xmlns:a16="http://schemas.microsoft.com/office/drawing/2014/main" val="10003"/>
                  </a:ext>
                </a:extLst>
              </a:tr>
              <a:tr h="658858">
                <a:tc>
                  <a:txBody>
                    <a:bodyPr/>
                    <a:lstStyle/>
                    <a:p>
                      <a:r>
                        <a:rPr lang="en-GB" sz="1800" dirty="0"/>
                        <a:t>Ministerial Responsibility - Education</a:t>
                      </a:r>
                    </a:p>
                  </a:txBody>
                  <a:tcPr marL="68573" marR="68573" marT="34289" marB="34289"/>
                </a:tc>
                <a:tc>
                  <a:txBody>
                    <a:bodyPr/>
                    <a:lstStyle/>
                    <a:p>
                      <a:r>
                        <a:rPr lang="en-GB" sz="1800" dirty="0"/>
                        <a:t>Ministerial responsibility – Children and Social Care</a:t>
                      </a:r>
                    </a:p>
                  </a:txBody>
                  <a:tcPr marL="68573" marR="68573" marT="34289" marB="34289"/>
                </a:tc>
                <a:extLst>
                  <a:ext uri="{0D108BD9-81ED-4DB2-BD59-A6C34878D82A}">
                    <a16:rowId xmlns:a16="http://schemas.microsoft.com/office/drawing/2014/main" val="10004"/>
                  </a:ext>
                </a:extLst>
              </a:tr>
              <a:tr h="378414">
                <a:tc>
                  <a:txBody>
                    <a:bodyPr/>
                    <a:lstStyle/>
                    <a:p>
                      <a:r>
                        <a:rPr lang="en-GB" sz="1800" dirty="0"/>
                        <a:t>Regulated</a:t>
                      </a:r>
                      <a:r>
                        <a:rPr lang="en-GB" sz="1800" baseline="0" dirty="0"/>
                        <a:t> by Estyn</a:t>
                      </a:r>
                      <a:endParaRPr lang="en-GB" sz="1800" dirty="0"/>
                    </a:p>
                  </a:txBody>
                  <a:tcPr marL="68573" marR="68573" marT="34289" marB="34289"/>
                </a:tc>
                <a:tc>
                  <a:txBody>
                    <a:bodyPr/>
                    <a:lstStyle/>
                    <a:p>
                      <a:r>
                        <a:rPr lang="en-GB" sz="1800" dirty="0"/>
                        <a:t>Regulated by</a:t>
                      </a:r>
                      <a:r>
                        <a:rPr lang="en-GB" sz="1800" baseline="0" dirty="0"/>
                        <a:t> Care Inspectorate Wales</a:t>
                      </a:r>
                      <a:endParaRPr lang="en-GB" sz="1800" dirty="0"/>
                    </a:p>
                  </a:txBody>
                  <a:tcPr marL="68573" marR="68573" marT="34289" marB="34289"/>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7442422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3E3BDDC2-B93B-7D91-0919-D5437F5E2A8D}"/>
              </a:ext>
            </a:extLst>
          </p:cNvPr>
          <p:cNvSpPr>
            <a:spLocks noGrp="1"/>
          </p:cNvSpPr>
          <p:nvPr>
            <p:ph type="title"/>
          </p:nvPr>
        </p:nvSpPr>
        <p:spPr/>
        <p:txBody>
          <a:bodyPr>
            <a:noAutofit/>
          </a:bodyPr>
          <a:lstStyle/>
          <a:p>
            <a:r>
              <a:rPr lang="es-ES" altLang="en-US" sz="3600" b="1" dirty="0" err="1">
                <a:solidFill>
                  <a:srgbClr val="0070C0"/>
                </a:solidFill>
              </a:rPr>
              <a:t>Is</a:t>
            </a:r>
            <a:r>
              <a:rPr lang="es-ES" altLang="en-US" sz="3600" b="1" dirty="0">
                <a:solidFill>
                  <a:srgbClr val="0070C0"/>
                </a:solidFill>
              </a:rPr>
              <a:t> </a:t>
            </a:r>
            <a:r>
              <a:rPr lang="es-ES" altLang="en-US" sz="3600" b="1" dirty="0" err="1">
                <a:solidFill>
                  <a:srgbClr val="0070C0"/>
                </a:solidFill>
              </a:rPr>
              <a:t>the</a:t>
            </a:r>
            <a:r>
              <a:rPr lang="es-ES" altLang="en-US" sz="3600" b="1" dirty="0">
                <a:solidFill>
                  <a:srgbClr val="0070C0"/>
                </a:solidFill>
              </a:rPr>
              <a:t> FP </a:t>
            </a:r>
            <a:r>
              <a:rPr lang="es-ES" altLang="en-US" sz="3600" b="1" dirty="0" err="1">
                <a:solidFill>
                  <a:srgbClr val="0070C0"/>
                </a:solidFill>
              </a:rPr>
              <a:t>fit</a:t>
            </a:r>
            <a:r>
              <a:rPr lang="es-ES" altLang="en-US" sz="3600" b="1" dirty="0">
                <a:solidFill>
                  <a:srgbClr val="0070C0"/>
                </a:solidFill>
              </a:rPr>
              <a:t> </a:t>
            </a:r>
            <a:r>
              <a:rPr lang="es-ES" altLang="en-US" sz="3600" b="1" dirty="0" err="1">
                <a:solidFill>
                  <a:srgbClr val="0070C0"/>
                </a:solidFill>
              </a:rPr>
              <a:t>for</a:t>
            </a:r>
            <a:r>
              <a:rPr lang="es-ES" altLang="en-US" sz="3600" b="1" dirty="0">
                <a:solidFill>
                  <a:srgbClr val="0070C0"/>
                </a:solidFill>
              </a:rPr>
              <a:t> </a:t>
            </a:r>
            <a:r>
              <a:rPr lang="es-ES" altLang="en-US" sz="3600" b="1" dirty="0" err="1">
                <a:solidFill>
                  <a:srgbClr val="0070C0"/>
                </a:solidFill>
              </a:rPr>
              <a:t>purpose</a:t>
            </a:r>
            <a:r>
              <a:rPr lang="es-ES" altLang="en-US" sz="3600" b="1" dirty="0">
                <a:solidFill>
                  <a:srgbClr val="0070C0"/>
                </a:solidFill>
              </a:rPr>
              <a:t>?</a:t>
            </a:r>
            <a:endParaRPr lang="en-GB" altLang="en-US" sz="3600" b="1" dirty="0">
              <a:solidFill>
                <a:srgbClr val="0070C0"/>
              </a:solidFill>
            </a:endParaRPr>
          </a:p>
        </p:txBody>
      </p:sp>
      <p:sp>
        <p:nvSpPr>
          <p:cNvPr id="33796" name="Content Placeholder 3">
            <a:extLst>
              <a:ext uri="{FF2B5EF4-FFF2-40B4-BE49-F238E27FC236}">
                <a16:creationId xmlns:a16="http://schemas.microsoft.com/office/drawing/2014/main" id="{7B4A1328-8F7B-BEA5-045C-07BE09F6E8DA}"/>
              </a:ext>
            </a:extLst>
          </p:cNvPr>
          <p:cNvSpPr>
            <a:spLocks noGrp="1"/>
          </p:cNvSpPr>
          <p:nvPr>
            <p:ph sz="half" idx="2"/>
          </p:nvPr>
        </p:nvSpPr>
        <p:spPr>
          <a:xfrm>
            <a:off x="178271" y="2311005"/>
            <a:ext cx="4278426" cy="2992040"/>
          </a:xfrm>
        </p:spPr>
        <p:txBody>
          <a:bodyPr vert="horz" lIns="91440" tIns="45720" rIns="91440" bIns="45720" rtlCol="0" anchor="t">
            <a:normAutofit/>
          </a:bodyPr>
          <a:lstStyle/>
          <a:p>
            <a:pPr>
              <a:defRPr/>
            </a:pPr>
            <a:r>
              <a:rPr lang="en-GB" altLang="en-US" dirty="0">
                <a:solidFill>
                  <a:srgbClr val="0070C0"/>
                </a:solidFill>
              </a:rPr>
              <a:t>Independent Stocktake</a:t>
            </a:r>
          </a:p>
          <a:p>
            <a:pPr>
              <a:defRPr/>
            </a:pPr>
            <a:r>
              <a:rPr lang="en-GB" altLang="en-US" dirty="0">
                <a:solidFill>
                  <a:srgbClr val="0070C0"/>
                </a:solidFill>
              </a:rPr>
              <a:t>Evaluation of FP</a:t>
            </a:r>
          </a:p>
          <a:p>
            <a:pPr>
              <a:defRPr/>
            </a:pPr>
            <a:r>
              <a:rPr lang="en-GB" altLang="en-US" dirty="0">
                <a:solidFill>
                  <a:srgbClr val="0070C0"/>
                </a:solidFill>
              </a:rPr>
              <a:t>Donaldson Report</a:t>
            </a:r>
          </a:p>
          <a:p>
            <a:pPr>
              <a:defRPr/>
            </a:pPr>
            <a:r>
              <a:rPr lang="en-GB" dirty="0">
                <a:hlinkClick r:id="rId3"/>
              </a:rPr>
              <a:t>learning-and-teaching-pedagogy</a:t>
            </a:r>
            <a:endParaRPr lang="en-GB" dirty="0">
              <a:cs typeface="Calibri"/>
            </a:endParaRPr>
          </a:p>
          <a:p>
            <a:pPr marL="0" indent="0">
              <a:buNone/>
              <a:defRPr/>
            </a:pPr>
            <a:endParaRPr lang="en-GB" altLang="en-US" dirty="0"/>
          </a:p>
        </p:txBody>
      </p:sp>
    </p:spTree>
    <p:extLst>
      <p:ext uri="{BB962C8B-B14F-4D97-AF65-F5344CB8AC3E}">
        <p14:creationId xmlns:p14="http://schemas.microsoft.com/office/powerpoint/2010/main" val="6197051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18F16FA6-E5E0-F008-839C-C2E662B6A783}"/>
              </a:ext>
            </a:extLst>
          </p:cNvPr>
          <p:cNvSpPr>
            <a:spLocks noGrp="1"/>
          </p:cNvSpPr>
          <p:nvPr>
            <p:ph type="title"/>
          </p:nvPr>
        </p:nvSpPr>
        <p:spPr/>
        <p:txBody>
          <a:bodyPr>
            <a:normAutofit/>
          </a:bodyPr>
          <a:lstStyle/>
          <a:p>
            <a:r>
              <a:rPr lang="en-GB" altLang="en-US" sz="3600" b="1" dirty="0"/>
              <a:t> </a:t>
            </a:r>
            <a:r>
              <a:rPr lang="en-GB" altLang="en-US" sz="3600" b="1" dirty="0">
                <a:solidFill>
                  <a:srgbClr val="0070C0"/>
                </a:solidFill>
              </a:rPr>
              <a:t>Reading</a:t>
            </a:r>
          </a:p>
        </p:txBody>
      </p:sp>
      <p:sp>
        <p:nvSpPr>
          <p:cNvPr id="3" name="Content Placeholder 2">
            <a:extLst>
              <a:ext uri="{FF2B5EF4-FFF2-40B4-BE49-F238E27FC236}">
                <a16:creationId xmlns:a16="http://schemas.microsoft.com/office/drawing/2014/main" id="{32EC749C-4F95-1F10-D683-6BD5027A96E6}"/>
              </a:ext>
            </a:extLst>
          </p:cNvPr>
          <p:cNvSpPr>
            <a:spLocks noGrp="1"/>
          </p:cNvSpPr>
          <p:nvPr>
            <p:ph sz="half" idx="1"/>
          </p:nvPr>
        </p:nvSpPr>
        <p:spPr>
          <a:xfrm>
            <a:off x="1485900" y="2057400"/>
            <a:ext cx="6272213" cy="2992041"/>
          </a:xfrm>
        </p:spPr>
        <p:txBody>
          <a:bodyPr vert="horz" lIns="91440" tIns="45720" rIns="91440" bIns="45720" rtlCol="0" anchor="t">
            <a:normAutofit/>
          </a:bodyPr>
          <a:lstStyle/>
          <a:p>
            <a:pPr>
              <a:defRPr/>
            </a:pPr>
            <a:r>
              <a:rPr lang="en-GB" dirty="0">
                <a:solidFill>
                  <a:srgbClr val="0070C0"/>
                </a:solidFill>
              </a:rPr>
              <a:t>Waters, Jane. (2016). The Foundation Phase in Wales – time to grow up? </a:t>
            </a:r>
            <a:r>
              <a:rPr lang="en-GB" i="1" dirty="0">
                <a:solidFill>
                  <a:srgbClr val="0070C0"/>
                </a:solidFill>
              </a:rPr>
              <a:t>University of Wales Press, </a:t>
            </a:r>
            <a:endParaRPr lang="en-GB" dirty="0">
              <a:solidFill>
                <a:srgbClr val="0070C0"/>
              </a:solidFill>
            </a:endParaRPr>
          </a:p>
          <a:p>
            <a:pPr>
              <a:defRPr/>
            </a:pPr>
            <a:endParaRPr lang="en-GB" dirty="0"/>
          </a:p>
          <a:p>
            <a:pPr marL="0" indent="0">
              <a:buNone/>
              <a:defRPr/>
            </a:pPr>
            <a:r>
              <a:rPr lang="en-GB" dirty="0">
                <a:hlinkClick r:id="rId3"/>
              </a:rPr>
              <a:t>Waters 'Foundation Phase- Time to Grow up?'</a:t>
            </a:r>
            <a:r>
              <a:rPr lang="en-GB" dirty="0"/>
              <a:t> </a:t>
            </a:r>
          </a:p>
        </p:txBody>
      </p:sp>
    </p:spTree>
    <p:extLst>
      <p:ext uri="{BB962C8B-B14F-4D97-AF65-F5344CB8AC3E}">
        <p14:creationId xmlns:p14="http://schemas.microsoft.com/office/powerpoint/2010/main" val="29646810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629773B3-F93F-1020-425E-0911603CC374}"/>
              </a:ext>
            </a:extLst>
          </p:cNvPr>
          <p:cNvSpPr>
            <a:spLocks noGrp="1"/>
          </p:cNvSpPr>
          <p:nvPr>
            <p:ph type="title"/>
          </p:nvPr>
        </p:nvSpPr>
        <p:spPr/>
        <p:txBody>
          <a:bodyPr>
            <a:noAutofit/>
          </a:bodyPr>
          <a:lstStyle/>
          <a:p>
            <a:r>
              <a:rPr lang="en-GB" altLang="en-US" sz="3600" b="1" dirty="0">
                <a:solidFill>
                  <a:srgbClr val="0070C0"/>
                </a:solidFill>
              </a:rPr>
              <a:t>Independent Stocktake</a:t>
            </a:r>
          </a:p>
        </p:txBody>
      </p:sp>
      <p:sp>
        <p:nvSpPr>
          <p:cNvPr id="36868" name="Content Placeholder 3">
            <a:extLst>
              <a:ext uri="{FF2B5EF4-FFF2-40B4-BE49-F238E27FC236}">
                <a16:creationId xmlns:a16="http://schemas.microsoft.com/office/drawing/2014/main" id="{3AA49F39-6A36-49F1-83D9-92ED59A69B4A}"/>
              </a:ext>
            </a:extLst>
          </p:cNvPr>
          <p:cNvSpPr>
            <a:spLocks noGrp="1"/>
          </p:cNvSpPr>
          <p:nvPr>
            <p:ph sz="half" idx="2"/>
          </p:nvPr>
        </p:nvSpPr>
        <p:spPr>
          <a:xfrm>
            <a:off x="699655" y="2269672"/>
            <a:ext cx="6995184" cy="2992041"/>
          </a:xfrm>
        </p:spPr>
        <p:txBody>
          <a:bodyPr vert="horz" lIns="91440" tIns="45720" rIns="91440" bIns="45720" rtlCol="0" anchor="t">
            <a:noAutofit/>
          </a:bodyPr>
          <a:lstStyle/>
          <a:p>
            <a:r>
              <a:rPr lang="en-GB" altLang="en-US" sz="2400" dirty="0">
                <a:solidFill>
                  <a:srgbClr val="0070C0"/>
                </a:solidFill>
              </a:rPr>
              <a:t>Variation in delivery quality</a:t>
            </a:r>
            <a:endParaRPr lang="en-GB" altLang="en-US" sz="2400" dirty="0">
              <a:solidFill>
                <a:srgbClr val="0070C0"/>
              </a:solidFill>
              <a:cs typeface="Calibri"/>
            </a:endParaRPr>
          </a:p>
          <a:p>
            <a:r>
              <a:rPr lang="en-GB" altLang="en-US" sz="2400" dirty="0">
                <a:solidFill>
                  <a:srgbClr val="0070C0"/>
                </a:solidFill>
              </a:rPr>
              <a:t>Inspection differences</a:t>
            </a:r>
            <a:endParaRPr lang="en-GB" altLang="en-US" sz="2400" dirty="0">
              <a:solidFill>
                <a:srgbClr val="0070C0"/>
              </a:solidFill>
              <a:cs typeface="Calibri"/>
            </a:endParaRPr>
          </a:p>
          <a:p>
            <a:r>
              <a:rPr lang="en-GB" altLang="en-US" sz="2400" dirty="0">
                <a:solidFill>
                  <a:srgbClr val="0070C0"/>
                </a:solidFill>
              </a:rPr>
              <a:t>Pedagogy vs outcomes issue</a:t>
            </a:r>
            <a:endParaRPr lang="en-GB" altLang="en-US" sz="2400" dirty="0">
              <a:solidFill>
                <a:srgbClr val="0070C0"/>
              </a:solidFill>
              <a:cs typeface="Calibri"/>
            </a:endParaRPr>
          </a:p>
          <a:p>
            <a:r>
              <a:rPr lang="en-GB" altLang="en-US" sz="2400" dirty="0">
                <a:solidFill>
                  <a:srgbClr val="0070C0"/>
                </a:solidFill>
              </a:rPr>
              <a:t>Professional Learning</a:t>
            </a:r>
            <a:endParaRPr lang="en-GB" altLang="en-US" sz="2400" dirty="0">
              <a:solidFill>
                <a:srgbClr val="0070C0"/>
              </a:solidFill>
              <a:cs typeface="Calibri"/>
            </a:endParaRPr>
          </a:p>
          <a:p>
            <a:endParaRPr lang="en-GB" altLang="en-US" dirty="0"/>
          </a:p>
        </p:txBody>
      </p:sp>
    </p:spTree>
    <p:extLst>
      <p:ext uri="{BB962C8B-B14F-4D97-AF65-F5344CB8AC3E}">
        <p14:creationId xmlns:p14="http://schemas.microsoft.com/office/powerpoint/2010/main" val="20196939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63D88744-41BF-57E4-310D-42B016868938}"/>
              </a:ext>
            </a:extLst>
          </p:cNvPr>
          <p:cNvSpPr>
            <a:spLocks noGrp="1"/>
          </p:cNvSpPr>
          <p:nvPr>
            <p:ph type="title"/>
          </p:nvPr>
        </p:nvSpPr>
        <p:spPr>
          <a:xfrm>
            <a:off x="260902" y="166342"/>
            <a:ext cx="7886700" cy="1325563"/>
          </a:xfrm>
        </p:spPr>
        <p:txBody>
          <a:bodyPr/>
          <a:lstStyle/>
          <a:p>
            <a:r>
              <a:rPr lang="en-GB" altLang="en-US" b="1" dirty="0">
                <a:solidFill>
                  <a:srgbClr val="0070C0"/>
                </a:solidFill>
              </a:rPr>
              <a:t>Evaluation</a:t>
            </a:r>
          </a:p>
        </p:txBody>
      </p:sp>
      <p:sp>
        <p:nvSpPr>
          <p:cNvPr id="38916" name="Content Placeholder 3">
            <a:extLst>
              <a:ext uri="{FF2B5EF4-FFF2-40B4-BE49-F238E27FC236}">
                <a16:creationId xmlns:a16="http://schemas.microsoft.com/office/drawing/2014/main" id="{39C32545-B1C4-63CC-619C-CD1D989C17F9}"/>
              </a:ext>
            </a:extLst>
          </p:cNvPr>
          <p:cNvSpPr>
            <a:spLocks noGrp="1"/>
          </p:cNvSpPr>
          <p:nvPr>
            <p:ph sz="half" idx="2"/>
          </p:nvPr>
        </p:nvSpPr>
        <p:spPr>
          <a:xfrm>
            <a:off x="1407960" y="1709531"/>
            <a:ext cx="4112315" cy="3339910"/>
          </a:xfrm>
        </p:spPr>
        <p:txBody>
          <a:bodyPr vert="horz" lIns="68580" tIns="34290" rIns="68580" bIns="34290" rtlCol="0" anchor="t">
            <a:normAutofit/>
          </a:bodyPr>
          <a:lstStyle/>
          <a:p>
            <a:r>
              <a:rPr lang="en-GB" altLang="en-US" sz="2000" dirty="0">
                <a:solidFill>
                  <a:srgbClr val="0070C0"/>
                </a:solidFill>
              </a:rPr>
              <a:t>Tension between an approach that centres on experiential learning and assessments that rely on age and specific statements.</a:t>
            </a:r>
            <a:endParaRPr lang="en-GB" altLang="en-US" sz="2000" dirty="0">
              <a:solidFill>
                <a:srgbClr val="0070C0"/>
              </a:solidFill>
              <a:cs typeface="Arial"/>
            </a:endParaRPr>
          </a:p>
          <a:p>
            <a:r>
              <a:rPr lang="en-GB" altLang="en-US" sz="2000" dirty="0">
                <a:solidFill>
                  <a:srgbClr val="0070C0"/>
                </a:solidFill>
              </a:rPr>
              <a:t>a new pedagogical approach that incorporates constructivist theories of learning could best be integrated with a detailed statutory curriculum</a:t>
            </a:r>
            <a:endParaRPr lang="en-GB" altLang="en-US" sz="2000" dirty="0">
              <a:solidFill>
                <a:srgbClr val="0070C0"/>
              </a:solidFill>
              <a:cs typeface="Arial"/>
            </a:endParaRPr>
          </a:p>
          <a:p>
            <a:r>
              <a:rPr lang="en-GB" altLang="en-US" sz="2000" dirty="0">
                <a:solidFill>
                  <a:srgbClr val="0070C0"/>
                </a:solidFill>
              </a:rPr>
              <a:t>(WISERD, 2015)</a:t>
            </a:r>
            <a:endParaRPr lang="en-GB" altLang="en-US" sz="1500" dirty="0">
              <a:solidFill>
                <a:srgbClr val="0070C0"/>
              </a:solidFill>
              <a:cs typeface="Arial"/>
            </a:endParaRPr>
          </a:p>
        </p:txBody>
      </p:sp>
      <p:sp>
        <p:nvSpPr>
          <p:cNvPr id="38917" name="Rectangle 1">
            <a:extLst>
              <a:ext uri="{FF2B5EF4-FFF2-40B4-BE49-F238E27FC236}">
                <a16:creationId xmlns:a16="http://schemas.microsoft.com/office/drawing/2014/main" id="{F10F2A30-E262-319D-8A29-2AF917E4DF07}"/>
              </a:ext>
            </a:extLst>
          </p:cNvPr>
          <p:cNvSpPr>
            <a:spLocks noChangeArrowheads="1"/>
          </p:cNvSpPr>
          <p:nvPr/>
        </p:nvSpPr>
        <p:spPr bwMode="auto">
          <a:xfrm>
            <a:off x="1315383" y="5003887"/>
            <a:ext cx="683180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None/>
            </a:pPr>
            <a:r>
              <a:rPr lang="en-GB" altLang="en-US" sz="1800" dirty="0">
                <a:latin typeface="Times"/>
                <a:cs typeface="Times"/>
                <a:hlinkClick r:id="rId3"/>
              </a:rPr>
              <a:t>Evaluating the Foundation Phase Report</a:t>
            </a:r>
            <a:endParaRPr lang="en-GB" altLang="en-US" sz="1800">
              <a:latin typeface="Times" panose="02020603050405020304" pitchFamily="18" charset="0"/>
              <a:cs typeface="Times"/>
            </a:endParaRPr>
          </a:p>
        </p:txBody>
      </p:sp>
    </p:spTree>
    <p:extLst>
      <p:ext uri="{BB962C8B-B14F-4D97-AF65-F5344CB8AC3E}">
        <p14:creationId xmlns:p14="http://schemas.microsoft.com/office/powerpoint/2010/main" val="608855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59EF6891-9EEA-3300-A5BD-7341F20475E6}"/>
              </a:ext>
            </a:extLst>
          </p:cNvPr>
          <p:cNvSpPr>
            <a:spLocks noGrp="1"/>
          </p:cNvSpPr>
          <p:nvPr>
            <p:ph type="title"/>
          </p:nvPr>
        </p:nvSpPr>
        <p:spPr>
          <a:xfrm>
            <a:off x="349290" y="227978"/>
            <a:ext cx="7886700" cy="994172"/>
          </a:xfrm>
        </p:spPr>
        <p:txBody>
          <a:bodyPr>
            <a:noAutofit/>
          </a:bodyPr>
          <a:lstStyle/>
          <a:p>
            <a:r>
              <a:rPr lang="en-GB" altLang="en-US" sz="3600" b="1" dirty="0"/>
              <a:t>   </a:t>
            </a:r>
            <a:r>
              <a:rPr lang="en-GB" altLang="en-US" sz="3600" b="1" dirty="0">
                <a:solidFill>
                  <a:srgbClr val="0070C0"/>
                </a:solidFill>
              </a:rPr>
              <a:t>Practice issues</a:t>
            </a:r>
          </a:p>
        </p:txBody>
      </p:sp>
      <p:sp>
        <p:nvSpPr>
          <p:cNvPr id="40964" name="Content Placeholder 3">
            <a:extLst>
              <a:ext uri="{FF2B5EF4-FFF2-40B4-BE49-F238E27FC236}">
                <a16:creationId xmlns:a16="http://schemas.microsoft.com/office/drawing/2014/main" id="{581CFE8D-9734-7DEF-480B-0A679F18D872}"/>
              </a:ext>
            </a:extLst>
          </p:cNvPr>
          <p:cNvSpPr>
            <a:spLocks noGrp="1"/>
          </p:cNvSpPr>
          <p:nvPr>
            <p:ph sz="half" idx="2"/>
          </p:nvPr>
        </p:nvSpPr>
        <p:spPr>
          <a:xfrm>
            <a:off x="1015213" y="1363886"/>
            <a:ext cx="4429125" cy="3128963"/>
          </a:xfrm>
        </p:spPr>
        <p:txBody>
          <a:bodyPr>
            <a:noAutofit/>
          </a:bodyPr>
          <a:lstStyle/>
          <a:p>
            <a:r>
              <a:rPr lang="en-GB" altLang="en-US" sz="1800" dirty="0">
                <a:solidFill>
                  <a:srgbClr val="0070C0"/>
                </a:solidFill>
              </a:rPr>
              <a:t>Particular areas of uncertainty or confusion relate to:</a:t>
            </a:r>
          </a:p>
          <a:p>
            <a:pPr lvl="1"/>
            <a:r>
              <a:rPr lang="en-GB" altLang="en-US" dirty="0">
                <a:solidFill>
                  <a:srgbClr val="0070C0"/>
                </a:solidFill>
              </a:rPr>
              <a:t>‘Formal’ and ‘informal’ teaching;</a:t>
            </a:r>
          </a:p>
          <a:p>
            <a:pPr lvl="1"/>
            <a:r>
              <a:rPr lang="en-GB" altLang="en-US" dirty="0">
                <a:solidFill>
                  <a:srgbClr val="0070C0"/>
                </a:solidFill>
              </a:rPr>
              <a:t>‘Learning through play’;</a:t>
            </a:r>
          </a:p>
          <a:p>
            <a:pPr lvl="1"/>
            <a:r>
              <a:rPr lang="en-GB" altLang="en-US" dirty="0">
                <a:solidFill>
                  <a:srgbClr val="0070C0"/>
                </a:solidFill>
              </a:rPr>
              <a:t>Continuous, enhanced and focussed provision;</a:t>
            </a:r>
          </a:p>
          <a:p>
            <a:pPr lvl="1"/>
            <a:r>
              <a:rPr lang="en-GB" altLang="en-US" dirty="0">
                <a:solidFill>
                  <a:srgbClr val="0070C0"/>
                </a:solidFill>
              </a:rPr>
              <a:t>Child-initiated, practitioner-initiated and practitioner-directed</a:t>
            </a:r>
          </a:p>
          <a:p>
            <a:pPr lvl="1"/>
            <a:r>
              <a:rPr lang="en-GB" altLang="en-US" dirty="0">
                <a:solidFill>
                  <a:srgbClr val="0070C0"/>
                </a:solidFill>
              </a:rPr>
              <a:t>activities; and</a:t>
            </a:r>
          </a:p>
          <a:p>
            <a:pPr lvl="1"/>
            <a:r>
              <a:rPr lang="en-GB" altLang="en-US" dirty="0">
                <a:solidFill>
                  <a:srgbClr val="0070C0"/>
                </a:solidFill>
              </a:rPr>
              <a:t>Observation.</a:t>
            </a:r>
          </a:p>
        </p:txBody>
      </p:sp>
    </p:spTree>
    <p:extLst>
      <p:ext uri="{BB962C8B-B14F-4D97-AF65-F5344CB8AC3E}">
        <p14:creationId xmlns:p14="http://schemas.microsoft.com/office/powerpoint/2010/main" val="36988818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39D9A0EA-D4A6-F14A-BB88-68787D4C67D9}"/>
              </a:ext>
            </a:extLst>
          </p:cNvPr>
          <p:cNvSpPr>
            <a:spLocks noGrp="1"/>
          </p:cNvSpPr>
          <p:nvPr>
            <p:ph type="title"/>
          </p:nvPr>
        </p:nvSpPr>
        <p:spPr/>
        <p:txBody>
          <a:bodyPr>
            <a:noAutofit/>
          </a:bodyPr>
          <a:lstStyle/>
          <a:p>
            <a:r>
              <a:rPr lang="en-GB" altLang="en-US" sz="3600" b="1" dirty="0">
                <a:solidFill>
                  <a:srgbClr val="0070C0"/>
                </a:solidFill>
              </a:rPr>
              <a:t>Donaldson Report</a:t>
            </a:r>
          </a:p>
        </p:txBody>
      </p:sp>
      <p:sp>
        <p:nvSpPr>
          <p:cNvPr id="37892" name="Content Placeholder 3">
            <a:extLst>
              <a:ext uri="{FF2B5EF4-FFF2-40B4-BE49-F238E27FC236}">
                <a16:creationId xmlns:a16="http://schemas.microsoft.com/office/drawing/2014/main" id="{3ED71225-EEEA-8B5E-F3D3-53FBDA0877C6}"/>
              </a:ext>
            </a:extLst>
          </p:cNvPr>
          <p:cNvSpPr>
            <a:spLocks noGrp="1"/>
          </p:cNvSpPr>
          <p:nvPr>
            <p:ph sz="half" idx="2"/>
          </p:nvPr>
        </p:nvSpPr>
        <p:spPr>
          <a:xfrm>
            <a:off x="622948" y="2265590"/>
            <a:ext cx="3996418" cy="2992041"/>
          </a:xfrm>
        </p:spPr>
        <p:txBody>
          <a:bodyPr vert="horz" lIns="91440" tIns="45720" rIns="91440" bIns="45720" rtlCol="0" anchor="t">
            <a:normAutofit/>
          </a:bodyPr>
          <a:lstStyle/>
          <a:p>
            <a:pPr marL="0" indent="0">
              <a:buNone/>
              <a:defRPr/>
            </a:pPr>
            <a:r>
              <a:rPr lang="en-GB" altLang="en-US" sz="2400" dirty="0">
                <a:solidFill>
                  <a:srgbClr val="0070C0"/>
                </a:solidFill>
              </a:rPr>
              <a:t>Foundation Phase is:</a:t>
            </a:r>
            <a:endParaRPr lang="en-GB" altLang="en-US" sz="2400" dirty="0">
              <a:solidFill>
                <a:srgbClr val="0070C0"/>
              </a:solidFill>
              <a:cs typeface="Calibri"/>
            </a:endParaRPr>
          </a:p>
          <a:p>
            <a:pPr>
              <a:defRPr/>
            </a:pPr>
            <a:r>
              <a:rPr lang="en-GB" sz="2400" dirty="0">
                <a:solidFill>
                  <a:srgbClr val="0070C0"/>
                </a:solidFill>
                <a:latin typeface="Arial"/>
                <a:ea typeface="MS PGothic"/>
                <a:cs typeface="ＭＳ Ｐゴシック" charset="0"/>
              </a:rPr>
              <a:t>one of the ‘best things’ (p17) of Welsh Education </a:t>
            </a:r>
            <a:endParaRPr lang="en-GB" sz="2400" dirty="0">
              <a:solidFill>
                <a:srgbClr val="0070C0"/>
              </a:solidFill>
              <a:latin typeface="Arial" charset="0"/>
              <a:ea typeface="MS PGothic" pitchFamily="34" charset="-128"/>
              <a:cs typeface="ＭＳ Ｐゴシック" charset="0"/>
            </a:endParaRPr>
          </a:p>
          <a:p>
            <a:pPr>
              <a:defRPr/>
            </a:pPr>
            <a:r>
              <a:rPr lang="en-GB" sz="2400" dirty="0">
                <a:solidFill>
                  <a:srgbClr val="0070C0"/>
                </a:solidFill>
                <a:latin typeface="Arial"/>
                <a:ea typeface="MS PGothic"/>
                <a:cs typeface="ＭＳ Ｐゴシック" charset="0"/>
              </a:rPr>
              <a:t>a ‘very real strength’ (p21) on which to build the new curriculum</a:t>
            </a:r>
          </a:p>
          <a:p>
            <a:pPr marL="0" indent="0">
              <a:buNone/>
              <a:defRPr/>
            </a:pPr>
            <a:r>
              <a:rPr lang="en-GB" altLang="en-US" sz="2400" dirty="0">
                <a:solidFill>
                  <a:srgbClr val="0070C0"/>
                </a:solidFill>
                <a:latin typeface="Arial"/>
                <a:ea typeface="MS PGothic"/>
                <a:cs typeface="Arial"/>
              </a:rPr>
              <a:t>(Donaldson, 2015)</a:t>
            </a:r>
            <a:endParaRPr lang="en-GB" altLang="en-US" sz="1800" dirty="0">
              <a:solidFill>
                <a:srgbClr val="0070C0"/>
              </a:solidFill>
              <a:latin typeface="Calibri" panose="020F0502020204030204"/>
              <a:ea typeface="MS PGothic"/>
              <a:cs typeface="Calibri" panose="020F0502020204030204"/>
            </a:endParaRPr>
          </a:p>
        </p:txBody>
      </p:sp>
    </p:spTree>
    <p:extLst>
      <p:ext uri="{BB962C8B-B14F-4D97-AF65-F5344CB8AC3E}">
        <p14:creationId xmlns:p14="http://schemas.microsoft.com/office/powerpoint/2010/main" val="37721950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16C8EF4C-851A-B8D2-E065-497EFB973669}"/>
              </a:ext>
            </a:extLst>
          </p:cNvPr>
          <p:cNvSpPr>
            <a:spLocks noGrp="1"/>
          </p:cNvSpPr>
          <p:nvPr>
            <p:ph type="title"/>
          </p:nvPr>
        </p:nvSpPr>
        <p:spPr>
          <a:xfrm>
            <a:off x="314147" y="280234"/>
            <a:ext cx="7886700" cy="994172"/>
          </a:xfrm>
        </p:spPr>
        <p:txBody>
          <a:bodyPr>
            <a:noAutofit/>
          </a:bodyPr>
          <a:lstStyle/>
          <a:p>
            <a:r>
              <a:rPr lang="en-GB" altLang="en-US" sz="3600" b="1" dirty="0">
                <a:solidFill>
                  <a:srgbClr val="0070C0"/>
                </a:solidFill>
              </a:rPr>
              <a:t>Donaldson Report</a:t>
            </a:r>
          </a:p>
        </p:txBody>
      </p:sp>
      <p:sp>
        <p:nvSpPr>
          <p:cNvPr id="45060" name="Content Placeholder 3">
            <a:extLst>
              <a:ext uri="{FF2B5EF4-FFF2-40B4-BE49-F238E27FC236}">
                <a16:creationId xmlns:a16="http://schemas.microsoft.com/office/drawing/2014/main" id="{8D608E0C-A581-9CAB-DDF6-24EFA157C04E}"/>
              </a:ext>
            </a:extLst>
          </p:cNvPr>
          <p:cNvSpPr>
            <a:spLocks noGrp="1"/>
          </p:cNvSpPr>
          <p:nvPr>
            <p:ph sz="half" idx="2"/>
          </p:nvPr>
        </p:nvSpPr>
        <p:spPr>
          <a:xfrm>
            <a:off x="859751" y="1715920"/>
            <a:ext cx="3903593" cy="3071554"/>
          </a:xfrm>
        </p:spPr>
        <p:txBody>
          <a:bodyPr/>
          <a:lstStyle/>
          <a:p>
            <a:r>
              <a:rPr lang="en-GB" altLang="en-US" dirty="0">
                <a:solidFill>
                  <a:srgbClr val="0070C0"/>
                </a:solidFill>
              </a:rPr>
              <a:t>‘…schools should be doing more than simply imparting knowledge.’ (p.17)</a:t>
            </a:r>
          </a:p>
          <a:p>
            <a:r>
              <a:rPr lang="en-GB" altLang="en-US" dirty="0">
                <a:solidFill>
                  <a:srgbClr val="0070C0"/>
                </a:solidFill>
              </a:rPr>
              <a:t>‘current school curriculum was out of date’ (p.15) </a:t>
            </a:r>
          </a:p>
        </p:txBody>
      </p:sp>
    </p:spTree>
    <p:extLst>
      <p:ext uri="{BB962C8B-B14F-4D97-AF65-F5344CB8AC3E}">
        <p14:creationId xmlns:p14="http://schemas.microsoft.com/office/powerpoint/2010/main" val="9242572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CE639CD5-0231-A912-5060-B7CEED942042}"/>
              </a:ext>
            </a:extLst>
          </p:cNvPr>
          <p:cNvSpPr>
            <a:spLocks noGrp="1"/>
          </p:cNvSpPr>
          <p:nvPr>
            <p:ph type="title"/>
          </p:nvPr>
        </p:nvSpPr>
        <p:spPr>
          <a:xfrm>
            <a:off x="190442" y="186877"/>
            <a:ext cx="8225518" cy="994172"/>
          </a:xfrm>
        </p:spPr>
        <p:txBody>
          <a:bodyPr>
            <a:noAutofit/>
          </a:bodyPr>
          <a:lstStyle/>
          <a:p>
            <a:r>
              <a:rPr lang="en-GB" altLang="en-US" sz="3600" b="1" dirty="0"/>
              <a:t>          </a:t>
            </a:r>
            <a:r>
              <a:rPr lang="en-GB" altLang="en-US" sz="3600" b="1" dirty="0">
                <a:solidFill>
                  <a:srgbClr val="0070C0"/>
                </a:solidFill>
              </a:rPr>
              <a:t>Reform</a:t>
            </a:r>
          </a:p>
        </p:txBody>
      </p:sp>
      <p:sp>
        <p:nvSpPr>
          <p:cNvPr id="47108" name="Content Placeholder 3">
            <a:extLst>
              <a:ext uri="{FF2B5EF4-FFF2-40B4-BE49-F238E27FC236}">
                <a16:creationId xmlns:a16="http://schemas.microsoft.com/office/drawing/2014/main" id="{0A18E3A8-8488-64AA-8B47-F1765C761191}"/>
              </a:ext>
            </a:extLst>
          </p:cNvPr>
          <p:cNvSpPr>
            <a:spLocks noGrp="1"/>
          </p:cNvSpPr>
          <p:nvPr>
            <p:ph sz="half" idx="2"/>
          </p:nvPr>
        </p:nvSpPr>
        <p:spPr>
          <a:xfrm>
            <a:off x="989478" y="1756209"/>
            <a:ext cx="4307192" cy="4194675"/>
          </a:xfrm>
        </p:spPr>
        <p:txBody>
          <a:bodyPr vert="horz" lIns="91440" tIns="45720" rIns="91440" bIns="45720" rtlCol="0" anchor="t">
            <a:normAutofit/>
          </a:bodyPr>
          <a:lstStyle/>
          <a:p>
            <a:r>
              <a:rPr lang="en-GB" altLang="en-US" sz="2400" i="1" dirty="0">
                <a:solidFill>
                  <a:srgbClr val="0070C0"/>
                </a:solidFill>
              </a:rPr>
              <a:t>Successful Futures provides the foundation for an ambitious, engaging 21</a:t>
            </a:r>
            <a:r>
              <a:rPr lang="en-GB" altLang="en-US" sz="2400" i="1" baseline="30000" dirty="0">
                <a:solidFill>
                  <a:srgbClr val="0070C0"/>
                </a:solidFill>
              </a:rPr>
              <a:t>st</a:t>
            </a:r>
            <a:r>
              <a:rPr lang="en-GB" altLang="en-US" sz="2400" i="1" dirty="0">
                <a:solidFill>
                  <a:srgbClr val="0070C0"/>
                </a:solidFill>
              </a:rPr>
              <a:t> century curriculum shaped by the very latest international thinking. Together we now embark on the next stage of the journey. </a:t>
            </a:r>
            <a:endParaRPr lang="en-GB" altLang="en-US" sz="2400" dirty="0">
              <a:solidFill>
                <a:srgbClr val="0070C0"/>
              </a:solidFill>
              <a:cs typeface="Calibri"/>
            </a:endParaRPr>
          </a:p>
          <a:p>
            <a:pPr marL="0" indent="0">
              <a:buNone/>
            </a:pPr>
            <a:r>
              <a:rPr lang="en-GB" altLang="en-US" sz="2400" dirty="0">
                <a:solidFill>
                  <a:srgbClr val="0070C0"/>
                </a:solidFill>
              </a:rPr>
              <a:t>							</a:t>
            </a:r>
            <a:endParaRPr lang="en-GB" altLang="en-US" sz="2400" dirty="0">
              <a:solidFill>
                <a:srgbClr val="0070C0"/>
              </a:solidFill>
              <a:cs typeface="Calibri"/>
            </a:endParaRPr>
          </a:p>
          <a:p>
            <a:r>
              <a:rPr lang="en-GB" altLang="en-US" sz="2400" dirty="0">
                <a:solidFill>
                  <a:srgbClr val="0070C0"/>
                </a:solidFill>
              </a:rPr>
              <a:t>(Huw Lewis WG, 2015)</a:t>
            </a:r>
            <a:endParaRPr lang="en-GB" altLang="en-US" sz="2400" dirty="0">
              <a:solidFill>
                <a:srgbClr val="0070C0"/>
              </a:solidFill>
              <a:cs typeface="Calibri"/>
            </a:endParaRPr>
          </a:p>
          <a:p>
            <a:endParaRPr lang="en-GB" altLang="en-US" dirty="0"/>
          </a:p>
        </p:txBody>
      </p:sp>
    </p:spTree>
    <p:extLst>
      <p:ext uri="{BB962C8B-B14F-4D97-AF65-F5344CB8AC3E}">
        <p14:creationId xmlns:p14="http://schemas.microsoft.com/office/powerpoint/2010/main" val="42379327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34F69793-EC3E-C031-9009-5EF1A261CA8D}"/>
              </a:ext>
            </a:extLst>
          </p:cNvPr>
          <p:cNvSpPr>
            <a:spLocks noGrp="1"/>
          </p:cNvSpPr>
          <p:nvPr>
            <p:ph type="title"/>
          </p:nvPr>
        </p:nvSpPr>
        <p:spPr/>
        <p:txBody>
          <a:bodyPr>
            <a:noAutofit/>
          </a:bodyPr>
          <a:lstStyle/>
          <a:p>
            <a:r>
              <a:rPr lang="en-GB" altLang="en-US" sz="3600" b="1" dirty="0">
                <a:solidFill>
                  <a:srgbClr val="0070C0"/>
                </a:solidFill>
              </a:rPr>
              <a:t>Reform</a:t>
            </a:r>
          </a:p>
        </p:txBody>
      </p:sp>
      <p:sp>
        <p:nvSpPr>
          <p:cNvPr id="4" name="Content Placeholder 3">
            <a:extLst>
              <a:ext uri="{FF2B5EF4-FFF2-40B4-BE49-F238E27FC236}">
                <a16:creationId xmlns:a16="http://schemas.microsoft.com/office/drawing/2014/main" id="{040E786C-4066-61E5-DD4B-B610D2FCA6F4}"/>
              </a:ext>
            </a:extLst>
          </p:cNvPr>
          <p:cNvSpPr>
            <a:spLocks noGrp="1"/>
          </p:cNvSpPr>
          <p:nvPr>
            <p:ph sz="half" idx="2"/>
          </p:nvPr>
        </p:nvSpPr>
        <p:spPr>
          <a:xfrm>
            <a:off x="775855" y="2121184"/>
            <a:ext cx="8212313" cy="3866684"/>
          </a:xfrm>
        </p:spPr>
        <p:txBody>
          <a:bodyPr vert="horz" lIns="91440" tIns="45720" rIns="91440" bIns="45720" rtlCol="0" anchor="t">
            <a:normAutofit/>
          </a:bodyPr>
          <a:lstStyle/>
          <a:p>
            <a:pPr marL="0" indent="0">
              <a:buNone/>
              <a:defRPr/>
            </a:pPr>
            <a:r>
              <a:rPr lang="en-GB" sz="2400" dirty="0">
                <a:solidFill>
                  <a:srgbClr val="0070C0"/>
                </a:solidFill>
                <a:latin typeface="Arial"/>
                <a:ea typeface="MS PGothic"/>
                <a:cs typeface="ＭＳ Ｐゴシック" charset="0"/>
              </a:rPr>
              <a:t>‘How the World’s most improved systems keep getting better’ (</a:t>
            </a:r>
            <a:r>
              <a:rPr lang="en-GB" sz="2400" dirty="0" err="1">
                <a:solidFill>
                  <a:srgbClr val="0070C0"/>
                </a:solidFill>
                <a:latin typeface="Arial"/>
                <a:ea typeface="MS PGothic"/>
                <a:cs typeface="ＭＳ Ｐゴシック" charset="0"/>
              </a:rPr>
              <a:t>Mourshed</a:t>
            </a:r>
            <a:r>
              <a:rPr lang="en-GB" sz="2400" dirty="0">
                <a:solidFill>
                  <a:srgbClr val="0070C0"/>
                </a:solidFill>
                <a:latin typeface="Arial"/>
                <a:ea typeface="MS PGothic"/>
                <a:cs typeface="ＭＳ Ｐゴシック" charset="0"/>
              </a:rPr>
              <a:t> et al., 2010)</a:t>
            </a:r>
          </a:p>
          <a:p>
            <a:pPr>
              <a:lnSpc>
                <a:spcPct val="90000"/>
              </a:lnSpc>
              <a:defRPr/>
            </a:pPr>
            <a:r>
              <a:rPr lang="en-GB" sz="2400" dirty="0">
                <a:solidFill>
                  <a:srgbClr val="0070C0"/>
                </a:solidFill>
                <a:latin typeface="Arial"/>
                <a:ea typeface="MS PGothic"/>
                <a:cs typeface="ＭＳ Ｐゴシック" charset="0"/>
              </a:rPr>
              <a:t>to implement reform successfully changes must be made to the ‘</a:t>
            </a:r>
            <a:r>
              <a:rPr lang="en-GB" sz="2400" i="1" dirty="0">
                <a:solidFill>
                  <a:srgbClr val="0070C0"/>
                </a:solidFill>
                <a:latin typeface="Arial"/>
                <a:ea typeface="MS PGothic"/>
                <a:cs typeface="ＭＳ Ｐゴシック" charset="0"/>
              </a:rPr>
              <a:t>very fabric of the system pedagogy’</a:t>
            </a:r>
            <a:r>
              <a:rPr lang="en-GB" sz="2400" dirty="0">
                <a:solidFill>
                  <a:srgbClr val="0070C0"/>
                </a:solidFill>
                <a:latin typeface="Arial"/>
                <a:ea typeface="MS PGothic"/>
                <a:cs typeface="ＭＳ Ｐゴシック" charset="0"/>
              </a:rPr>
              <a:t> (2010:71)</a:t>
            </a:r>
            <a:endParaRPr lang="en-GB" altLang="en-US" sz="1650" b="1" dirty="0">
              <a:solidFill>
                <a:srgbClr val="0070C0"/>
              </a:solidFill>
              <a:latin typeface="Times New Roman" pitchFamily="18" charset="0"/>
              <a:ea typeface="MS PGothic"/>
              <a:cs typeface="Times New Roman" pitchFamily="18" charset="0"/>
            </a:endParaRPr>
          </a:p>
        </p:txBody>
      </p:sp>
    </p:spTree>
    <p:extLst>
      <p:ext uri="{BB962C8B-B14F-4D97-AF65-F5344CB8AC3E}">
        <p14:creationId xmlns:p14="http://schemas.microsoft.com/office/powerpoint/2010/main" val="13290640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26FC3D93-C826-E558-8C85-3425A07AD0D6}"/>
              </a:ext>
            </a:extLst>
          </p:cNvPr>
          <p:cNvSpPr>
            <a:spLocks noGrp="1"/>
          </p:cNvSpPr>
          <p:nvPr>
            <p:ph type="title"/>
          </p:nvPr>
        </p:nvSpPr>
        <p:spPr/>
        <p:txBody>
          <a:bodyPr>
            <a:noAutofit/>
          </a:bodyPr>
          <a:lstStyle/>
          <a:p>
            <a:br>
              <a:rPr lang="en-US" altLang="en-US" sz="3600" b="1" dirty="0"/>
            </a:br>
            <a:r>
              <a:rPr lang="en-US" altLang="en-US" sz="3600" b="1" dirty="0">
                <a:solidFill>
                  <a:srgbClr val="0070C0"/>
                </a:solidFill>
              </a:rPr>
              <a:t>Education 2030 (OECD)</a:t>
            </a:r>
          </a:p>
        </p:txBody>
      </p:sp>
      <p:sp>
        <p:nvSpPr>
          <p:cNvPr id="4" name="Content Placeholder 3">
            <a:extLst>
              <a:ext uri="{FF2B5EF4-FFF2-40B4-BE49-F238E27FC236}">
                <a16:creationId xmlns:a16="http://schemas.microsoft.com/office/drawing/2014/main" id="{DBDBA41E-96D1-1B7F-760C-430944E5F0BD}"/>
              </a:ext>
            </a:extLst>
          </p:cNvPr>
          <p:cNvSpPr>
            <a:spLocks noGrp="1"/>
          </p:cNvSpPr>
          <p:nvPr>
            <p:ph sz="half" idx="2"/>
          </p:nvPr>
        </p:nvSpPr>
        <p:spPr>
          <a:xfrm>
            <a:off x="1960287" y="2597519"/>
            <a:ext cx="3853542" cy="2992041"/>
          </a:xfrm>
        </p:spPr>
        <p:txBody>
          <a:bodyPr>
            <a:normAutofit/>
          </a:bodyPr>
          <a:lstStyle/>
          <a:p>
            <a:pPr>
              <a:defRPr/>
            </a:pPr>
            <a:r>
              <a:rPr lang="en-US" sz="1800" dirty="0">
                <a:solidFill>
                  <a:srgbClr val="0070C0"/>
                </a:solidFill>
              </a:rPr>
              <a:t>‘</a:t>
            </a:r>
            <a:r>
              <a:rPr lang="en-US" sz="1800" i="1" dirty="0">
                <a:solidFill>
                  <a:srgbClr val="0070C0"/>
                </a:solidFill>
              </a:rPr>
              <a:t>Changing one element, e.g. curriculum, assessment, pedagogy etc., may only be useful if other related elements are changed as well</a:t>
            </a:r>
            <a:r>
              <a:rPr lang="en-US" sz="1800" dirty="0">
                <a:solidFill>
                  <a:srgbClr val="0070C0"/>
                </a:solidFill>
              </a:rPr>
              <a:t>’</a:t>
            </a:r>
          </a:p>
          <a:p>
            <a:pPr marL="0" indent="0">
              <a:buNone/>
              <a:defRPr/>
            </a:pPr>
            <a:r>
              <a:rPr lang="en-GB" sz="1800" dirty="0">
                <a:solidFill>
                  <a:srgbClr val="0070C0"/>
                </a:solidFill>
              </a:rPr>
              <a:t>                 (OECD, no date)</a:t>
            </a:r>
          </a:p>
        </p:txBody>
      </p:sp>
    </p:spTree>
    <p:extLst>
      <p:ext uri="{BB962C8B-B14F-4D97-AF65-F5344CB8AC3E}">
        <p14:creationId xmlns:p14="http://schemas.microsoft.com/office/powerpoint/2010/main" val="26762596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02BEBC2A-6B82-1DC0-AB2E-EC345E323682}"/>
              </a:ext>
            </a:extLst>
          </p:cNvPr>
          <p:cNvSpPr>
            <a:spLocks noGrp="1"/>
          </p:cNvSpPr>
          <p:nvPr>
            <p:ph type="title"/>
          </p:nvPr>
        </p:nvSpPr>
        <p:spPr/>
        <p:txBody>
          <a:bodyPr>
            <a:noAutofit/>
          </a:bodyPr>
          <a:lstStyle/>
          <a:p>
            <a:r>
              <a:rPr lang="en-GB" altLang="en-US" sz="3600" b="1" dirty="0">
                <a:solidFill>
                  <a:srgbClr val="0070C0"/>
                </a:solidFill>
              </a:rPr>
              <a:t>Accountability</a:t>
            </a:r>
          </a:p>
        </p:txBody>
      </p:sp>
      <p:sp>
        <p:nvSpPr>
          <p:cNvPr id="53252" name="Content Placeholder 7">
            <a:extLst>
              <a:ext uri="{FF2B5EF4-FFF2-40B4-BE49-F238E27FC236}">
                <a16:creationId xmlns:a16="http://schemas.microsoft.com/office/drawing/2014/main" id="{986CF65D-4AE0-B803-0249-5839E3460C79}"/>
              </a:ext>
            </a:extLst>
          </p:cNvPr>
          <p:cNvSpPr>
            <a:spLocks noGrp="1"/>
          </p:cNvSpPr>
          <p:nvPr>
            <p:ph sz="half" idx="2"/>
          </p:nvPr>
        </p:nvSpPr>
        <p:spPr>
          <a:xfrm>
            <a:off x="464127" y="2310493"/>
            <a:ext cx="7263369" cy="2992041"/>
          </a:xfrm>
        </p:spPr>
        <p:txBody>
          <a:bodyPr>
            <a:normAutofit/>
          </a:bodyPr>
          <a:lstStyle/>
          <a:p>
            <a:r>
              <a:rPr lang="en-GB" altLang="en-US" dirty="0">
                <a:solidFill>
                  <a:srgbClr val="0070C0"/>
                </a:solidFill>
              </a:rPr>
              <a:t>Education</a:t>
            </a:r>
          </a:p>
          <a:p>
            <a:pPr lvl="1"/>
            <a:r>
              <a:rPr lang="en-GB" altLang="en-US" dirty="0">
                <a:solidFill>
                  <a:srgbClr val="0070C0"/>
                </a:solidFill>
              </a:rPr>
              <a:t>Estyn</a:t>
            </a:r>
          </a:p>
          <a:p>
            <a:pPr lvl="1"/>
            <a:r>
              <a:rPr lang="en-GB" altLang="en-US" dirty="0">
                <a:solidFill>
                  <a:srgbClr val="0070C0"/>
                </a:solidFill>
              </a:rPr>
              <a:t>School Grading</a:t>
            </a:r>
          </a:p>
          <a:p>
            <a:pPr lvl="1"/>
            <a:r>
              <a:rPr lang="en-GB" altLang="en-US" dirty="0">
                <a:solidFill>
                  <a:srgbClr val="0070C0"/>
                </a:solidFill>
              </a:rPr>
              <a:t>Consortia</a:t>
            </a:r>
          </a:p>
          <a:p>
            <a:r>
              <a:rPr lang="en-GB" altLang="en-US" dirty="0">
                <a:solidFill>
                  <a:srgbClr val="0070C0"/>
                </a:solidFill>
              </a:rPr>
              <a:t>Care</a:t>
            </a:r>
          </a:p>
          <a:p>
            <a:pPr lvl="1"/>
            <a:r>
              <a:rPr lang="en-GB" altLang="en-US" dirty="0">
                <a:solidFill>
                  <a:srgbClr val="0070C0"/>
                </a:solidFill>
              </a:rPr>
              <a:t>Care Inspectorate Wales (CIW)</a:t>
            </a:r>
          </a:p>
        </p:txBody>
      </p:sp>
    </p:spTree>
    <p:extLst>
      <p:ext uri="{BB962C8B-B14F-4D97-AF65-F5344CB8AC3E}">
        <p14:creationId xmlns:p14="http://schemas.microsoft.com/office/powerpoint/2010/main" val="8702299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B89DC2C8-4DF8-4797-D38C-36EE00FA5B2B}"/>
              </a:ext>
            </a:extLst>
          </p:cNvPr>
          <p:cNvSpPr>
            <a:spLocks noGrp="1"/>
          </p:cNvSpPr>
          <p:nvPr>
            <p:ph type="title"/>
          </p:nvPr>
        </p:nvSpPr>
        <p:spPr>
          <a:xfrm>
            <a:off x="179614" y="230879"/>
            <a:ext cx="7886700" cy="994172"/>
          </a:xfrm>
        </p:spPr>
        <p:txBody>
          <a:bodyPr>
            <a:noAutofit/>
          </a:bodyPr>
          <a:lstStyle/>
          <a:p>
            <a:r>
              <a:rPr lang="en-GB" altLang="en-US" sz="3600" b="1" dirty="0">
                <a:solidFill>
                  <a:srgbClr val="0070C0"/>
                </a:solidFill>
              </a:rPr>
              <a:t>Inspectorates</a:t>
            </a:r>
          </a:p>
        </p:txBody>
      </p:sp>
      <p:sp>
        <p:nvSpPr>
          <p:cNvPr id="56323" name="Content Placeholder 3">
            <a:extLst>
              <a:ext uri="{FF2B5EF4-FFF2-40B4-BE49-F238E27FC236}">
                <a16:creationId xmlns:a16="http://schemas.microsoft.com/office/drawing/2014/main" id="{8DC34C3F-E994-7712-5C74-14DF73D5B4F1}"/>
              </a:ext>
            </a:extLst>
          </p:cNvPr>
          <p:cNvSpPr>
            <a:spLocks noGrp="1"/>
          </p:cNvSpPr>
          <p:nvPr>
            <p:ph sz="half" idx="2"/>
          </p:nvPr>
        </p:nvSpPr>
        <p:spPr>
          <a:xfrm>
            <a:off x="233393" y="1485545"/>
            <a:ext cx="8676859" cy="4319270"/>
          </a:xfrm>
        </p:spPr>
        <p:txBody>
          <a:bodyPr vert="horz" lIns="91440" tIns="45720" rIns="91440" bIns="45720" rtlCol="0" anchor="t">
            <a:normAutofit/>
          </a:bodyPr>
          <a:lstStyle/>
          <a:p>
            <a:r>
              <a:rPr lang="en-GB" altLang="en-US" sz="1800" dirty="0">
                <a:solidFill>
                  <a:srgbClr val="0070C0"/>
                </a:solidFill>
              </a:rPr>
              <a:t>Estyn Mission Statement</a:t>
            </a:r>
            <a:endParaRPr lang="en-GB" altLang="en-US" sz="1800" dirty="0">
              <a:solidFill>
                <a:srgbClr val="0070C0"/>
              </a:solidFill>
              <a:cs typeface="Calibri"/>
            </a:endParaRPr>
          </a:p>
          <a:p>
            <a:pPr lvl="1"/>
            <a:r>
              <a:rPr lang="en-GB" altLang="en-US" dirty="0">
                <a:solidFill>
                  <a:srgbClr val="0070C0"/>
                </a:solidFill>
              </a:rPr>
              <a:t>Our mission is to achieve excellence for all learners in Wales by providing independent, high-quality inspection and advice services. Our vision is to be recognised through the expertise of our staff as an authoritative voice on education and training in Wales. (Estyn, 2019: 3).</a:t>
            </a:r>
            <a:endParaRPr lang="en-GB" altLang="en-US" dirty="0">
              <a:solidFill>
                <a:srgbClr val="0070C0"/>
              </a:solidFill>
              <a:cs typeface="Calibri"/>
            </a:endParaRPr>
          </a:p>
          <a:p>
            <a:r>
              <a:rPr lang="en-GB" altLang="en-US" sz="1800" dirty="0">
                <a:solidFill>
                  <a:srgbClr val="0070C0"/>
                </a:solidFill>
              </a:rPr>
              <a:t>CIW mission statement </a:t>
            </a:r>
            <a:endParaRPr lang="en-GB" altLang="en-US" sz="1800" dirty="0">
              <a:solidFill>
                <a:srgbClr val="0070C0"/>
              </a:solidFill>
              <a:cs typeface="Calibri"/>
            </a:endParaRPr>
          </a:p>
          <a:p>
            <a:pPr lvl="1"/>
            <a:r>
              <a:rPr lang="en-GB" altLang="en-US" dirty="0">
                <a:solidFill>
                  <a:srgbClr val="0070C0"/>
                </a:solidFill>
              </a:rPr>
              <a:t>We are Care Inspectorate Wales, the independent regulator of social care and childcare. We register, inspect and take action to improve the quality and safety of services for the well-being of the people of Wales. (CIW, 2018: 5).</a:t>
            </a:r>
            <a:endParaRPr lang="en-GB" altLang="en-US" dirty="0">
              <a:solidFill>
                <a:srgbClr val="0070C0"/>
              </a:solidFill>
              <a:cs typeface="Calibri"/>
            </a:endParaRPr>
          </a:p>
          <a:p>
            <a:endParaRPr lang="en-GB" altLang="en-US" dirty="0"/>
          </a:p>
        </p:txBody>
      </p:sp>
    </p:spTree>
    <p:extLst>
      <p:ext uri="{BB962C8B-B14F-4D97-AF65-F5344CB8AC3E}">
        <p14:creationId xmlns:p14="http://schemas.microsoft.com/office/powerpoint/2010/main" val="8637988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9F99C7FB-E1C2-45DD-48FA-39BECA11C544}"/>
              </a:ext>
            </a:extLst>
          </p:cNvPr>
          <p:cNvSpPr>
            <a:spLocks noGrp="1"/>
          </p:cNvSpPr>
          <p:nvPr>
            <p:ph type="title"/>
          </p:nvPr>
        </p:nvSpPr>
        <p:spPr>
          <a:xfrm>
            <a:off x="359229" y="943316"/>
            <a:ext cx="7886700" cy="994172"/>
          </a:xfrm>
        </p:spPr>
        <p:txBody>
          <a:bodyPr>
            <a:noAutofit/>
          </a:bodyPr>
          <a:lstStyle/>
          <a:p>
            <a:br>
              <a:rPr lang="en-GB" altLang="en-US" sz="3600" b="1" dirty="0"/>
            </a:br>
            <a:r>
              <a:rPr lang="en-GB" altLang="en-US" sz="3600" b="1" dirty="0">
                <a:solidFill>
                  <a:srgbClr val="0070C0"/>
                </a:solidFill>
              </a:rPr>
              <a:t>A Learning Inspectorate</a:t>
            </a:r>
          </a:p>
        </p:txBody>
      </p:sp>
      <p:sp>
        <p:nvSpPr>
          <p:cNvPr id="58372" name="Content Placeholder 3">
            <a:extLst>
              <a:ext uri="{FF2B5EF4-FFF2-40B4-BE49-F238E27FC236}">
                <a16:creationId xmlns:a16="http://schemas.microsoft.com/office/drawing/2014/main" id="{78092EF7-825E-7143-EEAE-88175DC2003D}"/>
              </a:ext>
            </a:extLst>
          </p:cNvPr>
          <p:cNvSpPr>
            <a:spLocks noGrp="1"/>
          </p:cNvSpPr>
          <p:nvPr>
            <p:ph sz="half" idx="2"/>
          </p:nvPr>
        </p:nvSpPr>
        <p:spPr>
          <a:xfrm>
            <a:off x="284019" y="2228850"/>
            <a:ext cx="8563044" cy="3250458"/>
          </a:xfrm>
        </p:spPr>
        <p:txBody>
          <a:bodyPr vert="horz" lIns="91440" tIns="45720" rIns="91440" bIns="45720" rtlCol="0" anchor="t">
            <a:noAutofit/>
          </a:bodyPr>
          <a:lstStyle/>
          <a:p>
            <a:r>
              <a:rPr lang="en-GB" altLang="en-US" sz="2400" dirty="0">
                <a:solidFill>
                  <a:srgbClr val="0070C0"/>
                </a:solidFill>
              </a:rPr>
              <a:t>‘The “high stakes” aspects of the current accountability arrangements that are likely to undermine the government’s aims for a self-improving and learning culture should be replaced by other approaches, while still ensuring rigour.’ (p.71)</a:t>
            </a:r>
            <a:endParaRPr lang="en-GB" altLang="en-US" sz="2400" dirty="0">
              <a:solidFill>
                <a:srgbClr val="0070C0"/>
              </a:solidFill>
              <a:cs typeface="Calibri"/>
            </a:endParaRPr>
          </a:p>
          <a:p>
            <a:r>
              <a:rPr lang="en-GB" altLang="en-US" sz="2400" dirty="0">
                <a:solidFill>
                  <a:srgbClr val="0070C0"/>
                </a:solidFill>
              </a:rPr>
              <a:t>(Donaldson, 2018)</a:t>
            </a:r>
            <a:endParaRPr lang="en-GB" altLang="en-US" sz="2400" dirty="0">
              <a:solidFill>
                <a:srgbClr val="0070C0"/>
              </a:solidFill>
              <a:cs typeface="Calibri"/>
            </a:endParaRPr>
          </a:p>
        </p:txBody>
      </p:sp>
    </p:spTree>
    <p:extLst>
      <p:ext uri="{BB962C8B-B14F-4D97-AF65-F5344CB8AC3E}">
        <p14:creationId xmlns:p14="http://schemas.microsoft.com/office/powerpoint/2010/main" val="312186629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CE42F286-45FD-1ADE-DC05-803C6674CC89}"/>
              </a:ext>
            </a:extLst>
          </p:cNvPr>
          <p:cNvSpPr>
            <a:spLocks noGrp="1"/>
          </p:cNvSpPr>
          <p:nvPr>
            <p:ph type="title"/>
          </p:nvPr>
        </p:nvSpPr>
        <p:spPr>
          <a:xfrm>
            <a:off x="364375" y="431806"/>
            <a:ext cx="7886700" cy="994172"/>
          </a:xfrm>
        </p:spPr>
        <p:txBody>
          <a:bodyPr>
            <a:noAutofit/>
          </a:bodyPr>
          <a:lstStyle/>
          <a:p>
            <a:br>
              <a:rPr lang="en-GB" altLang="en-US" sz="3600" b="1" dirty="0"/>
            </a:br>
            <a:r>
              <a:rPr lang="en-GB" altLang="en-US" sz="3600" b="1" dirty="0">
                <a:solidFill>
                  <a:srgbClr val="0070C0"/>
                </a:solidFill>
              </a:rPr>
              <a:t>A Learning Inspectorate</a:t>
            </a:r>
          </a:p>
        </p:txBody>
      </p:sp>
      <p:sp>
        <p:nvSpPr>
          <p:cNvPr id="60420" name="Content Placeholder 3">
            <a:extLst>
              <a:ext uri="{FF2B5EF4-FFF2-40B4-BE49-F238E27FC236}">
                <a16:creationId xmlns:a16="http://schemas.microsoft.com/office/drawing/2014/main" id="{42B2A42C-F99B-82A4-FDF7-6BCF4D1C1026}"/>
              </a:ext>
            </a:extLst>
          </p:cNvPr>
          <p:cNvSpPr>
            <a:spLocks noGrp="1"/>
          </p:cNvSpPr>
          <p:nvPr>
            <p:ph sz="half" idx="2"/>
          </p:nvPr>
        </p:nvSpPr>
        <p:spPr>
          <a:xfrm>
            <a:off x="364375" y="2057400"/>
            <a:ext cx="8560609" cy="3548632"/>
          </a:xfrm>
        </p:spPr>
        <p:txBody>
          <a:bodyPr vert="horz" lIns="91440" tIns="45720" rIns="91440" bIns="45720" rtlCol="0" anchor="t">
            <a:normAutofit/>
          </a:bodyPr>
          <a:lstStyle/>
          <a:p>
            <a:r>
              <a:rPr lang="en-GB" altLang="en-US" sz="2400" dirty="0">
                <a:solidFill>
                  <a:srgbClr val="0070C0"/>
                </a:solidFill>
              </a:rPr>
              <a:t>The Welsh Government’s proposed national evaluation and assessment framework should clearly define the standards and outcomes expected from the reforms together with relevant quantitative and qualitative measures and indicators. (p.71)</a:t>
            </a:r>
          </a:p>
        </p:txBody>
      </p:sp>
    </p:spTree>
    <p:extLst>
      <p:ext uri="{BB962C8B-B14F-4D97-AF65-F5344CB8AC3E}">
        <p14:creationId xmlns:p14="http://schemas.microsoft.com/office/powerpoint/2010/main" val="315419196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AA26BB6A-1A90-8B70-AB24-A28B26200733}"/>
              </a:ext>
            </a:extLst>
          </p:cNvPr>
          <p:cNvSpPr>
            <a:spLocks noGrp="1"/>
          </p:cNvSpPr>
          <p:nvPr>
            <p:ph type="title"/>
          </p:nvPr>
        </p:nvSpPr>
        <p:spPr>
          <a:xfrm>
            <a:off x="222033" y="295497"/>
            <a:ext cx="7886700" cy="994172"/>
          </a:xfrm>
        </p:spPr>
        <p:txBody>
          <a:bodyPr>
            <a:noAutofit/>
          </a:bodyPr>
          <a:lstStyle/>
          <a:p>
            <a:r>
              <a:rPr lang="en-GB" altLang="en-US" sz="3600" b="1" dirty="0">
                <a:solidFill>
                  <a:srgbClr val="0070C0"/>
                </a:solidFill>
              </a:rPr>
              <a:t>Current Tracking</a:t>
            </a:r>
          </a:p>
        </p:txBody>
      </p:sp>
      <p:sp>
        <p:nvSpPr>
          <p:cNvPr id="61444" name="Content Placeholder 3">
            <a:extLst>
              <a:ext uri="{FF2B5EF4-FFF2-40B4-BE49-F238E27FC236}">
                <a16:creationId xmlns:a16="http://schemas.microsoft.com/office/drawing/2014/main" id="{A4B669CC-ED9E-26C7-24DA-C8C14CF73423}"/>
              </a:ext>
            </a:extLst>
          </p:cNvPr>
          <p:cNvSpPr>
            <a:spLocks noGrp="1"/>
          </p:cNvSpPr>
          <p:nvPr>
            <p:ph sz="half" idx="2"/>
          </p:nvPr>
        </p:nvSpPr>
        <p:spPr>
          <a:xfrm>
            <a:off x="422564" y="2057400"/>
            <a:ext cx="7235536" cy="2992041"/>
          </a:xfrm>
        </p:spPr>
        <p:txBody>
          <a:bodyPr>
            <a:normAutofit/>
          </a:bodyPr>
          <a:lstStyle/>
          <a:p>
            <a:r>
              <a:rPr lang="en-GB" altLang="en-US" dirty="0">
                <a:solidFill>
                  <a:srgbClr val="0070C0"/>
                </a:solidFill>
              </a:rPr>
              <a:t>Age related ‘norms’</a:t>
            </a:r>
          </a:p>
          <a:p>
            <a:r>
              <a:rPr lang="en-GB" altLang="en-US" dirty="0">
                <a:solidFill>
                  <a:srgbClr val="0070C0"/>
                </a:solidFill>
              </a:rPr>
              <a:t>Categorisation of children</a:t>
            </a:r>
          </a:p>
          <a:p>
            <a:r>
              <a:rPr lang="en-GB" altLang="en-US" dirty="0">
                <a:solidFill>
                  <a:srgbClr val="0070C0"/>
                </a:solidFill>
              </a:rPr>
              <a:t>Specific detailed steps</a:t>
            </a:r>
          </a:p>
          <a:p>
            <a:r>
              <a:rPr lang="en-GB" altLang="en-US" dirty="0">
                <a:solidFill>
                  <a:srgbClr val="0070C0"/>
                </a:solidFill>
              </a:rPr>
              <a:t>Standardised progression</a:t>
            </a:r>
          </a:p>
        </p:txBody>
      </p:sp>
    </p:spTree>
    <p:extLst>
      <p:ext uri="{BB962C8B-B14F-4D97-AF65-F5344CB8AC3E}">
        <p14:creationId xmlns:p14="http://schemas.microsoft.com/office/powerpoint/2010/main" val="277908967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F0601BE4-1B08-9AE0-FABB-696CDD4BFB98}"/>
              </a:ext>
            </a:extLst>
          </p:cNvPr>
          <p:cNvSpPr>
            <a:spLocks noGrp="1"/>
          </p:cNvSpPr>
          <p:nvPr>
            <p:ph type="title"/>
          </p:nvPr>
        </p:nvSpPr>
        <p:spPr/>
        <p:txBody>
          <a:bodyPr/>
          <a:lstStyle/>
          <a:p>
            <a:endParaRPr lang="en-GB" altLang="en-US"/>
          </a:p>
        </p:txBody>
      </p:sp>
      <p:pic>
        <p:nvPicPr>
          <p:cNvPr id="63491" name="Content Placeholder 4" descr="screenshot of foundation phase profile">
            <a:extLst>
              <a:ext uri="{FF2B5EF4-FFF2-40B4-BE49-F238E27FC236}">
                <a16:creationId xmlns:a16="http://schemas.microsoft.com/office/drawing/2014/main" id="{04B7CB0C-7596-2901-88AB-380D5CF921AA}"/>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273274" y="-840921"/>
            <a:ext cx="11856140" cy="8026705"/>
          </a:xfrm>
        </p:spPr>
      </p:pic>
      <p:sp>
        <p:nvSpPr>
          <p:cNvPr id="63492" name="Content Placeholder 3">
            <a:extLst>
              <a:ext uri="{FF2B5EF4-FFF2-40B4-BE49-F238E27FC236}">
                <a16:creationId xmlns:a16="http://schemas.microsoft.com/office/drawing/2014/main" id="{5A8E8F06-3D41-5B8E-BD49-19F8FE9CE55B}"/>
              </a:ext>
            </a:extLst>
          </p:cNvPr>
          <p:cNvSpPr>
            <a:spLocks noGrp="1"/>
          </p:cNvSpPr>
          <p:nvPr>
            <p:ph sz="half" idx="2"/>
          </p:nvPr>
        </p:nvSpPr>
        <p:spPr>
          <a:xfrm>
            <a:off x="4768298" y="2415209"/>
            <a:ext cx="3028950" cy="2992041"/>
          </a:xfrm>
        </p:spPr>
        <p:txBody>
          <a:bodyPr/>
          <a:lstStyle/>
          <a:p>
            <a:endParaRPr lang="en-GB" altLang="en-US"/>
          </a:p>
        </p:txBody>
      </p:sp>
    </p:spTree>
    <p:extLst>
      <p:ext uri="{BB962C8B-B14F-4D97-AF65-F5344CB8AC3E}">
        <p14:creationId xmlns:p14="http://schemas.microsoft.com/office/powerpoint/2010/main" val="41395969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a:extLst>
              <a:ext uri="{FF2B5EF4-FFF2-40B4-BE49-F238E27FC236}">
                <a16:creationId xmlns:a16="http://schemas.microsoft.com/office/drawing/2014/main" id="{C2E7BDB1-5136-F9F6-AAD5-CF1CEAD062EA}"/>
              </a:ext>
            </a:extLst>
          </p:cNvPr>
          <p:cNvSpPr>
            <a:spLocks noGrp="1"/>
          </p:cNvSpPr>
          <p:nvPr>
            <p:ph type="title"/>
          </p:nvPr>
        </p:nvSpPr>
        <p:spPr>
          <a:xfrm>
            <a:off x="117317" y="415478"/>
            <a:ext cx="8911318" cy="994172"/>
          </a:xfrm>
        </p:spPr>
        <p:txBody>
          <a:bodyPr>
            <a:noAutofit/>
          </a:bodyPr>
          <a:lstStyle/>
          <a:p>
            <a:r>
              <a:rPr lang="cy-GB" altLang="en-US" sz="3600" b="1" dirty="0"/>
              <a:t>        </a:t>
            </a:r>
            <a:r>
              <a:rPr lang="cy-GB" altLang="en-US" sz="3600" b="1" dirty="0">
                <a:solidFill>
                  <a:srgbClr val="0070C0"/>
                </a:solidFill>
              </a:rPr>
              <a:t>The Four Purposes</a:t>
            </a:r>
            <a:endParaRPr lang="cy-GB" altLang="en-US" sz="3600" dirty="0">
              <a:solidFill>
                <a:srgbClr val="0070C0"/>
              </a:solidFill>
            </a:endParaRPr>
          </a:p>
        </p:txBody>
      </p:sp>
      <p:sp>
        <p:nvSpPr>
          <p:cNvPr id="4" name="Content Placeholder 3">
            <a:extLst>
              <a:ext uri="{FF2B5EF4-FFF2-40B4-BE49-F238E27FC236}">
                <a16:creationId xmlns:a16="http://schemas.microsoft.com/office/drawing/2014/main" id="{679B7F30-15EE-854E-0866-733EEFB8F863}"/>
              </a:ext>
            </a:extLst>
          </p:cNvPr>
          <p:cNvSpPr>
            <a:spLocks noGrp="1"/>
          </p:cNvSpPr>
          <p:nvPr>
            <p:ph sz="half" idx="2"/>
          </p:nvPr>
        </p:nvSpPr>
        <p:spPr>
          <a:xfrm>
            <a:off x="394856" y="1953506"/>
            <a:ext cx="8390626" cy="3263503"/>
          </a:xfrm>
        </p:spPr>
        <p:txBody>
          <a:bodyPr>
            <a:normAutofit/>
          </a:bodyPr>
          <a:lstStyle/>
          <a:p>
            <a:pPr>
              <a:defRPr/>
            </a:pPr>
            <a:r>
              <a:rPr lang="cy-GB" dirty="0" err="1">
                <a:solidFill>
                  <a:srgbClr val="0070C0"/>
                </a:solidFill>
              </a:rPr>
              <a:t>Ambitious</a:t>
            </a:r>
            <a:r>
              <a:rPr lang="cy-GB" dirty="0">
                <a:solidFill>
                  <a:srgbClr val="0070C0"/>
                </a:solidFill>
              </a:rPr>
              <a:t> </a:t>
            </a:r>
            <a:r>
              <a:rPr lang="cy-GB" dirty="0" err="1">
                <a:solidFill>
                  <a:srgbClr val="0070C0"/>
                </a:solidFill>
              </a:rPr>
              <a:t>capable</a:t>
            </a:r>
            <a:r>
              <a:rPr lang="cy-GB" dirty="0">
                <a:solidFill>
                  <a:srgbClr val="0070C0"/>
                </a:solidFill>
              </a:rPr>
              <a:t> </a:t>
            </a:r>
            <a:r>
              <a:rPr lang="cy-GB" dirty="0" err="1">
                <a:solidFill>
                  <a:srgbClr val="0070C0"/>
                </a:solidFill>
              </a:rPr>
              <a:t>learners</a:t>
            </a:r>
            <a:r>
              <a:rPr lang="cy-GB" dirty="0">
                <a:solidFill>
                  <a:srgbClr val="0070C0"/>
                </a:solidFill>
              </a:rPr>
              <a:t>, </a:t>
            </a:r>
            <a:r>
              <a:rPr lang="cy-GB" dirty="0" err="1">
                <a:solidFill>
                  <a:srgbClr val="0070C0"/>
                </a:solidFill>
              </a:rPr>
              <a:t>ready</a:t>
            </a:r>
            <a:r>
              <a:rPr lang="cy-GB" dirty="0">
                <a:solidFill>
                  <a:srgbClr val="0070C0"/>
                </a:solidFill>
              </a:rPr>
              <a:t> to </a:t>
            </a:r>
            <a:r>
              <a:rPr lang="cy-GB" dirty="0" err="1">
                <a:solidFill>
                  <a:srgbClr val="0070C0"/>
                </a:solidFill>
              </a:rPr>
              <a:t>learn</a:t>
            </a:r>
            <a:r>
              <a:rPr lang="cy-GB" dirty="0">
                <a:solidFill>
                  <a:srgbClr val="0070C0"/>
                </a:solidFill>
              </a:rPr>
              <a:t> </a:t>
            </a:r>
            <a:r>
              <a:rPr lang="cy-GB" dirty="0" err="1">
                <a:solidFill>
                  <a:srgbClr val="0070C0"/>
                </a:solidFill>
              </a:rPr>
              <a:t>throughout</a:t>
            </a:r>
            <a:r>
              <a:rPr lang="cy-GB" dirty="0">
                <a:solidFill>
                  <a:srgbClr val="0070C0"/>
                </a:solidFill>
              </a:rPr>
              <a:t> </a:t>
            </a:r>
            <a:r>
              <a:rPr lang="cy-GB" dirty="0" err="1">
                <a:solidFill>
                  <a:srgbClr val="0070C0"/>
                </a:solidFill>
              </a:rPr>
              <a:t>their</a:t>
            </a:r>
            <a:r>
              <a:rPr lang="cy-GB" dirty="0">
                <a:solidFill>
                  <a:srgbClr val="0070C0"/>
                </a:solidFill>
              </a:rPr>
              <a:t> </a:t>
            </a:r>
            <a:r>
              <a:rPr lang="cy-GB" dirty="0" err="1">
                <a:solidFill>
                  <a:srgbClr val="0070C0"/>
                </a:solidFill>
              </a:rPr>
              <a:t>lives</a:t>
            </a:r>
            <a:endParaRPr lang="cy-GB" dirty="0">
              <a:solidFill>
                <a:srgbClr val="0070C0"/>
              </a:solidFill>
            </a:endParaRPr>
          </a:p>
          <a:p>
            <a:pPr>
              <a:defRPr/>
            </a:pPr>
            <a:r>
              <a:rPr lang="cy-GB" dirty="0" err="1">
                <a:solidFill>
                  <a:srgbClr val="0070C0"/>
                </a:solidFill>
              </a:rPr>
              <a:t>Enterprising</a:t>
            </a:r>
            <a:r>
              <a:rPr lang="cy-GB" dirty="0">
                <a:solidFill>
                  <a:srgbClr val="0070C0"/>
                </a:solidFill>
              </a:rPr>
              <a:t>, </a:t>
            </a:r>
            <a:r>
              <a:rPr lang="cy-GB" dirty="0" err="1">
                <a:solidFill>
                  <a:srgbClr val="0070C0"/>
                </a:solidFill>
              </a:rPr>
              <a:t>creative</a:t>
            </a:r>
            <a:r>
              <a:rPr lang="cy-GB" dirty="0">
                <a:solidFill>
                  <a:srgbClr val="0070C0"/>
                </a:solidFill>
              </a:rPr>
              <a:t> </a:t>
            </a:r>
            <a:r>
              <a:rPr lang="cy-GB" dirty="0" err="1">
                <a:solidFill>
                  <a:srgbClr val="0070C0"/>
                </a:solidFill>
              </a:rPr>
              <a:t>contributors</a:t>
            </a:r>
            <a:r>
              <a:rPr lang="cy-GB" dirty="0">
                <a:solidFill>
                  <a:srgbClr val="0070C0"/>
                </a:solidFill>
              </a:rPr>
              <a:t>, </a:t>
            </a:r>
            <a:r>
              <a:rPr lang="cy-GB" dirty="0" err="1">
                <a:solidFill>
                  <a:srgbClr val="0070C0"/>
                </a:solidFill>
              </a:rPr>
              <a:t>ready</a:t>
            </a:r>
            <a:r>
              <a:rPr lang="cy-GB" dirty="0">
                <a:solidFill>
                  <a:srgbClr val="0070C0"/>
                </a:solidFill>
              </a:rPr>
              <a:t> to </a:t>
            </a:r>
            <a:r>
              <a:rPr lang="cy-GB" dirty="0" err="1">
                <a:solidFill>
                  <a:srgbClr val="0070C0"/>
                </a:solidFill>
              </a:rPr>
              <a:t>play</a:t>
            </a:r>
            <a:r>
              <a:rPr lang="cy-GB" dirty="0">
                <a:solidFill>
                  <a:srgbClr val="0070C0"/>
                </a:solidFill>
              </a:rPr>
              <a:t> a </a:t>
            </a:r>
            <a:r>
              <a:rPr lang="cy-GB" dirty="0" err="1">
                <a:solidFill>
                  <a:srgbClr val="0070C0"/>
                </a:solidFill>
              </a:rPr>
              <a:t>full</a:t>
            </a:r>
            <a:r>
              <a:rPr lang="cy-GB" dirty="0">
                <a:solidFill>
                  <a:srgbClr val="0070C0"/>
                </a:solidFill>
              </a:rPr>
              <a:t> </a:t>
            </a:r>
            <a:r>
              <a:rPr lang="cy-GB" dirty="0" err="1">
                <a:solidFill>
                  <a:srgbClr val="0070C0"/>
                </a:solidFill>
              </a:rPr>
              <a:t>part</a:t>
            </a:r>
            <a:r>
              <a:rPr lang="cy-GB" dirty="0">
                <a:solidFill>
                  <a:srgbClr val="0070C0"/>
                </a:solidFill>
              </a:rPr>
              <a:t> </a:t>
            </a:r>
            <a:r>
              <a:rPr lang="cy-GB" dirty="0" err="1">
                <a:solidFill>
                  <a:srgbClr val="0070C0"/>
                </a:solidFill>
              </a:rPr>
              <a:t>in</a:t>
            </a:r>
            <a:r>
              <a:rPr lang="cy-GB" dirty="0">
                <a:solidFill>
                  <a:srgbClr val="0070C0"/>
                </a:solidFill>
              </a:rPr>
              <a:t> </a:t>
            </a:r>
            <a:r>
              <a:rPr lang="cy-GB" dirty="0" err="1">
                <a:solidFill>
                  <a:srgbClr val="0070C0"/>
                </a:solidFill>
              </a:rPr>
              <a:t>life</a:t>
            </a:r>
            <a:r>
              <a:rPr lang="cy-GB" dirty="0">
                <a:solidFill>
                  <a:srgbClr val="0070C0"/>
                </a:solidFill>
              </a:rPr>
              <a:t> </a:t>
            </a:r>
            <a:r>
              <a:rPr lang="cy-GB" dirty="0" err="1">
                <a:solidFill>
                  <a:srgbClr val="0070C0"/>
                </a:solidFill>
              </a:rPr>
              <a:t>and</a:t>
            </a:r>
            <a:r>
              <a:rPr lang="cy-GB" dirty="0">
                <a:solidFill>
                  <a:srgbClr val="0070C0"/>
                </a:solidFill>
              </a:rPr>
              <a:t> </a:t>
            </a:r>
            <a:r>
              <a:rPr lang="cy-GB" dirty="0" err="1">
                <a:solidFill>
                  <a:srgbClr val="0070C0"/>
                </a:solidFill>
              </a:rPr>
              <a:t>work</a:t>
            </a:r>
            <a:endParaRPr lang="cy-GB" dirty="0">
              <a:solidFill>
                <a:srgbClr val="0070C0"/>
              </a:solidFill>
            </a:endParaRPr>
          </a:p>
          <a:p>
            <a:pPr>
              <a:defRPr/>
            </a:pPr>
            <a:r>
              <a:rPr lang="cy-GB" dirty="0" err="1">
                <a:solidFill>
                  <a:srgbClr val="0070C0"/>
                </a:solidFill>
              </a:rPr>
              <a:t>Ethical</a:t>
            </a:r>
            <a:r>
              <a:rPr lang="cy-GB" dirty="0">
                <a:solidFill>
                  <a:srgbClr val="0070C0"/>
                </a:solidFill>
              </a:rPr>
              <a:t>, </a:t>
            </a:r>
            <a:r>
              <a:rPr lang="cy-GB" dirty="0" err="1">
                <a:solidFill>
                  <a:srgbClr val="0070C0"/>
                </a:solidFill>
              </a:rPr>
              <a:t>informed</a:t>
            </a:r>
            <a:r>
              <a:rPr lang="cy-GB" dirty="0">
                <a:solidFill>
                  <a:srgbClr val="0070C0"/>
                </a:solidFill>
              </a:rPr>
              <a:t> </a:t>
            </a:r>
            <a:r>
              <a:rPr lang="cy-GB" dirty="0" err="1">
                <a:solidFill>
                  <a:srgbClr val="0070C0"/>
                </a:solidFill>
              </a:rPr>
              <a:t>citizens</a:t>
            </a:r>
            <a:r>
              <a:rPr lang="cy-GB" dirty="0">
                <a:solidFill>
                  <a:srgbClr val="0070C0"/>
                </a:solidFill>
              </a:rPr>
              <a:t> of Wales </a:t>
            </a:r>
            <a:r>
              <a:rPr lang="cy-GB" dirty="0" err="1">
                <a:solidFill>
                  <a:srgbClr val="0070C0"/>
                </a:solidFill>
              </a:rPr>
              <a:t>and</a:t>
            </a:r>
            <a:r>
              <a:rPr lang="cy-GB" dirty="0">
                <a:solidFill>
                  <a:srgbClr val="0070C0"/>
                </a:solidFill>
              </a:rPr>
              <a:t> the </a:t>
            </a:r>
            <a:r>
              <a:rPr lang="cy-GB" dirty="0" err="1">
                <a:solidFill>
                  <a:srgbClr val="0070C0"/>
                </a:solidFill>
              </a:rPr>
              <a:t>world</a:t>
            </a:r>
            <a:endParaRPr lang="cy-GB" dirty="0">
              <a:solidFill>
                <a:srgbClr val="0070C0"/>
              </a:solidFill>
            </a:endParaRPr>
          </a:p>
          <a:p>
            <a:pPr>
              <a:defRPr/>
            </a:pPr>
            <a:r>
              <a:rPr lang="cy-GB" dirty="0" err="1">
                <a:solidFill>
                  <a:srgbClr val="0070C0"/>
                </a:solidFill>
              </a:rPr>
              <a:t>Healthy</a:t>
            </a:r>
            <a:r>
              <a:rPr lang="cy-GB" dirty="0">
                <a:solidFill>
                  <a:srgbClr val="0070C0"/>
                </a:solidFill>
              </a:rPr>
              <a:t>, </a:t>
            </a:r>
            <a:r>
              <a:rPr lang="cy-GB" dirty="0" err="1">
                <a:solidFill>
                  <a:srgbClr val="0070C0"/>
                </a:solidFill>
              </a:rPr>
              <a:t>confident</a:t>
            </a:r>
            <a:r>
              <a:rPr lang="cy-GB" dirty="0">
                <a:solidFill>
                  <a:srgbClr val="0070C0"/>
                </a:solidFill>
              </a:rPr>
              <a:t> </a:t>
            </a:r>
            <a:r>
              <a:rPr lang="cy-GB" dirty="0" err="1">
                <a:solidFill>
                  <a:srgbClr val="0070C0"/>
                </a:solidFill>
              </a:rPr>
              <a:t>individuals</a:t>
            </a:r>
            <a:r>
              <a:rPr lang="cy-GB" dirty="0">
                <a:solidFill>
                  <a:srgbClr val="0070C0"/>
                </a:solidFill>
              </a:rPr>
              <a:t>, </a:t>
            </a:r>
            <a:r>
              <a:rPr lang="cy-GB" dirty="0" err="1">
                <a:solidFill>
                  <a:srgbClr val="0070C0"/>
                </a:solidFill>
              </a:rPr>
              <a:t>ready</a:t>
            </a:r>
            <a:r>
              <a:rPr lang="cy-GB" dirty="0">
                <a:solidFill>
                  <a:srgbClr val="0070C0"/>
                </a:solidFill>
              </a:rPr>
              <a:t> to </a:t>
            </a:r>
            <a:r>
              <a:rPr lang="cy-GB" dirty="0" err="1">
                <a:solidFill>
                  <a:srgbClr val="0070C0"/>
                </a:solidFill>
              </a:rPr>
              <a:t>lead</a:t>
            </a:r>
            <a:r>
              <a:rPr lang="cy-GB" dirty="0">
                <a:solidFill>
                  <a:srgbClr val="0070C0"/>
                </a:solidFill>
              </a:rPr>
              <a:t> </a:t>
            </a:r>
            <a:r>
              <a:rPr lang="cy-GB" dirty="0" err="1">
                <a:solidFill>
                  <a:srgbClr val="0070C0"/>
                </a:solidFill>
              </a:rPr>
              <a:t>fulfilling</a:t>
            </a:r>
            <a:r>
              <a:rPr lang="cy-GB" dirty="0">
                <a:solidFill>
                  <a:srgbClr val="0070C0"/>
                </a:solidFill>
              </a:rPr>
              <a:t> </a:t>
            </a:r>
            <a:r>
              <a:rPr lang="cy-GB" dirty="0" err="1">
                <a:solidFill>
                  <a:srgbClr val="0070C0"/>
                </a:solidFill>
              </a:rPr>
              <a:t>lives</a:t>
            </a:r>
            <a:r>
              <a:rPr lang="cy-GB" dirty="0">
                <a:solidFill>
                  <a:srgbClr val="0070C0"/>
                </a:solidFill>
              </a:rPr>
              <a:t> as </a:t>
            </a:r>
            <a:r>
              <a:rPr lang="cy-GB" dirty="0" err="1">
                <a:solidFill>
                  <a:srgbClr val="0070C0"/>
                </a:solidFill>
              </a:rPr>
              <a:t>valued</a:t>
            </a:r>
            <a:r>
              <a:rPr lang="cy-GB" dirty="0">
                <a:solidFill>
                  <a:srgbClr val="0070C0"/>
                </a:solidFill>
              </a:rPr>
              <a:t> </a:t>
            </a:r>
            <a:r>
              <a:rPr lang="cy-GB" dirty="0" err="1">
                <a:solidFill>
                  <a:srgbClr val="0070C0"/>
                </a:solidFill>
              </a:rPr>
              <a:t>members</a:t>
            </a:r>
            <a:r>
              <a:rPr lang="cy-GB" dirty="0">
                <a:solidFill>
                  <a:srgbClr val="0070C0"/>
                </a:solidFill>
              </a:rPr>
              <a:t> of </a:t>
            </a:r>
            <a:r>
              <a:rPr lang="cy-GB" dirty="0" err="1">
                <a:solidFill>
                  <a:srgbClr val="0070C0"/>
                </a:solidFill>
              </a:rPr>
              <a:t>society</a:t>
            </a:r>
            <a:endParaRPr lang="cy-GB" dirty="0">
              <a:solidFill>
                <a:srgbClr val="0070C0"/>
              </a:solidFill>
            </a:endParaRPr>
          </a:p>
          <a:p>
            <a:pPr>
              <a:defRPr/>
            </a:pPr>
            <a:endParaRPr lang="cy-GB" dirty="0"/>
          </a:p>
        </p:txBody>
      </p:sp>
    </p:spTree>
    <p:extLst>
      <p:ext uri="{BB962C8B-B14F-4D97-AF65-F5344CB8AC3E}">
        <p14:creationId xmlns:p14="http://schemas.microsoft.com/office/powerpoint/2010/main" val="43251715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DE1FFE-E3BF-9741-282D-12AEE8EA6E80}"/>
              </a:ext>
            </a:extLst>
          </p:cNvPr>
          <p:cNvSpPr>
            <a:spLocks noGrp="1"/>
          </p:cNvSpPr>
          <p:nvPr>
            <p:ph type="title"/>
          </p:nvPr>
        </p:nvSpPr>
        <p:spPr>
          <a:xfrm>
            <a:off x="41265" y="551947"/>
            <a:ext cx="9180740" cy="857250"/>
          </a:xfrm>
        </p:spPr>
        <p:txBody>
          <a:bodyPr>
            <a:normAutofit fontScale="90000"/>
          </a:bodyPr>
          <a:lstStyle/>
          <a:p>
            <a:pPr>
              <a:defRPr/>
            </a:pPr>
            <a:r>
              <a:rPr lang="cy-GB" sz="3975" b="1" dirty="0">
                <a:solidFill>
                  <a:srgbClr val="0070C0"/>
                </a:solidFill>
              </a:rPr>
              <a:t>The areas of learning and experience</a:t>
            </a:r>
            <a:br>
              <a:rPr lang="cy-GB" b="1" dirty="0"/>
            </a:br>
            <a:endParaRPr lang="cy-GB" dirty="0"/>
          </a:p>
        </p:txBody>
      </p:sp>
      <p:sp>
        <p:nvSpPr>
          <p:cNvPr id="6" name="Content Placeholder 5">
            <a:extLst>
              <a:ext uri="{FF2B5EF4-FFF2-40B4-BE49-F238E27FC236}">
                <a16:creationId xmlns:a16="http://schemas.microsoft.com/office/drawing/2014/main" id="{CED7CAAC-E044-3059-1C83-3286000D7C66}"/>
              </a:ext>
            </a:extLst>
          </p:cNvPr>
          <p:cNvSpPr>
            <a:spLocks noGrp="1"/>
          </p:cNvSpPr>
          <p:nvPr>
            <p:ph sz="half" idx="2"/>
          </p:nvPr>
        </p:nvSpPr>
        <p:spPr>
          <a:xfrm>
            <a:off x="554182" y="2017990"/>
            <a:ext cx="8438511" cy="3627110"/>
          </a:xfrm>
        </p:spPr>
        <p:txBody>
          <a:bodyPr>
            <a:normAutofit/>
          </a:bodyPr>
          <a:lstStyle/>
          <a:p>
            <a:pPr>
              <a:defRPr/>
            </a:pPr>
            <a:r>
              <a:rPr lang="cy-GB" dirty="0" err="1">
                <a:solidFill>
                  <a:srgbClr val="0070C0"/>
                </a:solidFill>
              </a:rPr>
              <a:t>Expressive</a:t>
            </a:r>
            <a:r>
              <a:rPr lang="cy-GB" dirty="0">
                <a:solidFill>
                  <a:srgbClr val="0070C0"/>
                </a:solidFill>
              </a:rPr>
              <a:t> </a:t>
            </a:r>
            <a:r>
              <a:rPr lang="cy-GB" dirty="0" err="1">
                <a:solidFill>
                  <a:srgbClr val="0070C0"/>
                </a:solidFill>
              </a:rPr>
              <a:t>Arts</a:t>
            </a:r>
            <a:r>
              <a:rPr lang="cy-GB" dirty="0">
                <a:solidFill>
                  <a:srgbClr val="0070C0"/>
                </a:solidFill>
              </a:rPr>
              <a:t>.</a:t>
            </a:r>
          </a:p>
          <a:p>
            <a:pPr>
              <a:defRPr/>
            </a:pPr>
            <a:r>
              <a:rPr lang="cy-GB" dirty="0" err="1">
                <a:solidFill>
                  <a:srgbClr val="0070C0"/>
                </a:solidFill>
              </a:rPr>
              <a:t>Health</a:t>
            </a:r>
            <a:r>
              <a:rPr lang="cy-GB" dirty="0">
                <a:solidFill>
                  <a:srgbClr val="0070C0"/>
                </a:solidFill>
              </a:rPr>
              <a:t> </a:t>
            </a:r>
            <a:r>
              <a:rPr lang="cy-GB" dirty="0" err="1">
                <a:solidFill>
                  <a:srgbClr val="0070C0"/>
                </a:solidFill>
              </a:rPr>
              <a:t>and</a:t>
            </a:r>
            <a:r>
              <a:rPr lang="cy-GB" dirty="0">
                <a:solidFill>
                  <a:srgbClr val="0070C0"/>
                </a:solidFill>
              </a:rPr>
              <a:t> Well-</a:t>
            </a:r>
            <a:r>
              <a:rPr lang="cy-GB" dirty="0" err="1">
                <a:solidFill>
                  <a:srgbClr val="0070C0"/>
                </a:solidFill>
              </a:rPr>
              <a:t>being</a:t>
            </a:r>
            <a:r>
              <a:rPr lang="cy-GB" dirty="0">
                <a:solidFill>
                  <a:srgbClr val="0070C0"/>
                </a:solidFill>
              </a:rPr>
              <a:t>.</a:t>
            </a:r>
          </a:p>
          <a:p>
            <a:pPr>
              <a:defRPr/>
            </a:pPr>
            <a:r>
              <a:rPr lang="cy-GB" dirty="0" err="1">
                <a:solidFill>
                  <a:srgbClr val="0070C0"/>
                </a:solidFill>
              </a:rPr>
              <a:t>Humanities</a:t>
            </a:r>
            <a:r>
              <a:rPr lang="cy-GB" dirty="0">
                <a:solidFill>
                  <a:srgbClr val="0070C0"/>
                </a:solidFill>
              </a:rPr>
              <a:t>.</a:t>
            </a:r>
          </a:p>
          <a:p>
            <a:pPr>
              <a:defRPr/>
            </a:pPr>
            <a:r>
              <a:rPr lang="cy-GB" dirty="0" err="1">
                <a:solidFill>
                  <a:srgbClr val="0070C0"/>
                </a:solidFill>
              </a:rPr>
              <a:t>Languages</a:t>
            </a:r>
            <a:r>
              <a:rPr lang="cy-GB" dirty="0">
                <a:solidFill>
                  <a:srgbClr val="0070C0"/>
                </a:solidFill>
              </a:rPr>
              <a:t>, </a:t>
            </a:r>
            <a:r>
              <a:rPr lang="cy-GB" dirty="0" err="1">
                <a:solidFill>
                  <a:srgbClr val="0070C0"/>
                </a:solidFill>
              </a:rPr>
              <a:t>Literacy</a:t>
            </a:r>
            <a:r>
              <a:rPr lang="cy-GB" dirty="0">
                <a:solidFill>
                  <a:srgbClr val="0070C0"/>
                </a:solidFill>
              </a:rPr>
              <a:t> </a:t>
            </a:r>
            <a:r>
              <a:rPr lang="cy-GB" dirty="0" err="1">
                <a:solidFill>
                  <a:srgbClr val="0070C0"/>
                </a:solidFill>
              </a:rPr>
              <a:t>and</a:t>
            </a:r>
            <a:r>
              <a:rPr lang="cy-GB" dirty="0">
                <a:solidFill>
                  <a:srgbClr val="0070C0"/>
                </a:solidFill>
              </a:rPr>
              <a:t> </a:t>
            </a:r>
            <a:r>
              <a:rPr lang="cy-GB" dirty="0" err="1">
                <a:solidFill>
                  <a:srgbClr val="0070C0"/>
                </a:solidFill>
              </a:rPr>
              <a:t>Communication</a:t>
            </a:r>
            <a:r>
              <a:rPr lang="cy-GB" dirty="0">
                <a:solidFill>
                  <a:srgbClr val="0070C0"/>
                </a:solidFill>
              </a:rPr>
              <a:t>.</a:t>
            </a:r>
          </a:p>
          <a:p>
            <a:pPr>
              <a:defRPr/>
            </a:pPr>
            <a:r>
              <a:rPr lang="cy-GB" dirty="0" err="1">
                <a:solidFill>
                  <a:srgbClr val="0070C0"/>
                </a:solidFill>
              </a:rPr>
              <a:t>Mathematics</a:t>
            </a:r>
            <a:r>
              <a:rPr lang="cy-GB" dirty="0">
                <a:solidFill>
                  <a:srgbClr val="0070C0"/>
                </a:solidFill>
              </a:rPr>
              <a:t> </a:t>
            </a:r>
            <a:r>
              <a:rPr lang="cy-GB" dirty="0" err="1">
                <a:solidFill>
                  <a:srgbClr val="0070C0"/>
                </a:solidFill>
              </a:rPr>
              <a:t>and</a:t>
            </a:r>
            <a:r>
              <a:rPr lang="cy-GB" dirty="0">
                <a:solidFill>
                  <a:srgbClr val="0070C0"/>
                </a:solidFill>
              </a:rPr>
              <a:t> </a:t>
            </a:r>
            <a:r>
              <a:rPr lang="cy-GB" dirty="0" err="1">
                <a:solidFill>
                  <a:srgbClr val="0070C0"/>
                </a:solidFill>
              </a:rPr>
              <a:t>Numeracy</a:t>
            </a:r>
            <a:r>
              <a:rPr lang="cy-GB" dirty="0">
                <a:solidFill>
                  <a:srgbClr val="0070C0"/>
                </a:solidFill>
              </a:rPr>
              <a:t>.</a:t>
            </a:r>
          </a:p>
          <a:p>
            <a:pPr>
              <a:defRPr/>
            </a:pPr>
            <a:r>
              <a:rPr lang="cy-GB" dirty="0" err="1">
                <a:solidFill>
                  <a:srgbClr val="0070C0"/>
                </a:solidFill>
              </a:rPr>
              <a:t>Science</a:t>
            </a:r>
            <a:r>
              <a:rPr lang="cy-GB" dirty="0">
                <a:solidFill>
                  <a:srgbClr val="0070C0"/>
                </a:solidFill>
              </a:rPr>
              <a:t> </a:t>
            </a:r>
            <a:r>
              <a:rPr lang="cy-GB" dirty="0" err="1">
                <a:solidFill>
                  <a:srgbClr val="0070C0"/>
                </a:solidFill>
              </a:rPr>
              <a:t>and</a:t>
            </a:r>
            <a:r>
              <a:rPr lang="cy-GB" dirty="0">
                <a:solidFill>
                  <a:srgbClr val="0070C0"/>
                </a:solidFill>
              </a:rPr>
              <a:t> </a:t>
            </a:r>
            <a:r>
              <a:rPr lang="cy-GB" dirty="0" err="1">
                <a:solidFill>
                  <a:srgbClr val="0070C0"/>
                </a:solidFill>
              </a:rPr>
              <a:t>Technology</a:t>
            </a:r>
            <a:r>
              <a:rPr lang="cy-GB" dirty="0">
                <a:solidFill>
                  <a:srgbClr val="0070C0"/>
                </a:solidFill>
              </a:rPr>
              <a:t>.</a:t>
            </a:r>
          </a:p>
          <a:p>
            <a:pPr>
              <a:defRPr/>
            </a:pPr>
            <a:endParaRPr lang="cy-GB" dirty="0"/>
          </a:p>
        </p:txBody>
      </p:sp>
    </p:spTree>
    <p:extLst>
      <p:ext uri="{BB962C8B-B14F-4D97-AF65-F5344CB8AC3E}">
        <p14:creationId xmlns:p14="http://schemas.microsoft.com/office/powerpoint/2010/main" val="378651961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D7B9F062-F0A0-7A57-C859-2DED35B472E3}"/>
              </a:ext>
            </a:extLst>
          </p:cNvPr>
          <p:cNvSpPr>
            <a:spLocks noGrp="1"/>
          </p:cNvSpPr>
          <p:nvPr>
            <p:ph type="title"/>
          </p:nvPr>
        </p:nvSpPr>
        <p:spPr/>
        <p:txBody>
          <a:bodyPr>
            <a:noAutofit/>
          </a:bodyPr>
          <a:lstStyle/>
          <a:p>
            <a:r>
              <a:rPr lang="en-GB" altLang="en-US" sz="3600" b="1" dirty="0">
                <a:solidFill>
                  <a:srgbClr val="0070C0"/>
                </a:solidFill>
              </a:rPr>
              <a:t>Mathematics and Numeracy</a:t>
            </a:r>
          </a:p>
        </p:txBody>
      </p:sp>
      <p:sp>
        <p:nvSpPr>
          <p:cNvPr id="69636" name="Content Placeholder 3">
            <a:extLst>
              <a:ext uri="{FF2B5EF4-FFF2-40B4-BE49-F238E27FC236}">
                <a16:creationId xmlns:a16="http://schemas.microsoft.com/office/drawing/2014/main" id="{1AFD9A9E-FC48-BBC1-E2F1-AED1D1B3179F}"/>
              </a:ext>
            </a:extLst>
          </p:cNvPr>
          <p:cNvSpPr>
            <a:spLocks noGrp="1"/>
          </p:cNvSpPr>
          <p:nvPr>
            <p:ph sz="half" idx="2"/>
          </p:nvPr>
        </p:nvSpPr>
        <p:spPr>
          <a:xfrm>
            <a:off x="387927" y="2318657"/>
            <a:ext cx="8182798" cy="3339910"/>
          </a:xfrm>
        </p:spPr>
        <p:txBody>
          <a:bodyPr vert="horz" lIns="91440" tIns="45720" rIns="91440" bIns="45720" rtlCol="0" anchor="t">
            <a:normAutofit/>
          </a:bodyPr>
          <a:lstStyle/>
          <a:p>
            <a:r>
              <a:rPr lang="en-GB" altLang="en-US" dirty="0">
                <a:solidFill>
                  <a:srgbClr val="0070C0"/>
                </a:solidFill>
                <a:latin typeface="Arial"/>
                <a:cs typeface="Arial"/>
              </a:rPr>
              <a:t>Statements of what matters</a:t>
            </a:r>
          </a:p>
          <a:p>
            <a:r>
              <a:rPr lang="en-GB" altLang="en-US" dirty="0">
                <a:solidFill>
                  <a:srgbClr val="0070C0"/>
                </a:solidFill>
                <a:latin typeface="Arial"/>
                <a:cs typeface="Arial"/>
              </a:rPr>
              <a:t>Principles of Progression</a:t>
            </a:r>
          </a:p>
          <a:p>
            <a:r>
              <a:rPr lang="en-GB" altLang="en-US" dirty="0">
                <a:solidFill>
                  <a:srgbClr val="0070C0"/>
                </a:solidFill>
                <a:latin typeface="Arial"/>
                <a:cs typeface="Arial"/>
              </a:rPr>
              <a:t>Descriptions of Learning</a:t>
            </a:r>
          </a:p>
          <a:p>
            <a:endParaRPr lang="en-GB" altLang="en-US" dirty="0"/>
          </a:p>
        </p:txBody>
      </p:sp>
    </p:spTree>
    <p:extLst>
      <p:ext uri="{BB962C8B-B14F-4D97-AF65-F5344CB8AC3E}">
        <p14:creationId xmlns:p14="http://schemas.microsoft.com/office/powerpoint/2010/main" val="44651517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6B449B25-52B2-814B-D86F-1513ABF49C3F}"/>
              </a:ext>
            </a:extLst>
          </p:cNvPr>
          <p:cNvSpPr>
            <a:spLocks noGrp="1"/>
          </p:cNvSpPr>
          <p:nvPr>
            <p:ph type="title"/>
          </p:nvPr>
        </p:nvSpPr>
        <p:spPr/>
        <p:txBody>
          <a:bodyPr>
            <a:noAutofit/>
          </a:bodyPr>
          <a:lstStyle/>
          <a:p>
            <a:r>
              <a:rPr lang="en-GB" altLang="en-US" sz="3600" b="1" dirty="0">
                <a:solidFill>
                  <a:srgbClr val="0070C0"/>
                </a:solidFill>
              </a:rPr>
              <a:t>Mathematics and Numeracy</a:t>
            </a:r>
          </a:p>
        </p:txBody>
      </p:sp>
      <p:sp>
        <p:nvSpPr>
          <p:cNvPr id="71684" name="Content Placeholder 3">
            <a:extLst>
              <a:ext uri="{FF2B5EF4-FFF2-40B4-BE49-F238E27FC236}">
                <a16:creationId xmlns:a16="http://schemas.microsoft.com/office/drawing/2014/main" id="{32469C15-58D7-F4D2-B5E9-4808F659F6D3}"/>
              </a:ext>
            </a:extLst>
          </p:cNvPr>
          <p:cNvSpPr>
            <a:spLocks noGrp="1"/>
          </p:cNvSpPr>
          <p:nvPr>
            <p:ph sz="half" idx="2"/>
          </p:nvPr>
        </p:nvSpPr>
        <p:spPr>
          <a:xfrm>
            <a:off x="540328" y="1827093"/>
            <a:ext cx="8223146" cy="3735301"/>
          </a:xfrm>
        </p:spPr>
        <p:txBody>
          <a:bodyPr>
            <a:normAutofit/>
          </a:bodyPr>
          <a:lstStyle/>
          <a:p>
            <a:r>
              <a:rPr lang="en-GB" altLang="en-US" b="1" dirty="0">
                <a:solidFill>
                  <a:srgbClr val="0070C0"/>
                </a:solidFill>
              </a:rPr>
              <a:t>Statements of What Matters</a:t>
            </a:r>
          </a:p>
          <a:p>
            <a:r>
              <a:rPr lang="en-GB" altLang="en-US" sz="1800" dirty="0">
                <a:solidFill>
                  <a:srgbClr val="0070C0"/>
                </a:solidFill>
              </a:rPr>
              <a:t>Proficiencies in:</a:t>
            </a:r>
          </a:p>
          <a:p>
            <a:r>
              <a:rPr lang="en-GB" altLang="en-US" sz="1800" dirty="0">
                <a:solidFill>
                  <a:srgbClr val="0070C0"/>
                </a:solidFill>
              </a:rPr>
              <a:t>Conceptual Understanding</a:t>
            </a:r>
          </a:p>
          <a:p>
            <a:r>
              <a:rPr lang="en-GB" altLang="en-US" sz="1800" dirty="0">
                <a:solidFill>
                  <a:srgbClr val="0070C0"/>
                </a:solidFill>
              </a:rPr>
              <a:t>Communication using Symbols</a:t>
            </a:r>
          </a:p>
          <a:p>
            <a:r>
              <a:rPr lang="en-GB" altLang="en-US" sz="1800" dirty="0">
                <a:solidFill>
                  <a:srgbClr val="0070C0"/>
                </a:solidFill>
              </a:rPr>
              <a:t>Fluency</a:t>
            </a:r>
          </a:p>
          <a:p>
            <a:r>
              <a:rPr lang="en-GB" altLang="en-US" sz="1800" dirty="0">
                <a:solidFill>
                  <a:srgbClr val="0070C0"/>
                </a:solidFill>
              </a:rPr>
              <a:t>Logical Reasoning</a:t>
            </a:r>
          </a:p>
        </p:txBody>
      </p:sp>
    </p:spTree>
    <p:extLst>
      <p:ext uri="{BB962C8B-B14F-4D97-AF65-F5344CB8AC3E}">
        <p14:creationId xmlns:p14="http://schemas.microsoft.com/office/powerpoint/2010/main" val="233374027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52AB5FFC-192E-E4D2-B773-A0EDD89D0647}"/>
              </a:ext>
            </a:extLst>
          </p:cNvPr>
          <p:cNvSpPr>
            <a:spLocks noGrp="1"/>
          </p:cNvSpPr>
          <p:nvPr>
            <p:ph type="title"/>
          </p:nvPr>
        </p:nvSpPr>
        <p:spPr/>
        <p:txBody>
          <a:bodyPr>
            <a:noAutofit/>
          </a:bodyPr>
          <a:lstStyle/>
          <a:p>
            <a:r>
              <a:rPr lang="en-GB" altLang="en-US" sz="3600" b="1" dirty="0" err="1">
                <a:solidFill>
                  <a:srgbClr val="1F1F1F"/>
                </a:solidFill>
                <a:latin typeface="Arial" panose="020B0604020202020204" pitchFamily="34" charset="0"/>
              </a:rPr>
              <a:t>Disgrifiadau</a:t>
            </a:r>
            <a:r>
              <a:rPr lang="en-GB" altLang="en-US" sz="3600" b="1" dirty="0">
                <a:solidFill>
                  <a:srgbClr val="1F1F1F"/>
                </a:solidFill>
                <a:latin typeface="Arial" panose="020B0604020202020204" pitchFamily="34" charset="0"/>
              </a:rPr>
              <a:t> </a:t>
            </a:r>
            <a:r>
              <a:rPr lang="en-GB" altLang="en-US" sz="3600" b="1" dirty="0" err="1">
                <a:solidFill>
                  <a:srgbClr val="1F1F1F"/>
                </a:solidFill>
                <a:latin typeface="Arial" panose="020B0604020202020204" pitchFamily="34" charset="0"/>
              </a:rPr>
              <a:t>dysgu</a:t>
            </a:r>
            <a:br>
              <a:rPr lang="en-GB" altLang="en-US" sz="3600" b="1" dirty="0"/>
            </a:br>
            <a:r>
              <a:rPr lang="en-GB" altLang="en-US" sz="3600" dirty="0" err="1"/>
              <a:t>Mathemateg</a:t>
            </a:r>
            <a:r>
              <a:rPr lang="en-GB" altLang="en-US" sz="3600" dirty="0"/>
              <a:t> a </a:t>
            </a:r>
            <a:r>
              <a:rPr lang="en-GB" altLang="en-US" sz="3600" dirty="0" err="1"/>
              <a:t>Rhifedd</a:t>
            </a:r>
            <a:endParaRPr lang="en-GB" altLang="en-US" sz="3600" dirty="0"/>
          </a:p>
        </p:txBody>
      </p:sp>
      <p:sp>
        <p:nvSpPr>
          <p:cNvPr id="73731" name="Content Placeholder 2">
            <a:extLst>
              <a:ext uri="{FF2B5EF4-FFF2-40B4-BE49-F238E27FC236}">
                <a16:creationId xmlns:a16="http://schemas.microsoft.com/office/drawing/2014/main" id="{F068FAC7-8596-4E85-C209-1BCC0CC66BE8}"/>
              </a:ext>
            </a:extLst>
          </p:cNvPr>
          <p:cNvSpPr>
            <a:spLocks noGrp="1"/>
          </p:cNvSpPr>
          <p:nvPr>
            <p:ph sz="half" idx="1"/>
          </p:nvPr>
        </p:nvSpPr>
        <p:spPr>
          <a:xfrm>
            <a:off x="1485900" y="2057400"/>
            <a:ext cx="6172200" cy="2992041"/>
          </a:xfrm>
        </p:spPr>
        <p:txBody>
          <a:bodyPr vert="horz" lIns="91440" tIns="45720" rIns="91440" bIns="45720" rtlCol="0" anchor="t">
            <a:normAutofit/>
          </a:bodyPr>
          <a:lstStyle/>
          <a:p>
            <a:r>
              <a:rPr lang="en-GB" altLang="en-US" dirty="0">
                <a:hlinkClick r:id="rId3"/>
              </a:rPr>
              <a:t>mathemateg-a-rhifedd disgrifiadau-dysgu</a:t>
            </a:r>
            <a:endParaRPr lang="en-GB" altLang="en-US">
              <a:cs typeface="Calibri"/>
            </a:endParaRPr>
          </a:p>
        </p:txBody>
      </p:sp>
    </p:spTree>
    <p:extLst>
      <p:ext uri="{BB962C8B-B14F-4D97-AF65-F5344CB8AC3E}">
        <p14:creationId xmlns:p14="http://schemas.microsoft.com/office/powerpoint/2010/main" val="394668310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66C7AF0C-82E6-F89C-5F4D-9CAFFFB92EF0}"/>
              </a:ext>
            </a:extLst>
          </p:cNvPr>
          <p:cNvSpPr>
            <a:spLocks noGrp="1"/>
          </p:cNvSpPr>
          <p:nvPr>
            <p:ph type="title"/>
          </p:nvPr>
        </p:nvSpPr>
        <p:spPr/>
        <p:txBody>
          <a:bodyPr>
            <a:noAutofit/>
          </a:bodyPr>
          <a:lstStyle/>
          <a:p>
            <a:r>
              <a:rPr lang="en-GB" altLang="en-US" sz="3600" b="1" dirty="0">
                <a:solidFill>
                  <a:srgbClr val="0070C0"/>
                </a:solidFill>
              </a:rPr>
              <a:t>Descriptors of Learning</a:t>
            </a:r>
            <a:br>
              <a:rPr lang="en-GB" altLang="en-US" sz="3600" b="1" dirty="0"/>
            </a:br>
            <a:r>
              <a:rPr lang="en-GB" altLang="en-US" sz="3600" b="1" dirty="0">
                <a:solidFill>
                  <a:srgbClr val="0070C0"/>
                </a:solidFill>
              </a:rPr>
              <a:t>Mathematics and Numeracy</a:t>
            </a:r>
          </a:p>
        </p:txBody>
      </p:sp>
      <p:sp>
        <p:nvSpPr>
          <p:cNvPr id="75779" name="Content Placeholder 2">
            <a:extLst>
              <a:ext uri="{FF2B5EF4-FFF2-40B4-BE49-F238E27FC236}">
                <a16:creationId xmlns:a16="http://schemas.microsoft.com/office/drawing/2014/main" id="{D12EFD3C-C08E-36BF-B258-B1ECB9B7DE3B}"/>
              </a:ext>
            </a:extLst>
          </p:cNvPr>
          <p:cNvSpPr>
            <a:spLocks noGrp="1"/>
          </p:cNvSpPr>
          <p:nvPr>
            <p:ph sz="half" idx="1"/>
          </p:nvPr>
        </p:nvSpPr>
        <p:spPr>
          <a:xfrm>
            <a:off x="1386509" y="2594113"/>
            <a:ext cx="6172200" cy="2992041"/>
          </a:xfrm>
        </p:spPr>
        <p:txBody>
          <a:bodyPr vert="horz" lIns="91440" tIns="45720" rIns="91440" bIns="45720" rtlCol="0" anchor="t">
            <a:normAutofit/>
          </a:bodyPr>
          <a:lstStyle/>
          <a:p>
            <a:r>
              <a:rPr lang="en-GB" altLang="en-US" dirty="0">
                <a:hlinkClick r:id="rId3"/>
              </a:rPr>
              <a:t>Descriptors of learning for Mathematics and Numeracy</a:t>
            </a:r>
            <a:endParaRPr lang="en-GB" altLang="en-US"/>
          </a:p>
        </p:txBody>
      </p:sp>
    </p:spTree>
    <p:extLst>
      <p:ext uri="{BB962C8B-B14F-4D97-AF65-F5344CB8AC3E}">
        <p14:creationId xmlns:p14="http://schemas.microsoft.com/office/powerpoint/2010/main" val="136407996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F0E53C17-1C6E-B2E7-3D69-D5A10C7859F6}"/>
              </a:ext>
            </a:extLst>
          </p:cNvPr>
          <p:cNvSpPr>
            <a:spLocks noGrp="1"/>
          </p:cNvSpPr>
          <p:nvPr>
            <p:ph type="title"/>
          </p:nvPr>
        </p:nvSpPr>
        <p:spPr/>
        <p:txBody>
          <a:bodyPr/>
          <a:lstStyle/>
          <a:p>
            <a:r>
              <a:rPr lang="en-GB" altLang="en-US" b="1" dirty="0">
                <a:solidFill>
                  <a:srgbClr val="0070C0"/>
                </a:solidFill>
              </a:rPr>
              <a:t>New Progression Steps</a:t>
            </a:r>
          </a:p>
        </p:txBody>
      </p:sp>
      <p:sp>
        <p:nvSpPr>
          <p:cNvPr id="77828" name="Content Placeholder 3">
            <a:extLst>
              <a:ext uri="{FF2B5EF4-FFF2-40B4-BE49-F238E27FC236}">
                <a16:creationId xmlns:a16="http://schemas.microsoft.com/office/drawing/2014/main" id="{12C72EB5-A64E-D811-6935-E2F16BFAD5FA}"/>
              </a:ext>
            </a:extLst>
          </p:cNvPr>
          <p:cNvSpPr>
            <a:spLocks noGrp="1"/>
          </p:cNvSpPr>
          <p:nvPr>
            <p:ph sz="half" idx="2"/>
          </p:nvPr>
        </p:nvSpPr>
        <p:spPr>
          <a:xfrm>
            <a:off x="858982" y="2057400"/>
            <a:ext cx="6799118" cy="2992041"/>
          </a:xfrm>
        </p:spPr>
        <p:txBody>
          <a:bodyPr/>
          <a:lstStyle/>
          <a:p>
            <a:r>
              <a:rPr lang="en-GB" altLang="en-US" dirty="0">
                <a:solidFill>
                  <a:srgbClr val="0070C0"/>
                </a:solidFill>
              </a:rPr>
              <a:t>‘I can…’</a:t>
            </a:r>
          </a:p>
          <a:p>
            <a:r>
              <a:rPr lang="en-GB" altLang="en-US" dirty="0">
                <a:solidFill>
                  <a:srgbClr val="0070C0"/>
                </a:solidFill>
              </a:rPr>
              <a:t>‘I have…’</a:t>
            </a:r>
          </a:p>
          <a:p>
            <a:r>
              <a:rPr lang="en-GB" altLang="en-US" dirty="0">
                <a:solidFill>
                  <a:srgbClr val="0070C0"/>
                </a:solidFill>
              </a:rPr>
              <a:t>Not linked to ages or school year</a:t>
            </a:r>
          </a:p>
          <a:p>
            <a:r>
              <a:rPr lang="en-GB" altLang="en-US" dirty="0">
                <a:solidFill>
                  <a:srgbClr val="0070C0"/>
                </a:solidFill>
              </a:rPr>
              <a:t>Broad statements</a:t>
            </a:r>
          </a:p>
        </p:txBody>
      </p:sp>
    </p:spTree>
    <p:extLst>
      <p:ext uri="{BB962C8B-B14F-4D97-AF65-F5344CB8AC3E}">
        <p14:creationId xmlns:p14="http://schemas.microsoft.com/office/powerpoint/2010/main" val="408863654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9D0E1745-305E-16C3-2688-3F0765A06B69}"/>
              </a:ext>
            </a:extLst>
          </p:cNvPr>
          <p:cNvSpPr>
            <a:spLocks noGrp="1"/>
          </p:cNvSpPr>
          <p:nvPr>
            <p:ph type="title"/>
          </p:nvPr>
        </p:nvSpPr>
        <p:spPr/>
        <p:txBody>
          <a:bodyPr/>
          <a:lstStyle/>
          <a:p>
            <a:endParaRPr lang="en-GB" altLang="en-US"/>
          </a:p>
        </p:txBody>
      </p:sp>
      <p:sp>
        <p:nvSpPr>
          <p:cNvPr id="79875" name="Content Placeholder 2">
            <a:extLst>
              <a:ext uri="{FF2B5EF4-FFF2-40B4-BE49-F238E27FC236}">
                <a16:creationId xmlns:a16="http://schemas.microsoft.com/office/drawing/2014/main" id="{35C40B33-9337-EC3E-216D-28314F8C6AA3}"/>
              </a:ext>
            </a:extLst>
          </p:cNvPr>
          <p:cNvSpPr>
            <a:spLocks noGrp="1"/>
          </p:cNvSpPr>
          <p:nvPr>
            <p:ph sz="half" idx="1"/>
          </p:nvPr>
        </p:nvSpPr>
        <p:spPr>
          <a:xfrm>
            <a:off x="1485900" y="2057400"/>
            <a:ext cx="3028950" cy="2992041"/>
          </a:xfrm>
        </p:spPr>
        <p:txBody>
          <a:bodyPr/>
          <a:lstStyle/>
          <a:p>
            <a:endParaRPr lang="en-GB" altLang="en-US"/>
          </a:p>
        </p:txBody>
      </p:sp>
      <p:sp>
        <p:nvSpPr>
          <p:cNvPr id="79876" name="Content Placeholder 3">
            <a:extLst>
              <a:ext uri="{FF2B5EF4-FFF2-40B4-BE49-F238E27FC236}">
                <a16:creationId xmlns:a16="http://schemas.microsoft.com/office/drawing/2014/main" id="{624EC21A-CB18-B05E-6222-313AF4EDE7C7}"/>
              </a:ext>
            </a:extLst>
          </p:cNvPr>
          <p:cNvSpPr>
            <a:spLocks noGrp="1"/>
          </p:cNvSpPr>
          <p:nvPr>
            <p:ph sz="half" idx="2"/>
          </p:nvPr>
        </p:nvSpPr>
        <p:spPr>
          <a:xfrm>
            <a:off x="4629150" y="2057400"/>
            <a:ext cx="3028950" cy="2992041"/>
          </a:xfrm>
        </p:spPr>
        <p:txBody>
          <a:bodyPr/>
          <a:lstStyle/>
          <a:p>
            <a:endParaRPr lang="en-GB" altLang="en-US"/>
          </a:p>
        </p:txBody>
      </p:sp>
      <p:pic>
        <p:nvPicPr>
          <p:cNvPr id="79877" name="Content Placeholder 4">
            <a:extLst>
              <a:ext uri="{FF2B5EF4-FFF2-40B4-BE49-F238E27FC236}">
                <a16:creationId xmlns:a16="http://schemas.microsoft.com/office/drawing/2014/main" id="{57C10303-7E29-A8DA-5B16-993925DA9F3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01669" y="-303764"/>
            <a:ext cx="13019143" cy="77084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187094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E1114FB3-3673-D56F-6B47-2F52EEB6737F}"/>
              </a:ext>
            </a:extLst>
          </p:cNvPr>
          <p:cNvSpPr>
            <a:spLocks noGrp="1"/>
          </p:cNvSpPr>
          <p:nvPr>
            <p:ph type="title"/>
          </p:nvPr>
        </p:nvSpPr>
        <p:spPr/>
        <p:txBody>
          <a:bodyPr/>
          <a:lstStyle/>
          <a:p>
            <a:endParaRPr lang="en-GB" altLang="en-US"/>
          </a:p>
        </p:txBody>
      </p:sp>
      <p:pic>
        <p:nvPicPr>
          <p:cNvPr id="83971" name="Content Placeholder 5">
            <a:extLst>
              <a:ext uri="{FF2B5EF4-FFF2-40B4-BE49-F238E27FC236}">
                <a16:creationId xmlns:a16="http://schemas.microsoft.com/office/drawing/2014/main" id="{1A379150-32F5-37A7-D969-24547961307D}"/>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34711" y="778669"/>
            <a:ext cx="8915400" cy="5300663"/>
          </a:xfrm>
        </p:spPr>
      </p:pic>
      <p:sp>
        <p:nvSpPr>
          <p:cNvPr id="83972" name="Content Placeholder 3">
            <a:extLst>
              <a:ext uri="{FF2B5EF4-FFF2-40B4-BE49-F238E27FC236}">
                <a16:creationId xmlns:a16="http://schemas.microsoft.com/office/drawing/2014/main" id="{51D79168-7C03-F660-71BC-60AC9F6344A0}"/>
              </a:ext>
            </a:extLst>
          </p:cNvPr>
          <p:cNvSpPr>
            <a:spLocks noGrp="1"/>
          </p:cNvSpPr>
          <p:nvPr>
            <p:ph sz="half" idx="2"/>
          </p:nvPr>
        </p:nvSpPr>
        <p:spPr>
          <a:xfrm>
            <a:off x="4629150" y="2057400"/>
            <a:ext cx="3028950" cy="2992041"/>
          </a:xfrm>
        </p:spPr>
        <p:txBody>
          <a:bodyPr/>
          <a:lstStyle/>
          <a:p>
            <a:endParaRPr lang="en-GB" altLang="en-US"/>
          </a:p>
        </p:txBody>
      </p:sp>
    </p:spTree>
    <p:extLst>
      <p:ext uri="{BB962C8B-B14F-4D97-AF65-F5344CB8AC3E}">
        <p14:creationId xmlns:p14="http://schemas.microsoft.com/office/powerpoint/2010/main" val="266490158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C2F3A-D588-EC6C-C6C2-4DE483AEB9CD}"/>
              </a:ext>
            </a:extLst>
          </p:cNvPr>
          <p:cNvSpPr>
            <a:spLocks noGrp="1"/>
          </p:cNvSpPr>
          <p:nvPr>
            <p:ph type="title"/>
          </p:nvPr>
        </p:nvSpPr>
        <p:spPr>
          <a:xfrm>
            <a:off x="522514" y="992301"/>
            <a:ext cx="7886700" cy="994172"/>
          </a:xfrm>
        </p:spPr>
        <p:txBody>
          <a:bodyPr>
            <a:noAutofit/>
          </a:bodyPr>
          <a:lstStyle/>
          <a:p>
            <a:r>
              <a:rPr lang="en-GB" altLang="en-US" sz="3600" dirty="0">
                <a:solidFill>
                  <a:srgbClr val="0070C0"/>
                </a:solidFill>
                <a:latin typeface="Arial" panose="020B0604020202020204"/>
              </a:rPr>
              <a:t>The purpose of the assessment</a:t>
            </a:r>
            <a:endParaRPr lang="en-GB" sz="3600" dirty="0"/>
          </a:p>
        </p:txBody>
      </p:sp>
      <p:sp>
        <p:nvSpPr>
          <p:cNvPr id="3" name="Content Placeholder 2">
            <a:extLst>
              <a:ext uri="{FF2B5EF4-FFF2-40B4-BE49-F238E27FC236}">
                <a16:creationId xmlns:a16="http://schemas.microsoft.com/office/drawing/2014/main" id="{940D24C8-11CF-F492-8371-B48DCE3132B3}"/>
              </a:ext>
            </a:extLst>
          </p:cNvPr>
          <p:cNvSpPr>
            <a:spLocks noGrp="1"/>
          </p:cNvSpPr>
          <p:nvPr>
            <p:ph sz="half" idx="1"/>
          </p:nvPr>
        </p:nvSpPr>
        <p:spPr>
          <a:xfrm>
            <a:off x="608772" y="2355678"/>
            <a:ext cx="7923440" cy="3044820"/>
          </a:xfrm>
        </p:spPr>
        <p:txBody>
          <a:bodyPr>
            <a:normAutofit/>
          </a:bodyPr>
          <a:lstStyle/>
          <a:p>
            <a:r>
              <a:rPr lang="en-GB" altLang="en-US" sz="2250" dirty="0">
                <a:solidFill>
                  <a:srgbClr val="0070C0"/>
                </a:solidFill>
                <a:latin typeface="Arial" panose="020B0604020202020204" pitchFamily="34" charset="0"/>
              </a:rPr>
              <a:t>Assessment plays a fundamental role in ensuring each individual learner is supported and challenged accordingly. It should contribute to developing a holistic picture of the learner – their strengths, the ways in which they learn, and their areas for development – in order to inform next steps in learning and teaching. Assessment should not be used to make a one-off judgement on the overall achievement of a learner at a set age or point in time against descriptors or criteria on a ‘best-fit’ basis.</a:t>
            </a:r>
            <a:endParaRPr lang="en-GB" altLang="en-US" sz="2250" dirty="0">
              <a:solidFill>
                <a:srgbClr val="0070C0"/>
              </a:solidFill>
            </a:endParaRPr>
          </a:p>
          <a:p>
            <a:endParaRPr lang="en-GB" dirty="0"/>
          </a:p>
        </p:txBody>
      </p:sp>
    </p:spTree>
    <p:extLst>
      <p:ext uri="{BB962C8B-B14F-4D97-AF65-F5344CB8AC3E}">
        <p14:creationId xmlns:p14="http://schemas.microsoft.com/office/powerpoint/2010/main" val="212672951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a:extLst>
              <a:ext uri="{FF2B5EF4-FFF2-40B4-BE49-F238E27FC236}">
                <a16:creationId xmlns:a16="http://schemas.microsoft.com/office/drawing/2014/main" id="{494034D6-0984-6114-139F-0584C493B55D}"/>
              </a:ext>
            </a:extLst>
          </p:cNvPr>
          <p:cNvSpPr>
            <a:spLocks noGrp="1"/>
          </p:cNvSpPr>
          <p:nvPr>
            <p:ph type="title"/>
          </p:nvPr>
        </p:nvSpPr>
        <p:spPr/>
        <p:txBody>
          <a:bodyPr>
            <a:noAutofit/>
          </a:bodyPr>
          <a:lstStyle/>
          <a:p>
            <a:r>
              <a:rPr lang="en-GB" altLang="en-US" sz="3600" b="1" dirty="0">
                <a:solidFill>
                  <a:srgbClr val="0070C0"/>
                </a:solidFill>
              </a:rPr>
              <a:t>Who delivers it?</a:t>
            </a:r>
          </a:p>
        </p:txBody>
      </p:sp>
      <p:sp>
        <p:nvSpPr>
          <p:cNvPr id="4" name="Content Placeholder 3">
            <a:extLst>
              <a:ext uri="{FF2B5EF4-FFF2-40B4-BE49-F238E27FC236}">
                <a16:creationId xmlns:a16="http://schemas.microsoft.com/office/drawing/2014/main" id="{00A8307A-599C-56C5-E09E-C2982B32CAFB}"/>
              </a:ext>
            </a:extLst>
          </p:cNvPr>
          <p:cNvSpPr>
            <a:spLocks noGrp="1"/>
          </p:cNvSpPr>
          <p:nvPr>
            <p:ph sz="half" idx="2"/>
          </p:nvPr>
        </p:nvSpPr>
        <p:spPr>
          <a:xfrm>
            <a:off x="367146" y="1723552"/>
            <a:ext cx="8578426" cy="3419423"/>
          </a:xfrm>
        </p:spPr>
        <p:txBody>
          <a:bodyPr/>
          <a:lstStyle/>
          <a:p>
            <a:pPr>
              <a:defRPr/>
            </a:pPr>
            <a:r>
              <a:rPr lang="en-GB" dirty="0">
                <a:solidFill>
                  <a:srgbClr val="0070C0"/>
                </a:solidFill>
              </a:rPr>
              <a:t>Professional learning for ECEC staff is often driven by policy directive (Ball 2013), rather than children’s direct experiences</a:t>
            </a:r>
            <a:r>
              <a:rPr lang="en-GB" i="1" dirty="0">
                <a:solidFill>
                  <a:srgbClr val="0070C0"/>
                </a:solidFill>
              </a:rPr>
              <a:t>.</a:t>
            </a:r>
          </a:p>
          <a:p>
            <a:pPr>
              <a:defRPr/>
            </a:pPr>
            <a:r>
              <a:rPr lang="en-GB" i="1" dirty="0">
                <a:solidFill>
                  <a:srgbClr val="0070C0"/>
                </a:solidFill>
              </a:rPr>
              <a:t>New teaching standards</a:t>
            </a:r>
          </a:p>
          <a:p>
            <a:pPr marL="0" indent="0">
              <a:buNone/>
              <a:defRPr/>
            </a:pPr>
            <a:r>
              <a:rPr lang="en-GB" dirty="0"/>
              <a:t> </a:t>
            </a:r>
          </a:p>
          <a:p>
            <a:pPr>
              <a:defRPr/>
            </a:pPr>
            <a:endParaRPr lang="en-GB" dirty="0"/>
          </a:p>
        </p:txBody>
      </p:sp>
    </p:spTree>
    <p:extLst>
      <p:ext uri="{BB962C8B-B14F-4D97-AF65-F5344CB8AC3E}">
        <p14:creationId xmlns:p14="http://schemas.microsoft.com/office/powerpoint/2010/main" val="206351565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7628B-75F1-A851-6E54-74F2652BA159}"/>
              </a:ext>
            </a:extLst>
          </p:cNvPr>
          <p:cNvSpPr>
            <a:spLocks noGrp="1"/>
          </p:cNvSpPr>
          <p:nvPr>
            <p:ph type="title"/>
          </p:nvPr>
        </p:nvSpPr>
        <p:spPr/>
        <p:txBody>
          <a:bodyPr>
            <a:normAutofit fontScale="90000"/>
          </a:bodyPr>
          <a:lstStyle/>
          <a:p>
            <a:pPr>
              <a:defRPr/>
            </a:pPr>
            <a:r>
              <a:rPr lang="en-GB" dirty="0">
                <a:solidFill>
                  <a:srgbClr val="0070C0"/>
                </a:solidFill>
              </a:rPr>
              <a:t>Systemic, Sustainable Transformative professional learning </a:t>
            </a:r>
          </a:p>
        </p:txBody>
      </p:sp>
      <p:sp>
        <p:nvSpPr>
          <p:cNvPr id="4" name="Content Placeholder 3">
            <a:extLst>
              <a:ext uri="{FF2B5EF4-FFF2-40B4-BE49-F238E27FC236}">
                <a16:creationId xmlns:a16="http://schemas.microsoft.com/office/drawing/2014/main" id="{55634584-90F6-530E-12D9-54237EC547A1}"/>
              </a:ext>
            </a:extLst>
          </p:cNvPr>
          <p:cNvSpPr>
            <a:spLocks noGrp="1"/>
          </p:cNvSpPr>
          <p:nvPr>
            <p:ph sz="half" idx="2"/>
          </p:nvPr>
        </p:nvSpPr>
        <p:spPr>
          <a:xfrm>
            <a:off x="4853402" y="1769270"/>
            <a:ext cx="4022034" cy="3951891"/>
          </a:xfrm>
          <a:solidFill>
            <a:schemeClr val="bg1"/>
          </a:solidFill>
        </p:spPr>
        <p:txBody>
          <a:bodyPr>
            <a:normAutofit fontScale="92500" lnSpcReduction="20000"/>
          </a:bodyPr>
          <a:lstStyle/>
          <a:p>
            <a:pPr>
              <a:defRPr/>
            </a:pPr>
            <a:r>
              <a:rPr lang="en-GB" dirty="0">
                <a:solidFill>
                  <a:srgbClr val="0070C0"/>
                </a:solidFill>
              </a:rPr>
              <a:t>Calls for an ‘evaluative stance’ from those making decisions about professional learning (</a:t>
            </a:r>
            <a:r>
              <a:rPr lang="en-GB" dirty="0" err="1">
                <a:solidFill>
                  <a:srgbClr val="0070C0"/>
                </a:solidFill>
              </a:rPr>
              <a:t>Sumsion</a:t>
            </a:r>
            <a:r>
              <a:rPr lang="en-GB" dirty="0">
                <a:solidFill>
                  <a:srgbClr val="0070C0"/>
                </a:solidFill>
              </a:rPr>
              <a:t> </a:t>
            </a:r>
            <a:r>
              <a:rPr lang="en-GB" i="1" dirty="0">
                <a:solidFill>
                  <a:srgbClr val="0070C0"/>
                </a:solidFill>
              </a:rPr>
              <a:t>et al </a:t>
            </a:r>
            <a:r>
              <a:rPr lang="en-GB" dirty="0">
                <a:solidFill>
                  <a:srgbClr val="0070C0"/>
                </a:solidFill>
              </a:rPr>
              <a:t>2015)</a:t>
            </a:r>
          </a:p>
          <a:p>
            <a:pPr>
              <a:defRPr/>
            </a:pPr>
            <a:r>
              <a:rPr lang="en-GB" dirty="0">
                <a:solidFill>
                  <a:srgbClr val="0070C0"/>
                </a:solidFill>
              </a:rPr>
              <a:t>Effective professional learning leads to </a:t>
            </a:r>
            <a:r>
              <a:rPr lang="en-GB" i="1" dirty="0">
                <a:solidFill>
                  <a:srgbClr val="0070C0"/>
                </a:solidFill>
              </a:rPr>
              <a:t>Systemic</a:t>
            </a:r>
            <a:r>
              <a:rPr lang="en-GB" dirty="0">
                <a:solidFill>
                  <a:srgbClr val="0070C0"/>
                </a:solidFill>
              </a:rPr>
              <a:t>, </a:t>
            </a:r>
            <a:r>
              <a:rPr lang="en-GB" i="1" dirty="0">
                <a:solidFill>
                  <a:srgbClr val="0070C0"/>
                </a:solidFill>
              </a:rPr>
              <a:t>Sustainable</a:t>
            </a:r>
            <a:r>
              <a:rPr lang="en-GB" dirty="0">
                <a:solidFill>
                  <a:srgbClr val="0070C0"/>
                </a:solidFill>
              </a:rPr>
              <a:t> </a:t>
            </a:r>
            <a:r>
              <a:rPr lang="en-GB" i="1" dirty="0">
                <a:solidFill>
                  <a:srgbClr val="0070C0"/>
                </a:solidFill>
              </a:rPr>
              <a:t>Transformation</a:t>
            </a:r>
            <a:r>
              <a:rPr lang="en-GB" dirty="0">
                <a:solidFill>
                  <a:srgbClr val="0070C0"/>
                </a:solidFill>
              </a:rPr>
              <a:t> of professional practice (Waters and </a:t>
            </a:r>
            <a:r>
              <a:rPr lang="en-GB" dirty="0" err="1">
                <a:solidFill>
                  <a:srgbClr val="0070C0"/>
                </a:solidFill>
              </a:rPr>
              <a:t>Payler</a:t>
            </a:r>
            <a:r>
              <a:rPr lang="en-GB" dirty="0">
                <a:solidFill>
                  <a:srgbClr val="0070C0"/>
                </a:solidFill>
              </a:rPr>
              <a:t> 2015, 2018) </a:t>
            </a:r>
          </a:p>
          <a:p>
            <a:pPr>
              <a:defRPr/>
            </a:pPr>
            <a:endParaRPr lang="en-GB" dirty="0">
              <a:solidFill>
                <a:srgbClr val="FF0000"/>
              </a:solidFill>
            </a:endParaRPr>
          </a:p>
        </p:txBody>
      </p:sp>
      <p:graphicFrame>
        <p:nvGraphicFramePr>
          <p:cNvPr id="11" name="Content Placeholder 10">
            <a:extLst>
              <a:ext uri="{FF2B5EF4-FFF2-40B4-BE49-F238E27FC236}">
                <a16:creationId xmlns:a16="http://schemas.microsoft.com/office/drawing/2014/main" id="{A53A6DF0-0920-D6A0-EA1B-5A52DA2AA69A}"/>
              </a:ext>
            </a:extLst>
          </p:cNvPr>
          <p:cNvGraphicFramePr>
            <a:graphicFrameLocks noGrp="1"/>
          </p:cNvGraphicFramePr>
          <p:nvPr>
            <p:ph sz="half" idx="1"/>
            <p:extLst>
              <p:ext uri="{D42A27DB-BD31-4B8C-83A1-F6EECF244321}">
                <p14:modId xmlns:p14="http://schemas.microsoft.com/office/powerpoint/2010/main" val="3627664409"/>
              </p:ext>
            </p:extLst>
          </p:nvPr>
        </p:nvGraphicFramePr>
        <p:xfrm>
          <a:off x="1614488" y="1847090"/>
          <a:ext cx="2914650" cy="3263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0957008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3A94B-4D0C-64D5-6BE5-CC8AFB0DF572}"/>
              </a:ext>
            </a:extLst>
          </p:cNvPr>
          <p:cNvSpPr>
            <a:spLocks noGrp="1"/>
          </p:cNvSpPr>
          <p:nvPr>
            <p:ph type="title"/>
          </p:nvPr>
        </p:nvSpPr>
        <p:spPr>
          <a:xfrm>
            <a:off x="69752" y="362587"/>
            <a:ext cx="7886700" cy="994172"/>
          </a:xfrm>
        </p:spPr>
        <p:txBody>
          <a:bodyPr>
            <a:normAutofit fontScale="90000"/>
          </a:bodyPr>
          <a:lstStyle/>
          <a:p>
            <a:br>
              <a:rPr lang="en-GB" altLang="en-US" b="1" dirty="0"/>
            </a:br>
            <a:r>
              <a:rPr lang="en-GB" altLang="en-US" b="1" dirty="0">
                <a:solidFill>
                  <a:srgbClr val="0070C0"/>
                </a:solidFill>
              </a:rPr>
              <a:t>Stocktake recommendations</a:t>
            </a:r>
            <a:endParaRPr lang="en-GB" b="1" dirty="0"/>
          </a:p>
        </p:txBody>
      </p:sp>
      <p:sp>
        <p:nvSpPr>
          <p:cNvPr id="3" name="Content Placeholder 2">
            <a:extLst>
              <a:ext uri="{FF2B5EF4-FFF2-40B4-BE49-F238E27FC236}">
                <a16:creationId xmlns:a16="http://schemas.microsoft.com/office/drawing/2014/main" id="{402BDAC8-68ED-5981-7C14-96053B195739}"/>
              </a:ext>
            </a:extLst>
          </p:cNvPr>
          <p:cNvSpPr>
            <a:spLocks noGrp="1"/>
          </p:cNvSpPr>
          <p:nvPr>
            <p:ph sz="half" idx="1"/>
          </p:nvPr>
        </p:nvSpPr>
        <p:spPr>
          <a:xfrm>
            <a:off x="429868" y="1868661"/>
            <a:ext cx="7901785" cy="3621312"/>
          </a:xfrm>
        </p:spPr>
        <p:txBody>
          <a:bodyPr>
            <a:normAutofit lnSpcReduction="10000"/>
          </a:bodyPr>
          <a:lstStyle/>
          <a:p>
            <a:r>
              <a:rPr lang="en-GB" altLang="en-US" sz="1950" dirty="0">
                <a:solidFill>
                  <a:srgbClr val="0070C0"/>
                </a:solidFill>
              </a:rPr>
              <a:t>Consider compulsory training for leaders’ across the sector including strategic leaders in the Country, consortia, primary head teachers, advisory staff, leaders of funded non-maintained settings and services to support their understanding of the principles and practices of the Foundation Phase. </a:t>
            </a:r>
          </a:p>
          <a:p>
            <a:r>
              <a:rPr lang="en-GB" altLang="en-US" sz="1950" dirty="0">
                <a:solidFill>
                  <a:srgbClr val="0070C0"/>
                </a:solidFill>
              </a:rPr>
              <a:t>include research showing how effective implementation of the Foundation Phase can support standards and impact on social and economic growth generally. </a:t>
            </a:r>
          </a:p>
          <a:p>
            <a:r>
              <a:rPr lang="en-GB" altLang="en-US" sz="1950" dirty="0">
                <a:solidFill>
                  <a:srgbClr val="0070C0"/>
                </a:solidFill>
              </a:rPr>
              <a:t>Ensure that all modules/training are underpinned by theory and research making clear the value of effective early education. Links between theory and practice and the important role of the adult need to be explicit.</a:t>
            </a:r>
          </a:p>
          <a:p>
            <a:r>
              <a:rPr lang="en-GB" altLang="en-US" sz="1950" dirty="0">
                <a:solidFill>
                  <a:srgbClr val="0070C0"/>
                </a:solidFill>
              </a:rPr>
              <a:t>(Welsh Government, 2014)</a:t>
            </a:r>
          </a:p>
          <a:p>
            <a:endParaRPr lang="en-GB" dirty="0"/>
          </a:p>
        </p:txBody>
      </p:sp>
    </p:spTree>
    <p:extLst>
      <p:ext uri="{BB962C8B-B14F-4D97-AF65-F5344CB8AC3E}">
        <p14:creationId xmlns:p14="http://schemas.microsoft.com/office/powerpoint/2010/main" val="399122536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1">
            <a:extLst>
              <a:ext uri="{FF2B5EF4-FFF2-40B4-BE49-F238E27FC236}">
                <a16:creationId xmlns:a16="http://schemas.microsoft.com/office/drawing/2014/main" id="{8628F957-A758-E27E-2ACA-2A5DE46969AC}"/>
              </a:ext>
            </a:extLst>
          </p:cNvPr>
          <p:cNvSpPr>
            <a:spLocks noGrp="1"/>
          </p:cNvSpPr>
          <p:nvPr>
            <p:ph type="title"/>
          </p:nvPr>
        </p:nvSpPr>
        <p:spPr>
          <a:xfrm>
            <a:off x="162221" y="226633"/>
            <a:ext cx="8164286" cy="994172"/>
          </a:xfrm>
        </p:spPr>
        <p:txBody>
          <a:bodyPr>
            <a:noAutofit/>
          </a:bodyPr>
          <a:lstStyle/>
          <a:p>
            <a:r>
              <a:rPr lang="en-GB" altLang="en-US" sz="3600" b="1" dirty="0"/>
              <a:t>                </a:t>
            </a:r>
            <a:r>
              <a:rPr lang="en-GB" altLang="en-US" sz="3600" b="1" dirty="0">
                <a:solidFill>
                  <a:srgbClr val="0070C0"/>
                </a:solidFill>
              </a:rPr>
              <a:t>Evaluation</a:t>
            </a:r>
          </a:p>
        </p:txBody>
      </p:sp>
      <p:sp>
        <p:nvSpPr>
          <p:cNvPr id="96260" name="Content Placeholder 3">
            <a:extLst>
              <a:ext uri="{FF2B5EF4-FFF2-40B4-BE49-F238E27FC236}">
                <a16:creationId xmlns:a16="http://schemas.microsoft.com/office/drawing/2014/main" id="{103D4479-B5E0-C6C1-1DE5-01936BD72061}"/>
              </a:ext>
            </a:extLst>
          </p:cNvPr>
          <p:cNvSpPr>
            <a:spLocks noGrp="1"/>
          </p:cNvSpPr>
          <p:nvPr>
            <p:ph sz="half" idx="2"/>
          </p:nvPr>
        </p:nvSpPr>
        <p:spPr>
          <a:xfrm>
            <a:off x="415636" y="1421296"/>
            <a:ext cx="8618146" cy="4582301"/>
          </a:xfrm>
        </p:spPr>
        <p:txBody>
          <a:bodyPr vert="horz" lIns="91440" tIns="45720" rIns="91440" bIns="45720" rtlCol="0" anchor="t">
            <a:noAutofit/>
          </a:bodyPr>
          <a:lstStyle/>
          <a:p>
            <a:r>
              <a:rPr lang="en-GB" altLang="en-US" sz="2000" dirty="0">
                <a:solidFill>
                  <a:srgbClr val="0070C0"/>
                </a:solidFill>
              </a:rPr>
              <a:t>Clear guidance is required from the Welsh Government that clarifies the importance of developmentally appropriate practice alongside a statutory curriculum and expected levels of achievement.</a:t>
            </a:r>
            <a:endParaRPr lang="en-GB" altLang="en-US" sz="2000" dirty="0">
              <a:solidFill>
                <a:srgbClr val="0070C0"/>
              </a:solidFill>
              <a:cs typeface="Calibri"/>
            </a:endParaRPr>
          </a:p>
          <a:p>
            <a:r>
              <a:rPr lang="en-GB" altLang="en-US" sz="2000" dirty="0">
                <a:solidFill>
                  <a:srgbClr val="0070C0"/>
                </a:solidFill>
              </a:rPr>
              <a:t> Specific attention (through training and guidance for practitioners) should be given on how to use the Foundation Phase pedagogies in Year 1 and especially Year 2 classes.</a:t>
            </a:r>
            <a:endParaRPr lang="en-GB" altLang="en-US" sz="2000" dirty="0">
              <a:solidFill>
                <a:srgbClr val="0070C0"/>
              </a:solidFill>
              <a:cs typeface="Calibri"/>
            </a:endParaRPr>
          </a:p>
        </p:txBody>
      </p:sp>
    </p:spTree>
    <p:extLst>
      <p:ext uri="{BB962C8B-B14F-4D97-AF65-F5344CB8AC3E}">
        <p14:creationId xmlns:p14="http://schemas.microsoft.com/office/powerpoint/2010/main" val="87497036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Title 1">
            <a:extLst>
              <a:ext uri="{FF2B5EF4-FFF2-40B4-BE49-F238E27FC236}">
                <a16:creationId xmlns:a16="http://schemas.microsoft.com/office/drawing/2014/main" id="{21FA78C5-E3D1-C20F-923E-DD84EF0D8A44}"/>
              </a:ext>
            </a:extLst>
          </p:cNvPr>
          <p:cNvSpPr>
            <a:spLocks noGrp="1"/>
          </p:cNvSpPr>
          <p:nvPr>
            <p:ph type="title"/>
          </p:nvPr>
        </p:nvSpPr>
        <p:spPr/>
        <p:txBody>
          <a:bodyPr>
            <a:noAutofit/>
          </a:bodyPr>
          <a:lstStyle/>
          <a:p>
            <a:br>
              <a:rPr lang="en-GB" altLang="en-US" sz="3600" b="1" dirty="0"/>
            </a:br>
            <a:r>
              <a:rPr lang="en-GB" altLang="en-US" sz="3600" b="1" dirty="0">
                <a:solidFill>
                  <a:srgbClr val="0070C0"/>
                </a:solidFill>
              </a:rPr>
              <a:t>Further reading</a:t>
            </a:r>
          </a:p>
        </p:txBody>
      </p:sp>
      <p:sp>
        <p:nvSpPr>
          <p:cNvPr id="98307" name="Content Placeholder 2">
            <a:extLst>
              <a:ext uri="{FF2B5EF4-FFF2-40B4-BE49-F238E27FC236}">
                <a16:creationId xmlns:a16="http://schemas.microsoft.com/office/drawing/2014/main" id="{A1FDD0AA-7683-1E05-EF64-018201C2F4B1}"/>
              </a:ext>
            </a:extLst>
          </p:cNvPr>
          <p:cNvSpPr>
            <a:spLocks noGrp="1"/>
          </p:cNvSpPr>
          <p:nvPr>
            <p:ph sz="half" idx="1"/>
          </p:nvPr>
        </p:nvSpPr>
        <p:spPr>
          <a:xfrm>
            <a:off x="543792" y="2293174"/>
            <a:ext cx="7164161" cy="2167448"/>
          </a:xfrm>
        </p:spPr>
        <p:txBody>
          <a:bodyPr/>
          <a:lstStyle/>
          <a:p>
            <a:r>
              <a:rPr lang="en-GB" altLang="en-US" dirty="0">
                <a:solidFill>
                  <a:srgbClr val="0070C0"/>
                </a:solidFill>
              </a:rPr>
              <a:t>Kingston, D; Siraj, I; (2017) Supporting the Implementation of the Foundation Phase through effective Professional Development. </a:t>
            </a:r>
            <a:r>
              <a:rPr lang="en-GB" altLang="en-US" b="1" dirty="0">
                <a:solidFill>
                  <a:srgbClr val="0070C0"/>
                </a:solidFill>
              </a:rPr>
              <a:t>Welsh Journal of Education</a:t>
            </a:r>
            <a:r>
              <a:rPr lang="en-GB" altLang="en-US" dirty="0">
                <a:solidFill>
                  <a:srgbClr val="0070C0"/>
                </a:solidFill>
              </a:rPr>
              <a:t> , 19 (1) pp. 39-68. </a:t>
            </a:r>
            <a:r>
              <a:rPr lang="en-GB" altLang="en-US" u="sng" dirty="0">
                <a:solidFill>
                  <a:srgbClr val="0070C0"/>
                </a:solidFill>
                <a:hlinkClick r:id="rId3">
                  <a:extLst>
                    <a:ext uri="{A12FA001-AC4F-418D-AE19-62706E023703}">
                      <ahyp:hlinkClr xmlns:ahyp="http://schemas.microsoft.com/office/drawing/2018/hyperlinkcolor" val="tx"/>
                    </a:ext>
                  </a:extLst>
                </a:hlinkClick>
              </a:rPr>
              <a:t>10.16922/wje.19.1.3</a:t>
            </a:r>
            <a:r>
              <a:rPr lang="en-GB" altLang="en-US" dirty="0">
                <a:solidFill>
                  <a:srgbClr val="0070C0"/>
                </a:solidFill>
              </a:rPr>
              <a:t>.</a:t>
            </a:r>
          </a:p>
          <a:p>
            <a:endParaRPr lang="en-GB" altLang="en-US" dirty="0"/>
          </a:p>
        </p:txBody>
      </p:sp>
    </p:spTree>
    <p:extLst>
      <p:ext uri="{BB962C8B-B14F-4D97-AF65-F5344CB8AC3E}">
        <p14:creationId xmlns:p14="http://schemas.microsoft.com/office/powerpoint/2010/main" val="39748301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Title 1">
            <a:extLst>
              <a:ext uri="{FF2B5EF4-FFF2-40B4-BE49-F238E27FC236}">
                <a16:creationId xmlns:a16="http://schemas.microsoft.com/office/drawing/2014/main" id="{C50A3795-BA4F-AE6C-519B-593D9831C536}"/>
              </a:ext>
            </a:extLst>
          </p:cNvPr>
          <p:cNvSpPr>
            <a:spLocks noGrp="1"/>
          </p:cNvSpPr>
          <p:nvPr>
            <p:ph type="title"/>
          </p:nvPr>
        </p:nvSpPr>
        <p:spPr/>
        <p:txBody>
          <a:bodyPr>
            <a:noAutofit/>
          </a:bodyPr>
          <a:lstStyle/>
          <a:p>
            <a:br>
              <a:rPr lang="en-GB" altLang="en-US" sz="3600" b="1" dirty="0"/>
            </a:br>
            <a:r>
              <a:rPr lang="en-GB" altLang="en-US" sz="3600" b="1" dirty="0">
                <a:solidFill>
                  <a:srgbClr val="0070C0"/>
                </a:solidFill>
              </a:rPr>
              <a:t>Further Reading</a:t>
            </a:r>
          </a:p>
        </p:txBody>
      </p:sp>
      <p:sp>
        <p:nvSpPr>
          <p:cNvPr id="100356" name="Content Placeholder 3">
            <a:extLst>
              <a:ext uri="{FF2B5EF4-FFF2-40B4-BE49-F238E27FC236}">
                <a16:creationId xmlns:a16="http://schemas.microsoft.com/office/drawing/2014/main" id="{2266E8E7-9184-CA2E-6254-31A01C715B9E}"/>
              </a:ext>
            </a:extLst>
          </p:cNvPr>
          <p:cNvSpPr>
            <a:spLocks noGrp="1"/>
          </p:cNvSpPr>
          <p:nvPr>
            <p:ph sz="half" idx="2"/>
          </p:nvPr>
        </p:nvSpPr>
        <p:spPr>
          <a:xfrm>
            <a:off x="628650" y="2371725"/>
            <a:ext cx="7078436" cy="2992041"/>
          </a:xfrm>
        </p:spPr>
        <p:txBody>
          <a:bodyPr vert="horz" lIns="91440" tIns="45720" rIns="91440" bIns="45720" rtlCol="0" anchor="t">
            <a:normAutofit/>
          </a:bodyPr>
          <a:lstStyle/>
          <a:p>
            <a:r>
              <a:rPr lang="en-GB" altLang="en-US" b="1" dirty="0">
                <a:solidFill>
                  <a:srgbClr val="0070C0"/>
                </a:solidFill>
                <a:hlinkClick r:id="rId3">
                  <a:extLst>
                    <a:ext uri="{A12FA001-AC4F-418D-AE19-62706E023703}">
                      <ahyp:hlinkClr xmlns:ahyp="http://schemas.microsoft.com/office/drawing/2018/hyperlinkcolor" val="tx"/>
                    </a:ext>
                  </a:extLst>
                </a:hlinkClick>
              </a:rPr>
              <a:t>Routes for Learning</a:t>
            </a:r>
          </a:p>
          <a:p>
            <a:r>
              <a:rPr lang="en-GB" altLang="en-US" dirty="0">
                <a:solidFill>
                  <a:srgbClr val="8E58B6"/>
                </a:solidFill>
                <a:hlinkClick r:id="rId3">
                  <a:extLst>
                    <a:ext uri="{A12FA001-AC4F-418D-AE19-62706E023703}">
                      <ahyp:hlinkClr xmlns:ahyp="http://schemas.microsoft.com/office/drawing/2018/hyperlinkcolor" val="tx"/>
                    </a:ext>
                  </a:extLst>
                </a:hlinkClick>
              </a:rPr>
              <a:t>Routes For Learning Link</a:t>
            </a:r>
            <a:endParaRPr lang="en-GB" altLang="en-US" dirty="0">
              <a:solidFill>
                <a:srgbClr val="8E58B6"/>
              </a:solidFill>
              <a:cs typeface="Calibri"/>
            </a:endParaRPr>
          </a:p>
        </p:txBody>
      </p:sp>
    </p:spTree>
    <p:extLst>
      <p:ext uri="{BB962C8B-B14F-4D97-AF65-F5344CB8AC3E}">
        <p14:creationId xmlns:p14="http://schemas.microsoft.com/office/powerpoint/2010/main" val="111235509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itle 4">
            <a:extLst>
              <a:ext uri="{FF2B5EF4-FFF2-40B4-BE49-F238E27FC236}">
                <a16:creationId xmlns:a16="http://schemas.microsoft.com/office/drawing/2014/main" id="{0702C2E1-BC32-755B-DF2D-7A8917095D72}"/>
              </a:ext>
            </a:extLst>
          </p:cNvPr>
          <p:cNvSpPr>
            <a:spLocks noGrp="1"/>
          </p:cNvSpPr>
          <p:nvPr>
            <p:ph type="title"/>
          </p:nvPr>
        </p:nvSpPr>
        <p:spPr>
          <a:xfrm>
            <a:off x="61232" y="-24602"/>
            <a:ext cx="8788853" cy="4039790"/>
          </a:xfrm>
        </p:spPr>
        <p:txBody>
          <a:bodyPr>
            <a:noAutofit/>
          </a:bodyPr>
          <a:lstStyle/>
          <a:p>
            <a:pPr algn="l">
              <a:buNone/>
            </a:pPr>
            <a:br>
              <a:rPr lang="en-GB" altLang="en-US" sz="1600" dirty="0">
                <a:latin typeface="+mn-lt"/>
              </a:rPr>
            </a:br>
            <a:br>
              <a:rPr lang="en-GB" altLang="en-US" sz="1600" dirty="0">
                <a:latin typeface="+mn-lt"/>
              </a:rPr>
            </a:br>
            <a:br>
              <a:rPr lang="en-GB" altLang="en-US" sz="1600" dirty="0">
                <a:latin typeface="+mn-lt"/>
              </a:rPr>
            </a:br>
            <a:br>
              <a:rPr lang="en-GB" altLang="en-US" sz="1600" dirty="0">
                <a:latin typeface="+mn-lt"/>
              </a:rPr>
            </a:br>
            <a:br>
              <a:rPr lang="en-GB" altLang="en-US" sz="1600" dirty="0">
                <a:latin typeface="+mn-lt"/>
              </a:rPr>
            </a:br>
            <a:br>
              <a:rPr lang="en-GB" altLang="en-US" sz="1600" dirty="0">
                <a:latin typeface="+mn-lt"/>
              </a:rPr>
            </a:br>
            <a:br>
              <a:rPr lang="en-GB" altLang="en-US" sz="1600" dirty="0">
                <a:latin typeface="+mn-lt"/>
              </a:rPr>
            </a:br>
            <a:br>
              <a:rPr lang="en-GB" altLang="en-US" sz="1600" dirty="0">
                <a:latin typeface="+mn-lt"/>
              </a:rPr>
            </a:br>
            <a:br>
              <a:rPr lang="en-GB" altLang="en-US" sz="1600" dirty="0">
                <a:latin typeface="+mn-lt"/>
              </a:rPr>
            </a:br>
            <a:br>
              <a:rPr lang="en-GB" altLang="en-US" sz="1600" dirty="0">
                <a:latin typeface="+mn-lt"/>
              </a:rPr>
            </a:br>
            <a:br>
              <a:rPr lang="en-GB" altLang="en-US" sz="1600" dirty="0">
                <a:latin typeface="+mn-lt"/>
              </a:rPr>
            </a:br>
            <a:br>
              <a:rPr lang="en-GB" altLang="en-US" sz="1600" dirty="0">
                <a:latin typeface="+mn-lt"/>
              </a:rPr>
            </a:br>
            <a:br>
              <a:rPr lang="en-GB" altLang="en-US" sz="1600" dirty="0">
                <a:latin typeface="+mn-lt"/>
              </a:rPr>
            </a:br>
            <a:br>
              <a:rPr lang="en-GB" altLang="en-US" sz="1600" dirty="0">
                <a:latin typeface="+mn-lt"/>
              </a:rPr>
            </a:br>
            <a:br>
              <a:rPr lang="en-GB" altLang="en-US" sz="1600" dirty="0">
                <a:latin typeface="+mn-lt"/>
              </a:rPr>
            </a:br>
            <a:br>
              <a:rPr lang="en-GB" altLang="en-US" sz="1600" dirty="0">
                <a:latin typeface="+mn-lt"/>
              </a:rPr>
            </a:br>
            <a:r>
              <a:rPr lang="en-GB" altLang="en-US" sz="1600" dirty="0">
                <a:latin typeface="+mn-lt"/>
              </a:rPr>
              <a:t>Bell, D., </a:t>
            </a:r>
            <a:r>
              <a:rPr lang="en-GB" altLang="en-US" sz="1600" dirty="0" err="1">
                <a:latin typeface="+mn-lt"/>
              </a:rPr>
              <a:t>Gilden</a:t>
            </a:r>
            <a:r>
              <a:rPr lang="en-GB" altLang="en-US" sz="1600" dirty="0">
                <a:latin typeface="+mn-lt"/>
              </a:rPr>
              <a:t>, R., </a:t>
            </a:r>
            <a:r>
              <a:rPr lang="en-GB" altLang="en-US" sz="1600" dirty="0" err="1">
                <a:latin typeface="+mn-lt"/>
              </a:rPr>
              <a:t>Muttock</a:t>
            </a:r>
            <a:r>
              <a:rPr lang="en-GB" altLang="en-US" sz="1600" dirty="0">
                <a:latin typeface="+mn-lt"/>
              </a:rPr>
              <a:t>, S., Siraj, I., and Sylva, K.  (2002). </a:t>
            </a:r>
            <a:r>
              <a:rPr lang="en-GB" altLang="en-US" sz="1600" i="1" dirty="0">
                <a:latin typeface="+mn-lt"/>
              </a:rPr>
              <a:t>Researching effective pedagogy in the early years</a:t>
            </a:r>
            <a:r>
              <a:rPr lang="en-GB" altLang="en-US" sz="1600" dirty="0">
                <a:latin typeface="+mn-lt"/>
              </a:rPr>
              <a:t>, Norwich: DFES.</a:t>
            </a:r>
            <a:br>
              <a:rPr lang="en-GB" altLang="en-US" sz="1600" dirty="0">
                <a:latin typeface="+mn-lt"/>
              </a:rPr>
            </a:br>
            <a:br>
              <a:rPr lang="en-GB" altLang="en-US" sz="1600" dirty="0">
                <a:latin typeface="+mn-lt"/>
              </a:rPr>
            </a:br>
            <a:r>
              <a:rPr lang="en-GB" sz="1600" b="0" i="0" dirty="0">
                <a:solidFill>
                  <a:srgbClr val="000000"/>
                </a:solidFill>
                <a:effectLst/>
                <a:latin typeface="+mn-lt"/>
              </a:rPr>
              <a:t>Chazan, B. (2021). </a:t>
            </a:r>
            <a:r>
              <a:rPr lang="en-GB" sz="1600" b="0" i="1" dirty="0">
                <a:solidFill>
                  <a:srgbClr val="000000"/>
                </a:solidFill>
                <a:effectLst/>
                <a:latin typeface="+mn-lt"/>
              </a:rPr>
              <a:t>Principles and Pedagogies in Jewish Education</a:t>
            </a:r>
            <a:r>
              <a:rPr lang="en-GB" sz="1600" b="0" i="0" dirty="0">
                <a:solidFill>
                  <a:srgbClr val="000000"/>
                </a:solidFill>
                <a:effectLst/>
                <a:latin typeface="+mn-lt"/>
              </a:rPr>
              <a:t>. Springer Nature.</a:t>
            </a:r>
            <a:br>
              <a:rPr lang="en-GB" sz="1600" b="0" i="0" dirty="0">
                <a:solidFill>
                  <a:srgbClr val="000000"/>
                </a:solidFill>
                <a:effectLst/>
                <a:latin typeface="+mn-lt"/>
              </a:rPr>
            </a:br>
            <a:br>
              <a:rPr lang="en-GB" sz="1600" b="0" i="0" dirty="0">
                <a:solidFill>
                  <a:srgbClr val="000000"/>
                </a:solidFill>
                <a:effectLst/>
                <a:latin typeface="+mn-lt"/>
              </a:rPr>
            </a:br>
            <a:r>
              <a:rPr lang="en-GB" sz="1600" b="0" i="0" dirty="0">
                <a:solidFill>
                  <a:srgbClr val="000000"/>
                </a:solidFill>
                <a:effectLst/>
                <a:latin typeface="+mn-lt"/>
              </a:rPr>
              <a:t>Department for Education (2024). </a:t>
            </a:r>
            <a:r>
              <a:rPr lang="en-GB" sz="1600" b="0" i="1" dirty="0">
                <a:solidFill>
                  <a:srgbClr val="000000"/>
                </a:solidFill>
                <a:effectLst/>
                <a:latin typeface="+mn-lt"/>
              </a:rPr>
              <a:t>Early Years Foundation Stage Statutory Framework for Group and school-based Providers Setting the Standards for learning, Development and Care for Children from Birth to Five</a:t>
            </a:r>
            <a:r>
              <a:rPr lang="en-GB" sz="1600" b="0" i="0" dirty="0">
                <a:solidFill>
                  <a:srgbClr val="000000"/>
                </a:solidFill>
                <a:effectLst/>
                <a:latin typeface="+mn-lt"/>
              </a:rPr>
              <a:t>. [online] </a:t>
            </a:r>
            <a:r>
              <a:rPr lang="en-GB" sz="1600" b="0" i="1" dirty="0">
                <a:solidFill>
                  <a:srgbClr val="000000"/>
                </a:solidFill>
                <a:effectLst/>
                <a:latin typeface="+mn-lt"/>
              </a:rPr>
              <a:t>Gov.uk</a:t>
            </a:r>
            <a:r>
              <a:rPr lang="en-GB" sz="1600" b="0" i="0" dirty="0">
                <a:solidFill>
                  <a:srgbClr val="000000"/>
                </a:solidFill>
                <a:effectLst/>
                <a:latin typeface="+mn-lt"/>
              </a:rPr>
              <a:t>. Available at: </a:t>
            </a:r>
            <a:r>
              <a:rPr lang="en-GB" sz="1600" b="0" i="0" dirty="0">
                <a:solidFill>
                  <a:srgbClr val="000000"/>
                </a:solidFill>
                <a:effectLst/>
                <a:latin typeface="+mn-lt"/>
                <a:hlinkClick r:id="rId3"/>
              </a:rPr>
              <a:t>https://assets.publishing.service.gov.uk/media/670fa42a30536cb92748328f/EYFS_statutory_framework_for_group_and_school_-_based_providers.pdf</a:t>
            </a:r>
            <a:r>
              <a:rPr lang="en-GB" sz="1600" b="0" i="0" dirty="0">
                <a:solidFill>
                  <a:srgbClr val="000000"/>
                </a:solidFill>
                <a:effectLst/>
                <a:latin typeface="+mn-lt"/>
              </a:rPr>
              <a:t>. [Accessed: 15/3/25]</a:t>
            </a:r>
            <a:br>
              <a:rPr lang="en-GB" sz="1600" b="0" i="0" dirty="0">
                <a:solidFill>
                  <a:srgbClr val="000000"/>
                </a:solidFill>
                <a:effectLst/>
                <a:latin typeface="+mn-lt"/>
              </a:rPr>
            </a:br>
            <a:r>
              <a:rPr lang="en-GB" sz="1600" b="0" i="0" dirty="0">
                <a:solidFill>
                  <a:srgbClr val="000000"/>
                </a:solidFill>
                <a:effectLst/>
                <a:latin typeface="+mn-lt"/>
              </a:rPr>
              <a:t>‌</a:t>
            </a:r>
            <a:br>
              <a:rPr lang="en-GB" sz="1600" b="0" i="0" dirty="0">
                <a:solidFill>
                  <a:srgbClr val="000000"/>
                </a:solidFill>
                <a:effectLst/>
                <a:latin typeface="+mn-lt"/>
              </a:rPr>
            </a:br>
            <a:br>
              <a:rPr lang="en-GB" sz="1600" b="0" i="0" dirty="0">
                <a:solidFill>
                  <a:srgbClr val="000000"/>
                </a:solidFill>
                <a:effectLst/>
                <a:latin typeface="+mn-lt"/>
              </a:rPr>
            </a:br>
            <a:br>
              <a:rPr lang="en-GB" altLang="en-US" sz="1600" dirty="0">
                <a:latin typeface="+mn-lt"/>
              </a:rPr>
            </a:br>
            <a:r>
              <a:rPr lang="en-GB" altLang="en-US" sz="1600" dirty="0">
                <a:latin typeface="+mn-lt"/>
              </a:rPr>
              <a:t>Donaldson, G. (2015) ‘Successful Futures: Independent Review of Curriculum and Assessment Arrangements in </a:t>
            </a:r>
            <a:r>
              <a:rPr lang="en-GB" altLang="en-US" sz="1600" dirty="0" err="1">
                <a:latin typeface="+mn-lt"/>
              </a:rPr>
              <a:t>Wales’</a:t>
            </a:r>
            <a:r>
              <a:rPr lang="en-GB" altLang="en-US" sz="1600" dirty="0">
                <a:latin typeface="+mn-lt"/>
              </a:rPr>
              <a:t> Available at: http://dera.ioe.ac.uk/22165/2/150225-successful-futures-en_Redacted.pdf  [Accessed: 10/12/19].</a:t>
            </a:r>
            <a:br>
              <a:rPr lang="en-GB" altLang="en-US" sz="1600" dirty="0">
                <a:latin typeface="+mn-lt"/>
              </a:rPr>
            </a:br>
            <a:br>
              <a:rPr lang="en-GB" altLang="en-US" sz="1600" dirty="0">
                <a:latin typeface="+mn-lt"/>
              </a:rPr>
            </a:br>
            <a:r>
              <a:rPr lang="en-GB" sz="1600" b="0" i="0" dirty="0">
                <a:solidFill>
                  <a:srgbClr val="000000"/>
                </a:solidFill>
                <a:effectLst/>
                <a:latin typeface="+mn-lt"/>
              </a:rPr>
              <a:t>Ingram, J., Stiff, J., Cadwallader, S., Lee, G. and Heather (2023). </a:t>
            </a:r>
            <a:r>
              <a:rPr lang="en-GB" sz="1600" b="0" i="1" dirty="0">
                <a:solidFill>
                  <a:srgbClr val="000000"/>
                </a:solidFill>
                <a:effectLst/>
                <a:latin typeface="+mn-lt"/>
              </a:rPr>
              <a:t>PISA 2022: National Report for England</a:t>
            </a:r>
            <a:r>
              <a:rPr lang="en-GB" sz="1600" b="0" i="0" dirty="0">
                <a:solidFill>
                  <a:srgbClr val="000000"/>
                </a:solidFill>
                <a:effectLst/>
                <a:latin typeface="+mn-lt"/>
              </a:rPr>
              <a:t>. [online] Available at: </a:t>
            </a:r>
            <a:r>
              <a:rPr lang="en-GB" sz="1600" b="0" i="0" dirty="0">
                <a:solidFill>
                  <a:srgbClr val="000000"/>
                </a:solidFill>
                <a:effectLst/>
                <a:latin typeface="+mn-lt"/>
                <a:hlinkClick r:id="rId4"/>
              </a:rPr>
              <a:t>https://assets.publishing.service.gov.uk/media/656dc3321104cf0013fa742f/PISA_2022_England_National_Report.pdf</a:t>
            </a:r>
            <a:r>
              <a:rPr lang="en-GB" sz="1600" b="0" i="0" dirty="0">
                <a:solidFill>
                  <a:srgbClr val="000000"/>
                </a:solidFill>
                <a:effectLst/>
                <a:latin typeface="+mn-lt"/>
              </a:rPr>
              <a:t>. </a:t>
            </a:r>
            <a:r>
              <a:rPr lang="en-GB" sz="1600" dirty="0">
                <a:solidFill>
                  <a:srgbClr val="000000"/>
                </a:solidFill>
                <a:latin typeface="+mn-lt"/>
              </a:rPr>
              <a:t>[</a:t>
            </a:r>
            <a:r>
              <a:rPr lang="en-GB" sz="1600" b="0" i="0" dirty="0">
                <a:solidFill>
                  <a:srgbClr val="000000"/>
                </a:solidFill>
                <a:effectLst/>
                <a:latin typeface="+mn-lt"/>
              </a:rPr>
              <a:t>Accessed 17/04/25]</a:t>
            </a:r>
            <a:br>
              <a:rPr lang="en-GB" sz="1600" b="0" i="0" dirty="0">
                <a:solidFill>
                  <a:srgbClr val="000000"/>
                </a:solidFill>
                <a:effectLst/>
                <a:latin typeface="+mn-lt"/>
              </a:rPr>
            </a:br>
            <a:r>
              <a:rPr lang="en-GB" sz="1600" b="0" i="0" dirty="0">
                <a:solidFill>
                  <a:srgbClr val="000000"/>
                </a:solidFill>
                <a:effectLst/>
                <a:latin typeface="+mn-lt"/>
              </a:rPr>
              <a:t>‌</a:t>
            </a:r>
            <a:br>
              <a:rPr lang="en-GB" altLang="en-US" sz="1600" dirty="0">
                <a:latin typeface="+mn-lt"/>
              </a:rPr>
            </a:br>
            <a:br>
              <a:rPr lang="en-GB" altLang="en-US" sz="1600" dirty="0">
                <a:latin typeface="+mn-lt"/>
              </a:rPr>
            </a:br>
            <a:br>
              <a:rPr lang="en-GB" altLang="en-US" sz="1600" dirty="0">
                <a:latin typeface="+mn-lt"/>
              </a:rPr>
            </a:br>
            <a:br>
              <a:rPr lang="en-GB" altLang="en-US" sz="1600" dirty="0">
                <a:latin typeface="+mn-lt"/>
              </a:rPr>
            </a:br>
            <a:br>
              <a:rPr lang="en-GB" altLang="en-US" sz="1600" dirty="0">
                <a:latin typeface="+mn-lt"/>
              </a:rPr>
            </a:br>
            <a:br>
              <a:rPr lang="en-GB" altLang="en-US" sz="1600" dirty="0">
                <a:latin typeface="+mn-lt"/>
              </a:rPr>
            </a:br>
            <a:endParaRPr lang="en-GB" altLang="en-US" sz="1600" dirty="0">
              <a:latin typeface="+mn-lt"/>
            </a:endParaRPr>
          </a:p>
        </p:txBody>
      </p:sp>
    </p:spTree>
    <p:extLst>
      <p:ext uri="{BB962C8B-B14F-4D97-AF65-F5344CB8AC3E}">
        <p14:creationId xmlns:p14="http://schemas.microsoft.com/office/powerpoint/2010/main" val="114706102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5A61CFA-471D-BA5A-95D9-3FC928D28553}"/>
              </a:ext>
            </a:extLst>
          </p:cNvPr>
          <p:cNvSpPr>
            <a:spLocks noGrp="1"/>
          </p:cNvSpPr>
          <p:nvPr>
            <p:ph sz="half" idx="1"/>
          </p:nvPr>
        </p:nvSpPr>
        <p:spPr>
          <a:xfrm>
            <a:off x="187037" y="252720"/>
            <a:ext cx="9050111" cy="4604657"/>
          </a:xfrm>
        </p:spPr>
        <p:txBody>
          <a:bodyPr>
            <a:noAutofit/>
          </a:bodyPr>
          <a:lstStyle/>
          <a:p>
            <a:r>
              <a:rPr lang="en-GB" altLang="en-US" sz="1600" dirty="0">
                <a:latin typeface="+mn-lt"/>
              </a:rPr>
              <a:t>Kingston, D., &amp; Siraj, I. (2017). Supporting the Implementation of the Foundation Phase through effective Professional Development. </a:t>
            </a:r>
            <a:r>
              <a:rPr lang="en-GB" altLang="en-US" sz="1600" i="1" dirty="0">
                <a:latin typeface="+mn-lt"/>
              </a:rPr>
              <a:t>Welsh Journal of Education</a:t>
            </a:r>
            <a:r>
              <a:rPr lang="en-GB" altLang="en-US" sz="1600" dirty="0">
                <a:latin typeface="+mn-lt"/>
              </a:rPr>
              <a:t>, 19 (1) pp. 39-68. </a:t>
            </a:r>
            <a:br>
              <a:rPr lang="en-GB" altLang="en-US" sz="1600" dirty="0">
                <a:latin typeface="+mn-lt"/>
              </a:rPr>
            </a:br>
            <a:br>
              <a:rPr lang="en-GB" altLang="en-US" sz="1600" dirty="0">
                <a:latin typeface="+mn-lt"/>
              </a:rPr>
            </a:br>
            <a:r>
              <a:rPr lang="en-GB" altLang="en-US" sz="1600" dirty="0">
                <a:latin typeface="+mn-lt"/>
              </a:rPr>
              <a:t>Macdonald, N. (2018) ‘The Foundation Phase’ Unpublished Manuscript.</a:t>
            </a:r>
            <a:br>
              <a:rPr lang="en-GB" altLang="en-US" sz="1600" dirty="0">
                <a:latin typeface="+mn-lt"/>
              </a:rPr>
            </a:br>
            <a:endParaRPr lang="en-GB" altLang="en-US" sz="1600" dirty="0">
              <a:latin typeface="+mn-lt"/>
            </a:endParaRPr>
          </a:p>
          <a:p>
            <a:r>
              <a:rPr lang="en-GB" altLang="en-US" sz="1600" dirty="0">
                <a:latin typeface="+mn-lt"/>
              </a:rPr>
              <a:t>Macdonald, N. (2018). </a:t>
            </a:r>
            <a:r>
              <a:rPr lang="en-GB" altLang="en-US" sz="1600" i="1" dirty="0">
                <a:latin typeface="+mn-lt"/>
              </a:rPr>
              <a:t>The Great Divide: Separation of Care and Education in Wales and examination of policy, reform and research evidence</a:t>
            </a:r>
            <a:r>
              <a:rPr lang="en-GB" altLang="en-US" sz="1600" dirty="0">
                <a:latin typeface="+mn-lt"/>
              </a:rPr>
              <a:t>. Available at: https://www.researchgate.net/publication/328838084_The_Great_Divide_separation_of_care_and_education_in_Wales_an_examination_of_policy_reform_and_research_evidence [Accessed on: 10/1/20].</a:t>
            </a:r>
          </a:p>
          <a:p>
            <a:pPr algn="l">
              <a:buNone/>
            </a:pPr>
            <a:r>
              <a:rPr lang="en-GB" sz="1600" b="0" i="0" dirty="0">
                <a:solidFill>
                  <a:srgbClr val="000000"/>
                </a:solidFill>
                <a:effectLst/>
                <a:latin typeface="Calibri" panose="020F0502020204030204" pitchFamily="34" charset="0"/>
              </a:rPr>
              <a:t>     OECD (2022). </a:t>
            </a:r>
            <a:r>
              <a:rPr lang="en-GB" sz="1600" b="0" i="1" dirty="0">
                <a:solidFill>
                  <a:srgbClr val="000000"/>
                </a:solidFill>
                <a:effectLst/>
                <a:latin typeface="Calibri" panose="020F0502020204030204" pitchFamily="34" charset="0"/>
              </a:rPr>
              <a:t>PISA 2022 Results (Volume I and II) - Country Notes: Ireland</a:t>
            </a:r>
            <a:r>
              <a:rPr lang="en-GB" sz="1600" b="0" i="0" dirty="0">
                <a:solidFill>
                  <a:srgbClr val="000000"/>
                </a:solidFill>
                <a:effectLst/>
                <a:latin typeface="Calibri" panose="020F0502020204030204" pitchFamily="34" charset="0"/>
              </a:rPr>
              <a:t>. [online] Available at: </a:t>
            </a:r>
            <a:r>
              <a:rPr lang="en-GB" sz="1600" b="0" i="0" dirty="0">
                <a:solidFill>
                  <a:srgbClr val="000000"/>
                </a:solidFill>
                <a:effectLst/>
                <a:latin typeface="Calibri" panose="020F0502020204030204" pitchFamily="34" charset="0"/>
                <a:hlinkClick r:id="rId2"/>
              </a:rPr>
              <a:t>https://www.oecd.org/en/publications/pisa-2022-results-volume-i-and-ii-country-notes_ed6fbcc5-en/ireland_01173012-en.html</a:t>
            </a:r>
            <a:r>
              <a:rPr lang="en-GB" sz="1600" b="0" i="0" dirty="0">
                <a:solidFill>
                  <a:srgbClr val="000000"/>
                </a:solidFill>
                <a:effectLst/>
                <a:latin typeface="Calibri" panose="020F0502020204030204" pitchFamily="34" charset="0"/>
              </a:rPr>
              <a:t>. [Accessed: 22/04/25]</a:t>
            </a:r>
          </a:p>
          <a:p>
            <a:pPr algn="l">
              <a:buNone/>
            </a:pPr>
            <a:br>
              <a:rPr lang="en-GB" altLang="en-US" sz="1600" dirty="0">
                <a:latin typeface="+mn-lt"/>
              </a:rPr>
            </a:br>
            <a:r>
              <a:rPr lang="en-GB" altLang="en-US" sz="1600" dirty="0"/>
              <a:t>OECD (2017) ‘The Welsh Education Reform Journey: A rapid policy assessment’ Available: http://www.oecd.org/edu/The-Welsh-Education-Reform-Journey.pdf  [Accessed: 16/2/20].</a:t>
            </a:r>
          </a:p>
          <a:p>
            <a:r>
              <a:rPr lang="en-GB" altLang="en-US" sz="1600" dirty="0"/>
              <a:t>OECD (no date) ‘Education 2030’ Available at: http://www.oecd.org/edu/school/education-2030.htm  [Accessed: 15/2/20].</a:t>
            </a:r>
            <a:br>
              <a:rPr lang="en-GB" altLang="en-US" sz="1600" dirty="0"/>
            </a:br>
            <a:br>
              <a:rPr lang="en-GB" altLang="en-US" sz="1600" dirty="0"/>
            </a:br>
            <a:r>
              <a:rPr lang="en-GB" altLang="en-US" sz="1600" dirty="0"/>
              <a:t>OECD ‘Starting Strong’ (No Date) Available at: http://www.keepeek.com/Digital-Asset-Management/oecd/education/starting-strong-2017_9789264276116-en#page12  [Accessed: 05/02/20]</a:t>
            </a:r>
            <a:br>
              <a:rPr lang="en-GB" altLang="en-US" sz="1600" dirty="0"/>
            </a:br>
            <a:br>
              <a:rPr lang="en-GB" altLang="en-US" sz="1600" dirty="0"/>
            </a:br>
            <a:r>
              <a:rPr lang="en-GB" altLang="en-US" sz="1600" dirty="0"/>
              <a:t>Robinson, K. (2010) ‘RSA ANIMATE: Changing Education Paradigms’ [YOUTUBE]. RSA Animate. Available at: https://www.youtube.com/watch?v=zDZFcDGpL4U   [Accessed: 7/2/20]</a:t>
            </a:r>
            <a:br>
              <a:rPr lang="en-GB" altLang="en-US" sz="1600" dirty="0"/>
            </a:br>
            <a:br>
              <a:rPr lang="en-GB" altLang="en-US" sz="1600" dirty="0"/>
            </a:br>
            <a:r>
              <a:rPr lang="en-GB" altLang="en-US" sz="1600" dirty="0"/>
              <a:t>Siraj, I., &amp; Kingston, D. (2014). An independent stocktake of the Foundation Phase in Wales. Final report September 2013 - March 2014. Welsh Government: Department for Education and Skills.</a:t>
            </a:r>
            <a:br>
              <a:rPr lang="en-GB" altLang="en-US" sz="1600" dirty="0"/>
            </a:br>
            <a:br>
              <a:rPr lang="en-GB" altLang="en-US" sz="1600" dirty="0"/>
            </a:br>
            <a:br>
              <a:rPr lang="en-GB" altLang="en-US" sz="1600" dirty="0"/>
            </a:br>
            <a:endParaRPr lang="en-GB" sz="1600" dirty="0"/>
          </a:p>
        </p:txBody>
      </p:sp>
    </p:spTree>
    <p:extLst>
      <p:ext uri="{BB962C8B-B14F-4D97-AF65-F5344CB8AC3E}">
        <p14:creationId xmlns:p14="http://schemas.microsoft.com/office/powerpoint/2010/main" val="372968233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9D1592FC-67BB-A441-3E2B-2A5F0ADCACEE}"/>
              </a:ext>
            </a:extLst>
          </p:cNvPr>
          <p:cNvSpPr>
            <a:spLocks noGrp="1"/>
          </p:cNvSpPr>
          <p:nvPr>
            <p:ph sz="half" idx="1"/>
          </p:nvPr>
        </p:nvSpPr>
        <p:spPr>
          <a:xfrm>
            <a:off x="110838" y="339436"/>
            <a:ext cx="8980715" cy="5150537"/>
          </a:xfrm>
        </p:spPr>
        <p:txBody>
          <a:bodyPr>
            <a:noAutofit/>
          </a:bodyPr>
          <a:lstStyle/>
          <a:p>
            <a:pPr marL="0" indent="0">
              <a:buNone/>
            </a:pPr>
            <a:r>
              <a:rPr lang="en-GB" altLang="en-US" sz="1600" dirty="0"/>
              <a:t>Waters, J. and Payler, J. (2015) ‘The professional development of early years educators – achieving systematic, sustainable and transformative change’ </a:t>
            </a:r>
            <a:r>
              <a:rPr lang="en-GB" altLang="en-US" sz="1600" i="1" dirty="0"/>
              <a:t>Professional Development in Education, Vol. 41 (2) pp.161-168.</a:t>
            </a:r>
            <a:br>
              <a:rPr lang="en-GB" altLang="en-US" sz="1600" dirty="0"/>
            </a:br>
            <a:endParaRPr lang="en-GB" altLang="en-US" sz="1600" dirty="0"/>
          </a:p>
          <a:p>
            <a:pPr marL="0" indent="0">
              <a:buNone/>
            </a:pPr>
            <a:r>
              <a:rPr lang="en-GB" altLang="en-US" sz="1600" dirty="0"/>
              <a:t>Welsh Government (2014) Independent stocktake of the foundation phase in Wales: Final Report. Cardiff: Welsh Government. Available at: </a:t>
            </a:r>
            <a:r>
              <a:rPr lang="en-GB" altLang="en-US" sz="1600" dirty="0">
                <a:hlinkClick r:id="rId2"/>
              </a:rPr>
              <a:t>https://gov.wales/sites/default/files/publications/2018-03/an-independent-stocktake-of-the-foundation-phase-in-wales-final-report.pdf</a:t>
            </a:r>
            <a:r>
              <a:rPr lang="en-GB" altLang="en-US" sz="1600" dirty="0"/>
              <a:t> (Accessed: 12/2/20).</a:t>
            </a:r>
            <a:br>
              <a:rPr lang="en-GB" altLang="en-US" sz="1600" dirty="0"/>
            </a:br>
            <a:br>
              <a:rPr lang="en-GB" altLang="en-US" sz="1600" dirty="0"/>
            </a:br>
            <a:r>
              <a:rPr lang="en-GB" altLang="en-US" sz="1600" dirty="0"/>
              <a:t>Welsh Government (2015c) </a:t>
            </a:r>
            <a:r>
              <a:rPr lang="en-GB" altLang="en-US" sz="1600" i="1" dirty="0"/>
              <a:t>Curriculum for Wales Foundation Phase Outcomes </a:t>
            </a:r>
            <a:r>
              <a:rPr lang="en-GB" altLang="en-US" sz="1600" dirty="0"/>
              <a:t>(revised 2015). Welsh Government: Cardiff. Available at: http://gov.wales/docs/dcells/publications/150803-fp-framework-en.pdf [Accessed: 14/1/20]</a:t>
            </a:r>
            <a:br>
              <a:rPr lang="en-GB" altLang="en-US" sz="1600" dirty="0"/>
            </a:br>
            <a:br>
              <a:rPr lang="en-GB" altLang="en-US" sz="1600" dirty="0"/>
            </a:br>
            <a:r>
              <a:rPr lang="en-GB" altLang="en-US" sz="1600" dirty="0"/>
              <a:t>Welsh Government (2015d) ‘Minister accepts ‘Successful Futures’ recommendations in full’ http://gov.wales/newsroom/educationandskills/2015/10323651/?lang=en [Accessed on 23/11/19]</a:t>
            </a:r>
            <a:br>
              <a:rPr lang="en-GB" altLang="en-US" sz="1600" dirty="0"/>
            </a:br>
            <a:br>
              <a:rPr lang="en-GB" altLang="en-US" sz="1600" dirty="0"/>
            </a:br>
            <a:r>
              <a:rPr lang="en-GB" altLang="en-US" sz="1600" dirty="0"/>
              <a:t>Welsh Government (2016) ‘Taking Wales Forward 2016-2021’ http://gov.wales/about/programme-for-government/?lang=en [Accessed: 23/11/19]</a:t>
            </a:r>
            <a:br>
              <a:rPr lang="en-GB" altLang="en-US" sz="1600" dirty="0"/>
            </a:br>
            <a:br>
              <a:rPr lang="en-GB" altLang="en-US" sz="1600" dirty="0"/>
            </a:br>
            <a:r>
              <a:rPr lang="en-GB" altLang="en-US" sz="1600" dirty="0"/>
              <a:t>Welsh Government (2017b) ‘Education in Wales:  Our national mission, Action Plan 2017-21’ http://www.ysgoldyffrynconwy.org/downloads/041017-education-in-wales-en.pdf  [Accessed 10/11/17].</a:t>
            </a:r>
            <a:br>
              <a:rPr lang="en-GB" altLang="en-US" sz="1600" dirty="0"/>
            </a:br>
            <a:br>
              <a:rPr lang="en-GB" altLang="en-US" sz="1600" dirty="0"/>
            </a:br>
            <a:br>
              <a:rPr lang="en-GB" altLang="en-US" sz="1600" dirty="0"/>
            </a:br>
            <a:endParaRPr lang="en-GB" sz="1600" dirty="0"/>
          </a:p>
        </p:txBody>
      </p:sp>
    </p:spTree>
    <p:extLst>
      <p:ext uri="{BB962C8B-B14F-4D97-AF65-F5344CB8AC3E}">
        <p14:creationId xmlns:p14="http://schemas.microsoft.com/office/powerpoint/2010/main" val="220828423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9C4152-8ED9-9F75-CD6C-F4BDBBD12B52}"/>
              </a:ext>
            </a:extLst>
          </p:cNvPr>
          <p:cNvSpPr>
            <a:spLocks noGrp="1"/>
          </p:cNvSpPr>
          <p:nvPr>
            <p:ph sz="half" idx="1"/>
          </p:nvPr>
        </p:nvSpPr>
        <p:spPr>
          <a:xfrm>
            <a:off x="128588" y="987878"/>
            <a:ext cx="8886825" cy="4044894"/>
          </a:xfrm>
        </p:spPr>
        <p:txBody>
          <a:bodyPr>
            <a:normAutofit fontScale="92500" lnSpcReduction="10000"/>
          </a:bodyPr>
          <a:lstStyle/>
          <a:p>
            <a:br>
              <a:rPr lang="en-GB" altLang="en-US" sz="1800" dirty="0"/>
            </a:br>
            <a:r>
              <a:rPr lang="en-GB" altLang="en-US" sz="1800" dirty="0"/>
              <a:t>Welsh Government (2017e) ‘Prosperity for all: the national strategy’ Available: http://gov.wales/topics/people-and-communities/people/children-and-young-people/early-years/?lang=en [Accessed: 13/1/18].</a:t>
            </a:r>
            <a:br>
              <a:rPr lang="en-GB" altLang="en-US" sz="1800" dirty="0"/>
            </a:br>
            <a:br>
              <a:rPr lang="en-GB" altLang="en-US" sz="1800" dirty="0"/>
            </a:br>
            <a:r>
              <a:rPr lang="en-GB" altLang="en-US" sz="1800" dirty="0" err="1"/>
              <a:t>Wightwick</a:t>
            </a:r>
            <a:r>
              <a:rPr lang="en-GB" altLang="en-US" sz="1800" dirty="0"/>
              <a:t>, A. (2016) ‘Full Pisa results 2016 show </a:t>
            </a:r>
            <a:r>
              <a:rPr lang="en-GB" altLang="en-US" sz="1800" dirty="0" err="1"/>
              <a:t>Wales'</a:t>
            </a:r>
            <a:r>
              <a:rPr lang="en-GB" altLang="en-US" sz="1800" dirty="0"/>
              <a:t> schools are still adrift of the rest of the UK’ Wales Online, 6 December.</a:t>
            </a:r>
            <a:br>
              <a:rPr lang="en-GB" altLang="en-US" sz="1800" dirty="0"/>
            </a:br>
            <a:br>
              <a:rPr lang="en-GB" altLang="en-US" sz="1800" dirty="0"/>
            </a:br>
            <a:r>
              <a:rPr lang="en-GB" altLang="en-US" sz="1800" dirty="0" err="1"/>
              <a:t>Wightwick</a:t>
            </a:r>
            <a:r>
              <a:rPr lang="en-GB" altLang="en-US" sz="1800" dirty="0"/>
              <a:t>, A. (2019) ‘New international Pisa schools tables show Wales remains behind other UK nations but is improving’ Wales Online, 3 December.</a:t>
            </a:r>
            <a:br>
              <a:rPr lang="en-GB" altLang="en-US" sz="1800" dirty="0"/>
            </a:br>
            <a:br>
              <a:rPr lang="en-GB" altLang="en-US" sz="1800" dirty="0"/>
            </a:br>
            <a:r>
              <a:rPr lang="en-GB" altLang="en-US" sz="1800" dirty="0"/>
              <a:t>WIZERD (2015) Evaluating the Foundation Phase Final Report. Cardiff, Welsh Government. Available at:  </a:t>
            </a:r>
            <a:r>
              <a:rPr lang="en-GB" altLang="en-US" sz="1800" dirty="0">
                <a:hlinkClick r:id="rId2"/>
              </a:rPr>
              <a:t>https://dera.ioe.ac.uk/23035/3/150514-foundation-phase-final-en_Redacted.pdf</a:t>
            </a:r>
            <a:r>
              <a:rPr lang="en-GB" altLang="en-US" sz="1800" dirty="0"/>
              <a:t> </a:t>
            </a:r>
          </a:p>
          <a:p>
            <a:pPr>
              <a:buNone/>
            </a:pPr>
            <a:r>
              <a:rPr lang="en-GB" sz="1900" b="0" i="0" dirty="0">
                <a:solidFill>
                  <a:srgbClr val="000000"/>
                </a:solidFill>
                <a:effectLst/>
                <a:latin typeface="Calibri" panose="020F0502020204030204" pitchFamily="34" charset="0"/>
              </a:rPr>
              <a:t>    Woodlands Primary Academy. (2022). </a:t>
            </a:r>
            <a:r>
              <a:rPr lang="en-GB" sz="1900" b="0" i="1" dirty="0">
                <a:solidFill>
                  <a:srgbClr val="000000"/>
                </a:solidFill>
                <a:effectLst/>
                <a:latin typeface="Calibri" panose="020F0502020204030204" pitchFamily="34" charset="0"/>
              </a:rPr>
              <a:t>EYFS Provision - Woodlands Primary Academy</a:t>
            </a:r>
            <a:r>
              <a:rPr lang="en-GB" sz="1900" b="0" i="0" dirty="0">
                <a:solidFill>
                  <a:srgbClr val="000000"/>
                </a:solidFill>
                <a:effectLst/>
                <a:latin typeface="Calibri" panose="020F0502020204030204" pitchFamily="34" charset="0"/>
              </a:rPr>
              <a:t>. [online] Available at: https://www.woodlandsprimaryacademy.org.uk/main/school-information/eyfs-provision [Accessed 22 Apr. 2025].</a:t>
            </a:r>
          </a:p>
          <a:p>
            <a:pPr algn="l"/>
            <a:r>
              <a:rPr lang="en-GB" sz="1200" b="0" i="0" dirty="0">
                <a:solidFill>
                  <a:srgbClr val="000000"/>
                </a:solidFill>
                <a:effectLst/>
                <a:latin typeface="Calibri" panose="020F0502020204030204" pitchFamily="34" charset="0"/>
              </a:rPr>
              <a:t>‌</a:t>
            </a:r>
          </a:p>
          <a:p>
            <a:endParaRPr lang="en-GB" sz="1800" dirty="0"/>
          </a:p>
        </p:txBody>
      </p:sp>
    </p:spTree>
    <p:extLst>
      <p:ext uri="{BB962C8B-B14F-4D97-AF65-F5344CB8AC3E}">
        <p14:creationId xmlns:p14="http://schemas.microsoft.com/office/powerpoint/2010/main" val="65759187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16995C0-CE24-4471-8C54-BCBFB456F7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33359E8-BA12-4EB3-86CC-F0C056C53819}">
  <ds:schemaRefs>
    <ds:schemaRef ds:uri="http://schemas.microsoft.com/office/2006/documentManagement/types"/>
    <ds:schemaRef ds:uri="http://www.w3.org/XML/1998/namespace"/>
    <ds:schemaRef ds:uri="http://schemas.microsoft.com/office/2006/metadata/properties"/>
    <ds:schemaRef ds:uri="http://purl.org/dc/elements/1.1/"/>
    <ds:schemaRef ds:uri="http://schemas.openxmlformats.org/package/2006/metadata/core-properties"/>
    <ds:schemaRef ds:uri="e4a72011-89be-41d7-bd49-565121a9e247"/>
    <ds:schemaRef ds:uri="http://purl.org/dc/terms/"/>
    <ds:schemaRef ds:uri="http://schemas.microsoft.com/office/infopath/2007/PartnerControls"/>
    <ds:schemaRef ds:uri="16bfc89a-06a0-41d6-ae50-6ff65b36cb8b"/>
    <ds:schemaRef ds:uri="http://purl.org/dc/dcmitype/"/>
  </ds:schemaRefs>
</ds:datastoreItem>
</file>

<file path=customXml/itemProps3.xml><?xml version="1.0" encoding="utf-8"?>
<ds:datastoreItem xmlns:ds="http://schemas.openxmlformats.org/officeDocument/2006/customXml" ds:itemID="{AEC6014D-F3D7-412E-A7EA-DB7DF6197A0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7393</TotalTime>
  <Words>4351</Words>
  <Application>Microsoft Office PowerPoint</Application>
  <PresentationFormat>On-screen Show (4:3)</PresentationFormat>
  <Paragraphs>378</Paragraphs>
  <Slides>70</Slides>
  <Notes>43</Notes>
  <HiddenSlides>0</HiddenSlides>
  <MMClips>1</MMClips>
  <ScaleCrop>false</ScaleCrop>
  <HeadingPairs>
    <vt:vector size="6" baseType="variant">
      <vt:variant>
        <vt:lpstr>Fonts Used</vt:lpstr>
      </vt:variant>
      <vt:variant>
        <vt:i4>12</vt:i4>
      </vt:variant>
      <vt:variant>
        <vt:lpstr>Theme</vt:lpstr>
      </vt:variant>
      <vt:variant>
        <vt:i4>19</vt:i4>
      </vt:variant>
      <vt:variant>
        <vt:lpstr>Slide Titles</vt:lpstr>
      </vt:variant>
      <vt:variant>
        <vt:i4>70</vt:i4>
      </vt:variant>
    </vt:vector>
  </HeadingPairs>
  <TitlesOfParts>
    <vt:vector size="101" baseType="lpstr">
      <vt:lpstr>Aptos</vt:lpstr>
      <vt:lpstr>Arial</vt:lpstr>
      <vt:lpstr>Calibri</vt:lpstr>
      <vt:lpstr>Calibri Light</vt:lpstr>
      <vt:lpstr>Lucida Sans</vt:lpstr>
      <vt:lpstr>Myriad Pro</vt:lpstr>
      <vt:lpstr>robotobold</vt:lpstr>
      <vt:lpstr>robotoregular</vt:lpstr>
      <vt:lpstr>Segoe UI</vt:lpstr>
      <vt:lpstr>Symbol</vt:lpstr>
      <vt:lpstr>Times</vt:lpstr>
      <vt:lpstr>Times New Roman</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   ECEY6010 Early Years Curricula  Lecture 1 – Introduction to the module           </vt:lpstr>
      <vt:lpstr>Content</vt:lpstr>
      <vt:lpstr> What is Education?</vt:lpstr>
      <vt:lpstr>PowerPoint Presentation</vt:lpstr>
      <vt:lpstr>What is a curriculum?</vt:lpstr>
      <vt:lpstr>What then is play-based curriculum?</vt:lpstr>
      <vt:lpstr>What are the benefits of a curriculum?</vt:lpstr>
      <vt:lpstr> Curriculum in Wales</vt:lpstr>
      <vt:lpstr>EYFS statutory Framework</vt:lpstr>
      <vt:lpstr>The key focus of the framework</vt:lpstr>
      <vt:lpstr>The 4 principles of EYFS framework</vt:lpstr>
      <vt:lpstr>PowerPoint Presentation</vt:lpstr>
      <vt:lpstr>Areas of learning and development</vt:lpstr>
      <vt:lpstr>Areas of learning and development</vt:lpstr>
      <vt:lpstr>PowerPoint Presentation</vt:lpstr>
      <vt:lpstr>Assessment and progress tracking</vt:lpstr>
      <vt:lpstr>The Safeguarding and Welfare Requirements</vt:lpstr>
      <vt:lpstr>The role of practitioners and parents</vt:lpstr>
      <vt:lpstr>The role of parents</vt:lpstr>
      <vt:lpstr>Reflection</vt:lpstr>
      <vt:lpstr>Evaluation of the Curriculum</vt:lpstr>
      <vt:lpstr>What is PISA?</vt:lpstr>
      <vt:lpstr>PowerPoint Presentation</vt:lpstr>
      <vt:lpstr>PowerPoint Presentation</vt:lpstr>
      <vt:lpstr> Influence and Control</vt:lpstr>
      <vt:lpstr>Further reading</vt:lpstr>
      <vt:lpstr>Further reading</vt:lpstr>
      <vt:lpstr>Independent reading</vt:lpstr>
      <vt:lpstr> Curriculum in Wales</vt:lpstr>
      <vt:lpstr>International Comparison</vt:lpstr>
      <vt:lpstr>In 2018…</vt:lpstr>
      <vt:lpstr> Influence and Control</vt:lpstr>
      <vt:lpstr>            Policy mapping</vt:lpstr>
      <vt:lpstr>Is the FP fit for purpose?</vt:lpstr>
      <vt:lpstr> Reading</vt:lpstr>
      <vt:lpstr>Independent Stocktake</vt:lpstr>
      <vt:lpstr>Evaluation</vt:lpstr>
      <vt:lpstr>   Practice issues</vt:lpstr>
      <vt:lpstr>Donaldson Report</vt:lpstr>
      <vt:lpstr>Donaldson Report</vt:lpstr>
      <vt:lpstr>          Reform</vt:lpstr>
      <vt:lpstr>Reform</vt:lpstr>
      <vt:lpstr> Education 2030 (OECD)</vt:lpstr>
      <vt:lpstr>Accountability</vt:lpstr>
      <vt:lpstr>Inspectorates</vt:lpstr>
      <vt:lpstr> A Learning Inspectorate</vt:lpstr>
      <vt:lpstr> A Learning Inspectorate</vt:lpstr>
      <vt:lpstr>Current Tracking</vt:lpstr>
      <vt:lpstr>PowerPoint Presentation</vt:lpstr>
      <vt:lpstr>        The Four Purposes</vt:lpstr>
      <vt:lpstr>The areas of learning and experience </vt:lpstr>
      <vt:lpstr>Mathematics and Numeracy</vt:lpstr>
      <vt:lpstr>Mathematics and Numeracy</vt:lpstr>
      <vt:lpstr>Disgrifiadau dysgu Mathemateg a Rhifedd</vt:lpstr>
      <vt:lpstr>Descriptors of Learning Mathematics and Numeracy</vt:lpstr>
      <vt:lpstr>New Progression Steps</vt:lpstr>
      <vt:lpstr>PowerPoint Presentation</vt:lpstr>
      <vt:lpstr>PowerPoint Presentation</vt:lpstr>
      <vt:lpstr>The purpose of the assessment</vt:lpstr>
      <vt:lpstr>Who delivers it?</vt:lpstr>
      <vt:lpstr>Systemic, Sustainable Transformative professional learning </vt:lpstr>
      <vt:lpstr> Stocktake recommendations</vt:lpstr>
      <vt:lpstr>                Evaluation</vt:lpstr>
      <vt:lpstr> Further reading</vt:lpstr>
      <vt:lpstr> Further Reading</vt:lpstr>
      <vt:lpstr>                Bell, D., Gilden, R., Muttock, S., Siraj, I., and Sylva, K.  (2002). Researching effective pedagogy in the early years, Norwich: DFES.  Chazan, B. (2021). Principles and Pedagogies in Jewish Education. Springer Nature.  Department for Education (2024). Early Years Foundation Stage Statutory Framework for Group and school-based Providers Setting the Standards for learning, Development and Care for Children from Birth to Five. [online] Gov.uk. Available at: https://assets.publishing.service.gov.uk/media/670fa42a30536cb92748328f/EYFS_statutory_framework_for_group_and_school_-_based_providers.pdf. [Accessed: 15/3/25] ‌   Donaldson, G. (2015) ‘Successful Futures: Independent Review of Curriculum and Assessment Arrangements in Wales’ Available at: http://dera.ioe.ac.uk/22165/2/150225-successful-futures-en_Redacted.pdf  [Accessed: 10/12/19].  Ingram, J., Stiff, J., Cadwallader, S., Lee, G. and Heather (2023). PISA 2022: National Report for England. [online] Available at: https://assets.publishing.service.gov.uk/media/656dc3321104cf0013fa742f/PISA_2022_England_National_Report.pdf. [Accessed 17/04/25] ‌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Debra Odeh</cp:lastModifiedBy>
  <cp:revision>320</cp:revision>
  <dcterms:created xsi:type="dcterms:W3CDTF">2021-03-10T12:10:47Z</dcterms:created>
  <dcterms:modified xsi:type="dcterms:W3CDTF">2025-04-22T20:18:00Z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