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11" r:id="rId1"/>
  </p:sldMasterIdLst>
  <p:notesMasterIdLst>
    <p:notesMasterId r:id="rId23"/>
  </p:notesMasterIdLst>
  <p:sldIdLst>
    <p:sldId id="298" r:id="rId2"/>
    <p:sldId id="297" r:id="rId3"/>
    <p:sldId id="292" r:id="rId4"/>
    <p:sldId id="257" r:id="rId5"/>
    <p:sldId id="258" r:id="rId6"/>
    <p:sldId id="259" r:id="rId7"/>
    <p:sldId id="260" r:id="rId8"/>
    <p:sldId id="263" r:id="rId9"/>
    <p:sldId id="279" r:id="rId10"/>
    <p:sldId id="266" r:id="rId11"/>
    <p:sldId id="267" r:id="rId12"/>
    <p:sldId id="269" r:id="rId13"/>
    <p:sldId id="271" r:id="rId14"/>
    <p:sldId id="273" r:id="rId15"/>
    <p:sldId id="275" r:id="rId16"/>
    <p:sldId id="277" r:id="rId17"/>
    <p:sldId id="293" r:id="rId18"/>
    <p:sldId id="294" r:id="rId19"/>
    <p:sldId id="295" r:id="rId20"/>
    <p:sldId id="296" r:id="rId21"/>
    <p:sldId id="272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71" autoAdjust="0"/>
    <p:restoredTop sz="94660"/>
  </p:normalViewPr>
  <p:slideViewPr>
    <p:cSldViewPr>
      <p:cViewPr varScale="1">
        <p:scale>
          <a:sx n="70" d="100"/>
          <a:sy n="70" d="100"/>
        </p:scale>
        <p:origin x="1428" y="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A472D6-FB44-4B38-9548-B828FE1588F7}" type="datetimeFigureOut">
              <a:rPr lang="en-US" smtClean="0"/>
              <a:pPr/>
              <a:t>1/21/2026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156BB9-C2F0-49B0-8FDE-99BD602D37F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5444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r>
              <a:rPr lang="en-GB">
                <a:latin typeface="Arial" pitchFamily="34" charset="0"/>
              </a:rPr>
              <a:t>Data mining comes from three existing areas: statistics, machine learning and databases. </a:t>
            </a:r>
          </a:p>
        </p:txBody>
      </p:sp>
    </p:spTree>
    <p:extLst>
      <p:ext uri="{BB962C8B-B14F-4D97-AF65-F5344CB8AC3E}">
        <p14:creationId xmlns:p14="http://schemas.microsoft.com/office/powerpoint/2010/main" val="41209839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34551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46268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2278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47865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97981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17732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95110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183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>
              <a:defRPr>
                <a:solidFill>
                  <a:srgbClr val="0070C0"/>
                </a:solidFill>
              </a:defRPr>
            </a:lvl2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94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8296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80728"/>
            <a:ext cx="4038600" cy="5794659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0728"/>
            <a:ext cx="4038600" cy="5794659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14210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04664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84784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1484784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1988840"/>
            <a:ext cx="4041648" cy="460587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1988840"/>
            <a:ext cx="4041775" cy="460587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6182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6401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459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620688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1556792"/>
            <a:ext cx="3383280" cy="5071655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476672"/>
            <a:ext cx="5102352" cy="61517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1782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6198375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38102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620688"/>
            <a:ext cx="1905000" cy="6008712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20688"/>
            <a:ext cx="6248400" cy="6008712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819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980728"/>
            <a:ext cx="8229600" cy="559380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dirty="0"/>
              <a:t>Click to edit Master text styles</a:t>
            </a:r>
          </a:p>
          <a:p>
            <a:pPr lvl="1" eaLnBrk="1" latinLnBrk="0" hangingPunct="1"/>
            <a:r>
              <a:rPr kumimoji="0" lang="en-US" dirty="0"/>
              <a:t>Second level</a:t>
            </a:r>
          </a:p>
          <a:p>
            <a:pPr lvl="2" eaLnBrk="1" latinLnBrk="0" hangingPunct="1"/>
            <a:r>
              <a:rPr kumimoji="0" lang="en-US" dirty="0"/>
              <a:t>Third level</a:t>
            </a:r>
          </a:p>
          <a:p>
            <a:pPr lvl="3" eaLnBrk="1" latinLnBrk="0" hangingPunct="1"/>
            <a:r>
              <a:rPr kumimoji="0" lang="en-US" dirty="0"/>
              <a:t>Fourth level</a:t>
            </a:r>
          </a:p>
          <a:p>
            <a:pPr lvl="4" eaLnBrk="1" latinLnBrk="0" hangingPunct="1"/>
            <a:r>
              <a:rPr kumimoji="0" lang="en-US" dirty="0"/>
              <a:t>Fifth level</a:t>
            </a: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394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Arial" panose="020B0604020202020204" pitchFamily="34" charset="0"/>
        <a:buChar char="•"/>
        <a:defRPr kumimoji="0" sz="2600" kern="1200">
          <a:solidFill>
            <a:srgbClr val="0070C0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Data Mining &amp; Visualisation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0"/>
            <a:ext cx="7543800" cy="1643427"/>
          </a:xfrm>
        </p:spPr>
        <p:txBody>
          <a:bodyPr>
            <a:noAutofit/>
          </a:bodyPr>
          <a:lstStyle/>
          <a:p>
            <a:r>
              <a:rPr lang="en-GB" dirty="0"/>
              <a:t>ACCA7015</a:t>
            </a:r>
          </a:p>
          <a:p>
            <a:r>
              <a:rPr lang="en-GB" cap="none" dirty="0"/>
              <a:t>Lecture 2 – The Data Mining Process</a:t>
            </a:r>
          </a:p>
          <a:p>
            <a:r>
              <a:rPr lang="en-GB" cap="none" dirty="0"/>
              <a:t>Prof Nik Whitehead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B9B18-FC32-EE3D-AC53-57C91B7A70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Data Mining as an Engineering Process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44B8B3-B1DC-088B-DCC9-40953D5D76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Data Mining inherits from three other main disciplines</a:t>
            </a:r>
          </a:p>
          <a:p>
            <a:pPr lvl="1"/>
            <a:r>
              <a:rPr lang="en-US" dirty="0"/>
              <a:t>Statistics</a:t>
            </a:r>
          </a:p>
          <a:p>
            <a:pPr lvl="1"/>
            <a:r>
              <a:rPr lang="en-US" dirty="0"/>
              <a:t>Database management</a:t>
            </a:r>
          </a:p>
          <a:p>
            <a:pPr lvl="1"/>
            <a:r>
              <a:rPr lang="en-US" dirty="0"/>
              <a:t>Machine learning</a:t>
            </a:r>
          </a:p>
          <a:p>
            <a:endParaRPr lang="en-US" dirty="0"/>
          </a:p>
          <a:p>
            <a:r>
              <a:rPr lang="en-US" dirty="0"/>
              <a:t>They also need to have strong skills in problem-solving, data manipulation, data visualisation, and reporting</a:t>
            </a:r>
          </a:p>
          <a:p>
            <a:pPr lvl="1"/>
            <a:r>
              <a:rPr lang="en-GB" dirty="0"/>
              <a:t>Data mining is only the middle stage of knowledge discovery in databases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11DA94-1608-8F07-8B17-0BFC9CF9E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0719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/>
              <a:t>Data Mining &amp; Other Disciplines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683950A-7EB9-0BDD-2238-99DDBE77A3DC}"/>
              </a:ext>
            </a:extLst>
          </p:cNvPr>
          <p:cNvGrpSpPr/>
          <p:nvPr/>
        </p:nvGrpSpPr>
        <p:grpSpPr>
          <a:xfrm>
            <a:off x="457200" y="1268760"/>
            <a:ext cx="7963015" cy="4968552"/>
            <a:chOff x="1714500" y="2152650"/>
            <a:chExt cx="5829300" cy="3219450"/>
          </a:xfrm>
        </p:grpSpPr>
        <p:sp>
          <p:nvSpPr>
            <p:cNvPr id="83972" name="Oval 4"/>
            <p:cNvSpPr>
              <a:spLocks noChangeArrowheads="1"/>
            </p:cNvSpPr>
            <p:nvPr/>
          </p:nvSpPr>
          <p:spPr bwMode="auto">
            <a:xfrm>
              <a:off x="1714500" y="2152650"/>
              <a:ext cx="2000250" cy="742950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chemeClr val="folHlink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/>
              <a:r>
                <a:rPr lang="en-GB" sz="1600" b="1" dirty="0">
                  <a:solidFill>
                    <a:schemeClr val="bg1"/>
                  </a:solidFill>
                  <a:latin typeface="Helvetica" charset="0"/>
                  <a:ea typeface="SimSun" pitchFamily="2" charset="-122"/>
                </a:rPr>
                <a:t>Machine Learning</a:t>
              </a:r>
            </a:p>
            <a:p>
              <a:pPr algn="ctr" eaLnBrk="0" hangingPunct="0"/>
              <a:r>
                <a:rPr lang="en-GB" sz="1600" b="1" dirty="0">
                  <a:solidFill>
                    <a:schemeClr val="bg1"/>
                  </a:solidFill>
                  <a:latin typeface="Helvetica" charset="0"/>
                  <a:ea typeface="SimSun" pitchFamily="2" charset="-122"/>
                </a:rPr>
                <a:t>(Artificial Intelligence)</a:t>
              </a:r>
              <a:endParaRPr lang="en-GB" sz="2400" dirty="0">
                <a:solidFill>
                  <a:schemeClr val="bg1"/>
                </a:solidFill>
                <a:latin typeface="Times New Roman" pitchFamily="18" charset="0"/>
                <a:ea typeface="SimSun" pitchFamily="2" charset="-122"/>
              </a:endParaRPr>
            </a:p>
          </p:txBody>
        </p:sp>
        <p:sp>
          <p:nvSpPr>
            <p:cNvPr id="83973" name="Oval 5"/>
            <p:cNvSpPr>
              <a:spLocks noChangeArrowheads="1"/>
            </p:cNvSpPr>
            <p:nvPr/>
          </p:nvSpPr>
          <p:spPr bwMode="auto">
            <a:xfrm>
              <a:off x="5600700" y="2152650"/>
              <a:ext cx="1943100" cy="742950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rgbClr val="DDDDDD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/>
              <a:r>
                <a:rPr lang="en-GB" sz="1600" b="1" dirty="0">
                  <a:solidFill>
                    <a:schemeClr val="bg1"/>
                  </a:solidFill>
                  <a:latin typeface="Helvetica" charset="0"/>
                  <a:ea typeface="SimSun" pitchFamily="2" charset="-122"/>
                </a:rPr>
                <a:t>Statistics</a:t>
              </a:r>
            </a:p>
          </p:txBody>
        </p:sp>
        <p:sp>
          <p:nvSpPr>
            <p:cNvPr id="83974" name="Oval 6"/>
            <p:cNvSpPr>
              <a:spLocks noChangeArrowheads="1"/>
            </p:cNvSpPr>
            <p:nvPr/>
          </p:nvSpPr>
          <p:spPr bwMode="auto">
            <a:xfrm>
              <a:off x="3600450" y="4800600"/>
              <a:ext cx="2057400" cy="5715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rgbClr val="EAEAEA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/>
              <a:r>
                <a:rPr lang="en-GB" sz="1600" b="1" dirty="0">
                  <a:solidFill>
                    <a:schemeClr val="bg1"/>
                  </a:solidFill>
                  <a:latin typeface="Helvetica" charset="0"/>
                  <a:ea typeface="SimSun" pitchFamily="2" charset="-122"/>
                </a:rPr>
                <a:t>Database </a:t>
              </a:r>
            </a:p>
            <a:p>
              <a:pPr algn="ctr" eaLnBrk="0" hangingPunct="0"/>
              <a:r>
                <a:rPr lang="en-GB" sz="1600" b="1" dirty="0">
                  <a:solidFill>
                    <a:schemeClr val="bg1"/>
                  </a:solidFill>
                  <a:latin typeface="Helvetica" charset="0"/>
                  <a:ea typeface="SimSun" pitchFamily="2" charset="-122"/>
                </a:rPr>
                <a:t>Management</a:t>
              </a:r>
              <a:endParaRPr lang="en-GB" sz="2400" dirty="0">
                <a:solidFill>
                  <a:schemeClr val="bg1"/>
                </a:solidFill>
                <a:latin typeface="Times New Roman" pitchFamily="18" charset="0"/>
                <a:ea typeface="SimSun" pitchFamily="2" charset="-122"/>
              </a:endParaRPr>
            </a:p>
          </p:txBody>
        </p:sp>
        <p:sp>
          <p:nvSpPr>
            <p:cNvPr id="83975" name="Rectangle 7"/>
            <p:cNvSpPr>
              <a:spLocks noChangeArrowheads="1"/>
            </p:cNvSpPr>
            <p:nvPr/>
          </p:nvSpPr>
          <p:spPr bwMode="auto">
            <a:xfrm>
              <a:off x="3600450" y="3467100"/>
              <a:ext cx="2057400" cy="571500"/>
            </a:xfrm>
            <a:prstGeom prst="rect">
              <a:avLst/>
            </a:prstGeom>
            <a:solidFill>
              <a:srgbClr val="FF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GB" b="1">
                  <a:latin typeface="Tahoma" pitchFamily="34" charset="0"/>
                </a:rPr>
                <a:t>DATA MINING</a:t>
              </a:r>
            </a:p>
          </p:txBody>
        </p:sp>
        <p:grpSp>
          <p:nvGrpSpPr>
            <p:cNvPr id="2" name="Group 8"/>
            <p:cNvGrpSpPr>
              <a:grpSpLocks/>
            </p:cNvGrpSpPr>
            <p:nvPr/>
          </p:nvGrpSpPr>
          <p:grpSpPr bwMode="auto">
            <a:xfrm>
              <a:off x="3857625" y="4038600"/>
              <a:ext cx="1582340" cy="762000"/>
              <a:chOff x="2328" y="2976"/>
              <a:chExt cx="1329" cy="640"/>
            </a:xfrm>
          </p:grpSpPr>
          <p:cxnSp>
            <p:nvCxnSpPr>
              <p:cNvPr id="83977" name="AutoShape 9"/>
              <p:cNvCxnSpPr>
                <a:cxnSpLocks noChangeShapeType="1"/>
                <a:stCxn id="83974" idx="0"/>
                <a:endCxn id="83975" idx="2"/>
              </p:cNvCxnSpPr>
              <p:nvPr/>
            </p:nvCxnSpPr>
            <p:spPr bwMode="auto">
              <a:xfrm flipV="1">
                <a:off x="2976" y="2976"/>
                <a:ext cx="0" cy="640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 type="stealth" w="med" len="med"/>
              </a:ln>
              <a:effectLst/>
            </p:spPr>
          </p:cxnSp>
          <p:sp>
            <p:nvSpPr>
              <p:cNvPr id="83978" name="Text Box 10"/>
              <p:cNvSpPr txBox="1">
                <a:spLocks noChangeArrowheads="1"/>
              </p:cNvSpPr>
              <p:nvPr/>
            </p:nvSpPr>
            <p:spPr bwMode="auto">
              <a:xfrm>
                <a:off x="2328" y="3148"/>
                <a:ext cx="1329" cy="285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altLang="zh-CN" sz="1400" i="1" dirty="0">
                    <a:latin typeface="Tahoma" pitchFamily="34" charset="0"/>
                    <a:ea typeface="SimSun" pitchFamily="2" charset="-122"/>
                  </a:rPr>
                  <a:t>Fast storage structures &amp;</a:t>
                </a:r>
              </a:p>
              <a:p>
                <a:pPr algn="ctr"/>
                <a:r>
                  <a:rPr lang="en-GB" altLang="zh-CN" sz="1400" i="1" dirty="0">
                    <a:latin typeface="Tahoma" pitchFamily="34" charset="0"/>
                    <a:ea typeface="SimSun" pitchFamily="2" charset="-122"/>
                  </a:rPr>
                  <a:t> retrieval operations</a:t>
                </a:r>
                <a:endParaRPr lang="en-GB" sz="1400" i="1" dirty="0">
                  <a:latin typeface="Tahoma" pitchFamily="34" charset="0"/>
                  <a:ea typeface="SimSun" pitchFamily="2" charset="-122"/>
                </a:endParaRPr>
              </a:p>
            </p:txBody>
          </p:sp>
        </p:grpSp>
        <p:grpSp>
          <p:nvGrpSpPr>
            <p:cNvPr id="3" name="Group 11"/>
            <p:cNvGrpSpPr>
              <a:grpSpLocks/>
            </p:cNvGrpSpPr>
            <p:nvPr/>
          </p:nvGrpSpPr>
          <p:grpSpPr bwMode="auto">
            <a:xfrm>
              <a:off x="5657850" y="2895600"/>
              <a:ext cx="1656159" cy="857250"/>
              <a:chOff x="3840" y="2016"/>
              <a:chExt cx="1391" cy="720"/>
            </a:xfrm>
          </p:grpSpPr>
          <p:cxnSp>
            <p:nvCxnSpPr>
              <p:cNvPr id="83980" name="AutoShape 12"/>
              <p:cNvCxnSpPr>
                <a:cxnSpLocks noChangeShapeType="1"/>
                <a:stCxn id="83973" idx="4"/>
                <a:endCxn id="83975" idx="3"/>
              </p:cNvCxnSpPr>
              <p:nvPr/>
            </p:nvCxnSpPr>
            <p:spPr bwMode="auto">
              <a:xfrm rot="5400000">
                <a:off x="3864" y="1992"/>
                <a:ext cx="720" cy="768"/>
              </a:xfrm>
              <a:prstGeom prst="bentConnector2">
                <a:avLst/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 type="stealth" w="med" len="med"/>
              </a:ln>
              <a:effectLst/>
            </p:spPr>
          </p:cxnSp>
          <p:sp>
            <p:nvSpPr>
              <p:cNvPr id="83981" name="Text Box 13"/>
              <p:cNvSpPr txBox="1">
                <a:spLocks noChangeArrowheads="1"/>
              </p:cNvSpPr>
              <p:nvPr/>
            </p:nvSpPr>
            <p:spPr bwMode="auto">
              <a:xfrm>
                <a:off x="3984" y="2120"/>
                <a:ext cx="1247" cy="285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altLang="zh-CN" sz="1400" i="1" dirty="0">
                    <a:latin typeface="Tahoma" pitchFamily="34" charset="0"/>
                    <a:ea typeface="SimSun" pitchFamily="2" charset="-122"/>
                  </a:rPr>
                  <a:t>Data analysis theories</a:t>
                </a:r>
              </a:p>
              <a:p>
                <a:pPr algn="ctr"/>
                <a:r>
                  <a:rPr lang="en-GB" altLang="zh-CN" sz="1400" i="1" dirty="0">
                    <a:latin typeface="Tahoma" pitchFamily="34" charset="0"/>
                    <a:ea typeface="SimSun" pitchFamily="2" charset="-122"/>
                  </a:rPr>
                  <a:t>methods and measures</a:t>
                </a:r>
                <a:endParaRPr lang="en-GB" sz="1400" i="1" dirty="0">
                  <a:latin typeface="Tahoma" pitchFamily="34" charset="0"/>
                  <a:ea typeface="SimSun" pitchFamily="2" charset="-122"/>
                </a:endParaRPr>
              </a:p>
            </p:txBody>
          </p:sp>
        </p:grpSp>
        <p:grpSp>
          <p:nvGrpSpPr>
            <p:cNvPr id="4" name="Group 14"/>
            <p:cNvGrpSpPr>
              <a:grpSpLocks/>
            </p:cNvGrpSpPr>
            <p:nvPr/>
          </p:nvGrpSpPr>
          <p:grpSpPr bwMode="auto">
            <a:xfrm>
              <a:off x="1995488" y="2895600"/>
              <a:ext cx="1604963" cy="857250"/>
              <a:chOff x="764" y="2016"/>
              <a:chExt cx="1348" cy="720"/>
            </a:xfrm>
          </p:grpSpPr>
          <p:cxnSp>
            <p:nvCxnSpPr>
              <p:cNvPr id="83983" name="AutoShape 15"/>
              <p:cNvCxnSpPr>
                <a:cxnSpLocks noChangeShapeType="1"/>
                <a:stCxn id="83972" idx="4"/>
                <a:endCxn id="83975" idx="1"/>
              </p:cNvCxnSpPr>
              <p:nvPr/>
            </p:nvCxnSpPr>
            <p:spPr bwMode="auto">
              <a:xfrm rot="16200000" flipH="1">
                <a:off x="1380" y="2004"/>
                <a:ext cx="720" cy="744"/>
              </a:xfrm>
              <a:prstGeom prst="bentConnector2">
                <a:avLst/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 type="stealth" w="med" len="med"/>
              </a:ln>
              <a:effectLst/>
            </p:spPr>
          </p:cxnSp>
          <p:sp>
            <p:nvSpPr>
              <p:cNvPr id="83984" name="Text Box 16"/>
              <p:cNvSpPr txBox="1">
                <a:spLocks noChangeArrowheads="1"/>
              </p:cNvSpPr>
              <p:nvPr/>
            </p:nvSpPr>
            <p:spPr bwMode="auto">
              <a:xfrm>
                <a:off x="764" y="2112"/>
                <a:ext cx="1208" cy="285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en-GB" altLang="zh-CN" sz="1400" i="1" dirty="0">
                    <a:latin typeface="Tahoma" pitchFamily="34" charset="0"/>
                    <a:ea typeface="SimSun" pitchFamily="2" charset="-122"/>
                  </a:rPr>
                  <a:t>Inductive &amp; deductive </a:t>
                </a:r>
              </a:p>
              <a:p>
                <a:pPr algn="ctr" eaLnBrk="0" hangingPunct="0"/>
                <a:r>
                  <a:rPr lang="en-GB" altLang="zh-CN" sz="1400" i="1" dirty="0">
                    <a:latin typeface="Tahoma" pitchFamily="34" charset="0"/>
                    <a:ea typeface="SimSun" pitchFamily="2" charset="-122"/>
                  </a:rPr>
                  <a:t>learning methods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605756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7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b="1" dirty="0"/>
              <a:t>Data Mining Process</a:t>
            </a:r>
          </a:p>
        </p:txBody>
      </p:sp>
      <p:grpSp>
        <p:nvGrpSpPr>
          <p:cNvPr id="2" name="Group 39"/>
          <p:cNvGrpSpPr>
            <a:grpSpLocks/>
          </p:cNvGrpSpPr>
          <p:nvPr/>
        </p:nvGrpSpPr>
        <p:grpSpPr bwMode="auto">
          <a:xfrm>
            <a:off x="642114" y="1124744"/>
            <a:ext cx="8121627" cy="5303372"/>
            <a:chOff x="710" y="912"/>
            <a:chExt cx="4438" cy="2944"/>
          </a:xfrm>
        </p:grpSpPr>
        <p:grpSp>
          <p:nvGrpSpPr>
            <p:cNvPr id="3" name="Group 1045"/>
            <p:cNvGrpSpPr>
              <a:grpSpLocks/>
            </p:cNvGrpSpPr>
            <p:nvPr/>
          </p:nvGrpSpPr>
          <p:grpSpPr bwMode="auto">
            <a:xfrm>
              <a:off x="710" y="912"/>
              <a:ext cx="4438" cy="1776"/>
              <a:chOff x="358" y="1824"/>
              <a:chExt cx="4252" cy="1680"/>
            </a:xfrm>
          </p:grpSpPr>
          <p:cxnSp>
            <p:nvCxnSpPr>
              <p:cNvPr id="11278" name="AutoShape 1046"/>
              <p:cNvCxnSpPr>
                <a:cxnSpLocks noChangeShapeType="1"/>
              </p:cNvCxnSpPr>
              <p:nvPr/>
            </p:nvCxnSpPr>
            <p:spPr bwMode="auto">
              <a:xfrm rot="10800000">
                <a:off x="2400" y="2928"/>
                <a:ext cx="720" cy="360"/>
              </a:xfrm>
              <a:prstGeom prst="bentConnector3">
                <a:avLst>
                  <a:gd name="adj1" fmla="val 100000"/>
                </a:avLst>
              </a:prstGeom>
              <a:noFill/>
              <a:ln w="19050">
                <a:solidFill>
                  <a:schemeClr val="tx1"/>
                </a:solidFill>
                <a:prstDash val="dash"/>
                <a:miter lim="800000"/>
                <a:headEnd/>
                <a:tailEnd type="triangle" w="med" len="lg"/>
              </a:ln>
            </p:spPr>
          </p:cxnSp>
          <p:grpSp>
            <p:nvGrpSpPr>
              <p:cNvPr id="4" name="Group 1047"/>
              <p:cNvGrpSpPr>
                <a:grpSpLocks/>
              </p:cNvGrpSpPr>
              <p:nvPr/>
            </p:nvGrpSpPr>
            <p:grpSpPr bwMode="auto">
              <a:xfrm>
                <a:off x="3648" y="2976"/>
                <a:ext cx="288" cy="288"/>
                <a:chOff x="1584" y="1824"/>
                <a:chExt cx="288" cy="288"/>
              </a:xfrm>
            </p:grpSpPr>
            <p:sp>
              <p:nvSpPr>
                <p:cNvPr id="11301" name="Oval 1048"/>
                <p:cNvSpPr>
                  <a:spLocks noChangeArrowheads="1"/>
                </p:cNvSpPr>
                <p:nvPr/>
              </p:nvSpPr>
              <p:spPr bwMode="auto">
                <a:xfrm>
                  <a:off x="1584" y="1824"/>
                  <a:ext cx="288" cy="288"/>
                </a:xfrm>
                <a:prstGeom prst="ellipse">
                  <a:avLst/>
                </a:prstGeom>
                <a:noFill/>
                <a:ln w="19050">
                  <a:solidFill>
                    <a:schemeClr val="tx1"/>
                  </a:solidFill>
                  <a:prstDash val="dash"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GB" sz="1350"/>
                </a:p>
              </p:txBody>
            </p:sp>
            <p:sp>
              <p:nvSpPr>
                <p:cNvPr id="11302" name="Line 1049"/>
                <p:cNvSpPr>
                  <a:spLocks noChangeShapeType="1"/>
                </p:cNvSpPr>
                <p:nvPr/>
              </p:nvSpPr>
              <p:spPr bwMode="auto">
                <a:xfrm>
                  <a:off x="1584" y="1968"/>
                  <a:ext cx="0" cy="48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stealth" w="med" len="med"/>
                </a:ln>
              </p:spPr>
              <p:txBody>
                <a:bodyPr wrap="none" anchor="ctr"/>
                <a:lstStyle/>
                <a:p>
                  <a:endParaRPr lang="en-GB" sz="1350"/>
                </a:p>
              </p:txBody>
            </p:sp>
          </p:grpSp>
          <p:grpSp>
            <p:nvGrpSpPr>
              <p:cNvPr id="5" name="Group 1050"/>
              <p:cNvGrpSpPr>
                <a:grpSpLocks/>
              </p:cNvGrpSpPr>
              <p:nvPr/>
            </p:nvGrpSpPr>
            <p:grpSpPr bwMode="auto">
              <a:xfrm>
                <a:off x="2592" y="2400"/>
                <a:ext cx="288" cy="288"/>
                <a:chOff x="1584" y="1824"/>
                <a:chExt cx="288" cy="288"/>
              </a:xfrm>
            </p:grpSpPr>
            <p:sp>
              <p:nvSpPr>
                <p:cNvPr id="11299" name="Oval 1051"/>
                <p:cNvSpPr>
                  <a:spLocks noChangeArrowheads="1"/>
                </p:cNvSpPr>
                <p:nvPr/>
              </p:nvSpPr>
              <p:spPr bwMode="auto">
                <a:xfrm>
                  <a:off x="1584" y="1824"/>
                  <a:ext cx="288" cy="288"/>
                </a:xfrm>
                <a:prstGeom prst="ellipse">
                  <a:avLst/>
                </a:prstGeom>
                <a:noFill/>
                <a:ln w="19050">
                  <a:solidFill>
                    <a:schemeClr val="tx1"/>
                  </a:solidFill>
                  <a:prstDash val="dash"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GB" sz="1350"/>
                </a:p>
              </p:txBody>
            </p:sp>
            <p:sp>
              <p:nvSpPr>
                <p:cNvPr id="11300" name="Line 1052"/>
                <p:cNvSpPr>
                  <a:spLocks noChangeShapeType="1"/>
                </p:cNvSpPr>
                <p:nvPr/>
              </p:nvSpPr>
              <p:spPr bwMode="auto">
                <a:xfrm>
                  <a:off x="1584" y="1968"/>
                  <a:ext cx="0" cy="48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stealth" w="med" len="med"/>
                </a:ln>
              </p:spPr>
              <p:txBody>
                <a:bodyPr wrap="none" anchor="ctr"/>
                <a:lstStyle/>
                <a:p>
                  <a:endParaRPr lang="en-GB" sz="1350"/>
                </a:p>
              </p:txBody>
            </p:sp>
          </p:grpSp>
          <p:grpSp>
            <p:nvGrpSpPr>
              <p:cNvPr id="6" name="Group 1053"/>
              <p:cNvGrpSpPr>
                <a:grpSpLocks/>
              </p:cNvGrpSpPr>
              <p:nvPr/>
            </p:nvGrpSpPr>
            <p:grpSpPr bwMode="auto">
              <a:xfrm>
                <a:off x="1584" y="1824"/>
                <a:ext cx="288" cy="288"/>
                <a:chOff x="1584" y="1824"/>
                <a:chExt cx="288" cy="288"/>
              </a:xfrm>
            </p:grpSpPr>
            <p:sp>
              <p:nvSpPr>
                <p:cNvPr id="11297" name="Oval 1054"/>
                <p:cNvSpPr>
                  <a:spLocks noChangeArrowheads="1"/>
                </p:cNvSpPr>
                <p:nvPr/>
              </p:nvSpPr>
              <p:spPr bwMode="auto">
                <a:xfrm>
                  <a:off x="1584" y="1824"/>
                  <a:ext cx="288" cy="288"/>
                </a:xfrm>
                <a:prstGeom prst="ellipse">
                  <a:avLst/>
                </a:prstGeom>
                <a:noFill/>
                <a:ln w="19050">
                  <a:solidFill>
                    <a:schemeClr val="tx1"/>
                  </a:solidFill>
                  <a:prstDash val="dash"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GB" sz="1350"/>
                </a:p>
              </p:txBody>
            </p:sp>
            <p:sp>
              <p:nvSpPr>
                <p:cNvPr id="11298" name="Line 1055"/>
                <p:cNvSpPr>
                  <a:spLocks noChangeShapeType="1"/>
                </p:cNvSpPr>
                <p:nvPr/>
              </p:nvSpPr>
              <p:spPr bwMode="auto">
                <a:xfrm>
                  <a:off x="1584" y="1968"/>
                  <a:ext cx="0" cy="48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stealth" w="med" len="med"/>
                </a:ln>
              </p:spPr>
              <p:txBody>
                <a:bodyPr wrap="none" anchor="ctr"/>
                <a:lstStyle/>
                <a:p>
                  <a:endParaRPr lang="en-GB" sz="1350"/>
                </a:p>
              </p:txBody>
            </p:sp>
          </p:grpSp>
          <p:sp>
            <p:nvSpPr>
              <p:cNvPr id="11282" name="Rectangle 1056"/>
              <p:cNvSpPr>
                <a:spLocks noChangeArrowheads="1"/>
              </p:cNvSpPr>
              <p:nvPr/>
            </p:nvSpPr>
            <p:spPr bwMode="auto">
              <a:xfrm>
                <a:off x="1056" y="2016"/>
                <a:ext cx="672" cy="336"/>
              </a:xfrm>
              <a:prstGeom prst="rect">
                <a:avLst/>
              </a:prstGeom>
              <a:solidFill>
                <a:srgbClr val="EAEAEA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 sz="1350"/>
              </a:p>
            </p:txBody>
          </p:sp>
          <p:sp>
            <p:nvSpPr>
              <p:cNvPr id="11283" name="Text Box 1057"/>
              <p:cNvSpPr txBox="1">
                <a:spLocks noChangeArrowheads="1"/>
              </p:cNvSpPr>
              <p:nvPr/>
            </p:nvSpPr>
            <p:spPr bwMode="auto">
              <a:xfrm>
                <a:off x="1134" y="2020"/>
                <a:ext cx="526" cy="3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1600" b="1" dirty="0">
                    <a:latin typeface="Arial Narrow" pitchFamily="34" charset="0"/>
                  </a:rPr>
                  <a:t>Preparing</a:t>
                </a:r>
              </a:p>
              <a:p>
                <a:pPr algn="ctr"/>
                <a:r>
                  <a:rPr lang="en-GB" sz="1600" b="1" dirty="0">
                    <a:latin typeface="Arial Narrow" pitchFamily="34" charset="0"/>
                  </a:rPr>
                  <a:t>Input Data</a:t>
                </a:r>
              </a:p>
            </p:txBody>
          </p:sp>
          <p:sp>
            <p:nvSpPr>
              <p:cNvPr id="11284" name="Rectangle 1058"/>
              <p:cNvSpPr>
                <a:spLocks noChangeArrowheads="1"/>
              </p:cNvSpPr>
              <p:nvPr/>
            </p:nvSpPr>
            <p:spPr bwMode="auto">
              <a:xfrm>
                <a:off x="2064" y="2592"/>
                <a:ext cx="672" cy="336"/>
              </a:xfrm>
              <a:prstGeom prst="rect">
                <a:avLst/>
              </a:prstGeom>
              <a:solidFill>
                <a:srgbClr val="EAEAEA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 sz="1350"/>
              </a:p>
            </p:txBody>
          </p:sp>
          <p:sp>
            <p:nvSpPr>
              <p:cNvPr id="11285" name="Text Box 1059"/>
              <p:cNvSpPr txBox="1">
                <a:spLocks noChangeArrowheads="1"/>
              </p:cNvSpPr>
              <p:nvPr/>
            </p:nvSpPr>
            <p:spPr bwMode="auto">
              <a:xfrm>
                <a:off x="2180" y="2592"/>
                <a:ext cx="448" cy="3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1600" b="1" dirty="0">
                    <a:latin typeface="Arial Narrow" pitchFamily="34" charset="0"/>
                  </a:rPr>
                  <a:t>Mining</a:t>
                </a:r>
              </a:p>
              <a:p>
                <a:pPr algn="ctr"/>
                <a:r>
                  <a:rPr lang="en-GB" sz="1600" b="1" dirty="0">
                    <a:latin typeface="Arial Narrow" pitchFamily="34" charset="0"/>
                  </a:rPr>
                  <a:t>Patterns</a:t>
                </a:r>
              </a:p>
            </p:txBody>
          </p:sp>
          <p:sp>
            <p:nvSpPr>
              <p:cNvPr id="11286" name="Rectangle 1060"/>
              <p:cNvSpPr>
                <a:spLocks noChangeArrowheads="1"/>
              </p:cNvSpPr>
              <p:nvPr/>
            </p:nvSpPr>
            <p:spPr bwMode="auto">
              <a:xfrm>
                <a:off x="3024" y="3168"/>
                <a:ext cx="768" cy="336"/>
              </a:xfrm>
              <a:prstGeom prst="rect">
                <a:avLst/>
              </a:prstGeom>
              <a:solidFill>
                <a:srgbClr val="EAEAEA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 sz="1350"/>
              </a:p>
            </p:txBody>
          </p:sp>
          <p:sp>
            <p:nvSpPr>
              <p:cNvPr id="11287" name="Text Box 1061"/>
              <p:cNvSpPr txBox="1">
                <a:spLocks noChangeArrowheads="1"/>
              </p:cNvSpPr>
              <p:nvPr/>
            </p:nvSpPr>
            <p:spPr bwMode="auto">
              <a:xfrm>
                <a:off x="3002" y="3168"/>
                <a:ext cx="785" cy="3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1600" b="1" dirty="0">
                    <a:latin typeface="Arial Narrow" pitchFamily="34" charset="0"/>
                  </a:rPr>
                  <a:t>Post-processing</a:t>
                </a:r>
              </a:p>
              <a:p>
                <a:pPr algn="ctr"/>
                <a:r>
                  <a:rPr lang="en-GB" sz="1600" b="1" dirty="0">
                    <a:latin typeface="Arial Narrow" pitchFamily="34" charset="0"/>
                  </a:rPr>
                  <a:t>Patterns</a:t>
                </a:r>
              </a:p>
            </p:txBody>
          </p:sp>
          <p:sp>
            <p:nvSpPr>
              <p:cNvPr id="11288" name="Line 1062"/>
              <p:cNvSpPr>
                <a:spLocks noChangeShapeType="1"/>
              </p:cNvSpPr>
              <p:nvPr/>
            </p:nvSpPr>
            <p:spPr bwMode="auto">
              <a:xfrm>
                <a:off x="768" y="2178"/>
                <a:ext cx="28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stealth" w="lg" len="lg"/>
              </a:ln>
            </p:spPr>
            <p:txBody>
              <a:bodyPr wrap="none" anchor="ctr"/>
              <a:lstStyle/>
              <a:p>
                <a:endParaRPr lang="en-GB" sz="1350"/>
              </a:p>
            </p:txBody>
          </p:sp>
          <p:sp>
            <p:nvSpPr>
              <p:cNvPr id="11289" name="Text Box 1063"/>
              <p:cNvSpPr txBox="1">
                <a:spLocks noChangeArrowheads="1"/>
              </p:cNvSpPr>
              <p:nvPr/>
            </p:nvSpPr>
            <p:spPr bwMode="auto">
              <a:xfrm>
                <a:off x="358" y="2016"/>
                <a:ext cx="336" cy="3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1600" b="1" dirty="0"/>
                  <a:t>Input</a:t>
                </a:r>
              </a:p>
              <a:p>
                <a:pPr algn="ctr"/>
                <a:r>
                  <a:rPr lang="en-GB" sz="1600" b="1" dirty="0"/>
                  <a:t>Data</a:t>
                </a:r>
              </a:p>
            </p:txBody>
          </p:sp>
          <p:sp>
            <p:nvSpPr>
              <p:cNvPr id="11290" name="Line 1064"/>
              <p:cNvSpPr>
                <a:spLocks noChangeShapeType="1"/>
              </p:cNvSpPr>
              <p:nvPr/>
            </p:nvSpPr>
            <p:spPr bwMode="auto">
              <a:xfrm>
                <a:off x="3792" y="3330"/>
                <a:ext cx="28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stealth" w="lg" len="lg"/>
              </a:ln>
            </p:spPr>
            <p:txBody>
              <a:bodyPr wrap="none" anchor="ctr"/>
              <a:lstStyle/>
              <a:p>
                <a:endParaRPr lang="en-GB" sz="1350"/>
              </a:p>
            </p:txBody>
          </p:sp>
          <p:sp>
            <p:nvSpPr>
              <p:cNvPr id="11291" name="Text Box 1065"/>
              <p:cNvSpPr txBox="1">
                <a:spLocks noChangeArrowheads="1"/>
              </p:cNvSpPr>
              <p:nvPr/>
            </p:nvSpPr>
            <p:spPr bwMode="auto">
              <a:xfrm>
                <a:off x="4142" y="3178"/>
                <a:ext cx="468" cy="3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1600" b="1" dirty="0"/>
                  <a:t>Output</a:t>
                </a:r>
              </a:p>
              <a:p>
                <a:pPr algn="ctr"/>
                <a:r>
                  <a:rPr lang="en-GB" sz="1600" b="1" dirty="0"/>
                  <a:t>Patterns</a:t>
                </a:r>
              </a:p>
            </p:txBody>
          </p:sp>
          <p:cxnSp>
            <p:nvCxnSpPr>
              <p:cNvPr id="11292" name="AutoShape 1066"/>
              <p:cNvCxnSpPr>
                <a:cxnSpLocks noChangeShapeType="1"/>
                <a:stCxn id="11282" idx="3"/>
                <a:endCxn id="11284" idx="0"/>
              </p:cNvCxnSpPr>
              <p:nvPr/>
            </p:nvCxnSpPr>
            <p:spPr bwMode="auto">
              <a:xfrm>
                <a:off x="1728" y="2184"/>
                <a:ext cx="672" cy="408"/>
              </a:xfrm>
              <a:prstGeom prst="bentConnector2">
                <a:avLst/>
              </a:prstGeom>
              <a:noFill/>
              <a:ln w="19050">
                <a:solidFill>
                  <a:schemeClr val="tx1"/>
                </a:solidFill>
                <a:miter lim="800000"/>
                <a:headEnd/>
                <a:tailEnd type="stealth" w="lg" len="lg"/>
              </a:ln>
            </p:spPr>
          </p:cxnSp>
          <p:cxnSp>
            <p:nvCxnSpPr>
              <p:cNvPr id="11293" name="AutoShape 1067"/>
              <p:cNvCxnSpPr>
                <a:cxnSpLocks noChangeShapeType="1"/>
                <a:stCxn id="11284" idx="3"/>
                <a:endCxn id="11287" idx="0"/>
              </p:cNvCxnSpPr>
              <p:nvPr/>
            </p:nvCxnSpPr>
            <p:spPr bwMode="auto">
              <a:xfrm>
                <a:off x="2736" y="2760"/>
                <a:ext cx="658" cy="408"/>
              </a:xfrm>
              <a:prstGeom prst="bentConnector2">
                <a:avLst/>
              </a:prstGeom>
              <a:noFill/>
              <a:ln w="19050">
                <a:solidFill>
                  <a:schemeClr val="tx1"/>
                </a:solidFill>
                <a:miter lim="800000"/>
                <a:headEnd/>
                <a:tailEnd type="stealth" w="lg" len="lg"/>
              </a:ln>
            </p:spPr>
          </p:cxnSp>
          <p:cxnSp>
            <p:nvCxnSpPr>
              <p:cNvPr id="11294" name="AutoShape 1068"/>
              <p:cNvCxnSpPr>
                <a:cxnSpLocks noChangeShapeType="1"/>
                <a:endCxn id="11283" idx="2"/>
              </p:cNvCxnSpPr>
              <p:nvPr/>
            </p:nvCxnSpPr>
            <p:spPr bwMode="auto">
              <a:xfrm rot="10800000">
                <a:off x="1397" y="2327"/>
                <a:ext cx="664" cy="391"/>
              </a:xfrm>
              <a:prstGeom prst="bentConnector2">
                <a:avLst/>
              </a:prstGeom>
              <a:noFill/>
              <a:ln w="19050">
                <a:solidFill>
                  <a:schemeClr val="tx1"/>
                </a:solidFill>
                <a:prstDash val="dash"/>
                <a:miter lim="800000"/>
                <a:headEnd/>
                <a:tailEnd type="triangle" w="med" len="lg"/>
              </a:ln>
            </p:spPr>
          </p:cxnSp>
          <p:cxnSp>
            <p:nvCxnSpPr>
              <p:cNvPr id="11295" name="AutoShape 1069"/>
              <p:cNvCxnSpPr>
                <a:cxnSpLocks noChangeShapeType="1"/>
              </p:cNvCxnSpPr>
              <p:nvPr/>
            </p:nvCxnSpPr>
            <p:spPr bwMode="auto">
              <a:xfrm rot="10800000">
                <a:off x="1344" y="2352"/>
                <a:ext cx="1627" cy="1052"/>
              </a:xfrm>
              <a:prstGeom prst="bentConnector2">
                <a:avLst/>
              </a:prstGeom>
              <a:noFill/>
              <a:ln w="19050">
                <a:solidFill>
                  <a:schemeClr val="tx1"/>
                </a:solidFill>
                <a:prstDash val="dash"/>
                <a:miter lim="800000"/>
                <a:headEnd/>
                <a:tailEnd type="triangle" w="med" len="lg"/>
              </a:ln>
            </p:spPr>
          </p:cxnSp>
          <p:sp>
            <p:nvSpPr>
              <p:cNvPr id="11296" name="Line 1070"/>
              <p:cNvSpPr>
                <a:spLocks noChangeShapeType="1"/>
              </p:cNvSpPr>
              <p:nvPr/>
            </p:nvSpPr>
            <p:spPr bwMode="auto">
              <a:xfrm>
                <a:off x="2928" y="3402"/>
                <a:ext cx="96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GB" sz="1350"/>
              </a:p>
            </p:txBody>
          </p:sp>
        </p:grpSp>
        <p:sp>
          <p:nvSpPr>
            <p:cNvPr id="11268" name="Rectangle 1071"/>
            <p:cNvSpPr>
              <a:spLocks noChangeArrowheads="1"/>
            </p:cNvSpPr>
            <p:nvPr/>
          </p:nvSpPr>
          <p:spPr bwMode="auto">
            <a:xfrm>
              <a:off x="912" y="3063"/>
              <a:ext cx="336" cy="121"/>
            </a:xfrm>
            <a:prstGeom prst="rect">
              <a:avLst/>
            </a:prstGeom>
            <a:solidFill>
              <a:srgbClr val="EAEAEA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 sz="1350"/>
            </a:p>
          </p:txBody>
        </p:sp>
        <p:sp>
          <p:nvSpPr>
            <p:cNvPr id="11269" name="Text Box 1072"/>
            <p:cNvSpPr txBox="1">
              <a:spLocks noChangeArrowheads="1"/>
            </p:cNvSpPr>
            <p:nvPr/>
          </p:nvSpPr>
          <p:spPr bwMode="auto">
            <a:xfrm>
              <a:off x="1440" y="3024"/>
              <a:ext cx="993" cy="1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sz="1600" dirty="0"/>
                <a:t>A data mining stage</a:t>
              </a:r>
            </a:p>
          </p:txBody>
        </p:sp>
        <p:sp>
          <p:nvSpPr>
            <p:cNvPr id="11270" name="Text Box 1074"/>
            <p:cNvSpPr txBox="1">
              <a:spLocks noChangeArrowheads="1"/>
            </p:cNvSpPr>
            <p:nvPr/>
          </p:nvSpPr>
          <p:spPr bwMode="auto">
            <a:xfrm>
              <a:off x="1440" y="3232"/>
              <a:ext cx="2286" cy="1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sz="1600" dirty="0"/>
                <a:t>Flow of control from one stage to the next stage</a:t>
              </a:r>
            </a:p>
          </p:txBody>
        </p:sp>
        <p:sp>
          <p:nvSpPr>
            <p:cNvPr id="11271" name="Text Box 1076"/>
            <p:cNvSpPr txBox="1">
              <a:spLocks noChangeArrowheads="1"/>
            </p:cNvSpPr>
            <p:nvPr/>
          </p:nvSpPr>
          <p:spPr bwMode="auto">
            <a:xfrm>
              <a:off x="1444" y="3424"/>
              <a:ext cx="2478" cy="1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sz="1600" dirty="0"/>
                <a:t>Flow of control from one stage to the previous stage</a:t>
              </a:r>
            </a:p>
          </p:txBody>
        </p:sp>
        <p:grpSp>
          <p:nvGrpSpPr>
            <p:cNvPr id="7" name="Group 1084"/>
            <p:cNvGrpSpPr>
              <a:grpSpLocks/>
            </p:cNvGrpSpPr>
            <p:nvPr/>
          </p:nvGrpSpPr>
          <p:grpSpPr bwMode="auto">
            <a:xfrm>
              <a:off x="960" y="3616"/>
              <a:ext cx="240" cy="240"/>
              <a:chOff x="912" y="3616"/>
              <a:chExt cx="240" cy="240"/>
            </a:xfrm>
          </p:grpSpPr>
          <p:sp>
            <p:nvSpPr>
              <p:cNvPr id="11276" name="Oval 1078"/>
              <p:cNvSpPr>
                <a:spLocks noChangeArrowheads="1"/>
              </p:cNvSpPr>
              <p:nvPr/>
            </p:nvSpPr>
            <p:spPr bwMode="auto">
              <a:xfrm>
                <a:off x="912" y="3616"/>
                <a:ext cx="240" cy="240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GB" sz="1350"/>
              </a:p>
            </p:txBody>
          </p:sp>
          <p:sp>
            <p:nvSpPr>
              <p:cNvPr id="11277" name="Line 1079"/>
              <p:cNvSpPr>
                <a:spLocks noChangeShapeType="1"/>
              </p:cNvSpPr>
              <p:nvPr/>
            </p:nvSpPr>
            <p:spPr bwMode="auto">
              <a:xfrm>
                <a:off x="912" y="3694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stealth" w="med" len="med"/>
              </a:ln>
            </p:spPr>
            <p:txBody>
              <a:bodyPr/>
              <a:lstStyle/>
              <a:p>
                <a:endParaRPr lang="en-GB" sz="1350"/>
              </a:p>
            </p:txBody>
          </p:sp>
        </p:grpSp>
        <p:sp>
          <p:nvSpPr>
            <p:cNvPr id="11273" name="Text Box 1080"/>
            <p:cNvSpPr txBox="1">
              <a:spLocks noChangeArrowheads="1"/>
            </p:cNvSpPr>
            <p:nvPr/>
          </p:nvSpPr>
          <p:spPr bwMode="auto">
            <a:xfrm>
              <a:off x="1440" y="3657"/>
              <a:ext cx="1705" cy="1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sz="1600" dirty="0"/>
                <a:t>Repetition of the tasks at one stage</a:t>
              </a:r>
            </a:p>
          </p:txBody>
        </p:sp>
        <p:sp>
          <p:nvSpPr>
            <p:cNvPr id="11274" name="Line 1081"/>
            <p:cNvSpPr>
              <a:spLocks noChangeShapeType="1"/>
            </p:cNvSpPr>
            <p:nvPr/>
          </p:nvSpPr>
          <p:spPr bwMode="auto">
            <a:xfrm>
              <a:off x="912" y="3328"/>
              <a:ext cx="33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/>
            <a:lstStyle/>
            <a:p>
              <a:endParaRPr lang="en-GB" sz="1350"/>
            </a:p>
          </p:txBody>
        </p:sp>
        <p:sp>
          <p:nvSpPr>
            <p:cNvPr id="11275" name="Line 1083"/>
            <p:cNvSpPr>
              <a:spLocks noChangeShapeType="1"/>
            </p:cNvSpPr>
            <p:nvPr/>
          </p:nvSpPr>
          <p:spPr bwMode="auto">
            <a:xfrm>
              <a:off x="912" y="3520"/>
              <a:ext cx="33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  <a:headEnd/>
              <a:tailEnd type="stealth" w="med" len="med"/>
            </a:ln>
          </p:spPr>
          <p:txBody>
            <a:bodyPr/>
            <a:lstStyle/>
            <a:p>
              <a:endParaRPr lang="en-GB" sz="1350"/>
            </a:p>
          </p:txBody>
        </p:sp>
      </p:grpSp>
    </p:spTree>
    <p:extLst>
      <p:ext uri="{BB962C8B-B14F-4D97-AF65-F5344CB8AC3E}">
        <p14:creationId xmlns:p14="http://schemas.microsoft.com/office/powerpoint/2010/main" val="23224515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7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b="1" dirty="0"/>
              <a:t>Data Mining Process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5ED4D0DB-C948-A4A7-9EBA-E55783F720FC}"/>
              </a:ext>
            </a:extLst>
          </p:cNvPr>
          <p:cNvGrpSpPr/>
          <p:nvPr/>
        </p:nvGrpSpPr>
        <p:grpSpPr>
          <a:xfrm>
            <a:off x="287524" y="1196752"/>
            <a:ext cx="8568952" cy="5472608"/>
            <a:chOff x="1439652" y="1803873"/>
            <a:chExt cx="6223397" cy="3893379"/>
          </a:xfrm>
        </p:grpSpPr>
        <p:cxnSp>
          <p:nvCxnSpPr>
            <p:cNvPr id="12290" name="AutoShape 67"/>
            <p:cNvCxnSpPr>
              <a:cxnSpLocks noChangeShapeType="1"/>
            </p:cNvCxnSpPr>
            <p:nvPr/>
          </p:nvCxnSpPr>
          <p:spPr bwMode="auto">
            <a:xfrm rot="16200000" flipH="1">
              <a:off x="5538379" y="4065479"/>
              <a:ext cx="720328" cy="628650"/>
            </a:xfrm>
            <a:prstGeom prst="bentConnector2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stealth" w="med" len="med"/>
            </a:ln>
          </p:spPr>
        </p:cxnSp>
        <p:sp>
          <p:nvSpPr>
            <p:cNvPr id="12292" name="Content Placeholder 8"/>
            <p:cNvSpPr>
              <a:spLocks/>
            </p:cNvSpPr>
            <p:nvPr/>
          </p:nvSpPr>
          <p:spPr bwMode="auto">
            <a:xfrm>
              <a:off x="1471799" y="2025342"/>
              <a:ext cx="3714750" cy="514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213122" indent="-213122" eaLnBrk="0" hangingPunct="0">
                <a:buFontTx/>
                <a:buChar char="•"/>
              </a:pPr>
              <a:r>
                <a:rPr lang="en-GB" altLang="zh-CN" sz="2400" b="1" dirty="0">
                  <a:latin typeface="Helvetica" charset="0"/>
                  <a:ea typeface="SimSun" pitchFamily="2" charset="-122"/>
                </a:rPr>
                <a:t>Preparation</a:t>
              </a:r>
              <a:endParaRPr lang="en-GB" sz="2400" b="1" dirty="0"/>
            </a:p>
            <a:p>
              <a:pPr marL="570310" lvl="1" indent="-166688" eaLnBrk="0" hangingPunct="0">
                <a:spcBef>
                  <a:spcPct val="20000"/>
                </a:spcBef>
                <a:spcAft>
                  <a:spcPct val="80000"/>
                </a:spcAft>
                <a:buFontTx/>
                <a:buChar char="–"/>
              </a:pPr>
              <a:endParaRPr lang="en-GB" dirty="0"/>
            </a:p>
          </p:txBody>
        </p:sp>
        <p:sp>
          <p:nvSpPr>
            <p:cNvPr id="64553" name="AutoShape 41"/>
            <p:cNvSpPr>
              <a:spLocks noChangeArrowheads="1"/>
            </p:cNvSpPr>
            <p:nvPr/>
          </p:nvSpPr>
          <p:spPr bwMode="auto">
            <a:xfrm>
              <a:off x="6223583" y="4539942"/>
              <a:ext cx="800100" cy="400050"/>
            </a:xfrm>
            <a:prstGeom prst="flowChartProcess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r>
                <a:rPr lang="en-GB" sz="1600" b="1" dirty="0">
                  <a:solidFill>
                    <a:schemeClr val="bg1"/>
                  </a:solidFill>
                  <a:latin typeface="Arial Narrow" pitchFamily="34" charset="0"/>
                </a:rPr>
                <a:t>Formatted </a:t>
              </a:r>
            </a:p>
            <a:p>
              <a:pPr algn="ctr">
                <a:defRPr/>
              </a:pPr>
              <a:r>
                <a:rPr lang="en-GB" sz="1600" b="1" dirty="0">
                  <a:solidFill>
                    <a:schemeClr val="bg1"/>
                  </a:solidFill>
                  <a:latin typeface="Arial Narrow" pitchFamily="34" charset="0"/>
                </a:rPr>
                <a:t>Data set</a:t>
              </a:r>
            </a:p>
          </p:txBody>
        </p:sp>
        <p:grpSp>
          <p:nvGrpSpPr>
            <p:cNvPr id="2" name="Group 33"/>
            <p:cNvGrpSpPr>
              <a:grpSpLocks/>
            </p:cNvGrpSpPr>
            <p:nvPr/>
          </p:nvGrpSpPr>
          <p:grpSpPr bwMode="auto">
            <a:xfrm>
              <a:off x="4053074" y="2898071"/>
              <a:ext cx="1133475" cy="457200"/>
              <a:chOff x="2352" y="1536"/>
              <a:chExt cx="952" cy="384"/>
            </a:xfrm>
          </p:grpSpPr>
          <p:sp>
            <p:nvSpPr>
              <p:cNvPr id="64548" name="AutoShape 36"/>
              <p:cNvSpPr>
                <a:spLocks noChangeArrowheads="1"/>
              </p:cNvSpPr>
              <p:nvPr/>
            </p:nvSpPr>
            <p:spPr bwMode="auto">
              <a:xfrm>
                <a:off x="2352" y="1536"/>
                <a:ext cx="952" cy="384"/>
              </a:xfrm>
              <a:prstGeom prst="flowChartInternalStorage">
                <a:avLst/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35921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endParaRPr lang="en-GB" sz="1350"/>
              </a:p>
            </p:txBody>
          </p:sp>
          <p:sp>
            <p:nvSpPr>
              <p:cNvPr id="12316" name="Text Box 46"/>
              <p:cNvSpPr txBox="1">
                <a:spLocks noChangeArrowheads="1"/>
              </p:cNvSpPr>
              <p:nvPr/>
            </p:nvSpPr>
            <p:spPr bwMode="auto">
              <a:xfrm>
                <a:off x="2443" y="1636"/>
                <a:ext cx="844" cy="20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GB" sz="1600" b="1" dirty="0">
                    <a:latin typeface="Arial Narrow" pitchFamily="34" charset="0"/>
                  </a:rPr>
                  <a:t>Target Data set</a:t>
                </a:r>
              </a:p>
            </p:txBody>
          </p:sp>
        </p:grpSp>
        <p:sp>
          <p:nvSpPr>
            <p:cNvPr id="64551" name="AutoShape 39"/>
            <p:cNvSpPr>
              <a:spLocks noChangeArrowheads="1"/>
            </p:cNvSpPr>
            <p:nvPr/>
          </p:nvSpPr>
          <p:spPr bwMode="auto">
            <a:xfrm>
              <a:off x="4886511" y="3739842"/>
              <a:ext cx="1433513" cy="342900"/>
            </a:xfrm>
            <a:prstGeom prst="flowChartPunchedCard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en-GB" sz="1350"/>
            </a:p>
          </p:txBody>
        </p:sp>
        <p:sp>
          <p:nvSpPr>
            <p:cNvPr id="12314" name="Text Box 47"/>
            <p:cNvSpPr txBox="1">
              <a:spLocks noChangeArrowheads="1"/>
            </p:cNvSpPr>
            <p:nvPr/>
          </p:nvSpPr>
          <p:spPr bwMode="auto">
            <a:xfrm>
              <a:off x="4951052" y="3722650"/>
              <a:ext cx="1371600" cy="4154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GB" sz="1600" b="1" dirty="0">
                  <a:latin typeface="Arial Narrow" pitchFamily="34" charset="0"/>
                </a:rPr>
                <a:t>Pre-Processed Data set</a:t>
              </a:r>
            </a:p>
          </p:txBody>
        </p:sp>
        <p:cxnSp>
          <p:nvCxnSpPr>
            <p:cNvPr id="12307" name="AutoShape 64"/>
            <p:cNvCxnSpPr>
              <a:cxnSpLocks noChangeShapeType="1"/>
            </p:cNvCxnSpPr>
            <p:nvPr/>
          </p:nvCxnSpPr>
          <p:spPr bwMode="auto">
            <a:xfrm>
              <a:off x="5079393" y="3126670"/>
              <a:ext cx="521494" cy="613172"/>
            </a:xfrm>
            <a:prstGeom prst="bentConnector2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stealth" w="med" len="med"/>
            </a:ln>
          </p:spPr>
        </p:cxnSp>
        <p:sp>
          <p:nvSpPr>
            <p:cNvPr id="12308" name="AutoShape 68"/>
            <p:cNvSpPr>
              <a:spLocks noChangeArrowheads="1"/>
            </p:cNvSpPr>
            <p:nvPr/>
          </p:nvSpPr>
          <p:spPr bwMode="auto">
            <a:xfrm>
              <a:off x="7148699" y="4618523"/>
              <a:ext cx="514350" cy="228600"/>
            </a:xfrm>
            <a:custGeom>
              <a:avLst/>
              <a:gdLst>
                <a:gd name="T0" fmla="*/ 514350 w 21600"/>
                <a:gd name="T1" fmla="*/ 0 h 21600"/>
                <a:gd name="T2" fmla="*/ 0 w 21600"/>
                <a:gd name="T3" fmla="*/ 152400 h 21600"/>
                <a:gd name="T4" fmla="*/ 514350 w 21600"/>
                <a:gd name="T5" fmla="*/ 304800 h 21600"/>
                <a:gd name="T6" fmla="*/ 685800 w 21600"/>
                <a:gd name="T7" fmla="*/ 1524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5400 h 21600"/>
                <a:gd name="T14" fmla="*/ 18900 w 21600"/>
                <a:gd name="T15" fmla="*/ 162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008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 sz="1350"/>
            </a:p>
          </p:txBody>
        </p:sp>
        <p:grpSp>
          <p:nvGrpSpPr>
            <p:cNvPr id="3" name="Group 32"/>
            <p:cNvGrpSpPr>
              <a:grpSpLocks/>
            </p:cNvGrpSpPr>
            <p:nvPr/>
          </p:nvGrpSpPr>
          <p:grpSpPr bwMode="auto">
            <a:xfrm>
              <a:off x="1439652" y="2882592"/>
              <a:ext cx="2744391" cy="2412206"/>
              <a:chOff x="157" y="1536"/>
              <a:chExt cx="2305" cy="2026"/>
            </a:xfrm>
          </p:grpSpPr>
          <p:sp>
            <p:nvSpPr>
              <p:cNvPr id="64535" name="AutoShape 23"/>
              <p:cNvSpPr>
                <a:spLocks noChangeArrowheads="1"/>
              </p:cNvSpPr>
              <p:nvPr/>
            </p:nvSpPr>
            <p:spPr bwMode="auto">
              <a:xfrm>
                <a:off x="384" y="1536"/>
                <a:ext cx="432" cy="240"/>
              </a:xfrm>
              <a:prstGeom prst="flowChartPredefinedProcess">
                <a:avLst/>
              </a:prstGeom>
              <a:solidFill>
                <a:srgbClr val="3399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35921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endParaRPr lang="en-GB" sz="1350"/>
              </a:p>
            </p:txBody>
          </p:sp>
          <p:sp>
            <p:nvSpPr>
              <p:cNvPr id="64536" name="AutoShape 24"/>
              <p:cNvSpPr>
                <a:spLocks noChangeArrowheads="1"/>
              </p:cNvSpPr>
              <p:nvPr/>
            </p:nvSpPr>
            <p:spPr bwMode="auto">
              <a:xfrm>
                <a:off x="384" y="2304"/>
                <a:ext cx="432" cy="240"/>
              </a:xfrm>
              <a:prstGeom prst="flowChartPredefinedProcess">
                <a:avLst/>
              </a:prstGeom>
              <a:solidFill>
                <a:srgbClr val="3399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35921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endParaRPr lang="en-GB" sz="1350"/>
              </a:p>
            </p:txBody>
          </p:sp>
          <p:sp>
            <p:nvSpPr>
              <p:cNvPr id="64537" name="AutoShape 25"/>
              <p:cNvSpPr>
                <a:spLocks noChangeArrowheads="1"/>
              </p:cNvSpPr>
              <p:nvPr/>
            </p:nvSpPr>
            <p:spPr bwMode="auto">
              <a:xfrm>
                <a:off x="384" y="3072"/>
                <a:ext cx="432" cy="240"/>
              </a:xfrm>
              <a:prstGeom prst="flowChartPredefinedProcess">
                <a:avLst/>
              </a:prstGeom>
              <a:solidFill>
                <a:srgbClr val="3399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35921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endParaRPr lang="en-GB" sz="1350"/>
              </a:p>
            </p:txBody>
          </p:sp>
          <p:sp>
            <p:nvSpPr>
              <p:cNvPr id="12297" name="AutoShape 26"/>
              <p:cNvSpPr>
                <a:spLocks noChangeArrowheads="1"/>
              </p:cNvSpPr>
              <p:nvPr/>
            </p:nvSpPr>
            <p:spPr bwMode="auto">
              <a:xfrm rot="-5400000">
                <a:off x="552" y="1944"/>
                <a:ext cx="48" cy="96"/>
              </a:xfrm>
              <a:prstGeom prst="flowChartCollat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vert="eaVert" wrap="none" anchor="ctr"/>
              <a:lstStyle/>
              <a:p>
                <a:endParaRPr lang="en-GB" sz="1350"/>
              </a:p>
            </p:txBody>
          </p:sp>
          <p:sp>
            <p:nvSpPr>
              <p:cNvPr id="12298" name="AutoShape 27"/>
              <p:cNvSpPr>
                <a:spLocks noChangeArrowheads="1"/>
              </p:cNvSpPr>
              <p:nvPr/>
            </p:nvSpPr>
            <p:spPr bwMode="auto">
              <a:xfrm rot="-5400000">
                <a:off x="552" y="2712"/>
                <a:ext cx="48" cy="96"/>
              </a:xfrm>
              <a:prstGeom prst="flowChartCollat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vert="eaVert" wrap="none" anchor="ctr"/>
              <a:lstStyle/>
              <a:p>
                <a:endParaRPr lang="en-GB" sz="1350"/>
              </a:p>
            </p:txBody>
          </p:sp>
          <p:sp>
            <p:nvSpPr>
              <p:cNvPr id="12299" name="Text Box 44"/>
              <p:cNvSpPr txBox="1">
                <a:spLocks noChangeArrowheads="1"/>
              </p:cNvSpPr>
              <p:nvPr/>
            </p:nvSpPr>
            <p:spPr bwMode="auto">
              <a:xfrm>
                <a:off x="157" y="3360"/>
                <a:ext cx="983" cy="20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GB" sz="1600" b="1" dirty="0">
                    <a:latin typeface="Arial Narrow" pitchFamily="34" charset="0"/>
                  </a:rPr>
                  <a:t>Original Data sets</a:t>
                </a:r>
              </a:p>
            </p:txBody>
          </p:sp>
          <p:sp>
            <p:nvSpPr>
              <p:cNvPr id="64540" name="AutoShape 28"/>
              <p:cNvSpPr>
                <a:spLocks noChangeArrowheads="1"/>
              </p:cNvSpPr>
              <p:nvPr/>
            </p:nvSpPr>
            <p:spPr bwMode="auto">
              <a:xfrm>
                <a:off x="1309" y="2184"/>
                <a:ext cx="1132" cy="432"/>
              </a:xfrm>
              <a:prstGeom prst="flowChartInternalStorage">
                <a:avLst/>
              </a:prstGeom>
              <a:solidFill>
                <a:srgbClr val="6699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35921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endParaRPr lang="en-GB" sz="1350"/>
              </a:p>
            </p:txBody>
          </p:sp>
          <p:sp>
            <p:nvSpPr>
              <p:cNvPr id="12318" name="Text Box 45"/>
              <p:cNvSpPr txBox="1">
                <a:spLocks noChangeArrowheads="1"/>
              </p:cNvSpPr>
              <p:nvPr/>
            </p:nvSpPr>
            <p:spPr bwMode="auto">
              <a:xfrm>
                <a:off x="1462" y="2334"/>
                <a:ext cx="1000" cy="20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GB" sz="1600" b="1" dirty="0">
                    <a:solidFill>
                      <a:schemeClr val="bg1"/>
                    </a:solidFill>
                    <a:latin typeface="Arial Narrow" pitchFamily="34" charset="0"/>
                  </a:rPr>
                  <a:t>Collected Data set</a:t>
                </a:r>
              </a:p>
            </p:txBody>
          </p:sp>
          <p:cxnSp>
            <p:nvCxnSpPr>
              <p:cNvPr id="12303" name="AutoShape 60"/>
              <p:cNvCxnSpPr>
                <a:cxnSpLocks noChangeShapeType="1"/>
              </p:cNvCxnSpPr>
              <p:nvPr/>
            </p:nvCxnSpPr>
            <p:spPr bwMode="auto">
              <a:xfrm flipV="1">
                <a:off x="816" y="2448"/>
                <a:ext cx="480" cy="768"/>
              </a:xfrm>
              <a:prstGeom prst="bentConnector3">
                <a:avLst>
                  <a:gd name="adj1" fmla="val 48537"/>
                </a:avLst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 type="stealth" w="med" len="med"/>
              </a:ln>
            </p:spPr>
          </p:cxnSp>
          <p:cxnSp>
            <p:nvCxnSpPr>
              <p:cNvPr id="12304" name="AutoShape 61"/>
              <p:cNvCxnSpPr>
                <a:cxnSpLocks noChangeShapeType="1"/>
              </p:cNvCxnSpPr>
              <p:nvPr/>
            </p:nvCxnSpPr>
            <p:spPr bwMode="auto">
              <a:xfrm>
                <a:off x="816" y="1632"/>
                <a:ext cx="480" cy="768"/>
              </a:xfrm>
              <a:prstGeom prst="bentConnector3">
                <a:avLst>
                  <a:gd name="adj1" fmla="val 50000"/>
                </a:avLst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 type="stealth" w="med" len="med"/>
              </a:ln>
            </p:spPr>
          </p:cxnSp>
          <p:cxnSp>
            <p:nvCxnSpPr>
              <p:cNvPr id="12305" name="AutoShape 62"/>
              <p:cNvCxnSpPr>
                <a:cxnSpLocks noChangeShapeType="1"/>
                <a:stCxn id="64536" idx="3"/>
                <a:endCxn id="12318" idx="1"/>
              </p:cNvCxnSpPr>
              <p:nvPr/>
            </p:nvCxnSpPr>
            <p:spPr bwMode="auto">
              <a:xfrm>
                <a:off x="816" y="2424"/>
                <a:ext cx="646" cy="11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stealth" w="med" len="med"/>
              </a:ln>
            </p:spPr>
          </p:cxnSp>
          <p:cxnSp>
            <p:nvCxnSpPr>
              <p:cNvPr id="12306" name="AutoShape 63"/>
              <p:cNvCxnSpPr>
                <a:cxnSpLocks noChangeShapeType="1"/>
                <a:stCxn id="64540" idx="0"/>
                <a:endCxn id="64548" idx="1"/>
              </p:cNvCxnSpPr>
              <p:nvPr/>
            </p:nvCxnSpPr>
            <p:spPr bwMode="auto">
              <a:xfrm rot="5400000" flipH="1" flipV="1">
                <a:off x="1892" y="1724"/>
                <a:ext cx="443" cy="477"/>
              </a:xfrm>
              <a:prstGeom prst="bentConnector2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 type="stealth" w="med" len="med"/>
              </a:ln>
            </p:spPr>
          </p:cxnSp>
          <p:sp>
            <p:nvSpPr>
              <p:cNvPr id="12309" name="AutoShape 70"/>
              <p:cNvSpPr>
                <a:spLocks noChangeArrowheads="1"/>
              </p:cNvSpPr>
              <p:nvPr/>
            </p:nvSpPr>
            <p:spPr bwMode="auto">
              <a:xfrm>
                <a:off x="1185" y="2980"/>
                <a:ext cx="1152" cy="582"/>
              </a:xfrm>
              <a:prstGeom prst="wedgeRectCallout">
                <a:avLst>
                  <a:gd name="adj1" fmla="val -56509"/>
                  <a:gd name="adj2" fmla="val -137500"/>
                </a:avLst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marL="144066" indent="-144066">
                  <a:buFontTx/>
                  <a:buChar char="•"/>
                </a:pPr>
                <a:r>
                  <a:rPr lang="en-GB" sz="1600" dirty="0"/>
                  <a:t>Integrating data</a:t>
                </a:r>
              </a:p>
              <a:p>
                <a:pPr marL="144066" indent="-144066">
                  <a:buFontTx/>
                  <a:buChar char="•"/>
                </a:pPr>
                <a:r>
                  <a:rPr lang="en-GB" sz="1600" dirty="0"/>
                  <a:t>Getting necessary data details</a:t>
                </a:r>
              </a:p>
            </p:txBody>
          </p:sp>
        </p:grpSp>
        <p:sp>
          <p:nvSpPr>
            <p:cNvPr id="12310" name="AutoShape 71"/>
            <p:cNvSpPr>
              <a:spLocks noChangeArrowheads="1"/>
            </p:cNvSpPr>
            <p:nvPr/>
          </p:nvSpPr>
          <p:spPr bwMode="auto">
            <a:xfrm>
              <a:off x="3680403" y="1803873"/>
              <a:ext cx="1885950" cy="696521"/>
            </a:xfrm>
            <a:prstGeom prst="wedgeRectCallout">
              <a:avLst>
                <a:gd name="adj1" fmla="val -57704"/>
                <a:gd name="adj2" fmla="val 13244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144066" indent="-144066">
                <a:buFontTx/>
                <a:buChar char="•"/>
              </a:pPr>
              <a:r>
                <a:rPr lang="en-GB" sz="1600" dirty="0"/>
                <a:t>Selecting relevant features</a:t>
              </a:r>
            </a:p>
            <a:p>
              <a:pPr marL="144066" indent="-144066">
                <a:buFontTx/>
                <a:buChar char="•"/>
              </a:pPr>
              <a:r>
                <a:rPr lang="en-GB" sz="1600" dirty="0"/>
                <a:t>Selecting relevant records</a:t>
              </a:r>
            </a:p>
          </p:txBody>
        </p:sp>
        <p:sp>
          <p:nvSpPr>
            <p:cNvPr id="12311" name="AutoShape 72"/>
            <p:cNvSpPr>
              <a:spLocks noChangeArrowheads="1"/>
            </p:cNvSpPr>
            <p:nvPr/>
          </p:nvSpPr>
          <p:spPr bwMode="auto">
            <a:xfrm>
              <a:off x="5769965" y="2500394"/>
              <a:ext cx="1714500" cy="707229"/>
            </a:xfrm>
            <a:prstGeom prst="wedgeRectCallout">
              <a:avLst>
                <a:gd name="adj1" fmla="val -61597"/>
                <a:gd name="adj2" fmla="val 85417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144066" indent="-144066">
                <a:buFontTx/>
                <a:buChar char="•"/>
              </a:pPr>
              <a:r>
                <a:rPr lang="en-GB" sz="1600" dirty="0"/>
                <a:t>Data cleaning</a:t>
              </a:r>
            </a:p>
            <a:p>
              <a:pPr marL="144066" indent="-144066">
                <a:buFontTx/>
                <a:buChar char="•"/>
              </a:pPr>
              <a:r>
                <a:rPr lang="en-GB" sz="1600" dirty="0"/>
                <a:t>Deal with unknown data</a:t>
              </a:r>
            </a:p>
            <a:p>
              <a:pPr marL="144066" indent="-144066">
                <a:buFontTx/>
                <a:buChar char="•"/>
              </a:pPr>
              <a:r>
                <a:rPr lang="en-GB" sz="1600" dirty="0"/>
                <a:t>Data transformation</a:t>
              </a:r>
            </a:p>
          </p:txBody>
        </p:sp>
        <p:sp>
          <p:nvSpPr>
            <p:cNvPr id="12312" name="AutoShape 73"/>
            <p:cNvSpPr>
              <a:spLocks noChangeArrowheads="1"/>
            </p:cNvSpPr>
            <p:nvPr/>
          </p:nvSpPr>
          <p:spPr bwMode="auto">
            <a:xfrm>
              <a:off x="4323345" y="5018583"/>
              <a:ext cx="1485900" cy="678669"/>
            </a:xfrm>
            <a:prstGeom prst="wedgeRectCallout">
              <a:avLst>
                <a:gd name="adj1" fmla="val 50560"/>
                <a:gd name="adj2" fmla="val -92708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144066" indent="-144066">
                <a:buFontTx/>
                <a:buChar char="•"/>
              </a:pPr>
              <a:r>
                <a:rPr lang="en-GB" sz="1600" dirty="0"/>
                <a:t>Formatting data into acceptable form by the mining tool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010492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Title 7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b="1" dirty="0"/>
              <a:t>Data Mining Process</a:t>
            </a:r>
          </a:p>
        </p:txBody>
      </p:sp>
      <p:sp>
        <p:nvSpPr>
          <p:cNvPr id="13316" name="Content Placeholder 8"/>
          <p:cNvSpPr>
            <a:spLocks/>
          </p:cNvSpPr>
          <p:nvPr/>
        </p:nvSpPr>
        <p:spPr bwMode="auto">
          <a:xfrm>
            <a:off x="457199" y="1026318"/>
            <a:ext cx="4239043" cy="4778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13122" indent="-213122" eaLnBrk="0" hangingPunct="0">
              <a:buFontTx/>
              <a:buChar char="•"/>
            </a:pPr>
            <a:r>
              <a:rPr lang="en-GB" altLang="zh-CN" sz="2800" b="1" dirty="0">
                <a:latin typeface="Helvetica" charset="0"/>
                <a:ea typeface="SimSun" pitchFamily="2" charset="-122"/>
              </a:rPr>
              <a:t>Mining</a:t>
            </a:r>
            <a:endParaRPr lang="en-GB" sz="2800" b="1" dirty="0"/>
          </a:p>
          <a:p>
            <a:pPr marL="698897" lvl="1" indent="-342900" eaLnBrk="0" hangingPunct="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altLang="zh-CN" sz="2400" dirty="0">
                <a:latin typeface="Helvetica" charset="0"/>
                <a:ea typeface="SimSun" pitchFamily="2" charset="-122"/>
              </a:rPr>
              <a:t>Determining data mining tasks </a:t>
            </a:r>
          </a:p>
          <a:p>
            <a:pPr marL="698897" lvl="1" indent="-342900" eaLnBrk="0" hangingPunct="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altLang="zh-CN" sz="2400" dirty="0">
                <a:latin typeface="Helvetica" charset="0"/>
                <a:ea typeface="SimSun" pitchFamily="2" charset="-122"/>
              </a:rPr>
              <a:t>Assigning roles for data for certain tasks</a:t>
            </a:r>
          </a:p>
          <a:p>
            <a:pPr marL="698897" lvl="1" indent="-342900" eaLnBrk="0" hangingPunct="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altLang="zh-CN" sz="2400" dirty="0">
                <a:latin typeface="Helvetica" charset="0"/>
                <a:ea typeface="SimSun" pitchFamily="2" charset="-122"/>
              </a:rPr>
              <a:t>Selecting data mining solution(s) to each task</a:t>
            </a:r>
          </a:p>
          <a:p>
            <a:pPr marL="698897" lvl="1" indent="-342900" eaLnBrk="0" hangingPunct="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altLang="zh-CN" sz="2400" dirty="0">
                <a:latin typeface="Helvetica" charset="0"/>
                <a:ea typeface="SimSun" pitchFamily="2" charset="-122"/>
              </a:rPr>
              <a:t>Setting necessary parameters for the solution</a:t>
            </a:r>
            <a:endParaRPr lang="en-GB" sz="2400" dirty="0"/>
          </a:p>
          <a:p>
            <a:pPr marL="698897" lvl="1" indent="-342900" eaLnBrk="0" hangingPunct="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sz="2400" dirty="0"/>
              <a:t>Collecting result patterns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CEE3023-E4E1-5E75-437F-868F63CF650D}"/>
              </a:ext>
            </a:extLst>
          </p:cNvPr>
          <p:cNvGrpSpPr/>
          <p:nvPr/>
        </p:nvGrpSpPr>
        <p:grpSpPr>
          <a:xfrm>
            <a:off x="4935672" y="1026318"/>
            <a:ext cx="3884798" cy="5571034"/>
            <a:chOff x="4655457" y="2286000"/>
            <a:chExt cx="2987686" cy="2971800"/>
          </a:xfrm>
        </p:grpSpPr>
        <p:sp>
          <p:nvSpPr>
            <p:cNvPr id="13314" name="Rectangle 1051"/>
            <p:cNvSpPr>
              <a:spLocks noChangeArrowheads="1"/>
            </p:cNvSpPr>
            <p:nvPr/>
          </p:nvSpPr>
          <p:spPr bwMode="auto">
            <a:xfrm>
              <a:off x="5071393" y="3028950"/>
              <a:ext cx="2571750" cy="914400"/>
            </a:xfrm>
            <a:prstGeom prst="rect">
              <a:avLst/>
            </a:prstGeom>
            <a:solidFill>
              <a:srgbClr val="C7D7D5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 sz="1350"/>
            </a:p>
          </p:txBody>
        </p:sp>
        <p:sp>
          <p:nvSpPr>
            <p:cNvPr id="66565" name="AutoShape 1029"/>
            <p:cNvSpPr>
              <a:spLocks noChangeArrowheads="1"/>
            </p:cNvSpPr>
            <p:nvPr/>
          </p:nvSpPr>
          <p:spPr bwMode="auto">
            <a:xfrm>
              <a:off x="5928643" y="2286000"/>
              <a:ext cx="800100" cy="400050"/>
            </a:xfrm>
            <a:prstGeom prst="flowChartProcess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r>
                <a:rPr lang="en-GB" sz="1600" b="1" dirty="0">
                  <a:solidFill>
                    <a:schemeClr val="bg1"/>
                  </a:solidFill>
                  <a:latin typeface="Arial Narrow" pitchFamily="34" charset="0"/>
                </a:rPr>
                <a:t>Formatted </a:t>
              </a:r>
            </a:p>
            <a:p>
              <a:pPr algn="ctr">
                <a:defRPr/>
              </a:pPr>
              <a:r>
                <a:rPr lang="en-GB" sz="1600" b="1" dirty="0">
                  <a:solidFill>
                    <a:schemeClr val="bg1"/>
                  </a:solidFill>
                  <a:latin typeface="Arial Narrow" pitchFamily="34" charset="0"/>
                </a:rPr>
                <a:t>Data set</a:t>
              </a:r>
            </a:p>
          </p:txBody>
        </p:sp>
        <p:sp>
          <p:nvSpPr>
            <p:cNvPr id="13318" name="AutoShape 1031"/>
            <p:cNvSpPr>
              <a:spLocks noChangeArrowheads="1"/>
            </p:cNvSpPr>
            <p:nvPr/>
          </p:nvSpPr>
          <p:spPr bwMode="auto">
            <a:xfrm>
              <a:off x="5128543" y="3143250"/>
              <a:ext cx="914400" cy="400050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GB" sz="1400" dirty="0"/>
                <a:t>Solution</a:t>
              </a:r>
              <a:r>
                <a:rPr lang="en-GB" sz="1400" baseline="-25000" dirty="0"/>
                <a:t>3</a:t>
              </a:r>
            </a:p>
            <a:p>
              <a:pPr algn="ctr"/>
              <a:r>
                <a:rPr lang="en-GB" sz="1400" dirty="0"/>
                <a:t>(w</a:t>
              </a:r>
              <a:r>
                <a:rPr lang="en-GB" sz="1400" baseline="-25000" dirty="0"/>
                <a:t>1</a:t>
              </a:r>
              <a:r>
                <a:rPr lang="en-GB" sz="1400" dirty="0"/>
                <a:t>, w</a:t>
              </a:r>
              <a:r>
                <a:rPr lang="en-GB" sz="1400" baseline="-25000" dirty="0"/>
                <a:t>2</a:t>
              </a:r>
              <a:r>
                <a:rPr lang="en-GB" sz="1400" dirty="0"/>
                <a:t>, …, </a:t>
              </a:r>
              <a:r>
                <a:rPr lang="en-GB" sz="1400" dirty="0" err="1"/>
                <a:t>w</a:t>
              </a:r>
              <a:r>
                <a:rPr lang="en-GB" sz="1400" baseline="-25000" dirty="0" err="1"/>
                <a:t>m</a:t>
              </a:r>
              <a:r>
                <a:rPr lang="en-GB" sz="1400" dirty="0"/>
                <a:t>)</a:t>
              </a:r>
            </a:p>
          </p:txBody>
        </p:sp>
        <p:sp>
          <p:nvSpPr>
            <p:cNvPr id="13319" name="AutoShape 1032"/>
            <p:cNvSpPr>
              <a:spLocks noChangeArrowheads="1"/>
            </p:cNvSpPr>
            <p:nvPr/>
          </p:nvSpPr>
          <p:spPr bwMode="auto">
            <a:xfrm>
              <a:off x="5814343" y="3257550"/>
              <a:ext cx="1028700" cy="400050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GB" sz="1400" dirty="0"/>
                <a:t>Solution</a:t>
              </a:r>
              <a:r>
                <a:rPr lang="en-GB" sz="1400" baseline="-25000" dirty="0"/>
                <a:t>2</a:t>
              </a:r>
            </a:p>
            <a:p>
              <a:pPr algn="ctr"/>
              <a:r>
                <a:rPr lang="en-GB" sz="1400" dirty="0"/>
                <a:t>(t</a:t>
              </a:r>
              <a:r>
                <a:rPr lang="en-GB" sz="1400" baseline="-25000" dirty="0"/>
                <a:t>1</a:t>
              </a:r>
              <a:r>
                <a:rPr lang="en-GB" sz="1400" dirty="0"/>
                <a:t>, t</a:t>
              </a:r>
              <a:r>
                <a:rPr lang="en-GB" sz="1400" baseline="-25000" dirty="0"/>
                <a:t>2</a:t>
              </a:r>
              <a:r>
                <a:rPr lang="en-GB" sz="1400" dirty="0"/>
                <a:t>, …, t</a:t>
              </a:r>
              <a:r>
                <a:rPr lang="en-GB" sz="1400" baseline="-25000" dirty="0"/>
                <a:t>r</a:t>
              </a:r>
              <a:r>
                <a:rPr lang="en-GB" sz="1400" dirty="0"/>
                <a:t>)</a:t>
              </a:r>
            </a:p>
          </p:txBody>
        </p:sp>
        <p:cxnSp>
          <p:nvCxnSpPr>
            <p:cNvPr id="13320" name="AutoShape 1034"/>
            <p:cNvCxnSpPr>
              <a:cxnSpLocks noChangeShapeType="1"/>
              <a:stCxn id="66565" idx="2"/>
              <a:endCxn id="13318" idx="0"/>
            </p:cNvCxnSpPr>
            <p:nvPr/>
          </p:nvCxnSpPr>
          <p:spPr bwMode="auto">
            <a:xfrm flipH="1">
              <a:off x="5585743" y="2686050"/>
              <a:ext cx="742950" cy="45720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</p:cxnSp>
        <p:cxnSp>
          <p:nvCxnSpPr>
            <p:cNvPr id="13321" name="AutoShape 1035"/>
            <p:cNvCxnSpPr>
              <a:cxnSpLocks noChangeShapeType="1"/>
              <a:stCxn id="66565" idx="2"/>
              <a:endCxn id="13319" idx="0"/>
            </p:cNvCxnSpPr>
            <p:nvPr/>
          </p:nvCxnSpPr>
          <p:spPr bwMode="auto">
            <a:xfrm>
              <a:off x="6328693" y="2686050"/>
              <a:ext cx="0" cy="57150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</p:cxnSp>
        <p:sp>
          <p:nvSpPr>
            <p:cNvPr id="13322" name="AutoShape 1037"/>
            <p:cNvSpPr>
              <a:spLocks noChangeArrowheads="1"/>
            </p:cNvSpPr>
            <p:nvPr/>
          </p:nvSpPr>
          <p:spPr bwMode="auto">
            <a:xfrm>
              <a:off x="6462210" y="3371850"/>
              <a:ext cx="1085850" cy="400050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GB" sz="1400" dirty="0"/>
                <a:t>Solution</a:t>
              </a:r>
              <a:r>
                <a:rPr lang="en-GB" sz="1400" baseline="-25000" dirty="0"/>
                <a:t>1</a:t>
              </a:r>
            </a:p>
            <a:p>
              <a:pPr algn="ctr"/>
              <a:r>
                <a:rPr lang="en-GB" sz="1400" dirty="0"/>
                <a:t>(p</a:t>
              </a:r>
              <a:r>
                <a:rPr lang="en-GB" sz="1400" baseline="-25000" dirty="0"/>
                <a:t>1</a:t>
              </a:r>
              <a:r>
                <a:rPr lang="en-GB" sz="1400" dirty="0"/>
                <a:t>, p</a:t>
              </a:r>
              <a:r>
                <a:rPr lang="en-GB" sz="1400" baseline="-25000" dirty="0"/>
                <a:t>2</a:t>
              </a:r>
              <a:r>
                <a:rPr lang="en-GB" sz="1400" dirty="0"/>
                <a:t>, …, </a:t>
              </a:r>
              <a:r>
                <a:rPr lang="en-GB" sz="1400" dirty="0" err="1"/>
                <a:t>p</a:t>
              </a:r>
              <a:r>
                <a:rPr lang="en-GB" sz="1400" baseline="-25000" dirty="0" err="1"/>
                <a:t>n</a:t>
              </a:r>
              <a:r>
                <a:rPr lang="en-GB" sz="1400" dirty="0"/>
                <a:t>)</a:t>
              </a:r>
            </a:p>
          </p:txBody>
        </p:sp>
        <p:cxnSp>
          <p:nvCxnSpPr>
            <p:cNvPr id="13323" name="AutoShape 1038"/>
            <p:cNvCxnSpPr>
              <a:cxnSpLocks noChangeShapeType="1"/>
              <a:stCxn id="66565" idx="2"/>
            </p:cNvCxnSpPr>
            <p:nvPr/>
          </p:nvCxnSpPr>
          <p:spPr bwMode="auto">
            <a:xfrm>
              <a:off x="6328693" y="2686050"/>
              <a:ext cx="714375" cy="68580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</p:cxnSp>
        <p:sp>
          <p:nvSpPr>
            <p:cNvPr id="13324" name="AutoShape 1042"/>
            <p:cNvSpPr>
              <a:spLocks noChangeArrowheads="1"/>
            </p:cNvSpPr>
            <p:nvPr/>
          </p:nvSpPr>
          <p:spPr bwMode="auto">
            <a:xfrm>
              <a:off x="5842918" y="4229100"/>
              <a:ext cx="971550" cy="514350"/>
            </a:xfrm>
            <a:prstGeom prst="flowChartMultidocument">
              <a:avLst/>
            </a:prstGeom>
            <a:solidFill>
              <a:srgbClr val="CC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GB" sz="1600" b="1" dirty="0">
                  <a:latin typeface="Arial Narrow" pitchFamily="34" charset="0"/>
                </a:rPr>
                <a:t>Patterns</a:t>
              </a:r>
            </a:p>
          </p:txBody>
        </p:sp>
        <p:cxnSp>
          <p:nvCxnSpPr>
            <p:cNvPr id="13325" name="AutoShape 1044"/>
            <p:cNvCxnSpPr>
              <a:cxnSpLocks noChangeShapeType="1"/>
              <a:stCxn id="13318" idx="2"/>
              <a:endCxn id="13324" idx="1"/>
            </p:cNvCxnSpPr>
            <p:nvPr/>
          </p:nvCxnSpPr>
          <p:spPr bwMode="auto">
            <a:xfrm rot="16200000" flipH="1">
              <a:off x="5242843" y="3886200"/>
              <a:ext cx="942975" cy="257175"/>
            </a:xfrm>
            <a:prstGeom prst="bentConnector2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stealth" w="med" len="med"/>
            </a:ln>
          </p:spPr>
        </p:cxnSp>
        <p:cxnSp>
          <p:nvCxnSpPr>
            <p:cNvPr id="13326" name="AutoShape 1047"/>
            <p:cNvCxnSpPr>
              <a:cxnSpLocks noChangeShapeType="1"/>
              <a:stCxn id="13319" idx="2"/>
              <a:endCxn id="13324" idx="0"/>
            </p:cNvCxnSpPr>
            <p:nvPr/>
          </p:nvCxnSpPr>
          <p:spPr bwMode="auto">
            <a:xfrm>
              <a:off x="6328693" y="3657600"/>
              <a:ext cx="0" cy="57150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</p:cxnSp>
        <p:cxnSp>
          <p:nvCxnSpPr>
            <p:cNvPr id="13327" name="AutoShape 1048"/>
            <p:cNvCxnSpPr>
              <a:cxnSpLocks noChangeShapeType="1"/>
              <a:endCxn id="13324" idx="3"/>
            </p:cNvCxnSpPr>
            <p:nvPr/>
          </p:nvCxnSpPr>
          <p:spPr bwMode="auto">
            <a:xfrm rot="5400000">
              <a:off x="6571580" y="4014788"/>
              <a:ext cx="714375" cy="228600"/>
            </a:xfrm>
            <a:prstGeom prst="bentConnector2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stealth" w="med" len="med"/>
            </a:ln>
          </p:spPr>
        </p:cxnSp>
        <p:sp>
          <p:nvSpPr>
            <p:cNvPr id="13328" name="AutoShape 1050"/>
            <p:cNvSpPr>
              <a:spLocks noChangeArrowheads="1"/>
            </p:cNvSpPr>
            <p:nvPr/>
          </p:nvSpPr>
          <p:spPr bwMode="auto">
            <a:xfrm rot="5400000">
              <a:off x="6157243" y="4914900"/>
              <a:ext cx="400050" cy="285750"/>
            </a:xfrm>
            <a:custGeom>
              <a:avLst/>
              <a:gdLst>
                <a:gd name="T0" fmla="*/ 400050 w 21600"/>
                <a:gd name="T1" fmla="*/ 0 h 21600"/>
                <a:gd name="T2" fmla="*/ 0 w 21600"/>
                <a:gd name="T3" fmla="*/ 190500 h 21600"/>
                <a:gd name="T4" fmla="*/ 400050 w 21600"/>
                <a:gd name="T5" fmla="*/ 381000 h 21600"/>
                <a:gd name="T6" fmla="*/ 533400 w 21600"/>
                <a:gd name="T7" fmla="*/ 1905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5400 h 21600"/>
                <a:gd name="T14" fmla="*/ 18900 w 21600"/>
                <a:gd name="T15" fmla="*/ 162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008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 sz="1350"/>
            </a:p>
          </p:txBody>
        </p:sp>
        <p:sp>
          <p:nvSpPr>
            <p:cNvPr id="13329" name="Text Box 1052"/>
            <p:cNvSpPr txBox="1">
              <a:spLocks noChangeArrowheads="1"/>
            </p:cNvSpPr>
            <p:nvPr/>
          </p:nvSpPr>
          <p:spPr bwMode="auto">
            <a:xfrm>
              <a:off x="5120209" y="3714751"/>
              <a:ext cx="1203483" cy="1805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sz="1600" dirty="0"/>
                <a:t>Mining solutions</a:t>
              </a:r>
            </a:p>
          </p:txBody>
        </p:sp>
        <p:sp>
          <p:nvSpPr>
            <p:cNvPr id="13330" name="Line 1053"/>
            <p:cNvSpPr>
              <a:spLocks noChangeShapeType="1"/>
            </p:cNvSpPr>
            <p:nvPr/>
          </p:nvSpPr>
          <p:spPr bwMode="auto">
            <a:xfrm>
              <a:off x="4842793" y="3486150"/>
              <a:ext cx="2286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 sz="1350"/>
            </a:p>
          </p:txBody>
        </p:sp>
        <p:sp>
          <p:nvSpPr>
            <p:cNvPr id="13331" name="Text Box 1054"/>
            <p:cNvSpPr txBox="1">
              <a:spLocks noChangeArrowheads="1"/>
            </p:cNvSpPr>
            <p:nvPr/>
          </p:nvSpPr>
          <p:spPr bwMode="auto">
            <a:xfrm rot="5400000">
              <a:off x="4333636" y="3354179"/>
              <a:ext cx="904014" cy="2603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sz="1600" b="1" dirty="0">
                  <a:latin typeface="Arial Narrow" pitchFamily="34" charset="0"/>
                </a:rPr>
                <a:t>Parameter settings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529231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7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b="1" dirty="0"/>
              <a:t>Data Mining Process</a:t>
            </a:r>
          </a:p>
        </p:txBody>
      </p:sp>
      <p:sp>
        <p:nvSpPr>
          <p:cNvPr id="14339" name="Content Placeholder 8"/>
          <p:cNvSpPr>
            <a:spLocks/>
          </p:cNvSpPr>
          <p:nvPr/>
        </p:nvSpPr>
        <p:spPr bwMode="auto">
          <a:xfrm>
            <a:off x="548599" y="1189602"/>
            <a:ext cx="4311429" cy="2092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13122" indent="-213122" eaLnBrk="0" hangingPunct="0">
              <a:buFontTx/>
              <a:buChar char="•"/>
            </a:pPr>
            <a:r>
              <a:rPr lang="en-GB" altLang="zh-CN" sz="2800" b="1" dirty="0">
                <a:latin typeface="Helvetica" charset="0"/>
                <a:ea typeface="SimSun" pitchFamily="2" charset="-122"/>
              </a:rPr>
              <a:t>Post-processing</a:t>
            </a:r>
            <a:endParaRPr lang="en-GB" sz="2800" b="1" dirty="0"/>
          </a:p>
          <a:p>
            <a:pPr marL="641747" lvl="1" indent="-285750" eaLnBrk="0" hangingPunct="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altLang="zh-CN" sz="2400" dirty="0">
                <a:latin typeface="Helvetica" charset="0"/>
                <a:ea typeface="SimSun" pitchFamily="2" charset="-122"/>
              </a:rPr>
              <a:t>Pattern evaluation </a:t>
            </a:r>
          </a:p>
          <a:p>
            <a:pPr marL="641747" lvl="1" indent="-285750" eaLnBrk="0" hangingPunct="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altLang="zh-CN" sz="2400" dirty="0">
                <a:latin typeface="Helvetica" charset="0"/>
                <a:ea typeface="SimSun" pitchFamily="2" charset="-122"/>
              </a:rPr>
              <a:t>Pattern selection</a:t>
            </a:r>
          </a:p>
          <a:p>
            <a:pPr marL="641747" lvl="1" indent="-285750" eaLnBrk="0" hangingPunct="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altLang="zh-CN" sz="2400" dirty="0">
                <a:latin typeface="Helvetica" charset="0"/>
                <a:ea typeface="SimSun" pitchFamily="2" charset="-122"/>
              </a:rPr>
              <a:t>Pattern interpretation</a:t>
            </a:r>
          </a:p>
        </p:txBody>
      </p:sp>
      <p:grpSp>
        <p:nvGrpSpPr>
          <p:cNvPr id="2" name="Group 24"/>
          <p:cNvGrpSpPr>
            <a:grpSpLocks/>
          </p:cNvGrpSpPr>
          <p:nvPr/>
        </p:nvGrpSpPr>
        <p:grpSpPr bwMode="auto">
          <a:xfrm>
            <a:off x="486238" y="1484784"/>
            <a:ext cx="8200562" cy="4680520"/>
            <a:chOff x="432" y="1344"/>
            <a:chExt cx="4997" cy="2064"/>
          </a:xfrm>
        </p:grpSpPr>
        <p:sp>
          <p:nvSpPr>
            <p:cNvPr id="14340" name="AutoShape 12"/>
            <p:cNvSpPr>
              <a:spLocks noChangeArrowheads="1"/>
            </p:cNvSpPr>
            <p:nvPr/>
          </p:nvSpPr>
          <p:spPr bwMode="auto">
            <a:xfrm>
              <a:off x="432" y="2496"/>
              <a:ext cx="816" cy="432"/>
            </a:xfrm>
            <a:prstGeom prst="flowChartMultidocument">
              <a:avLst/>
            </a:prstGeom>
            <a:solidFill>
              <a:srgbClr val="CC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GB" sz="1600" b="1" dirty="0">
                  <a:latin typeface="Arial Narrow" pitchFamily="34" charset="0"/>
                </a:rPr>
                <a:t>Patterns</a:t>
              </a:r>
            </a:p>
          </p:txBody>
        </p:sp>
        <p:sp>
          <p:nvSpPr>
            <p:cNvPr id="14341" name="AutoShape 21"/>
            <p:cNvSpPr>
              <a:spLocks noChangeArrowheads="1"/>
            </p:cNvSpPr>
            <p:nvPr/>
          </p:nvSpPr>
          <p:spPr bwMode="auto">
            <a:xfrm>
              <a:off x="1440" y="2424"/>
              <a:ext cx="960" cy="576"/>
            </a:xfrm>
            <a:prstGeom prst="diamond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GB" sz="1600" dirty="0">
                  <a:solidFill>
                    <a:schemeClr val="bg1"/>
                  </a:solidFill>
                </a:rPr>
                <a:t>Evaluation</a:t>
              </a:r>
            </a:p>
            <a:p>
              <a:pPr algn="ctr"/>
              <a:r>
                <a:rPr lang="en-GB" sz="1600" dirty="0">
                  <a:solidFill>
                    <a:schemeClr val="bg1"/>
                  </a:solidFill>
                </a:rPr>
                <a:t>criteria</a:t>
              </a:r>
            </a:p>
          </p:txBody>
        </p:sp>
        <p:cxnSp>
          <p:nvCxnSpPr>
            <p:cNvPr id="14342" name="AutoShape 24"/>
            <p:cNvCxnSpPr>
              <a:cxnSpLocks noChangeShapeType="1"/>
              <a:stCxn id="14340" idx="3"/>
              <a:endCxn id="14341" idx="1"/>
            </p:cNvCxnSpPr>
            <p:nvPr/>
          </p:nvCxnSpPr>
          <p:spPr bwMode="auto">
            <a:xfrm>
              <a:off x="1248" y="2712"/>
              <a:ext cx="192" cy="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</p:cxnSp>
        <p:sp>
          <p:nvSpPr>
            <p:cNvPr id="14343" name="Line 25"/>
            <p:cNvSpPr>
              <a:spLocks noChangeShapeType="1"/>
            </p:cNvSpPr>
            <p:nvPr/>
          </p:nvSpPr>
          <p:spPr bwMode="auto">
            <a:xfrm>
              <a:off x="1920" y="3006"/>
              <a:ext cx="0" cy="3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sz="1350"/>
            </a:p>
          </p:txBody>
        </p:sp>
        <p:sp>
          <p:nvSpPr>
            <p:cNvPr id="14344" name="Line 26"/>
            <p:cNvSpPr>
              <a:spLocks noChangeShapeType="1"/>
            </p:cNvSpPr>
            <p:nvPr/>
          </p:nvSpPr>
          <p:spPr bwMode="auto">
            <a:xfrm flipH="1">
              <a:off x="720" y="3348"/>
              <a:ext cx="12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/>
            <a:lstStyle/>
            <a:p>
              <a:endParaRPr lang="en-GB" sz="1350"/>
            </a:p>
          </p:txBody>
        </p:sp>
        <p:sp>
          <p:nvSpPr>
            <p:cNvPr id="14345" name="Text Box 27"/>
            <p:cNvSpPr txBox="1">
              <a:spLocks noChangeArrowheads="1"/>
            </p:cNvSpPr>
            <p:nvPr/>
          </p:nvSpPr>
          <p:spPr bwMode="auto">
            <a:xfrm>
              <a:off x="1988" y="3132"/>
              <a:ext cx="405" cy="1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sz="1600" dirty="0"/>
                <a:t>reject</a:t>
              </a:r>
            </a:p>
          </p:txBody>
        </p:sp>
        <p:grpSp>
          <p:nvGrpSpPr>
            <p:cNvPr id="3" name="Group 37"/>
            <p:cNvGrpSpPr>
              <a:grpSpLocks/>
            </p:cNvGrpSpPr>
            <p:nvPr/>
          </p:nvGrpSpPr>
          <p:grpSpPr bwMode="auto">
            <a:xfrm>
              <a:off x="2700" y="2454"/>
              <a:ext cx="660" cy="450"/>
              <a:chOff x="2688" y="2454"/>
              <a:chExt cx="660" cy="450"/>
            </a:xfrm>
          </p:grpSpPr>
          <p:sp>
            <p:nvSpPr>
              <p:cNvPr id="14358" name="AutoShape 36"/>
              <p:cNvSpPr>
                <a:spLocks noChangeArrowheads="1"/>
              </p:cNvSpPr>
              <p:nvPr/>
            </p:nvSpPr>
            <p:spPr bwMode="auto">
              <a:xfrm>
                <a:off x="2772" y="2454"/>
                <a:ext cx="576" cy="384"/>
              </a:xfrm>
              <a:prstGeom prst="flowChartMultidocumen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GB" sz="1050" b="1">
                    <a:latin typeface="Arial Narrow" pitchFamily="34" charset="0"/>
                  </a:rPr>
                  <a:t>Valid</a:t>
                </a:r>
              </a:p>
              <a:p>
                <a:pPr algn="ctr"/>
                <a:r>
                  <a:rPr lang="en-GB" sz="1050" b="1">
                    <a:latin typeface="Arial Narrow" pitchFamily="34" charset="0"/>
                  </a:rPr>
                  <a:t>Patterns</a:t>
                </a:r>
              </a:p>
            </p:txBody>
          </p:sp>
          <p:sp>
            <p:nvSpPr>
              <p:cNvPr id="14359" name="AutoShape 28"/>
              <p:cNvSpPr>
                <a:spLocks noChangeArrowheads="1"/>
              </p:cNvSpPr>
              <p:nvPr/>
            </p:nvSpPr>
            <p:spPr bwMode="auto">
              <a:xfrm>
                <a:off x="2688" y="2520"/>
                <a:ext cx="576" cy="384"/>
              </a:xfrm>
              <a:prstGeom prst="flowChartMultidocumen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GB" sz="1600" b="1" dirty="0">
                    <a:solidFill>
                      <a:schemeClr val="bg1"/>
                    </a:solidFill>
                    <a:latin typeface="Arial Narrow" pitchFamily="34" charset="0"/>
                  </a:rPr>
                  <a:t>Valid</a:t>
                </a:r>
              </a:p>
              <a:p>
                <a:pPr algn="ctr"/>
                <a:r>
                  <a:rPr lang="en-GB" sz="1600" b="1" dirty="0">
                    <a:solidFill>
                      <a:schemeClr val="bg1"/>
                    </a:solidFill>
                    <a:latin typeface="Arial Narrow" pitchFamily="34" charset="0"/>
                  </a:rPr>
                  <a:t>Patterns</a:t>
                </a:r>
              </a:p>
            </p:txBody>
          </p:sp>
        </p:grpSp>
        <p:cxnSp>
          <p:nvCxnSpPr>
            <p:cNvPr id="14347" name="AutoShape 30"/>
            <p:cNvCxnSpPr>
              <a:cxnSpLocks noChangeShapeType="1"/>
              <a:stCxn id="14341" idx="3"/>
              <a:endCxn id="14359" idx="1"/>
            </p:cNvCxnSpPr>
            <p:nvPr/>
          </p:nvCxnSpPr>
          <p:spPr bwMode="auto">
            <a:xfrm>
              <a:off x="2400" y="2712"/>
              <a:ext cx="300" cy="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</p:cxnSp>
        <p:sp>
          <p:nvSpPr>
            <p:cNvPr id="14348" name="Oval 31"/>
            <p:cNvSpPr>
              <a:spLocks noChangeArrowheads="1"/>
            </p:cNvSpPr>
            <p:nvPr/>
          </p:nvSpPr>
          <p:spPr bwMode="auto">
            <a:xfrm>
              <a:off x="3566" y="2424"/>
              <a:ext cx="690" cy="57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GB" sz="1600" dirty="0">
                  <a:solidFill>
                    <a:schemeClr val="bg1"/>
                  </a:solidFill>
                </a:rPr>
                <a:t>Selection</a:t>
              </a:r>
            </a:p>
            <a:p>
              <a:pPr algn="ctr"/>
              <a:r>
                <a:rPr lang="en-GB" sz="1600" dirty="0">
                  <a:solidFill>
                    <a:schemeClr val="bg1"/>
                  </a:solidFill>
                </a:rPr>
                <a:t>criteria</a:t>
              </a:r>
            </a:p>
          </p:txBody>
        </p:sp>
        <p:cxnSp>
          <p:nvCxnSpPr>
            <p:cNvPr id="14349" name="AutoShape 33"/>
            <p:cNvCxnSpPr>
              <a:cxnSpLocks noChangeShapeType="1"/>
              <a:stCxn id="14359" idx="3"/>
              <a:endCxn id="14348" idx="2"/>
            </p:cNvCxnSpPr>
            <p:nvPr/>
          </p:nvCxnSpPr>
          <p:spPr bwMode="auto">
            <a:xfrm>
              <a:off x="3276" y="2712"/>
              <a:ext cx="290" cy="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</p:cxnSp>
        <p:sp>
          <p:nvSpPr>
            <p:cNvPr id="14350" name="AutoShape 34"/>
            <p:cNvSpPr>
              <a:spLocks noChangeArrowheads="1"/>
            </p:cNvSpPr>
            <p:nvPr/>
          </p:nvSpPr>
          <p:spPr bwMode="auto">
            <a:xfrm>
              <a:off x="4608" y="3024"/>
              <a:ext cx="624" cy="384"/>
            </a:xfrm>
            <a:prstGeom prst="flowChartMultidocument">
              <a:avLst/>
            </a:prstGeom>
            <a:solidFill>
              <a:srgbClr val="008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GB" sz="1600" b="1" dirty="0">
                  <a:solidFill>
                    <a:schemeClr val="bg1"/>
                  </a:solidFill>
                  <a:latin typeface="Arial Narrow" pitchFamily="34" charset="0"/>
                </a:rPr>
                <a:t>Selected</a:t>
              </a:r>
            </a:p>
            <a:p>
              <a:pPr algn="ctr"/>
              <a:r>
                <a:rPr lang="en-GB" sz="1600" b="1" dirty="0">
                  <a:solidFill>
                    <a:schemeClr val="bg1"/>
                  </a:solidFill>
                  <a:latin typeface="Arial Narrow" pitchFamily="34" charset="0"/>
                </a:rPr>
                <a:t>Patterns</a:t>
              </a:r>
            </a:p>
          </p:txBody>
        </p:sp>
        <p:sp>
          <p:nvSpPr>
            <p:cNvPr id="14351" name="Text Box 35"/>
            <p:cNvSpPr txBox="1">
              <a:spLocks noChangeArrowheads="1"/>
            </p:cNvSpPr>
            <p:nvPr/>
          </p:nvSpPr>
          <p:spPr bwMode="auto">
            <a:xfrm>
              <a:off x="2256" y="2496"/>
              <a:ext cx="447" cy="1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sz="1600" dirty="0"/>
                <a:t>accept</a:t>
              </a:r>
            </a:p>
          </p:txBody>
        </p:sp>
        <p:cxnSp>
          <p:nvCxnSpPr>
            <p:cNvPr id="14352" name="AutoShape 39"/>
            <p:cNvCxnSpPr>
              <a:cxnSpLocks noChangeShapeType="1"/>
              <a:stCxn id="14348" idx="6"/>
              <a:endCxn id="14350" idx="1"/>
            </p:cNvCxnSpPr>
            <p:nvPr/>
          </p:nvCxnSpPr>
          <p:spPr bwMode="auto">
            <a:xfrm>
              <a:off x="4256" y="2712"/>
              <a:ext cx="352" cy="504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 type="stealth" w="med" len="med"/>
            </a:ln>
          </p:spPr>
        </p:cxnSp>
        <p:sp>
          <p:nvSpPr>
            <p:cNvPr id="14353" name="Oval 40"/>
            <p:cNvSpPr>
              <a:spLocks noChangeArrowheads="1"/>
            </p:cNvSpPr>
            <p:nvPr/>
          </p:nvSpPr>
          <p:spPr bwMode="auto">
            <a:xfrm>
              <a:off x="4526" y="2208"/>
              <a:ext cx="859" cy="624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GB" sz="1600" dirty="0">
                  <a:solidFill>
                    <a:schemeClr val="bg1"/>
                  </a:solidFill>
                  <a:latin typeface="Arial Narrow" pitchFamily="34" charset="0"/>
                </a:rPr>
                <a:t>Pattern</a:t>
              </a:r>
            </a:p>
            <a:p>
              <a:pPr algn="ctr"/>
              <a:r>
                <a:rPr lang="en-GB" sz="1600" dirty="0">
                  <a:solidFill>
                    <a:schemeClr val="bg1"/>
                  </a:solidFill>
                  <a:latin typeface="Arial Narrow" pitchFamily="34" charset="0"/>
                </a:rPr>
                <a:t>Interpretation</a:t>
              </a:r>
            </a:p>
          </p:txBody>
        </p:sp>
        <p:cxnSp>
          <p:nvCxnSpPr>
            <p:cNvPr id="14354" name="AutoShape 41"/>
            <p:cNvCxnSpPr>
              <a:cxnSpLocks noChangeShapeType="1"/>
              <a:stCxn id="14350" idx="0"/>
              <a:endCxn id="14353" idx="4"/>
            </p:cNvCxnSpPr>
            <p:nvPr/>
          </p:nvCxnSpPr>
          <p:spPr bwMode="auto">
            <a:xfrm flipH="1" flipV="1">
              <a:off x="4955" y="2832"/>
              <a:ext cx="7" cy="192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</p:cxnSp>
        <p:sp>
          <p:nvSpPr>
            <p:cNvPr id="100394" name="AutoShape 42"/>
            <p:cNvSpPr>
              <a:spLocks noChangeArrowheads="1"/>
            </p:cNvSpPr>
            <p:nvPr/>
          </p:nvSpPr>
          <p:spPr bwMode="auto">
            <a:xfrm>
              <a:off x="4610" y="1584"/>
              <a:ext cx="672" cy="384"/>
            </a:xfrm>
            <a:prstGeom prst="triangle">
              <a:avLst>
                <a:gd name="adj" fmla="val 50000"/>
              </a:avLst>
            </a:prstGeom>
            <a:solidFill>
              <a:srgbClr val="0033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en-GB" sz="1350"/>
            </a:p>
          </p:txBody>
        </p:sp>
        <p:cxnSp>
          <p:nvCxnSpPr>
            <p:cNvPr id="14356" name="AutoShape 43"/>
            <p:cNvCxnSpPr>
              <a:cxnSpLocks noChangeShapeType="1"/>
              <a:stCxn id="14353" idx="0"/>
              <a:endCxn id="100394" idx="3"/>
            </p:cNvCxnSpPr>
            <p:nvPr/>
          </p:nvCxnSpPr>
          <p:spPr bwMode="auto">
            <a:xfrm flipH="1" flipV="1">
              <a:off x="4946" y="1968"/>
              <a:ext cx="9" cy="24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</p:cxnSp>
        <p:sp>
          <p:nvSpPr>
            <p:cNvPr id="14357" name="Text Box 44"/>
            <p:cNvSpPr txBox="1">
              <a:spLocks noChangeArrowheads="1"/>
            </p:cNvSpPr>
            <p:nvPr/>
          </p:nvSpPr>
          <p:spPr bwMode="auto">
            <a:xfrm>
              <a:off x="4464" y="1344"/>
              <a:ext cx="965" cy="1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sz="1600" b="1" dirty="0">
                  <a:latin typeface="Arial Narrow" pitchFamily="34" charset="0"/>
                </a:rPr>
                <a:t>Knowledge learnt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346515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r>
              <a:rPr lang="en-GB" sz="2400" dirty="0" err="1">
                <a:solidFill>
                  <a:srgbClr val="0070C0"/>
                </a:solidFill>
              </a:rPr>
              <a:t>CR</a:t>
            </a:r>
            <a:r>
              <a:rPr lang="en-GB" sz="2400" dirty="0" err="1"/>
              <a:t>oss</a:t>
            </a:r>
            <a:r>
              <a:rPr lang="en-GB" sz="2400" dirty="0"/>
              <a:t> </a:t>
            </a:r>
            <a:r>
              <a:rPr lang="en-GB" sz="2400" dirty="0">
                <a:solidFill>
                  <a:srgbClr val="0070C0"/>
                </a:solidFill>
              </a:rPr>
              <a:t>I</a:t>
            </a:r>
            <a:r>
              <a:rPr lang="en-GB" sz="2400" dirty="0"/>
              <a:t>ndustry </a:t>
            </a:r>
            <a:r>
              <a:rPr lang="en-GB" sz="2400" dirty="0">
                <a:solidFill>
                  <a:srgbClr val="0070C0"/>
                </a:solidFill>
              </a:rPr>
              <a:t>S</a:t>
            </a:r>
            <a:r>
              <a:rPr lang="en-GB" sz="2400" dirty="0"/>
              <a:t>tandard </a:t>
            </a:r>
            <a:r>
              <a:rPr lang="en-GB" sz="2400" dirty="0">
                <a:solidFill>
                  <a:srgbClr val="0070C0"/>
                </a:solidFill>
              </a:rPr>
              <a:t>P</a:t>
            </a:r>
            <a:r>
              <a:rPr lang="en-GB" sz="2400" dirty="0"/>
              <a:t>rocess for </a:t>
            </a:r>
            <a:r>
              <a:rPr lang="en-GB" sz="2400" dirty="0">
                <a:solidFill>
                  <a:srgbClr val="0070C0"/>
                </a:solidFill>
              </a:rPr>
              <a:t>D</a:t>
            </a:r>
            <a:r>
              <a:rPr lang="en-GB" sz="2400" dirty="0"/>
              <a:t>ata </a:t>
            </a:r>
            <a:r>
              <a:rPr lang="en-GB" sz="2400" dirty="0">
                <a:solidFill>
                  <a:srgbClr val="0070C0"/>
                </a:solidFill>
              </a:rPr>
              <a:t>M</a:t>
            </a:r>
            <a:r>
              <a:rPr lang="en-GB" sz="2400" dirty="0"/>
              <a:t>ining</a:t>
            </a:r>
          </a:p>
          <a:p>
            <a:endParaRPr lang="en-GB" dirty="0"/>
          </a:p>
          <a:p>
            <a:r>
              <a:rPr lang="en-GB" dirty="0"/>
              <a:t>Non-proprietary</a:t>
            </a:r>
          </a:p>
          <a:p>
            <a:r>
              <a:rPr lang="en-GB" dirty="0"/>
              <a:t>Application/Industry-neutral</a:t>
            </a:r>
          </a:p>
          <a:p>
            <a:r>
              <a:rPr lang="en-GB" dirty="0"/>
              <a:t>Tool-neutral</a:t>
            </a:r>
          </a:p>
          <a:p>
            <a:r>
              <a:rPr lang="en-GB" dirty="0"/>
              <a:t>Focus on business issues as well as technical analysis</a:t>
            </a:r>
          </a:p>
          <a:p>
            <a:r>
              <a:rPr lang="en-GB" dirty="0"/>
              <a:t>Framework for guidance</a:t>
            </a:r>
          </a:p>
          <a:p>
            <a:r>
              <a:rPr lang="en-GB" dirty="0"/>
              <a:t>Experience base (including templates for analysis)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8</a:t>
            </a:fld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CRISP-DM</a:t>
            </a:r>
          </a:p>
        </p:txBody>
      </p:sp>
    </p:spTree>
    <p:extLst>
      <p:ext uri="{BB962C8B-B14F-4D97-AF65-F5344CB8AC3E}">
        <p14:creationId xmlns:p14="http://schemas.microsoft.com/office/powerpoint/2010/main" val="21050191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CRISP-DM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E071DE6-015F-16B7-C3F7-6CC3DD286E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7200" y="1069570"/>
            <a:ext cx="4038600" cy="5794659"/>
          </a:xfrm>
        </p:spPr>
        <p:txBody>
          <a:bodyPr/>
          <a:lstStyle/>
          <a:p>
            <a:r>
              <a:rPr lang="en-GB" sz="2800" dirty="0"/>
              <a:t>6-phase cycle</a:t>
            </a:r>
          </a:p>
          <a:p>
            <a:r>
              <a:rPr lang="en-GB" sz="2800" dirty="0"/>
              <a:t>Multiple iteration through 5 of the stages </a:t>
            </a:r>
          </a:p>
          <a:p>
            <a:pPr lvl="1"/>
            <a:r>
              <a:rPr lang="en-GB" sz="2400" dirty="0"/>
              <a:t>Business understanding</a:t>
            </a:r>
          </a:p>
          <a:p>
            <a:pPr lvl="1"/>
            <a:r>
              <a:rPr lang="en-GB" sz="2400" dirty="0"/>
              <a:t>Data understanding</a:t>
            </a:r>
          </a:p>
          <a:p>
            <a:pPr lvl="1"/>
            <a:r>
              <a:rPr lang="en-GB" sz="2400" dirty="0"/>
              <a:t>Data preparation</a:t>
            </a:r>
          </a:p>
          <a:p>
            <a:pPr lvl="1"/>
            <a:r>
              <a:rPr lang="en-GB" sz="2400" dirty="0"/>
              <a:t>Modelling</a:t>
            </a:r>
          </a:p>
          <a:p>
            <a:pPr lvl="1"/>
            <a:r>
              <a:rPr lang="en-GB" sz="2400" dirty="0"/>
              <a:t>Evaluation</a:t>
            </a:r>
          </a:p>
          <a:p>
            <a:r>
              <a:rPr lang="en-GB" sz="2800" dirty="0"/>
              <a:t>Final deployment stage</a:t>
            </a:r>
          </a:p>
          <a:p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9</a:t>
            </a:fld>
            <a:endParaRPr lang="en-GB"/>
          </a:p>
        </p:txBody>
      </p:sp>
      <p:pic>
        <p:nvPicPr>
          <p:cNvPr id="5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56"/>
          <a:stretch>
            <a:fillRect/>
          </a:stretch>
        </p:blipFill>
        <p:spPr>
          <a:xfrm>
            <a:off x="4760230" y="1358186"/>
            <a:ext cx="4159214" cy="4141627"/>
          </a:xfrm>
          <a:prstGeom prst="rect">
            <a:avLst/>
          </a:prstGeom>
          <a:noFill/>
          <a:ln/>
        </p:spPr>
      </p:pic>
    </p:spTree>
    <p:extLst>
      <p:ext uri="{BB962C8B-B14F-4D97-AF65-F5344CB8AC3E}">
        <p14:creationId xmlns:p14="http://schemas.microsoft.com/office/powerpoint/2010/main" val="5864540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CRISP-DM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Business Understanding</a:t>
            </a:r>
          </a:p>
          <a:p>
            <a:pPr lvl="1"/>
            <a:r>
              <a:rPr lang="en-GB" dirty="0"/>
              <a:t>Project objective &amp; requirements, DM problem definition</a:t>
            </a:r>
          </a:p>
          <a:p>
            <a:r>
              <a:rPr lang="en-GB" dirty="0"/>
              <a:t>Data Understanding</a:t>
            </a:r>
          </a:p>
          <a:p>
            <a:pPr lvl="1"/>
            <a:r>
              <a:rPr lang="en-GB" dirty="0"/>
              <a:t>Data collection and familiarisation, data quality review</a:t>
            </a:r>
          </a:p>
          <a:p>
            <a:r>
              <a:rPr lang="en-GB" dirty="0"/>
              <a:t>Data Preparation</a:t>
            </a:r>
          </a:p>
          <a:p>
            <a:pPr lvl="1"/>
            <a:r>
              <a:rPr lang="en-GB" dirty="0"/>
              <a:t>Table, record &amp; attribute selection, transformation &amp; cleaning</a:t>
            </a:r>
          </a:p>
          <a:p>
            <a:r>
              <a:rPr lang="en-GB" dirty="0"/>
              <a:t>Modelling</a:t>
            </a:r>
          </a:p>
          <a:p>
            <a:pPr lvl="1"/>
            <a:r>
              <a:rPr lang="en-GB" dirty="0"/>
              <a:t>Modelling techniques selection, calibration &amp; application</a:t>
            </a:r>
          </a:p>
          <a:p>
            <a:r>
              <a:rPr lang="en-GB" dirty="0"/>
              <a:t>Evaluation</a:t>
            </a:r>
          </a:p>
          <a:p>
            <a:pPr lvl="1"/>
            <a:r>
              <a:rPr lang="en-GB" dirty="0"/>
              <a:t>Evaluation of business &amp; issues achievements</a:t>
            </a:r>
          </a:p>
          <a:p>
            <a:r>
              <a:rPr lang="en-GB" dirty="0"/>
              <a:t>Deployment</a:t>
            </a:r>
          </a:p>
          <a:p>
            <a:pPr lvl="1"/>
            <a:r>
              <a:rPr lang="en-GB" dirty="0"/>
              <a:t>Deploy the results of the model and repeat as necessary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34833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11</a:t>
            </a:fld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Phases &amp; Tasks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2ABE6C4-95F0-6900-3062-5084DF4CFAD6}"/>
              </a:ext>
            </a:extLst>
          </p:cNvPr>
          <p:cNvGrpSpPr/>
          <p:nvPr/>
        </p:nvGrpSpPr>
        <p:grpSpPr>
          <a:xfrm>
            <a:off x="251520" y="1196752"/>
            <a:ext cx="8685216" cy="5472607"/>
            <a:chOff x="1331603" y="1700809"/>
            <a:chExt cx="6446939" cy="3294365"/>
          </a:xfrm>
        </p:grpSpPr>
        <p:grpSp>
          <p:nvGrpSpPr>
            <p:cNvPr id="5" name="Group 102"/>
            <p:cNvGrpSpPr>
              <a:grpSpLocks/>
            </p:cNvGrpSpPr>
            <p:nvPr/>
          </p:nvGrpSpPr>
          <p:grpSpPr bwMode="auto">
            <a:xfrm>
              <a:off x="1331603" y="1700809"/>
              <a:ext cx="6446939" cy="603215"/>
              <a:chOff x="476" y="935"/>
              <a:chExt cx="5171" cy="454"/>
            </a:xfrm>
          </p:grpSpPr>
          <p:sp>
            <p:nvSpPr>
              <p:cNvPr id="6" name="AutoShape 8"/>
              <p:cNvSpPr>
                <a:spLocks noChangeArrowheads="1"/>
              </p:cNvSpPr>
              <p:nvPr/>
            </p:nvSpPr>
            <p:spPr bwMode="auto">
              <a:xfrm>
                <a:off x="476" y="935"/>
                <a:ext cx="1088" cy="453"/>
              </a:xfrm>
              <a:prstGeom prst="homePlate">
                <a:avLst>
                  <a:gd name="adj" fmla="val 60044"/>
                </a:avLst>
              </a:prstGeom>
              <a:ln>
                <a:headEnd/>
                <a:tailEnd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/>
                <a:r>
                  <a:rPr lang="en-US" altLang="ko-KR" sz="1400" dirty="0">
                    <a:solidFill>
                      <a:schemeClr val="bg1"/>
                    </a:solidFill>
                  </a:rPr>
                  <a:t>Business</a:t>
                </a:r>
              </a:p>
              <a:p>
                <a:pPr algn="ctr"/>
                <a:r>
                  <a:rPr lang="en-US" altLang="ko-KR" sz="1400" dirty="0">
                    <a:solidFill>
                      <a:schemeClr val="bg1"/>
                    </a:solidFill>
                  </a:rPr>
                  <a:t>Understanding</a:t>
                </a:r>
              </a:p>
            </p:txBody>
          </p:sp>
          <p:sp>
            <p:nvSpPr>
              <p:cNvPr id="7" name="AutoShape 31"/>
              <p:cNvSpPr>
                <a:spLocks noChangeArrowheads="1"/>
              </p:cNvSpPr>
              <p:nvPr/>
            </p:nvSpPr>
            <p:spPr bwMode="auto">
              <a:xfrm>
                <a:off x="1338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>
                    <a:solidFill>
                      <a:srgbClr val="003300"/>
                    </a:solidFill>
                  </a:rPr>
                  <a:t>     Data</a:t>
                </a:r>
              </a:p>
              <a:p>
                <a:pPr algn="ctr"/>
                <a:r>
                  <a:rPr lang="en-US" altLang="ko-KR" sz="1400">
                    <a:solidFill>
                      <a:srgbClr val="003300"/>
                    </a:solidFill>
                  </a:rPr>
                  <a:t>     Understanding</a:t>
                </a:r>
              </a:p>
            </p:txBody>
          </p:sp>
          <p:sp>
            <p:nvSpPr>
              <p:cNvPr id="8" name="AutoShape 35"/>
              <p:cNvSpPr>
                <a:spLocks noChangeArrowheads="1"/>
              </p:cNvSpPr>
              <p:nvPr/>
            </p:nvSpPr>
            <p:spPr bwMode="auto">
              <a:xfrm>
                <a:off x="2154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>
                    <a:solidFill>
                      <a:srgbClr val="003300"/>
                    </a:solidFill>
                  </a:rPr>
                  <a:t>     Data</a:t>
                </a:r>
              </a:p>
              <a:p>
                <a:pPr algn="ctr"/>
                <a:r>
                  <a:rPr lang="en-US" altLang="ko-KR" sz="1400">
                    <a:solidFill>
                      <a:srgbClr val="003300"/>
                    </a:solidFill>
                  </a:rPr>
                  <a:t>     Preparation</a:t>
                </a:r>
              </a:p>
            </p:txBody>
          </p:sp>
          <p:sp>
            <p:nvSpPr>
              <p:cNvPr id="9" name="AutoShape 36"/>
              <p:cNvSpPr>
                <a:spLocks noChangeArrowheads="1"/>
              </p:cNvSpPr>
              <p:nvPr/>
            </p:nvSpPr>
            <p:spPr bwMode="auto">
              <a:xfrm>
                <a:off x="2971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 dirty="0">
                    <a:solidFill>
                      <a:srgbClr val="003300"/>
                    </a:solidFill>
                  </a:rPr>
                  <a:t>     Modelling</a:t>
                </a:r>
              </a:p>
            </p:txBody>
          </p:sp>
          <p:sp>
            <p:nvSpPr>
              <p:cNvPr id="10" name="AutoShape 37"/>
              <p:cNvSpPr>
                <a:spLocks noChangeArrowheads="1"/>
              </p:cNvSpPr>
              <p:nvPr/>
            </p:nvSpPr>
            <p:spPr bwMode="auto">
              <a:xfrm>
                <a:off x="4604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>
                    <a:solidFill>
                      <a:srgbClr val="003300"/>
                    </a:solidFill>
                  </a:rPr>
                  <a:t>     Deployment</a:t>
                </a:r>
              </a:p>
            </p:txBody>
          </p:sp>
          <p:sp>
            <p:nvSpPr>
              <p:cNvPr id="11" name="AutoShape 38"/>
              <p:cNvSpPr>
                <a:spLocks noChangeArrowheads="1"/>
              </p:cNvSpPr>
              <p:nvPr/>
            </p:nvSpPr>
            <p:spPr bwMode="auto">
              <a:xfrm>
                <a:off x="3787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>
                    <a:solidFill>
                      <a:srgbClr val="003300"/>
                    </a:solidFill>
                  </a:rPr>
                  <a:t>     Evaluation</a:t>
                </a:r>
              </a:p>
            </p:txBody>
          </p:sp>
        </p:grpSp>
        <p:grpSp>
          <p:nvGrpSpPr>
            <p:cNvPr id="12" name="Group 103"/>
            <p:cNvGrpSpPr>
              <a:grpSpLocks/>
            </p:cNvGrpSpPr>
            <p:nvPr/>
          </p:nvGrpSpPr>
          <p:grpSpPr bwMode="auto">
            <a:xfrm>
              <a:off x="1439949" y="2402941"/>
              <a:ext cx="5994369" cy="2592233"/>
              <a:chOff x="567" y="1434"/>
              <a:chExt cx="4808" cy="1951"/>
            </a:xfrm>
          </p:grpSpPr>
          <p:sp>
            <p:nvSpPr>
              <p:cNvPr id="13" name="AutoShape 40"/>
              <p:cNvSpPr>
                <a:spLocks noChangeArrowheads="1"/>
              </p:cNvSpPr>
              <p:nvPr/>
            </p:nvSpPr>
            <p:spPr bwMode="auto">
              <a:xfrm>
                <a:off x="2200" y="3067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Format</a:t>
                </a:r>
              </a:p>
              <a:p>
                <a:pPr algn="ctr"/>
                <a:r>
                  <a:rPr lang="en-US" altLang="ko-KR" sz="1400"/>
                  <a:t>Data</a:t>
                </a:r>
              </a:p>
            </p:txBody>
          </p:sp>
          <p:sp>
            <p:nvSpPr>
              <p:cNvPr id="14" name="AutoShape 73"/>
              <p:cNvSpPr>
                <a:spLocks noChangeArrowheads="1"/>
              </p:cNvSpPr>
              <p:nvPr/>
            </p:nvSpPr>
            <p:spPr bwMode="auto">
              <a:xfrm>
                <a:off x="2200" y="2659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Integrate</a:t>
                </a:r>
              </a:p>
              <a:p>
                <a:pPr algn="ctr"/>
                <a:r>
                  <a:rPr lang="en-US" altLang="ko-KR" sz="1400"/>
                  <a:t>Data</a:t>
                </a:r>
              </a:p>
            </p:txBody>
          </p:sp>
          <p:sp>
            <p:nvSpPr>
              <p:cNvPr id="15" name="AutoShape 74"/>
              <p:cNvSpPr>
                <a:spLocks noChangeArrowheads="1"/>
              </p:cNvSpPr>
              <p:nvPr/>
            </p:nvSpPr>
            <p:spPr bwMode="auto">
              <a:xfrm>
                <a:off x="2200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Construct</a:t>
                </a:r>
              </a:p>
              <a:p>
                <a:pPr algn="ctr"/>
                <a:r>
                  <a:rPr lang="en-US" altLang="ko-KR" sz="1400"/>
                  <a:t>Data</a:t>
                </a:r>
              </a:p>
            </p:txBody>
          </p:sp>
          <p:sp>
            <p:nvSpPr>
              <p:cNvPr id="16" name="AutoShape 75"/>
              <p:cNvSpPr>
                <a:spLocks noChangeArrowheads="1"/>
              </p:cNvSpPr>
              <p:nvPr/>
            </p:nvSpPr>
            <p:spPr bwMode="auto">
              <a:xfrm>
                <a:off x="2200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Clean</a:t>
                </a:r>
              </a:p>
              <a:p>
                <a:pPr algn="ctr"/>
                <a:r>
                  <a:rPr lang="en-US" altLang="ko-KR" sz="1400"/>
                  <a:t>Data</a:t>
                </a:r>
              </a:p>
            </p:txBody>
          </p:sp>
          <p:sp>
            <p:nvSpPr>
              <p:cNvPr id="17" name="AutoShape 76"/>
              <p:cNvSpPr>
                <a:spLocks noChangeArrowheads="1"/>
              </p:cNvSpPr>
              <p:nvPr/>
            </p:nvSpPr>
            <p:spPr bwMode="auto">
              <a:xfrm>
                <a:off x="2200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Select</a:t>
                </a:r>
              </a:p>
              <a:p>
                <a:pPr algn="ctr"/>
                <a:r>
                  <a:rPr lang="en-US" altLang="ko-KR" sz="1400"/>
                  <a:t>Data</a:t>
                </a:r>
              </a:p>
            </p:txBody>
          </p:sp>
          <p:sp>
            <p:nvSpPr>
              <p:cNvPr id="18" name="AutoShape 77"/>
              <p:cNvSpPr>
                <a:spLocks noChangeArrowheads="1"/>
              </p:cNvSpPr>
              <p:nvPr/>
            </p:nvSpPr>
            <p:spPr bwMode="auto">
              <a:xfrm>
                <a:off x="567" y="1434"/>
                <a:ext cx="726" cy="318"/>
              </a:xfrm>
              <a:prstGeom prst="flowChartProcess">
                <a:avLst/>
              </a:prstGeom>
              <a:ln>
                <a:headEnd/>
                <a:tailEnd/>
              </a:ln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US" altLang="ko-KR" sz="1400" dirty="0">
                    <a:solidFill>
                      <a:schemeClr val="tx1"/>
                    </a:solidFill>
                  </a:rPr>
                  <a:t>Determine</a:t>
                </a:r>
              </a:p>
              <a:p>
                <a:pPr algn="ctr"/>
                <a:r>
                  <a:rPr lang="en-US" altLang="ko-KR" sz="1400" dirty="0">
                    <a:solidFill>
                      <a:schemeClr val="tx1"/>
                    </a:solidFill>
                  </a:rPr>
                  <a:t>Business</a:t>
                </a:r>
              </a:p>
              <a:p>
                <a:pPr algn="ctr"/>
                <a:r>
                  <a:rPr lang="en-US" altLang="ko-KR" sz="1400" dirty="0">
                    <a:solidFill>
                      <a:schemeClr val="tx1"/>
                    </a:solidFill>
                  </a:rPr>
                  <a:t>Objectives</a:t>
                </a:r>
              </a:p>
            </p:txBody>
          </p:sp>
          <p:sp>
            <p:nvSpPr>
              <p:cNvPr id="19" name="AutoShape 78"/>
              <p:cNvSpPr>
                <a:spLocks noChangeArrowheads="1"/>
              </p:cNvSpPr>
              <p:nvPr/>
            </p:nvSpPr>
            <p:spPr bwMode="auto">
              <a:xfrm>
                <a:off x="4649" y="2659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Review</a:t>
                </a:r>
              </a:p>
              <a:p>
                <a:pPr algn="ctr"/>
                <a:r>
                  <a:rPr lang="en-US" altLang="ko-KR" sz="1400"/>
                  <a:t>Project</a:t>
                </a:r>
              </a:p>
            </p:txBody>
          </p:sp>
          <p:sp>
            <p:nvSpPr>
              <p:cNvPr id="20" name="AutoShape 79"/>
              <p:cNvSpPr>
                <a:spLocks noChangeArrowheads="1"/>
              </p:cNvSpPr>
              <p:nvPr/>
            </p:nvSpPr>
            <p:spPr bwMode="auto">
              <a:xfrm>
                <a:off x="4649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Produce</a:t>
                </a:r>
              </a:p>
              <a:p>
                <a:pPr algn="ctr"/>
                <a:r>
                  <a:rPr lang="en-US" altLang="ko-KR" sz="1400"/>
                  <a:t>Final</a:t>
                </a:r>
              </a:p>
              <a:p>
                <a:pPr algn="ctr"/>
                <a:r>
                  <a:rPr lang="en-US" altLang="ko-KR" sz="1400"/>
                  <a:t>Report</a:t>
                </a:r>
              </a:p>
            </p:txBody>
          </p:sp>
          <p:sp>
            <p:nvSpPr>
              <p:cNvPr id="21" name="AutoShape 80"/>
              <p:cNvSpPr>
                <a:spLocks noChangeArrowheads="1"/>
              </p:cNvSpPr>
              <p:nvPr/>
            </p:nvSpPr>
            <p:spPr bwMode="auto">
              <a:xfrm>
                <a:off x="4649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 dirty="0"/>
                  <a:t>Plan Monitoring</a:t>
                </a:r>
              </a:p>
              <a:p>
                <a:pPr algn="ctr"/>
                <a:r>
                  <a:rPr lang="en-US" altLang="ko-KR" sz="1400" dirty="0"/>
                  <a:t>&amp;</a:t>
                </a:r>
              </a:p>
              <a:p>
                <a:pPr algn="ctr"/>
                <a:r>
                  <a:rPr lang="en-US" altLang="ko-KR" sz="1400" dirty="0"/>
                  <a:t>Maintenance</a:t>
                </a:r>
              </a:p>
            </p:txBody>
          </p:sp>
          <p:sp>
            <p:nvSpPr>
              <p:cNvPr id="22" name="AutoShape 82"/>
              <p:cNvSpPr>
                <a:spLocks noChangeArrowheads="1"/>
              </p:cNvSpPr>
              <p:nvPr/>
            </p:nvSpPr>
            <p:spPr bwMode="auto">
              <a:xfrm>
                <a:off x="4649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Plan</a:t>
                </a:r>
              </a:p>
              <a:p>
                <a:pPr algn="ctr"/>
                <a:r>
                  <a:rPr lang="en-US" altLang="ko-KR" sz="1400"/>
                  <a:t>Deployment</a:t>
                </a:r>
              </a:p>
            </p:txBody>
          </p:sp>
          <p:sp>
            <p:nvSpPr>
              <p:cNvPr id="23" name="AutoShape 83"/>
              <p:cNvSpPr>
                <a:spLocks noChangeArrowheads="1"/>
              </p:cNvSpPr>
              <p:nvPr/>
            </p:nvSpPr>
            <p:spPr bwMode="auto">
              <a:xfrm>
                <a:off x="3833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Determine</a:t>
                </a:r>
              </a:p>
              <a:p>
                <a:pPr algn="ctr"/>
                <a:r>
                  <a:rPr lang="en-US" altLang="ko-KR" sz="1400"/>
                  <a:t>Next Steps</a:t>
                </a:r>
              </a:p>
            </p:txBody>
          </p:sp>
          <p:sp>
            <p:nvSpPr>
              <p:cNvPr id="24" name="AutoShape 84"/>
              <p:cNvSpPr>
                <a:spLocks noChangeArrowheads="1"/>
              </p:cNvSpPr>
              <p:nvPr/>
            </p:nvSpPr>
            <p:spPr bwMode="auto">
              <a:xfrm>
                <a:off x="3833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Review</a:t>
                </a:r>
              </a:p>
              <a:p>
                <a:pPr algn="ctr"/>
                <a:r>
                  <a:rPr lang="en-US" altLang="ko-KR" sz="1400"/>
                  <a:t>Process</a:t>
                </a:r>
              </a:p>
            </p:txBody>
          </p:sp>
          <p:sp>
            <p:nvSpPr>
              <p:cNvPr id="25" name="AutoShape 85"/>
              <p:cNvSpPr>
                <a:spLocks noChangeArrowheads="1"/>
              </p:cNvSpPr>
              <p:nvPr/>
            </p:nvSpPr>
            <p:spPr bwMode="auto">
              <a:xfrm>
                <a:off x="3833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Evaluate</a:t>
                </a:r>
              </a:p>
              <a:p>
                <a:pPr algn="ctr"/>
                <a:r>
                  <a:rPr lang="en-US" altLang="ko-KR" sz="1400"/>
                  <a:t>Results</a:t>
                </a:r>
              </a:p>
            </p:txBody>
          </p:sp>
          <p:sp>
            <p:nvSpPr>
              <p:cNvPr id="26" name="AutoShape 86"/>
              <p:cNvSpPr>
                <a:spLocks noChangeArrowheads="1"/>
              </p:cNvSpPr>
              <p:nvPr/>
            </p:nvSpPr>
            <p:spPr bwMode="auto">
              <a:xfrm>
                <a:off x="3016" y="2659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Assess</a:t>
                </a:r>
              </a:p>
              <a:p>
                <a:pPr algn="ctr"/>
                <a:r>
                  <a:rPr lang="en-US" altLang="ko-KR" sz="1400"/>
                  <a:t>Model</a:t>
                </a:r>
              </a:p>
            </p:txBody>
          </p:sp>
          <p:sp>
            <p:nvSpPr>
              <p:cNvPr id="27" name="AutoShape 87"/>
              <p:cNvSpPr>
                <a:spLocks noChangeArrowheads="1"/>
              </p:cNvSpPr>
              <p:nvPr/>
            </p:nvSpPr>
            <p:spPr bwMode="auto">
              <a:xfrm>
                <a:off x="3016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Build</a:t>
                </a:r>
              </a:p>
              <a:p>
                <a:pPr algn="ctr"/>
                <a:r>
                  <a:rPr lang="en-US" altLang="ko-KR" sz="1400"/>
                  <a:t>Model</a:t>
                </a:r>
              </a:p>
            </p:txBody>
          </p:sp>
          <p:sp>
            <p:nvSpPr>
              <p:cNvPr id="28" name="AutoShape 88"/>
              <p:cNvSpPr>
                <a:spLocks noChangeArrowheads="1"/>
              </p:cNvSpPr>
              <p:nvPr/>
            </p:nvSpPr>
            <p:spPr bwMode="auto">
              <a:xfrm>
                <a:off x="3016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Generate</a:t>
                </a:r>
              </a:p>
              <a:p>
                <a:pPr algn="ctr"/>
                <a:r>
                  <a:rPr lang="en-US" altLang="ko-KR" sz="1400"/>
                  <a:t>Test Design</a:t>
                </a:r>
              </a:p>
            </p:txBody>
          </p:sp>
          <p:sp>
            <p:nvSpPr>
              <p:cNvPr id="29" name="AutoShape 89"/>
              <p:cNvSpPr>
                <a:spLocks noChangeArrowheads="1"/>
              </p:cNvSpPr>
              <p:nvPr/>
            </p:nvSpPr>
            <p:spPr bwMode="auto">
              <a:xfrm>
                <a:off x="3016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 dirty="0"/>
                  <a:t>Select</a:t>
                </a:r>
              </a:p>
              <a:p>
                <a:pPr algn="ctr"/>
                <a:r>
                  <a:rPr lang="en-US" altLang="ko-KR" sz="1400" dirty="0"/>
                  <a:t>Modelling</a:t>
                </a:r>
              </a:p>
              <a:p>
                <a:pPr algn="ctr"/>
                <a:r>
                  <a:rPr lang="en-US" altLang="ko-KR" sz="1400" dirty="0"/>
                  <a:t>Technique</a:t>
                </a:r>
              </a:p>
            </p:txBody>
          </p:sp>
          <p:sp>
            <p:nvSpPr>
              <p:cNvPr id="30" name="AutoShape 95"/>
              <p:cNvSpPr>
                <a:spLocks noChangeArrowheads="1"/>
              </p:cNvSpPr>
              <p:nvPr/>
            </p:nvSpPr>
            <p:spPr bwMode="auto">
              <a:xfrm>
                <a:off x="567" y="1842"/>
                <a:ext cx="726" cy="318"/>
              </a:xfrm>
              <a:prstGeom prst="flowChartProcess">
                <a:avLst/>
              </a:prstGeom>
              <a:ln>
                <a:headEnd/>
                <a:tailEnd/>
              </a:ln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US" altLang="ko-KR" sz="1400" dirty="0">
                    <a:solidFill>
                      <a:schemeClr val="tx1"/>
                    </a:solidFill>
                  </a:rPr>
                  <a:t>Assess</a:t>
                </a:r>
              </a:p>
              <a:p>
                <a:pPr algn="ctr"/>
                <a:r>
                  <a:rPr lang="en-US" altLang="ko-KR" sz="1400" dirty="0">
                    <a:solidFill>
                      <a:schemeClr val="tx1"/>
                    </a:solidFill>
                  </a:rPr>
                  <a:t>Situation</a:t>
                </a:r>
              </a:p>
            </p:txBody>
          </p:sp>
          <p:sp>
            <p:nvSpPr>
              <p:cNvPr id="31" name="AutoShape 96"/>
              <p:cNvSpPr>
                <a:spLocks noChangeArrowheads="1"/>
              </p:cNvSpPr>
              <p:nvPr/>
            </p:nvSpPr>
            <p:spPr bwMode="auto">
              <a:xfrm>
                <a:off x="1383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Explore</a:t>
                </a:r>
              </a:p>
              <a:p>
                <a:pPr algn="ctr"/>
                <a:r>
                  <a:rPr lang="en-US" altLang="ko-KR" sz="1400"/>
                  <a:t>Data</a:t>
                </a:r>
              </a:p>
            </p:txBody>
          </p:sp>
          <p:sp>
            <p:nvSpPr>
              <p:cNvPr id="32" name="AutoShape 97"/>
              <p:cNvSpPr>
                <a:spLocks noChangeArrowheads="1"/>
              </p:cNvSpPr>
              <p:nvPr/>
            </p:nvSpPr>
            <p:spPr bwMode="auto">
              <a:xfrm>
                <a:off x="1383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Describe</a:t>
                </a:r>
              </a:p>
              <a:p>
                <a:pPr algn="ctr"/>
                <a:r>
                  <a:rPr lang="en-US" altLang="ko-KR" sz="1400"/>
                  <a:t>Data</a:t>
                </a:r>
              </a:p>
            </p:txBody>
          </p:sp>
          <p:sp>
            <p:nvSpPr>
              <p:cNvPr id="33" name="AutoShape 98"/>
              <p:cNvSpPr>
                <a:spLocks noChangeArrowheads="1"/>
              </p:cNvSpPr>
              <p:nvPr/>
            </p:nvSpPr>
            <p:spPr bwMode="auto">
              <a:xfrm>
                <a:off x="1383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Collect</a:t>
                </a:r>
              </a:p>
              <a:p>
                <a:pPr algn="ctr"/>
                <a:r>
                  <a:rPr lang="en-US" altLang="ko-KR" sz="1400"/>
                  <a:t>Initial</a:t>
                </a:r>
              </a:p>
              <a:p>
                <a:pPr algn="ctr"/>
                <a:r>
                  <a:rPr lang="en-US" altLang="ko-KR" sz="1400"/>
                  <a:t>Data</a:t>
                </a:r>
              </a:p>
            </p:txBody>
          </p:sp>
          <p:sp>
            <p:nvSpPr>
              <p:cNvPr id="34" name="AutoShape 99"/>
              <p:cNvSpPr>
                <a:spLocks noChangeArrowheads="1"/>
              </p:cNvSpPr>
              <p:nvPr/>
            </p:nvSpPr>
            <p:spPr bwMode="auto">
              <a:xfrm>
                <a:off x="567" y="2251"/>
                <a:ext cx="726" cy="318"/>
              </a:xfrm>
              <a:prstGeom prst="flowChartProcess">
                <a:avLst/>
              </a:prstGeom>
              <a:ln>
                <a:headEnd/>
                <a:tailEnd/>
              </a:ln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US" altLang="ko-KR" sz="1400" dirty="0">
                    <a:solidFill>
                      <a:schemeClr val="tx1"/>
                    </a:solidFill>
                  </a:rPr>
                  <a:t>Determine</a:t>
                </a:r>
              </a:p>
              <a:p>
                <a:pPr algn="ctr"/>
                <a:r>
                  <a:rPr lang="en-US" altLang="ko-KR" sz="1400" dirty="0">
                    <a:solidFill>
                      <a:schemeClr val="tx1"/>
                    </a:solidFill>
                  </a:rPr>
                  <a:t>Data Mining</a:t>
                </a:r>
              </a:p>
              <a:p>
                <a:pPr algn="ctr"/>
                <a:r>
                  <a:rPr lang="en-US" altLang="ko-KR" sz="1400" dirty="0">
                    <a:solidFill>
                      <a:schemeClr val="tx1"/>
                    </a:solidFill>
                  </a:rPr>
                  <a:t>Goals</a:t>
                </a:r>
              </a:p>
            </p:txBody>
          </p:sp>
          <p:sp>
            <p:nvSpPr>
              <p:cNvPr id="35" name="AutoShape 100"/>
              <p:cNvSpPr>
                <a:spLocks noChangeArrowheads="1"/>
              </p:cNvSpPr>
              <p:nvPr/>
            </p:nvSpPr>
            <p:spPr bwMode="auto">
              <a:xfrm>
                <a:off x="1383" y="2659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Verify</a:t>
                </a:r>
              </a:p>
              <a:p>
                <a:pPr algn="ctr"/>
                <a:r>
                  <a:rPr lang="en-US" altLang="ko-KR" sz="1400"/>
                  <a:t>Data</a:t>
                </a:r>
              </a:p>
              <a:p>
                <a:pPr algn="ctr"/>
                <a:r>
                  <a:rPr lang="en-US" altLang="ko-KR" sz="1400"/>
                  <a:t>Quality</a:t>
                </a:r>
              </a:p>
            </p:txBody>
          </p:sp>
          <p:sp>
            <p:nvSpPr>
              <p:cNvPr id="36" name="AutoShape 101"/>
              <p:cNvSpPr>
                <a:spLocks noChangeArrowheads="1"/>
              </p:cNvSpPr>
              <p:nvPr/>
            </p:nvSpPr>
            <p:spPr bwMode="auto">
              <a:xfrm>
                <a:off x="567" y="2659"/>
                <a:ext cx="726" cy="318"/>
              </a:xfrm>
              <a:prstGeom prst="flowChartProcess">
                <a:avLst/>
              </a:prstGeom>
              <a:ln>
                <a:headEnd/>
                <a:tailEnd/>
              </a:ln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US" altLang="ko-KR" sz="1400">
                    <a:solidFill>
                      <a:schemeClr val="tx1"/>
                    </a:solidFill>
                  </a:rPr>
                  <a:t>Produce</a:t>
                </a:r>
              </a:p>
              <a:p>
                <a:pPr algn="ctr"/>
                <a:r>
                  <a:rPr lang="en-US" altLang="ko-KR" sz="1400">
                    <a:solidFill>
                      <a:schemeClr val="tx1"/>
                    </a:solidFill>
                  </a:rPr>
                  <a:t>Project Plan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942778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12</a:t>
            </a:fld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Phases &amp; Tasks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64D649F-D16D-D9AF-2250-747146E0921B}"/>
              </a:ext>
            </a:extLst>
          </p:cNvPr>
          <p:cNvGrpSpPr/>
          <p:nvPr/>
        </p:nvGrpSpPr>
        <p:grpSpPr>
          <a:xfrm>
            <a:off x="251520" y="1196752"/>
            <a:ext cx="8685216" cy="5472608"/>
            <a:chOff x="1331603" y="1700809"/>
            <a:chExt cx="6446939" cy="3294365"/>
          </a:xfrm>
        </p:grpSpPr>
        <p:grpSp>
          <p:nvGrpSpPr>
            <p:cNvPr id="5" name="Group 102"/>
            <p:cNvGrpSpPr>
              <a:grpSpLocks/>
            </p:cNvGrpSpPr>
            <p:nvPr/>
          </p:nvGrpSpPr>
          <p:grpSpPr bwMode="auto">
            <a:xfrm>
              <a:off x="1331603" y="1700809"/>
              <a:ext cx="6446939" cy="603215"/>
              <a:chOff x="476" y="935"/>
              <a:chExt cx="5171" cy="454"/>
            </a:xfrm>
          </p:grpSpPr>
          <p:sp>
            <p:nvSpPr>
              <p:cNvPr id="6" name="AutoShape 8"/>
              <p:cNvSpPr>
                <a:spLocks noChangeArrowheads="1"/>
              </p:cNvSpPr>
              <p:nvPr/>
            </p:nvSpPr>
            <p:spPr bwMode="auto">
              <a:xfrm>
                <a:off x="476" y="935"/>
                <a:ext cx="1088" cy="453"/>
              </a:xfrm>
              <a:prstGeom prst="homePlate">
                <a:avLst>
                  <a:gd name="adj" fmla="val 6004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>
                    <a:solidFill>
                      <a:srgbClr val="003300"/>
                    </a:solidFill>
                  </a:rPr>
                  <a:t>Business</a:t>
                </a:r>
              </a:p>
              <a:p>
                <a:pPr algn="ctr"/>
                <a:r>
                  <a:rPr lang="en-US" altLang="ko-KR" sz="1400">
                    <a:solidFill>
                      <a:srgbClr val="003300"/>
                    </a:solidFill>
                  </a:rPr>
                  <a:t>Understanding</a:t>
                </a:r>
              </a:p>
            </p:txBody>
          </p:sp>
          <p:sp>
            <p:nvSpPr>
              <p:cNvPr id="7" name="AutoShape 31"/>
              <p:cNvSpPr>
                <a:spLocks noChangeArrowheads="1"/>
              </p:cNvSpPr>
              <p:nvPr/>
            </p:nvSpPr>
            <p:spPr bwMode="auto">
              <a:xfrm>
                <a:off x="1338" y="935"/>
                <a:ext cx="1043" cy="454"/>
              </a:xfrm>
              <a:prstGeom prst="chevron">
                <a:avLst>
                  <a:gd name="adj" fmla="val 57434"/>
                </a:avLst>
              </a:prstGeom>
              <a:ln>
                <a:headEnd/>
                <a:tailEnd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/>
                <a:r>
                  <a:rPr lang="en-US" altLang="ko-KR" sz="1400" dirty="0">
                    <a:solidFill>
                      <a:srgbClr val="003300"/>
                    </a:solidFill>
                  </a:rPr>
                  <a:t> </a:t>
                </a:r>
                <a:r>
                  <a:rPr lang="en-US" altLang="ko-KR" sz="1400" dirty="0">
                    <a:solidFill>
                      <a:schemeClr val="bg1"/>
                    </a:solidFill>
                  </a:rPr>
                  <a:t>    Data</a:t>
                </a:r>
              </a:p>
              <a:p>
                <a:pPr algn="ctr"/>
                <a:r>
                  <a:rPr lang="en-US" altLang="ko-KR" sz="1400" dirty="0">
                    <a:solidFill>
                      <a:schemeClr val="bg1"/>
                    </a:solidFill>
                  </a:rPr>
                  <a:t>     Understanding</a:t>
                </a:r>
              </a:p>
            </p:txBody>
          </p:sp>
          <p:sp>
            <p:nvSpPr>
              <p:cNvPr id="8" name="AutoShape 35"/>
              <p:cNvSpPr>
                <a:spLocks noChangeArrowheads="1"/>
              </p:cNvSpPr>
              <p:nvPr/>
            </p:nvSpPr>
            <p:spPr bwMode="auto">
              <a:xfrm>
                <a:off x="2154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>
                    <a:solidFill>
                      <a:srgbClr val="003300"/>
                    </a:solidFill>
                  </a:rPr>
                  <a:t>     Data</a:t>
                </a:r>
              </a:p>
              <a:p>
                <a:pPr algn="ctr"/>
                <a:r>
                  <a:rPr lang="en-US" altLang="ko-KR" sz="1400">
                    <a:solidFill>
                      <a:srgbClr val="003300"/>
                    </a:solidFill>
                  </a:rPr>
                  <a:t>     Preparation</a:t>
                </a:r>
              </a:p>
            </p:txBody>
          </p:sp>
          <p:sp>
            <p:nvSpPr>
              <p:cNvPr id="9" name="AutoShape 36"/>
              <p:cNvSpPr>
                <a:spLocks noChangeArrowheads="1"/>
              </p:cNvSpPr>
              <p:nvPr/>
            </p:nvSpPr>
            <p:spPr bwMode="auto">
              <a:xfrm>
                <a:off x="2971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 dirty="0">
                    <a:solidFill>
                      <a:srgbClr val="003300"/>
                    </a:solidFill>
                  </a:rPr>
                  <a:t>     Modelling</a:t>
                </a:r>
              </a:p>
            </p:txBody>
          </p:sp>
          <p:sp>
            <p:nvSpPr>
              <p:cNvPr id="10" name="AutoShape 37"/>
              <p:cNvSpPr>
                <a:spLocks noChangeArrowheads="1"/>
              </p:cNvSpPr>
              <p:nvPr/>
            </p:nvSpPr>
            <p:spPr bwMode="auto">
              <a:xfrm>
                <a:off x="4604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>
                    <a:solidFill>
                      <a:srgbClr val="003300"/>
                    </a:solidFill>
                  </a:rPr>
                  <a:t>     Deployment</a:t>
                </a:r>
              </a:p>
            </p:txBody>
          </p:sp>
          <p:sp>
            <p:nvSpPr>
              <p:cNvPr id="11" name="AutoShape 38"/>
              <p:cNvSpPr>
                <a:spLocks noChangeArrowheads="1"/>
              </p:cNvSpPr>
              <p:nvPr/>
            </p:nvSpPr>
            <p:spPr bwMode="auto">
              <a:xfrm>
                <a:off x="3787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>
                    <a:solidFill>
                      <a:srgbClr val="003300"/>
                    </a:solidFill>
                  </a:rPr>
                  <a:t>     Evaluation</a:t>
                </a:r>
              </a:p>
            </p:txBody>
          </p:sp>
        </p:grpSp>
        <p:grpSp>
          <p:nvGrpSpPr>
            <p:cNvPr id="12" name="Group 103"/>
            <p:cNvGrpSpPr>
              <a:grpSpLocks/>
            </p:cNvGrpSpPr>
            <p:nvPr/>
          </p:nvGrpSpPr>
          <p:grpSpPr bwMode="auto">
            <a:xfrm>
              <a:off x="1439949" y="2402941"/>
              <a:ext cx="5994369" cy="2592233"/>
              <a:chOff x="567" y="1434"/>
              <a:chExt cx="4808" cy="1951"/>
            </a:xfrm>
          </p:grpSpPr>
          <p:sp>
            <p:nvSpPr>
              <p:cNvPr id="13" name="AutoShape 40"/>
              <p:cNvSpPr>
                <a:spLocks noChangeArrowheads="1"/>
              </p:cNvSpPr>
              <p:nvPr/>
            </p:nvSpPr>
            <p:spPr bwMode="auto">
              <a:xfrm>
                <a:off x="2200" y="3067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 dirty="0"/>
                  <a:t>Format</a:t>
                </a:r>
              </a:p>
              <a:p>
                <a:pPr algn="ctr"/>
                <a:r>
                  <a:rPr lang="en-US" altLang="ko-KR" sz="1400" dirty="0"/>
                  <a:t>Data</a:t>
                </a:r>
              </a:p>
            </p:txBody>
          </p:sp>
          <p:sp>
            <p:nvSpPr>
              <p:cNvPr id="14" name="AutoShape 73"/>
              <p:cNvSpPr>
                <a:spLocks noChangeArrowheads="1"/>
              </p:cNvSpPr>
              <p:nvPr/>
            </p:nvSpPr>
            <p:spPr bwMode="auto">
              <a:xfrm>
                <a:off x="2200" y="2659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Integrate</a:t>
                </a:r>
              </a:p>
              <a:p>
                <a:pPr algn="ctr"/>
                <a:r>
                  <a:rPr lang="en-US" altLang="ko-KR" sz="1400"/>
                  <a:t>Data</a:t>
                </a:r>
              </a:p>
            </p:txBody>
          </p:sp>
          <p:sp>
            <p:nvSpPr>
              <p:cNvPr id="15" name="AutoShape 74"/>
              <p:cNvSpPr>
                <a:spLocks noChangeArrowheads="1"/>
              </p:cNvSpPr>
              <p:nvPr/>
            </p:nvSpPr>
            <p:spPr bwMode="auto">
              <a:xfrm>
                <a:off x="2200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Construct</a:t>
                </a:r>
              </a:p>
              <a:p>
                <a:pPr algn="ctr"/>
                <a:r>
                  <a:rPr lang="en-US" altLang="ko-KR" sz="1400"/>
                  <a:t>Data</a:t>
                </a:r>
              </a:p>
            </p:txBody>
          </p:sp>
          <p:sp>
            <p:nvSpPr>
              <p:cNvPr id="16" name="AutoShape 75"/>
              <p:cNvSpPr>
                <a:spLocks noChangeArrowheads="1"/>
              </p:cNvSpPr>
              <p:nvPr/>
            </p:nvSpPr>
            <p:spPr bwMode="auto">
              <a:xfrm>
                <a:off x="2200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Clean</a:t>
                </a:r>
              </a:p>
              <a:p>
                <a:pPr algn="ctr"/>
                <a:r>
                  <a:rPr lang="en-US" altLang="ko-KR" sz="1400"/>
                  <a:t>Data</a:t>
                </a:r>
              </a:p>
            </p:txBody>
          </p:sp>
          <p:sp>
            <p:nvSpPr>
              <p:cNvPr id="17" name="AutoShape 76"/>
              <p:cNvSpPr>
                <a:spLocks noChangeArrowheads="1"/>
              </p:cNvSpPr>
              <p:nvPr/>
            </p:nvSpPr>
            <p:spPr bwMode="auto">
              <a:xfrm>
                <a:off x="2200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Select</a:t>
                </a:r>
              </a:p>
              <a:p>
                <a:pPr algn="ctr"/>
                <a:r>
                  <a:rPr lang="en-US" altLang="ko-KR" sz="1400"/>
                  <a:t>Data</a:t>
                </a:r>
              </a:p>
            </p:txBody>
          </p:sp>
          <p:sp>
            <p:nvSpPr>
              <p:cNvPr id="18" name="AutoShape 77"/>
              <p:cNvSpPr>
                <a:spLocks noChangeArrowheads="1"/>
              </p:cNvSpPr>
              <p:nvPr/>
            </p:nvSpPr>
            <p:spPr bwMode="auto">
              <a:xfrm>
                <a:off x="567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Determine</a:t>
                </a:r>
              </a:p>
              <a:p>
                <a:pPr algn="ctr"/>
                <a:r>
                  <a:rPr lang="en-US" altLang="ko-KR" sz="1400"/>
                  <a:t>Business</a:t>
                </a:r>
              </a:p>
              <a:p>
                <a:pPr algn="ctr"/>
                <a:r>
                  <a:rPr lang="en-US" altLang="ko-KR" sz="1400"/>
                  <a:t>Objectives</a:t>
                </a:r>
              </a:p>
            </p:txBody>
          </p:sp>
          <p:sp>
            <p:nvSpPr>
              <p:cNvPr id="19" name="AutoShape 78"/>
              <p:cNvSpPr>
                <a:spLocks noChangeArrowheads="1"/>
              </p:cNvSpPr>
              <p:nvPr/>
            </p:nvSpPr>
            <p:spPr bwMode="auto">
              <a:xfrm>
                <a:off x="4649" y="2659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Review</a:t>
                </a:r>
              </a:p>
              <a:p>
                <a:pPr algn="ctr"/>
                <a:r>
                  <a:rPr lang="en-US" altLang="ko-KR" sz="1400"/>
                  <a:t>Project</a:t>
                </a:r>
              </a:p>
            </p:txBody>
          </p:sp>
          <p:sp>
            <p:nvSpPr>
              <p:cNvPr id="20" name="AutoShape 79"/>
              <p:cNvSpPr>
                <a:spLocks noChangeArrowheads="1"/>
              </p:cNvSpPr>
              <p:nvPr/>
            </p:nvSpPr>
            <p:spPr bwMode="auto">
              <a:xfrm>
                <a:off x="4649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Produce</a:t>
                </a:r>
              </a:p>
              <a:p>
                <a:pPr algn="ctr"/>
                <a:r>
                  <a:rPr lang="en-US" altLang="ko-KR" sz="1400"/>
                  <a:t>Final</a:t>
                </a:r>
              </a:p>
              <a:p>
                <a:pPr algn="ctr"/>
                <a:r>
                  <a:rPr lang="en-US" altLang="ko-KR" sz="1400"/>
                  <a:t>Report</a:t>
                </a:r>
              </a:p>
            </p:txBody>
          </p:sp>
          <p:sp>
            <p:nvSpPr>
              <p:cNvPr id="21" name="AutoShape 80"/>
              <p:cNvSpPr>
                <a:spLocks noChangeArrowheads="1"/>
              </p:cNvSpPr>
              <p:nvPr/>
            </p:nvSpPr>
            <p:spPr bwMode="auto">
              <a:xfrm>
                <a:off x="4649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 dirty="0"/>
                  <a:t>Plan Monitoring</a:t>
                </a:r>
              </a:p>
              <a:p>
                <a:pPr algn="ctr"/>
                <a:r>
                  <a:rPr lang="en-US" altLang="ko-KR" sz="1400" dirty="0"/>
                  <a:t>&amp;</a:t>
                </a:r>
              </a:p>
              <a:p>
                <a:pPr algn="ctr"/>
                <a:r>
                  <a:rPr lang="en-US" altLang="ko-KR" sz="1400" dirty="0"/>
                  <a:t>Maintenance</a:t>
                </a:r>
              </a:p>
            </p:txBody>
          </p:sp>
          <p:sp>
            <p:nvSpPr>
              <p:cNvPr id="22" name="AutoShape 82"/>
              <p:cNvSpPr>
                <a:spLocks noChangeArrowheads="1"/>
              </p:cNvSpPr>
              <p:nvPr/>
            </p:nvSpPr>
            <p:spPr bwMode="auto">
              <a:xfrm>
                <a:off x="4649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Plan</a:t>
                </a:r>
              </a:p>
              <a:p>
                <a:pPr algn="ctr"/>
                <a:r>
                  <a:rPr lang="en-US" altLang="ko-KR" sz="1400"/>
                  <a:t>Deployment</a:t>
                </a:r>
              </a:p>
            </p:txBody>
          </p:sp>
          <p:sp>
            <p:nvSpPr>
              <p:cNvPr id="23" name="AutoShape 83"/>
              <p:cNvSpPr>
                <a:spLocks noChangeArrowheads="1"/>
              </p:cNvSpPr>
              <p:nvPr/>
            </p:nvSpPr>
            <p:spPr bwMode="auto">
              <a:xfrm>
                <a:off x="3833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Determine</a:t>
                </a:r>
              </a:p>
              <a:p>
                <a:pPr algn="ctr"/>
                <a:r>
                  <a:rPr lang="en-US" altLang="ko-KR" sz="1400"/>
                  <a:t>Next Steps</a:t>
                </a:r>
              </a:p>
            </p:txBody>
          </p:sp>
          <p:sp>
            <p:nvSpPr>
              <p:cNvPr id="24" name="AutoShape 84"/>
              <p:cNvSpPr>
                <a:spLocks noChangeArrowheads="1"/>
              </p:cNvSpPr>
              <p:nvPr/>
            </p:nvSpPr>
            <p:spPr bwMode="auto">
              <a:xfrm>
                <a:off x="3833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Review</a:t>
                </a:r>
              </a:p>
              <a:p>
                <a:pPr algn="ctr"/>
                <a:r>
                  <a:rPr lang="en-US" altLang="ko-KR" sz="1400"/>
                  <a:t>Process</a:t>
                </a:r>
              </a:p>
            </p:txBody>
          </p:sp>
          <p:sp>
            <p:nvSpPr>
              <p:cNvPr id="25" name="AutoShape 85"/>
              <p:cNvSpPr>
                <a:spLocks noChangeArrowheads="1"/>
              </p:cNvSpPr>
              <p:nvPr/>
            </p:nvSpPr>
            <p:spPr bwMode="auto">
              <a:xfrm>
                <a:off x="3833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Evaluate</a:t>
                </a:r>
              </a:p>
              <a:p>
                <a:pPr algn="ctr"/>
                <a:r>
                  <a:rPr lang="en-US" altLang="ko-KR" sz="1400"/>
                  <a:t>Results</a:t>
                </a:r>
              </a:p>
            </p:txBody>
          </p:sp>
          <p:sp>
            <p:nvSpPr>
              <p:cNvPr id="26" name="AutoShape 86"/>
              <p:cNvSpPr>
                <a:spLocks noChangeArrowheads="1"/>
              </p:cNvSpPr>
              <p:nvPr/>
            </p:nvSpPr>
            <p:spPr bwMode="auto">
              <a:xfrm>
                <a:off x="3016" y="2659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 dirty="0"/>
                  <a:t>Assess</a:t>
                </a:r>
              </a:p>
              <a:p>
                <a:pPr algn="ctr"/>
                <a:r>
                  <a:rPr lang="en-US" altLang="ko-KR" sz="1400" dirty="0"/>
                  <a:t>Model</a:t>
                </a:r>
              </a:p>
            </p:txBody>
          </p:sp>
          <p:sp>
            <p:nvSpPr>
              <p:cNvPr id="27" name="AutoShape 87"/>
              <p:cNvSpPr>
                <a:spLocks noChangeArrowheads="1"/>
              </p:cNvSpPr>
              <p:nvPr/>
            </p:nvSpPr>
            <p:spPr bwMode="auto">
              <a:xfrm>
                <a:off x="3016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Build</a:t>
                </a:r>
              </a:p>
              <a:p>
                <a:pPr algn="ctr"/>
                <a:r>
                  <a:rPr lang="en-US" altLang="ko-KR" sz="1400"/>
                  <a:t>Model</a:t>
                </a:r>
              </a:p>
            </p:txBody>
          </p:sp>
          <p:sp>
            <p:nvSpPr>
              <p:cNvPr id="28" name="AutoShape 88"/>
              <p:cNvSpPr>
                <a:spLocks noChangeArrowheads="1"/>
              </p:cNvSpPr>
              <p:nvPr/>
            </p:nvSpPr>
            <p:spPr bwMode="auto">
              <a:xfrm>
                <a:off x="3016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Generate</a:t>
                </a:r>
              </a:p>
              <a:p>
                <a:pPr algn="ctr"/>
                <a:r>
                  <a:rPr lang="en-US" altLang="ko-KR" sz="1400"/>
                  <a:t>Test Design</a:t>
                </a:r>
              </a:p>
            </p:txBody>
          </p:sp>
          <p:sp>
            <p:nvSpPr>
              <p:cNvPr id="29" name="AutoShape 89"/>
              <p:cNvSpPr>
                <a:spLocks noChangeArrowheads="1"/>
              </p:cNvSpPr>
              <p:nvPr/>
            </p:nvSpPr>
            <p:spPr bwMode="auto">
              <a:xfrm>
                <a:off x="3016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 dirty="0"/>
                  <a:t>Select</a:t>
                </a:r>
              </a:p>
              <a:p>
                <a:pPr algn="ctr"/>
                <a:r>
                  <a:rPr lang="en-US" altLang="ko-KR" sz="1400" dirty="0"/>
                  <a:t>Modelling</a:t>
                </a:r>
              </a:p>
              <a:p>
                <a:pPr algn="ctr"/>
                <a:r>
                  <a:rPr lang="en-US" altLang="ko-KR" sz="1400" dirty="0"/>
                  <a:t>Technique</a:t>
                </a:r>
              </a:p>
            </p:txBody>
          </p:sp>
          <p:sp>
            <p:nvSpPr>
              <p:cNvPr id="30" name="AutoShape 95"/>
              <p:cNvSpPr>
                <a:spLocks noChangeArrowheads="1"/>
              </p:cNvSpPr>
              <p:nvPr/>
            </p:nvSpPr>
            <p:spPr bwMode="auto">
              <a:xfrm>
                <a:off x="567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 dirty="0"/>
                  <a:t>Assess</a:t>
                </a:r>
              </a:p>
              <a:p>
                <a:pPr algn="ctr"/>
                <a:r>
                  <a:rPr lang="en-US" altLang="ko-KR" sz="1400" dirty="0"/>
                  <a:t>Situation</a:t>
                </a:r>
              </a:p>
            </p:txBody>
          </p:sp>
          <p:sp>
            <p:nvSpPr>
              <p:cNvPr id="31" name="AutoShape 96"/>
              <p:cNvSpPr>
                <a:spLocks noChangeArrowheads="1"/>
              </p:cNvSpPr>
              <p:nvPr/>
            </p:nvSpPr>
            <p:spPr bwMode="auto">
              <a:xfrm>
                <a:off x="1383" y="2251"/>
                <a:ext cx="726" cy="318"/>
              </a:xfrm>
              <a:prstGeom prst="flowChartProcess">
                <a:avLst/>
              </a:prstGeom>
              <a:ln>
                <a:headEnd/>
                <a:tailEnd/>
              </a:ln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US" altLang="ko-KR" sz="1400">
                    <a:solidFill>
                      <a:schemeClr val="tx1"/>
                    </a:solidFill>
                  </a:rPr>
                  <a:t>Explore</a:t>
                </a:r>
              </a:p>
              <a:p>
                <a:pPr algn="ctr"/>
                <a:r>
                  <a:rPr lang="en-US" altLang="ko-KR" sz="1400">
                    <a:solidFill>
                      <a:schemeClr val="tx1"/>
                    </a:solidFill>
                  </a:rPr>
                  <a:t>Data</a:t>
                </a:r>
              </a:p>
            </p:txBody>
          </p:sp>
          <p:sp>
            <p:nvSpPr>
              <p:cNvPr id="32" name="AutoShape 97"/>
              <p:cNvSpPr>
                <a:spLocks noChangeArrowheads="1"/>
              </p:cNvSpPr>
              <p:nvPr/>
            </p:nvSpPr>
            <p:spPr bwMode="auto">
              <a:xfrm>
                <a:off x="1383" y="1842"/>
                <a:ext cx="726" cy="318"/>
              </a:xfrm>
              <a:prstGeom prst="flowChartProcess">
                <a:avLst/>
              </a:prstGeom>
              <a:ln>
                <a:headEnd/>
                <a:tailEnd/>
              </a:ln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US" altLang="ko-KR" sz="1400">
                    <a:solidFill>
                      <a:schemeClr val="tx1"/>
                    </a:solidFill>
                  </a:rPr>
                  <a:t>Describe</a:t>
                </a:r>
              </a:p>
              <a:p>
                <a:pPr algn="ctr"/>
                <a:r>
                  <a:rPr lang="en-US" altLang="ko-KR" sz="1400">
                    <a:solidFill>
                      <a:schemeClr val="tx1"/>
                    </a:solidFill>
                  </a:rPr>
                  <a:t>Data</a:t>
                </a:r>
              </a:p>
            </p:txBody>
          </p:sp>
          <p:sp>
            <p:nvSpPr>
              <p:cNvPr id="33" name="AutoShape 98"/>
              <p:cNvSpPr>
                <a:spLocks noChangeArrowheads="1"/>
              </p:cNvSpPr>
              <p:nvPr/>
            </p:nvSpPr>
            <p:spPr bwMode="auto">
              <a:xfrm>
                <a:off x="1383" y="1434"/>
                <a:ext cx="726" cy="318"/>
              </a:xfrm>
              <a:prstGeom prst="flowChartProcess">
                <a:avLst/>
              </a:prstGeom>
              <a:ln>
                <a:headEnd/>
                <a:tailEnd/>
              </a:ln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US" altLang="ko-KR" sz="1400">
                    <a:solidFill>
                      <a:schemeClr val="tx1"/>
                    </a:solidFill>
                  </a:rPr>
                  <a:t>Collect</a:t>
                </a:r>
              </a:p>
              <a:p>
                <a:pPr algn="ctr"/>
                <a:r>
                  <a:rPr lang="en-US" altLang="ko-KR" sz="1400">
                    <a:solidFill>
                      <a:schemeClr val="tx1"/>
                    </a:solidFill>
                  </a:rPr>
                  <a:t>Initial</a:t>
                </a:r>
              </a:p>
              <a:p>
                <a:pPr algn="ctr"/>
                <a:r>
                  <a:rPr lang="en-US" altLang="ko-KR" sz="1400">
                    <a:solidFill>
                      <a:schemeClr val="tx1"/>
                    </a:solidFill>
                  </a:rPr>
                  <a:t>Data</a:t>
                </a:r>
              </a:p>
            </p:txBody>
          </p:sp>
          <p:sp>
            <p:nvSpPr>
              <p:cNvPr id="34" name="AutoShape 99"/>
              <p:cNvSpPr>
                <a:spLocks noChangeArrowheads="1"/>
              </p:cNvSpPr>
              <p:nvPr/>
            </p:nvSpPr>
            <p:spPr bwMode="auto">
              <a:xfrm>
                <a:off x="567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Determine</a:t>
                </a:r>
              </a:p>
              <a:p>
                <a:pPr algn="ctr"/>
                <a:r>
                  <a:rPr lang="en-US" altLang="ko-KR" sz="1400"/>
                  <a:t>Data Mining</a:t>
                </a:r>
              </a:p>
              <a:p>
                <a:pPr algn="ctr"/>
                <a:r>
                  <a:rPr lang="en-US" altLang="ko-KR" sz="1400"/>
                  <a:t>Goals</a:t>
                </a:r>
              </a:p>
            </p:txBody>
          </p:sp>
          <p:sp>
            <p:nvSpPr>
              <p:cNvPr id="35" name="AutoShape 100"/>
              <p:cNvSpPr>
                <a:spLocks noChangeArrowheads="1"/>
              </p:cNvSpPr>
              <p:nvPr/>
            </p:nvSpPr>
            <p:spPr bwMode="auto">
              <a:xfrm>
                <a:off x="1383" y="2659"/>
                <a:ext cx="726" cy="318"/>
              </a:xfrm>
              <a:prstGeom prst="flowChartProcess">
                <a:avLst/>
              </a:prstGeom>
              <a:ln>
                <a:headEnd/>
                <a:tailEnd/>
              </a:ln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US" altLang="ko-KR" sz="1400">
                    <a:solidFill>
                      <a:schemeClr val="tx1"/>
                    </a:solidFill>
                  </a:rPr>
                  <a:t>Verify</a:t>
                </a:r>
              </a:p>
              <a:p>
                <a:pPr algn="ctr"/>
                <a:r>
                  <a:rPr lang="en-US" altLang="ko-KR" sz="1400">
                    <a:solidFill>
                      <a:schemeClr val="tx1"/>
                    </a:solidFill>
                  </a:rPr>
                  <a:t>Data</a:t>
                </a:r>
              </a:p>
              <a:p>
                <a:pPr algn="ctr"/>
                <a:r>
                  <a:rPr lang="en-US" altLang="ko-KR" sz="1400">
                    <a:solidFill>
                      <a:schemeClr val="tx1"/>
                    </a:solidFill>
                  </a:rPr>
                  <a:t>Quality</a:t>
                </a:r>
              </a:p>
            </p:txBody>
          </p:sp>
          <p:sp>
            <p:nvSpPr>
              <p:cNvPr id="36" name="AutoShape 101"/>
              <p:cNvSpPr>
                <a:spLocks noChangeArrowheads="1"/>
              </p:cNvSpPr>
              <p:nvPr/>
            </p:nvSpPr>
            <p:spPr bwMode="auto">
              <a:xfrm>
                <a:off x="567" y="2659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Produce</a:t>
                </a:r>
              </a:p>
              <a:p>
                <a:pPr algn="ctr"/>
                <a:r>
                  <a:rPr lang="en-US" altLang="ko-KR" sz="1400"/>
                  <a:t>Project Plan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061233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13</a:t>
            </a:fld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en-GB" dirty="0"/>
              <a:t>Phases &amp; Tasks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E447C1EA-BF56-1FDA-B600-BC68DEFD1508}"/>
              </a:ext>
            </a:extLst>
          </p:cNvPr>
          <p:cNvGrpSpPr/>
          <p:nvPr/>
        </p:nvGrpSpPr>
        <p:grpSpPr>
          <a:xfrm>
            <a:off x="251520" y="1196752"/>
            <a:ext cx="8685216" cy="5472608"/>
            <a:chOff x="1331603" y="1700809"/>
            <a:chExt cx="6446939" cy="3294365"/>
          </a:xfrm>
        </p:grpSpPr>
        <p:grpSp>
          <p:nvGrpSpPr>
            <p:cNvPr id="5" name="Group 102"/>
            <p:cNvGrpSpPr>
              <a:grpSpLocks/>
            </p:cNvGrpSpPr>
            <p:nvPr/>
          </p:nvGrpSpPr>
          <p:grpSpPr bwMode="auto">
            <a:xfrm>
              <a:off x="1331603" y="1700809"/>
              <a:ext cx="6446939" cy="603215"/>
              <a:chOff x="476" y="935"/>
              <a:chExt cx="5171" cy="454"/>
            </a:xfrm>
          </p:grpSpPr>
          <p:sp>
            <p:nvSpPr>
              <p:cNvPr id="6" name="AutoShape 8"/>
              <p:cNvSpPr>
                <a:spLocks noChangeArrowheads="1"/>
              </p:cNvSpPr>
              <p:nvPr/>
            </p:nvSpPr>
            <p:spPr bwMode="auto">
              <a:xfrm>
                <a:off x="476" y="935"/>
                <a:ext cx="1088" cy="453"/>
              </a:xfrm>
              <a:prstGeom prst="homePlate">
                <a:avLst>
                  <a:gd name="adj" fmla="val 6004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>
                    <a:solidFill>
                      <a:srgbClr val="003300"/>
                    </a:solidFill>
                  </a:rPr>
                  <a:t>Business</a:t>
                </a:r>
              </a:p>
              <a:p>
                <a:pPr algn="ctr"/>
                <a:r>
                  <a:rPr lang="en-US" altLang="ko-KR" sz="1400">
                    <a:solidFill>
                      <a:srgbClr val="003300"/>
                    </a:solidFill>
                  </a:rPr>
                  <a:t>Understanding</a:t>
                </a:r>
              </a:p>
            </p:txBody>
          </p:sp>
          <p:sp>
            <p:nvSpPr>
              <p:cNvPr id="7" name="AutoShape 31"/>
              <p:cNvSpPr>
                <a:spLocks noChangeArrowheads="1"/>
              </p:cNvSpPr>
              <p:nvPr/>
            </p:nvSpPr>
            <p:spPr bwMode="auto">
              <a:xfrm>
                <a:off x="1338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>
                    <a:solidFill>
                      <a:srgbClr val="003300"/>
                    </a:solidFill>
                  </a:rPr>
                  <a:t>     Data</a:t>
                </a:r>
              </a:p>
              <a:p>
                <a:pPr algn="ctr"/>
                <a:r>
                  <a:rPr lang="en-US" altLang="ko-KR" sz="1400">
                    <a:solidFill>
                      <a:srgbClr val="003300"/>
                    </a:solidFill>
                  </a:rPr>
                  <a:t>     Understanding</a:t>
                </a:r>
              </a:p>
            </p:txBody>
          </p:sp>
          <p:sp>
            <p:nvSpPr>
              <p:cNvPr id="8" name="AutoShape 35"/>
              <p:cNvSpPr>
                <a:spLocks noChangeArrowheads="1"/>
              </p:cNvSpPr>
              <p:nvPr/>
            </p:nvSpPr>
            <p:spPr bwMode="auto">
              <a:xfrm>
                <a:off x="2154" y="935"/>
                <a:ext cx="1043" cy="454"/>
              </a:xfrm>
              <a:prstGeom prst="chevron">
                <a:avLst>
                  <a:gd name="adj" fmla="val 57434"/>
                </a:avLst>
              </a:prstGeom>
              <a:ln>
                <a:headEnd/>
                <a:tailEnd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/>
                <a:r>
                  <a:rPr lang="en-US" altLang="ko-KR" sz="1400" dirty="0">
                    <a:solidFill>
                      <a:srgbClr val="003300"/>
                    </a:solidFill>
                  </a:rPr>
                  <a:t>     </a:t>
                </a:r>
                <a:r>
                  <a:rPr lang="en-US" altLang="ko-KR" sz="1400" dirty="0">
                    <a:solidFill>
                      <a:schemeClr val="bg1"/>
                    </a:solidFill>
                  </a:rPr>
                  <a:t>Data</a:t>
                </a:r>
              </a:p>
              <a:p>
                <a:pPr algn="ctr"/>
                <a:r>
                  <a:rPr lang="en-US" altLang="ko-KR" sz="1400" dirty="0">
                    <a:solidFill>
                      <a:schemeClr val="bg1"/>
                    </a:solidFill>
                  </a:rPr>
                  <a:t>     Preparation</a:t>
                </a:r>
              </a:p>
            </p:txBody>
          </p:sp>
          <p:sp>
            <p:nvSpPr>
              <p:cNvPr id="9" name="AutoShape 36"/>
              <p:cNvSpPr>
                <a:spLocks noChangeArrowheads="1"/>
              </p:cNvSpPr>
              <p:nvPr/>
            </p:nvSpPr>
            <p:spPr bwMode="auto">
              <a:xfrm>
                <a:off x="2971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 dirty="0">
                    <a:solidFill>
                      <a:srgbClr val="003300"/>
                    </a:solidFill>
                  </a:rPr>
                  <a:t>     Modelling</a:t>
                </a:r>
              </a:p>
            </p:txBody>
          </p:sp>
          <p:sp>
            <p:nvSpPr>
              <p:cNvPr id="10" name="AutoShape 37"/>
              <p:cNvSpPr>
                <a:spLocks noChangeArrowheads="1"/>
              </p:cNvSpPr>
              <p:nvPr/>
            </p:nvSpPr>
            <p:spPr bwMode="auto">
              <a:xfrm>
                <a:off x="4604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>
                    <a:solidFill>
                      <a:srgbClr val="003300"/>
                    </a:solidFill>
                  </a:rPr>
                  <a:t>     Deployment</a:t>
                </a:r>
              </a:p>
            </p:txBody>
          </p:sp>
          <p:sp>
            <p:nvSpPr>
              <p:cNvPr id="11" name="AutoShape 38"/>
              <p:cNvSpPr>
                <a:spLocks noChangeArrowheads="1"/>
              </p:cNvSpPr>
              <p:nvPr/>
            </p:nvSpPr>
            <p:spPr bwMode="auto">
              <a:xfrm>
                <a:off x="3787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>
                    <a:solidFill>
                      <a:srgbClr val="003300"/>
                    </a:solidFill>
                  </a:rPr>
                  <a:t>     Evaluation</a:t>
                </a:r>
              </a:p>
            </p:txBody>
          </p:sp>
        </p:grpSp>
        <p:grpSp>
          <p:nvGrpSpPr>
            <p:cNvPr id="12" name="Group 103"/>
            <p:cNvGrpSpPr>
              <a:grpSpLocks/>
            </p:cNvGrpSpPr>
            <p:nvPr/>
          </p:nvGrpSpPr>
          <p:grpSpPr bwMode="auto">
            <a:xfrm>
              <a:off x="1439949" y="2402941"/>
              <a:ext cx="5994369" cy="2592233"/>
              <a:chOff x="567" y="1434"/>
              <a:chExt cx="4808" cy="1951"/>
            </a:xfrm>
          </p:grpSpPr>
          <p:sp>
            <p:nvSpPr>
              <p:cNvPr id="13" name="AutoShape 40"/>
              <p:cNvSpPr>
                <a:spLocks noChangeArrowheads="1"/>
              </p:cNvSpPr>
              <p:nvPr/>
            </p:nvSpPr>
            <p:spPr bwMode="auto">
              <a:xfrm>
                <a:off x="2200" y="3067"/>
                <a:ext cx="726" cy="318"/>
              </a:xfrm>
              <a:prstGeom prst="flowChartProcess">
                <a:avLst/>
              </a:prstGeom>
              <a:ln>
                <a:headEnd/>
                <a:tailEnd/>
              </a:ln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US" altLang="ko-KR" sz="1400">
                    <a:solidFill>
                      <a:schemeClr val="tx1"/>
                    </a:solidFill>
                  </a:rPr>
                  <a:t>Format</a:t>
                </a:r>
              </a:p>
              <a:p>
                <a:pPr algn="ctr"/>
                <a:r>
                  <a:rPr lang="en-US" altLang="ko-KR" sz="1400">
                    <a:solidFill>
                      <a:schemeClr val="tx1"/>
                    </a:solidFill>
                  </a:rPr>
                  <a:t>Data</a:t>
                </a:r>
              </a:p>
            </p:txBody>
          </p:sp>
          <p:sp>
            <p:nvSpPr>
              <p:cNvPr id="14" name="AutoShape 73"/>
              <p:cNvSpPr>
                <a:spLocks noChangeArrowheads="1"/>
              </p:cNvSpPr>
              <p:nvPr/>
            </p:nvSpPr>
            <p:spPr bwMode="auto">
              <a:xfrm>
                <a:off x="2200" y="2659"/>
                <a:ext cx="726" cy="318"/>
              </a:xfrm>
              <a:prstGeom prst="flowChartProcess">
                <a:avLst/>
              </a:prstGeom>
              <a:ln>
                <a:headEnd/>
                <a:tailEnd/>
              </a:ln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US" altLang="ko-KR" sz="1400">
                    <a:solidFill>
                      <a:schemeClr val="tx1"/>
                    </a:solidFill>
                  </a:rPr>
                  <a:t>Integrate</a:t>
                </a:r>
              </a:p>
              <a:p>
                <a:pPr algn="ctr"/>
                <a:r>
                  <a:rPr lang="en-US" altLang="ko-KR" sz="1400">
                    <a:solidFill>
                      <a:schemeClr val="tx1"/>
                    </a:solidFill>
                  </a:rPr>
                  <a:t>Data</a:t>
                </a:r>
              </a:p>
            </p:txBody>
          </p:sp>
          <p:sp>
            <p:nvSpPr>
              <p:cNvPr id="15" name="AutoShape 74"/>
              <p:cNvSpPr>
                <a:spLocks noChangeArrowheads="1"/>
              </p:cNvSpPr>
              <p:nvPr/>
            </p:nvSpPr>
            <p:spPr bwMode="auto">
              <a:xfrm>
                <a:off x="2200" y="2251"/>
                <a:ext cx="726" cy="318"/>
              </a:xfrm>
              <a:prstGeom prst="flowChartProcess">
                <a:avLst/>
              </a:prstGeom>
              <a:ln>
                <a:headEnd/>
                <a:tailEnd/>
              </a:ln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US" altLang="ko-KR" sz="1400">
                    <a:solidFill>
                      <a:schemeClr val="tx1"/>
                    </a:solidFill>
                  </a:rPr>
                  <a:t>Construct</a:t>
                </a:r>
              </a:p>
              <a:p>
                <a:pPr algn="ctr"/>
                <a:r>
                  <a:rPr lang="en-US" altLang="ko-KR" sz="1400">
                    <a:solidFill>
                      <a:schemeClr val="tx1"/>
                    </a:solidFill>
                  </a:rPr>
                  <a:t>Data</a:t>
                </a:r>
              </a:p>
            </p:txBody>
          </p:sp>
          <p:sp>
            <p:nvSpPr>
              <p:cNvPr id="16" name="AutoShape 75"/>
              <p:cNvSpPr>
                <a:spLocks noChangeArrowheads="1"/>
              </p:cNvSpPr>
              <p:nvPr/>
            </p:nvSpPr>
            <p:spPr bwMode="auto">
              <a:xfrm>
                <a:off x="2200" y="1842"/>
                <a:ext cx="726" cy="318"/>
              </a:xfrm>
              <a:prstGeom prst="flowChartProcess">
                <a:avLst/>
              </a:prstGeom>
              <a:ln>
                <a:headEnd/>
                <a:tailEnd/>
              </a:ln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US" altLang="ko-KR" sz="1400">
                    <a:solidFill>
                      <a:schemeClr val="tx1"/>
                    </a:solidFill>
                  </a:rPr>
                  <a:t>Clean</a:t>
                </a:r>
              </a:p>
              <a:p>
                <a:pPr algn="ctr"/>
                <a:r>
                  <a:rPr lang="en-US" altLang="ko-KR" sz="1400">
                    <a:solidFill>
                      <a:schemeClr val="tx1"/>
                    </a:solidFill>
                  </a:rPr>
                  <a:t>Data</a:t>
                </a:r>
              </a:p>
            </p:txBody>
          </p:sp>
          <p:sp>
            <p:nvSpPr>
              <p:cNvPr id="17" name="AutoShape 76"/>
              <p:cNvSpPr>
                <a:spLocks noChangeArrowheads="1"/>
              </p:cNvSpPr>
              <p:nvPr/>
            </p:nvSpPr>
            <p:spPr bwMode="auto">
              <a:xfrm>
                <a:off x="2200" y="1434"/>
                <a:ext cx="726" cy="318"/>
              </a:xfrm>
              <a:prstGeom prst="flowChartProcess">
                <a:avLst/>
              </a:prstGeom>
              <a:ln>
                <a:headEnd/>
                <a:tailEnd/>
              </a:ln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US" altLang="ko-KR" sz="1400">
                    <a:solidFill>
                      <a:schemeClr val="tx1"/>
                    </a:solidFill>
                  </a:rPr>
                  <a:t>Select</a:t>
                </a:r>
              </a:p>
              <a:p>
                <a:pPr algn="ctr"/>
                <a:r>
                  <a:rPr lang="en-US" altLang="ko-KR" sz="1400">
                    <a:solidFill>
                      <a:schemeClr val="tx1"/>
                    </a:solidFill>
                  </a:rPr>
                  <a:t>Data</a:t>
                </a:r>
              </a:p>
            </p:txBody>
          </p:sp>
          <p:sp>
            <p:nvSpPr>
              <p:cNvPr id="18" name="AutoShape 77"/>
              <p:cNvSpPr>
                <a:spLocks noChangeArrowheads="1"/>
              </p:cNvSpPr>
              <p:nvPr/>
            </p:nvSpPr>
            <p:spPr bwMode="auto">
              <a:xfrm>
                <a:off x="567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Determine</a:t>
                </a:r>
              </a:p>
              <a:p>
                <a:pPr algn="ctr"/>
                <a:r>
                  <a:rPr lang="en-US" altLang="ko-KR" sz="1400"/>
                  <a:t>Business</a:t>
                </a:r>
              </a:p>
              <a:p>
                <a:pPr algn="ctr"/>
                <a:r>
                  <a:rPr lang="en-US" altLang="ko-KR" sz="1400"/>
                  <a:t>Objectives</a:t>
                </a:r>
              </a:p>
            </p:txBody>
          </p:sp>
          <p:sp>
            <p:nvSpPr>
              <p:cNvPr id="19" name="AutoShape 78"/>
              <p:cNvSpPr>
                <a:spLocks noChangeArrowheads="1"/>
              </p:cNvSpPr>
              <p:nvPr/>
            </p:nvSpPr>
            <p:spPr bwMode="auto">
              <a:xfrm>
                <a:off x="4649" y="2659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Review</a:t>
                </a:r>
              </a:p>
              <a:p>
                <a:pPr algn="ctr"/>
                <a:r>
                  <a:rPr lang="en-US" altLang="ko-KR" sz="1400"/>
                  <a:t>Project</a:t>
                </a:r>
              </a:p>
            </p:txBody>
          </p:sp>
          <p:sp>
            <p:nvSpPr>
              <p:cNvPr id="20" name="AutoShape 79"/>
              <p:cNvSpPr>
                <a:spLocks noChangeArrowheads="1"/>
              </p:cNvSpPr>
              <p:nvPr/>
            </p:nvSpPr>
            <p:spPr bwMode="auto">
              <a:xfrm>
                <a:off x="4649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Produce</a:t>
                </a:r>
              </a:p>
              <a:p>
                <a:pPr algn="ctr"/>
                <a:r>
                  <a:rPr lang="en-US" altLang="ko-KR" sz="1400"/>
                  <a:t>Final</a:t>
                </a:r>
              </a:p>
              <a:p>
                <a:pPr algn="ctr"/>
                <a:r>
                  <a:rPr lang="en-US" altLang="ko-KR" sz="1400"/>
                  <a:t>Report</a:t>
                </a:r>
              </a:p>
            </p:txBody>
          </p:sp>
          <p:sp>
            <p:nvSpPr>
              <p:cNvPr id="21" name="AutoShape 80"/>
              <p:cNvSpPr>
                <a:spLocks noChangeArrowheads="1"/>
              </p:cNvSpPr>
              <p:nvPr/>
            </p:nvSpPr>
            <p:spPr bwMode="auto">
              <a:xfrm>
                <a:off x="4649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 dirty="0"/>
                  <a:t>Plan Monitoring</a:t>
                </a:r>
              </a:p>
              <a:p>
                <a:pPr algn="ctr"/>
                <a:r>
                  <a:rPr lang="en-US" altLang="ko-KR" sz="1400" dirty="0"/>
                  <a:t>&amp;</a:t>
                </a:r>
              </a:p>
              <a:p>
                <a:pPr algn="ctr"/>
                <a:r>
                  <a:rPr lang="en-US" altLang="ko-KR" sz="1400" dirty="0"/>
                  <a:t>Maintenance</a:t>
                </a:r>
              </a:p>
            </p:txBody>
          </p:sp>
          <p:sp>
            <p:nvSpPr>
              <p:cNvPr id="22" name="AutoShape 82"/>
              <p:cNvSpPr>
                <a:spLocks noChangeArrowheads="1"/>
              </p:cNvSpPr>
              <p:nvPr/>
            </p:nvSpPr>
            <p:spPr bwMode="auto">
              <a:xfrm>
                <a:off x="4649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Plan</a:t>
                </a:r>
              </a:p>
              <a:p>
                <a:pPr algn="ctr"/>
                <a:r>
                  <a:rPr lang="en-US" altLang="ko-KR" sz="1400"/>
                  <a:t>Deployment</a:t>
                </a:r>
              </a:p>
            </p:txBody>
          </p:sp>
          <p:sp>
            <p:nvSpPr>
              <p:cNvPr id="23" name="AutoShape 83"/>
              <p:cNvSpPr>
                <a:spLocks noChangeArrowheads="1"/>
              </p:cNvSpPr>
              <p:nvPr/>
            </p:nvSpPr>
            <p:spPr bwMode="auto">
              <a:xfrm>
                <a:off x="3833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Determine</a:t>
                </a:r>
              </a:p>
              <a:p>
                <a:pPr algn="ctr"/>
                <a:r>
                  <a:rPr lang="en-US" altLang="ko-KR" sz="1400"/>
                  <a:t>Next Steps</a:t>
                </a:r>
              </a:p>
            </p:txBody>
          </p:sp>
          <p:sp>
            <p:nvSpPr>
              <p:cNvPr id="24" name="AutoShape 84"/>
              <p:cNvSpPr>
                <a:spLocks noChangeArrowheads="1"/>
              </p:cNvSpPr>
              <p:nvPr/>
            </p:nvSpPr>
            <p:spPr bwMode="auto">
              <a:xfrm>
                <a:off x="3833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Review</a:t>
                </a:r>
              </a:p>
              <a:p>
                <a:pPr algn="ctr"/>
                <a:r>
                  <a:rPr lang="en-US" altLang="ko-KR" sz="1400"/>
                  <a:t>Process</a:t>
                </a:r>
              </a:p>
            </p:txBody>
          </p:sp>
          <p:sp>
            <p:nvSpPr>
              <p:cNvPr id="25" name="AutoShape 85"/>
              <p:cNvSpPr>
                <a:spLocks noChangeArrowheads="1"/>
              </p:cNvSpPr>
              <p:nvPr/>
            </p:nvSpPr>
            <p:spPr bwMode="auto">
              <a:xfrm>
                <a:off x="3833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Evaluate</a:t>
                </a:r>
              </a:p>
              <a:p>
                <a:pPr algn="ctr"/>
                <a:r>
                  <a:rPr lang="en-US" altLang="ko-KR" sz="1400"/>
                  <a:t>Results</a:t>
                </a:r>
              </a:p>
            </p:txBody>
          </p:sp>
          <p:sp>
            <p:nvSpPr>
              <p:cNvPr id="26" name="AutoShape 86"/>
              <p:cNvSpPr>
                <a:spLocks noChangeArrowheads="1"/>
              </p:cNvSpPr>
              <p:nvPr/>
            </p:nvSpPr>
            <p:spPr bwMode="auto">
              <a:xfrm>
                <a:off x="3016" y="2659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Assess</a:t>
                </a:r>
              </a:p>
              <a:p>
                <a:pPr algn="ctr"/>
                <a:r>
                  <a:rPr lang="en-US" altLang="ko-KR" sz="1400"/>
                  <a:t>Model</a:t>
                </a:r>
              </a:p>
            </p:txBody>
          </p:sp>
          <p:sp>
            <p:nvSpPr>
              <p:cNvPr id="27" name="AutoShape 87"/>
              <p:cNvSpPr>
                <a:spLocks noChangeArrowheads="1"/>
              </p:cNvSpPr>
              <p:nvPr/>
            </p:nvSpPr>
            <p:spPr bwMode="auto">
              <a:xfrm>
                <a:off x="3016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Build</a:t>
                </a:r>
              </a:p>
              <a:p>
                <a:pPr algn="ctr"/>
                <a:r>
                  <a:rPr lang="en-US" altLang="ko-KR" sz="1400"/>
                  <a:t>Model</a:t>
                </a:r>
              </a:p>
            </p:txBody>
          </p:sp>
          <p:sp>
            <p:nvSpPr>
              <p:cNvPr id="28" name="AutoShape 88"/>
              <p:cNvSpPr>
                <a:spLocks noChangeArrowheads="1"/>
              </p:cNvSpPr>
              <p:nvPr/>
            </p:nvSpPr>
            <p:spPr bwMode="auto">
              <a:xfrm>
                <a:off x="3016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Generate</a:t>
                </a:r>
              </a:p>
              <a:p>
                <a:pPr algn="ctr"/>
                <a:r>
                  <a:rPr lang="en-US" altLang="ko-KR" sz="1400"/>
                  <a:t>Test Design</a:t>
                </a:r>
              </a:p>
            </p:txBody>
          </p:sp>
          <p:sp>
            <p:nvSpPr>
              <p:cNvPr id="29" name="AutoShape 89"/>
              <p:cNvSpPr>
                <a:spLocks noChangeArrowheads="1"/>
              </p:cNvSpPr>
              <p:nvPr/>
            </p:nvSpPr>
            <p:spPr bwMode="auto">
              <a:xfrm>
                <a:off x="3016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 dirty="0"/>
                  <a:t>Select</a:t>
                </a:r>
              </a:p>
              <a:p>
                <a:pPr algn="ctr"/>
                <a:r>
                  <a:rPr lang="en-US" altLang="ko-KR" sz="1400" dirty="0"/>
                  <a:t>Modelling</a:t>
                </a:r>
              </a:p>
              <a:p>
                <a:pPr algn="ctr"/>
                <a:r>
                  <a:rPr lang="en-US" altLang="ko-KR" sz="1400" dirty="0"/>
                  <a:t>Technique</a:t>
                </a:r>
              </a:p>
            </p:txBody>
          </p:sp>
          <p:sp>
            <p:nvSpPr>
              <p:cNvPr id="30" name="AutoShape 95"/>
              <p:cNvSpPr>
                <a:spLocks noChangeArrowheads="1"/>
              </p:cNvSpPr>
              <p:nvPr/>
            </p:nvSpPr>
            <p:spPr bwMode="auto">
              <a:xfrm>
                <a:off x="567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 dirty="0"/>
                  <a:t>Assess</a:t>
                </a:r>
              </a:p>
              <a:p>
                <a:pPr algn="ctr"/>
                <a:r>
                  <a:rPr lang="en-US" altLang="ko-KR" sz="1400" dirty="0"/>
                  <a:t>Situation</a:t>
                </a:r>
              </a:p>
            </p:txBody>
          </p:sp>
          <p:sp>
            <p:nvSpPr>
              <p:cNvPr id="31" name="AutoShape 96"/>
              <p:cNvSpPr>
                <a:spLocks noChangeArrowheads="1"/>
              </p:cNvSpPr>
              <p:nvPr/>
            </p:nvSpPr>
            <p:spPr bwMode="auto">
              <a:xfrm>
                <a:off x="1383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Explore</a:t>
                </a:r>
              </a:p>
              <a:p>
                <a:pPr algn="ctr"/>
                <a:r>
                  <a:rPr lang="en-US" altLang="ko-KR" sz="1400"/>
                  <a:t>Data</a:t>
                </a:r>
              </a:p>
            </p:txBody>
          </p:sp>
          <p:sp>
            <p:nvSpPr>
              <p:cNvPr id="32" name="AutoShape 97"/>
              <p:cNvSpPr>
                <a:spLocks noChangeArrowheads="1"/>
              </p:cNvSpPr>
              <p:nvPr/>
            </p:nvSpPr>
            <p:spPr bwMode="auto">
              <a:xfrm>
                <a:off x="1383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Describe</a:t>
                </a:r>
              </a:p>
              <a:p>
                <a:pPr algn="ctr"/>
                <a:r>
                  <a:rPr lang="en-US" altLang="ko-KR" sz="1400"/>
                  <a:t>Data</a:t>
                </a:r>
              </a:p>
            </p:txBody>
          </p:sp>
          <p:sp>
            <p:nvSpPr>
              <p:cNvPr id="33" name="AutoShape 98"/>
              <p:cNvSpPr>
                <a:spLocks noChangeArrowheads="1"/>
              </p:cNvSpPr>
              <p:nvPr/>
            </p:nvSpPr>
            <p:spPr bwMode="auto">
              <a:xfrm>
                <a:off x="1383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Collect</a:t>
                </a:r>
              </a:p>
              <a:p>
                <a:pPr algn="ctr"/>
                <a:r>
                  <a:rPr lang="en-US" altLang="ko-KR" sz="1400"/>
                  <a:t>Initial</a:t>
                </a:r>
              </a:p>
              <a:p>
                <a:pPr algn="ctr"/>
                <a:r>
                  <a:rPr lang="en-US" altLang="ko-KR" sz="1400"/>
                  <a:t>Data</a:t>
                </a:r>
              </a:p>
            </p:txBody>
          </p:sp>
          <p:sp>
            <p:nvSpPr>
              <p:cNvPr id="34" name="AutoShape 99"/>
              <p:cNvSpPr>
                <a:spLocks noChangeArrowheads="1"/>
              </p:cNvSpPr>
              <p:nvPr/>
            </p:nvSpPr>
            <p:spPr bwMode="auto">
              <a:xfrm>
                <a:off x="567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Determine</a:t>
                </a:r>
              </a:p>
              <a:p>
                <a:pPr algn="ctr"/>
                <a:r>
                  <a:rPr lang="en-US" altLang="ko-KR" sz="1400"/>
                  <a:t>Data Mining</a:t>
                </a:r>
              </a:p>
              <a:p>
                <a:pPr algn="ctr"/>
                <a:r>
                  <a:rPr lang="en-US" altLang="ko-KR" sz="1400"/>
                  <a:t>Goals</a:t>
                </a:r>
              </a:p>
            </p:txBody>
          </p:sp>
          <p:sp>
            <p:nvSpPr>
              <p:cNvPr id="35" name="AutoShape 100"/>
              <p:cNvSpPr>
                <a:spLocks noChangeArrowheads="1"/>
              </p:cNvSpPr>
              <p:nvPr/>
            </p:nvSpPr>
            <p:spPr bwMode="auto">
              <a:xfrm>
                <a:off x="1383" y="2659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Verify</a:t>
                </a:r>
              </a:p>
              <a:p>
                <a:pPr algn="ctr"/>
                <a:r>
                  <a:rPr lang="en-US" altLang="ko-KR" sz="1400"/>
                  <a:t>Data</a:t>
                </a:r>
              </a:p>
              <a:p>
                <a:pPr algn="ctr"/>
                <a:r>
                  <a:rPr lang="en-US" altLang="ko-KR" sz="1400"/>
                  <a:t>Quality</a:t>
                </a:r>
              </a:p>
            </p:txBody>
          </p:sp>
          <p:sp>
            <p:nvSpPr>
              <p:cNvPr id="36" name="AutoShape 101"/>
              <p:cNvSpPr>
                <a:spLocks noChangeArrowheads="1"/>
              </p:cNvSpPr>
              <p:nvPr/>
            </p:nvSpPr>
            <p:spPr bwMode="auto">
              <a:xfrm>
                <a:off x="567" y="2659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 dirty="0"/>
                  <a:t>Produce</a:t>
                </a:r>
              </a:p>
              <a:p>
                <a:pPr algn="ctr"/>
                <a:r>
                  <a:rPr lang="en-US" altLang="ko-KR" sz="1400" dirty="0"/>
                  <a:t>Project Plan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200325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14</a:t>
            </a:fld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Phases &amp; Tasks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2B59FE5-9997-32AC-DB40-6E375E2829ED}"/>
              </a:ext>
            </a:extLst>
          </p:cNvPr>
          <p:cNvGrpSpPr/>
          <p:nvPr/>
        </p:nvGrpSpPr>
        <p:grpSpPr>
          <a:xfrm>
            <a:off x="251520" y="1196752"/>
            <a:ext cx="8685216" cy="5472608"/>
            <a:chOff x="1331603" y="1700809"/>
            <a:chExt cx="6446939" cy="3294365"/>
          </a:xfrm>
        </p:grpSpPr>
        <p:grpSp>
          <p:nvGrpSpPr>
            <p:cNvPr id="5" name="Group 102"/>
            <p:cNvGrpSpPr>
              <a:grpSpLocks/>
            </p:cNvGrpSpPr>
            <p:nvPr/>
          </p:nvGrpSpPr>
          <p:grpSpPr bwMode="auto">
            <a:xfrm>
              <a:off x="1331603" y="1700809"/>
              <a:ext cx="6446939" cy="603215"/>
              <a:chOff x="476" y="935"/>
              <a:chExt cx="5171" cy="454"/>
            </a:xfrm>
          </p:grpSpPr>
          <p:sp>
            <p:nvSpPr>
              <p:cNvPr id="6" name="AutoShape 8"/>
              <p:cNvSpPr>
                <a:spLocks noChangeArrowheads="1"/>
              </p:cNvSpPr>
              <p:nvPr/>
            </p:nvSpPr>
            <p:spPr bwMode="auto">
              <a:xfrm>
                <a:off x="476" y="935"/>
                <a:ext cx="1088" cy="453"/>
              </a:xfrm>
              <a:prstGeom prst="homePlate">
                <a:avLst>
                  <a:gd name="adj" fmla="val 6004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>
                    <a:solidFill>
                      <a:srgbClr val="003300"/>
                    </a:solidFill>
                  </a:rPr>
                  <a:t>Business</a:t>
                </a:r>
              </a:p>
              <a:p>
                <a:pPr algn="ctr"/>
                <a:r>
                  <a:rPr lang="en-US" altLang="ko-KR" sz="1400">
                    <a:solidFill>
                      <a:srgbClr val="003300"/>
                    </a:solidFill>
                  </a:rPr>
                  <a:t>Understanding</a:t>
                </a:r>
              </a:p>
            </p:txBody>
          </p:sp>
          <p:sp>
            <p:nvSpPr>
              <p:cNvPr id="7" name="AutoShape 31"/>
              <p:cNvSpPr>
                <a:spLocks noChangeArrowheads="1"/>
              </p:cNvSpPr>
              <p:nvPr/>
            </p:nvSpPr>
            <p:spPr bwMode="auto">
              <a:xfrm>
                <a:off x="1338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>
                    <a:solidFill>
                      <a:srgbClr val="003300"/>
                    </a:solidFill>
                  </a:rPr>
                  <a:t>     Data</a:t>
                </a:r>
              </a:p>
              <a:p>
                <a:pPr algn="ctr"/>
                <a:r>
                  <a:rPr lang="en-US" altLang="ko-KR" sz="1400">
                    <a:solidFill>
                      <a:srgbClr val="003300"/>
                    </a:solidFill>
                  </a:rPr>
                  <a:t>     Understanding</a:t>
                </a:r>
              </a:p>
            </p:txBody>
          </p:sp>
          <p:sp>
            <p:nvSpPr>
              <p:cNvPr id="8" name="AutoShape 35"/>
              <p:cNvSpPr>
                <a:spLocks noChangeArrowheads="1"/>
              </p:cNvSpPr>
              <p:nvPr/>
            </p:nvSpPr>
            <p:spPr bwMode="auto">
              <a:xfrm>
                <a:off x="2154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>
                    <a:solidFill>
                      <a:srgbClr val="003300"/>
                    </a:solidFill>
                  </a:rPr>
                  <a:t>     Data</a:t>
                </a:r>
              </a:p>
              <a:p>
                <a:pPr algn="ctr"/>
                <a:r>
                  <a:rPr lang="en-US" altLang="ko-KR" sz="1400">
                    <a:solidFill>
                      <a:srgbClr val="003300"/>
                    </a:solidFill>
                  </a:rPr>
                  <a:t>     Preparation</a:t>
                </a:r>
              </a:p>
            </p:txBody>
          </p:sp>
          <p:sp>
            <p:nvSpPr>
              <p:cNvPr id="9" name="AutoShape 36"/>
              <p:cNvSpPr>
                <a:spLocks noChangeArrowheads="1"/>
              </p:cNvSpPr>
              <p:nvPr/>
            </p:nvSpPr>
            <p:spPr bwMode="auto">
              <a:xfrm>
                <a:off x="2971" y="935"/>
                <a:ext cx="1043" cy="454"/>
              </a:xfrm>
              <a:prstGeom prst="chevron">
                <a:avLst>
                  <a:gd name="adj" fmla="val 57434"/>
                </a:avLst>
              </a:prstGeom>
              <a:ln>
                <a:headEnd/>
                <a:tailEnd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/>
                <a:r>
                  <a:rPr lang="en-US" altLang="ko-KR" sz="1400" dirty="0">
                    <a:solidFill>
                      <a:srgbClr val="003300"/>
                    </a:solidFill>
                  </a:rPr>
                  <a:t>     Modelling</a:t>
                </a:r>
              </a:p>
            </p:txBody>
          </p:sp>
          <p:sp>
            <p:nvSpPr>
              <p:cNvPr id="10" name="AutoShape 37"/>
              <p:cNvSpPr>
                <a:spLocks noChangeArrowheads="1"/>
              </p:cNvSpPr>
              <p:nvPr/>
            </p:nvSpPr>
            <p:spPr bwMode="auto">
              <a:xfrm>
                <a:off x="4604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>
                    <a:solidFill>
                      <a:srgbClr val="003300"/>
                    </a:solidFill>
                  </a:rPr>
                  <a:t>     Deployment</a:t>
                </a:r>
              </a:p>
            </p:txBody>
          </p:sp>
          <p:sp>
            <p:nvSpPr>
              <p:cNvPr id="11" name="AutoShape 38"/>
              <p:cNvSpPr>
                <a:spLocks noChangeArrowheads="1"/>
              </p:cNvSpPr>
              <p:nvPr/>
            </p:nvSpPr>
            <p:spPr bwMode="auto">
              <a:xfrm>
                <a:off x="3787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>
                    <a:solidFill>
                      <a:srgbClr val="003300"/>
                    </a:solidFill>
                  </a:rPr>
                  <a:t>     Evaluation</a:t>
                </a:r>
              </a:p>
            </p:txBody>
          </p:sp>
        </p:grpSp>
        <p:grpSp>
          <p:nvGrpSpPr>
            <p:cNvPr id="12" name="Group 103"/>
            <p:cNvGrpSpPr>
              <a:grpSpLocks/>
            </p:cNvGrpSpPr>
            <p:nvPr/>
          </p:nvGrpSpPr>
          <p:grpSpPr bwMode="auto">
            <a:xfrm>
              <a:off x="1439949" y="2402941"/>
              <a:ext cx="5994369" cy="2592233"/>
              <a:chOff x="567" y="1434"/>
              <a:chExt cx="4808" cy="1951"/>
            </a:xfrm>
          </p:grpSpPr>
          <p:sp>
            <p:nvSpPr>
              <p:cNvPr id="13" name="AutoShape 40"/>
              <p:cNvSpPr>
                <a:spLocks noChangeArrowheads="1"/>
              </p:cNvSpPr>
              <p:nvPr/>
            </p:nvSpPr>
            <p:spPr bwMode="auto">
              <a:xfrm>
                <a:off x="2200" y="3067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Format</a:t>
                </a:r>
              </a:p>
              <a:p>
                <a:pPr algn="ctr"/>
                <a:r>
                  <a:rPr lang="en-US" altLang="ko-KR" sz="1400"/>
                  <a:t>Data</a:t>
                </a:r>
              </a:p>
            </p:txBody>
          </p:sp>
          <p:sp>
            <p:nvSpPr>
              <p:cNvPr id="14" name="AutoShape 73"/>
              <p:cNvSpPr>
                <a:spLocks noChangeArrowheads="1"/>
              </p:cNvSpPr>
              <p:nvPr/>
            </p:nvSpPr>
            <p:spPr bwMode="auto">
              <a:xfrm>
                <a:off x="2200" y="2659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 dirty="0"/>
                  <a:t>Integrate</a:t>
                </a:r>
              </a:p>
              <a:p>
                <a:pPr algn="ctr"/>
                <a:r>
                  <a:rPr lang="en-US" altLang="ko-KR" sz="1400" dirty="0"/>
                  <a:t>Data</a:t>
                </a:r>
              </a:p>
            </p:txBody>
          </p:sp>
          <p:sp>
            <p:nvSpPr>
              <p:cNvPr id="15" name="AutoShape 74"/>
              <p:cNvSpPr>
                <a:spLocks noChangeArrowheads="1"/>
              </p:cNvSpPr>
              <p:nvPr/>
            </p:nvSpPr>
            <p:spPr bwMode="auto">
              <a:xfrm>
                <a:off x="2200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Construct</a:t>
                </a:r>
              </a:p>
              <a:p>
                <a:pPr algn="ctr"/>
                <a:r>
                  <a:rPr lang="en-US" altLang="ko-KR" sz="1400"/>
                  <a:t>Data</a:t>
                </a:r>
              </a:p>
            </p:txBody>
          </p:sp>
          <p:sp>
            <p:nvSpPr>
              <p:cNvPr id="16" name="AutoShape 75"/>
              <p:cNvSpPr>
                <a:spLocks noChangeArrowheads="1"/>
              </p:cNvSpPr>
              <p:nvPr/>
            </p:nvSpPr>
            <p:spPr bwMode="auto">
              <a:xfrm>
                <a:off x="2200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Clean</a:t>
                </a:r>
              </a:p>
              <a:p>
                <a:pPr algn="ctr"/>
                <a:r>
                  <a:rPr lang="en-US" altLang="ko-KR" sz="1400"/>
                  <a:t>Data</a:t>
                </a:r>
              </a:p>
            </p:txBody>
          </p:sp>
          <p:sp>
            <p:nvSpPr>
              <p:cNvPr id="17" name="AutoShape 76"/>
              <p:cNvSpPr>
                <a:spLocks noChangeArrowheads="1"/>
              </p:cNvSpPr>
              <p:nvPr/>
            </p:nvSpPr>
            <p:spPr bwMode="auto">
              <a:xfrm>
                <a:off x="2200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Select</a:t>
                </a:r>
              </a:p>
              <a:p>
                <a:pPr algn="ctr"/>
                <a:r>
                  <a:rPr lang="en-US" altLang="ko-KR" sz="1400"/>
                  <a:t>Data</a:t>
                </a:r>
              </a:p>
            </p:txBody>
          </p:sp>
          <p:sp>
            <p:nvSpPr>
              <p:cNvPr id="18" name="AutoShape 77"/>
              <p:cNvSpPr>
                <a:spLocks noChangeArrowheads="1"/>
              </p:cNvSpPr>
              <p:nvPr/>
            </p:nvSpPr>
            <p:spPr bwMode="auto">
              <a:xfrm>
                <a:off x="567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Determine</a:t>
                </a:r>
              </a:p>
              <a:p>
                <a:pPr algn="ctr"/>
                <a:r>
                  <a:rPr lang="en-US" altLang="ko-KR" sz="1400"/>
                  <a:t>Business</a:t>
                </a:r>
              </a:p>
              <a:p>
                <a:pPr algn="ctr"/>
                <a:r>
                  <a:rPr lang="en-US" altLang="ko-KR" sz="1400"/>
                  <a:t>Objectives</a:t>
                </a:r>
              </a:p>
            </p:txBody>
          </p:sp>
          <p:sp>
            <p:nvSpPr>
              <p:cNvPr id="19" name="AutoShape 78"/>
              <p:cNvSpPr>
                <a:spLocks noChangeArrowheads="1"/>
              </p:cNvSpPr>
              <p:nvPr/>
            </p:nvSpPr>
            <p:spPr bwMode="auto">
              <a:xfrm>
                <a:off x="4649" y="2659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Review</a:t>
                </a:r>
              </a:p>
              <a:p>
                <a:pPr algn="ctr"/>
                <a:r>
                  <a:rPr lang="en-US" altLang="ko-KR" sz="1400"/>
                  <a:t>Project</a:t>
                </a:r>
              </a:p>
            </p:txBody>
          </p:sp>
          <p:sp>
            <p:nvSpPr>
              <p:cNvPr id="20" name="AutoShape 79"/>
              <p:cNvSpPr>
                <a:spLocks noChangeArrowheads="1"/>
              </p:cNvSpPr>
              <p:nvPr/>
            </p:nvSpPr>
            <p:spPr bwMode="auto">
              <a:xfrm>
                <a:off x="4649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Produce</a:t>
                </a:r>
              </a:p>
              <a:p>
                <a:pPr algn="ctr"/>
                <a:r>
                  <a:rPr lang="en-US" altLang="ko-KR" sz="1400"/>
                  <a:t>Final</a:t>
                </a:r>
              </a:p>
              <a:p>
                <a:pPr algn="ctr"/>
                <a:r>
                  <a:rPr lang="en-US" altLang="ko-KR" sz="1400"/>
                  <a:t>Report</a:t>
                </a:r>
              </a:p>
            </p:txBody>
          </p:sp>
          <p:sp>
            <p:nvSpPr>
              <p:cNvPr id="21" name="AutoShape 80"/>
              <p:cNvSpPr>
                <a:spLocks noChangeArrowheads="1"/>
              </p:cNvSpPr>
              <p:nvPr/>
            </p:nvSpPr>
            <p:spPr bwMode="auto">
              <a:xfrm>
                <a:off x="4649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 dirty="0"/>
                  <a:t>Plan Monitoring</a:t>
                </a:r>
              </a:p>
              <a:p>
                <a:pPr algn="ctr"/>
                <a:r>
                  <a:rPr lang="en-US" altLang="ko-KR" sz="1400" dirty="0"/>
                  <a:t>&amp;</a:t>
                </a:r>
              </a:p>
              <a:p>
                <a:pPr algn="ctr"/>
                <a:r>
                  <a:rPr lang="en-US" altLang="ko-KR" sz="1400" dirty="0"/>
                  <a:t>Maintenance</a:t>
                </a:r>
              </a:p>
            </p:txBody>
          </p:sp>
          <p:sp>
            <p:nvSpPr>
              <p:cNvPr id="22" name="AutoShape 82"/>
              <p:cNvSpPr>
                <a:spLocks noChangeArrowheads="1"/>
              </p:cNvSpPr>
              <p:nvPr/>
            </p:nvSpPr>
            <p:spPr bwMode="auto">
              <a:xfrm>
                <a:off x="4649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Plan</a:t>
                </a:r>
              </a:p>
              <a:p>
                <a:pPr algn="ctr"/>
                <a:r>
                  <a:rPr lang="en-US" altLang="ko-KR" sz="1400"/>
                  <a:t>Deployment</a:t>
                </a:r>
              </a:p>
            </p:txBody>
          </p:sp>
          <p:sp>
            <p:nvSpPr>
              <p:cNvPr id="23" name="AutoShape 83"/>
              <p:cNvSpPr>
                <a:spLocks noChangeArrowheads="1"/>
              </p:cNvSpPr>
              <p:nvPr/>
            </p:nvSpPr>
            <p:spPr bwMode="auto">
              <a:xfrm>
                <a:off x="3833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Determine</a:t>
                </a:r>
              </a:p>
              <a:p>
                <a:pPr algn="ctr"/>
                <a:r>
                  <a:rPr lang="en-US" altLang="ko-KR" sz="1400"/>
                  <a:t>Next Steps</a:t>
                </a:r>
              </a:p>
            </p:txBody>
          </p:sp>
          <p:sp>
            <p:nvSpPr>
              <p:cNvPr id="24" name="AutoShape 84"/>
              <p:cNvSpPr>
                <a:spLocks noChangeArrowheads="1"/>
              </p:cNvSpPr>
              <p:nvPr/>
            </p:nvSpPr>
            <p:spPr bwMode="auto">
              <a:xfrm>
                <a:off x="3833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 dirty="0"/>
                  <a:t>Review</a:t>
                </a:r>
              </a:p>
              <a:p>
                <a:pPr algn="ctr"/>
                <a:r>
                  <a:rPr lang="en-US" altLang="ko-KR" sz="1400" dirty="0"/>
                  <a:t>Process</a:t>
                </a:r>
              </a:p>
            </p:txBody>
          </p:sp>
          <p:sp>
            <p:nvSpPr>
              <p:cNvPr id="25" name="AutoShape 85"/>
              <p:cNvSpPr>
                <a:spLocks noChangeArrowheads="1"/>
              </p:cNvSpPr>
              <p:nvPr/>
            </p:nvSpPr>
            <p:spPr bwMode="auto">
              <a:xfrm>
                <a:off x="3833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Evaluate</a:t>
                </a:r>
              </a:p>
              <a:p>
                <a:pPr algn="ctr"/>
                <a:r>
                  <a:rPr lang="en-US" altLang="ko-KR" sz="1400"/>
                  <a:t>Results</a:t>
                </a:r>
              </a:p>
            </p:txBody>
          </p:sp>
          <p:sp>
            <p:nvSpPr>
              <p:cNvPr id="26" name="AutoShape 86"/>
              <p:cNvSpPr>
                <a:spLocks noChangeArrowheads="1"/>
              </p:cNvSpPr>
              <p:nvPr/>
            </p:nvSpPr>
            <p:spPr bwMode="auto">
              <a:xfrm>
                <a:off x="3016" y="2659"/>
                <a:ext cx="726" cy="318"/>
              </a:xfrm>
              <a:prstGeom prst="flowChartProcess">
                <a:avLst/>
              </a:prstGeom>
              <a:ln>
                <a:headEnd/>
                <a:tailEnd/>
              </a:ln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US" altLang="ko-KR" sz="1400">
                    <a:solidFill>
                      <a:schemeClr val="tx1"/>
                    </a:solidFill>
                  </a:rPr>
                  <a:t>Assess</a:t>
                </a:r>
              </a:p>
              <a:p>
                <a:pPr algn="ctr"/>
                <a:r>
                  <a:rPr lang="en-US" altLang="ko-KR" sz="1400">
                    <a:solidFill>
                      <a:schemeClr val="tx1"/>
                    </a:solidFill>
                  </a:rPr>
                  <a:t>Model</a:t>
                </a:r>
              </a:p>
            </p:txBody>
          </p:sp>
          <p:sp>
            <p:nvSpPr>
              <p:cNvPr id="27" name="AutoShape 87"/>
              <p:cNvSpPr>
                <a:spLocks noChangeArrowheads="1"/>
              </p:cNvSpPr>
              <p:nvPr/>
            </p:nvSpPr>
            <p:spPr bwMode="auto">
              <a:xfrm>
                <a:off x="3016" y="2251"/>
                <a:ext cx="726" cy="318"/>
              </a:xfrm>
              <a:prstGeom prst="flowChartProcess">
                <a:avLst/>
              </a:prstGeom>
              <a:ln>
                <a:headEnd/>
                <a:tailEnd/>
              </a:ln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US" altLang="ko-KR" sz="1400">
                    <a:solidFill>
                      <a:schemeClr val="tx1"/>
                    </a:solidFill>
                  </a:rPr>
                  <a:t>Build</a:t>
                </a:r>
              </a:p>
              <a:p>
                <a:pPr algn="ctr"/>
                <a:r>
                  <a:rPr lang="en-US" altLang="ko-KR" sz="1400">
                    <a:solidFill>
                      <a:schemeClr val="tx1"/>
                    </a:solidFill>
                  </a:rPr>
                  <a:t>Model</a:t>
                </a:r>
              </a:p>
            </p:txBody>
          </p:sp>
          <p:sp>
            <p:nvSpPr>
              <p:cNvPr id="28" name="AutoShape 88"/>
              <p:cNvSpPr>
                <a:spLocks noChangeArrowheads="1"/>
              </p:cNvSpPr>
              <p:nvPr/>
            </p:nvSpPr>
            <p:spPr bwMode="auto">
              <a:xfrm>
                <a:off x="3016" y="1842"/>
                <a:ext cx="726" cy="318"/>
              </a:xfrm>
              <a:prstGeom prst="flowChartProcess">
                <a:avLst/>
              </a:prstGeom>
              <a:ln>
                <a:headEnd/>
                <a:tailEnd/>
              </a:ln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US" altLang="ko-KR" sz="1400">
                    <a:solidFill>
                      <a:schemeClr val="tx1"/>
                    </a:solidFill>
                  </a:rPr>
                  <a:t>Generate</a:t>
                </a:r>
              </a:p>
              <a:p>
                <a:pPr algn="ctr"/>
                <a:r>
                  <a:rPr lang="en-US" altLang="ko-KR" sz="1400">
                    <a:solidFill>
                      <a:schemeClr val="tx1"/>
                    </a:solidFill>
                  </a:rPr>
                  <a:t>Test Design</a:t>
                </a:r>
              </a:p>
            </p:txBody>
          </p:sp>
          <p:sp>
            <p:nvSpPr>
              <p:cNvPr id="29" name="AutoShape 89"/>
              <p:cNvSpPr>
                <a:spLocks noChangeArrowheads="1"/>
              </p:cNvSpPr>
              <p:nvPr/>
            </p:nvSpPr>
            <p:spPr bwMode="auto">
              <a:xfrm>
                <a:off x="3016" y="1434"/>
                <a:ext cx="726" cy="318"/>
              </a:xfrm>
              <a:prstGeom prst="flowChartProcess">
                <a:avLst/>
              </a:prstGeom>
              <a:ln>
                <a:headEnd/>
                <a:tailEnd/>
              </a:ln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US" altLang="ko-KR" sz="1400" dirty="0">
                    <a:solidFill>
                      <a:schemeClr val="tx1"/>
                    </a:solidFill>
                  </a:rPr>
                  <a:t>Select</a:t>
                </a:r>
              </a:p>
              <a:p>
                <a:pPr algn="ctr"/>
                <a:r>
                  <a:rPr lang="en-US" altLang="ko-KR" sz="1400" dirty="0">
                    <a:solidFill>
                      <a:schemeClr val="tx1"/>
                    </a:solidFill>
                  </a:rPr>
                  <a:t>Modelling</a:t>
                </a:r>
              </a:p>
              <a:p>
                <a:pPr algn="ctr"/>
                <a:r>
                  <a:rPr lang="en-US" altLang="ko-KR" sz="1400" dirty="0">
                    <a:solidFill>
                      <a:schemeClr val="tx1"/>
                    </a:solidFill>
                  </a:rPr>
                  <a:t>Technique</a:t>
                </a:r>
              </a:p>
            </p:txBody>
          </p:sp>
          <p:sp>
            <p:nvSpPr>
              <p:cNvPr id="30" name="AutoShape 95"/>
              <p:cNvSpPr>
                <a:spLocks noChangeArrowheads="1"/>
              </p:cNvSpPr>
              <p:nvPr/>
            </p:nvSpPr>
            <p:spPr bwMode="auto">
              <a:xfrm>
                <a:off x="567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 dirty="0"/>
                  <a:t>Assess</a:t>
                </a:r>
              </a:p>
              <a:p>
                <a:pPr algn="ctr"/>
                <a:r>
                  <a:rPr lang="en-US" altLang="ko-KR" sz="1400" dirty="0"/>
                  <a:t>Situation</a:t>
                </a:r>
              </a:p>
            </p:txBody>
          </p:sp>
          <p:sp>
            <p:nvSpPr>
              <p:cNvPr id="31" name="AutoShape 96"/>
              <p:cNvSpPr>
                <a:spLocks noChangeArrowheads="1"/>
              </p:cNvSpPr>
              <p:nvPr/>
            </p:nvSpPr>
            <p:spPr bwMode="auto">
              <a:xfrm>
                <a:off x="1383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Explore</a:t>
                </a:r>
              </a:p>
              <a:p>
                <a:pPr algn="ctr"/>
                <a:r>
                  <a:rPr lang="en-US" altLang="ko-KR" sz="1400"/>
                  <a:t>Data</a:t>
                </a:r>
              </a:p>
            </p:txBody>
          </p:sp>
          <p:sp>
            <p:nvSpPr>
              <p:cNvPr id="32" name="AutoShape 97"/>
              <p:cNvSpPr>
                <a:spLocks noChangeArrowheads="1"/>
              </p:cNvSpPr>
              <p:nvPr/>
            </p:nvSpPr>
            <p:spPr bwMode="auto">
              <a:xfrm>
                <a:off x="1383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Describe</a:t>
                </a:r>
              </a:p>
              <a:p>
                <a:pPr algn="ctr"/>
                <a:r>
                  <a:rPr lang="en-US" altLang="ko-KR" sz="1400"/>
                  <a:t>Data</a:t>
                </a:r>
              </a:p>
            </p:txBody>
          </p:sp>
          <p:sp>
            <p:nvSpPr>
              <p:cNvPr id="33" name="AutoShape 98"/>
              <p:cNvSpPr>
                <a:spLocks noChangeArrowheads="1"/>
              </p:cNvSpPr>
              <p:nvPr/>
            </p:nvSpPr>
            <p:spPr bwMode="auto">
              <a:xfrm>
                <a:off x="1383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Collect</a:t>
                </a:r>
              </a:p>
              <a:p>
                <a:pPr algn="ctr"/>
                <a:r>
                  <a:rPr lang="en-US" altLang="ko-KR" sz="1400"/>
                  <a:t>Initial</a:t>
                </a:r>
              </a:p>
              <a:p>
                <a:pPr algn="ctr"/>
                <a:r>
                  <a:rPr lang="en-US" altLang="ko-KR" sz="1400"/>
                  <a:t>Data</a:t>
                </a:r>
              </a:p>
            </p:txBody>
          </p:sp>
          <p:sp>
            <p:nvSpPr>
              <p:cNvPr id="34" name="AutoShape 99"/>
              <p:cNvSpPr>
                <a:spLocks noChangeArrowheads="1"/>
              </p:cNvSpPr>
              <p:nvPr/>
            </p:nvSpPr>
            <p:spPr bwMode="auto">
              <a:xfrm>
                <a:off x="567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Determine</a:t>
                </a:r>
              </a:p>
              <a:p>
                <a:pPr algn="ctr"/>
                <a:r>
                  <a:rPr lang="en-US" altLang="ko-KR" sz="1400"/>
                  <a:t>Data Mining</a:t>
                </a:r>
              </a:p>
              <a:p>
                <a:pPr algn="ctr"/>
                <a:r>
                  <a:rPr lang="en-US" altLang="ko-KR" sz="1400"/>
                  <a:t>Goals</a:t>
                </a:r>
              </a:p>
            </p:txBody>
          </p:sp>
          <p:sp>
            <p:nvSpPr>
              <p:cNvPr id="35" name="AutoShape 100"/>
              <p:cNvSpPr>
                <a:spLocks noChangeArrowheads="1"/>
              </p:cNvSpPr>
              <p:nvPr/>
            </p:nvSpPr>
            <p:spPr bwMode="auto">
              <a:xfrm>
                <a:off x="1383" y="2659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Verify</a:t>
                </a:r>
              </a:p>
              <a:p>
                <a:pPr algn="ctr"/>
                <a:r>
                  <a:rPr lang="en-US" altLang="ko-KR" sz="1400"/>
                  <a:t>Data</a:t>
                </a:r>
              </a:p>
              <a:p>
                <a:pPr algn="ctr"/>
                <a:r>
                  <a:rPr lang="en-US" altLang="ko-KR" sz="1400"/>
                  <a:t>Quality</a:t>
                </a:r>
              </a:p>
            </p:txBody>
          </p:sp>
          <p:sp>
            <p:nvSpPr>
              <p:cNvPr id="36" name="AutoShape 101"/>
              <p:cNvSpPr>
                <a:spLocks noChangeArrowheads="1"/>
              </p:cNvSpPr>
              <p:nvPr/>
            </p:nvSpPr>
            <p:spPr bwMode="auto">
              <a:xfrm>
                <a:off x="567" y="2659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Produce</a:t>
                </a:r>
              </a:p>
              <a:p>
                <a:pPr algn="ctr"/>
                <a:r>
                  <a:rPr lang="en-US" altLang="ko-KR" sz="1400"/>
                  <a:t>Project Plan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001933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15</a:t>
            </a:fld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Phases &amp; Tasks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BF28823-F52A-EABB-51C7-D29F3D0B0310}"/>
              </a:ext>
            </a:extLst>
          </p:cNvPr>
          <p:cNvGrpSpPr/>
          <p:nvPr/>
        </p:nvGrpSpPr>
        <p:grpSpPr>
          <a:xfrm>
            <a:off x="251520" y="1196752"/>
            <a:ext cx="8685215" cy="5472608"/>
            <a:chOff x="1331603" y="1700809"/>
            <a:chExt cx="6446939" cy="3294365"/>
          </a:xfrm>
        </p:grpSpPr>
        <p:grpSp>
          <p:nvGrpSpPr>
            <p:cNvPr id="5" name="Group 102"/>
            <p:cNvGrpSpPr>
              <a:grpSpLocks/>
            </p:cNvGrpSpPr>
            <p:nvPr/>
          </p:nvGrpSpPr>
          <p:grpSpPr bwMode="auto">
            <a:xfrm>
              <a:off x="1331603" y="1700809"/>
              <a:ext cx="6446939" cy="603215"/>
              <a:chOff x="476" y="935"/>
              <a:chExt cx="5171" cy="454"/>
            </a:xfrm>
          </p:grpSpPr>
          <p:sp>
            <p:nvSpPr>
              <p:cNvPr id="6" name="AutoShape 8"/>
              <p:cNvSpPr>
                <a:spLocks noChangeArrowheads="1"/>
              </p:cNvSpPr>
              <p:nvPr/>
            </p:nvSpPr>
            <p:spPr bwMode="auto">
              <a:xfrm>
                <a:off x="476" y="935"/>
                <a:ext cx="1088" cy="453"/>
              </a:xfrm>
              <a:prstGeom prst="homePlate">
                <a:avLst>
                  <a:gd name="adj" fmla="val 6004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600">
                    <a:solidFill>
                      <a:srgbClr val="003300"/>
                    </a:solidFill>
                  </a:rPr>
                  <a:t>Business</a:t>
                </a:r>
              </a:p>
              <a:p>
                <a:pPr algn="ctr"/>
                <a:r>
                  <a:rPr lang="en-US" altLang="ko-KR" sz="1600">
                    <a:solidFill>
                      <a:srgbClr val="003300"/>
                    </a:solidFill>
                  </a:rPr>
                  <a:t>Understanding</a:t>
                </a:r>
              </a:p>
            </p:txBody>
          </p:sp>
          <p:sp>
            <p:nvSpPr>
              <p:cNvPr id="7" name="AutoShape 31"/>
              <p:cNvSpPr>
                <a:spLocks noChangeArrowheads="1"/>
              </p:cNvSpPr>
              <p:nvPr/>
            </p:nvSpPr>
            <p:spPr bwMode="auto">
              <a:xfrm>
                <a:off x="1338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600">
                    <a:solidFill>
                      <a:srgbClr val="003300"/>
                    </a:solidFill>
                  </a:rPr>
                  <a:t>     Data</a:t>
                </a:r>
              </a:p>
              <a:p>
                <a:pPr algn="ctr"/>
                <a:r>
                  <a:rPr lang="en-US" altLang="ko-KR" sz="1600">
                    <a:solidFill>
                      <a:srgbClr val="003300"/>
                    </a:solidFill>
                  </a:rPr>
                  <a:t>     Understanding</a:t>
                </a:r>
              </a:p>
            </p:txBody>
          </p:sp>
          <p:sp>
            <p:nvSpPr>
              <p:cNvPr id="8" name="AutoShape 35"/>
              <p:cNvSpPr>
                <a:spLocks noChangeArrowheads="1"/>
              </p:cNvSpPr>
              <p:nvPr/>
            </p:nvSpPr>
            <p:spPr bwMode="auto">
              <a:xfrm>
                <a:off x="2154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600">
                    <a:solidFill>
                      <a:srgbClr val="003300"/>
                    </a:solidFill>
                  </a:rPr>
                  <a:t>     Data</a:t>
                </a:r>
              </a:p>
              <a:p>
                <a:pPr algn="ctr"/>
                <a:r>
                  <a:rPr lang="en-US" altLang="ko-KR" sz="1600">
                    <a:solidFill>
                      <a:srgbClr val="003300"/>
                    </a:solidFill>
                  </a:rPr>
                  <a:t>     Preparation</a:t>
                </a:r>
              </a:p>
            </p:txBody>
          </p:sp>
          <p:sp>
            <p:nvSpPr>
              <p:cNvPr id="9" name="AutoShape 36"/>
              <p:cNvSpPr>
                <a:spLocks noChangeArrowheads="1"/>
              </p:cNvSpPr>
              <p:nvPr/>
            </p:nvSpPr>
            <p:spPr bwMode="auto">
              <a:xfrm>
                <a:off x="2971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600" dirty="0">
                    <a:solidFill>
                      <a:srgbClr val="003300"/>
                    </a:solidFill>
                  </a:rPr>
                  <a:t>     Modelling</a:t>
                </a:r>
              </a:p>
            </p:txBody>
          </p:sp>
          <p:sp>
            <p:nvSpPr>
              <p:cNvPr id="10" name="AutoShape 37"/>
              <p:cNvSpPr>
                <a:spLocks noChangeArrowheads="1"/>
              </p:cNvSpPr>
              <p:nvPr/>
            </p:nvSpPr>
            <p:spPr bwMode="auto">
              <a:xfrm>
                <a:off x="4604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600">
                    <a:solidFill>
                      <a:srgbClr val="003300"/>
                    </a:solidFill>
                  </a:rPr>
                  <a:t>     Deployment</a:t>
                </a:r>
              </a:p>
            </p:txBody>
          </p:sp>
          <p:sp>
            <p:nvSpPr>
              <p:cNvPr id="11" name="AutoShape 38"/>
              <p:cNvSpPr>
                <a:spLocks noChangeArrowheads="1"/>
              </p:cNvSpPr>
              <p:nvPr/>
            </p:nvSpPr>
            <p:spPr bwMode="auto">
              <a:xfrm>
                <a:off x="3787" y="935"/>
                <a:ext cx="1043" cy="454"/>
              </a:xfrm>
              <a:prstGeom prst="chevron">
                <a:avLst>
                  <a:gd name="adj" fmla="val 57434"/>
                </a:avLst>
              </a:prstGeom>
              <a:ln>
                <a:headEnd/>
                <a:tailEnd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/>
                <a:r>
                  <a:rPr lang="en-US" altLang="ko-KR" sz="1600" dirty="0">
                    <a:solidFill>
                      <a:schemeClr val="bg1"/>
                    </a:solidFill>
                  </a:rPr>
                  <a:t>     Evaluation</a:t>
                </a:r>
              </a:p>
            </p:txBody>
          </p:sp>
        </p:grpSp>
        <p:grpSp>
          <p:nvGrpSpPr>
            <p:cNvPr id="12" name="Group 103"/>
            <p:cNvGrpSpPr>
              <a:grpSpLocks/>
            </p:cNvGrpSpPr>
            <p:nvPr/>
          </p:nvGrpSpPr>
          <p:grpSpPr bwMode="auto">
            <a:xfrm>
              <a:off x="1439949" y="2402941"/>
              <a:ext cx="5994369" cy="2592233"/>
              <a:chOff x="567" y="1434"/>
              <a:chExt cx="4808" cy="1951"/>
            </a:xfrm>
          </p:grpSpPr>
          <p:sp>
            <p:nvSpPr>
              <p:cNvPr id="13" name="AutoShape 40"/>
              <p:cNvSpPr>
                <a:spLocks noChangeArrowheads="1"/>
              </p:cNvSpPr>
              <p:nvPr/>
            </p:nvSpPr>
            <p:spPr bwMode="auto">
              <a:xfrm>
                <a:off x="2200" y="3067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600" dirty="0"/>
                  <a:t>Format</a:t>
                </a:r>
              </a:p>
              <a:p>
                <a:pPr algn="ctr"/>
                <a:r>
                  <a:rPr lang="en-US" altLang="ko-KR" sz="1600" dirty="0"/>
                  <a:t>Data</a:t>
                </a:r>
              </a:p>
            </p:txBody>
          </p:sp>
          <p:sp>
            <p:nvSpPr>
              <p:cNvPr id="14" name="AutoShape 73"/>
              <p:cNvSpPr>
                <a:spLocks noChangeArrowheads="1"/>
              </p:cNvSpPr>
              <p:nvPr/>
            </p:nvSpPr>
            <p:spPr bwMode="auto">
              <a:xfrm>
                <a:off x="2200" y="2659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600"/>
                  <a:t>Integrate</a:t>
                </a:r>
              </a:p>
              <a:p>
                <a:pPr algn="ctr"/>
                <a:r>
                  <a:rPr lang="en-US" altLang="ko-KR" sz="1600"/>
                  <a:t>Data</a:t>
                </a:r>
              </a:p>
            </p:txBody>
          </p:sp>
          <p:sp>
            <p:nvSpPr>
              <p:cNvPr id="15" name="AutoShape 74"/>
              <p:cNvSpPr>
                <a:spLocks noChangeArrowheads="1"/>
              </p:cNvSpPr>
              <p:nvPr/>
            </p:nvSpPr>
            <p:spPr bwMode="auto">
              <a:xfrm>
                <a:off x="2200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600"/>
                  <a:t>Construct</a:t>
                </a:r>
              </a:p>
              <a:p>
                <a:pPr algn="ctr"/>
                <a:r>
                  <a:rPr lang="en-US" altLang="ko-KR" sz="1600"/>
                  <a:t>Data</a:t>
                </a:r>
              </a:p>
            </p:txBody>
          </p:sp>
          <p:sp>
            <p:nvSpPr>
              <p:cNvPr id="16" name="AutoShape 75"/>
              <p:cNvSpPr>
                <a:spLocks noChangeArrowheads="1"/>
              </p:cNvSpPr>
              <p:nvPr/>
            </p:nvSpPr>
            <p:spPr bwMode="auto">
              <a:xfrm>
                <a:off x="2200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600"/>
                  <a:t>Clean</a:t>
                </a:r>
              </a:p>
              <a:p>
                <a:pPr algn="ctr"/>
                <a:r>
                  <a:rPr lang="en-US" altLang="ko-KR" sz="1600"/>
                  <a:t>Data</a:t>
                </a:r>
              </a:p>
            </p:txBody>
          </p:sp>
          <p:sp>
            <p:nvSpPr>
              <p:cNvPr id="17" name="AutoShape 76"/>
              <p:cNvSpPr>
                <a:spLocks noChangeArrowheads="1"/>
              </p:cNvSpPr>
              <p:nvPr/>
            </p:nvSpPr>
            <p:spPr bwMode="auto">
              <a:xfrm>
                <a:off x="2200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600"/>
                  <a:t>Select</a:t>
                </a:r>
              </a:p>
              <a:p>
                <a:pPr algn="ctr"/>
                <a:r>
                  <a:rPr lang="en-US" altLang="ko-KR" sz="1600"/>
                  <a:t>Data</a:t>
                </a:r>
              </a:p>
            </p:txBody>
          </p:sp>
          <p:sp>
            <p:nvSpPr>
              <p:cNvPr id="18" name="AutoShape 77"/>
              <p:cNvSpPr>
                <a:spLocks noChangeArrowheads="1"/>
              </p:cNvSpPr>
              <p:nvPr/>
            </p:nvSpPr>
            <p:spPr bwMode="auto">
              <a:xfrm>
                <a:off x="567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600"/>
                  <a:t>Determine</a:t>
                </a:r>
              </a:p>
              <a:p>
                <a:pPr algn="ctr"/>
                <a:r>
                  <a:rPr lang="en-US" altLang="ko-KR" sz="1600"/>
                  <a:t>Business</a:t>
                </a:r>
              </a:p>
              <a:p>
                <a:pPr algn="ctr"/>
                <a:r>
                  <a:rPr lang="en-US" altLang="ko-KR" sz="1600"/>
                  <a:t>Objectives</a:t>
                </a:r>
              </a:p>
            </p:txBody>
          </p:sp>
          <p:sp>
            <p:nvSpPr>
              <p:cNvPr id="19" name="AutoShape 78"/>
              <p:cNvSpPr>
                <a:spLocks noChangeArrowheads="1"/>
              </p:cNvSpPr>
              <p:nvPr/>
            </p:nvSpPr>
            <p:spPr bwMode="auto">
              <a:xfrm>
                <a:off x="4649" y="2659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600"/>
                  <a:t>Review</a:t>
                </a:r>
              </a:p>
              <a:p>
                <a:pPr algn="ctr"/>
                <a:r>
                  <a:rPr lang="en-US" altLang="ko-KR" sz="1600"/>
                  <a:t>Project</a:t>
                </a:r>
              </a:p>
            </p:txBody>
          </p:sp>
          <p:sp>
            <p:nvSpPr>
              <p:cNvPr id="20" name="AutoShape 79"/>
              <p:cNvSpPr>
                <a:spLocks noChangeArrowheads="1"/>
              </p:cNvSpPr>
              <p:nvPr/>
            </p:nvSpPr>
            <p:spPr bwMode="auto">
              <a:xfrm>
                <a:off x="4649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600"/>
                  <a:t>Produce</a:t>
                </a:r>
              </a:p>
              <a:p>
                <a:pPr algn="ctr"/>
                <a:r>
                  <a:rPr lang="en-US" altLang="ko-KR" sz="1600"/>
                  <a:t>Final</a:t>
                </a:r>
              </a:p>
              <a:p>
                <a:pPr algn="ctr"/>
                <a:r>
                  <a:rPr lang="en-US" altLang="ko-KR" sz="1600"/>
                  <a:t>Report</a:t>
                </a:r>
              </a:p>
            </p:txBody>
          </p:sp>
          <p:sp>
            <p:nvSpPr>
              <p:cNvPr id="21" name="AutoShape 80"/>
              <p:cNvSpPr>
                <a:spLocks noChangeArrowheads="1"/>
              </p:cNvSpPr>
              <p:nvPr/>
            </p:nvSpPr>
            <p:spPr bwMode="auto">
              <a:xfrm>
                <a:off x="4649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600" dirty="0"/>
                  <a:t>Plan Monitoring</a:t>
                </a:r>
              </a:p>
              <a:p>
                <a:pPr algn="ctr"/>
                <a:r>
                  <a:rPr lang="en-US" altLang="ko-KR" sz="1600" dirty="0"/>
                  <a:t>&amp;</a:t>
                </a:r>
              </a:p>
              <a:p>
                <a:pPr algn="ctr"/>
                <a:r>
                  <a:rPr lang="en-US" altLang="ko-KR" sz="1600" dirty="0"/>
                  <a:t>Maintenance</a:t>
                </a:r>
              </a:p>
            </p:txBody>
          </p:sp>
          <p:sp>
            <p:nvSpPr>
              <p:cNvPr id="22" name="AutoShape 82"/>
              <p:cNvSpPr>
                <a:spLocks noChangeArrowheads="1"/>
              </p:cNvSpPr>
              <p:nvPr/>
            </p:nvSpPr>
            <p:spPr bwMode="auto">
              <a:xfrm>
                <a:off x="4649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600"/>
                  <a:t>Plan</a:t>
                </a:r>
              </a:p>
              <a:p>
                <a:pPr algn="ctr"/>
                <a:r>
                  <a:rPr lang="en-US" altLang="ko-KR" sz="1600"/>
                  <a:t>Deployment</a:t>
                </a:r>
              </a:p>
            </p:txBody>
          </p:sp>
          <p:sp>
            <p:nvSpPr>
              <p:cNvPr id="23" name="AutoShape 83"/>
              <p:cNvSpPr>
                <a:spLocks noChangeArrowheads="1"/>
              </p:cNvSpPr>
              <p:nvPr/>
            </p:nvSpPr>
            <p:spPr bwMode="auto">
              <a:xfrm>
                <a:off x="3833" y="2251"/>
                <a:ext cx="726" cy="318"/>
              </a:xfrm>
              <a:prstGeom prst="flowChartProcess">
                <a:avLst/>
              </a:prstGeom>
              <a:ln>
                <a:headEnd/>
                <a:tailEnd/>
              </a:ln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US" altLang="ko-KR" sz="1600">
                    <a:solidFill>
                      <a:schemeClr val="tx1"/>
                    </a:solidFill>
                  </a:rPr>
                  <a:t>Determine</a:t>
                </a:r>
              </a:p>
              <a:p>
                <a:pPr algn="ctr"/>
                <a:r>
                  <a:rPr lang="en-US" altLang="ko-KR" sz="1600">
                    <a:solidFill>
                      <a:schemeClr val="tx1"/>
                    </a:solidFill>
                  </a:rPr>
                  <a:t>Next Steps</a:t>
                </a:r>
              </a:p>
            </p:txBody>
          </p:sp>
          <p:sp>
            <p:nvSpPr>
              <p:cNvPr id="24" name="AutoShape 84"/>
              <p:cNvSpPr>
                <a:spLocks noChangeArrowheads="1"/>
              </p:cNvSpPr>
              <p:nvPr/>
            </p:nvSpPr>
            <p:spPr bwMode="auto">
              <a:xfrm>
                <a:off x="3833" y="1842"/>
                <a:ext cx="726" cy="318"/>
              </a:xfrm>
              <a:prstGeom prst="flowChartProcess">
                <a:avLst/>
              </a:prstGeom>
              <a:ln>
                <a:headEnd/>
                <a:tailEnd/>
              </a:ln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US" altLang="ko-KR" sz="1600">
                    <a:solidFill>
                      <a:schemeClr val="tx1"/>
                    </a:solidFill>
                  </a:rPr>
                  <a:t>Review</a:t>
                </a:r>
              </a:p>
              <a:p>
                <a:pPr algn="ctr"/>
                <a:r>
                  <a:rPr lang="en-US" altLang="ko-KR" sz="1600">
                    <a:solidFill>
                      <a:schemeClr val="tx1"/>
                    </a:solidFill>
                  </a:rPr>
                  <a:t>Process</a:t>
                </a:r>
              </a:p>
            </p:txBody>
          </p:sp>
          <p:sp>
            <p:nvSpPr>
              <p:cNvPr id="25" name="AutoShape 85"/>
              <p:cNvSpPr>
                <a:spLocks noChangeArrowheads="1"/>
              </p:cNvSpPr>
              <p:nvPr/>
            </p:nvSpPr>
            <p:spPr bwMode="auto">
              <a:xfrm>
                <a:off x="3833" y="1434"/>
                <a:ext cx="726" cy="318"/>
              </a:xfrm>
              <a:prstGeom prst="flowChartProcess">
                <a:avLst/>
              </a:prstGeom>
              <a:ln>
                <a:headEnd/>
                <a:tailEnd/>
              </a:ln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US" altLang="ko-KR" sz="1600">
                    <a:solidFill>
                      <a:schemeClr val="tx1"/>
                    </a:solidFill>
                  </a:rPr>
                  <a:t>Evaluate</a:t>
                </a:r>
              </a:p>
              <a:p>
                <a:pPr algn="ctr"/>
                <a:r>
                  <a:rPr lang="en-US" altLang="ko-KR" sz="1600">
                    <a:solidFill>
                      <a:schemeClr val="tx1"/>
                    </a:solidFill>
                  </a:rPr>
                  <a:t>Results</a:t>
                </a:r>
              </a:p>
            </p:txBody>
          </p:sp>
          <p:sp>
            <p:nvSpPr>
              <p:cNvPr id="26" name="AutoShape 86"/>
              <p:cNvSpPr>
                <a:spLocks noChangeArrowheads="1"/>
              </p:cNvSpPr>
              <p:nvPr/>
            </p:nvSpPr>
            <p:spPr bwMode="auto">
              <a:xfrm>
                <a:off x="3016" y="2659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600"/>
                  <a:t>Assess</a:t>
                </a:r>
              </a:p>
              <a:p>
                <a:pPr algn="ctr"/>
                <a:r>
                  <a:rPr lang="en-US" altLang="ko-KR" sz="1600"/>
                  <a:t>Model</a:t>
                </a:r>
              </a:p>
            </p:txBody>
          </p:sp>
          <p:sp>
            <p:nvSpPr>
              <p:cNvPr id="27" name="AutoShape 87"/>
              <p:cNvSpPr>
                <a:spLocks noChangeArrowheads="1"/>
              </p:cNvSpPr>
              <p:nvPr/>
            </p:nvSpPr>
            <p:spPr bwMode="auto">
              <a:xfrm>
                <a:off x="3016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600"/>
                  <a:t>Build</a:t>
                </a:r>
              </a:p>
              <a:p>
                <a:pPr algn="ctr"/>
                <a:r>
                  <a:rPr lang="en-US" altLang="ko-KR" sz="1600"/>
                  <a:t>Model</a:t>
                </a:r>
              </a:p>
            </p:txBody>
          </p:sp>
          <p:sp>
            <p:nvSpPr>
              <p:cNvPr id="28" name="AutoShape 88"/>
              <p:cNvSpPr>
                <a:spLocks noChangeArrowheads="1"/>
              </p:cNvSpPr>
              <p:nvPr/>
            </p:nvSpPr>
            <p:spPr bwMode="auto">
              <a:xfrm>
                <a:off x="3016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600"/>
                  <a:t>Generate</a:t>
                </a:r>
              </a:p>
              <a:p>
                <a:pPr algn="ctr"/>
                <a:r>
                  <a:rPr lang="en-US" altLang="ko-KR" sz="1600"/>
                  <a:t>Test Design</a:t>
                </a:r>
              </a:p>
            </p:txBody>
          </p:sp>
          <p:sp>
            <p:nvSpPr>
              <p:cNvPr id="29" name="AutoShape 89"/>
              <p:cNvSpPr>
                <a:spLocks noChangeArrowheads="1"/>
              </p:cNvSpPr>
              <p:nvPr/>
            </p:nvSpPr>
            <p:spPr bwMode="auto">
              <a:xfrm>
                <a:off x="3016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600" dirty="0"/>
                  <a:t>Select</a:t>
                </a:r>
              </a:p>
              <a:p>
                <a:pPr algn="ctr"/>
                <a:r>
                  <a:rPr lang="en-US" altLang="ko-KR" sz="1600" dirty="0"/>
                  <a:t>Modelling</a:t>
                </a:r>
              </a:p>
              <a:p>
                <a:pPr algn="ctr"/>
                <a:r>
                  <a:rPr lang="en-US" altLang="ko-KR" sz="1600" dirty="0"/>
                  <a:t>Technique</a:t>
                </a:r>
              </a:p>
            </p:txBody>
          </p:sp>
          <p:sp>
            <p:nvSpPr>
              <p:cNvPr id="30" name="AutoShape 95"/>
              <p:cNvSpPr>
                <a:spLocks noChangeArrowheads="1"/>
              </p:cNvSpPr>
              <p:nvPr/>
            </p:nvSpPr>
            <p:spPr bwMode="auto">
              <a:xfrm>
                <a:off x="567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600" dirty="0"/>
                  <a:t>Assess</a:t>
                </a:r>
              </a:p>
              <a:p>
                <a:pPr algn="ctr"/>
                <a:r>
                  <a:rPr lang="en-US" altLang="ko-KR" sz="1600" dirty="0"/>
                  <a:t>Situation</a:t>
                </a:r>
              </a:p>
            </p:txBody>
          </p:sp>
          <p:sp>
            <p:nvSpPr>
              <p:cNvPr id="31" name="AutoShape 96"/>
              <p:cNvSpPr>
                <a:spLocks noChangeArrowheads="1"/>
              </p:cNvSpPr>
              <p:nvPr/>
            </p:nvSpPr>
            <p:spPr bwMode="auto">
              <a:xfrm>
                <a:off x="1383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600"/>
                  <a:t>Explore</a:t>
                </a:r>
              </a:p>
              <a:p>
                <a:pPr algn="ctr"/>
                <a:r>
                  <a:rPr lang="en-US" altLang="ko-KR" sz="1600"/>
                  <a:t>Data</a:t>
                </a:r>
              </a:p>
            </p:txBody>
          </p:sp>
          <p:sp>
            <p:nvSpPr>
              <p:cNvPr id="32" name="AutoShape 97"/>
              <p:cNvSpPr>
                <a:spLocks noChangeArrowheads="1"/>
              </p:cNvSpPr>
              <p:nvPr/>
            </p:nvSpPr>
            <p:spPr bwMode="auto">
              <a:xfrm>
                <a:off x="1383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600"/>
                  <a:t>Describe</a:t>
                </a:r>
              </a:p>
              <a:p>
                <a:pPr algn="ctr"/>
                <a:r>
                  <a:rPr lang="en-US" altLang="ko-KR" sz="1600"/>
                  <a:t>Data</a:t>
                </a:r>
              </a:p>
            </p:txBody>
          </p:sp>
          <p:sp>
            <p:nvSpPr>
              <p:cNvPr id="33" name="AutoShape 98"/>
              <p:cNvSpPr>
                <a:spLocks noChangeArrowheads="1"/>
              </p:cNvSpPr>
              <p:nvPr/>
            </p:nvSpPr>
            <p:spPr bwMode="auto">
              <a:xfrm>
                <a:off x="1383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600"/>
                  <a:t>Collect</a:t>
                </a:r>
              </a:p>
              <a:p>
                <a:pPr algn="ctr"/>
                <a:r>
                  <a:rPr lang="en-US" altLang="ko-KR" sz="1600"/>
                  <a:t>Initial</a:t>
                </a:r>
              </a:p>
              <a:p>
                <a:pPr algn="ctr"/>
                <a:r>
                  <a:rPr lang="en-US" altLang="ko-KR" sz="1600"/>
                  <a:t>Data</a:t>
                </a:r>
              </a:p>
            </p:txBody>
          </p:sp>
          <p:sp>
            <p:nvSpPr>
              <p:cNvPr id="34" name="AutoShape 99"/>
              <p:cNvSpPr>
                <a:spLocks noChangeArrowheads="1"/>
              </p:cNvSpPr>
              <p:nvPr/>
            </p:nvSpPr>
            <p:spPr bwMode="auto">
              <a:xfrm>
                <a:off x="567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600"/>
                  <a:t>Determine</a:t>
                </a:r>
              </a:p>
              <a:p>
                <a:pPr algn="ctr"/>
                <a:r>
                  <a:rPr lang="en-US" altLang="ko-KR" sz="1600"/>
                  <a:t>Data Mining</a:t>
                </a:r>
              </a:p>
              <a:p>
                <a:pPr algn="ctr"/>
                <a:r>
                  <a:rPr lang="en-US" altLang="ko-KR" sz="1600"/>
                  <a:t>Goals</a:t>
                </a:r>
              </a:p>
            </p:txBody>
          </p:sp>
          <p:sp>
            <p:nvSpPr>
              <p:cNvPr id="35" name="AutoShape 100"/>
              <p:cNvSpPr>
                <a:spLocks noChangeArrowheads="1"/>
              </p:cNvSpPr>
              <p:nvPr/>
            </p:nvSpPr>
            <p:spPr bwMode="auto">
              <a:xfrm>
                <a:off x="1383" y="2659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600"/>
                  <a:t>Verify</a:t>
                </a:r>
              </a:p>
              <a:p>
                <a:pPr algn="ctr"/>
                <a:r>
                  <a:rPr lang="en-US" altLang="ko-KR" sz="1600"/>
                  <a:t>Data</a:t>
                </a:r>
              </a:p>
              <a:p>
                <a:pPr algn="ctr"/>
                <a:r>
                  <a:rPr lang="en-US" altLang="ko-KR" sz="1600"/>
                  <a:t>Quality</a:t>
                </a:r>
              </a:p>
            </p:txBody>
          </p:sp>
          <p:sp>
            <p:nvSpPr>
              <p:cNvPr id="36" name="AutoShape 101"/>
              <p:cNvSpPr>
                <a:spLocks noChangeArrowheads="1"/>
              </p:cNvSpPr>
              <p:nvPr/>
            </p:nvSpPr>
            <p:spPr bwMode="auto">
              <a:xfrm>
                <a:off x="567" y="2659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600"/>
                  <a:t>Produce</a:t>
                </a:r>
              </a:p>
              <a:p>
                <a:pPr algn="ctr"/>
                <a:r>
                  <a:rPr lang="en-US" altLang="ko-KR" sz="1600"/>
                  <a:t>Project Plan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455271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16</a:t>
            </a:fld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Phases &amp; Tasks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9DCC86F-B03E-5082-0EED-F0C97FD5586F}"/>
              </a:ext>
            </a:extLst>
          </p:cNvPr>
          <p:cNvGrpSpPr/>
          <p:nvPr/>
        </p:nvGrpSpPr>
        <p:grpSpPr>
          <a:xfrm>
            <a:off x="251520" y="1196752"/>
            <a:ext cx="8685216" cy="5472607"/>
            <a:chOff x="1331603" y="1700809"/>
            <a:chExt cx="6446939" cy="3294365"/>
          </a:xfrm>
        </p:grpSpPr>
        <p:grpSp>
          <p:nvGrpSpPr>
            <p:cNvPr id="5" name="Group 102"/>
            <p:cNvGrpSpPr>
              <a:grpSpLocks/>
            </p:cNvGrpSpPr>
            <p:nvPr/>
          </p:nvGrpSpPr>
          <p:grpSpPr bwMode="auto">
            <a:xfrm>
              <a:off x="1331603" y="1700809"/>
              <a:ext cx="6446939" cy="603215"/>
              <a:chOff x="476" y="935"/>
              <a:chExt cx="5171" cy="454"/>
            </a:xfrm>
          </p:grpSpPr>
          <p:sp>
            <p:nvSpPr>
              <p:cNvPr id="6" name="AutoShape 8"/>
              <p:cNvSpPr>
                <a:spLocks noChangeArrowheads="1"/>
              </p:cNvSpPr>
              <p:nvPr/>
            </p:nvSpPr>
            <p:spPr bwMode="auto">
              <a:xfrm>
                <a:off x="476" y="935"/>
                <a:ext cx="1088" cy="453"/>
              </a:xfrm>
              <a:prstGeom prst="homePlate">
                <a:avLst>
                  <a:gd name="adj" fmla="val 6004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>
                    <a:solidFill>
                      <a:srgbClr val="003300"/>
                    </a:solidFill>
                  </a:rPr>
                  <a:t>Business</a:t>
                </a:r>
              </a:p>
              <a:p>
                <a:pPr algn="ctr"/>
                <a:r>
                  <a:rPr lang="en-US" altLang="ko-KR" sz="1400">
                    <a:solidFill>
                      <a:srgbClr val="003300"/>
                    </a:solidFill>
                  </a:rPr>
                  <a:t>Understanding</a:t>
                </a:r>
              </a:p>
            </p:txBody>
          </p:sp>
          <p:sp>
            <p:nvSpPr>
              <p:cNvPr id="7" name="AutoShape 31"/>
              <p:cNvSpPr>
                <a:spLocks noChangeArrowheads="1"/>
              </p:cNvSpPr>
              <p:nvPr/>
            </p:nvSpPr>
            <p:spPr bwMode="auto">
              <a:xfrm>
                <a:off x="1338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>
                    <a:solidFill>
                      <a:srgbClr val="003300"/>
                    </a:solidFill>
                  </a:rPr>
                  <a:t>     Data</a:t>
                </a:r>
              </a:p>
              <a:p>
                <a:pPr algn="ctr"/>
                <a:r>
                  <a:rPr lang="en-US" altLang="ko-KR" sz="1400">
                    <a:solidFill>
                      <a:srgbClr val="003300"/>
                    </a:solidFill>
                  </a:rPr>
                  <a:t>     Understanding</a:t>
                </a:r>
              </a:p>
            </p:txBody>
          </p:sp>
          <p:sp>
            <p:nvSpPr>
              <p:cNvPr id="8" name="AutoShape 35"/>
              <p:cNvSpPr>
                <a:spLocks noChangeArrowheads="1"/>
              </p:cNvSpPr>
              <p:nvPr/>
            </p:nvSpPr>
            <p:spPr bwMode="auto">
              <a:xfrm>
                <a:off x="2154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>
                    <a:solidFill>
                      <a:srgbClr val="003300"/>
                    </a:solidFill>
                  </a:rPr>
                  <a:t>     Data</a:t>
                </a:r>
              </a:p>
              <a:p>
                <a:pPr algn="ctr"/>
                <a:r>
                  <a:rPr lang="en-US" altLang="ko-KR" sz="1400">
                    <a:solidFill>
                      <a:srgbClr val="003300"/>
                    </a:solidFill>
                  </a:rPr>
                  <a:t>     Preparation</a:t>
                </a:r>
              </a:p>
            </p:txBody>
          </p:sp>
          <p:sp>
            <p:nvSpPr>
              <p:cNvPr id="9" name="AutoShape 36"/>
              <p:cNvSpPr>
                <a:spLocks noChangeArrowheads="1"/>
              </p:cNvSpPr>
              <p:nvPr/>
            </p:nvSpPr>
            <p:spPr bwMode="auto">
              <a:xfrm>
                <a:off x="2971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 dirty="0">
                    <a:solidFill>
                      <a:srgbClr val="003300"/>
                    </a:solidFill>
                  </a:rPr>
                  <a:t>     Modelling</a:t>
                </a:r>
              </a:p>
            </p:txBody>
          </p:sp>
          <p:sp>
            <p:nvSpPr>
              <p:cNvPr id="10" name="AutoShape 37"/>
              <p:cNvSpPr>
                <a:spLocks noChangeArrowheads="1"/>
              </p:cNvSpPr>
              <p:nvPr/>
            </p:nvSpPr>
            <p:spPr bwMode="auto">
              <a:xfrm>
                <a:off x="4604" y="935"/>
                <a:ext cx="1043" cy="454"/>
              </a:xfrm>
              <a:prstGeom prst="chevron">
                <a:avLst>
                  <a:gd name="adj" fmla="val 57434"/>
                </a:avLst>
              </a:prstGeom>
              <a:ln>
                <a:headEnd/>
                <a:tailEnd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/>
                <a:r>
                  <a:rPr lang="en-US" altLang="ko-KR" sz="1400" dirty="0">
                    <a:solidFill>
                      <a:srgbClr val="003300"/>
                    </a:solidFill>
                  </a:rPr>
                  <a:t>     </a:t>
                </a:r>
                <a:r>
                  <a:rPr lang="en-US" altLang="ko-KR" sz="1400" dirty="0">
                    <a:solidFill>
                      <a:schemeClr val="bg1"/>
                    </a:solidFill>
                  </a:rPr>
                  <a:t>Deployment</a:t>
                </a:r>
              </a:p>
            </p:txBody>
          </p:sp>
          <p:sp>
            <p:nvSpPr>
              <p:cNvPr id="11" name="AutoShape 38"/>
              <p:cNvSpPr>
                <a:spLocks noChangeArrowheads="1"/>
              </p:cNvSpPr>
              <p:nvPr/>
            </p:nvSpPr>
            <p:spPr bwMode="auto">
              <a:xfrm>
                <a:off x="3787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>
                    <a:solidFill>
                      <a:srgbClr val="003300"/>
                    </a:solidFill>
                  </a:rPr>
                  <a:t>     Evaluation</a:t>
                </a:r>
              </a:p>
            </p:txBody>
          </p:sp>
        </p:grpSp>
        <p:grpSp>
          <p:nvGrpSpPr>
            <p:cNvPr id="12" name="Group 103"/>
            <p:cNvGrpSpPr>
              <a:grpSpLocks/>
            </p:cNvGrpSpPr>
            <p:nvPr/>
          </p:nvGrpSpPr>
          <p:grpSpPr bwMode="auto">
            <a:xfrm>
              <a:off x="1439949" y="2402941"/>
              <a:ext cx="5994369" cy="2592233"/>
              <a:chOff x="567" y="1434"/>
              <a:chExt cx="4808" cy="1951"/>
            </a:xfrm>
          </p:grpSpPr>
          <p:sp>
            <p:nvSpPr>
              <p:cNvPr id="13" name="AutoShape 40"/>
              <p:cNvSpPr>
                <a:spLocks noChangeArrowheads="1"/>
              </p:cNvSpPr>
              <p:nvPr/>
            </p:nvSpPr>
            <p:spPr bwMode="auto">
              <a:xfrm>
                <a:off x="2200" y="3067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Format</a:t>
                </a:r>
              </a:p>
              <a:p>
                <a:pPr algn="ctr"/>
                <a:r>
                  <a:rPr lang="en-US" altLang="ko-KR" sz="1400"/>
                  <a:t>Data</a:t>
                </a:r>
              </a:p>
            </p:txBody>
          </p:sp>
          <p:sp>
            <p:nvSpPr>
              <p:cNvPr id="14" name="AutoShape 73"/>
              <p:cNvSpPr>
                <a:spLocks noChangeArrowheads="1"/>
              </p:cNvSpPr>
              <p:nvPr/>
            </p:nvSpPr>
            <p:spPr bwMode="auto">
              <a:xfrm>
                <a:off x="2200" y="2659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Integrate</a:t>
                </a:r>
              </a:p>
              <a:p>
                <a:pPr algn="ctr"/>
                <a:r>
                  <a:rPr lang="en-US" altLang="ko-KR" sz="1400"/>
                  <a:t>Data</a:t>
                </a:r>
              </a:p>
            </p:txBody>
          </p:sp>
          <p:sp>
            <p:nvSpPr>
              <p:cNvPr id="15" name="AutoShape 74"/>
              <p:cNvSpPr>
                <a:spLocks noChangeArrowheads="1"/>
              </p:cNvSpPr>
              <p:nvPr/>
            </p:nvSpPr>
            <p:spPr bwMode="auto">
              <a:xfrm>
                <a:off x="2200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Construct</a:t>
                </a:r>
              </a:p>
              <a:p>
                <a:pPr algn="ctr"/>
                <a:r>
                  <a:rPr lang="en-US" altLang="ko-KR" sz="1400"/>
                  <a:t>Data</a:t>
                </a:r>
              </a:p>
            </p:txBody>
          </p:sp>
          <p:sp>
            <p:nvSpPr>
              <p:cNvPr id="16" name="AutoShape 75"/>
              <p:cNvSpPr>
                <a:spLocks noChangeArrowheads="1"/>
              </p:cNvSpPr>
              <p:nvPr/>
            </p:nvSpPr>
            <p:spPr bwMode="auto">
              <a:xfrm>
                <a:off x="2200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Clean</a:t>
                </a:r>
              </a:p>
              <a:p>
                <a:pPr algn="ctr"/>
                <a:r>
                  <a:rPr lang="en-US" altLang="ko-KR" sz="1400"/>
                  <a:t>Data</a:t>
                </a:r>
              </a:p>
            </p:txBody>
          </p:sp>
          <p:sp>
            <p:nvSpPr>
              <p:cNvPr id="17" name="AutoShape 76"/>
              <p:cNvSpPr>
                <a:spLocks noChangeArrowheads="1"/>
              </p:cNvSpPr>
              <p:nvPr/>
            </p:nvSpPr>
            <p:spPr bwMode="auto">
              <a:xfrm>
                <a:off x="2200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Select</a:t>
                </a:r>
              </a:p>
              <a:p>
                <a:pPr algn="ctr"/>
                <a:r>
                  <a:rPr lang="en-US" altLang="ko-KR" sz="1400"/>
                  <a:t>Data</a:t>
                </a:r>
              </a:p>
            </p:txBody>
          </p:sp>
          <p:sp>
            <p:nvSpPr>
              <p:cNvPr id="18" name="AutoShape 77"/>
              <p:cNvSpPr>
                <a:spLocks noChangeArrowheads="1"/>
              </p:cNvSpPr>
              <p:nvPr/>
            </p:nvSpPr>
            <p:spPr bwMode="auto">
              <a:xfrm>
                <a:off x="567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Determine</a:t>
                </a:r>
              </a:p>
              <a:p>
                <a:pPr algn="ctr"/>
                <a:r>
                  <a:rPr lang="en-US" altLang="ko-KR" sz="1400"/>
                  <a:t>Business</a:t>
                </a:r>
              </a:p>
              <a:p>
                <a:pPr algn="ctr"/>
                <a:r>
                  <a:rPr lang="en-US" altLang="ko-KR" sz="1400"/>
                  <a:t>Objectives</a:t>
                </a:r>
              </a:p>
            </p:txBody>
          </p:sp>
          <p:sp>
            <p:nvSpPr>
              <p:cNvPr id="19" name="AutoShape 78"/>
              <p:cNvSpPr>
                <a:spLocks noChangeArrowheads="1"/>
              </p:cNvSpPr>
              <p:nvPr/>
            </p:nvSpPr>
            <p:spPr bwMode="auto">
              <a:xfrm>
                <a:off x="4649" y="2659"/>
                <a:ext cx="726" cy="318"/>
              </a:xfrm>
              <a:prstGeom prst="flowChartProcess">
                <a:avLst/>
              </a:prstGeom>
              <a:ln>
                <a:headEnd/>
                <a:tailEnd/>
              </a:ln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US" altLang="ko-KR" sz="1400">
                    <a:solidFill>
                      <a:schemeClr val="tx1"/>
                    </a:solidFill>
                  </a:rPr>
                  <a:t>Review</a:t>
                </a:r>
              </a:p>
              <a:p>
                <a:pPr algn="ctr"/>
                <a:r>
                  <a:rPr lang="en-US" altLang="ko-KR" sz="1400">
                    <a:solidFill>
                      <a:schemeClr val="tx1"/>
                    </a:solidFill>
                  </a:rPr>
                  <a:t>Project</a:t>
                </a:r>
              </a:p>
            </p:txBody>
          </p:sp>
          <p:sp>
            <p:nvSpPr>
              <p:cNvPr id="20" name="AutoShape 79"/>
              <p:cNvSpPr>
                <a:spLocks noChangeArrowheads="1"/>
              </p:cNvSpPr>
              <p:nvPr/>
            </p:nvSpPr>
            <p:spPr bwMode="auto">
              <a:xfrm>
                <a:off x="4649" y="2251"/>
                <a:ext cx="726" cy="318"/>
              </a:xfrm>
              <a:prstGeom prst="flowChartProcess">
                <a:avLst/>
              </a:prstGeom>
              <a:ln>
                <a:headEnd/>
                <a:tailEnd/>
              </a:ln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US" altLang="ko-KR" sz="1400">
                    <a:solidFill>
                      <a:schemeClr val="tx1"/>
                    </a:solidFill>
                  </a:rPr>
                  <a:t>Produce</a:t>
                </a:r>
              </a:p>
              <a:p>
                <a:pPr algn="ctr"/>
                <a:r>
                  <a:rPr lang="en-US" altLang="ko-KR" sz="1400">
                    <a:solidFill>
                      <a:schemeClr val="tx1"/>
                    </a:solidFill>
                  </a:rPr>
                  <a:t>Final</a:t>
                </a:r>
              </a:p>
              <a:p>
                <a:pPr algn="ctr"/>
                <a:r>
                  <a:rPr lang="en-US" altLang="ko-KR" sz="1400">
                    <a:solidFill>
                      <a:schemeClr val="tx1"/>
                    </a:solidFill>
                  </a:rPr>
                  <a:t>Report</a:t>
                </a:r>
              </a:p>
            </p:txBody>
          </p:sp>
          <p:sp>
            <p:nvSpPr>
              <p:cNvPr id="21" name="AutoShape 80"/>
              <p:cNvSpPr>
                <a:spLocks noChangeArrowheads="1"/>
              </p:cNvSpPr>
              <p:nvPr/>
            </p:nvSpPr>
            <p:spPr bwMode="auto">
              <a:xfrm>
                <a:off x="4649" y="1842"/>
                <a:ext cx="726" cy="318"/>
              </a:xfrm>
              <a:prstGeom prst="flowChartProcess">
                <a:avLst/>
              </a:prstGeom>
              <a:ln>
                <a:headEnd/>
                <a:tailEnd/>
              </a:ln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US" altLang="ko-KR" sz="1400" dirty="0">
                    <a:solidFill>
                      <a:schemeClr val="tx1"/>
                    </a:solidFill>
                  </a:rPr>
                  <a:t>Plan Monitoring</a:t>
                </a:r>
              </a:p>
              <a:p>
                <a:pPr algn="ctr"/>
                <a:r>
                  <a:rPr lang="en-US" altLang="ko-KR" sz="1400" dirty="0">
                    <a:solidFill>
                      <a:schemeClr val="tx1"/>
                    </a:solidFill>
                  </a:rPr>
                  <a:t>&amp;</a:t>
                </a:r>
              </a:p>
              <a:p>
                <a:pPr algn="ctr"/>
                <a:r>
                  <a:rPr lang="en-US" altLang="ko-KR" sz="1400" dirty="0">
                    <a:solidFill>
                      <a:schemeClr val="tx1"/>
                    </a:solidFill>
                  </a:rPr>
                  <a:t>Maintenance</a:t>
                </a:r>
              </a:p>
            </p:txBody>
          </p:sp>
          <p:sp>
            <p:nvSpPr>
              <p:cNvPr id="22" name="AutoShape 82"/>
              <p:cNvSpPr>
                <a:spLocks noChangeArrowheads="1"/>
              </p:cNvSpPr>
              <p:nvPr/>
            </p:nvSpPr>
            <p:spPr bwMode="auto">
              <a:xfrm>
                <a:off x="4649" y="1434"/>
                <a:ext cx="726" cy="318"/>
              </a:xfrm>
              <a:prstGeom prst="flowChartProcess">
                <a:avLst/>
              </a:prstGeom>
              <a:ln>
                <a:headEnd/>
                <a:tailEnd/>
              </a:ln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US" altLang="ko-KR" sz="1400">
                    <a:solidFill>
                      <a:schemeClr val="tx1"/>
                    </a:solidFill>
                  </a:rPr>
                  <a:t>Plan</a:t>
                </a:r>
              </a:p>
              <a:p>
                <a:pPr algn="ctr"/>
                <a:r>
                  <a:rPr lang="en-US" altLang="ko-KR" sz="1400">
                    <a:solidFill>
                      <a:schemeClr val="tx1"/>
                    </a:solidFill>
                  </a:rPr>
                  <a:t>Deployment</a:t>
                </a:r>
              </a:p>
            </p:txBody>
          </p:sp>
          <p:sp>
            <p:nvSpPr>
              <p:cNvPr id="23" name="AutoShape 83"/>
              <p:cNvSpPr>
                <a:spLocks noChangeArrowheads="1"/>
              </p:cNvSpPr>
              <p:nvPr/>
            </p:nvSpPr>
            <p:spPr bwMode="auto">
              <a:xfrm>
                <a:off x="3833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Determine</a:t>
                </a:r>
              </a:p>
              <a:p>
                <a:pPr algn="ctr"/>
                <a:r>
                  <a:rPr lang="en-US" altLang="ko-KR" sz="1400"/>
                  <a:t>Next Steps</a:t>
                </a:r>
              </a:p>
            </p:txBody>
          </p:sp>
          <p:sp>
            <p:nvSpPr>
              <p:cNvPr id="24" name="AutoShape 84"/>
              <p:cNvSpPr>
                <a:spLocks noChangeArrowheads="1"/>
              </p:cNvSpPr>
              <p:nvPr/>
            </p:nvSpPr>
            <p:spPr bwMode="auto">
              <a:xfrm>
                <a:off x="3833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Review</a:t>
                </a:r>
              </a:p>
              <a:p>
                <a:pPr algn="ctr"/>
                <a:r>
                  <a:rPr lang="en-US" altLang="ko-KR" sz="1400"/>
                  <a:t>Process</a:t>
                </a:r>
              </a:p>
            </p:txBody>
          </p:sp>
          <p:sp>
            <p:nvSpPr>
              <p:cNvPr id="25" name="AutoShape 85"/>
              <p:cNvSpPr>
                <a:spLocks noChangeArrowheads="1"/>
              </p:cNvSpPr>
              <p:nvPr/>
            </p:nvSpPr>
            <p:spPr bwMode="auto">
              <a:xfrm>
                <a:off x="3833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Evaluate</a:t>
                </a:r>
              </a:p>
              <a:p>
                <a:pPr algn="ctr"/>
                <a:r>
                  <a:rPr lang="en-US" altLang="ko-KR" sz="1400"/>
                  <a:t>Results</a:t>
                </a:r>
              </a:p>
            </p:txBody>
          </p:sp>
          <p:sp>
            <p:nvSpPr>
              <p:cNvPr id="26" name="AutoShape 86"/>
              <p:cNvSpPr>
                <a:spLocks noChangeArrowheads="1"/>
              </p:cNvSpPr>
              <p:nvPr/>
            </p:nvSpPr>
            <p:spPr bwMode="auto">
              <a:xfrm>
                <a:off x="3016" y="2659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Assess</a:t>
                </a:r>
              </a:p>
              <a:p>
                <a:pPr algn="ctr"/>
                <a:r>
                  <a:rPr lang="en-US" altLang="ko-KR" sz="1400"/>
                  <a:t>Model</a:t>
                </a:r>
              </a:p>
            </p:txBody>
          </p:sp>
          <p:sp>
            <p:nvSpPr>
              <p:cNvPr id="27" name="AutoShape 87"/>
              <p:cNvSpPr>
                <a:spLocks noChangeArrowheads="1"/>
              </p:cNvSpPr>
              <p:nvPr/>
            </p:nvSpPr>
            <p:spPr bwMode="auto">
              <a:xfrm>
                <a:off x="3016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Build</a:t>
                </a:r>
              </a:p>
              <a:p>
                <a:pPr algn="ctr"/>
                <a:r>
                  <a:rPr lang="en-US" altLang="ko-KR" sz="1400"/>
                  <a:t>Model</a:t>
                </a:r>
              </a:p>
            </p:txBody>
          </p:sp>
          <p:sp>
            <p:nvSpPr>
              <p:cNvPr id="28" name="AutoShape 88"/>
              <p:cNvSpPr>
                <a:spLocks noChangeArrowheads="1"/>
              </p:cNvSpPr>
              <p:nvPr/>
            </p:nvSpPr>
            <p:spPr bwMode="auto">
              <a:xfrm>
                <a:off x="3016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Generate</a:t>
                </a:r>
              </a:p>
              <a:p>
                <a:pPr algn="ctr"/>
                <a:r>
                  <a:rPr lang="en-US" altLang="ko-KR" sz="1400"/>
                  <a:t>Test Design</a:t>
                </a:r>
              </a:p>
            </p:txBody>
          </p:sp>
          <p:sp>
            <p:nvSpPr>
              <p:cNvPr id="29" name="AutoShape 89"/>
              <p:cNvSpPr>
                <a:spLocks noChangeArrowheads="1"/>
              </p:cNvSpPr>
              <p:nvPr/>
            </p:nvSpPr>
            <p:spPr bwMode="auto">
              <a:xfrm>
                <a:off x="3016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 dirty="0"/>
                  <a:t>Select</a:t>
                </a:r>
              </a:p>
              <a:p>
                <a:pPr algn="ctr"/>
                <a:r>
                  <a:rPr lang="en-US" altLang="ko-KR" sz="1400" dirty="0"/>
                  <a:t>Modelling</a:t>
                </a:r>
              </a:p>
              <a:p>
                <a:pPr algn="ctr"/>
                <a:r>
                  <a:rPr lang="en-US" altLang="ko-KR" sz="1400" dirty="0"/>
                  <a:t>Technique</a:t>
                </a:r>
              </a:p>
            </p:txBody>
          </p:sp>
          <p:sp>
            <p:nvSpPr>
              <p:cNvPr id="30" name="AutoShape 95"/>
              <p:cNvSpPr>
                <a:spLocks noChangeArrowheads="1"/>
              </p:cNvSpPr>
              <p:nvPr/>
            </p:nvSpPr>
            <p:spPr bwMode="auto">
              <a:xfrm>
                <a:off x="567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 dirty="0"/>
                  <a:t>Assess</a:t>
                </a:r>
              </a:p>
              <a:p>
                <a:pPr algn="ctr"/>
                <a:r>
                  <a:rPr lang="en-US" altLang="ko-KR" sz="1400" dirty="0"/>
                  <a:t>Situation</a:t>
                </a:r>
              </a:p>
            </p:txBody>
          </p:sp>
          <p:sp>
            <p:nvSpPr>
              <p:cNvPr id="31" name="AutoShape 96"/>
              <p:cNvSpPr>
                <a:spLocks noChangeArrowheads="1"/>
              </p:cNvSpPr>
              <p:nvPr/>
            </p:nvSpPr>
            <p:spPr bwMode="auto">
              <a:xfrm>
                <a:off x="1383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Explore</a:t>
                </a:r>
              </a:p>
              <a:p>
                <a:pPr algn="ctr"/>
                <a:r>
                  <a:rPr lang="en-US" altLang="ko-KR" sz="1400"/>
                  <a:t>Data</a:t>
                </a:r>
              </a:p>
            </p:txBody>
          </p:sp>
          <p:sp>
            <p:nvSpPr>
              <p:cNvPr id="32" name="AutoShape 97"/>
              <p:cNvSpPr>
                <a:spLocks noChangeArrowheads="1"/>
              </p:cNvSpPr>
              <p:nvPr/>
            </p:nvSpPr>
            <p:spPr bwMode="auto">
              <a:xfrm>
                <a:off x="1383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Describe</a:t>
                </a:r>
              </a:p>
              <a:p>
                <a:pPr algn="ctr"/>
                <a:r>
                  <a:rPr lang="en-US" altLang="ko-KR" sz="1400"/>
                  <a:t>Data</a:t>
                </a:r>
              </a:p>
            </p:txBody>
          </p:sp>
          <p:sp>
            <p:nvSpPr>
              <p:cNvPr id="33" name="AutoShape 98"/>
              <p:cNvSpPr>
                <a:spLocks noChangeArrowheads="1"/>
              </p:cNvSpPr>
              <p:nvPr/>
            </p:nvSpPr>
            <p:spPr bwMode="auto">
              <a:xfrm>
                <a:off x="1383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Collect</a:t>
                </a:r>
              </a:p>
              <a:p>
                <a:pPr algn="ctr"/>
                <a:r>
                  <a:rPr lang="en-US" altLang="ko-KR" sz="1400"/>
                  <a:t>Initial</a:t>
                </a:r>
              </a:p>
              <a:p>
                <a:pPr algn="ctr"/>
                <a:r>
                  <a:rPr lang="en-US" altLang="ko-KR" sz="1400"/>
                  <a:t>Data</a:t>
                </a:r>
              </a:p>
            </p:txBody>
          </p:sp>
          <p:sp>
            <p:nvSpPr>
              <p:cNvPr id="34" name="AutoShape 99"/>
              <p:cNvSpPr>
                <a:spLocks noChangeArrowheads="1"/>
              </p:cNvSpPr>
              <p:nvPr/>
            </p:nvSpPr>
            <p:spPr bwMode="auto">
              <a:xfrm>
                <a:off x="567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Determine</a:t>
                </a:r>
              </a:p>
              <a:p>
                <a:pPr algn="ctr"/>
                <a:r>
                  <a:rPr lang="en-US" altLang="ko-KR" sz="1400"/>
                  <a:t>Data Mining</a:t>
                </a:r>
              </a:p>
              <a:p>
                <a:pPr algn="ctr"/>
                <a:r>
                  <a:rPr lang="en-US" altLang="ko-KR" sz="1400"/>
                  <a:t>Goals</a:t>
                </a:r>
              </a:p>
            </p:txBody>
          </p:sp>
          <p:sp>
            <p:nvSpPr>
              <p:cNvPr id="35" name="AutoShape 100"/>
              <p:cNvSpPr>
                <a:spLocks noChangeArrowheads="1"/>
              </p:cNvSpPr>
              <p:nvPr/>
            </p:nvSpPr>
            <p:spPr bwMode="auto">
              <a:xfrm>
                <a:off x="1383" y="2659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Verify</a:t>
                </a:r>
              </a:p>
              <a:p>
                <a:pPr algn="ctr"/>
                <a:r>
                  <a:rPr lang="en-US" altLang="ko-KR" sz="1400"/>
                  <a:t>Data</a:t>
                </a:r>
              </a:p>
              <a:p>
                <a:pPr algn="ctr"/>
                <a:r>
                  <a:rPr lang="en-US" altLang="ko-KR" sz="1400"/>
                  <a:t>Quality</a:t>
                </a:r>
              </a:p>
            </p:txBody>
          </p:sp>
          <p:sp>
            <p:nvSpPr>
              <p:cNvPr id="36" name="AutoShape 101"/>
              <p:cNvSpPr>
                <a:spLocks noChangeArrowheads="1"/>
              </p:cNvSpPr>
              <p:nvPr/>
            </p:nvSpPr>
            <p:spPr bwMode="auto">
              <a:xfrm>
                <a:off x="567" y="2659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ko-KR" sz="1400"/>
                  <a:t>Produce</a:t>
                </a:r>
              </a:p>
              <a:p>
                <a:pPr algn="ctr"/>
                <a:r>
                  <a:rPr lang="en-US" altLang="ko-KR" sz="1400"/>
                  <a:t>Project Plan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3547871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b="1" dirty="0"/>
              <a:t>Data Mining: Current State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4E049B0-9C6C-C62A-4CB3-A6FD290B63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13122" indent="-213122"/>
            <a:r>
              <a:rPr lang="en-GB" dirty="0"/>
              <a:t>Many data mining algorithms have been developed or adapted</a:t>
            </a:r>
          </a:p>
          <a:p>
            <a:pPr marL="213122" indent="-213122"/>
            <a:r>
              <a:rPr lang="en-GB" dirty="0"/>
              <a:t>Many data mining software tools have been built and are in use</a:t>
            </a:r>
          </a:p>
          <a:p>
            <a:pPr marL="213122" indent="-213122"/>
            <a:r>
              <a:rPr lang="en-GB" dirty="0"/>
              <a:t>A cross-industry methodology has been formed</a:t>
            </a:r>
          </a:p>
          <a:p>
            <a:pPr marL="213122" indent="-213122"/>
            <a:r>
              <a:rPr lang="en-GB" dirty="0"/>
              <a:t>Besides general solutions, more application-oriented data mining solutions are being developed</a:t>
            </a:r>
          </a:p>
          <a:p>
            <a:pPr marL="213122" indent="-213122"/>
            <a:r>
              <a:rPr lang="en-GB" dirty="0"/>
              <a:t>More and more organisations are either doing their own data mining or hiring consultants to do the job</a:t>
            </a:r>
          </a:p>
          <a:p>
            <a:pPr marL="213122" indent="-213122"/>
            <a:r>
              <a:rPr lang="en-GB" dirty="0"/>
              <a:t>Data mining has been extended to web mining and text mining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97743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b="1" dirty="0"/>
              <a:t>Data Mining: Current State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400D5AE-A011-2634-D9A3-E845AE029D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13122" indent="-213122"/>
            <a:r>
              <a:rPr lang="en-GB" dirty="0"/>
              <a:t>Some difficult problems to solve</a:t>
            </a:r>
          </a:p>
          <a:p>
            <a:pPr marL="570310" lvl="1" indent="-166688"/>
            <a:r>
              <a:rPr lang="en-GB" altLang="zh-CN" dirty="0">
                <a:ea typeface="SimSun" pitchFamily="2" charset="-122"/>
              </a:rPr>
              <a:t>Extremely large data sets </a:t>
            </a:r>
          </a:p>
          <a:p>
            <a:pPr marL="570310" lvl="1" indent="-166688"/>
            <a:r>
              <a:rPr lang="en-GB" altLang="zh-CN" dirty="0">
                <a:ea typeface="SimSun" pitchFamily="2" charset="-122"/>
              </a:rPr>
              <a:t>Extremely high dimensionalities (curse of dimensions)</a:t>
            </a:r>
          </a:p>
          <a:p>
            <a:pPr marL="570310" lvl="1" indent="-166688"/>
            <a:r>
              <a:rPr lang="en-GB" altLang="zh-CN" dirty="0">
                <a:ea typeface="SimSun" pitchFamily="2" charset="-122"/>
              </a:rPr>
              <a:t>Combinatorial problems and fast algorithms</a:t>
            </a:r>
          </a:p>
          <a:p>
            <a:pPr marL="570310" lvl="1" indent="-166688"/>
            <a:r>
              <a:rPr lang="en-GB" altLang="zh-CN" dirty="0">
                <a:ea typeface="SimSun" pitchFamily="2" charset="-122"/>
              </a:rPr>
              <a:t>Meaningful evaluation of the patterns</a:t>
            </a:r>
          </a:p>
          <a:p>
            <a:pPr marL="570310" lvl="1" indent="-166688"/>
            <a:r>
              <a:rPr lang="en-GB" altLang="zh-CN" dirty="0">
                <a:ea typeface="SimSun" pitchFamily="2" charset="-122"/>
              </a:rPr>
              <a:t>Discovery of changing and evolving patterns</a:t>
            </a:r>
          </a:p>
          <a:p>
            <a:pPr marL="570310" lvl="1" indent="-166688"/>
            <a:r>
              <a:rPr lang="en-GB" altLang="zh-CN" dirty="0">
                <a:ea typeface="SimSun" pitchFamily="2" charset="-122"/>
              </a:rPr>
              <a:t>Integration of data mining techniques</a:t>
            </a:r>
          </a:p>
          <a:p>
            <a:pPr marL="570310" lvl="1" indent="-166688"/>
            <a:r>
              <a:rPr lang="en-GB" altLang="zh-CN" dirty="0">
                <a:ea typeface="SimSun" pitchFamily="2" charset="-122"/>
              </a:rPr>
              <a:t>Comprehensibility of patterns </a:t>
            </a:r>
          </a:p>
          <a:p>
            <a:pPr marL="570310" lvl="1" indent="-166688"/>
            <a:r>
              <a:rPr lang="en-GB" altLang="zh-CN" dirty="0">
                <a:ea typeface="SimSun" pitchFamily="2" charset="-122"/>
              </a:rPr>
              <a:t>Data pre-processing</a:t>
            </a:r>
          </a:p>
          <a:p>
            <a:pPr marL="570310" lvl="1" indent="-166688"/>
            <a:r>
              <a:rPr lang="en-GB" altLang="zh-CN" dirty="0">
                <a:ea typeface="SimSun" pitchFamily="2" charset="-122"/>
              </a:rPr>
              <a:t>Mining non-standard complex data such as multimedia materials</a:t>
            </a:r>
            <a:endParaRPr lang="en-GB" altLang="zh-CN" sz="1500" dirty="0">
              <a:latin typeface="Helvetica" charset="0"/>
              <a:ea typeface="SimSun" pitchFamily="2" charset="-122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19849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b="1" dirty="0"/>
              <a:t>Data Mining: Current State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F9E4EA7-2EFE-9708-38E3-5030EEB97E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13122" indent="-213122"/>
            <a:r>
              <a:rPr lang="en-GB" dirty="0"/>
              <a:t>Some nuisances</a:t>
            </a:r>
          </a:p>
          <a:p>
            <a:pPr marL="570310" lvl="1" indent="-166688"/>
            <a:r>
              <a:rPr lang="en-GB" dirty="0"/>
              <a:t>Mining cookies </a:t>
            </a:r>
          </a:p>
          <a:p>
            <a:pPr marL="570310" lvl="1" indent="-166688"/>
            <a:r>
              <a:rPr lang="en-GB" dirty="0"/>
              <a:t>Spyware and </a:t>
            </a:r>
            <a:r>
              <a:rPr lang="en-GB" dirty="0" err="1"/>
              <a:t>miningware</a:t>
            </a:r>
            <a:endParaRPr lang="en-GB" dirty="0"/>
          </a:p>
          <a:p>
            <a:pPr marL="570310" lvl="1" indent="-166688"/>
            <a:r>
              <a:rPr lang="en-GB" dirty="0"/>
              <a:t>Intrusion to privacy</a:t>
            </a:r>
          </a:p>
          <a:p>
            <a:pPr marL="213122" indent="-213122"/>
            <a:r>
              <a:rPr lang="en-GB" dirty="0"/>
              <a:t>Some serious problems</a:t>
            </a:r>
          </a:p>
          <a:p>
            <a:pPr marL="570310" lvl="1" indent="-166688"/>
            <a:r>
              <a:rPr lang="en-GB" dirty="0"/>
              <a:t>“Big Brother is watching”</a:t>
            </a:r>
          </a:p>
          <a:p>
            <a:pPr marL="570310" lvl="1" indent="-166688"/>
            <a:r>
              <a:rPr lang="en-GB" dirty="0"/>
              <a:t>Unfair advantages in trading practice e.g. high-frequency trading (HFT)</a:t>
            </a:r>
          </a:p>
          <a:p>
            <a:pPr marL="570310" lvl="1" indent="-166688"/>
            <a:r>
              <a:rPr lang="en-GB" dirty="0"/>
              <a:t>Abuse of personal data</a:t>
            </a:r>
          </a:p>
          <a:p>
            <a:pPr marL="570310" lvl="1" indent="-166688"/>
            <a:r>
              <a:rPr lang="en-GB" dirty="0"/>
              <a:t>Ethical concerns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1934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0EA1E3-7A9C-9A2B-2045-04BD145BEA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Exercise 2 – Case Study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6257EB-5283-1B2F-099E-F78C658A3F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city council wants to </a:t>
            </a:r>
            <a:r>
              <a:rPr lang="en-US" dirty="0" err="1"/>
              <a:t>analyse</a:t>
            </a:r>
            <a:r>
              <a:rPr lang="en-US" dirty="0"/>
              <a:t> the thousands of hours of footage captured from over 50 CCTV cameras in the city </a:t>
            </a:r>
            <a:r>
              <a:rPr lang="en-US" dirty="0" err="1"/>
              <a:t>centre</a:t>
            </a:r>
            <a:r>
              <a:rPr lang="en-US" dirty="0"/>
              <a:t> to identify patterns in pedestrian movement and to detect unusual </a:t>
            </a:r>
            <a:r>
              <a:rPr lang="en-US" dirty="0" err="1"/>
              <a:t>behaviour</a:t>
            </a:r>
            <a:r>
              <a:rPr lang="en-US" dirty="0"/>
              <a:t> for public safety</a:t>
            </a:r>
          </a:p>
          <a:p>
            <a:pPr lvl="1"/>
            <a:r>
              <a:rPr lang="en-US" dirty="0"/>
              <a:t>List at least three major challenges you would face in extracting useful knowledge from the data</a:t>
            </a:r>
          </a:p>
          <a:p>
            <a:pPr lvl="1"/>
            <a:r>
              <a:rPr lang="en-US" dirty="0"/>
              <a:t>Suggest initial strategies or tools that could help address these challenged</a:t>
            </a:r>
          </a:p>
          <a:p>
            <a:pPr lvl="2"/>
            <a:r>
              <a:rPr lang="en-US" dirty="0"/>
              <a:t>These might already exist (ask Google!) or might be things that would </a:t>
            </a:r>
            <a:r>
              <a:rPr lang="en-US"/>
              <a:t>be useful to have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9182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Looking ahead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Next lecture: Data Preprocessing</a:t>
            </a:r>
          </a:p>
          <a:p>
            <a:endParaRPr lang="en-GB" dirty="0"/>
          </a:p>
          <a:p>
            <a:r>
              <a:rPr lang="en-GB" dirty="0"/>
              <a:t>Homework: Read the Wikipedia entries on the following:</a:t>
            </a:r>
          </a:p>
          <a:p>
            <a:pPr lvl="1"/>
            <a:r>
              <a:rPr lang="en-GB" dirty="0"/>
              <a:t>Data Mining</a:t>
            </a:r>
          </a:p>
          <a:p>
            <a:pPr lvl="1"/>
            <a:r>
              <a:rPr lang="en-GB" dirty="0"/>
              <a:t>Cross-industry standard process for Data Mining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21</a:t>
            </a:fld>
            <a:endParaRPr lang="en-GB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rk Blue Theme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Cambria-Calibri">
      <a:majorFont>
        <a:latin typeface="Cambria" panose="02040503050406030204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rk Blue Theme" id="{3E7A3741-3030-4073-8C5E-B60494D27A50}" vid="{46E5095A-FDE8-4539-928A-A870C8EDEDD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Dark Blue Theme</Template>
  <TotalTime>882</TotalTime>
  <Words>1184</Words>
  <Application>Microsoft Office PowerPoint</Application>
  <PresentationFormat>On-screen Show (4:3)</PresentationFormat>
  <Paragraphs>567</Paragraphs>
  <Slides>21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2" baseType="lpstr">
      <vt:lpstr>SimSun</vt:lpstr>
      <vt:lpstr>Arial</vt:lpstr>
      <vt:lpstr>Arial Narrow</vt:lpstr>
      <vt:lpstr>Calibri</vt:lpstr>
      <vt:lpstr>Cambria</vt:lpstr>
      <vt:lpstr>Georgia</vt:lpstr>
      <vt:lpstr>Helvetica</vt:lpstr>
      <vt:lpstr>Tahoma</vt:lpstr>
      <vt:lpstr>Times New Roman</vt:lpstr>
      <vt:lpstr>Wingdings 2</vt:lpstr>
      <vt:lpstr>Dark Blue Theme</vt:lpstr>
      <vt:lpstr>Data Mining &amp; Visualisation</vt:lpstr>
      <vt:lpstr>Data Mining as an Engineering Process</vt:lpstr>
      <vt:lpstr>Data Mining &amp; Other Disciplines</vt:lpstr>
      <vt:lpstr>Data Mining Process</vt:lpstr>
      <vt:lpstr>Data Mining Process</vt:lpstr>
      <vt:lpstr>Data Mining Process</vt:lpstr>
      <vt:lpstr>Data Mining Process</vt:lpstr>
      <vt:lpstr>CRISP-DM</vt:lpstr>
      <vt:lpstr>CRISP-DM</vt:lpstr>
      <vt:lpstr>CRISP-DM</vt:lpstr>
      <vt:lpstr>Phases &amp; Tasks</vt:lpstr>
      <vt:lpstr>Phases &amp; Tasks</vt:lpstr>
      <vt:lpstr>Phases &amp; Tasks</vt:lpstr>
      <vt:lpstr>Phases &amp; Tasks</vt:lpstr>
      <vt:lpstr>Phases &amp; Tasks</vt:lpstr>
      <vt:lpstr>Phases &amp; Tasks</vt:lpstr>
      <vt:lpstr>Data Mining: Current State</vt:lpstr>
      <vt:lpstr>Data Mining: Current State</vt:lpstr>
      <vt:lpstr>Data Mining: Current State</vt:lpstr>
      <vt:lpstr>Exercise 2 – Case Study</vt:lpstr>
      <vt:lpstr>Looking ahead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Data Warehousing for Business Intelligence</dc:title>
  <dc:creator>PROJECTOR</dc:creator>
  <cp:lastModifiedBy>Nik Whitehead</cp:lastModifiedBy>
  <cp:revision>79</cp:revision>
  <dcterms:created xsi:type="dcterms:W3CDTF">2011-09-13T10:27:46Z</dcterms:created>
  <dcterms:modified xsi:type="dcterms:W3CDTF">2026-01-21T10:49:33Z</dcterms:modified>
</cp:coreProperties>
</file>