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notesMasterIdLst>
    <p:notesMasterId r:id="rId54"/>
  </p:notesMasterIdLst>
  <p:handoutMasterIdLst>
    <p:handoutMasterId r:id="rId55"/>
  </p:handoutMasterIdLst>
  <p:sldIdLst>
    <p:sldId id="799" r:id="rId2"/>
    <p:sldId id="833" r:id="rId3"/>
    <p:sldId id="834" r:id="rId4"/>
    <p:sldId id="835" r:id="rId5"/>
    <p:sldId id="808" r:id="rId6"/>
    <p:sldId id="809" r:id="rId7"/>
    <p:sldId id="810" r:id="rId8"/>
    <p:sldId id="811" r:id="rId9"/>
    <p:sldId id="800" r:id="rId10"/>
    <p:sldId id="776" r:id="rId11"/>
    <p:sldId id="801" r:id="rId12"/>
    <p:sldId id="802" r:id="rId13"/>
    <p:sldId id="805" r:id="rId14"/>
    <p:sldId id="806" r:id="rId15"/>
    <p:sldId id="787" r:id="rId16"/>
    <p:sldId id="703" r:id="rId17"/>
    <p:sldId id="765" r:id="rId18"/>
    <p:sldId id="788" r:id="rId19"/>
    <p:sldId id="705" r:id="rId20"/>
    <p:sldId id="790" r:id="rId21"/>
    <p:sldId id="789" r:id="rId22"/>
    <p:sldId id="704" r:id="rId23"/>
    <p:sldId id="774" r:id="rId24"/>
    <p:sldId id="700" r:id="rId25"/>
    <p:sldId id="702" r:id="rId26"/>
    <p:sldId id="837" r:id="rId27"/>
    <p:sldId id="792" r:id="rId28"/>
    <p:sldId id="793" r:id="rId29"/>
    <p:sldId id="795" r:id="rId30"/>
    <p:sldId id="768" r:id="rId31"/>
    <p:sldId id="743" r:id="rId32"/>
    <p:sldId id="796" r:id="rId33"/>
    <p:sldId id="797" r:id="rId34"/>
    <p:sldId id="769" r:id="rId35"/>
    <p:sldId id="749" r:id="rId36"/>
    <p:sldId id="798" r:id="rId37"/>
    <p:sldId id="706" r:id="rId38"/>
    <p:sldId id="766" r:id="rId39"/>
    <p:sldId id="838" r:id="rId40"/>
    <p:sldId id="840" r:id="rId41"/>
    <p:sldId id="839" r:id="rId42"/>
    <p:sldId id="750" r:id="rId43"/>
    <p:sldId id="756" r:id="rId44"/>
    <p:sldId id="751" r:id="rId45"/>
    <p:sldId id="753" r:id="rId46"/>
    <p:sldId id="755" r:id="rId47"/>
    <p:sldId id="767" r:id="rId48"/>
    <p:sldId id="761" r:id="rId49"/>
    <p:sldId id="763" r:id="rId50"/>
    <p:sldId id="760" r:id="rId51"/>
    <p:sldId id="836" r:id="rId52"/>
    <p:sldId id="777" r:id="rId53"/>
  </p:sldIdLst>
  <p:sldSz cx="9144000" cy="6858000" type="screen4x3"/>
  <p:notesSz cx="6669088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0000"/>
    <a:srgbClr val="D60093"/>
    <a:srgbClr val="FF99FF"/>
    <a:srgbClr val="CC0000"/>
    <a:srgbClr val="FFFFFF"/>
    <a:srgbClr val="0033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868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_rels/viewProps.xml.rels><?xml version="1.0" encoding="UTF-8" standalone="yes"?>
<Relationships xmlns="http://schemas.openxmlformats.org/package/2006/relationships"><Relationship Id="rId2" Type="http://schemas.openxmlformats.org/officeDocument/2006/relationships/slide" Target="slides/slide37.xml"/><Relationship Id="rId1" Type="http://schemas.openxmlformats.org/officeDocument/2006/relationships/slide" Target="slides/slide3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03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03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1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03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1">
                <a:latin typeface="Times New Roman" pitchFamily="18" charset="0"/>
              </a:defRPr>
            </a:lvl1pPr>
          </a:lstStyle>
          <a:p>
            <a:fld id="{18A6CD17-D1F5-46CF-A92E-CF72FBB915E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418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7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877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77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750" y="4714875"/>
            <a:ext cx="5335588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5877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8892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877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428163"/>
            <a:ext cx="28892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fld id="{2C91EA80-2B2A-4C88-A202-47DE343634F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71933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41701A-070E-42B9-A354-4B3FF63DC872}" type="slidenum">
              <a:rPr lang="en-US"/>
              <a:pPr/>
              <a:t>10</a:t>
            </a:fld>
            <a:endParaRPr lang="en-US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485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96A03C-1136-4870-98E0-D23308E5D6AE}" type="slidenum">
              <a:rPr lang="en-GB"/>
              <a:pPr/>
              <a:t>16</a:t>
            </a:fld>
            <a:endParaRPr lang="en-GB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550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97413B-3315-4B2B-83F9-E6A53314DF98}" type="slidenum">
              <a:rPr lang="en-GB"/>
              <a:pPr/>
              <a:t>17</a:t>
            </a:fld>
            <a:endParaRPr lang="en-GB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38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AB4584-7DB9-4348-958C-835C783F5F25}" type="slidenum">
              <a:rPr lang="en-GB"/>
              <a:pPr/>
              <a:t>19</a:t>
            </a:fld>
            <a:endParaRPr lang="en-GB"/>
          </a:p>
        </p:txBody>
      </p:sp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0743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850F1E-31BE-4859-B973-C7AC73361828}" type="slidenum">
              <a:rPr lang="en-GB"/>
              <a:pPr/>
              <a:t>22</a:t>
            </a:fld>
            <a:endParaRPr lang="en-GB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558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C0EED96-F336-4C3C-8BF3-477EDD8EE644}" type="slidenum">
              <a:rPr lang="en-GB"/>
              <a:pPr/>
              <a:t>24</a:t>
            </a:fld>
            <a:endParaRPr lang="en-GB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212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7193CE-E5E1-4B23-B536-32AB782EFEFB}" type="slidenum">
              <a:rPr lang="en-GB"/>
              <a:pPr/>
              <a:t>25</a:t>
            </a:fld>
            <a:endParaRPr lang="en-GB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3125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0A4DA45-479E-4620-A3D9-57F0F75E297A}" type="slidenum">
              <a:rPr lang="en-GB"/>
              <a:pPr/>
              <a:t>30</a:t>
            </a:fld>
            <a:endParaRPr lang="en-GB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8313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596907B-7720-4C75-AF20-FE7C8D9E84E7}" type="slidenum">
              <a:rPr lang="en-GB"/>
              <a:pPr/>
              <a:t>31</a:t>
            </a:fld>
            <a:endParaRPr lang="en-GB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8863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46A71FA-53D1-4617-99E9-C632848B0483}" type="slidenum">
              <a:rPr lang="en-GB"/>
              <a:pPr/>
              <a:t>34</a:t>
            </a:fld>
            <a:endParaRPr lang="en-GB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403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5221FCF-454D-4196-9804-91C8DC387AD6}" type="slidenum">
              <a:rPr lang="en-GB"/>
              <a:pPr/>
              <a:t>35</a:t>
            </a:fld>
            <a:endParaRPr lang="en-GB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9084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>
              <a:latin typeface="Calibri" pitchFamily="34" charset="0"/>
            </a:endParaRPr>
          </a:p>
        </p:txBody>
      </p:sp>
      <p:sp>
        <p:nvSpPr>
          <p:cNvPr id="3277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D19AF02-005F-484E-BE37-8B775A635028}" type="slidenum">
              <a:rPr lang="en-US">
                <a:latin typeface="Arial" pitchFamily="34" charset="0"/>
                <a:cs typeface="Arial" pitchFamily="34" charset="0"/>
              </a:rPr>
              <a:pPr/>
              <a:t>36</a:t>
            </a:fld>
            <a:endParaRPr lang="en-US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7110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7F5CD5-0F2E-4C0E-A45C-A18B980A7824}" type="slidenum">
              <a:rPr lang="en-GB"/>
              <a:pPr/>
              <a:t>37</a:t>
            </a:fld>
            <a:endParaRPr lang="en-GB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530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31F59B8-7DC7-403C-928D-56C44971549D}" type="slidenum">
              <a:rPr lang="en-GB"/>
              <a:pPr/>
              <a:t>38</a:t>
            </a:fld>
            <a:endParaRPr lang="en-GB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0230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32F38C-34EE-4185-BBBE-AE8CF59EE41B}" type="slidenum">
              <a:rPr lang="en-GB"/>
              <a:pPr/>
              <a:t>42</a:t>
            </a:fld>
            <a:endParaRPr lang="en-GB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8930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868C7E-2712-4037-A295-6A97D80C853F}" type="slidenum">
              <a:rPr lang="en-GB"/>
              <a:pPr/>
              <a:t>43</a:t>
            </a:fld>
            <a:endParaRPr lang="en-GB"/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9708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E1E2C31-374B-4E19-B65C-BF590EDF3828}" type="slidenum">
              <a:rPr lang="en-GB"/>
              <a:pPr/>
              <a:t>44</a:t>
            </a:fld>
            <a:endParaRPr lang="en-GB"/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2046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7A10DA-4598-4103-B70B-816295EA32D3}" type="slidenum">
              <a:rPr lang="en-GB"/>
              <a:pPr/>
              <a:t>45</a:t>
            </a:fld>
            <a:endParaRPr lang="en-GB"/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1565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36C83B8-6B65-4AE7-8AD3-F60500677CA5}" type="slidenum">
              <a:rPr lang="en-GB"/>
              <a:pPr/>
              <a:t>46</a:t>
            </a:fld>
            <a:endParaRPr lang="en-GB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0992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E09E4EB-C54C-4D14-B4A0-18A1AE1C6A70}" type="slidenum">
              <a:rPr lang="en-GB"/>
              <a:pPr/>
              <a:t>47</a:t>
            </a:fld>
            <a:endParaRPr lang="en-GB"/>
          </a:p>
        </p:txBody>
      </p:sp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5477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079504-6B60-4FE6-BEFA-ED33EBB66062}" type="slidenum">
              <a:rPr lang="en-GB"/>
              <a:pPr/>
              <a:t>48</a:t>
            </a:fld>
            <a:endParaRPr lang="en-GB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6343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73EBEF-D045-48E3-AEA5-C1DA2CA9988B}" type="slidenum">
              <a:rPr lang="en-GB"/>
              <a:pPr/>
              <a:t>49</a:t>
            </a:fld>
            <a:endParaRPr lang="en-GB"/>
          </a:p>
        </p:txBody>
      </p:sp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47082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EA04A73-D3D7-4170-904D-AA2CA65C1C7B}" type="slidenum">
              <a:rPr lang="en-GB"/>
              <a:pPr/>
              <a:t>50</a:t>
            </a:fld>
            <a:endParaRPr lang="en-GB"/>
          </a:p>
        </p:txBody>
      </p:sp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23849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7"/>
          <p:cNvSpPr txBox="1">
            <a:spLocks noGrp="1" noChangeArrowheads="1"/>
          </p:cNvSpPr>
          <p:nvPr/>
        </p:nvSpPr>
        <p:spPr bwMode="auto">
          <a:xfrm>
            <a:off x="3778250" y="9428163"/>
            <a:ext cx="28892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F568E887-40CE-4268-A14F-A431B06EDDFE}" type="slidenum">
              <a:rPr lang="en-GB" sz="1200">
                <a:latin typeface="Times New Roman" pitchFamily="18" charset="0"/>
              </a:rPr>
              <a:pPr algn="r"/>
              <a:t>52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16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2628" y="770467"/>
            <a:ext cx="8086725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0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0634" y="4198409"/>
            <a:ext cx="6921151" cy="1645920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D4CBAA2A-3EA4-41B8-BCA9-5403350F1E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470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C6BD8-A1E0-4292-92D5-0E36D1F6B7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97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628" y="767419"/>
            <a:ext cx="8085582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0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634" y="4187275"/>
            <a:ext cx="6919722" cy="1645920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4E8EB-F722-4BB4-981D-5689F2DDF40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595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7492" y="1993392"/>
            <a:ext cx="3806190" cy="3767328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7738" y="1993392"/>
            <a:ext cx="3806190" cy="3767328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EC05B-D676-432E-B458-35AA223630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861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492" y="2032000"/>
            <a:ext cx="3806190" cy="7234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492" y="2736150"/>
            <a:ext cx="3806190" cy="32004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66310" y="2029968"/>
            <a:ext cx="3806190" cy="722376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66310" y="2734056"/>
            <a:ext cx="3806190" cy="32004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2CC66-CB53-475A-AA4C-943B27244E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026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9944E-C8CF-4AEA-B783-4C623EAE76E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770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FAE2D-2209-469E-8181-33743E16E69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77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15000" y="0"/>
            <a:ext cx="3429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196053" y="542282"/>
            <a:ext cx="253746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36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762000"/>
            <a:ext cx="4572000" cy="4572000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06987" y="2511813"/>
            <a:ext cx="254889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500">
                <a:solidFill>
                  <a:srgbClr val="404040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60193B42-83B1-44B6-AFB4-372D623751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446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918" y="5418668"/>
            <a:ext cx="8085582" cy="613283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9144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rgbClr val="4D4D4D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7492" y="5909735"/>
            <a:ext cx="6922008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321490D6-E51E-488A-8C50-011F60E2B13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4392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E2DA-594B-45BA-A46A-468A8C172E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651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7963" y="695325"/>
            <a:ext cx="1971675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8644" y="714376"/>
            <a:ext cx="5800725" cy="54006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80BD3-AE49-429A-87F6-742B112246E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6554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BE57205-4099-4A59-B07F-9AC18588017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826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2919" y="499533"/>
            <a:ext cx="8079581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206" y="1993393"/>
            <a:ext cx="8065294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4350" y="6412447"/>
            <a:ext cx="30861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0" y="6554697"/>
            <a:ext cx="37719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41193" y="5829748"/>
            <a:ext cx="219456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0" b="0">
                <a:ln>
                  <a:noFill/>
                </a:ln>
                <a:solidFill>
                  <a:schemeClr val="accent1">
                    <a:alpha val="20000"/>
                  </a:schemeClr>
                </a:solidFill>
                <a:latin typeface="+mj-lt"/>
              </a:defRPr>
            </a:lvl1pPr>
          </a:lstStyle>
          <a:p>
            <a:fld id="{D1174ACF-F42F-4B05-B57B-6B4A3EE19E6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687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274320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hyperlink" Target="http://www.sciencemag.org/content/vol296/issue5572/images/large/se2020502002.jpeg" TargetMode="External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hyperlink" Target="http://www.mpg.de/english/illustrationsDocumentation/documentation/pressReleases/2002/news0211_bild1.jpg" TargetMode="External"/><Relationship Id="rId4" Type="http://schemas.openxmlformats.org/officeDocument/2006/relationships/image" Target="../media/image24.png"/><Relationship Id="rId9" Type="http://schemas.openxmlformats.org/officeDocument/2006/relationships/image" Target="../media/image2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mag.org/content/vol291/issue5509/images/large/se0819226001.jpe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44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w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3716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Prehistory of stone tool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shape a stone?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 often called knapping (or flint knapping or flaking)</a:t>
            </a:r>
          </a:p>
          <a:p>
            <a:endParaRPr lang="en-GB" dirty="0"/>
          </a:p>
          <a:p>
            <a:r>
              <a:rPr lang="en-GB" dirty="0"/>
              <a:t>percussion</a:t>
            </a:r>
          </a:p>
          <a:p>
            <a:r>
              <a:rPr lang="en-GB" dirty="0"/>
              <a:t>pressure</a:t>
            </a:r>
          </a:p>
          <a:p>
            <a:r>
              <a:rPr lang="en-GB" dirty="0"/>
              <a:t>grinding</a:t>
            </a:r>
          </a:p>
          <a:p>
            <a:r>
              <a:rPr lang="en-GB" dirty="0"/>
              <a:t>a mix of all three!</a:t>
            </a:r>
          </a:p>
        </p:txBody>
      </p:sp>
    </p:spTree>
    <p:extLst>
      <p:ext uri="{BB962C8B-B14F-4D97-AF65-F5344CB8AC3E}">
        <p14:creationId xmlns:p14="http://schemas.microsoft.com/office/powerpoint/2010/main" val="3870056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4" name="Picture 4" descr="knap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333375"/>
            <a:ext cx="6624638" cy="436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5" name="Picture 5" descr="knap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81413" y="3054350"/>
            <a:ext cx="5462587" cy="380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8535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knap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476250"/>
            <a:ext cx="4608512" cy="342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7" name="Picture 3" descr="knap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1341438"/>
            <a:ext cx="3621087" cy="5189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96474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does the word lithic mean?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484313"/>
            <a:ext cx="7772400" cy="4114800"/>
          </a:xfrm>
        </p:spPr>
        <p:txBody>
          <a:bodyPr>
            <a:normAutofit/>
          </a:bodyPr>
          <a:lstStyle/>
          <a:p>
            <a:r>
              <a:rPr lang="en-GB" dirty="0" err="1"/>
              <a:t>Lithos</a:t>
            </a:r>
            <a:r>
              <a:rPr lang="en-GB"/>
              <a:t> – stone</a:t>
            </a:r>
          </a:p>
          <a:p>
            <a:endParaRPr lang="en-GB" sz="2800"/>
          </a:p>
          <a:p>
            <a:r>
              <a:rPr lang="en-GB"/>
              <a:t>Stone - basically any kind of rock.</a:t>
            </a:r>
          </a:p>
          <a:p>
            <a:endParaRPr lang="en-GB" sz="2800"/>
          </a:p>
          <a:p>
            <a:r>
              <a:rPr lang="en-GB"/>
              <a:t>Usually it applies to stone tools made by a person</a:t>
            </a:r>
          </a:p>
          <a:p>
            <a:endParaRPr lang="en-GB" sz="2800"/>
          </a:p>
          <a:p>
            <a:r>
              <a:rPr lang="en-GB"/>
              <a:t>So lithic as a word really refers to assemblages of stone tools or individual tools.</a:t>
            </a:r>
          </a:p>
        </p:txBody>
      </p:sp>
    </p:spTree>
    <p:extLst>
      <p:ext uri="{BB962C8B-B14F-4D97-AF65-F5344CB8AC3E}">
        <p14:creationId xmlns:p14="http://schemas.microsoft.com/office/powerpoint/2010/main" val="400270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304800"/>
            <a:ext cx="8991600" cy="1143000"/>
          </a:xfrm>
        </p:spPr>
        <p:txBody>
          <a:bodyPr>
            <a:normAutofit fontScale="90000"/>
          </a:bodyPr>
          <a:lstStyle/>
          <a:p>
            <a:r>
              <a:rPr lang="en-GB"/>
              <a:t>Everywhere people have gone they have used stone in some way or other</a:t>
            </a:r>
          </a:p>
        </p:txBody>
      </p:sp>
      <p:pic>
        <p:nvPicPr>
          <p:cNvPr id="4099" name="Picture 4" descr="worl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800" y="1828800"/>
            <a:ext cx="4637088" cy="477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72003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8100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/>
              <a:t>Most people associate the ‘Stone Age’ with the use of stone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2057400" y="1981200"/>
            <a:ext cx="5410200" cy="4114800"/>
          </a:xfrm>
        </p:spPr>
        <p:txBody>
          <a:bodyPr>
            <a:normAutofit fontScale="92500" lnSpcReduction="10000"/>
          </a:bodyPr>
          <a:lstStyle/>
          <a:p>
            <a:r>
              <a:rPr lang="en-GB" sz="2800"/>
              <a:t>Palaeolithic (old stone age) </a:t>
            </a:r>
          </a:p>
          <a:p>
            <a:r>
              <a:rPr lang="en-GB" sz="2800"/>
              <a:t>Mesolithic (middle stone age)</a:t>
            </a:r>
          </a:p>
          <a:p>
            <a:r>
              <a:rPr lang="en-GB" sz="2800"/>
              <a:t>Neolithic (new stone age)</a:t>
            </a:r>
          </a:p>
          <a:p>
            <a:endParaRPr lang="en-GB" sz="2800"/>
          </a:p>
          <a:p>
            <a:r>
              <a:rPr lang="en-GB" sz="2800"/>
              <a:t>But the rest of Prehistoric period also has stone tools</a:t>
            </a:r>
          </a:p>
          <a:p>
            <a:endParaRPr lang="en-GB" sz="2800"/>
          </a:p>
          <a:p>
            <a:r>
              <a:rPr lang="en-GB" sz="2800"/>
              <a:t>Bronze Age</a:t>
            </a:r>
          </a:p>
          <a:p>
            <a:r>
              <a:rPr lang="en-GB" sz="2800"/>
              <a:t>Iron Age</a:t>
            </a:r>
          </a:p>
        </p:txBody>
      </p:sp>
    </p:spTree>
    <p:extLst>
      <p:ext uri="{BB962C8B-B14F-4D97-AF65-F5344CB8AC3E}">
        <p14:creationId xmlns:p14="http://schemas.microsoft.com/office/powerpoint/2010/main" val="405339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Content Placeholder 8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8913"/>
            <a:ext cx="9175750" cy="6237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9638" name="Rectangle 6"/>
          <p:cNvSpPr>
            <a:spLocks noChangeArrowheads="1"/>
          </p:cNvSpPr>
          <p:nvPr/>
        </p:nvSpPr>
        <p:spPr bwMode="auto">
          <a:xfrm>
            <a:off x="323850" y="404813"/>
            <a:ext cx="4176713" cy="5237162"/>
          </a:xfrm>
          <a:prstGeom prst="rect">
            <a:avLst/>
          </a:prstGeom>
          <a:solidFill>
            <a:srgbClr val="9900CC">
              <a:alpha val="14117"/>
            </a:srgbClr>
          </a:solidFill>
          <a:ln w="38100">
            <a:solidFill>
              <a:srgbClr val="9900CC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2916238" y="5118100"/>
            <a:ext cx="1443037" cy="338138"/>
          </a:xfrm>
          <a:prstGeom prst="rect">
            <a:avLst/>
          </a:prstGeom>
          <a:solidFill>
            <a:schemeClr val="bg1"/>
          </a:solidFill>
          <a:ln w="57150">
            <a:solidFill>
              <a:srgbClr val="9900CC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600"/>
              <a:t>Stone Tool Use</a:t>
            </a:r>
          </a:p>
        </p:txBody>
      </p:sp>
      <p:sp>
        <p:nvSpPr>
          <p:cNvPr id="69642" name="Line 10"/>
          <p:cNvSpPr>
            <a:spLocks noChangeShapeType="1"/>
          </p:cNvSpPr>
          <p:nvPr/>
        </p:nvSpPr>
        <p:spPr bwMode="auto">
          <a:xfrm flipV="1">
            <a:off x="323850" y="404813"/>
            <a:ext cx="0" cy="5256212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417513" y="1989138"/>
            <a:ext cx="2012950" cy="338137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600"/>
              <a:t>All other technologies</a:t>
            </a:r>
          </a:p>
        </p:txBody>
      </p:sp>
    </p:spTree>
    <p:extLst>
      <p:ext uri="{BB962C8B-B14F-4D97-AF65-F5344CB8AC3E}">
        <p14:creationId xmlns:p14="http://schemas.microsoft.com/office/powerpoint/2010/main" val="132900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94288 0.01063 L 3.33333E-6 4.04624E-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96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00" y="-50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 animBg="1"/>
      <p:bldP spid="69640" grpId="0" animBg="1"/>
      <p:bldP spid="69642" grpId="0" animBg="1"/>
      <p:bldP spid="69642" grpId="1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 descr="C:\My Pictures\bo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7400" y="914400"/>
            <a:ext cx="5100638" cy="538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 Box 5"/>
          <p:cNvSpPr txBox="1">
            <a:spLocks noChangeArrowheads="1"/>
          </p:cNvSpPr>
          <p:nvPr/>
        </p:nvSpPr>
        <p:spPr bwMode="auto">
          <a:xfrm>
            <a:off x="2590800" y="990600"/>
            <a:ext cx="2514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backbone - curved</a:t>
            </a:r>
          </a:p>
        </p:txBody>
      </p:sp>
      <p:sp>
        <p:nvSpPr>
          <p:cNvPr id="17412" name="Line 6"/>
          <p:cNvSpPr>
            <a:spLocks noChangeShapeType="1"/>
          </p:cNvSpPr>
          <p:nvPr/>
        </p:nvSpPr>
        <p:spPr bwMode="auto">
          <a:xfrm>
            <a:off x="4419600" y="1447800"/>
            <a:ext cx="990600" cy="1066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3" name="Text Box 7"/>
          <p:cNvSpPr txBox="1">
            <a:spLocks noChangeArrowheads="1"/>
          </p:cNvSpPr>
          <p:nvPr/>
        </p:nvSpPr>
        <p:spPr bwMode="auto">
          <a:xfrm>
            <a:off x="7086600" y="4648200"/>
            <a:ext cx="18288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Pelvis short and basin like</a:t>
            </a:r>
          </a:p>
        </p:txBody>
      </p:sp>
      <p:sp>
        <p:nvSpPr>
          <p:cNvPr id="17414" name="Line 8"/>
          <p:cNvSpPr>
            <a:spLocks noChangeShapeType="1"/>
          </p:cNvSpPr>
          <p:nvPr/>
        </p:nvSpPr>
        <p:spPr bwMode="auto">
          <a:xfrm flipH="1" flipV="1">
            <a:off x="5715000" y="3200400"/>
            <a:ext cx="1295400" cy="16764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Text Box 9"/>
          <p:cNvSpPr txBox="1">
            <a:spLocks noChangeArrowheads="1"/>
          </p:cNvSpPr>
          <p:nvPr/>
        </p:nvSpPr>
        <p:spPr bwMode="auto">
          <a:xfrm>
            <a:off x="228600" y="4572000"/>
            <a:ext cx="2133600" cy="784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Restructuring of </a:t>
            </a:r>
          </a:p>
          <a:p>
            <a:pPr>
              <a:spcBef>
                <a:spcPct val="50000"/>
              </a:spcBef>
            </a:pPr>
            <a:r>
              <a:rPr lang="en-GB" dirty="0"/>
              <a:t>knee joints</a:t>
            </a:r>
          </a:p>
        </p:txBody>
      </p:sp>
      <p:sp>
        <p:nvSpPr>
          <p:cNvPr id="17416" name="Line 10"/>
          <p:cNvSpPr>
            <a:spLocks noChangeShapeType="1"/>
          </p:cNvSpPr>
          <p:nvPr/>
        </p:nvSpPr>
        <p:spPr bwMode="auto">
          <a:xfrm flipV="1">
            <a:off x="1547664" y="4953000"/>
            <a:ext cx="1119336" cy="1524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2440" y="259080"/>
            <a:ext cx="2428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Primates and humans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7"/>
          <p:cNvSpPr>
            <a:spLocks noChangeArrowheads="1"/>
          </p:cNvSpPr>
          <p:nvPr/>
        </p:nvSpPr>
        <p:spPr bwMode="auto">
          <a:xfrm>
            <a:off x="395288" y="4652963"/>
            <a:ext cx="5329237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en-US" sz="3200" b="1">
              <a:solidFill>
                <a:schemeClr val="bg1"/>
              </a:solidFill>
            </a:endParaRPr>
          </a:p>
        </p:txBody>
      </p:sp>
      <p:sp>
        <p:nvSpPr>
          <p:cNvPr id="17410" name="Text Box 3"/>
          <p:cNvSpPr txBox="1">
            <a:spLocks noChangeArrowheads="1"/>
          </p:cNvSpPr>
          <p:nvPr/>
        </p:nvSpPr>
        <p:spPr bwMode="auto">
          <a:xfrm>
            <a:off x="179388" y="285750"/>
            <a:ext cx="87503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rgbClr val="FFFF00"/>
                </a:solidFill>
                <a:latin typeface="Tahoma" pitchFamily="34" charset="0"/>
              </a:rPr>
              <a:t>Apes as Models</a:t>
            </a:r>
          </a:p>
        </p:txBody>
      </p:sp>
      <p:pic>
        <p:nvPicPr>
          <p:cNvPr id="17411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8950" y="71438"/>
            <a:ext cx="2220913" cy="34290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  <p:pic>
        <p:nvPicPr>
          <p:cNvPr id="17412" name="Picture 1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41638" y="1341438"/>
            <a:ext cx="3444875" cy="518318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  <p:pic>
        <p:nvPicPr>
          <p:cNvPr id="17413" name="Picture 1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8" y="3571875"/>
            <a:ext cx="2124075" cy="32416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  <p:pic>
        <p:nvPicPr>
          <p:cNvPr id="17414" name="Picture 1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125" y="3170238"/>
            <a:ext cx="22098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29388" y="122238"/>
            <a:ext cx="2298700" cy="294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2954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sz="4000"/>
              <a:t>There are some other important traditional differences between apes and modern humans</a:t>
            </a:r>
            <a:br>
              <a:rPr lang="en-GB" sz="4000"/>
            </a:br>
            <a:endParaRPr lang="en-GB" sz="4000"/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1828800" y="3200400"/>
            <a:ext cx="60198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Culture			Language</a:t>
            </a:r>
          </a:p>
          <a:p>
            <a:pPr>
              <a:spcBef>
                <a:spcPct val="50000"/>
              </a:spcBef>
            </a:pPr>
            <a:r>
              <a:rPr lang="en-GB" dirty="0"/>
              <a:t>Tool use			Symbolic awareness</a:t>
            </a:r>
          </a:p>
          <a:p>
            <a:pPr>
              <a:spcBef>
                <a:spcPct val="50000"/>
              </a:spcBef>
            </a:pPr>
            <a:r>
              <a:rPr lang="en-GB" dirty="0"/>
              <a:t>Social activities	Self awareness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1066800" y="5181600"/>
            <a:ext cx="6705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But are these really unique to humans?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447800"/>
            <a:ext cx="7772400" cy="4114800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Anticipating future events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seasonal examination of termite mounds by chimps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gorillas examining bamboo stands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Planning depth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caching anvil stones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using a tool to achieve a desired end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Novel solutions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adapting existing knowledge to new problems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Limited symbolic awareness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use of a lexicon (words)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Cognitive maps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fruit trees and anvils</a:t>
            </a:r>
          </a:p>
        </p:txBody>
      </p:sp>
      <p:sp>
        <p:nvSpPr>
          <p:cNvPr id="28675" name="Text Box 4"/>
          <p:cNvSpPr txBox="1">
            <a:spLocks noChangeArrowheads="1"/>
          </p:cNvSpPr>
          <p:nvPr/>
        </p:nvSpPr>
        <p:spPr bwMode="auto">
          <a:xfrm>
            <a:off x="1295400" y="457200"/>
            <a:ext cx="66294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/>
              <a:t>Evidence of intelligence in apes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 bldLvl="3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532209" y="82126"/>
            <a:ext cx="8079581" cy="165819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/>
              <a:t>Modern tool use amongst chimps</a:t>
            </a:r>
            <a:br>
              <a:rPr lang="en-GB" sz="4000" dirty="0"/>
            </a:br>
            <a:r>
              <a:rPr lang="en-GB" sz="3100" dirty="0" err="1">
                <a:solidFill>
                  <a:srgbClr val="FF0000"/>
                </a:solidFill>
              </a:rPr>
              <a:t>Haslam</a:t>
            </a:r>
            <a:r>
              <a:rPr lang="en-GB" sz="3100" dirty="0">
                <a:solidFill>
                  <a:srgbClr val="FF0000"/>
                </a:solidFill>
              </a:rPr>
              <a:t> </a:t>
            </a:r>
            <a:r>
              <a:rPr lang="en-GB" sz="3100" i="1" dirty="0">
                <a:solidFill>
                  <a:srgbClr val="FF0000"/>
                </a:solidFill>
              </a:rPr>
              <a:t>et al </a:t>
            </a:r>
            <a:r>
              <a:rPr lang="en-GB" sz="3100" dirty="0">
                <a:solidFill>
                  <a:srgbClr val="FF0000"/>
                </a:solidFill>
              </a:rPr>
              <a:t>2009 – Nature 460: 339-344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547100" cy="204470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sz="2400" dirty="0"/>
              <a:t>Wild chimpanzees, orangutans (</a:t>
            </a:r>
            <a:r>
              <a:rPr lang="en-GB" sz="2400" i="1" dirty="0"/>
              <a:t>Pongo spp</a:t>
            </a:r>
            <a:r>
              <a:rPr lang="en-GB" sz="2400" dirty="0"/>
              <a:t>.) and capuchin monkeys use 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leaf, wood, twig, grass and bark tools, 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often </a:t>
            </a:r>
            <a:r>
              <a:rPr lang="en-GB" sz="2000" dirty="0" err="1"/>
              <a:t>modifyingt</a:t>
            </a:r>
            <a:r>
              <a:rPr lang="en-GB" sz="2000" dirty="0"/>
              <a:t> he items to better suit the targeted task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Wild western gorillas (</a:t>
            </a:r>
            <a:r>
              <a:rPr lang="en-GB" sz="2400" i="1" dirty="0"/>
              <a:t>Gorilla gorilla</a:t>
            </a:r>
            <a:r>
              <a:rPr lang="en-GB" sz="2400" dirty="0"/>
              <a:t>) have also recently been reported to use branch tools for postural support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en-GB" sz="2400" dirty="0"/>
          </a:p>
        </p:txBody>
      </p:sp>
      <p:pic>
        <p:nvPicPr>
          <p:cNvPr id="3277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4500" y="3841750"/>
            <a:ext cx="8396288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2773" name="TextBox 3"/>
          <p:cNvSpPr txBox="1">
            <a:spLocks noChangeArrowheads="1"/>
          </p:cNvSpPr>
          <p:nvPr/>
        </p:nvSpPr>
        <p:spPr bwMode="auto">
          <a:xfrm>
            <a:off x="571500" y="6146800"/>
            <a:ext cx="17065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Fishing for termites</a:t>
            </a:r>
          </a:p>
        </p:txBody>
      </p:sp>
      <p:sp>
        <p:nvSpPr>
          <p:cNvPr id="32774" name="TextBox 12"/>
          <p:cNvSpPr txBox="1">
            <a:spLocks noChangeArrowheads="1"/>
          </p:cNvSpPr>
          <p:nvPr/>
        </p:nvSpPr>
        <p:spPr bwMode="auto">
          <a:xfrm>
            <a:off x="3378200" y="6178550"/>
            <a:ext cx="15684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Nest construction</a:t>
            </a:r>
          </a:p>
        </p:txBody>
      </p:sp>
      <p:sp>
        <p:nvSpPr>
          <p:cNvPr id="32775" name="TextBox 13"/>
          <p:cNvSpPr txBox="1">
            <a:spLocks noChangeArrowheads="1"/>
          </p:cNvSpPr>
          <p:nvPr/>
        </p:nvSpPr>
        <p:spPr bwMode="auto">
          <a:xfrm>
            <a:off x="6215063" y="6054725"/>
            <a:ext cx="26257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/>
              <a:t>Using branch as an anvil in cracking oil-palm nuts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373063" y="2238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200"/>
              <a:t>Modern tool use amongst chimps</a:t>
            </a:r>
            <a:br>
              <a:rPr lang="en-GB" sz="3200"/>
            </a:br>
            <a:r>
              <a:rPr lang="en-GB" sz="3200">
                <a:solidFill>
                  <a:srgbClr val="FF0000"/>
                </a:solidFill>
              </a:rPr>
              <a:t>Haslam </a:t>
            </a:r>
            <a:r>
              <a:rPr lang="en-GB" sz="3200" i="1">
                <a:solidFill>
                  <a:srgbClr val="FF0000"/>
                </a:solidFill>
              </a:rPr>
              <a:t>et al </a:t>
            </a:r>
            <a:r>
              <a:rPr lang="en-GB" sz="3200">
                <a:solidFill>
                  <a:srgbClr val="FF0000"/>
                </a:solidFill>
              </a:rPr>
              <a:t>2009 – Nature 460: 339-344</a:t>
            </a:r>
            <a:endParaRPr lang="en-GB" sz="3200"/>
          </a:p>
        </p:txBody>
      </p:sp>
      <p:sp>
        <p:nvSpPr>
          <p:cNvPr id="3379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20800"/>
            <a:ext cx="8483600" cy="1955800"/>
          </a:xfrm>
        </p:spPr>
        <p:txBody>
          <a:bodyPr>
            <a:normAutofit lnSpcReduction="10000"/>
          </a:bodyPr>
          <a:lstStyle/>
          <a:p>
            <a:r>
              <a:rPr lang="en-GB" sz="1800"/>
              <a:t>Chimpanzees and capuchins use stone hammer-and-anvil combinations to crack hard-shelled nuts</a:t>
            </a:r>
          </a:p>
          <a:p>
            <a:r>
              <a:rPr lang="en-GB" sz="1800"/>
              <a:t>Anvils for opening hard-shelled fruits. </a:t>
            </a:r>
          </a:p>
          <a:p>
            <a:r>
              <a:rPr lang="en-GB" sz="1800"/>
              <a:t>Island-dwelling long-tailed macaques (</a:t>
            </a:r>
            <a:r>
              <a:rPr lang="en-GB" sz="1800" i="1"/>
              <a:t>Macaca fascicularis</a:t>
            </a:r>
            <a:r>
              <a:rPr lang="en-GB" sz="1800"/>
              <a:t>) use stones to crack molluscs and crabs</a:t>
            </a:r>
          </a:p>
          <a:p>
            <a:r>
              <a:rPr lang="en-GB" sz="1800"/>
              <a:t>Bearded capuchins use stones to dig for tubers and to process plants such as cactus</a:t>
            </a:r>
          </a:p>
        </p:txBody>
      </p:sp>
      <p:pic>
        <p:nvPicPr>
          <p:cNvPr id="3379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1000" y="3248025"/>
            <a:ext cx="5673725" cy="293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3797" name="TextBox 4"/>
          <p:cNvSpPr txBox="1">
            <a:spLocks noChangeArrowheads="1"/>
          </p:cNvSpPr>
          <p:nvPr/>
        </p:nvSpPr>
        <p:spPr bwMode="auto">
          <a:xfrm>
            <a:off x="1409700" y="6323013"/>
            <a:ext cx="4005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Chimpanzee cracking nuts with a stone hammer</a:t>
            </a:r>
          </a:p>
        </p:txBody>
      </p:sp>
      <p:sp>
        <p:nvSpPr>
          <p:cNvPr id="33798" name="TextBox 6"/>
          <p:cNvSpPr txBox="1">
            <a:spLocks noChangeArrowheads="1"/>
          </p:cNvSpPr>
          <p:nvPr/>
        </p:nvSpPr>
        <p:spPr bwMode="auto">
          <a:xfrm>
            <a:off x="7424738" y="3252788"/>
            <a:ext cx="1566862" cy="203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/>
              <a:t>Capuchin cracking nuts using a stone hammer and wood anvil</a:t>
            </a:r>
          </a:p>
          <a:p>
            <a:endParaRPr lang="en-GB" sz="1400" b="1"/>
          </a:p>
          <a:p>
            <a:r>
              <a:rPr lang="en-GB" sz="1400" b="1"/>
              <a:t>Note</a:t>
            </a:r>
            <a:r>
              <a:rPr lang="en-GB" sz="1400"/>
              <a:t> upright posture and large hammer stone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3600">
                <a:latin typeface="Calibri" pitchFamily="34" charset="0"/>
              </a:rPr>
              <a:t>Chimpanzee use of spears to hunt bush-baby</a:t>
            </a:r>
            <a:r>
              <a:rPr lang="en-GB" altLang="en-US" sz="3600">
                <a:latin typeface="Calibri" pitchFamily="34" charset="0"/>
              </a:rPr>
              <a:t>’</a:t>
            </a:r>
            <a:r>
              <a:rPr lang="en-GB" sz="3600">
                <a:latin typeface="Calibri" pitchFamily="34" charset="0"/>
              </a:rPr>
              <a:t>s in Senegal</a:t>
            </a:r>
          </a:p>
        </p:txBody>
      </p:sp>
      <p:pic>
        <p:nvPicPr>
          <p:cNvPr id="21506" name="Picture 6" descr="chimpanzee_spe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989138"/>
            <a:ext cx="26860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1700213"/>
            <a:ext cx="5486400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ext Box 2"/>
          <p:cNvSpPr txBox="1">
            <a:spLocks noChangeArrowheads="1"/>
          </p:cNvSpPr>
          <p:nvPr/>
        </p:nvSpPr>
        <p:spPr bwMode="auto">
          <a:xfrm>
            <a:off x="323850" y="319088"/>
            <a:ext cx="8569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>
                <a:latin typeface="Tahoma" pitchFamily="34" charset="0"/>
              </a:rPr>
              <a:t>Chimps appear to Understand Causality</a:t>
            </a:r>
          </a:p>
        </p:txBody>
      </p:sp>
      <p:sp>
        <p:nvSpPr>
          <p:cNvPr id="43010" name="Rectangle 3"/>
          <p:cNvSpPr>
            <a:spLocks noChangeArrowheads="1"/>
          </p:cNvSpPr>
          <p:nvPr/>
        </p:nvSpPr>
        <p:spPr bwMode="auto">
          <a:xfrm>
            <a:off x="323850" y="1268413"/>
            <a:ext cx="864076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sz="2400" dirty="0">
                <a:latin typeface="Tahoma" pitchFamily="34" charset="0"/>
              </a:rPr>
              <a:t>  Have representations of what a tool should look like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sz="2400" dirty="0">
                <a:latin typeface="Tahoma" pitchFamily="34" charset="0"/>
              </a:rPr>
              <a:t>  94% of sticks are made and standardised before use</a:t>
            </a:r>
          </a:p>
        </p:txBody>
      </p:sp>
      <p:pic>
        <p:nvPicPr>
          <p:cNvPr id="43011" name="Picture 4" descr="Loading Photo. Click the image to close this window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3068638"/>
            <a:ext cx="3765550" cy="2506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2" name="Picture 5" descr="ant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825" y="4635500"/>
            <a:ext cx="3389313" cy="2033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3" name="Picture 6" descr="51001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075" y="2133600"/>
            <a:ext cx="3603625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ext Box 2"/>
          <p:cNvSpPr txBox="1">
            <a:spLocks noChangeArrowheads="1"/>
          </p:cNvSpPr>
          <p:nvPr/>
        </p:nvSpPr>
        <p:spPr bwMode="auto">
          <a:xfrm>
            <a:off x="395288" y="1541463"/>
            <a:ext cx="594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 Materials rarely co-occur together</a:t>
            </a:r>
          </a:p>
        </p:txBody>
      </p:sp>
      <p:sp>
        <p:nvSpPr>
          <p:cNvPr id="45058" name="Rectangle 4"/>
          <p:cNvSpPr>
            <a:spLocks noChangeArrowheads="1"/>
          </p:cNvSpPr>
          <p:nvPr/>
        </p:nvSpPr>
        <p:spPr bwMode="auto">
          <a:xfrm>
            <a:off x="395288" y="2147888"/>
            <a:ext cx="8640762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sz="2400">
                <a:latin typeface="Tahoma" pitchFamily="34" charset="0"/>
              </a:rPr>
              <a:t> Nuts transported to anvils</a:t>
            </a:r>
          </a:p>
          <a:p>
            <a:pPr lvl="1">
              <a:buFontTx/>
              <a:buChar char="•"/>
            </a:pPr>
            <a:r>
              <a:rPr lang="en-GB" sz="2400">
                <a:latin typeface="Tahoma" pitchFamily="34" charset="0"/>
              </a:rPr>
              <a:t> 270 processed nuts, 20 transports (typically within 20 m)</a:t>
            </a:r>
          </a:p>
          <a:p>
            <a:pPr>
              <a:buFontTx/>
              <a:buChar char="•"/>
            </a:pPr>
            <a:r>
              <a:rPr lang="en-GB" sz="2400">
                <a:latin typeface="Tahoma" pitchFamily="34" charset="0"/>
              </a:rPr>
              <a:t> Avg hammer transport is 120 m</a:t>
            </a:r>
          </a:p>
          <a:p>
            <a:pPr lvl="1">
              <a:buFontTx/>
              <a:buChar char="•"/>
            </a:pPr>
            <a:r>
              <a:rPr lang="en-GB" sz="2400">
                <a:latin typeface="Tahoma" pitchFamily="34" charset="0"/>
              </a:rPr>
              <a:t> Differential hammer transport by weight</a:t>
            </a:r>
          </a:p>
        </p:txBody>
      </p:sp>
      <p:pic>
        <p:nvPicPr>
          <p:cNvPr id="45059" name="Picture 5" descr="T304870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1500" y="260350"/>
            <a:ext cx="3322638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2054" name="Rectangle 6"/>
          <p:cNvSpPr>
            <a:spLocks noChangeArrowheads="1"/>
          </p:cNvSpPr>
          <p:nvPr/>
        </p:nvSpPr>
        <p:spPr bwMode="auto">
          <a:xfrm>
            <a:off x="395288" y="3789363"/>
            <a:ext cx="835342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sz="2400">
                <a:latin typeface="Tahoma" pitchFamily="34" charset="0"/>
              </a:rPr>
              <a:t> Hypothesis for a </a:t>
            </a:r>
            <a:r>
              <a:rPr lang="en-GB" sz="2400">
                <a:solidFill>
                  <a:srgbClr val="CC0000"/>
                </a:solidFill>
                <a:latin typeface="Tahoma" pitchFamily="34" charset="0"/>
              </a:rPr>
              <a:t>mental map</a:t>
            </a:r>
          </a:p>
          <a:p>
            <a:pPr lvl="1">
              <a:buFontTx/>
              <a:buChar char="•"/>
            </a:pPr>
            <a:r>
              <a:rPr lang="en-GB" sz="2400">
                <a:latin typeface="Tahoma" pitchFamily="34" charset="0"/>
              </a:rPr>
              <a:t> spatial abilities </a:t>
            </a:r>
          </a:p>
          <a:p>
            <a:pPr lvl="1">
              <a:buFontTx/>
              <a:buChar char="•"/>
            </a:pPr>
            <a:r>
              <a:rPr lang="en-GB" sz="2400">
                <a:latin typeface="Tahoma" pitchFamily="34" charset="0"/>
              </a:rPr>
              <a:t> must evaluate objects which are out of sight</a:t>
            </a:r>
          </a:p>
          <a:p>
            <a:pPr lvl="1">
              <a:buFontTx/>
              <a:buChar char="•"/>
            </a:pPr>
            <a:r>
              <a:rPr lang="en-GB" sz="2400">
                <a:latin typeface="Tahoma" pitchFamily="34" charset="0"/>
              </a:rPr>
              <a:t> hammer selection – anticipation</a:t>
            </a:r>
          </a:p>
        </p:txBody>
      </p:sp>
      <p:sp>
        <p:nvSpPr>
          <p:cNvPr id="45061" name="Text Box 3"/>
          <p:cNvSpPr txBox="1">
            <a:spLocks noChangeArrowheads="1"/>
          </p:cNvSpPr>
          <p:nvPr/>
        </p:nvSpPr>
        <p:spPr bwMode="auto">
          <a:xfrm>
            <a:off x="395288" y="192623"/>
            <a:ext cx="64087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 dirty="0">
                <a:latin typeface="Tahoma" pitchFamily="34" charset="0"/>
              </a:rPr>
              <a:t>Tools and Transport </a:t>
            </a:r>
          </a:p>
          <a:p>
            <a:pPr>
              <a:spcBef>
                <a:spcPct val="50000"/>
              </a:spcBef>
            </a:pPr>
            <a:r>
              <a:rPr lang="en-GB" sz="3200" dirty="0">
                <a:latin typeface="Tahoma" pitchFamily="34" charset="0"/>
              </a:rPr>
              <a:t>Behaviours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205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/>
              <a:t>Gorilla tool use</a:t>
            </a:r>
            <a:br>
              <a:rPr lang="en-GB" sz="4000"/>
            </a:br>
            <a:r>
              <a:rPr lang="en-GB" sz="4000">
                <a:solidFill>
                  <a:srgbClr val="FF0000"/>
                </a:solidFill>
              </a:rPr>
              <a:t>Breuer </a:t>
            </a:r>
            <a:r>
              <a:rPr lang="en-GB" sz="4000" i="1">
                <a:solidFill>
                  <a:srgbClr val="FF0000"/>
                </a:solidFill>
              </a:rPr>
              <a:t>et al</a:t>
            </a:r>
            <a:r>
              <a:rPr lang="en-GB" sz="4000">
                <a:solidFill>
                  <a:srgbClr val="FF0000"/>
                </a:solidFill>
              </a:rPr>
              <a:t>  2005:2041 - 2043</a:t>
            </a: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773238"/>
            <a:ext cx="8521700" cy="4703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ext Box 2"/>
          <p:cNvSpPr txBox="1">
            <a:spLocks noChangeArrowheads="1"/>
          </p:cNvSpPr>
          <p:nvPr/>
        </p:nvSpPr>
        <p:spPr bwMode="auto">
          <a:xfrm>
            <a:off x="304800" y="473075"/>
            <a:ext cx="8534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>
                <a:latin typeface="Tahoma" pitchFamily="34" charset="0"/>
              </a:rPr>
              <a:t>Considerations Regarding Chimp Tool Use</a:t>
            </a:r>
          </a:p>
        </p:txBody>
      </p:sp>
      <p:sp>
        <p:nvSpPr>
          <p:cNvPr id="573443" name="Text Box 3"/>
          <p:cNvSpPr txBox="1">
            <a:spLocks noChangeArrowheads="1"/>
          </p:cNvSpPr>
          <p:nvPr/>
        </p:nvSpPr>
        <p:spPr bwMode="auto">
          <a:xfrm>
            <a:off x="755650" y="1463675"/>
            <a:ext cx="7993063" cy="3910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25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Chimps tool using abilities are limited</a:t>
            </a:r>
          </a:p>
          <a:p>
            <a:pPr lvl="1">
              <a:lnSpc>
                <a:spcPct val="90000"/>
              </a:lnSpc>
              <a:spcBef>
                <a:spcPct val="25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most tools are simple, unmodified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Anticipatory tool use limited</a:t>
            </a:r>
          </a:p>
          <a:p>
            <a:pPr lvl="1">
              <a:lnSpc>
                <a:spcPct val="90000"/>
              </a:lnSpc>
              <a:spcBef>
                <a:spcPct val="25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long-distance transport absent 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Slowly adopt tool use</a:t>
            </a:r>
          </a:p>
          <a:p>
            <a:pPr lvl="1">
              <a:lnSpc>
                <a:spcPct val="90000"/>
              </a:lnSpc>
              <a:spcBef>
                <a:spcPct val="25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An emulative strategy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Tool use does not show improvements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Tools not likely important to survival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468313" y="333375"/>
            <a:ext cx="8459787" cy="60309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i="1" dirty="0">
                <a:latin typeface="Arial" pitchFamily="34" charset="0"/>
                <a:cs typeface="Arial" pitchFamily="34" charset="0"/>
              </a:rPr>
              <a:t>Science</a:t>
            </a:r>
            <a:r>
              <a:rPr lang="en-GB" dirty="0">
                <a:latin typeface="Arial" pitchFamily="34" charset="0"/>
                <a:cs typeface="Arial" pitchFamily="34" charset="0"/>
              </a:rPr>
              <a:t> 24 May 2002: Vol. 296. no. 5572, pp. 1452 - 1455</a:t>
            </a:r>
            <a:br>
              <a:rPr lang="en-GB" dirty="0">
                <a:latin typeface="Arial" pitchFamily="34" charset="0"/>
                <a:cs typeface="Arial" pitchFamily="34" charset="0"/>
              </a:rPr>
            </a:br>
            <a:r>
              <a:rPr lang="en-GB" sz="2800" b="1" dirty="0">
                <a:latin typeface="Arial" pitchFamily="34" charset="0"/>
                <a:cs typeface="Arial" pitchFamily="34" charset="0"/>
              </a:rPr>
              <a:t>Excavation of a Chimpanzee Stone Tool Site in the African Rainforest </a:t>
            </a:r>
          </a:p>
          <a:p>
            <a:r>
              <a:rPr lang="en-GB" sz="2400" b="1" dirty="0">
                <a:latin typeface="Arial" pitchFamily="34" charset="0"/>
                <a:cs typeface="Arial" pitchFamily="34" charset="0"/>
              </a:rPr>
              <a:t>Julio Mercader,</a:t>
            </a:r>
            <a:r>
              <a:rPr lang="en-GB" sz="2400" b="1" baseline="30000" dirty="0">
                <a:latin typeface="Arial" pitchFamily="34" charset="0"/>
                <a:cs typeface="Arial" pitchFamily="34" charset="0"/>
              </a:rPr>
              <a:t>1*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Melissa Panger,</a:t>
            </a:r>
            <a:r>
              <a:rPr lang="en-GB" sz="2400" b="1" baseline="30000" dirty="0">
                <a:latin typeface="Arial" pitchFamily="34" charset="0"/>
                <a:cs typeface="Arial" pitchFamily="34" charset="0"/>
              </a:rPr>
              <a:t>1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Christophe Boesch</a:t>
            </a:r>
            <a:r>
              <a:rPr lang="en-GB" sz="2400" b="1" baseline="30000" dirty="0">
                <a:latin typeface="Arial" pitchFamily="34" charset="0"/>
                <a:cs typeface="Arial" pitchFamily="34" charset="0"/>
              </a:rPr>
              <a:t>2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Chimpanzees from the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Taï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forest of Côte d'Ivoire produce </a:t>
            </a:r>
            <a:r>
              <a:rPr lang="en-GB" sz="2400" b="1" u="sng" dirty="0">
                <a:latin typeface="Arial" pitchFamily="34" charset="0"/>
                <a:cs typeface="Arial" pitchFamily="34" charset="0"/>
              </a:rPr>
              <a:t>unintentional flaked stone assemblages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at nut-cracking sites, leaving</a:t>
            </a:r>
            <a:r>
              <a:rPr lang="en-GB" sz="2400" baseline="300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behind a record of tool use and plant consumption that is recoverable</a:t>
            </a:r>
            <a:r>
              <a:rPr lang="en-GB" sz="2400" baseline="300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with archaeological methods.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About 40 kilograms of nutshell and</a:t>
            </a:r>
            <a:r>
              <a:rPr lang="en-GB" sz="2400" baseline="300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4 kilograms of stone were excavated at the Panda 100 site.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The</a:t>
            </a:r>
            <a:r>
              <a:rPr lang="en-GB" sz="2400" baseline="300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data unearthed show that chimpanzees transported stones from outcrops</a:t>
            </a:r>
            <a:r>
              <a:rPr lang="en-GB" sz="2400" baseline="300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and soils to focal points, where they used them as hammers to</a:t>
            </a:r>
            <a:r>
              <a:rPr lang="en-GB" sz="2400" baseline="300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process foodstuff.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The repeated use of activity areas led to refuse</a:t>
            </a:r>
            <a:r>
              <a:rPr lang="en-GB" sz="2400" baseline="300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accumulation and site formation.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65881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600"/>
              <a:t>Modern stone tool use amongst chimps</a:t>
            </a:r>
          </a:p>
        </p:txBody>
      </p:sp>
      <p:pic>
        <p:nvPicPr>
          <p:cNvPr id="23554" name="Picture 4" descr="untit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2636838"/>
            <a:ext cx="4608513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4" name="Text Box 5"/>
          <p:cNvSpPr txBox="1">
            <a:spLocks noChangeArrowheads="1"/>
          </p:cNvSpPr>
          <p:nvPr/>
        </p:nvSpPr>
        <p:spPr bwMode="auto">
          <a:xfrm>
            <a:off x="395288" y="1341438"/>
            <a:ext cx="4392612" cy="1370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latin typeface="Calibri" pitchFamily="34" charset="0"/>
                <a:cs typeface="Arial" pitchFamily="34" charset="0"/>
              </a:rPr>
              <a:t>Modern sites investigated archaeologically in Ta</a:t>
            </a:r>
            <a:r>
              <a:rPr lang="en-US">
                <a:latin typeface="Calibri" pitchFamily="34" charset="0"/>
                <a:cs typeface="Times New Roman" pitchFamily="18" charset="0"/>
              </a:rPr>
              <a:t>ï</a:t>
            </a:r>
            <a:r>
              <a:rPr lang="en-GB">
                <a:latin typeface="Calibri" pitchFamily="34" charset="0"/>
                <a:cs typeface="Arial" pitchFamily="34" charset="0"/>
              </a:rPr>
              <a:t> rain forest</a:t>
            </a:r>
          </a:p>
          <a:p>
            <a:pPr>
              <a:spcBef>
                <a:spcPct val="50000"/>
              </a:spcBef>
            </a:pPr>
            <a:endParaRPr lang="en-GB">
              <a:latin typeface="Calibri" pitchFamily="34" charset="0"/>
              <a:cs typeface="Arial" pitchFamily="34" charset="0"/>
            </a:endParaRPr>
          </a:p>
        </p:txBody>
      </p:sp>
      <p:pic>
        <p:nvPicPr>
          <p:cNvPr id="23556" name="Picture 6" descr="07021218460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2997200"/>
            <a:ext cx="2501900" cy="303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6" name="Text Box 7"/>
          <p:cNvSpPr txBox="1">
            <a:spLocks noChangeArrowheads="1"/>
          </p:cNvSpPr>
          <p:nvPr/>
        </p:nvSpPr>
        <p:spPr bwMode="auto">
          <a:xfrm>
            <a:off x="7667625" y="4005263"/>
            <a:ext cx="1225550" cy="207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GB" sz="2000"/>
              <a:t>4,300 kya</a:t>
            </a:r>
          </a:p>
          <a:p>
            <a:pPr eaLnBrk="1" hangingPunct="1">
              <a:spcBef>
                <a:spcPct val="50000"/>
              </a:spcBef>
              <a:defRPr/>
            </a:pPr>
            <a:r>
              <a:rPr lang="en-GB" sz="2000"/>
              <a:t>Tai National Park, Ivory Coast</a:t>
            </a:r>
          </a:p>
        </p:txBody>
      </p:sp>
      <p:sp>
        <p:nvSpPr>
          <p:cNvPr id="35847" name="Text Box 8"/>
          <p:cNvSpPr txBox="1">
            <a:spLocks noChangeArrowheads="1"/>
          </p:cNvSpPr>
          <p:nvPr/>
        </p:nvSpPr>
        <p:spPr bwMode="auto">
          <a:xfrm>
            <a:off x="5435600" y="1700213"/>
            <a:ext cx="331152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GB"/>
              <a:t>Same pattern seen in archaeological sites</a:t>
            </a:r>
          </a:p>
        </p:txBody>
      </p:sp>
      <p:sp>
        <p:nvSpPr>
          <p:cNvPr id="35848" name="Text Box 9"/>
          <p:cNvSpPr txBox="1">
            <a:spLocks noChangeArrowheads="1"/>
          </p:cNvSpPr>
          <p:nvPr/>
        </p:nvSpPr>
        <p:spPr bwMode="auto">
          <a:xfrm>
            <a:off x="323850" y="6308725"/>
            <a:ext cx="46085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GB"/>
              <a:t>Size of hammer stone is the key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ext Box 3"/>
          <p:cNvSpPr txBox="1">
            <a:spLocks noChangeArrowheads="1"/>
          </p:cNvSpPr>
          <p:nvPr/>
        </p:nvSpPr>
        <p:spPr bwMode="auto">
          <a:xfrm>
            <a:off x="-180975" y="188913"/>
            <a:ext cx="55435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>
                <a:latin typeface="Tahoma" pitchFamily="34" charset="0"/>
              </a:rPr>
              <a:t>Nut-Crackers Create Sites!</a:t>
            </a:r>
          </a:p>
        </p:txBody>
      </p:sp>
      <p:pic>
        <p:nvPicPr>
          <p:cNvPr id="47106" name="Picture 5" descr="se202050200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350" y="3284538"/>
            <a:ext cx="2254250" cy="343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7" name="Picture 6" descr="Young chimpanzees learn how to use tools to open nuts from their mothers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913" y="908050"/>
            <a:ext cx="2878137" cy="220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8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725" y="115888"/>
            <a:ext cx="3160713" cy="659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9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95738" y="3860800"/>
            <a:ext cx="20955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0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59563" y="3429000"/>
            <a:ext cx="2303462" cy="152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3635375" y="6165850"/>
            <a:ext cx="16573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>
                <a:solidFill>
                  <a:schemeClr val="tx2"/>
                </a:solidFill>
                <a:latin typeface="Times New Roman" pitchFamily="18" charset="0"/>
              </a:rPr>
              <a:t>Mercader et al. 2002, 2007</a:t>
            </a:r>
            <a:endParaRPr lang="en-US" sz="1400" i="1">
              <a:solidFill>
                <a:schemeClr val="tx2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ea typeface="+mj-ea"/>
              <a:cs typeface="+mj-cs"/>
            </a:endParaRPr>
          </a:p>
        </p:txBody>
      </p:sp>
      <p:pic>
        <p:nvPicPr>
          <p:cNvPr id="2560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5" y="142875"/>
            <a:ext cx="6661150" cy="243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142875" y="2863850"/>
            <a:ext cx="6429375" cy="301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 Variations in culture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 Use of complex array of tools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 Understanding of tool tasks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 Comparisons of hominin and primate tools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 Insight into cognition, landscape behaviours, what drives innovations</a:t>
            </a:r>
          </a:p>
        </p:txBody>
      </p:sp>
      <p:pic>
        <p:nvPicPr>
          <p:cNvPr id="25604" name="Picture 9" descr="cover990617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18250" y="3141663"/>
            <a:ext cx="2681288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5463" y="187325"/>
            <a:ext cx="2160587" cy="288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7" descr="T304870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513" y="17463"/>
            <a:ext cx="7716838" cy="501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4" name="Text Box 2"/>
          <p:cNvSpPr txBox="1">
            <a:spLocks noChangeArrowheads="1"/>
          </p:cNvSpPr>
          <p:nvPr/>
        </p:nvSpPr>
        <p:spPr bwMode="auto">
          <a:xfrm>
            <a:off x="2627313" y="2484438"/>
            <a:ext cx="8153400" cy="116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FFFFFF"/>
                </a:solidFill>
                <a:latin typeface="Tahoma" pitchFamily="34" charset="0"/>
              </a:rPr>
              <a:t> Regular, impressive tool users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FFFFFF"/>
                </a:solidFill>
                <a:latin typeface="Tahoma" pitchFamily="34" charset="0"/>
              </a:rPr>
              <a:t> 42 different tool type uses</a:t>
            </a:r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 bwMode="auto">
          <a:xfrm>
            <a:off x="395288" y="115888"/>
            <a:ext cx="82804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>
                <a:solidFill>
                  <a:schemeClr val="tx2"/>
                </a:solidFill>
                <a:latin typeface="Tahoma" pitchFamily="34" charset="0"/>
              </a:rPr>
              <a:t>Chimpanzees: Impressive Tool Users</a:t>
            </a:r>
          </a:p>
        </p:txBody>
      </p:sp>
      <p:pic>
        <p:nvPicPr>
          <p:cNvPr id="38916" name="Picture 4" descr="[Item Image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89500" y="3605213"/>
            <a:ext cx="4254500" cy="325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7" name="Text Box 6"/>
          <p:cNvSpPr txBox="1">
            <a:spLocks noChangeArrowheads="1"/>
          </p:cNvSpPr>
          <p:nvPr/>
        </p:nvSpPr>
        <p:spPr bwMode="auto">
          <a:xfrm>
            <a:off x="3060700" y="6165850"/>
            <a:ext cx="273526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latin typeface="Tahoma" pitchFamily="34" charset="0"/>
              </a:rPr>
              <a:t>Faunivory</a:t>
            </a:r>
            <a:endParaRPr lang="en-US" sz="2800">
              <a:latin typeface="Tahoma" pitchFamily="34" charset="0"/>
            </a:endParaRPr>
          </a:p>
        </p:txBody>
      </p:sp>
      <p:sp>
        <p:nvSpPr>
          <p:cNvPr id="38918" name="Text Box 8"/>
          <p:cNvSpPr txBox="1">
            <a:spLocks noChangeArrowheads="1"/>
          </p:cNvSpPr>
          <p:nvPr/>
        </p:nvSpPr>
        <p:spPr bwMode="auto">
          <a:xfrm>
            <a:off x="179388" y="4292600"/>
            <a:ext cx="273526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chemeClr val="bg2"/>
                </a:solidFill>
                <a:latin typeface="Tahoma" pitchFamily="34" charset="0"/>
              </a:rPr>
              <a:t>Herbivory</a:t>
            </a:r>
            <a:endParaRPr lang="en-US" sz="2800">
              <a:solidFill>
                <a:schemeClr val="bg2"/>
              </a:solidFill>
              <a:latin typeface="Tahoma" pitchFamily="34" charset="0"/>
            </a:endParaRPr>
          </a:p>
        </p:txBody>
      </p:sp>
      <p:sp>
        <p:nvSpPr>
          <p:cNvPr id="38919" name="Rectangle 9"/>
          <p:cNvSpPr>
            <a:spLocks noChangeArrowheads="1"/>
          </p:cNvSpPr>
          <p:nvPr/>
        </p:nvSpPr>
        <p:spPr bwMode="auto">
          <a:xfrm>
            <a:off x="179388" y="5157788"/>
            <a:ext cx="5545137" cy="83026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>
                <a:solidFill>
                  <a:srgbClr val="CC0000"/>
                </a:solidFill>
                <a:latin typeface="Tahoma" pitchFamily="34" charset="0"/>
              </a:rPr>
              <a:t>Communities show flexibility of tool use</a:t>
            </a:r>
          </a:p>
          <a:p>
            <a:r>
              <a:rPr lang="en-GB" sz="2400">
                <a:solidFill>
                  <a:srgbClr val="CC0000"/>
                </a:solidFill>
                <a:latin typeface="Tahoma" pitchFamily="34" charset="0"/>
              </a:rPr>
              <a:t>Tai 26 tools, Kibale 9 tool types</a:t>
            </a:r>
            <a:endParaRPr lang="en-US" sz="2400">
              <a:solidFill>
                <a:srgbClr val="CC0000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ext Box 2"/>
          <p:cNvSpPr txBox="1">
            <a:spLocks noChangeArrowheads="1"/>
          </p:cNvSpPr>
          <p:nvPr/>
        </p:nvSpPr>
        <p:spPr bwMode="auto">
          <a:xfrm>
            <a:off x="323850" y="1484313"/>
            <a:ext cx="5486400" cy="329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Infants learn from their mothers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stimulation and facilitation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Proficiency begins at 7 years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800">
                <a:latin typeface="Tahoma" pitchFamily="34" charset="0"/>
              </a:rPr>
              <a:t> Unlike short learning expanse for other animals</a:t>
            </a:r>
          </a:p>
        </p:txBody>
      </p:sp>
      <p:sp>
        <p:nvSpPr>
          <p:cNvPr id="40962" name="Text Box 3"/>
          <p:cNvSpPr txBox="1">
            <a:spLocks noChangeArrowheads="1"/>
          </p:cNvSpPr>
          <p:nvPr/>
        </p:nvSpPr>
        <p:spPr bwMode="auto">
          <a:xfrm>
            <a:off x="323850" y="319088"/>
            <a:ext cx="84963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>
                <a:latin typeface="Tahoma" pitchFamily="34" charset="0"/>
              </a:rPr>
              <a:t>Chimpanzee Tool Use is Learned</a:t>
            </a:r>
          </a:p>
        </p:txBody>
      </p:sp>
      <p:pic>
        <p:nvPicPr>
          <p:cNvPr id="40963" name="Picture 4" descr="mpg-cst0517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268413"/>
            <a:ext cx="3224212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4" name="Picture 5" descr="Loading Photo. Click the image to close this window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263" y="3933825"/>
            <a:ext cx="3779837" cy="251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1196752"/>
            <a:ext cx="80119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What is the oldest archaeology we have?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2348880"/>
            <a:ext cx="4446725" cy="3884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8979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6096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200"/>
              <a:t>The Oldowan?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295400"/>
            <a:ext cx="7772400" cy="4114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" charset="0"/>
              <a:buChar char="n"/>
              <a:defRPr/>
            </a:pPr>
            <a:r>
              <a:rPr lang="en-GB" sz="2600" dirty="0">
                <a:latin typeface="Calibri" charset="0"/>
                <a:ea typeface="ＭＳ Ｐゴシック" charset="0"/>
              </a:rPr>
              <a:t>First recognised at Olduvai Gorge. But subsequently recognised throughout east, south and north Africa.</a:t>
            </a:r>
          </a:p>
          <a:p>
            <a:pPr eaLnBrk="1" hangingPunct="1">
              <a:lnSpc>
                <a:spcPct val="80000"/>
              </a:lnSpc>
              <a:buFont typeface="Wingdings" charset="0"/>
              <a:buChar char="n"/>
              <a:defRPr/>
            </a:pPr>
            <a:r>
              <a:rPr lang="en-GB" sz="2600" dirty="0">
                <a:latin typeface="Calibri" charset="0"/>
                <a:ea typeface="ＭＳ Ｐゴシック" charset="0"/>
              </a:rPr>
              <a:t>It is the name given to an assemblage of different stone tool types which occur in assemblages that do not have </a:t>
            </a:r>
            <a:r>
              <a:rPr lang="en-GB" sz="2600" dirty="0" err="1">
                <a:latin typeface="Calibri" charset="0"/>
                <a:ea typeface="ＭＳ Ｐゴシック" charset="0"/>
              </a:rPr>
              <a:t>handaxes</a:t>
            </a:r>
            <a:r>
              <a:rPr lang="en-GB" sz="2600" dirty="0">
                <a:latin typeface="Calibri" charset="0"/>
                <a:ea typeface="ＭＳ Ｐゴシック" charset="0"/>
              </a:rPr>
              <a:t>/bifaces</a:t>
            </a:r>
          </a:p>
          <a:p>
            <a:pPr eaLnBrk="1" hangingPunct="1">
              <a:lnSpc>
                <a:spcPct val="80000"/>
              </a:lnSpc>
              <a:buFont typeface="Wingdings" charset="0"/>
              <a:buChar char="n"/>
              <a:defRPr/>
            </a:pPr>
            <a:r>
              <a:rPr lang="en-GB" sz="2600" dirty="0">
                <a:latin typeface="Calibri" charset="0"/>
                <a:ea typeface="ＭＳ Ｐゴシック" charset="0"/>
              </a:rPr>
              <a:t>It is dated from c. 3.3 </a:t>
            </a:r>
            <a:r>
              <a:rPr lang="en-GB" sz="2600" dirty="0" err="1">
                <a:latin typeface="Calibri" charset="0"/>
                <a:ea typeface="ＭＳ Ｐゴシック" charset="0"/>
              </a:rPr>
              <a:t>mya</a:t>
            </a:r>
            <a:r>
              <a:rPr lang="en-GB" sz="2600" dirty="0">
                <a:latin typeface="Calibri" charset="0"/>
                <a:ea typeface="ＭＳ Ｐゴシック" charset="0"/>
              </a:rPr>
              <a:t> to about 1.7 </a:t>
            </a:r>
            <a:r>
              <a:rPr lang="en-GB" sz="2600" dirty="0" err="1">
                <a:latin typeface="Calibri" charset="0"/>
                <a:ea typeface="ＭＳ Ｐゴシック" charset="0"/>
              </a:rPr>
              <a:t>mya</a:t>
            </a:r>
            <a:endParaRPr lang="en-GB" sz="2600" dirty="0">
              <a:latin typeface="Calibri" charset="0"/>
              <a:ea typeface="ＭＳ Ｐゴシック" charset="0"/>
            </a:endParaRPr>
          </a:p>
          <a:p>
            <a:pPr eaLnBrk="1" hangingPunct="1">
              <a:lnSpc>
                <a:spcPct val="80000"/>
              </a:lnSpc>
              <a:buFont typeface="Wingdings" charset="0"/>
              <a:buChar char="n"/>
              <a:defRPr/>
            </a:pPr>
            <a:r>
              <a:rPr lang="en-GB" sz="2600" dirty="0">
                <a:latin typeface="Calibri" charset="0"/>
                <a:ea typeface="ＭＳ Ｐゴシック" charset="0"/>
              </a:rPr>
              <a:t>There is another kind of </a:t>
            </a:r>
            <a:r>
              <a:rPr lang="en-GB" sz="2600" dirty="0" err="1">
                <a:latin typeface="Calibri" charset="0"/>
                <a:ea typeface="ＭＳ Ｐゴシック" charset="0"/>
              </a:rPr>
              <a:t>Oldowan</a:t>
            </a:r>
            <a:r>
              <a:rPr lang="en-GB" sz="2600" dirty="0">
                <a:latin typeface="Calibri" charset="0"/>
                <a:ea typeface="ＭＳ Ｐゴシック" charset="0"/>
              </a:rPr>
              <a:t>, called the Developed </a:t>
            </a:r>
            <a:r>
              <a:rPr lang="en-GB" sz="2600" dirty="0" err="1">
                <a:latin typeface="Calibri" charset="0"/>
                <a:ea typeface="ＭＳ Ｐゴシック" charset="0"/>
              </a:rPr>
              <a:t>Oldowan</a:t>
            </a:r>
            <a:r>
              <a:rPr lang="en-GB" sz="2600" dirty="0">
                <a:latin typeface="Calibri" charset="0"/>
                <a:ea typeface="ＭＳ Ｐゴシック" charset="0"/>
              </a:rPr>
              <a:t>. This is more or less the same thing but some tool types are emphasised more than others - spheroids, flake tools etc. It can have a few </a:t>
            </a:r>
            <a:r>
              <a:rPr lang="en-GB" sz="2600" dirty="0" err="1">
                <a:latin typeface="Calibri" charset="0"/>
                <a:ea typeface="ＭＳ Ｐゴシック" charset="0"/>
              </a:rPr>
              <a:t>handaxes</a:t>
            </a:r>
            <a:r>
              <a:rPr lang="en-GB" sz="2600" dirty="0">
                <a:latin typeface="Calibri" charset="0"/>
                <a:ea typeface="ＭＳ Ｐゴシック" charset="0"/>
              </a:rPr>
              <a:t> as well.</a:t>
            </a:r>
          </a:p>
          <a:p>
            <a:pPr eaLnBrk="1" hangingPunct="1">
              <a:lnSpc>
                <a:spcPct val="80000"/>
              </a:lnSpc>
              <a:buFont typeface="Wingdings" charset="0"/>
              <a:buChar char="n"/>
              <a:defRPr/>
            </a:pPr>
            <a:endParaRPr lang="en-GB" sz="3000" dirty="0">
              <a:latin typeface="Calibri" charset="0"/>
              <a:ea typeface="ＭＳ Ｐゴシック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afri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381000"/>
            <a:ext cx="5026025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39" name="Line 3"/>
          <p:cNvSpPr>
            <a:spLocks noChangeShapeType="1"/>
          </p:cNvSpPr>
          <p:nvPr/>
        </p:nvSpPr>
        <p:spPr bwMode="auto">
          <a:xfrm flipV="1">
            <a:off x="4876800" y="2057400"/>
            <a:ext cx="15240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latin typeface="Garamond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9940" name="Line 4"/>
          <p:cNvSpPr>
            <a:spLocks noChangeShapeType="1"/>
          </p:cNvSpPr>
          <p:nvPr/>
        </p:nvSpPr>
        <p:spPr bwMode="auto">
          <a:xfrm flipV="1">
            <a:off x="4724400" y="2057400"/>
            <a:ext cx="1676400" cy="1676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latin typeface="Garamond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9941" name="Line 5"/>
          <p:cNvSpPr>
            <a:spLocks noChangeShapeType="1"/>
          </p:cNvSpPr>
          <p:nvPr/>
        </p:nvSpPr>
        <p:spPr bwMode="auto">
          <a:xfrm flipV="1">
            <a:off x="4191000" y="2057400"/>
            <a:ext cx="2209800" cy="3657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latin typeface="Garamond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6324600" y="1447800"/>
            <a:ext cx="28194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en-GB" sz="2400">
                <a:latin typeface="Times New Roman" charset="0"/>
              </a:rPr>
              <a:t>Areas with Oldowan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400">
                <a:latin typeface="Times New Roman" charset="0"/>
              </a:rPr>
              <a:t> and 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400">
                <a:latin typeface="Times New Roman" charset="0"/>
              </a:rPr>
              <a:t>Developed Oldowan</a:t>
            </a:r>
          </a:p>
        </p:txBody>
      </p:sp>
      <p:sp>
        <p:nvSpPr>
          <p:cNvPr id="39943" name="Line 7"/>
          <p:cNvSpPr>
            <a:spLocks noChangeShapeType="1"/>
          </p:cNvSpPr>
          <p:nvPr/>
        </p:nvSpPr>
        <p:spPr bwMode="auto">
          <a:xfrm flipH="1" flipV="1">
            <a:off x="2195513" y="1125538"/>
            <a:ext cx="424815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>
              <a:latin typeface="Garamond" charset="0"/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C:\My Pictures\oldowan1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2150" y="152400"/>
            <a:ext cx="5651500" cy="647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7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88913"/>
            <a:ext cx="7772400" cy="71913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>
                <a:solidFill>
                  <a:srgbClr val="FFFF00"/>
                </a:solidFill>
                <a:ea typeface="+mj-ea"/>
                <a:cs typeface="+mj-cs"/>
              </a:rPr>
              <a:t>Interpreting </a:t>
            </a:r>
            <a:r>
              <a:rPr lang="en-GB" sz="3200" dirty="0" err="1">
                <a:solidFill>
                  <a:srgbClr val="FFFF00"/>
                </a:solidFill>
                <a:ea typeface="+mj-ea"/>
                <a:cs typeface="+mj-cs"/>
              </a:rPr>
              <a:t>Oldowan</a:t>
            </a:r>
            <a:r>
              <a:rPr lang="en-GB" sz="3200" dirty="0">
                <a:solidFill>
                  <a:srgbClr val="FFFF00"/>
                </a:solidFill>
                <a:ea typeface="+mj-ea"/>
                <a:cs typeface="+mj-cs"/>
              </a:rPr>
              <a:t> Tool-users</a:t>
            </a:r>
            <a:endParaRPr lang="en-US" sz="3200" dirty="0">
              <a:solidFill>
                <a:srgbClr val="FFFF00"/>
              </a:solidFill>
              <a:ea typeface="+mj-ea"/>
              <a:cs typeface="+mj-cs"/>
            </a:endParaRPr>
          </a:p>
        </p:txBody>
      </p:sp>
      <p:pic>
        <p:nvPicPr>
          <p:cNvPr id="1536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1052513"/>
            <a:ext cx="1781175" cy="288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4650" y="1196975"/>
            <a:ext cx="3011488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888" y="3924300"/>
            <a:ext cx="2735262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1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888" y="1268413"/>
            <a:ext cx="2697162" cy="236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1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4213" y="4076700"/>
            <a:ext cx="1930400" cy="253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5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534400" cy="8382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600" dirty="0" err="1">
                <a:solidFill>
                  <a:schemeClr val="tx1"/>
                </a:solidFill>
              </a:rPr>
              <a:t>Oldowan</a:t>
            </a:r>
            <a:r>
              <a:rPr lang="en-GB" sz="3600" dirty="0">
                <a:solidFill>
                  <a:schemeClr val="tx1"/>
                </a:solidFill>
              </a:rPr>
              <a:t> Tools as a Complex Process</a:t>
            </a:r>
          </a:p>
        </p:txBody>
      </p:sp>
      <p:sp>
        <p:nvSpPr>
          <p:cNvPr id="619523" name="Rectangle 3"/>
          <p:cNvSpPr>
            <a:spLocks noGrp="1" noChangeArrowheads="1"/>
          </p:cNvSpPr>
          <p:nvPr>
            <p:ph idx="1"/>
          </p:nvPr>
        </p:nvSpPr>
        <p:spPr>
          <a:xfrm>
            <a:off x="107950" y="1125538"/>
            <a:ext cx="5314950" cy="49926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/>
              <a:t>Select striking platforms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Remove flakes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Employ hand eye coordination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Employ correct force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Remove intersecting flakes from core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Recognise acute angles on nodules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/>
              <a:t>This is </a:t>
            </a:r>
            <a:r>
              <a:rPr lang="en-GB" sz="2800">
                <a:solidFill>
                  <a:srgbClr val="FF0000"/>
                </a:solidFill>
              </a:rPr>
              <a:t>NOT</a:t>
            </a:r>
            <a:r>
              <a:rPr lang="en-GB" sz="2800"/>
              <a:t> easy!!!</a:t>
            </a:r>
          </a:p>
        </p:txBody>
      </p:sp>
      <p:pic>
        <p:nvPicPr>
          <p:cNvPr id="55299" name="Picture 4" descr="se0819226001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1500" y="1335088"/>
            <a:ext cx="2898775" cy="274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0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15891" y="4160887"/>
            <a:ext cx="3750619" cy="22256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01" name="Picture 5" descr="~im000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813" y="5373688"/>
            <a:ext cx="2501900" cy="1417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 descr="C:\My Pictures\swart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228600"/>
            <a:ext cx="4724400" cy="306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8" name="Picture 3" descr="C:\My Pictures\swart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14800" y="3505200"/>
            <a:ext cx="4741863" cy="318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2" name="Text Box 4"/>
          <p:cNvSpPr txBox="1">
            <a:spLocks noChangeArrowheads="1"/>
          </p:cNvSpPr>
          <p:nvPr/>
        </p:nvSpPr>
        <p:spPr bwMode="auto">
          <a:xfrm>
            <a:off x="228600" y="4191000"/>
            <a:ext cx="3657600" cy="191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GB" sz="2400">
                <a:latin typeface="Times New Roman" charset="0"/>
              </a:rPr>
              <a:t>Two chopper cores from the South African site of Swartkrans, in layers described as Developed Oldowan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 descr="C:\My Pictures\mpo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838200"/>
            <a:ext cx="5081588" cy="267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1447800" y="4648200"/>
            <a:ext cx="60198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GB" sz="2400">
                <a:latin typeface="Times New Roman" charset="0"/>
              </a:rPr>
              <a:t>Manuports - evidence of caching ? And forward planning. These examples are from the Oldowan layers at Sterkfontein c 2.0 - 1.7 mya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46050"/>
            <a:ext cx="8229600" cy="61912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400" dirty="0" err="1">
                <a:solidFill>
                  <a:schemeClr val="tx1"/>
                </a:solidFill>
              </a:rPr>
              <a:t>Oldowan</a:t>
            </a:r>
            <a:r>
              <a:rPr lang="en-US" sz="3400" dirty="0">
                <a:solidFill>
                  <a:schemeClr val="tx1"/>
                </a:solidFill>
              </a:rPr>
              <a:t> Site Formation</a:t>
            </a:r>
          </a:p>
        </p:txBody>
      </p:sp>
      <p:sp>
        <p:nvSpPr>
          <p:cNvPr id="51202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979488"/>
            <a:ext cx="8532813" cy="2809875"/>
          </a:xfrm>
          <a:solidFill>
            <a:srgbClr val="000000"/>
          </a:solidFill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  <a:effectLst/>
              </a:rPr>
              <a:t>Recurrent visits to </a:t>
            </a:r>
            <a:r>
              <a:rPr lang="en-US" sz="2800" dirty="0" err="1">
                <a:solidFill>
                  <a:schemeClr val="bg1"/>
                </a:solidFill>
                <a:effectLst/>
              </a:rPr>
              <a:t>favoured</a:t>
            </a:r>
            <a:r>
              <a:rPr lang="en-US" sz="2800" dirty="0">
                <a:solidFill>
                  <a:schemeClr val="bg1"/>
                </a:solidFill>
                <a:effectLst/>
              </a:rPr>
              <a:t> points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  <a:effectLst/>
              </a:rPr>
              <a:t>Ranging influenced by food, water, sleeping areas, stone sources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  <a:effectLst/>
              </a:rPr>
              <a:t>Lithic transport </a:t>
            </a:r>
            <a:r>
              <a:rPr lang="en-US" sz="2800" dirty="0" err="1">
                <a:solidFill>
                  <a:schemeClr val="bg1"/>
                </a:solidFill>
                <a:effectLst/>
              </a:rPr>
              <a:t>behaviours</a:t>
            </a:r>
            <a:endParaRPr lang="en-US" sz="2800" dirty="0">
              <a:solidFill>
                <a:schemeClr val="bg1"/>
              </a:solidFill>
              <a:effectLst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  <a:effectLst/>
              </a:rPr>
              <a:t>Avoided competition with carnivores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  <a:effectLst/>
              </a:rPr>
              <a:t>Faunal resources exploited</a:t>
            </a:r>
          </a:p>
        </p:txBody>
      </p:sp>
      <p:pic>
        <p:nvPicPr>
          <p:cNvPr id="58880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4365625"/>
            <a:ext cx="5097462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68938" y="3860800"/>
            <a:ext cx="3530600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8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ext Box 2"/>
          <p:cNvSpPr txBox="1">
            <a:spLocks noChangeArrowheads="1"/>
          </p:cNvSpPr>
          <p:nvPr/>
        </p:nvSpPr>
        <p:spPr bwMode="auto">
          <a:xfrm>
            <a:off x="539750" y="188913"/>
            <a:ext cx="80645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dirty="0" err="1">
                <a:latin typeface="Tahoma" pitchFamily="34" charset="0"/>
              </a:rPr>
              <a:t>Oldowan</a:t>
            </a:r>
            <a:r>
              <a:rPr lang="en-GB" sz="3600" dirty="0">
                <a:latin typeface="Tahoma" pitchFamily="34" charset="0"/>
              </a:rPr>
              <a:t> Tools and Meat Eating</a:t>
            </a:r>
          </a:p>
        </p:txBody>
      </p:sp>
      <p:sp>
        <p:nvSpPr>
          <p:cNvPr id="625668" name="Text Box 4"/>
          <p:cNvSpPr txBox="1">
            <a:spLocks noChangeArrowheads="1"/>
          </p:cNvSpPr>
          <p:nvPr/>
        </p:nvSpPr>
        <p:spPr bwMode="auto">
          <a:xfrm>
            <a:off x="250825" y="908050"/>
            <a:ext cx="5419725" cy="282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rPr>
              <a:t> </a:t>
            </a:r>
            <a:r>
              <a:rPr lang="en-GB" sz="2800" dirty="0">
                <a:latin typeface="Tahoma" pitchFamily="34" charset="0"/>
              </a:rPr>
              <a:t>Hominins gained early access to mammals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latin typeface="Tahoma" pitchFamily="34" charset="0"/>
              </a:rPr>
              <a:t> Stone artefacts functioned in butchery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latin typeface="Tahoma" pitchFamily="34" charset="0"/>
              </a:rPr>
              <a:t> Implies some hunting, aggressive scavenging</a:t>
            </a:r>
          </a:p>
        </p:txBody>
      </p:sp>
      <p:pic>
        <p:nvPicPr>
          <p:cNvPr id="5325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5963" y="1196975"/>
            <a:ext cx="3019425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252" name="Text Box 6"/>
          <p:cNvSpPr txBox="1">
            <a:spLocks noChangeArrowheads="1"/>
          </p:cNvSpPr>
          <p:nvPr/>
        </p:nvSpPr>
        <p:spPr bwMode="auto">
          <a:xfrm>
            <a:off x="5795963" y="3429000"/>
            <a:ext cx="28813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>
                <a:solidFill>
                  <a:schemeClr val="tx2"/>
                </a:solidFill>
                <a:latin typeface="Tahoma" pitchFamily="34" charset="0"/>
              </a:rPr>
              <a:t>Cutmark on horse</a:t>
            </a:r>
            <a:endParaRPr lang="en-US" sz="2400">
              <a:solidFill>
                <a:schemeClr val="tx2"/>
              </a:solidFill>
              <a:latin typeface="Tahoma" pitchFamily="34" charset="0"/>
            </a:endParaRPr>
          </a:p>
        </p:txBody>
      </p:sp>
      <p:pic>
        <p:nvPicPr>
          <p:cNvPr id="53253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1500" y="4251325"/>
            <a:ext cx="3168650" cy="227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5675" name="Text Box 11"/>
          <p:cNvSpPr txBox="1">
            <a:spLocks noChangeArrowheads="1"/>
          </p:cNvSpPr>
          <p:nvPr/>
        </p:nvSpPr>
        <p:spPr bwMode="auto">
          <a:xfrm>
            <a:off x="250825" y="3929063"/>
            <a:ext cx="5419725" cy="274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rPr>
              <a:t> </a:t>
            </a:r>
            <a:r>
              <a:rPr lang="en-GB" sz="2800" dirty="0">
                <a:latin typeface="Tahoma" pitchFamily="34" charset="0"/>
              </a:rPr>
              <a:t>Processed animals in a way unknown in any non-human primate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latin typeface="Tahoma" pitchFamily="34" charset="0"/>
              </a:rPr>
              <a:t> No ape is known to break bones, nor employ artefacts to process meat!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5675" grpId="0" build="p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Calibri" pitchFamily="34" charset="0"/>
              </a:rPr>
              <a:t>Tool making – who are we talking about?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165371"/>
            <a:ext cx="8065294" cy="3766185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chemeClr val="tx2"/>
                </a:solidFill>
                <a:latin typeface="Calibri" pitchFamily="34" charset="0"/>
              </a:rPr>
              <a:t>Stone tools predate known </a:t>
            </a:r>
            <a:r>
              <a:rPr lang="en-GB" i="1" dirty="0">
                <a:solidFill>
                  <a:schemeClr val="tx2"/>
                </a:solidFill>
                <a:latin typeface="Calibri" pitchFamily="34" charset="0"/>
              </a:rPr>
              <a:t>Homo</a:t>
            </a:r>
            <a:r>
              <a:rPr lang="en-GB" dirty="0">
                <a:solidFill>
                  <a:schemeClr val="tx2"/>
                </a:solidFill>
                <a:latin typeface="Calibri" pitchFamily="34" charset="0"/>
              </a:rPr>
              <a:t> fossils</a:t>
            </a:r>
          </a:p>
          <a:p>
            <a:pPr eaLnBrk="1" hangingPunct="1"/>
            <a:r>
              <a:rPr lang="en-GB" dirty="0">
                <a:solidFill>
                  <a:schemeClr val="tx2"/>
                </a:solidFill>
                <a:latin typeface="Calibri" pitchFamily="34" charset="0"/>
              </a:rPr>
              <a:t>Associated with both A. </a:t>
            </a:r>
            <a:r>
              <a:rPr lang="en-GB" dirty="0" err="1">
                <a:solidFill>
                  <a:schemeClr val="tx2"/>
                </a:solidFill>
                <a:latin typeface="Calibri" pitchFamily="34" charset="0"/>
              </a:rPr>
              <a:t>garhi</a:t>
            </a:r>
            <a:r>
              <a:rPr lang="en-GB" dirty="0">
                <a:solidFill>
                  <a:schemeClr val="tx2"/>
                </a:solidFill>
                <a:latin typeface="Calibri" pitchFamily="34" charset="0"/>
              </a:rPr>
              <a:t>, </a:t>
            </a:r>
            <a:r>
              <a:rPr lang="en-GB" i="1" dirty="0">
                <a:solidFill>
                  <a:schemeClr val="tx2"/>
                </a:solidFill>
                <a:latin typeface="Calibri" pitchFamily="34" charset="0"/>
              </a:rPr>
              <a:t>A.(P.) boisei/ robustus, A. africanus, H. </a:t>
            </a:r>
            <a:r>
              <a:rPr lang="en-GB" i="1" dirty="0" err="1">
                <a:solidFill>
                  <a:schemeClr val="tx2"/>
                </a:solidFill>
                <a:latin typeface="Calibri" pitchFamily="34" charset="0"/>
              </a:rPr>
              <a:t>habilis</a:t>
            </a:r>
            <a:r>
              <a:rPr lang="en-GB" i="1" dirty="0">
                <a:solidFill>
                  <a:schemeClr val="tx2"/>
                </a:solidFill>
                <a:latin typeface="Calibri" pitchFamily="34" charset="0"/>
              </a:rPr>
              <a:t>/</a:t>
            </a:r>
            <a:r>
              <a:rPr lang="en-GB" i="1" dirty="0" err="1">
                <a:solidFill>
                  <a:schemeClr val="tx2"/>
                </a:solidFill>
                <a:latin typeface="Calibri" pitchFamily="34" charset="0"/>
              </a:rPr>
              <a:t>rudolfensis</a:t>
            </a:r>
            <a:endParaRPr lang="en-GB" i="1" dirty="0">
              <a:solidFill>
                <a:schemeClr val="tx2"/>
              </a:solidFill>
              <a:latin typeface="Calibri" pitchFamily="34" charset="0"/>
            </a:endParaRPr>
          </a:p>
          <a:p>
            <a:pPr eaLnBrk="1" hangingPunct="1"/>
            <a:endParaRPr lang="en-GB" dirty="0">
              <a:solidFill>
                <a:schemeClr val="tx2"/>
              </a:solidFill>
              <a:latin typeface="Calibri" pitchFamily="34" charset="0"/>
            </a:endParaRPr>
          </a:p>
          <a:p>
            <a:pPr eaLnBrk="1" hangingPunct="1"/>
            <a:r>
              <a:rPr lang="en-GB" dirty="0">
                <a:solidFill>
                  <a:schemeClr val="tx1"/>
                </a:solidFill>
                <a:latin typeface="Calibri" pitchFamily="34" charset="0"/>
              </a:rPr>
              <a:t>Only </a:t>
            </a:r>
            <a:r>
              <a:rPr lang="en-GB" i="1" dirty="0">
                <a:solidFill>
                  <a:schemeClr val="tx1"/>
                </a:solidFill>
                <a:latin typeface="Calibri" pitchFamily="34" charset="0"/>
              </a:rPr>
              <a:t>H. </a:t>
            </a:r>
            <a:r>
              <a:rPr lang="en-GB" i="1" dirty="0" err="1">
                <a:solidFill>
                  <a:schemeClr val="tx1"/>
                </a:solidFill>
                <a:latin typeface="Calibri" pitchFamily="34" charset="0"/>
              </a:rPr>
              <a:t>habilis</a:t>
            </a:r>
            <a:r>
              <a:rPr lang="en-GB" i="1" dirty="0">
                <a:solidFill>
                  <a:schemeClr val="tx1"/>
                </a:solidFill>
                <a:latin typeface="Calibri" pitchFamily="34" charset="0"/>
              </a:rPr>
              <a:t>/ </a:t>
            </a:r>
            <a:r>
              <a:rPr lang="en-GB" i="1" dirty="0" err="1">
                <a:solidFill>
                  <a:schemeClr val="tx1"/>
                </a:solidFill>
                <a:latin typeface="Calibri" pitchFamily="34" charset="0"/>
              </a:rPr>
              <a:t>rudolfensis</a:t>
            </a:r>
            <a:r>
              <a:rPr lang="en-GB" i="1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Calibri" pitchFamily="34" charset="0"/>
              </a:rPr>
              <a:t>have precision grip</a:t>
            </a:r>
          </a:p>
        </p:txBody>
      </p:sp>
      <p:pic>
        <p:nvPicPr>
          <p:cNvPr id="31747" name="Picture 6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501008"/>
            <a:ext cx="2658814" cy="2924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8" descr="Oldowan chopper cores from Olduvai Gorge and another area of Africa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324975" cy="688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446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534400" cy="8382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600">
                <a:solidFill>
                  <a:srgbClr val="FFFF00"/>
                </a:solidFill>
              </a:rPr>
              <a:t>Comparison of Chimp &amp; Oldowan Culture</a:t>
            </a:r>
          </a:p>
        </p:txBody>
      </p:sp>
      <p:sp>
        <p:nvSpPr>
          <p:cNvPr id="574467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773238"/>
            <a:ext cx="8027988" cy="863600"/>
          </a:xfrm>
        </p:spPr>
        <p:txBody>
          <a:bodyPr lIns="0" rIns="0">
            <a:normAutofit lnSpcReduction="10000"/>
          </a:bodyPr>
          <a:lstStyle/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ja-JP" altLang="en-GB" sz="3200">
                <a:solidFill>
                  <a:srgbClr val="FFFF99"/>
                </a:solidFill>
              </a:rPr>
              <a:t>“</a:t>
            </a:r>
            <a:r>
              <a:rPr lang="en-GB" altLang="ja-JP" sz="3200">
                <a:solidFill>
                  <a:srgbClr val="FFFF99"/>
                </a:solidFill>
              </a:rPr>
              <a:t>In its general features Oldowan culture was ape, not human</a:t>
            </a:r>
            <a:r>
              <a:rPr lang="ja-JP" altLang="en-GB" sz="3200">
                <a:solidFill>
                  <a:srgbClr val="FFFF99"/>
                </a:solidFill>
              </a:rPr>
              <a:t>”</a:t>
            </a:r>
            <a:r>
              <a:rPr lang="en-GB" altLang="ja-JP" sz="3200">
                <a:solidFill>
                  <a:srgbClr val="FFFF99"/>
                </a:solidFill>
              </a:rPr>
              <a:t>, T. Wynn</a:t>
            </a:r>
            <a:endParaRPr lang="en-GB" sz="3200">
              <a:solidFill>
                <a:srgbClr val="FFFF99"/>
              </a:solidFill>
            </a:endParaRPr>
          </a:p>
        </p:txBody>
      </p:sp>
    </p:spTree>
  </p:cSld>
  <p:clrMapOvr>
    <a:masterClrMapping/>
  </p:clrMapOvr>
  <p:transition>
    <p:fad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3079" name="Rectangle 7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424863" cy="608013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200" dirty="0">
                <a:solidFill>
                  <a:schemeClr val="tx1"/>
                </a:solidFill>
              </a:rPr>
              <a:t>The </a:t>
            </a:r>
            <a:r>
              <a:rPr lang="en-GB" sz="3200" dirty="0" err="1">
                <a:solidFill>
                  <a:schemeClr val="tx1"/>
                </a:solidFill>
              </a:rPr>
              <a:t>Oldowan</a:t>
            </a:r>
            <a:r>
              <a:rPr lang="en-GB" sz="3200" dirty="0">
                <a:solidFill>
                  <a:schemeClr val="tx1"/>
                </a:solidFill>
              </a:rPr>
              <a:t> as Ape-like</a:t>
            </a:r>
          </a:p>
        </p:txBody>
      </p:sp>
      <p:sp>
        <p:nvSpPr>
          <p:cNvPr id="643074" name="Rectangle 2"/>
          <p:cNvSpPr>
            <a:spLocks noGrp="1" noChangeArrowheads="1"/>
          </p:cNvSpPr>
          <p:nvPr>
            <p:ph idx="1"/>
          </p:nvPr>
        </p:nvSpPr>
        <p:spPr>
          <a:xfrm>
            <a:off x="179388" y="981075"/>
            <a:ext cx="8693150" cy="49530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ja-JP" altLang="en-GB" sz="2400"/>
              <a:t>“</a:t>
            </a:r>
            <a:r>
              <a:rPr lang="en-GB" altLang="ja-JP" sz="2400"/>
              <a:t>The geometry of stone tools suggest that </a:t>
            </a:r>
            <a:r>
              <a:rPr lang="en-GB" altLang="ja-JP" sz="2400">
                <a:solidFill>
                  <a:srgbClr val="E80600"/>
                </a:solidFill>
              </a:rPr>
              <a:t>1.8 million years ago</a:t>
            </a:r>
            <a:r>
              <a:rPr lang="en-GB" altLang="ja-JP" sz="2400"/>
              <a:t> hominids were </a:t>
            </a:r>
            <a:r>
              <a:rPr lang="en-GB" altLang="ja-JP" sz="2400">
                <a:solidFill>
                  <a:srgbClr val="E80600"/>
                </a:solidFill>
              </a:rPr>
              <a:t>not much more intelligent than modern apes</a:t>
            </a:r>
            <a:r>
              <a:rPr lang="ja-JP" altLang="en-GB" sz="2400"/>
              <a:t>”</a:t>
            </a:r>
            <a:r>
              <a:rPr lang="en-GB" altLang="ja-JP" sz="2400"/>
              <a:t> (Wynn 1999:284)</a:t>
            </a:r>
            <a:endParaRPr lang="en-GB" sz="2400"/>
          </a:p>
        </p:txBody>
      </p:sp>
      <p:pic>
        <p:nvPicPr>
          <p:cNvPr id="35842" name="Picture 5" descr="scan002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2492375"/>
            <a:ext cx="4681537" cy="415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3" name="Picture 6" descr="~im000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525" y="1852613"/>
            <a:ext cx="2654300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4469" name="Rectangle 5"/>
          <p:cNvSpPr>
            <a:spLocks noChangeArrowheads="1"/>
          </p:cNvSpPr>
          <p:nvPr/>
        </p:nvSpPr>
        <p:spPr bwMode="auto">
          <a:xfrm>
            <a:off x="5435600" y="3427413"/>
            <a:ext cx="3635375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en-GB" sz="240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rPr>
              <a:t>Oldowan: No tool shapes or symmetry</a:t>
            </a:r>
          </a:p>
        </p:txBody>
      </p:sp>
      <p:pic>
        <p:nvPicPr>
          <p:cNvPr id="35846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325" y="4270375"/>
            <a:ext cx="1920875" cy="211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5651500" y="6308725"/>
            <a:ext cx="3097213" cy="43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en-GB" sz="2400"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</a:rPr>
              <a:t>Acheulean handaxe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620688"/>
            <a:ext cx="6339135" cy="561483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35913"/>
            <a:ext cx="2826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err="1"/>
              <a:t>Lomekwi</a:t>
            </a:r>
            <a:r>
              <a:rPr lang="en-GB" sz="3200" b="1" dirty="0"/>
              <a:t> 3 site</a:t>
            </a:r>
          </a:p>
        </p:txBody>
      </p:sp>
    </p:spTree>
    <p:extLst>
      <p:ext uri="{BB962C8B-B14F-4D97-AF65-F5344CB8AC3E}">
        <p14:creationId xmlns:p14="http://schemas.microsoft.com/office/powerpoint/2010/main" val="341108351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1052736"/>
            <a:ext cx="6529908" cy="474506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1560" y="406405"/>
            <a:ext cx="41232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3.3 Million years old</a:t>
            </a:r>
          </a:p>
        </p:txBody>
      </p:sp>
    </p:spTree>
    <p:extLst>
      <p:ext uri="{BB962C8B-B14F-4D97-AF65-F5344CB8AC3E}">
        <p14:creationId xmlns:p14="http://schemas.microsoft.com/office/powerpoint/2010/main" val="2709400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260648"/>
            <a:ext cx="4682653" cy="31271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3789040"/>
            <a:ext cx="4140156" cy="276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1207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 Box 2"/>
          <p:cNvSpPr txBox="1">
            <a:spLocks noChangeArrowheads="1"/>
          </p:cNvSpPr>
          <p:nvPr/>
        </p:nvSpPr>
        <p:spPr bwMode="auto">
          <a:xfrm>
            <a:off x="900113" y="260350"/>
            <a:ext cx="46799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dirty="0" err="1">
                <a:latin typeface="Tahoma" pitchFamily="34" charset="0"/>
              </a:rPr>
              <a:t>Gona</a:t>
            </a:r>
            <a:r>
              <a:rPr lang="en-GB" sz="3600" dirty="0">
                <a:latin typeface="Tahoma" pitchFamily="34" charset="0"/>
              </a:rPr>
              <a:t>, Ethiopia</a:t>
            </a:r>
          </a:p>
        </p:txBody>
      </p:sp>
      <p:sp>
        <p:nvSpPr>
          <p:cNvPr id="626691" name="Text Box 3"/>
          <p:cNvSpPr txBox="1">
            <a:spLocks noChangeArrowheads="1"/>
          </p:cNvSpPr>
          <p:nvPr/>
        </p:nvSpPr>
        <p:spPr bwMode="auto">
          <a:xfrm>
            <a:off x="179388" y="1125538"/>
            <a:ext cx="56165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effectLst>
                  <a:outerShdw blurRad="38100" dist="38100" dir="2700000" algn="tl">
                    <a:srgbClr val="080808"/>
                  </a:outerShdw>
                </a:effectLst>
                <a:latin typeface="Tahoma" pitchFamily="34" charset="0"/>
              </a:rPr>
              <a:t> </a:t>
            </a:r>
            <a:r>
              <a:rPr lang="en-GB" sz="2800" dirty="0">
                <a:latin typeface="Tahoma" pitchFamily="34" charset="0"/>
              </a:rPr>
              <a:t>2.6 to 2.5 </a:t>
            </a:r>
            <a:r>
              <a:rPr lang="en-GB" sz="2800" dirty="0" err="1">
                <a:latin typeface="Tahoma" pitchFamily="34" charset="0"/>
              </a:rPr>
              <a:t>myr</a:t>
            </a:r>
            <a:endParaRPr lang="en-GB" sz="2800" dirty="0">
              <a:latin typeface="Tahoma" pitchFamily="34" charset="0"/>
            </a:endParaRPr>
          </a:p>
        </p:txBody>
      </p:sp>
      <p:sp>
        <p:nvSpPr>
          <p:cNvPr id="626693" name="Text Box 5"/>
          <p:cNvSpPr txBox="1">
            <a:spLocks noChangeArrowheads="1"/>
          </p:cNvSpPr>
          <p:nvPr/>
        </p:nvSpPr>
        <p:spPr bwMode="auto">
          <a:xfrm>
            <a:off x="179388" y="1700213"/>
            <a:ext cx="5761037" cy="1458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effectLst>
                  <a:outerShdw blurRad="38100" dist="38100" dir="2700000" algn="tl">
                    <a:srgbClr val="080808"/>
                  </a:outerShdw>
                </a:effectLst>
                <a:latin typeface="Tahoma" pitchFamily="34" charset="0"/>
              </a:rPr>
              <a:t> </a:t>
            </a:r>
            <a:r>
              <a:rPr lang="en-GB" sz="2800" dirty="0">
                <a:latin typeface="Tahoma" pitchFamily="34" charset="0"/>
              </a:rPr>
              <a:t>Show experienced knapping skills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latin typeface="Tahoma" pitchFamily="34" charset="0"/>
              </a:rPr>
              <a:t> Selected fine grained materials with good flaking properties </a:t>
            </a:r>
          </a:p>
        </p:txBody>
      </p:sp>
      <p:pic>
        <p:nvPicPr>
          <p:cNvPr id="57349" name="Picture 7" descr="Naturecove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188913"/>
            <a:ext cx="2652713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6696" name="Text Box 8"/>
          <p:cNvSpPr txBox="1">
            <a:spLocks noChangeArrowheads="1"/>
          </p:cNvSpPr>
          <p:nvPr/>
        </p:nvSpPr>
        <p:spPr bwMode="auto">
          <a:xfrm>
            <a:off x="179388" y="3284538"/>
            <a:ext cx="5256212" cy="336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effectLst>
                  <a:outerShdw blurRad="38100" dist="38100" dir="2700000" algn="tl">
                    <a:srgbClr val="080808"/>
                  </a:outerShdw>
                </a:effectLst>
                <a:latin typeface="Tahoma" pitchFamily="34" charset="0"/>
              </a:rPr>
              <a:t>  </a:t>
            </a:r>
            <a:r>
              <a:rPr lang="en-GB" sz="2800" dirty="0">
                <a:latin typeface="Tahoma" pitchFamily="34" charset="0"/>
              </a:rPr>
              <a:t>Chose appropriate size cobbles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latin typeface="Tahoma" pitchFamily="34" charset="0"/>
              </a:rPr>
              <a:t> Sought acute edge angles for flaking 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latin typeface="Tahoma" pitchFamily="34" charset="0"/>
              </a:rPr>
              <a:t> Very well flaked along perimeters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sz="2800" dirty="0">
                <a:latin typeface="Tahoma" pitchFamily="34" charset="0"/>
              </a:rPr>
              <a:t> Carried tools across landscape</a:t>
            </a:r>
          </a:p>
        </p:txBody>
      </p:sp>
      <p:pic>
        <p:nvPicPr>
          <p:cNvPr id="57351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725" y="3860800"/>
            <a:ext cx="3698875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52" name="Text Box 6"/>
          <p:cNvSpPr txBox="1">
            <a:spLocks noChangeArrowheads="1"/>
          </p:cNvSpPr>
          <p:nvPr/>
        </p:nvSpPr>
        <p:spPr bwMode="auto">
          <a:xfrm>
            <a:off x="5724525" y="5949950"/>
            <a:ext cx="32400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tx2"/>
                </a:solidFill>
                <a:latin typeface="Tahoma" pitchFamily="34" charset="0"/>
              </a:rPr>
              <a:t>A, C: unifacial side chopper, B: discoid, </a:t>
            </a:r>
            <a:endParaRPr lang="en-US">
              <a:solidFill>
                <a:schemeClr val="tx2"/>
              </a:solidFill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669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8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15888"/>
            <a:ext cx="5254625" cy="7620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600">
                <a:solidFill>
                  <a:srgbClr val="FFFF00"/>
                </a:solidFill>
              </a:rPr>
              <a:t>Omo, Ethiopia</a:t>
            </a:r>
          </a:p>
        </p:txBody>
      </p:sp>
      <p:sp>
        <p:nvSpPr>
          <p:cNvPr id="632835" name="Rectangle 3"/>
          <p:cNvSpPr>
            <a:spLocks noGrp="1" noChangeArrowheads="1"/>
          </p:cNvSpPr>
          <p:nvPr>
            <p:ph idx="1"/>
          </p:nvPr>
        </p:nvSpPr>
        <p:spPr>
          <a:xfrm>
            <a:off x="252413" y="981075"/>
            <a:ext cx="7848600" cy="1828800"/>
          </a:xfrm>
        </p:spPr>
        <p:txBody>
          <a:bodyPr/>
          <a:lstStyle/>
          <a:p>
            <a:pPr eaLnBrk="1" hangingPunct="1"/>
            <a:r>
              <a:rPr lang="en-GB" sz="2800"/>
              <a:t>2.4 – 2.3 myr</a:t>
            </a:r>
          </a:p>
        </p:txBody>
      </p:sp>
      <p:sp>
        <p:nvSpPr>
          <p:cNvPr id="632836" name="Rectangle 4"/>
          <p:cNvSpPr>
            <a:spLocks noChangeArrowheads="1"/>
          </p:cNvSpPr>
          <p:nvPr/>
        </p:nvSpPr>
        <p:spPr bwMode="auto">
          <a:xfrm>
            <a:off x="250825" y="1484313"/>
            <a:ext cx="78486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  <a:defRPr/>
            </a:pPr>
            <a:r>
              <a:rPr lang="en-GB" sz="2800" dirty="0">
                <a:latin typeface="Tahoma" pitchFamily="34" charset="0"/>
                <a:ea typeface="+mn-ea"/>
              </a:rPr>
              <a:t>Small quartz pebbles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  <a:defRPr/>
            </a:pPr>
            <a:r>
              <a:rPr lang="en-GB" sz="2800" dirty="0">
                <a:latin typeface="Tahoma" pitchFamily="34" charset="0"/>
                <a:ea typeface="+mn-ea"/>
              </a:rPr>
              <a:t>Difficult to flake</a:t>
            </a:r>
            <a:endParaRPr lang="en-GB" sz="2400" dirty="0">
              <a:latin typeface="Tahoma" pitchFamily="34" charset="0"/>
              <a:ea typeface="+mn-ea"/>
            </a:endParaRPr>
          </a:p>
        </p:txBody>
      </p:sp>
      <p:pic>
        <p:nvPicPr>
          <p:cNvPr id="65540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115888"/>
            <a:ext cx="3455988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41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6375" y="4098925"/>
            <a:ext cx="3540125" cy="263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542" name="Text Box 7"/>
          <p:cNvSpPr txBox="1">
            <a:spLocks noChangeArrowheads="1"/>
          </p:cNvSpPr>
          <p:nvPr/>
        </p:nvSpPr>
        <p:spPr bwMode="auto">
          <a:xfrm>
            <a:off x="5508625" y="5257800"/>
            <a:ext cx="334486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solidFill>
                  <a:schemeClr val="tx2"/>
                </a:solidFill>
                <a:latin typeface="Times New Roman" pitchFamily="18" charset="0"/>
              </a:rPr>
              <a:t>de la Torre 2004, </a:t>
            </a:r>
            <a:r>
              <a:rPr lang="en-GB" sz="2400" i="1">
                <a:solidFill>
                  <a:schemeClr val="tx2"/>
                </a:solidFill>
                <a:latin typeface="Times New Roman" pitchFamily="18" charset="0"/>
              </a:rPr>
              <a:t>Current Anthropology</a:t>
            </a:r>
            <a:endParaRPr lang="en-US" sz="2400" i="1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632840" name="Rectangle 8"/>
          <p:cNvSpPr>
            <a:spLocks noChangeArrowheads="1"/>
          </p:cNvSpPr>
          <p:nvPr/>
        </p:nvSpPr>
        <p:spPr bwMode="auto">
          <a:xfrm>
            <a:off x="323850" y="2565400"/>
            <a:ext cx="84963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Used natural shapes with appropriate angles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Most cores have few flake scars (1-4)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Cores are efficiently flaked to maximise small size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2840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Text Box 2"/>
          <p:cNvSpPr txBox="1">
            <a:spLocks noChangeArrowheads="1"/>
          </p:cNvSpPr>
          <p:nvPr/>
        </p:nvSpPr>
        <p:spPr bwMode="auto">
          <a:xfrm>
            <a:off x="323850" y="228600"/>
            <a:ext cx="5334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dirty="0" err="1">
                <a:latin typeface="Times New Roman" pitchFamily="18" charset="0"/>
              </a:rPr>
              <a:t>Lokalalei</a:t>
            </a:r>
            <a:r>
              <a:rPr lang="en-GB" sz="3600" dirty="0">
                <a:latin typeface="Times New Roman" pitchFamily="18" charset="0"/>
              </a:rPr>
              <a:t>, Kenya</a:t>
            </a:r>
          </a:p>
        </p:txBody>
      </p:sp>
      <p:sp>
        <p:nvSpPr>
          <p:cNvPr id="59394" name="Text Box 3"/>
          <p:cNvSpPr txBox="1">
            <a:spLocks noChangeArrowheads="1"/>
          </p:cNvSpPr>
          <p:nvPr/>
        </p:nvSpPr>
        <p:spPr bwMode="auto">
          <a:xfrm>
            <a:off x="179388" y="1125538"/>
            <a:ext cx="56165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</a:rPr>
              <a:t> 2.34 myr </a:t>
            </a:r>
          </a:p>
        </p:txBody>
      </p:sp>
      <p:sp>
        <p:nvSpPr>
          <p:cNvPr id="59395" name="Text Box 4"/>
          <p:cNvSpPr txBox="1">
            <a:spLocks noChangeArrowheads="1"/>
          </p:cNvSpPr>
          <p:nvPr/>
        </p:nvSpPr>
        <p:spPr bwMode="auto">
          <a:xfrm>
            <a:off x="179388" y="1557338"/>
            <a:ext cx="58324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sz="2800">
                <a:latin typeface="Times New Roman" pitchFamily="18" charset="0"/>
              </a:rPr>
              <a:t> 2,500 stone artefacts</a:t>
            </a:r>
          </a:p>
          <a:p>
            <a:pPr>
              <a:buFontTx/>
              <a:buChar char="•"/>
            </a:pPr>
            <a:r>
              <a:rPr lang="en-GB" sz="2800">
                <a:latin typeface="Times New Roman" pitchFamily="18" charset="0"/>
              </a:rPr>
              <a:t> 10 different raw materials</a:t>
            </a:r>
          </a:p>
          <a:p>
            <a:pPr>
              <a:buFontTx/>
              <a:buChar char="•"/>
            </a:pPr>
            <a:r>
              <a:rPr lang="en-GB" sz="2800">
                <a:latin typeface="Times New Roman" pitchFamily="18" charset="0"/>
              </a:rPr>
              <a:t> Materials procured in stream gravels</a:t>
            </a:r>
          </a:p>
          <a:p>
            <a:pPr>
              <a:buFontTx/>
              <a:buChar char="•"/>
            </a:pPr>
            <a:r>
              <a:rPr lang="en-GB" sz="2800">
                <a:latin typeface="Times New Roman" pitchFamily="18" charset="0"/>
              </a:rPr>
              <a:t> 63 refit sets</a:t>
            </a:r>
          </a:p>
        </p:txBody>
      </p:sp>
      <p:pic>
        <p:nvPicPr>
          <p:cNvPr id="59396" name="Picture 6" descr="LA2C-Bruga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4016375"/>
            <a:ext cx="4129088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397" name="Text Box 7"/>
          <p:cNvSpPr txBox="1">
            <a:spLocks noChangeArrowheads="1"/>
          </p:cNvSpPr>
          <p:nvPr/>
        </p:nvSpPr>
        <p:spPr bwMode="auto">
          <a:xfrm>
            <a:off x="5508625" y="6140450"/>
            <a:ext cx="3527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solidFill>
                  <a:schemeClr val="tx2"/>
                </a:solidFill>
                <a:latin typeface="Times New Roman" pitchFamily="18" charset="0"/>
              </a:rPr>
              <a:t>Roche et al. 1999, </a:t>
            </a:r>
            <a:r>
              <a:rPr lang="en-GB" sz="2400" i="1">
                <a:solidFill>
                  <a:schemeClr val="tx2"/>
                </a:solidFill>
                <a:latin typeface="Times New Roman" pitchFamily="18" charset="0"/>
              </a:rPr>
              <a:t>Nature</a:t>
            </a:r>
            <a:endParaRPr lang="en-US" sz="2400" i="1">
              <a:solidFill>
                <a:schemeClr val="tx2"/>
              </a:solidFill>
              <a:latin typeface="Times New Roman" pitchFamily="18" charset="0"/>
            </a:endParaRPr>
          </a:p>
        </p:txBody>
      </p:sp>
      <p:pic>
        <p:nvPicPr>
          <p:cNvPr id="59398" name="Picture 5" descr="399057ac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02138" y="3429000"/>
            <a:ext cx="4633912" cy="260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9" name="Picture 6" descr="399057a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525" y="115888"/>
            <a:ext cx="3190875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ext Box 2"/>
          <p:cNvSpPr txBox="1">
            <a:spLocks noChangeArrowheads="1"/>
          </p:cNvSpPr>
          <p:nvPr/>
        </p:nvSpPr>
        <p:spPr bwMode="auto">
          <a:xfrm>
            <a:off x="1905000" y="228600"/>
            <a:ext cx="5334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dirty="0" err="1">
                <a:latin typeface="Times New Roman" pitchFamily="18" charset="0"/>
              </a:rPr>
              <a:t>Lokalalei</a:t>
            </a:r>
            <a:r>
              <a:rPr lang="en-GB" sz="3600" dirty="0">
                <a:latin typeface="Times New Roman" pitchFamily="18" charset="0"/>
              </a:rPr>
              <a:t>, Kenya</a:t>
            </a:r>
          </a:p>
        </p:txBody>
      </p:sp>
      <p:pic>
        <p:nvPicPr>
          <p:cNvPr id="61443" name="Picture 4" descr="399057a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638" y="1341438"/>
            <a:ext cx="4775200" cy="477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44" name="Text Box 5"/>
          <p:cNvSpPr txBox="1">
            <a:spLocks noChangeArrowheads="1"/>
          </p:cNvSpPr>
          <p:nvPr/>
        </p:nvSpPr>
        <p:spPr bwMode="auto">
          <a:xfrm>
            <a:off x="179388" y="1773238"/>
            <a:ext cx="4248150" cy="291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</a:rPr>
              <a:t> Fine grained cores selected more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</a:rPr>
              <a:t> Large series of flakes removed (up to 30)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</a:rPr>
              <a:t> Multidirectional removals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</a:rPr>
              <a:t> Efficient flaking of rocks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ext Box 2"/>
          <p:cNvSpPr txBox="1">
            <a:spLocks noChangeArrowheads="1"/>
          </p:cNvSpPr>
          <p:nvPr/>
        </p:nvSpPr>
        <p:spPr bwMode="auto">
          <a:xfrm>
            <a:off x="1905000" y="228600"/>
            <a:ext cx="5334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dirty="0" err="1">
                <a:latin typeface="Times New Roman" pitchFamily="18" charset="0"/>
              </a:rPr>
              <a:t>Lokalalei</a:t>
            </a:r>
            <a:r>
              <a:rPr lang="en-GB" sz="3600" dirty="0">
                <a:latin typeface="Times New Roman" pitchFamily="18" charset="0"/>
              </a:rPr>
              <a:t>, Kenya</a:t>
            </a:r>
          </a:p>
        </p:txBody>
      </p:sp>
      <p:sp>
        <p:nvSpPr>
          <p:cNvPr id="63491" name="Text Box 5"/>
          <p:cNvSpPr txBox="1">
            <a:spLocks noChangeArrowheads="1"/>
          </p:cNvSpPr>
          <p:nvPr/>
        </p:nvSpPr>
        <p:spPr bwMode="auto">
          <a:xfrm>
            <a:off x="179388" y="1125538"/>
            <a:ext cx="8785225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</a:rPr>
              <a:t> Indicates greater cognitive capacity than realised</a:t>
            </a:r>
          </a:p>
          <a:p>
            <a:pPr lvl="1"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</a:rPr>
              <a:t> shows planning and foresight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</a:rPr>
              <a:t> Rules against a </a:t>
            </a:r>
            <a:r>
              <a:rPr lang="ja-JP" altLang="en-GB" sz="2800">
                <a:latin typeface="Times New Roman" pitchFamily="18" charset="0"/>
              </a:rPr>
              <a:t>“</a:t>
            </a:r>
            <a:r>
              <a:rPr lang="en-GB" altLang="ja-JP" sz="2800">
                <a:latin typeface="Times New Roman" pitchFamily="18" charset="0"/>
              </a:rPr>
              <a:t>stasis</a:t>
            </a:r>
            <a:r>
              <a:rPr lang="ja-JP" altLang="en-GB" sz="2800">
                <a:latin typeface="Times New Roman" pitchFamily="18" charset="0"/>
              </a:rPr>
              <a:t>”</a:t>
            </a:r>
            <a:r>
              <a:rPr lang="en-GB" altLang="ja-JP" sz="2800">
                <a:latin typeface="Times New Roman" pitchFamily="18" charset="0"/>
              </a:rPr>
              <a:t> hypothesis for the Oldowan</a:t>
            </a:r>
          </a:p>
          <a:p>
            <a:pPr lvl="1">
              <a:spcBef>
                <a:spcPct val="20000"/>
              </a:spcBef>
              <a:buFontTx/>
              <a:buChar char="•"/>
            </a:pPr>
            <a:r>
              <a:rPr lang="en-GB" sz="2800">
                <a:latin typeface="Times New Roman" pitchFamily="18" charset="0"/>
              </a:rPr>
              <a:t> Sophisticated strategy early-on</a:t>
            </a:r>
            <a:endParaRPr lang="en-GB" sz="2800" i="1">
              <a:latin typeface="Times New Roman" pitchFamily="18" charset="0"/>
            </a:endParaRPr>
          </a:p>
        </p:txBody>
      </p:sp>
      <p:pic>
        <p:nvPicPr>
          <p:cNvPr id="6349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8538" y="3357563"/>
            <a:ext cx="4895850" cy="336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924800" cy="7620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600">
                <a:solidFill>
                  <a:srgbClr val="3399FF"/>
                </a:solidFill>
              </a:rPr>
              <a:t>Some implications of the Oldowan</a:t>
            </a:r>
          </a:p>
        </p:txBody>
      </p:sp>
      <p:sp>
        <p:nvSpPr>
          <p:cNvPr id="646148" name="Rectangle 4"/>
          <p:cNvSpPr>
            <a:spLocks noChangeArrowheads="1"/>
          </p:cNvSpPr>
          <p:nvPr/>
        </p:nvSpPr>
        <p:spPr bwMode="auto">
          <a:xfrm>
            <a:off x="468313" y="1989138"/>
            <a:ext cx="8447087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Tools to make other tools are common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400" dirty="0">
                <a:latin typeface="Tahoma" pitchFamily="34" charset="0"/>
              </a:rPr>
              <a:t>Hammers to make flaked cores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400" dirty="0">
                <a:latin typeface="Tahoma" pitchFamily="34" charset="0"/>
              </a:rPr>
              <a:t>Flakes and cores have multi-faceted uses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400" dirty="0">
                <a:latin typeface="Tahoma" pitchFamily="34" charset="0"/>
              </a:rPr>
              <a:t>This behaviour absent in chimps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9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924800" cy="7620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600">
                <a:solidFill>
                  <a:srgbClr val="3399FF"/>
                </a:solidFill>
              </a:rPr>
              <a:t>Some implications of the Oldowan</a:t>
            </a:r>
          </a:p>
        </p:txBody>
      </p:sp>
      <p:sp>
        <p:nvSpPr>
          <p:cNvPr id="637956" name="Rectangle 4"/>
          <p:cNvSpPr>
            <a:spLocks noChangeArrowheads="1"/>
          </p:cNvSpPr>
          <p:nvPr/>
        </p:nvSpPr>
        <p:spPr bwMode="auto">
          <a:xfrm>
            <a:off x="468313" y="1484313"/>
            <a:ext cx="8447087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Technological competency is high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400" dirty="0">
                <a:latin typeface="Tahoma" pitchFamily="34" charset="0"/>
              </a:rPr>
              <a:t>Precision of blows, mastery of angles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400" dirty="0">
                <a:latin typeface="Tahoma" pitchFamily="34" charset="0"/>
              </a:rPr>
              <a:t>Precise forces to remove flakes systematically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400" dirty="0">
                <a:latin typeface="Tahoma" pitchFamily="34" charset="0"/>
              </a:rPr>
              <a:t>Knowledge of fracture mechanics, departure from nut cracking as percussive technology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solidFill>
                  <a:schemeClr val="tx2"/>
                </a:solidFill>
                <a:latin typeface="Tahoma" pitchFamily="34" charset="0"/>
              </a:rPr>
              <a:t>Knowledge of clasts and preferential use of raw material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solidFill>
                  <a:schemeClr val="tx2"/>
                </a:solidFill>
                <a:latin typeface="Tahoma" pitchFamily="34" charset="0"/>
              </a:rPr>
              <a:t>Understood variations and problems in raw materials 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solidFill>
                  <a:schemeClr val="tx2"/>
                </a:solidFill>
                <a:latin typeface="Tahoma" pitchFamily="34" charset="0"/>
              </a:rPr>
              <a:t>Understood volumetric properties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400" dirty="0">
                <a:latin typeface="Tahoma" pitchFamily="34" charset="0"/>
              </a:rPr>
              <a:t>Beyond problem-solving in all other animals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79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79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79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795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7956" grpId="0" build="p" autoUpdateAnimBg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0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924800" cy="7620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600">
                <a:solidFill>
                  <a:srgbClr val="3399FF"/>
                </a:solidFill>
              </a:rPr>
              <a:t>Some implications of the Oldowan</a:t>
            </a:r>
          </a:p>
        </p:txBody>
      </p:sp>
      <p:sp>
        <p:nvSpPr>
          <p:cNvPr id="640003" name="Rectangle 3"/>
          <p:cNvSpPr>
            <a:spLocks noChangeArrowheads="1"/>
          </p:cNvSpPr>
          <p:nvPr/>
        </p:nvSpPr>
        <p:spPr bwMode="auto">
          <a:xfrm>
            <a:off x="424656" y="1196752"/>
            <a:ext cx="8447087" cy="531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Differential landscape use exceeds chimp mental maps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Stone tools flaked across the landscape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400" dirty="0">
                <a:latin typeface="Tahoma" pitchFamily="34" charset="0"/>
              </a:rPr>
              <a:t>source, intermediate spots, discard locations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endParaRPr lang="en-GB" sz="2400" dirty="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Stone transport distances are 2-3 km+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Carcasses obtained at death sites and transported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Co-occurrence of carcasses and stones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Signals cultural dependence of tools for survival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9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924800" cy="7620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600">
                <a:solidFill>
                  <a:srgbClr val="3399FF"/>
                </a:solidFill>
              </a:rPr>
              <a:t>Some implications of Oldowan</a:t>
            </a:r>
          </a:p>
        </p:txBody>
      </p:sp>
      <p:sp>
        <p:nvSpPr>
          <p:cNvPr id="636932" name="Rectangle 4"/>
          <p:cNvSpPr>
            <a:spLocks noChangeArrowheads="1"/>
          </p:cNvSpPr>
          <p:nvPr/>
        </p:nvSpPr>
        <p:spPr bwMode="auto">
          <a:xfrm>
            <a:off x="250825" y="1268413"/>
            <a:ext cx="8664575" cy="475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Tool use does not appear synchronous </a:t>
            </a:r>
          </a:p>
          <a:p>
            <a:pPr marL="742950" lvl="1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itchFamily="2" charset="2"/>
              <a:buChar char="n"/>
            </a:pPr>
            <a:r>
              <a:rPr lang="en-GB" sz="2800" dirty="0">
                <a:latin typeface="Tahoma" pitchFamily="34" charset="0"/>
              </a:rPr>
              <a:t>Variations reflect technical solutions to different needs and environments</a:t>
            </a:r>
          </a:p>
        </p:txBody>
      </p:sp>
      <p:pic>
        <p:nvPicPr>
          <p:cNvPr id="73731" name="Picture 7" descr="joh1-0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2781300"/>
            <a:ext cx="3278188" cy="2112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732" name="Text Box 8"/>
          <p:cNvSpPr txBox="1">
            <a:spLocks noChangeArrowheads="1"/>
          </p:cNvSpPr>
          <p:nvPr/>
        </p:nvSpPr>
        <p:spPr bwMode="auto">
          <a:xfrm>
            <a:off x="539750" y="5013325"/>
            <a:ext cx="1800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/>
              <a:t>Olduvai</a:t>
            </a:r>
            <a:endParaRPr lang="en-US" sz="2400"/>
          </a:p>
        </p:txBody>
      </p:sp>
      <p:pic>
        <p:nvPicPr>
          <p:cNvPr id="73733" name="Picture 10" descr="main_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3800" y="2479675"/>
            <a:ext cx="3995738" cy="301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4" name="Picture 12" descr="pic5_f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050" y="4652963"/>
            <a:ext cx="333375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735" name="Text Box 13"/>
          <p:cNvSpPr txBox="1">
            <a:spLocks noChangeArrowheads="1"/>
          </p:cNvSpPr>
          <p:nvPr/>
        </p:nvSpPr>
        <p:spPr bwMode="auto">
          <a:xfrm>
            <a:off x="5435600" y="6092825"/>
            <a:ext cx="1800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/>
              <a:t>Omo</a:t>
            </a:r>
            <a:endParaRPr lang="en-US" sz="240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1268760"/>
            <a:ext cx="8641276" cy="40626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Summary (early 2015)</a:t>
            </a:r>
          </a:p>
          <a:p>
            <a:endParaRPr lang="en-GB" dirty="0"/>
          </a:p>
          <a:p>
            <a:r>
              <a:rPr lang="en-GB" dirty="0"/>
              <a:t>Earliest use of stone tools before 3.39Ma (based on cut marks from Dikika – controversial)</a:t>
            </a:r>
          </a:p>
          <a:p>
            <a:endParaRPr lang="en-GB" dirty="0"/>
          </a:p>
          <a:p>
            <a:r>
              <a:rPr lang="en-GB" dirty="0"/>
              <a:t>Oldest stone tools at </a:t>
            </a:r>
            <a:r>
              <a:rPr lang="en-GB" dirty="0" err="1"/>
              <a:t>Lomekwi</a:t>
            </a:r>
            <a:r>
              <a:rPr lang="en-GB" dirty="0"/>
              <a:t> (3.3Ma), </a:t>
            </a:r>
            <a:r>
              <a:rPr lang="en-GB" dirty="0" err="1"/>
              <a:t>Gona</a:t>
            </a:r>
            <a:r>
              <a:rPr lang="en-GB" dirty="0"/>
              <a:t> (2.6Ma), West Turkana, </a:t>
            </a:r>
            <a:r>
              <a:rPr lang="en-GB" dirty="0" err="1"/>
              <a:t>Omo</a:t>
            </a:r>
            <a:r>
              <a:rPr lang="en-GB" dirty="0"/>
              <a:t>, </a:t>
            </a:r>
            <a:r>
              <a:rPr lang="en-GB" dirty="0" err="1"/>
              <a:t>Hadar</a:t>
            </a:r>
            <a:r>
              <a:rPr lang="en-GB" dirty="0"/>
              <a:t> (2.3Ma), </a:t>
            </a:r>
          </a:p>
          <a:p>
            <a:r>
              <a:rPr lang="en-GB" dirty="0" err="1"/>
              <a:t>Kanhera</a:t>
            </a:r>
            <a:r>
              <a:rPr lang="en-GB" dirty="0"/>
              <a:t>, </a:t>
            </a:r>
            <a:r>
              <a:rPr lang="en-GB" dirty="0" err="1"/>
              <a:t>Koobi</a:t>
            </a:r>
            <a:r>
              <a:rPr lang="en-GB" dirty="0"/>
              <a:t> </a:t>
            </a:r>
            <a:r>
              <a:rPr lang="en-GB"/>
              <a:t>Fora and </a:t>
            </a:r>
            <a:r>
              <a:rPr lang="en-GB" dirty="0" err="1"/>
              <a:t>Fejej</a:t>
            </a:r>
            <a:r>
              <a:rPr lang="en-GB" dirty="0"/>
              <a:t> (2Ma) then Olduvai/</a:t>
            </a:r>
            <a:r>
              <a:rPr lang="en-GB" dirty="0" err="1"/>
              <a:t>Koobi</a:t>
            </a:r>
            <a:r>
              <a:rPr lang="en-GB" dirty="0"/>
              <a:t> For a</a:t>
            </a:r>
          </a:p>
          <a:p>
            <a:endParaRPr lang="en-GB" dirty="0"/>
          </a:p>
          <a:p>
            <a:r>
              <a:rPr lang="en-GB" dirty="0"/>
              <a:t>Oldest sites in northern part of Rift Valley and they spread south</a:t>
            </a:r>
          </a:p>
          <a:p>
            <a:endParaRPr lang="en-GB" dirty="0"/>
          </a:p>
          <a:p>
            <a:r>
              <a:rPr lang="en-GB" dirty="0"/>
              <a:t>All assemblages showed early </a:t>
            </a:r>
            <a:r>
              <a:rPr lang="en-GB" dirty="0" err="1"/>
              <a:t>knappers</a:t>
            </a:r>
            <a:r>
              <a:rPr lang="en-GB" dirty="0"/>
              <a:t> controlled the mechanisms of </a:t>
            </a:r>
            <a:r>
              <a:rPr lang="en-GB" dirty="0" err="1"/>
              <a:t>conchoidal</a:t>
            </a:r>
            <a:r>
              <a:rPr lang="en-GB" dirty="0"/>
              <a:t> fracture and </a:t>
            </a:r>
          </a:p>
          <a:p>
            <a:r>
              <a:rPr lang="en-GB" dirty="0"/>
              <a:t> the basic principles of stone knapping.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955273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9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219200" y="188913"/>
            <a:ext cx="7924800" cy="7620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200" dirty="0">
                <a:solidFill>
                  <a:srgbClr val="FF0000"/>
                </a:solidFill>
              </a:rPr>
              <a:t>The </a:t>
            </a:r>
            <a:r>
              <a:rPr lang="en-GB" sz="3200" dirty="0" err="1">
                <a:solidFill>
                  <a:srgbClr val="FF0000"/>
                </a:solidFill>
              </a:rPr>
              <a:t>Oldowan</a:t>
            </a:r>
            <a:r>
              <a:rPr lang="en-GB" sz="3200" dirty="0">
                <a:solidFill>
                  <a:srgbClr val="FF0000"/>
                </a:solidFill>
              </a:rPr>
              <a:t>: Conclusions</a:t>
            </a:r>
          </a:p>
        </p:txBody>
      </p:sp>
      <p:sp>
        <p:nvSpPr>
          <p:cNvPr id="635908" name="Rectangle 4"/>
          <p:cNvSpPr>
            <a:spLocks noChangeArrowheads="1"/>
          </p:cNvSpPr>
          <p:nvPr/>
        </p:nvSpPr>
        <p:spPr bwMode="auto">
          <a:xfrm>
            <a:off x="36513" y="1052513"/>
            <a:ext cx="87122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rgbClr val="3399FF"/>
              </a:buClr>
              <a:buSzPct val="65000"/>
              <a:buFont typeface="Wingdings" pitchFamily="2" charset="2"/>
              <a:buChar char="§"/>
            </a:pPr>
            <a:r>
              <a:rPr lang="en-GB" sz="2800" dirty="0">
                <a:latin typeface="Tahoma" pitchFamily="34" charset="0"/>
              </a:rPr>
              <a:t>An intensification of tool behaviours or a profound dietary shift</a:t>
            </a:r>
          </a:p>
          <a:p>
            <a:pPr marL="342900" indent="-342900">
              <a:spcBef>
                <a:spcPct val="35000"/>
              </a:spcBef>
              <a:buClr>
                <a:srgbClr val="3399FF"/>
              </a:buClr>
              <a:buSzPct val="65000"/>
              <a:buFont typeface="Wingdings" pitchFamily="2" charset="2"/>
              <a:buChar char="§"/>
            </a:pPr>
            <a:r>
              <a:rPr lang="en-GB" sz="2800" dirty="0">
                <a:latin typeface="Tahoma" pitchFamily="34" charset="0"/>
              </a:rPr>
              <a:t>Signals a new niche, new behaviours beginning at 2.5 </a:t>
            </a:r>
            <a:r>
              <a:rPr lang="en-GB" sz="2800" dirty="0" err="1">
                <a:latin typeface="Tahoma" pitchFamily="34" charset="0"/>
              </a:rPr>
              <a:t>myr</a:t>
            </a:r>
            <a:r>
              <a:rPr lang="en-GB" sz="2800" dirty="0">
                <a:latin typeface="Tahoma" pitchFamily="34" charset="0"/>
              </a:rPr>
              <a:t> in early </a:t>
            </a:r>
            <a:r>
              <a:rPr lang="en-GB" sz="2800" i="1" dirty="0">
                <a:latin typeface="Tahoma" pitchFamily="34" charset="0"/>
              </a:rPr>
              <a:t>Homo</a:t>
            </a:r>
          </a:p>
          <a:p>
            <a:pPr marL="742950" lvl="1" indent="-285750">
              <a:spcBef>
                <a:spcPct val="35000"/>
              </a:spcBef>
              <a:buClr>
                <a:srgbClr val="3399FF"/>
              </a:buClr>
              <a:buSzPct val="65000"/>
              <a:buFont typeface="Wingdings" pitchFamily="2" charset="2"/>
              <a:buChar char="§"/>
            </a:pPr>
            <a:r>
              <a:rPr lang="en-GB" sz="2800" dirty="0">
                <a:latin typeface="Tahoma" pitchFamily="34" charset="0"/>
              </a:rPr>
              <a:t> </a:t>
            </a:r>
            <a:r>
              <a:rPr lang="en-GB" sz="2400" dirty="0">
                <a:latin typeface="Tahoma" pitchFamily="34" charset="0"/>
              </a:rPr>
              <a:t>Increased brain expansion, reliance on tools, and increase in meat eating</a:t>
            </a:r>
          </a:p>
        </p:txBody>
      </p:sp>
      <p:pic>
        <p:nvPicPr>
          <p:cNvPr id="75779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4005263"/>
            <a:ext cx="4535487" cy="263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7746</TotalTime>
  <Words>1595</Words>
  <Application>Microsoft Office PowerPoint</Application>
  <PresentationFormat>On-screen Show (4:3)</PresentationFormat>
  <Paragraphs>273</Paragraphs>
  <Slides>52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2" baseType="lpstr">
      <vt:lpstr>MS PGothic</vt:lpstr>
      <vt:lpstr>MS PGothic</vt:lpstr>
      <vt:lpstr>Arial</vt:lpstr>
      <vt:lpstr>Calibri</vt:lpstr>
      <vt:lpstr>Calibri Light</vt:lpstr>
      <vt:lpstr>Garamond</vt:lpstr>
      <vt:lpstr>Tahoma</vt:lpstr>
      <vt:lpstr>Times New Roman</vt:lpstr>
      <vt:lpstr>Wingdings</vt:lpstr>
      <vt:lpstr>Metropolitan</vt:lpstr>
      <vt:lpstr>The Prehistory of stone tool making</vt:lpstr>
      <vt:lpstr>How do you shape a stone?</vt:lpstr>
      <vt:lpstr>PowerPoint Presentation</vt:lpstr>
      <vt:lpstr>PowerPoint Presentation</vt:lpstr>
      <vt:lpstr>What does the word lithic mean?</vt:lpstr>
      <vt:lpstr>Everywhere people have gone they have used stone in some way or other</vt:lpstr>
      <vt:lpstr>Most people associate the ‘Stone Age’ with the use of stone</vt:lpstr>
      <vt:lpstr>PowerPoint Presentation</vt:lpstr>
      <vt:lpstr>PowerPoint Presentation</vt:lpstr>
      <vt:lpstr>PowerPoint Presentation</vt:lpstr>
      <vt:lpstr>There are some other important traditional differences between apes and modern humans </vt:lpstr>
      <vt:lpstr>PowerPoint Presentation</vt:lpstr>
      <vt:lpstr>Modern tool use amongst chimps Haslam et al 2009 – Nature 460: 339-344</vt:lpstr>
      <vt:lpstr>Modern tool use amongst chimps Haslam et al 2009 – Nature 460: 339-344</vt:lpstr>
      <vt:lpstr>Chimpanzee use of spears to hunt bush-baby’s in Senegal</vt:lpstr>
      <vt:lpstr>PowerPoint Presentation</vt:lpstr>
      <vt:lpstr>PowerPoint Presentation</vt:lpstr>
      <vt:lpstr>Gorilla tool use Breuer et al  2005:2041 - 2043</vt:lpstr>
      <vt:lpstr>PowerPoint Presentation</vt:lpstr>
      <vt:lpstr>PowerPoint Presentation</vt:lpstr>
      <vt:lpstr>Modern stone tool use amongst chimps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Oldowan?</vt:lpstr>
      <vt:lpstr>PowerPoint Presentation</vt:lpstr>
      <vt:lpstr>PowerPoint Presentation</vt:lpstr>
      <vt:lpstr>Interpreting Oldowan Tool-users</vt:lpstr>
      <vt:lpstr>Oldowan Tools as a Complex Process</vt:lpstr>
      <vt:lpstr>PowerPoint Presentation</vt:lpstr>
      <vt:lpstr>PowerPoint Presentation</vt:lpstr>
      <vt:lpstr>Oldowan Site Formation</vt:lpstr>
      <vt:lpstr>PowerPoint Presentation</vt:lpstr>
      <vt:lpstr>Tool making – who are we talking about?</vt:lpstr>
      <vt:lpstr>Comparison of Chimp &amp; Oldowan Culture</vt:lpstr>
      <vt:lpstr>The Oldowan as Ape-like</vt:lpstr>
      <vt:lpstr>PowerPoint Presentation</vt:lpstr>
      <vt:lpstr>PowerPoint Presentation</vt:lpstr>
      <vt:lpstr>PowerPoint Presentation</vt:lpstr>
      <vt:lpstr>PowerPoint Presentation</vt:lpstr>
      <vt:lpstr>Omo, Ethiopia</vt:lpstr>
      <vt:lpstr>PowerPoint Presentation</vt:lpstr>
      <vt:lpstr>PowerPoint Presentation</vt:lpstr>
      <vt:lpstr>PowerPoint Presentation</vt:lpstr>
      <vt:lpstr>Some implications of the Oldowan</vt:lpstr>
      <vt:lpstr>Some implications of the Oldowan</vt:lpstr>
      <vt:lpstr>Some implications of the Oldowan</vt:lpstr>
      <vt:lpstr>Some implications of Oldowan</vt:lpstr>
      <vt:lpstr>PowerPoint Presentation</vt:lpstr>
      <vt:lpstr>The Oldowan: Conclusions</vt:lpstr>
    </vt:vector>
  </TitlesOfParts>
  <Company>University of Cambridge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 Petraglia</dc:creator>
  <cp:lastModifiedBy>Martin Bates</cp:lastModifiedBy>
  <cp:revision>939</cp:revision>
  <dcterms:created xsi:type="dcterms:W3CDTF">2001-12-20T10:14:04Z</dcterms:created>
  <dcterms:modified xsi:type="dcterms:W3CDTF">2018-01-30T09:20:21Z</dcterms:modified>
</cp:coreProperties>
</file>