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charts/chart9.xml" ContentType="application/vnd.openxmlformats-officedocument.drawingml.chart+xml"/>
  <Override PartName="/docProps/custom.xml" ContentType="application/vnd.openxmlformats-officedocument.custom-properties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charts/chart7.xml" ContentType="application/vnd.openxmlformats-officedocument.drawingml.chart+xml"/>
  <Override PartName="/ppt/notesSlides/notesSlide21.xml" ContentType="application/vnd.openxmlformats-officedocument.presentationml.notesSlide+xml"/>
  <Override PartName="/ppt/notesSlides/notesSlide7.xml" ContentType="application/vnd.openxmlformats-officedocument.presentationml.notesSlide+xml"/>
  <Default Extension="xlsx" ContentType="application/vnd.openxmlformats-officedocument.spreadsheetml.sheet"/>
  <Override PartName="/ppt/notesSlides/notesSlide10.xml" ContentType="application/vnd.openxmlformats-officedocument.presentationml.notesSlide+xml"/>
  <Override PartName="/ppt/charts/chart3.xml" ContentType="application/vnd.openxmlformats-officedocument.drawingml.chart+xml"/>
  <Override PartName="/ppt/charts/chart5.xml" ContentType="application/vnd.openxmlformats-officedocument.drawingml.char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charts/chart8.xml" ContentType="application/vnd.openxmlformats-officedocument.drawingml.char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charts/chart6.xml" ContentType="application/vnd.openxmlformats-officedocument.drawingml.chart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4.xml" ContentType="application/vnd.openxmlformats-officedocument.drawingml.chart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notesSlides/notesSlide4.xml" ContentType="application/vnd.openxmlformats-officedocument.presentationml.notesSlide+xml"/>
  <Override PartName="/ppt/charts/chart2.xml" ContentType="application/vnd.openxmlformats-officedocument.drawingml.chart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8" r:id="rId4"/>
  </p:sldMasterIdLst>
  <p:notesMasterIdLst>
    <p:notesMasterId r:id="rId39"/>
  </p:notesMasterIdLst>
  <p:handoutMasterIdLst>
    <p:handoutMasterId r:id="rId40"/>
  </p:handoutMasterIdLst>
  <p:sldIdLst>
    <p:sldId id="345" r:id="rId5"/>
    <p:sldId id="399" r:id="rId6"/>
    <p:sldId id="391" r:id="rId7"/>
    <p:sldId id="392" r:id="rId8"/>
    <p:sldId id="393" r:id="rId9"/>
    <p:sldId id="383" r:id="rId10"/>
    <p:sldId id="362" r:id="rId11"/>
    <p:sldId id="364" r:id="rId12"/>
    <p:sldId id="395" r:id="rId13"/>
    <p:sldId id="365" r:id="rId14"/>
    <p:sldId id="366" r:id="rId15"/>
    <p:sldId id="396" r:id="rId16"/>
    <p:sldId id="367" r:id="rId17"/>
    <p:sldId id="368" r:id="rId18"/>
    <p:sldId id="373" r:id="rId19"/>
    <p:sldId id="374" r:id="rId20"/>
    <p:sldId id="369" r:id="rId21"/>
    <p:sldId id="397" r:id="rId22"/>
    <p:sldId id="370" r:id="rId23"/>
    <p:sldId id="371" r:id="rId24"/>
    <p:sldId id="398" r:id="rId25"/>
    <p:sldId id="372" r:id="rId26"/>
    <p:sldId id="375" r:id="rId27"/>
    <p:sldId id="376" r:id="rId28"/>
    <p:sldId id="377" r:id="rId29"/>
    <p:sldId id="378" r:id="rId30"/>
    <p:sldId id="354" r:id="rId31"/>
    <p:sldId id="355" r:id="rId32"/>
    <p:sldId id="356" r:id="rId33"/>
    <p:sldId id="357" r:id="rId34"/>
    <p:sldId id="389" r:id="rId35"/>
    <p:sldId id="358" r:id="rId36"/>
    <p:sldId id="384" r:id="rId37"/>
    <p:sldId id="385" r:id="rId38"/>
  </p:sldIdLst>
  <p:sldSz cx="9144000" cy="6858000" type="screen4x3"/>
  <p:notesSz cx="6858000" cy="9144000"/>
  <p:defaultTextStyle>
    <a:defPPr>
      <a:defRPr lang="en-GB"/>
    </a:defPPr>
    <a:lvl1pPr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BFBFF"/>
    <a:srgbClr val="E9E9FF"/>
    <a:srgbClr val="EAF7FE"/>
    <a:srgbClr val="CCCCFF"/>
    <a:srgbClr val="9999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1" autoAdjust="0"/>
    <p:restoredTop sz="62903" autoAdjust="0"/>
  </p:normalViewPr>
  <p:slideViewPr>
    <p:cSldViewPr>
      <p:cViewPr varScale="1">
        <p:scale>
          <a:sx n="44" d="100"/>
          <a:sy n="44" d="100"/>
        </p:scale>
        <p:origin x="-208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3" d="100"/>
          <a:sy n="43" d="100"/>
        </p:scale>
        <p:origin x="-1476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5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6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7.xlsx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8.xlsx"/></Relationships>
</file>

<file path=ppt/charts/_rels/chart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9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>
        <c:manualLayout>
          <c:layoutTarget val="inner"/>
          <c:xMode val="edge"/>
          <c:yMode val="edge"/>
          <c:x val="0.25668449197860976"/>
          <c:y val="6.2500000000000014E-2"/>
          <c:w val="0.6871657754010696"/>
          <c:h val="0.58522727272727271"/>
        </c:manualLayout>
      </c:layout>
      <c:barChart>
        <c:barDir val="bar"/>
        <c:grouping val="clustered"/>
        <c:ser>
          <c:idx val="0"/>
          <c:order val="0"/>
          <c:spPr>
            <a:solidFill>
              <a:srgbClr val="9999FF"/>
            </a:solidFill>
            <a:ln w="24507">
              <a:solidFill>
                <a:srgbClr val="000000"/>
              </a:solidFill>
              <a:prstDash val="solid"/>
            </a:ln>
          </c:spPr>
          <c:cat>
            <c:strRef>
              <c:f>Sheet1!$C$14:$C$18</c:f>
              <c:strCache>
                <c:ptCount val="5"/>
                <c:pt idx="0">
                  <c:v>USA</c:v>
                </c:pt>
                <c:pt idx="1">
                  <c:v>Canada</c:v>
                </c:pt>
                <c:pt idx="2">
                  <c:v>UK</c:v>
                </c:pt>
                <c:pt idx="3">
                  <c:v>France</c:v>
                </c:pt>
                <c:pt idx="4">
                  <c:v>Germany</c:v>
                </c:pt>
              </c:strCache>
            </c:strRef>
          </c:cat>
          <c:val>
            <c:numRef>
              <c:f>Sheet1!$D$14:$D$18</c:f>
              <c:numCache>
                <c:formatCode>General</c:formatCode>
                <c:ptCount val="5"/>
                <c:pt idx="0">
                  <c:v>700</c:v>
                </c:pt>
                <c:pt idx="1">
                  <c:v>350</c:v>
                </c:pt>
                <c:pt idx="2">
                  <c:v>170</c:v>
                </c:pt>
                <c:pt idx="3">
                  <c:v>210</c:v>
                </c:pt>
                <c:pt idx="4">
                  <c:v>480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B4CC-4055-8817-5F7350790CDE}"/>
            </c:ext>
          </c:extLst>
        </c:ser>
        <c:dLbls/>
        <c:axId val="63260928"/>
        <c:axId val="63283584"/>
      </c:barChart>
      <c:catAx>
        <c:axId val="63260928"/>
        <c:scaling>
          <c:orientation val="minMax"/>
        </c:scaling>
        <c:axPos val="l"/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country</a:t>
                </a:r>
              </a:p>
            </c:rich>
          </c:tx>
          <c:layout>
            <c:manualLayout>
              <c:xMode val="edge"/>
              <c:yMode val="edge"/>
              <c:x val="2.9411847353332764E-2"/>
              <c:y val="0.21590914521663496"/>
            </c:manualLayout>
          </c:layout>
          <c:spPr>
            <a:noFill/>
            <a:ln w="49014">
              <a:noFill/>
            </a:ln>
          </c:spPr>
        </c:title>
        <c:numFmt formatCode="General" sourceLinked="1"/>
        <c:tickLblPos val="nextTo"/>
        <c:spPr>
          <a:ln w="612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737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63283584"/>
        <c:crosses val="autoZero"/>
        <c:auto val="1"/>
        <c:lblAlgn val="ctr"/>
        <c:lblOffset val="100"/>
        <c:tickLblSkip val="2"/>
        <c:tickMarkSkip val="1"/>
      </c:catAx>
      <c:valAx>
        <c:axId val="63283584"/>
        <c:scaling>
          <c:orientation val="minMax"/>
        </c:scaling>
        <c:axPos val="b"/>
        <c:majorGridlines>
          <c:spPr>
            <a:ln w="6127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Exports ($10 million)</a:t>
                </a:r>
              </a:p>
            </c:rich>
          </c:tx>
          <c:layout>
            <c:manualLayout>
              <c:xMode val="edge"/>
              <c:yMode val="edge"/>
              <c:x val="0.43582884995709126"/>
              <c:y val="0.81249999999999989"/>
            </c:manualLayout>
          </c:layout>
          <c:spPr>
            <a:noFill/>
            <a:ln w="49014">
              <a:noFill/>
            </a:ln>
          </c:spPr>
        </c:title>
        <c:numFmt formatCode="General" sourceLinked="1"/>
        <c:tickLblPos val="nextTo"/>
        <c:spPr>
          <a:ln w="612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737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63260928"/>
        <c:crosses val="autoZero"/>
        <c:crossBetween val="between"/>
      </c:valAx>
      <c:spPr>
        <a:solidFill>
          <a:srgbClr val="C0C0C0"/>
        </a:solidFill>
        <a:ln w="24507">
          <a:solidFill>
            <a:srgbClr val="808080"/>
          </a:solidFill>
          <a:prstDash val="solid"/>
        </a:ln>
      </c:spPr>
    </c:plotArea>
    <c:plotVisOnly val="1"/>
    <c:dispBlanksAs val="gap"/>
  </c:chart>
  <c:spPr>
    <a:solidFill>
      <a:srgbClr val="FFFFFF"/>
    </a:solidFill>
    <a:ln w="6127">
      <a:solidFill>
        <a:srgbClr val="000000"/>
      </a:solidFill>
      <a:prstDash val="solid"/>
    </a:ln>
  </c:spPr>
  <c:txPr>
    <a:bodyPr/>
    <a:lstStyle/>
    <a:p>
      <a:pPr>
        <a:defRPr sz="1737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>
        <c:manualLayout>
          <c:layoutTarget val="inner"/>
          <c:xMode val="edge"/>
          <c:yMode val="edge"/>
          <c:x val="0.16042780748663105"/>
          <c:y val="0.1229050279329609"/>
          <c:w val="0.63368983957219283"/>
          <c:h val="0.53072625698324039"/>
        </c:manualLayout>
      </c:layout>
      <c:barChart>
        <c:barDir val="col"/>
        <c:grouping val="clustered"/>
        <c:ser>
          <c:idx val="0"/>
          <c:order val="0"/>
          <c:spPr>
            <a:solidFill>
              <a:srgbClr val="9999FF"/>
            </a:solidFill>
            <a:ln w="18206">
              <a:solidFill>
                <a:srgbClr val="000000"/>
              </a:solidFill>
              <a:prstDash val="solid"/>
            </a:ln>
          </c:spPr>
          <c:cat>
            <c:strRef>
              <c:f>Sheet1!$G$9:$G$12</c:f>
              <c:strCache>
                <c:ptCount val="4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</c:strCache>
            </c:strRef>
          </c:cat>
          <c:val>
            <c:numRef>
              <c:f>Sheet1!$H$9:$H$12</c:f>
              <c:numCache>
                <c:formatCode>General</c:formatCode>
                <c:ptCount val="4"/>
                <c:pt idx="0">
                  <c:v>11</c:v>
                </c:pt>
                <c:pt idx="1">
                  <c:v>7</c:v>
                </c:pt>
                <c:pt idx="2">
                  <c:v>10</c:v>
                </c:pt>
                <c:pt idx="3">
                  <c:v>12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72B0-45A9-82C0-7935017FE786}"/>
            </c:ext>
          </c:extLst>
        </c:ser>
        <c:ser>
          <c:idx val="1"/>
          <c:order val="1"/>
          <c:spPr>
            <a:solidFill>
              <a:srgbClr val="993366"/>
            </a:solidFill>
            <a:ln w="18206">
              <a:solidFill>
                <a:srgbClr val="000000"/>
              </a:solidFill>
              <a:prstDash val="solid"/>
            </a:ln>
          </c:spPr>
          <c:cat>
            <c:strRef>
              <c:f>Sheet1!$G$9:$G$12</c:f>
              <c:strCache>
                <c:ptCount val="4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</c:strCache>
            </c:strRef>
          </c:cat>
          <c:val>
            <c:numRef>
              <c:f>Sheet1!$I$9:$I$12</c:f>
              <c:numCache>
                <c:formatCode>General</c:formatCode>
                <c:ptCount val="4"/>
                <c:pt idx="0">
                  <c:v>10</c:v>
                </c:pt>
                <c:pt idx="1">
                  <c:v>4</c:v>
                </c:pt>
                <c:pt idx="2">
                  <c:v>10</c:v>
                </c:pt>
                <c:pt idx="3">
                  <c:v>12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72B0-45A9-82C0-7935017FE786}"/>
            </c:ext>
          </c:extLst>
        </c:ser>
        <c:ser>
          <c:idx val="2"/>
          <c:order val="2"/>
          <c:spPr>
            <a:solidFill>
              <a:srgbClr val="FFFFCC"/>
            </a:solidFill>
            <a:ln w="18206">
              <a:solidFill>
                <a:srgbClr val="000000"/>
              </a:solidFill>
              <a:prstDash val="solid"/>
            </a:ln>
          </c:spPr>
          <c:cat>
            <c:strRef>
              <c:f>Sheet1!$G$9:$G$12</c:f>
              <c:strCache>
                <c:ptCount val="4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</c:strCache>
            </c:strRef>
          </c:cat>
          <c:val>
            <c:numRef>
              <c:f>Sheet1!$J$9:$J$12</c:f>
              <c:numCache>
                <c:formatCode>General</c:formatCode>
                <c:ptCount val="4"/>
                <c:pt idx="0">
                  <c:v>9</c:v>
                </c:pt>
                <c:pt idx="1">
                  <c:v>9</c:v>
                </c:pt>
                <c:pt idx="2">
                  <c:v>15</c:v>
                </c:pt>
                <c:pt idx="3">
                  <c:v>11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72B0-45A9-82C0-7935017FE786}"/>
            </c:ext>
          </c:extLst>
        </c:ser>
        <c:dLbls/>
        <c:axId val="86820736"/>
        <c:axId val="86831104"/>
      </c:barChart>
      <c:catAx>
        <c:axId val="86820736"/>
        <c:scaling>
          <c:orientation val="minMax"/>
        </c:scaling>
        <c:axPos val="b"/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companies</a:t>
                </a:r>
              </a:p>
            </c:rich>
          </c:tx>
          <c:layout>
            <c:manualLayout>
              <c:xMode val="edge"/>
              <c:yMode val="edge"/>
              <c:x val="0.38502673796791453"/>
              <c:y val="0.8156424581005588"/>
            </c:manualLayout>
          </c:layout>
          <c:spPr>
            <a:noFill/>
            <a:ln w="36412">
              <a:noFill/>
            </a:ln>
          </c:spPr>
        </c:title>
        <c:numFmt formatCode="General" sourceLinked="1"/>
        <c:tickLblPos val="nextTo"/>
        <c:spPr>
          <a:ln w="4551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326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86831104"/>
        <c:crosses val="autoZero"/>
        <c:auto val="1"/>
        <c:lblAlgn val="ctr"/>
        <c:lblOffset val="100"/>
        <c:tickLblSkip val="1"/>
        <c:tickMarkSkip val="1"/>
      </c:catAx>
      <c:valAx>
        <c:axId val="86831104"/>
        <c:scaling>
          <c:orientation val="minMax"/>
        </c:scaling>
        <c:axPos val="l"/>
        <c:majorGridlines>
          <c:spPr>
            <a:ln w="4551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output ($1000s)</a:t>
                </a:r>
              </a:p>
            </c:rich>
          </c:tx>
          <c:layout>
            <c:manualLayout>
              <c:xMode val="edge"/>
              <c:yMode val="edge"/>
              <c:x val="2.9411764705882353E-2"/>
              <c:y val="0.1229050279329609"/>
            </c:manualLayout>
          </c:layout>
          <c:spPr>
            <a:noFill/>
            <a:ln w="36412">
              <a:noFill/>
            </a:ln>
          </c:spPr>
        </c:title>
        <c:numFmt formatCode="General" sourceLinked="1"/>
        <c:tickLblPos val="nextTo"/>
        <c:spPr>
          <a:ln w="4551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326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86820736"/>
        <c:crosses val="autoZero"/>
        <c:crossBetween val="between"/>
      </c:valAx>
      <c:spPr>
        <a:solidFill>
          <a:srgbClr val="C0C0C0"/>
        </a:solidFill>
        <a:ln w="18206">
          <a:solidFill>
            <a:srgbClr val="808080"/>
          </a:solidFill>
          <a:prstDash val="solid"/>
        </a:ln>
      </c:spPr>
    </c:plotArea>
    <c:legend>
      <c:legendPos val="r"/>
      <c:layout>
        <c:manualLayout>
          <c:xMode val="edge"/>
          <c:yMode val="edge"/>
          <c:x val="0.82085561497326209"/>
          <c:y val="0.21229050279329612"/>
          <c:w val="0.16844919786096266"/>
          <c:h val="0.34078212290502791"/>
        </c:manualLayout>
      </c:layout>
      <c:spPr>
        <a:solidFill>
          <a:srgbClr val="FFFFFF"/>
        </a:solidFill>
        <a:ln w="4551">
          <a:solidFill>
            <a:srgbClr val="000000"/>
          </a:solidFill>
          <a:prstDash val="solid"/>
        </a:ln>
      </c:spPr>
      <c:txPr>
        <a:bodyPr/>
        <a:lstStyle/>
        <a:p>
          <a:pPr>
            <a:defRPr sz="20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</c:chart>
  <c:spPr>
    <a:solidFill>
      <a:srgbClr val="FFFFFF"/>
    </a:solidFill>
    <a:ln w="4551">
      <a:solidFill>
        <a:srgbClr val="000000"/>
      </a:solidFill>
      <a:prstDash val="solid"/>
    </a:ln>
  </c:spPr>
  <c:txPr>
    <a:bodyPr/>
    <a:lstStyle/>
    <a:p>
      <a:pPr>
        <a:defRPr sz="1326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>
        <c:manualLayout>
          <c:layoutTarget val="inner"/>
          <c:xMode val="edge"/>
          <c:yMode val="edge"/>
          <c:x val="0.16260162601626016"/>
          <c:y val="0.1229050279329609"/>
          <c:w val="0.62872628726287272"/>
          <c:h val="0.53072625698324039"/>
        </c:manualLayout>
      </c:layout>
      <c:barChart>
        <c:barDir val="col"/>
        <c:grouping val="stacked"/>
        <c:ser>
          <c:idx val="0"/>
          <c:order val="0"/>
          <c:spPr>
            <a:solidFill>
              <a:srgbClr val="9999FF"/>
            </a:solidFill>
            <a:ln w="19287">
              <a:solidFill>
                <a:srgbClr val="000000"/>
              </a:solidFill>
              <a:prstDash val="solid"/>
            </a:ln>
          </c:spPr>
          <c:cat>
            <c:strRef>
              <c:f>Sheet1!$G$9:$G$12</c:f>
              <c:strCache>
                <c:ptCount val="4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</c:strCache>
            </c:strRef>
          </c:cat>
          <c:val>
            <c:numRef>
              <c:f>Sheet1!$H$9:$H$12</c:f>
              <c:numCache>
                <c:formatCode>General</c:formatCode>
                <c:ptCount val="4"/>
                <c:pt idx="0">
                  <c:v>11</c:v>
                </c:pt>
                <c:pt idx="1">
                  <c:v>7</c:v>
                </c:pt>
                <c:pt idx="2">
                  <c:v>10</c:v>
                </c:pt>
                <c:pt idx="3">
                  <c:v>12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DB30-4EDC-BDD7-282A3B06013C}"/>
            </c:ext>
          </c:extLst>
        </c:ser>
        <c:ser>
          <c:idx val="1"/>
          <c:order val="1"/>
          <c:spPr>
            <a:solidFill>
              <a:srgbClr val="993366"/>
            </a:solidFill>
            <a:ln w="19287">
              <a:solidFill>
                <a:srgbClr val="000000"/>
              </a:solidFill>
              <a:prstDash val="solid"/>
            </a:ln>
          </c:spPr>
          <c:cat>
            <c:strRef>
              <c:f>Sheet1!$G$9:$G$12</c:f>
              <c:strCache>
                <c:ptCount val="4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</c:strCache>
            </c:strRef>
          </c:cat>
          <c:val>
            <c:numRef>
              <c:f>Sheet1!$I$9:$I$12</c:f>
              <c:numCache>
                <c:formatCode>General</c:formatCode>
                <c:ptCount val="4"/>
                <c:pt idx="0">
                  <c:v>10</c:v>
                </c:pt>
                <c:pt idx="1">
                  <c:v>4</c:v>
                </c:pt>
                <c:pt idx="2">
                  <c:v>10</c:v>
                </c:pt>
                <c:pt idx="3">
                  <c:v>12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DB30-4EDC-BDD7-282A3B06013C}"/>
            </c:ext>
          </c:extLst>
        </c:ser>
        <c:ser>
          <c:idx val="2"/>
          <c:order val="2"/>
          <c:spPr>
            <a:solidFill>
              <a:srgbClr val="FFFFCC"/>
            </a:solidFill>
            <a:ln w="19287">
              <a:solidFill>
                <a:srgbClr val="000000"/>
              </a:solidFill>
              <a:prstDash val="solid"/>
            </a:ln>
          </c:spPr>
          <c:cat>
            <c:strRef>
              <c:f>Sheet1!$G$9:$G$12</c:f>
              <c:strCache>
                <c:ptCount val="4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</c:strCache>
            </c:strRef>
          </c:cat>
          <c:val>
            <c:numRef>
              <c:f>Sheet1!$J$9:$J$12</c:f>
              <c:numCache>
                <c:formatCode>General</c:formatCode>
                <c:ptCount val="4"/>
                <c:pt idx="0">
                  <c:v>9</c:v>
                </c:pt>
                <c:pt idx="1">
                  <c:v>9</c:v>
                </c:pt>
                <c:pt idx="2">
                  <c:v>15</c:v>
                </c:pt>
                <c:pt idx="3">
                  <c:v>11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DB30-4EDC-BDD7-282A3B06013C}"/>
            </c:ext>
          </c:extLst>
        </c:ser>
        <c:dLbls/>
        <c:overlap val="100"/>
        <c:axId val="86930560"/>
        <c:axId val="86932480"/>
      </c:barChart>
      <c:catAx>
        <c:axId val="86930560"/>
        <c:scaling>
          <c:orientation val="minMax"/>
        </c:scaling>
        <c:axPos val="b"/>
        <c:title>
          <c:tx>
            <c:rich>
              <a:bodyPr/>
              <a:lstStyle/>
              <a:p>
                <a:pPr>
                  <a:defRPr sz="1405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/>
                  <a:t>companies</a:t>
                </a:r>
              </a:p>
            </c:rich>
          </c:tx>
          <c:layout>
            <c:manualLayout>
              <c:xMode val="edge"/>
              <c:yMode val="edge"/>
              <c:x val="0.38482384823848242"/>
              <c:y val="0.8156424581005588"/>
            </c:manualLayout>
          </c:layout>
          <c:spPr>
            <a:noFill/>
            <a:ln w="38574">
              <a:noFill/>
            </a:ln>
          </c:spPr>
        </c:title>
        <c:numFmt formatCode="General" sourceLinked="1"/>
        <c:tickLblPos val="nextTo"/>
        <c:spPr>
          <a:ln w="4822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405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86932480"/>
        <c:crosses val="autoZero"/>
        <c:auto val="1"/>
        <c:lblAlgn val="ctr"/>
        <c:lblOffset val="100"/>
        <c:tickLblSkip val="1"/>
        <c:tickMarkSkip val="1"/>
      </c:catAx>
      <c:valAx>
        <c:axId val="86932480"/>
        <c:scaling>
          <c:orientation val="minMax"/>
        </c:scaling>
        <c:axPos val="l"/>
        <c:majorGridlines>
          <c:spPr>
            <a:ln w="4822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405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/>
                  <a:t>output ($1000s)</a:t>
                </a:r>
              </a:p>
            </c:rich>
          </c:tx>
          <c:layout>
            <c:manualLayout>
              <c:xMode val="edge"/>
              <c:yMode val="edge"/>
              <c:x val="2.9810298102981032E-2"/>
              <c:y val="0.1229050279329609"/>
            </c:manualLayout>
          </c:layout>
          <c:spPr>
            <a:noFill/>
            <a:ln w="38574">
              <a:noFill/>
            </a:ln>
          </c:spPr>
        </c:title>
        <c:numFmt formatCode="General" sourceLinked="1"/>
        <c:tickLblPos val="nextTo"/>
        <c:spPr>
          <a:ln w="4822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405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86930560"/>
        <c:crosses val="autoZero"/>
        <c:crossBetween val="between"/>
      </c:valAx>
      <c:spPr>
        <a:solidFill>
          <a:srgbClr val="C0C0C0"/>
        </a:solidFill>
        <a:ln w="19287">
          <a:solidFill>
            <a:srgbClr val="808080"/>
          </a:solidFill>
          <a:prstDash val="solid"/>
        </a:ln>
      </c:spPr>
    </c:plotArea>
    <c:legend>
      <c:legendPos val="r"/>
      <c:layout>
        <c:manualLayout>
          <c:xMode val="edge"/>
          <c:yMode val="edge"/>
          <c:x val="0.81842818428184272"/>
          <c:y val="0.21229050279329612"/>
          <c:w val="0.17073170731707321"/>
          <c:h val="0.34078212290502791"/>
        </c:manualLayout>
      </c:layout>
      <c:spPr>
        <a:solidFill>
          <a:srgbClr val="FFFFFF"/>
        </a:solidFill>
        <a:ln w="4822">
          <a:solidFill>
            <a:srgbClr val="000000"/>
          </a:solidFill>
          <a:prstDash val="solid"/>
        </a:ln>
      </c:spPr>
      <c:txPr>
        <a:bodyPr/>
        <a:lstStyle/>
        <a:p>
          <a:pPr>
            <a:defRPr sz="1291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</c:chart>
  <c:spPr>
    <a:solidFill>
      <a:srgbClr val="FFFFFF"/>
    </a:solidFill>
    <a:ln w="4822">
      <a:solidFill>
        <a:srgbClr val="000000"/>
      </a:solidFill>
      <a:prstDash val="solid"/>
    </a:ln>
  </c:spPr>
  <c:txPr>
    <a:bodyPr/>
    <a:lstStyle/>
    <a:p>
      <a:pPr>
        <a:defRPr sz="140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rich>
          <a:bodyPr/>
          <a:lstStyle/>
          <a:p>
            <a:pPr>
              <a:defRPr sz="2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2200"/>
              <a:t>Comparing Investors</a:t>
            </a:r>
          </a:p>
        </c:rich>
      </c:tx>
      <c:layout>
        <c:manualLayout>
          <c:xMode val="edge"/>
          <c:yMode val="edge"/>
          <c:x val="0.2807017543859649"/>
          <c:y val="1.9108280254777073E-2"/>
        </c:manualLayout>
      </c:layout>
      <c:spPr>
        <a:noFill/>
        <a:ln w="12378">
          <a:noFill/>
        </a:ln>
      </c:spPr>
    </c:title>
    <c:plotArea>
      <c:layout>
        <c:manualLayout>
          <c:layoutTarget val="inner"/>
          <c:xMode val="edge"/>
          <c:yMode val="edge"/>
          <c:x val="0.16491228070175443"/>
          <c:y val="0.18471337579617839"/>
          <c:w val="0.80701754385964897"/>
          <c:h val="0.49044585987261152"/>
        </c:manualLayout>
      </c:layout>
      <c:barChart>
        <c:barDir val="bar"/>
        <c:grouping val="clustered"/>
        <c:ser>
          <c:idx val="0"/>
          <c:order val="0"/>
          <c:tx>
            <c:strRef>
              <c:f>Sheet13!$B$1</c:f>
              <c:strCache>
                <c:ptCount val="1"/>
              </c:strCache>
            </c:strRef>
          </c:tx>
          <c:spPr>
            <a:solidFill>
              <a:srgbClr val="4F81BD"/>
            </a:solidFill>
            <a:ln w="12378">
              <a:noFill/>
            </a:ln>
          </c:spPr>
          <c:cat>
            <c:strRef>
              <c:f>Sheet13!$A$2:$A$5</c:f>
              <c:strCache>
                <c:ptCount val="4"/>
                <c:pt idx="0">
                  <c:v>Stocks</c:v>
                </c:pt>
                <c:pt idx="1">
                  <c:v>Bonds</c:v>
                </c:pt>
                <c:pt idx="2">
                  <c:v>CD</c:v>
                </c:pt>
                <c:pt idx="3">
                  <c:v>Savings</c:v>
                </c:pt>
              </c:strCache>
            </c:strRef>
          </c:cat>
          <c:val>
            <c:numRef>
              <c:f>Sheet13!$B$2:$B$5</c:f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1203-49A2-894A-F9175FD97815}"/>
            </c:ext>
          </c:extLst>
        </c:ser>
        <c:ser>
          <c:idx val="1"/>
          <c:order val="1"/>
          <c:tx>
            <c:strRef>
              <c:f>Sheet13!$C$1</c:f>
              <c:strCache>
                <c:ptCount val="1"/>
                <c:pt idx="0">
                  <c:v>Investor A</c:v>
                </c:pt>
              </c:strCache>
            </c:strRef>
          </c:tx>
          <c:spPr>
            <a:solidFill>
              <a:srgbClr val="993366"/>
            </a:solidFill>
            <a:ln w="6189">
              <a:solidFill>
                <a:srgbClr val="000000"/>
              </a:solidFill>
              <a:prstDash val="solid"/>
            </a:ln>
          </c:spPr>
          <c:cat>
            <c:strRef>
              <c:f>Sheet13!$A$2:$A$5</c:f>
              <c:strCache>
                <c:ptCount val="4"/>
                <c:pt idx="0">
                  <c:v>Stocks</c:v>
                </c:pt>
                <c:pt idx="1">
                  <c:v>Bonds</c:v>
                </c:pt>
                <c:pt idx="2">
                  <c:v>CD</c:v>
                </c:pt>
                <c:pt idx="3">
                  <c:v>Savings</c:v>
                </c:pt>
              </c:strCache>
            </c:strRef>
          </c:cat>
          <c:val>
            <c:numRef>
              <c:f>Sheet13!$C$2:$C$5</c:f>
              <c:numCache>
                <c:formatCode>General</c:formatCode>
                <c:ptCount val="4"/>
                <c:pt idx="0">
                  <c:v>46.5</c:v>
                </c:pt>
                <c:pt idx="1">
                  <c:v>32</c:v>
                </c:pt>
                <c:pt idx="2">
                  <c:v>15.5</c:v>
                </c:pt>
                <c:pt idx="3">
                  <c:v>16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1203-49A2-894A-F9175FD97815}"/>
            </c:ext>
          </c:extLst>
        </c:ser>
        <c:ser>
          <c:idx val="2"/>
          <c:order val="2"/>
          <c:tx>
            <c:strRef>
              <c:f>Sheet13!$D$1</c:f>
              <c:strCache>
                <c:ptCount val="1"/>
                <c:pt idx="0">
                  <c:v>Investor B</c:v>
                </c:pt>
              </c:strCache>
            </c:strRef>
          </c:tx>
          <c:spPr>
            <a:solidFill>
              <a:srgbClr val="FFFFCC"/>
            </a:solidFill>
            <a:ln w="6189">
              <a:solidFill>
                <a:srgbClr val="000000"/>
              </a:solidFill>
              <a:prstDash val="solid"/>
            </a:ln>
          </c:spPr>
          <c:cat>
            <c:strRef>
              <c:f>Sheet13!$A$2:$A$5</c:f>
              <c:strCache>
                <c:ptCount val="4"/>
                <c:pt idx="0">
                  <c:v>Stocks</c:v>
                </c:pt>
                <c:pt idx="1">
                  <c:v>Bonds</c:v>
                </c:pt>
                <c:pt idx="2">
                  <c:v>CD</c:v>
                </c:pt>
                <c:pt idx="3">
                  <c:v>Savings</c:v>
                </c:pt>
              </c:strCache>
            </c:strRef>
          </c:cat>
          <c:val>
            <c:numRef>
              <c:f>Sheet13!$D$2:$D$5</c:f>
              <c:numCache>
                <c:formatCode>General</c:formatCode>
                <c:ptCount val="4"/>
                <c:pt idx="0">
                  <c:v>55</c:v>
                </c:pt>
                <c:pt idx="1">
                  <c:v>44</c:v>
                </c:pt>
                <c:pt idx="2">
                  <c:v>20</c:v>
                </c:pt>
                <c:pt idx="3">
                  <c:v>28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1203-49A2-894A-F9175FD97815}"/>
            </c:ext>
          </c:extLst>
        </c:ser>
        <c:ser>
          <c:idx val="3"/>
          <c:order val="3"/>
          <c:tx>
            <c:strRef>
              <c:f>Sheet13!$E$1</c:f>
              <c:strCache>
                <c:ptCount val="1"/>
                <c:pt idx="0">
                  <c:v>Investor C</c:v>
                </c:pt>
              </c:strCache>
            </c:strRef>
          </c:tx>
          <c:spPr>
            <a:solidFill>
              <a:srgbClr val="CCFFFF"/>
            </a:solidFill>
            <a:ln w="6189">
              <a:solidFill>
                <a:srgbClr val="000000"/>
              </a:solidFill>
              <a:prstDash val="solid"/>
            </a:ln>
          </c:spPr>
          <c:cat>
            <c:strRef>
              <c:f>Sheet13!$A$2:$A$5</c:f>
              <c:strCache>
                <c:ptCount val="4"/>
                <c:pt idx="0">
                  <c:v>Stocks</c:v>
                </c:pt>
                <c:pt idx="1">
                  <c:v>Bonds</c:v>
                </c:pt>
                <c:pt idx="2">
                  <c:v>CD</c:v>
                </c:pt>
                <c:pt idx="3">
                  <c:v>Savings</c:v>
                </c:pt>
              </c:strCache>
            </c:strRef>
          </c:cat>
          <c:val>
            <c:numRef>
              <c:f>Sheet13!$E$2:$E$5</c:f>
              <c:numCache>
                <c:formatCode>General</c:formatCode>
                <c:ptCount val="4"/>
                <c:pt idx="0">
                  <c:v>27.5</c:v>
                </c:pt>
                <c:pt idx="1">
                  <c:v>19</c:v>
                </c:pt>
                <c:pt idx="2">
                  <c:v>13.5</c:v>
                </c:pt>
                <c:pt idx="3">
                  <c:v>7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1203-49A2-894A-F9175FD97815}"/>
            </c:ext>
          </c:extLst>
        </c:ser>
        <c:dLbls/>
        <c:axId val="86914944"/>
        <c:axId val="86916480"/>
      </c:barChart>
      <c:catAx>
        <c:axId val="86914944"/>
        <c:scaling>
          <c:orientation val="minMax"/>
        </c:scaling>
        <c:axPos val="l"/>
        <c:numFmt formatCode="General" sourceLinked="1"/>
        <c:tickLblPos val="nextTo"/>
        <c:spPr>
          <a:ln w="154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86916480"/>
        <c:crosses val="autoZero"/>
        <c:auto val="1"/>
        <c:lblAlgn val="ctr"/>
        <c:lblOffset val="100"/>
        <c:tickLblSkip val="1"/>
        <c:tickMarkSkip val="1"/>
      </c:catAx>
      <c:valAx>
        <c:axId val="86916480"/>
        <c:scaling>
          <c:orientation val="minMax"/>
        </c:scaling>
        <c:axPos val="b"/>
        <c:majorGridlines>
          <c:spPr>
            <a:ln w="1547">
              <a:solidFill>
                <a:srgbClr val="000000"/>
              </a:solidFill>
              <a:prstDash val="solid"/>
            </a:ln>
          </c:spPr>
        </c:majorGridlines>
        <c:numFmt formatCode="General" sourceLinked="1"/>
        <c:tickLblPos val="nextTo"/>
        <c:spPr>
          <a:ln w="154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499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86914944"/>
        <c:crosses val="autoZero"/>
        <c:crossBetween val="between"/>
      </c:valAx>
      <c:spPr>
        <a:solidFill>
          <a:srgbClr val="C0C0C0"/>
        </a:solidFill>
        <a:ln w="6189">
          <a:solidFill>
            <a:srgbClr val="808080"/>
          </a:solidFill>
          <a:prstDash val="solid"/>
        </a:ln>
      </c:spPr>
    </c:plotArea>
    <c:legend>
      <c:legendPos val="r"/>
      <c:layout>
        <c:manualLayout>
          <c:xMode val="edge"/>
          <c:yMode val="edge"/>
          <c:x val="0.11023622047244097"/>
          <c:y val="0.86190476190476184"/>
          <c:w val="0.82152230971128581"/>
          <c:h val="0.12380952380952381"/>
        </c:manualLayout>
      </c:layout>
      <c:spPr>
        <a:solidFill>
          <a:srgbClr val="FFFFFF"/>
        </a:solidFill>
        <a:ln w="1547">
          <a:solidFill>
            <a:srgbClr val="000000"/>
          </a:solidFill>
          <a:prstDash val="solid"/>
        </a:ln>
      </c:spPr>
      <c:txPr>
        <a:bodyPr/>
        <a:lstStyle/>
        <a:p>
          <a:pPr>
            <a:defRPr sz="15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</c:chart>
  <c:spPr>
    <a:solidFill>
      <a:srgbClr val="FFFFFF"/>
    </a:solidFill>
    <a:ln w="1547">
      <a:solidFill>
        <a:srgbClr val="000000"/>
      </a:solidFill>
      <a:prstDash val="solid"/>
    </a:ln>
  </c:spPr>
  <c:txPr>
    <a:bodyPr/>
    <a:lstStyle/>
    <a:p>
      <a:pPr>
        <a:defRPr sz="499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autoTitleDeleted val="1"/>
    <c:view3D>
      <c:hPercent val="66"/>
      <c:depthPercent val="100"/>
      <c:rAngAx val="1"/>
    </c:view3D>
    <c:floor>
      <c:spPr>
        <a:solidFill>
          <a:srgbClr val="C0C0C0"/>
        </a:solidFill>
        <a:ln w="12700">
          <a:solidFill>
            <a:srgbClr val="000000"/>
          </a:solidFill>
          <a:prstDash val="solid"/>
        </a:ln>
      </c:spPr>
    </c:floor>
    <c:sideWall>
      <c:spPr>
        <a:noFill/>
        <a:ln w="12700">
          <a:solidFill>
            <a:srgbClr val="000000"/>
          </a:solidFill>
          <a:prstDash val="solid"/>
        </a:ln>
      </c:spPr>
    </c:sideWall>
    <c:backWall>
      <c:spPr>
        <a:noFill/>
        <a:ln w="12700">
          <a:solidFill>
            <a:srgbClr val="000000"/>
          </a:solidFill>
          <a:prstDash val="solid"/>
        </a:ln>
      </c:spPr>
    </c:backWall>
    <c:plotArea>
      <c:layout>
        <c:manualLayout>
          <c:layoutTarget val="inner"/>
          <c:xMode val="edge"/>
          <c:yMode val="edge"/>
          <c:x val="7.3684210526315783E-2"/>
          <c:y val="0.12931034482758624"/>
          <c:w val="0.7456140350877194"/>
          <c:h val="0.74137931034482774"/>
        </c:manualLayout>
      </c:layout>
      <c:bar3DChart>
        <c:barDir val="col"/>
        <c:grouping val="clustered"/>
        <c:ser>
          <c:idx val="0"/>
          <c:order val="0"/>
          <c:tx>
            <c:strRef>
              <c:f>Sheet1!$A$2</c:f>
              <c:strCache>
                <c:ptCount val="1"/>
                <c:pt idx="0">
                  <c:v>East</c:v>
                </c:pt>
              </c:strCache>
            </c:strRef>
          </c:tx>
          <c:spPr>
            <a:solidFill>
              <a:srgbClr val="FFCC99"/>
            </a:solidFill>
            <a:ln w="12913">
              <a:solidFill>
                <a:schemeClr val="tx1"/>
              </a:solidFill>
              <a:prstDash val="solid"/>
            </a:ln>
          </c:spPr>
          <c:cat>
            <c:strRef>
              <c:f>Sheet1!$B$1:$E$1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Sheet1!$B$2:$E$2</c:f>
              <c:numCache>
                <c:formatCode>General</c:formatCode>
                <c:ptCount val="4"/>
                <c:pt idx="0">
                  <c:v>20.399999999999999</c:v>
                </c:pt>
                <c:pt idx="1">
                  <c:v>27.4</c:v>
                </c:pt>
                <c:pt idx="2">
                  <c:v>59</c:v>
                </c:pt>
                <c:pt idx="3">
                  <c:v>20.399999999999999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EE81-43BE-BB0E-A3067B52AF18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West</c:v>
                </c:pt>
              </c:strCache>
            </c:strRef>
          </c:tx>
          <c:spPr>
            <a:solidFill>
              <a:schemeClr val="accent1"/>
            </a:solidFill>
            <a:ln w="12913">
              <a:solidFill>
                <a:schemeClr val="tx1"/>
              </a:solidFill>
              <a:prstDash val="solid"/>
            </a:ln>
          </c:spPr>
          <c:cat>
            <c:strRef>
              <c:f>Sheet1!$B$1:$E$1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Sheet1!$B$3:$E$3</c:f>
              <c:numCache>
                <c:formatCode>General</c:formatCode>
                <c:ptCount val="4"/>
                <c:pt idx="0">
                  <c:v>30.6</c:v>
                </c:pt>
                <c:pt idx="1">
                  <c:v>38.6</c:v>
                </c:pt>
                <c:pt idx="2">
                  <c:v>34.6</c:v>
                </c:pt>
                <c:pt idx="3">
                  <c:v>31.6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EE81-43BE-BB0E-A3067B52AF18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  <c:pt idx="0">
                  <c:v>North</c:v>
                </c:pt>
              </c:strCache>
            </c:strRef>
          </c:tx>
          <c:spPr>
            <a:solidFill>
              <a:srgbClr val="CCCCFF"/>
            </a:solidFill>
            <a:ln w="12913">
              <a:solidFill>
                <a:schemeClr val="tx1"/>
              </a:solidFill>
              <a:prstDash val="solid"/>
            </a:ln>
          </c:spPr>
          <c:cat>
            <c:strRef>
              <c:f>Sheet1!$B$1:$E$1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Sheet1!$B$4:$E$4</c:f>
              <c:numCache>
                <c:formatCode>General</c:formatCode>
                <c:ptCount val="4"/>
                <c:pt idx="0">
                  <c:v>45.9</c:v>
                </c:pt>
                <c:pt idx="1">
                  <c:v>46.9</c:v>
                </c:pt>
                <c:pt idx="2">
                  <c:v>45</c:v>
                </c:pt>
                <c:pt idx="3">
                  <c:v>43.9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EE81-43BE-BB0E-A3067B52AF18}"/>
            </c:ext>
          </c:extLst>
        </c:ser>
        <c:dLbls/>
        <c:gapDepth val="0"/>
        <c:shape val="box"/>
        <c:axId val="87216512"/>
        <c:axId val="87218048"/>
        <c:axId val="0"/>
      </c:bar3DChart>
      <c:catAx>
        <c:axId val="87216512"/>
        <c:scaling>
          <c:orientation val="minMax"/>
        </c:scaling>
        <c:axPos val="b"/>
        <c:numFmt formatCode="General" sourceLinked="1"/>
        <c:tickLblPos val="low"/>
        <c:spPr>
          <a:ln w="3228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423" b="1" i="0" u="none" strike="noStrike" baseline="0">
                <a:solidFill>
                  <a:schemeClr val="tx1"/>
                </a:solidFill>
                <a:latin typeface="Tahoma"/>
                <a:ea typeface="Tahoma"/>
                <a:cs typeface="Tahoma"/>
              </a:defRPr>
            </a:pPr>
            <a:endParaRPr lang="en-US"/>
          </a:p>
        </c:txPr>
        <c:crossAx val="87218048"/>
        <c:crosses val="autoZero"/>
        <c:auto val="1"/>
        <c:lblAlgn val="ctr"/>
        <c:lblOffset val="100"/>
        <c:tickLblSkip val="1"/>
        <c:tickMarkSkip val="1"/>
      </c:catAx>
      <c:valAx>
        <c:axId val="87218048"/>
        <c:scaling>
          <c:orientation val="minMax"/>
        </c:scaling>
        <c:axPos val="l"/>
        <c:majorGridlines>
          <c:spPr>
            <a:ln w="12913">
              <a:solidFill>
                <a:srgbClr val="000000"/>
              </a:solidFill>
              <a:prstDash val="solid"/>
            </a:ln>
          </c:spPr>
        </c:majorGridlines>
        <c:numFmt formatCode="General" sourceLinked="1"/>
        <c:tickLblPos val="nextTo"/>
        <c:spPr>
          <a:ln w="3228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423" b="1" i="0" u="none" strike="noStrike" baseline="0">
                <a:solidFill>
                  <a:schemeClr val="tx1"/>
                </a:solidFill>
                <a:latin typeface="Tahoma"/>
                <a:ea typeface="Tahoma"/>
                <a:cs typeface="Tahoma"/>
              </a:defRPr>
            </a:pPr>
            <a:endParaRPr lang="en-US"/>
          </a:p>
        </c:txPr>
        <c:crossAx val="87216512"/>
        <c:crosses val="autoZero"/>
        <c:crossBetween val="between"/>
      </c:valAx>
      <c:spPr>
        <a:noFill/>
        <a:ln w="25826">
          <a:noFill/>
        </a:ln>
      </c:spPr>
    </c:plotArea>
    <c:legend>
      <c:legendPos val="r"/>
      <c:layout>
        <c:manualLayout>
          <c:xMode val="edge"/>
          <c:yMode val="edge"/>
          <c:x val="0.83859649122807034"/>
          <c:y val="0.3793103448275863"/>
          <c:w val="0.15438596491228071"/>
          <c:h val="0.2442528735632184"/>
        </c:manualLayout>
      </c:layout>
      <c:spPr>
        <a:noFill/>
        <a:ln w="12913">
          <a:solidFill>
            <a:srgbClr val="000000"/>
          </a:solidFill>
          <a:prstDash val="solid"/>
        </a:ln>
      </c:spPr>
      <c:txPr>
        <a:bodyPr/>
        <a:lstStyle/>
        <a:p>
          <a:pPr>
            <a:defRPr sz="1403" b="1" i="0" u="none" strike="noStrike" baseline="0">
              <a:solidFill>
                <a:schemeClr val="tx1"/>
              </a:solidFill>
              <a:latin typeface="Tahoma"/>
              <a:ea typeface="Tahoma"/>
              <a:cs typeface="Tahoma"/>
            </a:defRPr>
          </a:pPr>
          <a:endParaRPr lang="en-US"/>
        </a:p>
      </c:txPr>
    </c:legend>
    <c:plotVisOnly val="1"/>
    <c:dispBlanksAs val="gap"/>
  </c:chart>
  <c:spPr>
    <a:noFill/>
    <a:ln>
      <a:noFill/>
    </a:ln>
  </c:spPr>
  <c:txPr>
    <a:bodyPr/>
    <a:lstStyle/>
    <a:p>
      <a:pPr>
        <a:defRPr sz="1525" b="1" i="0" u="none" strike="noStrike" baseline="0">
          <a:solidFill>
            <a:schemeClr val="tx1"/>
          </a:solidFill>
          <a:latin typeface="Tahoma"/>
          <a:ea typeface="Tahoma"/>
          <a:cs typeface="Tahoma"/>
        </a:defRPr>
      </a:pPr>
      <a:endParaRPr lang="en-US"/>
    </a:p>
  </c:txPr>
  <c:externalData r:id="rId1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view3D>
      <c:rotX val="35"/>
      <c:perspective val="0"/>
    </c:view3D>
    <c:plotArea>
      <c:layout>
        <c:manualLayout>
          <c:layoutTarget val="inner"/>
          <c:xMode val="edge"/>
          <c:yMode val="edge"/>
          <c:x val="0.25"/>
          <c:y val="0.24154589371980678"/>
          <c:w val="0.36238532110091748"/>
          <c:h val="0.52657004830917875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6506">
              <a:solidFill>
                <a:srgbClr val="000000"/>
              </a:solidFill>
              <a:prstDash val="solid"/>
            </a:ln>
          </c:spPr>
          <c:dPt>
            <c:idx val="0"/>
            <c:extLst xmlns:c16r2="http://schemas.microsoft.com/office/drawing/2015/06/chart">
              <c:ext xmlns:c16="http://schemas.microsoft.com/office/drawing/2014/chart" uri="{C3380CC4-5D6E-409C-BE32-E72D297353CC}">
                <c16:uniqueId val="{00000000-CD2C-4745-8D1F-1A477BCE4E85}"/>
              </c:ext>
            </c:extLst>
          </c:dPt>
          <c:dPt>
            <c:idx val="1"/>
            <c:explosion val="145"/>
            <c:spPr>
              <a:solidFill>
                <a:srgbClr val="993366"/>
              </a:solidFill>
              <a:ln w="16506">
                <a:solidFill>
                  <a:srgbClr val="000000"/>
                </a:solidFill>
                <a:prstDash val="solid"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CD2C-4745-8D1F-1A477BCE4E85}"/>
              </c:ext>
            </c:extLst>
          </c:dPt>
          <c:dPt>
            <c:idx val="2"/>
            <c:explosion val="3"/>
            <c:spPr>
              <a:solidFill>
                <a:srgbClr val="FFFFCC"/>
              </a:solidFill>
              <a:ln w="16506">
                <a:solidFill>
                  <a:srgbClr val="000000"/>
                </a:solidFill>
                <a:prstDash val="solid"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2-CD2C-4745-8D1F-1A477BCE4E85}"/>
              </c:ext>
            </c:extLst>
          </c:dPt>
          <c:dPt>
            <c:idx val="3"/>
            <c:spPr>
              <a:solidFill>
                <a:srgbClr val="CCFFFF"/>
              </a:solidFill>
              <a:ln w="16506">
                <a:solidFill>
                  <a:srgbClr val="000000"/>
                </a:solidFill>
                <a:prstDash val="solid"/>
              </a:ln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CD2C-4745-8D1F-1A477BCE4E85}"/>
              </c:ext>
            </c:extLst>
          </c:dPt>
          <c:dLbls>
            <c:dLbl>
              <c:idx val="0"/>
              <c:layout>
                <c:manualLayout>
                  <c:x val="-3.0940009520913615E-2"/>
                  <c:y val="-1.35271943052952E-2"/>
                </c:manualLayout>
              </c:layout>
              <c:showVal val="1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D2C-4745-8D1F-1A477BCE4E85}"/>
                </c:ext>
              </c:extLst>
            </c:dLbl>
            <c:dLbl>
              <c:idx val="2"/>
              <c:layout>
                <c:manualLayout>
                  <c:x val="4.9653620688795738E-2"/>
                  <c:y val="-6.9031035243959663E-2"/>
                </c:manualLayout>
              </c:layout>
              <c:showVal val="1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D2C-4745-8D1F-1A477BCE4E85}"/>
                </c:ext>
              </c:extLst>
            </c:dLbl>
            <c:dLbl>
              <c:idx val="3"/>
              <c:layout>
                <c:manualLayout>
                  <c:x val="2.1461388582879316E-2"/>
                  <c:y val="6.4482033357341232E-3"/>
                </c:manualLayout>
              </c:layout>
              <c:showVal val="1"/>
              <c:extLst xmlns:c16r2="http://schemas.microsoft.com/office/drawing/2015/06/chart"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D2C-4745-8D1F-1A477BCE4E85}"/>
                </c:ext>
              </c:extLst>
            </c:dLbl>
            <c:spPr>
              <a:noFill/>
              <a:ln w="33012">
                <a:noFill/>
              </a:ln>
            </c:spPr>
            <c:showVal val="1"/>
            <c:showLeaderLines val="1"/>
            <c:extLst xmlns:c16r2="http://schemas.microsoft.com/office/drawing/2015/06/chart">
              <c:ext xmlns:c15="http://schemas.microsoft.com/office/drawing/2012/chart" uri="{CE6537A1-D6FC-4f65-9D91-7224C49458BB}"/>
            </c:extLst>
          </c:dLbls>
          <c:cat>
            <c:strRef>
              <c:f>Sheet1!$E$4:$H$4</c:f>
              <c:strCache>
                <c:ptCount val="4"/>
                <c:pt idx="0">
                  <c:v>north</c:v>
                </c:pt>
                <c:pt idx="1">
                  <c:v>south</c:v>
                </c:pt>
                <c:pt idx="2">
                  <c:v>east</c:v>
                </c:pt>
                <c:pt idx="3">
                  <c:v>west</c:v>
                </c:pt>
              </c:strCache>
            </c:strRef>
          </c:cat>
          <c:val>
            <c:numRef>
              <c:f>Sheet1!$E$5:$H$5</c:f>
              <c:numCache>
                <c:formatCode>General</c:formatCode>
                <c:ptCount val="4"/>
                <c:pt idx="0">
                  <c:v>25</c:v>
                </c:pt>
                <c:pt idx="1">
                  <c:v>10</c:v>
                </c:pt>
                <c:pt idx="2">
                  <c:v>45</c:v>
                </c:pt>
                <c:pt idx="3">
                  <c:v>25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CD2C-4745-8D1F-1A477BCE4E85}"/>
            </c:ext>
          </c:extLst>
        </c:ser>
        <c:dLbls>
          <c:showVal val="1"/>
        </c:dLbls>
      </c:pie3DChart>
      <c:spPr>
        <a:noFill/>
        <a:ln w="33012">
          <a:noFill/>
        </a:ln>
      </c:spPr>
    </c:plotArea>
    <c:legend>
      <c:legendPos val="r"/>
      <c:layout>
        <c:manualLayout>
          <c:xMode val="edge"/>
          <c:yMode val="edge"/>
          <c:x val="0.77240900003230462"/>
          <c:y val="0.20164852764701716"/>
          <c:w val="0.21841667294809627"/>
          <c:h val="0.72871426824668128"/>
        </c:manualLayout>
      </c:layout>
      <c:spPr>
        <a:solidFill>
          <a:srgbClr val="FFFFFF"/>
        </a:solidFill>
        <a:ln w="4127">
          <a:solidFill>
            <a:srgbClr val="000000"/>
          </a:solidFill>
          <a:prstDash val="solid"/>
        </a:ln>
      </c:spPr>
    </c:legend>
    <c:plotVisOnly val="1"/>
    <c:dispBlanksAs val="zero"/>
  </c:chart>
  <c:spPr>
    <a:solidFill>
      <a:srgbClr val="FFFFFF"/>
    </a:solidFill>
    <a:ln w="4127">
      <a:solidFill>
        <a:srgbClr val="000000"/>
      </a:solidFill>
      <a:prstDash val="solid"/>
    </a:ln>
  </c:spPr>
  <c:txPr>
    <a:bodyPr/>
    <a:lstStyle/>
    <a:p>
      <a:pPr>
        <a:defRPr sz="3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/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plotArea>
      <c:layout>
        <c:manualLayout>
          <c:layoutTarget val="inner"/>
          <c:xMode val="edge"/>
          <c:yMode val="edge"/>
          <c:x val="0.15957446808510642"/>
          <c:y val="0.12154696132596686"/>
          <c:w val="0.69148936170212749"/>
          <c:h val="0.5966850828729281"/>
        </c:manualLayout>
      </c:layout>
      <c:lineChart>
        <c:grouping val="standard"/>
        <c:ser>
          <c:idx val="0"/>
          <c:order val="0"/>
          <c:tx>
            <c:strRef>
              <c:f>Sheet1!$F$13</c:f>
              <c:strCache>
                <c:ptCount val="1"/>
                <c:pt idx="0">
                  <c:v> </c:v>
                </c:pt>
              </c:strCache>
            </c:strRef>
          </c:tx>
          <c:spPr>
            <a:ln w="20362">
              <a:solidFill>
                <a:srgbClr val="000080"/>
              </a:solidFill>
              <a:prstDash val="solid"/>
            </a:ln>
          </c:spPr>
          <c:marker>
            <c:symbol val="diamond"/>
            <c:size val="8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dLbls>
            <c:spPr>
              <a:noFill/>
              <a:ln w="40725">
                <a:noFill/>
              </a:ln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483" b="0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endParaRPr lang="en-US"/>
              </a:p>
            </c:txPr>
            <c:showVal val="1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Sheet1!$G$12:$L$12</c:f>
              <c:strCache>
                <c:ptCount val="6"/>
                <c:pt idx="0">
                  <c:v>300-399</c:v>
                </c:pt>
                <c:pt idx="1">
                  <c:v>400-499</c:v>
                </c:pt>
                <c:pt idx="2">
                  <c:v>500-599</c:v>
                </c:pt>
                <c:pt idx="3">
                  <c:v>600-699</c:v>
                </c:pt>
                <c:pt idx="4">
                  <c:v>700-799</c:v>
                </c:pt>
                <c:pt idx="5">
                  <c:v>800-899</c:v>
                </c:pt>
              </c:strCache>
            </c:strRef>
          </c:cat>
          <c:val>
            <c:numRef>
              <c:f>Sheet1!$G$13:$L$13</c:f>
              <c:numCache>
                <c:formatCode>General</c:formatCode>
                <c:ptCount val="6"/>
                <c:pt idx="0">
                  <c:v>2</c:v>
                </c:pt>
                <c:pt idx="1">
                  <c:v>5</c:v>
                </c:pt>
                <c:pt idx="2">
                  <c:v>9</c:v>
                </c:pt>
                <c:pt idx="3">
                  <c:v>12</c:v>
                </c:pt>
                <c:pt idx="4">
                  <c:v>8</c:v>
                </c:pt>
                <c:pt idx="5">
                  <c:v>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8543-43D1-B269-748DF4E13536}"/>
            </c:ext>
          </c:extLst>
        </c:ser>
        <c:ser>
          <c:idx val="1"/>
          <c:order val="1"/>
          <c:tx>
            <c:strRef>
              <c:f>Sheet1!$F$14</c:f>
              <c:strCache>
                <c:ptCount val="1"/>
              </c:strCache>
            </c:strRef>
          </c:tx>
          <c:spPr>
            <a:ln w="20362">
              <a:solidFill>
                <a:srgbClr val="FF00FF"/>
              </a:solidFill>
              <a:prstDash val="solid"/>
            </a:ln>
          </c:spPr>
          <c:marker>
            <c:symbol val="square"/>
            <c:size val="8"/>
            <c:spPr>
              <a:solidFill>
                <a:srgbClr val="FF00FF"/>
              </a:solidFill>
              <a:ln>
                <a:solidFill>
                  <a:srgbClr val="FF00FF"/>
                </a:solidFill>
                <a:prstDash val="solid"/>
              </a:ln>
            </c:spPr>
          </c:marker>
          <c:dLbls>
            <c:spPr>
              <a:noFill/>
              <a:ln w="40725">
                <a:noFill/>
              </a:ln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483" b="0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endParaRPr lang="en-US"/>
              </a:p>
            </c:txPr>
            <c:showVal val="1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Sheet1!$G$12:$L$12</c:f>
              <c:strCache>
                <c:ptCount val="6"/>
                <c:pt idx="0">
                  <c:v>300-399</c:v>
                </c:pt>
                <c:pt idx="1">
                  <c:v>400-499</c:v>
                </c:pt>
                <c:pt idx="2">
                  <c:v>500-599</c:v>
                </c:pt>
                <c:pt idx="3">
                  <c:v>600-699</c:v>
                </c:pt>
                <c:pt idx="4">
                  <c:v>700-799</c:v>
                </c:pt>
                <c:pt idx="5">
                  <c:v>800-899</c:v>
                </c:pt>
              </c:strCache>
            </c:strRef>
          </c:cat>
          <c:val>
            <c:numRef>
              <c:f>Sheet1!$G$14:$L$14</c:f>
              <c:numCache>
                <c:formatCode>General</c:formatCode>
                <c:ptCount val="6"/>
                <c:pt idx="0">
                  <c:v>7</c:v>
                </c:pt>
                <c:pt idx="1">
                  <c:v>14</c:v>
                </c:pt>
                <c:pt idx="2">
                  <c:v>8</c:v>
                </c:pt>
                <c:pt idx="3">
                  <c:v>7</c:v>
                </c:pt>
                <c:pt idx="4">
                  <c:v>3</c:v>
                </c:pt>
                <c:pt idx="5">
                  <c:v>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8543-43D1-B269-748DF4E13536}"/>
            </c:ext>
          </c:extLst>
        </c:ser>
        <c:dLbls>
          <c:showVal val="1"/>
        </c:dLbls>
        <c:marker val="1"/>
        <c:axId val="87524864"/>
        <c:axId val="87526784"/>
      </c:lineChart>
      <c:catAx>
        <c:axId val="87524864"/>
        <c:scaling>
          <c:orientation val="minMax"/>
        </c:scaling>
        <c:axPos val="b"/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weekly earnings</a:t>
                </a:r>
              </a:p>
            </c:rich>
          </c:tx>
          <c:layout>
            <c:manualLayout>
              <c:xMode val="edge"/>
              <c:yMode val="edge"/>
              <c:x val="0.37500000000000006"/>
              <c:y val="0.81767955801104975"/>
            </c:manualLayout>
          </c:layout>
          <c:spPr>
            <a:noFill/>
            <a:ln w="40725">
              <a:noFill/>
            </a:ln>
          </c:spPr>
        </c:title>
        <c:numFmt formatCode="General" sourceLinked="1"/>
        <c:tickLblPos val="nextTo"/>
        <c:spPr>
          <a:ln w="5091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962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87526784"/>
        <c:crosses val="autoZero"/>
        <c:auto val="1"/>
        <c:lblAlgn val="ctr"/>
        <c:lblOffset val="100"/>
        <c:tickLblSkip val="1"/>
        <c:tickMarkSkip val="1"/>
      </c:catAx>
      <c:valAx>
        <c:axId val="87526784"/>
        <c:scaling>
          <c:orientation val="minMax"/>
        </c:scaling>
        <c:axPos val="l"/>
        <c:majorGridlines>
          <c:spPr>
            <a:ln w="5091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number of employees</a:t>
                </a:r>
              </a:p>
            </c:rich>
          </c:tx>
          <c:layout>
            <c:manualLayout>
              <c:xMode val="edge"/>
              <c:yMode val="edge"/>
              <c:x val="2.9255319148936174E-2"/>
              <c:y val="6.6298342541436461E-2"/>
            </c:manualLayout>
          </c:layout>
          <c:spPr>
            <a:noFill/>
            <a:ln w="40725">
              <a:noFill/>
            </a:ln>
          </c:spPr>
        </c:title>
        <c:numFmt formatCode="General" sourceLinked="1"/>
        <c:tickLblPos val="nextTo"/>
        <c:spPr>
          <a:ln w="5091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483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87524864"/>
        <c:crosses val="autoZero"/>
        <c:crossBetween val="between"/>
      </c:valAx>
      <c:spPr>
        <a:solidFill>
          <a:srgbClr val="C0C0C0"/>
        </a:solidFill>
        <a:ln w="20362">
          <a:solidFill>
            <a:srgbClr val="808080"/>
          </a:solidFill>
          <a:prstDash val="solid"/>
        </a:ln>
      </c:spPr>
    </c:plotArea>
    <c:legend>
      <c:legendPos val="r"/>
      <c:layout>
        <c:manualLayout>
          <c:xMode val="edge"/>
          <c:yMode val="edge"/>
          <c:x val="0.8776595744680854"/>
          <c:y val="0.30386740331491729"/>
          <c:w val="0.11170212765957446"/>
          <c:h val="0.22651933701657462"/>
        </c:manualLayout>
      </c:layout>
      <c:spPr>
        <a:solidFill>
          <a:srgbClr val="FFFFFF"/>
        </a:solidFill>
        <a:ln w="5091">
          <a:solidFill>
            <a:srgbClr val="000000"/>
          </a:solidFill>
          <a:prstDash val="solid"/>
        </a:ln>
      </c:spPr>
      <c:txPr>
        <a:bodyPr/>
        <a:lstStyle/>
        <a:p>
          <a:pPr>
            <a:defRPr sz="1363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</c:chart>
  <c:spPr>
    <a:solidFill>
      <a:srgbClr val="FFFFFF"/>
    </a:solidFill>
    <a:ln w="5091">
      <a:solidFill>
        <a:srgbClr val="000000"/>
      </a:solidFill>
      <a:prstDash val="solid"/>
    </a:ln>
  </c:spPr>
  <c:txPr>
    <a:bodyPr/>
    <a:lstStyle/>
    <a:p>
      <a:pPr>
        <a:defRPr sz="1483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/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2000"/>
              <a:t>Cost per Day vs. Production Volume </a:t>
            </a:r>
          </a:p>
        </c:rich>
      </c:tx>
      <c:layout>
        <c:manualLayout>
          <c:xMode val="edge"/>
          <c:yMode val="edge"/>
          <c:x val="0.2041284403669725"/>
          <c:y val="2.0576131687242802E-2"/>
        </c:manualLayout>
      </c:layout>
      <c:spPr>
        <a:noFill/>
        <a:ln w="34317">
          <a:noFill/>
        </a:ln>
      </c:spPr>
    </c:title>
    <c:plotArea>
      <c:layout>
        <c:manualLayout>
          <c:layoutTarget val="inner"/>
          <c:xMode val="edge"/>
          <c:yMode val="edge"/>
          <c:x val="0.1536697247706422"/>
          <c:y val="0.16460905349794241"/>
          <c:w val="0.80504587155963314"/>
          <c:h val="0.62962962962962976"/>
        </c:manualLayout>
      </c:layout>
      <c:scatterChart>
        <c:scatterStyle val="lineMarker"/>
        <c:ser>
          <c:idx val="0"/>
          <c:order val="0"/>
          <c:tx>
            <c:strRef>
              <c:f>Sheet1!$B$1</c:f>
              <c:strCache>
                <c:ptCount val="1"/>
                <c:pt idx="0">
                  <c:v>Cost per day</c:v>
                </c:pt>
              </c:strCache>
            </c:strRef>
          </c:tx>
          <c:spPr>
            <a:ln w="25737">
              <a:noFill/>
            </a:ln>
          </c:spPr>
          <c:marker>
            <c:symbol val="diamond"/>
            <c:size val="6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xVal>
            <c:numRef>
              <c:f>Sheet1!$A$2:$A$12</c:f>
              <c:numCache>
                <c:formatCode>General</c:formatCode>
                <c:ptCount val="11"/>
                <c:pt idx="0">
                  <c:v>23</c:v>
                </c:pt>
                <c:pt idx="1">
                  <c:v>24</c:v>
                </c:pt>
                <c:pt idx="2">
                  <c:v>26</c:v>
                </c:pt>
                <c:pt idx="3">
                  <c:v>29</c:v>
                </c:pt>
                <c:pt idx="4">
                  <c:v>33</c:v>
                </c:pt>
                <c:pt idx="5">
                  <c:v>38</c:v>
                </c:pt>
                <c:pt idx="6">
                  <c:v>41</c:v>
                </c:pt>
                <c:pt idx="7">
                  <c:v>42</c:v>
                </c:pt>
                <c:pt idx="8">
                  <c:v>50</c:v>
                </c:pt>
                <c:pt idx="9">
                  <c:v>55</c:v>
                </c:pt>
                <c:pt idx="10">
                  <c:v>60</c:v>
                </c:pt>
              </c:numCache>
            </c:numRef>
          </c:xVal>
          <c:yVal>
            <c:numRef>
              <c:f>Sheet1!$B$2:$B$12</c:f>
              <c:numCache>
                <c:formatCode>General</c:formatCode>
                <c:ptCount val="11"/>
                <c:pt idx="0">
                  <c:v>131</c:v>
                </c:pt>
                <c:pt idx="1">
                  <c:v>120</c:v>
                </c:pt>
                <c:pt idx="2">
                  <c:v>140</c:v>
                </c:pt>
                <c:pt idx="3">
                  <c:v>151</c:v>
                </c:pt>
                <c:pt idx="4">
                  <c:v>160</c:v>
                </c:pt>
                <c:pt idx="5">
                  <c:v>167</c:v>
                </c:pt>
                <c:pt idx="6">
                  <c:v>185</c:v>
                </c:pt>
                <c:pt idx="7">
                  <c:v>170</c:v>
                </c:pt>
                <c:pt idx="8">
                  <c:v>188</c:v>
                </c:pt>
                <c:pt idx="9">
                  <c:v>195</c:v>
                </c:pt>
                <c:pt idx="10">
                  <c:v>200</c:v>
                </c:pt>
              </c:numCache>
            </c:numRef>
          </c:yVal>
          <c:extLst xmlns:c16r2="http://schemas.microsoft.com/office/drawing/2015/06/chart">
            <c:ext xmlns:c16="http://schemas.microsoft.com/office/drawing/2014/chart" uri="{C3380CC4-5D6E-409C-BE32-E72D297353CC}">
              <c16:uniqueId val="{00000000-7E36-4368-BDEA-80C5BF057959}"/>
            </c:ext>
          </c:extLst>
        </c:ser>
        <c:dLbls/>
        <c:axId val="87705088"/>
        <c:axId val="87707008"/>
      </c:scatterChart>
      <c:valAx>
        <c:axId val="87705088"/>
        <c:scaling>
          <c:orientation val="minMax"/>
        </c:scaling>
        <c:axPos val="b"/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Volume per Day</a:t>
                </a:r>
              </a:p>
            </c:rich>
          </c:tx>
          <c:layout>
            <c:manualLayout>
              <c:xMode val="edge"/>
              <c:yMode val="edge"/>
              <c:x val="0.43119266055045885"/>
              <c:y val="0.90534979423868323"/>
            </c:manualLayout>
          </c:layout>
          <c:spPr>
            <a:noFill/>
            <a:ln w="34317">
              <a:noFill/>
            </a:ln>
          </c:spPr>
        </c:title>
        <c:numFmt formatCode="General" sourceLinked="1"/>
        <c:tickLblPos val="nextTo"/>
        <c:spPr>
          <a:ln w="429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283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87707008"/>
        <c:crosses val="autoZero"/>
        <c:crossBetween val="midCat"/>
      </c:valAx>
      <c:valAx>
        <c:axId val="87707008"/>
        <c:scaling>
          <c:orientation val="minMax"/>
        </c:scaling>
        <c:axPos val="l"/>
        <c:majorGridlines>
          <c:spPr>
            <a:ln w="4290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Cost per Day </a:t>
                </a:r>
              </a:p>
            </c:rich>
          </c:tx>
          <c:layout>
            <c:manualLayout>
              <c:xMode val="edge"/>
              <c:yMode val="edge"/>
              <c:x val="2.2935779816513777E-2"/>
              <c:y val="0.30041152263374488"/>
            </c:manualLayout>
          </c:layout>
          <c:spPr>
            <a:noFill/>
            <a:ln w="34317">
              <a:noFill/>
            </a:ln>
          </c:spPr>
        </c:title>
        <c:numFmt formatCode="General" sourceLinked="1"/>
        <c:tickLblPos val="nextTo"/>
        <c:spPr>
          <a:ln w="429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283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87705088"/>
        <c:crosses val="autoZero"/>
        <c:crossBetween val="midCat"/>
      </c:valAx>
      <c:spPr>
        <a:solidFill>
          <a:srgbClr val="C0C0C0"/>
        </a:solidFill>
        <a:ln w="17158">
          <a:solidFill>
            <a:srgbClr val="808080"/>
          </a:solidFill>
          <a:prstDash val="solid"/>
        </a:ln>
      </c:spPr>
    </c:plotArea>
    <c:plotVisOnly val="1"/>
    <c:dispBlanksAs val="gap"/>
  </c:chart>
  <c:spPr>
    <a:solidFill>
      <a:srgbClr val="FFFFFF"/>
    </a:solidFill>
    <a:ln>
      <a:noFill/>
    </a:ln>
  </c:spPr>
  <c:txPr>
    <a:bodyPr/>
    <a:lstStyle/>
    <a:p>
      <a:pPr>
        <a:defRPr sz="1283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/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2000"/>
              <a:t>Number of Franchises, 1996-2004 </a:t>
            </a:r>
          </a:p>
        </c:rich>
      </c:tx>
      <c:layout>
        <c:manualLayout>
          <c:xMode val="edge"/>
          <c:yMode val="edge"/>
          <c:x val="0.25667351129363447"/>
          <c:y val="2.0408163265306124E-2"/>
        </c:manualLayout>
      </c:layout>
      <c:spPr>
        <a:noFill/>
        <a:ln w="30920">
          <a:noFill/>
        </a:ln>
      </c:spPr>
    </c:title>
    <c:plotArea>
      <c:layout>
        <c:manualLayout>
          <c:layoutTarget val="inner"/>
          <c:xMode val="edge"/>
          <c:yMode val="edge"/>
          <c:x val="0.19096509240246415"/>
          <c:y val="0.15510204081632659"/>
          <c:w val="0.7453798767967148"/>
          <c:h val="0.60000000000000009"/>
        </c:manualLayout>
      </c:layout>
      <c:scatterChart>
        <c:scatterStyle val="lineMarker"/>
        <c:ser>
          <c:idx val="0"/>
          <c:order val="0"/>
          <c:tx>
            <c:strRef>
              <c:f>Sheet1!$B$1</c:f>
              <c:strCache>
                <c:ptCount val="1"/>
                <c:pt idx="0">
                  <c:v> Number of Franchises</c:v>
                </c:pt>
              </c:strCache>
            </c:strRef>
          </c:tx>
          <c:spPr>
            <a:ln w="23190">
              <a:noFill/>
            </a:ln>
          </c:spPr>
          <c:marker>
            <c:symbol val="diamond"/>
            <c:size val="6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xVal>
            <c:numRef>
              <c:f>Sheet1!$A$2:$A$10</c:f>
              <c:numCache>
                <c:formatCode>General</c:formatCode>
                <c:ptCount val="9"/>
                <c:pt idx="0">
                  <c:v>1996</c:v>
                </c:pt>
                <c:pt idx="1">
                  <c:v>1997</c:v>
                </c:pt>
                <c:pt idx="2">
                  <c:v>1998</c:v>
                </c:pt>
                <c:pt idx="3">
                  <c:v>1999</c:v>
                </c:pt>
                <c:pt idx="4">
                  <c:v>2000</c:v>
                </c:pt>
                <c:pt idx="5">
                  <c:v>2001</c:v>
                </c:pt>
                <c:pt idx="6">
                  <c:v>2002</c:v>
                </c:pt>
                <c:pt idx="7">
                  <c:v>2003</c:v>
                </c:pt>
                <c:pt idx="8">
                  <c:v>2004</c:v>
                </c:pt>
              </c:numCache>
            </c:numRef>
          </c:xVal>
          <c:yVal>
            <c:numRef>
              <c:f>Sheet1!$B$2:$B$10</c:f>
              <c:numCache>
                <c:formatCode>General</c:formatCode>
                <c:ptCount val="9"/>
                <c:pt idx="0">
                  <c:v>43</c:v>
                </c:pt>
                <c:pt idx="1">
                  <c:v>54</c:v>
                </c:pt>
                <c:pt idx="2">
                  <c:v>60</c:v>
                </c:pt>
                <c:pt idx="3">
                  <c:v>73</c:v>
                </c:pt>
                <c:pt idx="4">
                  <c:v>82</c:v>
                </c:pt>
                <c:pt idx="5">
                  <c:v>95</c:v>
                </c:pt>
                <c:pt idx="6">
                  <c:v>107</c:v>
                </c:pt>
                <c:pt idx="7">
                  <c:v>99</c:v>
                </c:pt>
                <c:pt idx="8">
                  <c:v>95</c:v>
                </c:pt>
              </c:numCache>
            </c:numRef>
          </c:yVal>
          <c:extLst xmlns:c16r2="http://schemas.microsoft.com/office/drawing/2015/06/chart">
            <c:ext xmlns:c16="http://schemas.microsoft.com/office/drawing/2014/chart" uri="{C3380CC4-5D6E-409C-BE32-E72D297353CC}">
              <c16:uniqueId val="{00000000-0FCB-4773-8F59-7D1AC0DE5E6C}"/>
            </c:ext>
          </c:extLst>
        </c:ser>
        <c:dLbls/>
        <c:axId val="87974656"/>
        <c:axId val="87976576"/>
      </c:scatterChart>
      <c:valAx>
        <c:axId val="87974656"/>
        <c:scaling>
          <c:orientation val="minMax"/>
        </c:scaling>
        <c:axPos val="b"/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Year</a:t>
                </a:r>
              </a:p>
            </c:rich>
          </c:tx>
          <c:layout>
            <c:manualLayout>
              <c:xMode val="edge"/>
              <c:yMode val="edge"/>
              <c:x val="0.52977412731006168"/>
              <c:y val="0.88571428571428557"/>
            </c:manualLayout>
          </c:layout>
          <c:spPr>
            <a:noFill/>
            <a:ln w="30920">
              <a:noFill/>
            </a:ln>
          </c:spPr>
        </c:title>
        <c:numFmt formatCode="General" sourceLinked="1"/>
        <c:tickLblPos val="nextTo"/>
        <c:spPr>
          <a:ln w="386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309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87976576"/>
        <c:crosses val="autoZero"/>
        <c:crossBetween val="midCat"/>
      </c:valAx>
      <c:valAx>
        <c:axId val="87976576"/>
        <c:scaling>
          <c:orientation val="minMax"/>
        </c:scaling>
        <c:axPos val="l"/>
        <c:majorGridlines>
          <c:spPr>
            <a:ln w="386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Number of Franchises </a:t>
                </a:r>
              </a:p>
            </c:rich>
          </c:tx>
          <c:layout>
            <c:manualLayout>
              <c:xMode val="edge"/>
              <c:yMode val="edge"/>
              <c:x val="2.8747433264887063E-2"/>
              <c:y val="0.28163265306122442"/>
            </c:manualLayout>
          </c:layout>
          <c:spPr>
            <a:noFill/>
            <a:ln w="30920">
              <a:noFill/>
            </a:ln>
          </c:spPr>
        </c:title>
        <c:numFmt formatCode="General" sourceLinked="1"/>
        <c:tickLblPos val="nextTo"/>
        <c:spPr>
          <a:ln w="386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309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87974656"/>
        <c:crosses val="autoZero"/>
        <c:crossBetween val="midCat"/>
      </c:valAx>
      <c:spPr>
        <a:solidFill>
          <a:srgbClr val="C0C0C0"/>
        </a:solidFill>
        <a:ln w="15460">
          <a:solidFill>
            <a:srgbClr val="808080"/>
          </a:solidFill>
          <a:prstDash val="solid"/>
        </a:ln>
      </c:spPr>
    </c:plotArea>
    <c:plotVisOnly val="1"/>
    <c:dispBlanksAs val="gap"/>
  </c:chart>
  <c:spPr>
    <a:solidFill>
      <a:srgbClr val="FFFFFF"/>
    </a:solidFill>
    <a:ln>
      <a:noFill/>
    </a:ln>
  </c:spPr>
  <c:txPr>
    <a:bodyPr/>
    <a:lstStyle/>
    <a:p>
      <a:pPr>
        <a:defRPr sz="1156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/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FE082E09-B866-41E1-B5C5-0EEF9A5E41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621092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53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C44575BC-23A6-4D91-A54B-8EE2C1DCD7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720712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E8447A-DE61-4BC8-A06A-5735C33A4B3A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91238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318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95ACCD-467F-469D-A29C-AB467D1B2D82}" type="slidenum">
              <a:rPr lang="en-GB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724309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8CE193-64BF-42CB-B0D7-ECA7D5A315BB}" type="slidenum">
              <a:rPr lang="en-GB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902053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8CE193-64BF-42CB-B0D7-ECA7D5A315BB}" type="slidenum">
              <a:rPr lang="en-GB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332249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6E6E621-1B00-49B7-8BCE-FD00D6A7E284}" type="slidenum">
              <a:rPr lang="en-GB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129276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E688136-6F7D-415A-A143-E83793312E87}" type="slidenum">
              <a:rPr lang="en-GB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119425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BCF64D6-3E29-4AF5-99F8-4094CEB97253}" type="slidenum">
              <a:rPr lang="en-GB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324615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48C49F-B2ED-4652-8090-D4EDA9316796}" type="slidenum">
              <a:rPr lang="en-GB"/>
              <a:pPr/>
              <a:t>10</a:t>
            </a:fld>
            <a:endParaRPr lang="en-GB"/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516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BB2547E-E766-4D57-A789-D39E02FC83EC}" type="slidenum">
              <a:rPr lang="en-GB"/>
              <a:pPr/>
              <a:t>11</a:t>
            </a:fld>
            <a:endParaRPr lang="en-GB"/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Times New Roman" pitchFamily="18" charset="0"/>
                <a:ea typeface="ＭＳ Ｐゴシック" charset="-128"/>
                <a:cs typeface="ＭＳ Ｐゴシック" charset="-128"/>
              </a:rPr>
              <a:t>Categorical </a:t>
            </a:r>
            <a:endParaRPr lang="en-GB" sz="1200" kern="1200" dirty="0">
              <a:solidFill>
                <a:schemeClr val="tx1"/>
              </a:solidFill>
              <a:effectLst/>
              <a:latin typeface="Times New Roman" pitchFamily="18" charset="0"/>
              <a:ea typeface="ＭＳ Ｐゴシック" charset="-128"/>
              <a:cs typeface="ＭＳ Ｐゴシック" charset="-128"/>
            </a:endParaRPr>
          </a:p>
          <a:p>
            <a:pPr lvl="2"/>
            <a:r>
              <a:rPr lang="en-US" sz="1200" kern="1200" dirty="0">
                <a:solidFill>
                  <a:schemeClr val="tx1"/>
                </a:solidFill>
                <a:effectLst/>
                <a:latin typeface="Times New Roman" pitchFamily="18" charset="0"/>
                <a:ea typeface="ＭＳ Ｐゴシック" charset="-128"/>
                <a:cs typeface="+mn-cs"/>
              </a:rPr>
              <a:t> Do you currently own any stocks or shares? </a:t>
            </a:r>
            <a:endParaRPr lang="en-GB" sz="1200" kern="1200" dirty="0">
              <a:solidFill>
                <a:schemeClr val="tx1"/>
              </a:solidFill>
              <a:effectLst/>
              <a:latin typeface="Times New Roman" pitchFamily="18" charset="0"/>
              <a:ea typeface="ＭＳ Ｐゴシック" charset="-128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Times New Roman" pitchFamily="18" charset="0"/>
                <a:ea typeface="ＭＳ Ｐゴシック" charset="-128"/>
                <a:cs typeface="ＭＳ Ｐゴシック" charset="-128"/>
              </a:rPr>
              <a:t>                         Yes                          No</a:t>
            </a:r>
            <a:endParaRPr lang="en-GB" sz="1200" kern="1200" dirty="0">
              <a:solidFill>
                <a:schemeClr val="tx1"/>
              </a:solidFill>
              <a:effectLst/>
              <a:latin typeface="Times New Roman" pitchFamily="18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Times New Roman" pitchFamily="18" charset="0"/>
                <a:ea typeface="ＭＳ Ｐゴシック" charset="-128"/>
                <a:cs typeface="ＭＳ Ｐゴシック" charset="-128"/>
              </a:rPr>
              <a:t>Numerical </a:t>
            </a:r>
            <a:endParaRPr lang="en-GB" sz="1200" kern="1200" dirty="0">
              <a:solidFill>
                <a:schemeClr val="tx1"/>
              </a:solidFill>
              <a:effectLst/>
              <a:latin typeface="Times New Roman" pitchFamily="18" charset="0"/>
              <a:ea typeface="ＭＳ Ｐゴシック" charset="-128"/>
              <a:cs typeface="ＭＳ Ｐゴシック" charset="-128"/>
            </a:endParaRPr>
          </a:p>
          <a:p>
            <a:pPr lvl="2"/>
            <a:r>
              <a:rPr lang="en-US" sz="1200" kern="1200" dirty="0">
                <a:solidFill>
                  <a:schemeClr val="tx1"/>
                </a:solidFill>
                <a:effectLst/>
                <a:latin typeface="Times New Roman" pitchFamily="18" charset="0"/>
                <a:ea typeface="ＭＳ Ｐゴシック" charset="-128"/>
                <a:cs typeface="+mn-cs"/>
              </a:rPr>
              <a:t>Discrete (whole number : no fractions): e.g., to how many magazines do you currently subscribe?  ___ (Number)</a:t>
            </a:r>
            <a:endParaRPr lang="en-GB" sz="1200" kern="1200" dirty="0">
              <a:solidFill>
                <a:schemeClr val="tx1"/>
              </a:solidFill>
              <a:effectLst/>
              <a:latin typeface="Times New Roman" pitchFamily="18" charset="0"/>
              <a:ea typeface="ＭＳ Ｐゴシック" charset="-128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Times New Roman" pitchFamily="18" charset="0"/>
                <a:ea typeface="ＭＳ Ｐゴシック" charset="-128"/>
                <a:cs typeface="ＭＳ Ｐゴシック" charset="-128"/>
              </a:rPr>
              <a:t>                        Continuous: e.g. how tall are you? ___ (Inches</a:t>
            </a:r>
            <a:endParaRPr lang="en-US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52718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768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5C3D690-BDC5-4917-BB5C-4A263200E934}" type="slidenum">
              <a:rPr lang="en-GB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612943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675343B-2B5E-4B84-A4C6-212C523A7E2B}" type="slidenum">
              <a:rPr lang="en-GB"/>
              <a:pPr/>
              <a:t>14</a:t>
            </a:fld>
            <a:endParaRPr lang="en-GB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95578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DB9EA70-CD52-4B22-BFAC-4BBBDFE7F62D}" type="slidenum">
              <a:rPr lang="en-GB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251794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80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80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2E99F06-630C-4262-96B9-D59722AFA719}" type="slidenum">
              <a:rPr lang="en-GB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595593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E081509-FC65-43B4-AA71-403258B96DBF}" type="slidenum">
              <a:rPr lang="en-GB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1307335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2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19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0A4D3E-DFE6-4F7E-B838-9F29AC3282A6}" type="slidenum">
              <a:rPr lang="en-GB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9485050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39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2BA9805-4B2A-453B-8919-722D16A60615}" type="slidenum">
              <a:rPr lang="en-GB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232144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49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C7DF244-CD1F-46D1-BBC2-96302DDAC89F}" type="slidenum">
              <a:rPr lang="en-GB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797905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909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90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9ECBCFC-DB31-4284-9117-689293167536}" type="slidenum">
              <a:rPr lang="en-GB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5363404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974BFEF-39D4-4D03-BD56-59A5B613255E}" type="slidenum">
              <a:rPr lang="en-GB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8792564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113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11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2482E83-B5A9-418E-81CD-8BF54027EADF}" type="slidenum">
              <a:rPr lang="en-GB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7616639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216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39AFBD9-09E1-4084-8DBC-24DB0779DAE1}" type="slidenum">
              <a:rPr lang="en-GB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0470833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3627C33-D880-441B-BEEB-D47005C411B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C4A790-3FC0-459F-A87C-314DA52530C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72EDDC7-B8F1-41A1-9E87-C7DC32E535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D1E458B-481C-43E1-AA36-8BA2F06F78C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81A131B-B604-4280-83C0-83CADF786A3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51D230-DB0D-446E-8BC5-43569A76D7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FB8D80-973B-4612-B958-2786B492D11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B59929-B8E9-423B-868B-025F53DC4B7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162379-565F-460C-AA19-F44123E82C3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1AAEF5-4E9E-4686-B78B-3192968A95E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77EBDB-8FF8-445B-B999-617B8033902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46442A73-174B-4569-BE73-49E320920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</p:sldLayoutIdLst>
  <p:transition>
    <p:fade/>
  </p:transition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9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827584" y="3356992"/>
            <a:ext cx="6984776" cy="2592288"/>
          </a:xfrm>
        </p:spPr>
        <p:txBody>
          <a:bodyPr>
            <a:normAutofit fontScale="92500" lnSpcReduction="10000"/>
          </a:bodyPr>
          <a:lstStyle/>
          <a:p>
            <a:endParaRPr lang="en-GB" sz="3600" dirty="0"/>
          </a:p>
          <a:p>
            <a:r>
              <a:rPr lang="en-GB" sz="3600" dirty="0"/>
              <a:t>Researching a topic</a:t>
            </a:r>
          </a:p>
          <a:p>
            <a:endParaRPr lang="en-GB" sz="3600" dirty="0"/>
          </a:p>
          <a:p>
            <a:r>
              <a:rPr lang="en-GB" sz="3600" dirty="0"/>
              <a:t>(visualization of data)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1259729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RECAP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Primary Data collection</a:t>
            </a:r>
          </a:p>
          <a:p>
            <a:r>
              <a:rPr lang="en-US" sz="2800" dirty="0" smtClean="0"/>
              <a:t>Questionnaire </a:t>
            </a:r>
            <a:endParaRPr lang="en-US" sz="2800" dirty="0"/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US" sz="3200" cap="none" dirty="0">
                <a:solidFill>
                  <a:schemeClr val="tx2"/>
                </a:solidFill>
              </a:rPr>
              <a:t>Visual representation of primary data</a:t>
            </a:r>
            <a:endParaRPr lang="en-GB" sz="3200" cap="none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4505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552" y="1412776"/>
            <a:ext cx="7924800" cy="4114800"/>
          </a:xfrm>
        </p:spPr>
        <p:txBody>
          <a:bodyPr>
            <a:noAutofit/>
          </a:bodyPr>
          <a:lstStyle/>
          <a:p>
            <a:pPr eaLnBrk="1" hangingPunct="1">
              <a:buFont typeface="Wingdings" charset="2"/>
              <a:buNone/>
            </a:pPr>
            <a:r>
              <a:rPr lang="en-GB" sz="2700" spc="5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Graphs</a:t>
            </a:r>
          </a:p>
          <a:p>
            <a:pPr eaLnBrk="1" hangingPunct="1">
              <a:buFont typeface="Wingdings" charset="2"/>
              <a:buNone/>
            </a:pPr>
            <a:r>
              <a:rPr lang="en-GB" sz="2700" dirty="0">
                <a:cs typeface="Times New Roman" charset="0"/>
              </a:rPr>
              <a:t>All graphs  have a common structure:</a:t>
            </a:r>
          </a:p>
          <a:p>
            <a:pPr eaLnBrk="1" hangingPunct="1">
              <a:buFont typeface="Wingdings" charset="2"/>
              <a:buNone/>
            </a:pPr>
            <a:endParaRPr lang="en-GB" sz="2700" dirty="0">
              <a:cs typeface="Times New Roman" charset="0"/>
            </a:endParaRPr>
          </a:p>
          <a:p>
            <a:pPr eaLnBrk="1" hangingPunct="1">
              <a:buFont typeface="Wingdings" charset="2"/>
              <a:buChar char="§"/>
            </a:pPr>
            <a:r>
              <a:rPr lang="en-GB" sz="2700" dirty="0">
                <a:cs typeface="Times New Roman" charset="0"/>
              </a:rPr>
              <a:t>A framework</a:t>
            </a:r>
          </a:p>
          <a:p>
            <a:pPr eaLnBrk="1" hangingPunct="1">
              <a:buFont typeface="Wingdings" charset="2"/>
              <a:buChar char="§"/>
            </a:pPr>
            <a:r>
              <a:rPr lang="en-GB" sz="2700" dirty="0">
                <a:cs typeface="Times New Roman" charset="0"/>
              </a:rPr>
              <a:t>Content</a:t>
            </a:r>
          </a:p>
          <a:p>
            <a:pPr eaLnBrk="1" hangingPunct="1">
              <a:buFont typeface="Wingdings" charset="2"/>
              <a:buChar char="§"/>
            </a:pPr>
            <a:r>
              <a:rPr lang="en-GB" sz="2700" dirty="0">
                <a:cs typeface="Times New Roman" charset="0"/>
              </a:rPr>
              <a:t>Labels (title, axis labels, legend)</a:t>
            </a:r>
          </a:p>
          <a:p>
            <a:pPr eaLnBrk="1" hangingPunct="1">
              <a:buFont typeface="Wingdings" charset="2"/>
              <a:buNone/>
            </a:pPr>
            <a:endParaRPr lang="en-GB" sz="2700" dirty="0"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r>
              <a:rPr lang="en-GB" sz="2700" dirty="0">
                <a:cs typeface="Times New Roman" charset="0"/>
              </a:rPr>
              <a:t>All are equally important</a:t>
            </a:r>
            <a:r>
              <a:rPr lang="en-GB" sz="2700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0341723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924800" cy="504056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cap="none" dirty="0">
                <a:solidFill>
                  <a:schemeClr val="tx2">
                    <a:satMod val="200000"/>
                  </a:schemeClr>
                </a:solidFill>
              </a:rPr>
              <a:t>Graphs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67544" y="836712"/>
            <a:ext cx="8229600" cy="5184575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  <a:buFont typeface="Wingdings" charset="2"/>
              <a:buNone/>
            </a:pPr>
            <a:r>
              <a:rPr lang="en-GB" sz="2600" dirty="0">
                <a:cs typeface="Times New Roman" charset="0"/>
              </a:rPr>
              <a:t>Framework: 	</a:t>
            </a:r>
            <a:br>
              <a:rPr lang="en-GB" sz="2600" dirty="0">
                <a:cs typeface="Times New Roman" charset="0"/>
              </a:rPr>
            </a:br>
            <a:r>
              <a:rPr lang="en-GB" sz="2600" dirty="0">
                <a:cs typeface="Times New Roman" charset="0"/>
              </a:rPr>
              <a:t>Indicates the kind of measurements being used.  The framework consists of the </a:t>
            </a:r>
            <a:r>
              <a:rPr lang="en-GB" sz="2600" dirty="0">
                <a:solidFill>
                  <a:schemeClr val="tx2"/>
                </a:solidFill>
                <a:cs typeface="Times New Roman" charset="0"/>
              </a:rPr>
              <a:t>axes</a:t>
            </a:r>
            <a:r>
              <a:rPr lang="en-GB" sz="2600" dirty="0">
                <a:cs typeface="Times New Roman" charset="0"/>
              </a:rPr>
              <a:t>.  </a:t>
            </a:r>
          </a:p>
          <a:p>
            <a:pPr eaLnBrk="1" hangingPunct="1">
              <a:lnSpc>
                <a:spcPct val="150000"/>
              </a:lnSpc>
              <a:buFont typeface="Wingdings" charset="2"/>
              <a:buNone/>
            </a:pPr>
            <a:r>
              <a:rPr lang="en-GB" sz="2600" dirty="0">
                <a:cs typeface="Times New Roman" charset="0"/>
              </a:rPr>
              <a:t>The </a:t>
            </a:r>
            <a:r>
              <a:rPr lang="en-GB" sz="2600" dirty="0">
                <a:solidFill>
                  <a:schemeClr val="tx2"/>
                </a:solidFill>
                <a:cs typeface="Times New Roman" charset="0"/>
              </a:rPr>
              <a:t>y-axis</a:t>
            </a:r>
            <a:r>
              <a:rPr lang="en-GB" sz="2600" dirty="0">
                <a:cs typeface="Times New Roman" charset="0"/>
              </a:rPr>
              <a:t> is vertical and represents measurements (the dependent variable)</a:t>
            </a:r>
          </a:p>
          <a:p>
            <a:pPr eaLnBrk="1" hangingPunct="1">
              <a:lnSpc>
                <a:spcPct val="150000"/>
              </a:lnSpc>
              <a:buFont typeface="Wingdings" charset="2"/>
              <a:buNone/>
            </a:pPr>
            <a:r>
              <a:rPr lang="en-GB" sz="2600" dirty="0">
                <a:cs typeface="Times New Roman" charset="0"/>
              </a:rPr>
              <a:t>The </a:t>
            </a:r>
            <a:r>
              <a:rPr lang="en-GB" sz="2600" dirty="0">
                <a:solidFill>
                  <a:schemeClr val="tx2"/>
                </a:solidFill>
                <a:cs typeface="Times New Roman" charset="0"/>
              </a:rPr>
              <a:t>x-axis</a:t>
            </a:r>
            <a:r>
              <a:rPr lang="en-GB" sz="2600" dirty="0">
                <a:cs typeface="Times New Roman" charset="0"/>
              </a:rPr>
              <a:t> is horizontal and represents the things being measured (the independent variable).</a:t>
            </a: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368938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924800" cy="562074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cap="none" dirty="0">
                <a:solidFill>
                  <a:schemeClr val="tx2">
                    <a:satMod val="200000"/>
                  </a:schemeClr>
                </a:solidFill>
              </a:rPr>
              <a:t>Graphs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67544" y="980728"/>
            <a:ext cx="8229600" cy="489654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50000"/>
              </a:lnSpc>
              <a:buFont typeface="Wingdings" charset="2"/>
              <a:buNone/>
            </a:pPr>
            <a:r>
              <a:rPr lang="en-GB" sz="2600" dirty="0">
                <a:cs typeface="Times New Roman" charset="0"/>
              </a:rPr>
              <a:t>Sometimes grid-lines are used to enhance the framework.</a:t>
            </a:r>
          </a:p>
          <a:p>
            <a:pPr>
              <a:lnSpc>
                <a:spcPct val="150000"/>
              </a:lnSpc>
              <a:buNone/>
            </a:pPr>
            <a:r>
              <a:rPr lang="en-GB" sz="2600" dirty="0">
                <a:cs typeface="Times New Roman" charset="0"/>
              </a:rPr>
              <a:t>The </a:t>
            </a:r>
            <a:r>
              <a:rPr lang="en-GB" sz="2600" dirty="0">
                <a:solidFill>
                  <a:schemeClr val="tx2"/>
                </a:solidFill>
                <a:cs typeface="Times New Roman" charset="0"/>
              </a:rPr>
              <a:t>content</a:t>
            </a:r>
            <a:r>
              <a:rPr lang="en-GB" sz="2600" dirty="0">
                <a:cs typeface="Times New Roman" charset="0"/>
              </a:rPr>
              <a:t> is the quantitative data that is presented on the graph.</a:t>
            </a:r>
          </a:p>
          <a:p>
            <a:pPr>
              <a:lnSpc>
                <a:spcPct val="150000"/>
              </a:lnSpc>
              <a:buNone/>
            </a:pPr>
            <a:r>
              <a:rPr lang="en-GB" sz="2600" dirty="0">
                <a:cs typeface="Times New Roman" charset="0"/>
              </a:rPr>
              <a:t> The </a:t>
            </a:r>
            <a:r>
              <a:rPr lang="en-GB" sz="2600" dirty="0">
                <a:solidFill>
                  <a:schemeClr val="tx2"/>
                </a:solidFill>
                <a:cs typeface="Times New Roman" charset="0"/>
              </a:rPr>
              <a:t>labels</a:t>
            </a:r>
            <a:r>
              <a:rPr lang="en-GB" sz="2600" dirty="0">
                <a:cs typeface="Times New Roman" charset="0"/>
              </a:rPr>
              <a:t> explain fully what is contained within the graphs:</a:t>
            </a:r>
          </a:p>
          <a:p>
            <a:pPr>
              <a:lnSpc>
                <a:spcPct val="150000"/>
              </a:lnSpc>
              <a:buNone/>
            </a:pPr>
            <a:r>
              <a:rPr lang="en-GB" sz="2600" dirty="0">
                <a:cs typeface="Times New Roman" charset="0"/>
              </a:rPr>
              <a:t>		Axis labels and measurement details</a:t>
            </a:r>
          </a:p>
          <a:p>
            <a:pPr>
              <a:lnSpc>
                <a:spcPct val="150000"/>
              </a:lnSpc>
              <a:buNone/>
            </a:pPr>
            <a:r>
              <a:rPr lang="en-GB" sz="2600" dirty="0">
                <a:cs typeface="Times New Roman" charset="0"/>
              </a:rPr>
              <a:t>		Titles and sub-titles  </a:t>
            </a: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79722382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AutoShape 2"/>
          <p:cNvSpPr>
            <a:spLocks noGrp="1" noChangeArrowheads="1"/>
          </p:cNvSpPr>
          <p:nvPr>
            <p:ph type="title"/>
          </p:nvPr>
        </p:nvSpPr>
        <p:spPr>
          <a:xfrm>
            <a:off x="609600" y="-171400"/>
            <a:ext cx="7924800" cy="1656184"/>
          </a:xfrm>
        </p:spPr>
        <p:txBody>
          <a:bodyPr/>
          <a:lstStyle/>
          <a:p>
            <a:pPr algn="ctr">
              <a:defRPr/>
            </a:pPr>
            <a:r>
              <a:rPr lang="en-US" sz="3600" cap="none" dirty="0">
                <a:solidFill>
                  <a:schemeClr val="tx2"/>
                </a:solidFill>
              </a:rPr>
              <a:t>Visual representation of primary data: </a:t>
            </a:r>
            <a:r>
              <a:rPr lang="en-GB" sz="3600" cap="none" dirty="0">
                <a:solidFill>
                  <a:schemeClr val="tx2">
                    <a:satMod val="200000"/>
                  </a:schemeClr>
                </a:solidFill>
                <a:ea typeface="Arial" charset="0"/>
                <a:cs typeface="Arial" charset="0"/>
              </a:rPr>
              <a:t>Charts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552" y="1556792"/>
            <a:ext cx="7924800" cy="4680520"/>
          </a:xfrm>
        </p:spPr>
        <p:txBody>
          <a:bodyPr>
            <a:normAutofit/>
          </a:bodyPr>
          <a:lstStyle/>
          <a:p>
            <a:pPr eaLnBrk="1" hangingPunct="1">
              <a:buFont typeface="Wingdings" charset="2"/>
              <a:buChar char="Ø"/>
            </a:pPr>
            <a:r>
              <a:rPr lang="en-US" sz="2800" dirty="0">
                <a:cs typeface="Arial" charset="0"/>
              </a:rPr>
              <a:t>Histo</a:t>
            </a:r>
            <a:r>
              <a:rPr lang="en-GB" sz="2800" dirty="0">
                <a:cs typeface="Arial" charset="0"/>
              </a:rPr>
              <a:t>grams </a:t>
            </a:r>
            <a:endParaRPr lang="en-GB" sz="2800" dirty="0">
              <a:cs typeface="Times New Roman" charset="0"/>
            </a:endParaRPr>
          </a:p>
          <a:p>
            <a:pPr eaLnBrk="1" hangingPunct="1">
              <a:buFont typeface="Wingdings" charset="2"/>
              <a:buChar char="Ø"/>
            </a:pPr>
            <a:r>
              <a:rPr lang="en-GB" sz="2800" dirty="0">
                <a:cs typeface="Arial" charset="0"/>
              </a:rPr>
              <a:t>Bar charts	</a:t>
            </a:r>
            <a:endParaRPr lang="en-GB" sz="2800" dirty="0">
              <a:cs typeface="Times New Roman" charset="0"/>
            </a:endParaRPr>
          </a:p>
          <a:p>
            <a:pPr lvl="1" eaLnBrk="1" hangingPunct="1">
              <a:buFont typeface="Wingdings" charset="2"/>
              <a:buNone/>
            </a:pPr>
            <a:r>
              <a:rPr lang="en-GB" sz="2800" dirty="0">
                <a:cs typeface="Arial" charset="0"/>
              </a:rPr>
              <a:t>	Simple</a:t>
            </a:r>
            <a:endParaRPr lang="en-GB" sz="2800" dirty="0">
              <a:cs typeface="Times New Roman" charset="0"/>
            </a:endParaRPr>
          </a:p>
          <a:p>
            <a:pPr lvl="1" eaLnBrk="1" hangingPunct="1">
              <a:buFont typeface="Wingdings" charset="2"/>
              <a:buNone/>
            </a:pPr>
            <a:r>
              <a:rPr lang="en-GB" sz="2800" dirty="0">
                <a:cs typeface="Arial" charset="0"/>
              </a:rPr>
              <a:t>	Stacked</a:t>
            </a:r>
            <a:endParaRPr lang="en-GB" sz="2800" dirty="0">
              <a:cs typeface="Times New Roman" charset="0"/>
            </a:endParaRPr>
          </a:p>
          <a:p>
            <a:pPr lvl="1" eaLnBrk="1" hangingPunct="1">
              <a:buFont typeface="Wingdings" charset="2"/>
              <a:buNone/>
            </a:pPr>
            <a:r>
              <a:rPr lang="en-GB" sz="2800" dirty="0">
                <a:cs typeface="Arial" charset="0"/>
              </a:rPr>
              <a:t>	Multiple	</a:t>
            </a:r>
            <a:endParaRPr lang="en-GB" sz="2800" dirty="0">
              <a:cs typeface="Times New Roman" charset="0"/>
            </a:endParaRPr>
          </a:p>
          <a:p>
            <a:pPr eaLnBrk="1" hangingPunct="1">
              <a:buFont typeface="Wingdings" charset="2"/>
              <a:buChar char="Ø"/>
            </a:pPr>
            <a:r>
              <a:rPr lang="en-GB" sz="2800" dirty="0">
                <a:cs typeface="Arial" charset="0"/>
              </a:rPr>
              <a:t>Pie charts</a:t>
            </a:r>
            <a:r>
              <a:rPr lang="en-GB" sz="2800" dirty="0"/>
              <a:t> </a:t>
            </a:r>
          </a:p>
          <a:p>
            <a:pPr eaLnBrk="1" hangingPunct="1">
              <a:buFont typeface="Wingdings" charset="2"/>
              <a:buChar char="Ø"/>
            </a:pPr>
            <a:r>
              <a:rPr lang="en-GB" sz="2800" dirty="0"/>
              <a:t>Scatter Diagrams</a:t>
            </a:r>
          </a:p>
        </p:txBody>
      </p:sp>
    </p:spTree>
    <p:extLst>
      <p:ext uri="{BB962C8B-B14F-4D97-AF65-F5344CB8AC3E}">
        <p14:creationId xmlns:p14="http://schemas.microsoft.com/office/powerpoint/2010/main" xmlns="" val="317802354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88640"/>
            <a:ext cx="8928992" cy="720080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sz="3200" cap="none" dirty="0">
                <a:solidFill>
                  <a:schemeClr val="tx2"/>
                </a:solidFill>
              </a:rPr>
              <a:t>Visual representation of primary data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395536" y="1340768"/>
            <a:ext cx="8361040" cy="4536504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2600" dirty="0">
                <a:solidFill>
                  <a:schemeClr val="tx2"/>
                </a:solidFill>
              </a:rPr>
              <a:t>The Histogram</a:t>
            </a:r>
            <a:endParaRPr lang="en-US" sz="2600" dirty="0"/>
          </a:p>
          <a:p>
            <a:pPr marL="342900">
              <a:lnSpc>
                <a:spcPct val="110000"/>
              </a:lnSpc>
            </a:pPr>
            <a:r>
              <a:rPr lang="en-US" sz="2600" dirty="0"/>
              <a:t>A graph of the data in a frequency distribution is called a </a:t>
            </a:r>
            <a:r>
              <a:rPr lang="en-US" sz="2600" dirty="0">
                <a:solidFill>
                  <a:schemeClr val="tx2"/>
                </a:solidFill>
              </a:rPr>
              <a:t>histogram</a:t>
            </a:r>
            <a:r>
              <a:rPr lang="en-US" sz="2600" dirty="0"/>
              <a:t> </a:t>
            </a:r>
          </a:p>
          <a:p>
            <a:pPr marL="342900">
              <a:lnSpc>
                <a:spcPct val="110000"/>
              </a:lnSpc>
            </a:pPr>
            <a:r>
              <a:rPr lang="en-US" sz="2600" dirty="0"/>
              <a:t>The </a:t>
            </a:r>
            <a:r>
              <a:rPr lang="en-US" sz="2600" dirty="0">
                <a:solidFill>
                  <a:schemeClr val="tx2"/>
                </a:solidFill>
              </a:rPr>
              <a:t>class intervals </a:t>
            </a:r>
            <a:r>
              <a:rPr lang="en-US" sz="2600" dirty="0"/>
              <a:t>are shown on the </a:t>
            </a:r>
            <a:r>
              <a:rPr lang="en-US" sz="2600" dirty="0">
                <a:solidFill>
                  <a:schemeClr val="tx2"/>
                </a:solidFill>
              </a:rPr>
              <a:t>horizontal axis</a:t>
            </a:r>
          </a:p>
          <a:p>
            <a:pPr marL="342900">
              <a:lnSpc>
                <a:spcPct val="110000"/>
              </a:lnSpc>
            </a:pPr>
            <a:r>
              <a:rPr lang="en-US" sz="2600" dirty="0"/>
              <a:t>The </a:t>
            </a:r>
            <a:r>
              <a:rPr lang="en-US" sz="2600" dirty="0">
                <a:solidFill>
                  <a:schemeClr val="tx2"/>
                </a:solidFill>
              </a:rPr>
              <a:t>vertical axis </a:t>
            </a:r>
            <a:r>
              <a:rPr lang="en-US" sz="2600" dirty="0"/>
              <a:t>is e.g. the </a:t>
            </a:r>
            <a:r>
              <a:rPr lang="en-US" sz="2600" dirty="0">
                <a:solidFill>
                  <a:schemeClr val="tx2"/>
                </a:solidFill>
              </a:rPr>
              <a:t>frequency </a:t>
            </a:r>
            <a:r>
              <a:rPr lang="en-US" sz="2600" dirty="0"/>
              <a:t>or</a:t>
            </a:r>
            <a:r>
              <a:rPr lang="en-US" sz="2600" b="1" dirty="0">
                <a:solidFill>
                  <a:schemeClr val="folHlink"/>
                </a:solidFill>
              </a:rPr>
              <a:t> </a:t>
            </a:r>
            <a:r>
              <a:rPr lang="en-US" sz="2600" dirty="0">
                <a:solidFill>
                  <a:schemeClr val="tx2"/>
                </a:solidFill>
              </a:rPr>
              <a:t>percentage</a:t>
            </a:r>
            <a:r>
              <a:rPr lang="en-US" sz="2600" dirty="0"/>
              <a:t> </a:t>
            </a:r>
            <a:endParaRPr lang="en-US" sz="2600" dirty="0">
              <a:solidFill>
                <a:schemeClr val="folHlink"/>
              </a:solidFill>
            </a:endParaRPr>
          </a:p>
          <a:p>
            <a:pPr marL="342900">
              <a:lnSpc>
                <a:spcPct val="110000"/>
              </a:lnSpc>
            </a:pPr>
            <a:r>
              <a:rPr lang="en-US" sz="2600" dirty="0"/>
              <a:t>Bars of the appropriate heights are used to represent the number of observations within each class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91880" y="6258090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8137078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924800" cy="634082"/>
          </a:xfrm>
        </p:spPr>
        <p:txBody>
          <a:bodyPr/>
          <a:lstStyle/>
          <a:p>
            <a:pPr algn="ctr">
              <a:defRPr/>
            </a:pPr>
            <a:r>
              <a:rPr lang="en-US" sz="2800" cap="none" dirty="0">
                <a:solidFill>
                  <a:schemeClr val="tx2"/>
                </a:solidFill>
              </a:rPr>
              <a:t>Visual representation of primary data</a:t>
            </a:r>
            <a:endParaRPr lang="en-GB" cap="none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481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11560" y="1052736"/>
            <a:ext cx="7924800" cy="504056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000" dirty="0">
                <a:solidFill>
                  <a:schemeClr val="tx2">
                    <a:satMod val="200000"/>
                  </a:schemeClr>
                </a:solidFill>
              </a:rPr>
              <a:t>Bar Charts</a:t>
            </a:r>
            <a:endParaRPr lang="en-GB" sz="3000" dirty="0">
              <a:cs typeface="Times New Roman" charset="0"/>
            </a:endParaRPr>
          </a:p>
          <a:p>
            <a:pPr eaLnBrk="1" hangingPunct="1">
              <a:lnSpc>
                <a:spcPct val="150000"/>
              </a:lnSpc>
              <a:buFont typeface="Wingdings" charset="2"/>
              <a:buChar char="§"/>
            </a:pPr>
            <a:r>
              <a:rPr lang="en-GB" sz="3000" dirty="0">
                <a:cs typeface="Times New Roman" charset="0"/>
              </a:rPr>
              <a:t>The y-axis should start at 0 or comparisons can become distorted</a:t>
            </a:r>
          </a:p>
          <a:p>
            <a:pPr eaLnBrk="1" hangingPunct="1">
              <a:lnSpc>
                <a:spcPct val="150000"/>
              </a:lnSpc>
              <a:buFont typeface="Wingdings" charset="2"/>
              <a:buChar char="§"/>
            </a:pPr>
            <a:r>
              <a:rPr lang="en-GB" sz="3000" dirty="0">
                <a:cs typeface="Times New Roman" charset="0"/>
              </a:rPr>
              <a:t>The width of the bars does not matter, but should be similar for each bar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9120222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AF9EBA0-46C4-4709-A9BE-141A9E0CB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cap="none" dirty="0">
                <a:solidFill>
                  <a:schemeClr val="tx2"/>
                </a:solidFill>
              </a:rPr>
              <a:t>Visual representation of primary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EDD00BB-A93F-40BA-9574-AEBD3836640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000" dirty="0">
                <a:solidFill>
                  <a:schemeClr val="tx2">
                    <a:satMod val="200000"/>
                  </a:schemeClr>
                </a:solidFill>
              </a:rPr>
              <a:t>Bar Charts</a:t>
            </a:r>
          </a:p>
          <a:p>
            <a:pPr>
              <a:lnSpc>
                <a:spcPct val="150000"/>
              </a:lnSpc>
              <a:buFont typeface="Wingdings" charset="2"/>
              <a:buChar char="§"/>
            </a:pPr>
            <a:r>
              <a:rPr lang="en-GB" sz="3000" dirty="0">
                <a:cs typeface="Times New Roman" charset="0"/>
              </a:rPr>
              <a:t>Gaps between the bars emphasise the trends in the data</a:t>
            </a:r>
          </a:p>
          <a:p>
            <a:pPr>
              <a:lnSpc>
                <a:spcPct val="150000"/>
              </a:lnSpc>
              <a:buFont typeface="Wingdings" charset="2"/>
              <a:buChar char="§"/>
            </a:pPr>
            <a:r>
              <a:rPr lang="en-GB" sz="3000" dirty="0">
                <a:cs typeface="Times New Roman" charset="0"/>
              </a:rPr>
              <a:t>Can be vertical or horizontal </a:t>
            </a:r>
          </a:p>
          <a:p>
            <a:pPr>
              <a:lnSpc>
                <a:spcPct val="150000"/>
              </a:lnSpc>
              <a:buFont typeface="Wingdings" charset="2"/>
              <a:buChar char="§"/>
            </a:pPr>
            <a:r>
              <a:rPr lang="en-US" sz="3000" dirty="0"/>
              <a:t>Bar charts are more useful when you want to highlight the actual data values</a:t>
            </a:r>
            <a:r>
              <a:rPr lang="en-US" sz="3000" dirty="0">
                <a:latin typeface="Calibri" pitchFamily="34" charset="0"/>
              </a:rPr>
              <a:t>.</a:t>
            </a:r>
            <a:endParaRPr lang="en-GB" sz="3000" dirty="0">
              <a:latin typeface="Calibri" pitchFamily="34" charset="0"/>
              <a:cs typeface="Times New Roman" charset="0"/>
            </a:endParaRPr>
          </a:p>
          <a:p>
            <a:endParaRPr lang="en-GB" sz="1800" dirty="0">
              <a:cs typeface="Times New Roman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302749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ChangeArrowheads="1"/>
          </p:cNvSpPr>
          <p:nvPr/>
        </p:nvSpPr>
        <p:spPr bwMode="auto">
          <a:xfrm>
            <a:off x="1619672" y="260648"/>
            <a:ext cx="601980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en-GB" b="1" u="sng" dirty="0">
                <a:solidFill>
                  <a:schemeClr val="tx2"/>
                </a:solidFill>
                <a:latin typeface="Calibri" pitchFamily="34" charset="0"/>
                <a:cs typeface="Times New Roman" charset="0"/>
              </a:rPr>
              <a:t>Ex</a:t>
            </a:r>
            <a:r>
              <a:rPr lang="en-US" b="1" u="sng" dirty="0">
                <a:solidFill>
                  <a:schemeClr val="tx2"/>
                </a:solidFill>
                <a:latin typeface="Calibri" pitchFamily="34" charset="0"/>
                <a:cs typeface="Times New Roman" charset="0"/>
              </a:rPr>
              <a:t>ample</a:t>
            </a:r>
            <a:r>
              <a:rPr lang="en-GB" b="1" u="sng" dirty="0">
                <a:solidFill>
                  <a:schemeClr val="tx2"/>
                </a:solidFill>
                <a:latin typeface="Calibri" pitchFamily="34" charset="0"/>
                <a:cs typeface="Times New Roman" charset="0"/>
              </a:rPr>
              <a:t>: </a:t>
            </a:r>
          </a:p>
          <a:p>
            <a:pPr algn="l" eaLnBrk="0" hangingPunct="0"/>
            <a:r>
              <a:rPr lang="en-GB" b="1" dirty="0">
                <a:latin typeface="Calibri" pitchFamily="34" charset="0"/>
                <a:cs typeface="Times New Roman" charset="0"/>
              </a:rPr>
              <a:t> Country:       USA    Canada   UK    France    Germany</a:t>
            </a:r>
          </a:p>
          <a:p>
            <a:pPr algn="l" eaLnBrk="0" hangingPunct="0"/>
            <a:r>
              <a:rPr lang="en-GB" b="1" dirty="0">
                <a:latin typeface="Calibri" pitchFamily="34" charset="0"/>
                <a:cs typeface="Times New Roman" charset="0"/>
              </a:rPr>
              <a:t> Export:         700        350       170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  210           480</a:t>
            </a:r>
          </a:p>
          <a:p>
            <a:pPr algn="l" eaLnBrk="0" hangingPunct="0"/>
            <a:r>
              <a:rPr lang="en-GB" b="1" dirty="0">
                <a:latin typeface="Calibri" pitchFamily="34" charset="0"/>
                <a:cs typeface="Times New Roman" charset="0"/>
              </a:rPr>
              <a:t> (The figure quoted are given in $10 million) </a:t>
            </a:r>
          </a:p>
        </p:txBody>
      </p:sp>
      <p:graphicFrame>
        <p:nvGraphicFramePr>
          <p:cNvPr id="2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901870329"/>
              </p:ext>
            </p:extLst>
          </p:nvPr>
        </p:nvGraphicFramePr>
        <p:xfrm>
          <a:off x="878384" y="1607592"/>
          <a:ext cx="7366024" cy="41976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9973157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AutoShape 2"/>
          <p:cNvSpPr>
            <a:spLocks noGrp="1" noChangeArrowheads="1"/>
          </p:cNvSpPr>
          <p:nvPr>
            <p:ph type="title"/>
          </p:nvPr>
        </p:nvSpPr>
        <p:spPr>
          <a:xfrm>
            <a:off x="683568" y="116632"/>
            <a:ext cx="7924800" cy="1282154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3600" cap="none" dirty="0">
                <a:solidFill>
                  <a:schemeClr val="tx2"/>
                </a:solidFill>
                <a:cs typeface="Arial" charset="0"/>
              </a:rPr>
              <a:t>Bar charts and pie charts</a:t>
            </a:r>
            <a:r>
              <a:rPr lang="en-GB" sz="3600" dirty="0">
                <a:solidFill>
                  <a:schemeClr val="tx2"/>
                </a:solidFill>
                <a:cs typeface="Arial" charset="0"/>
              </a:rPr>
              <a:t/>
            </a:r>
            <a:br>
              <a:rPr lang="en-GB" sz="3600" dirty="0">
                <a:solidFill>
                  <a:schemeClr val="tx2"/>
                </a:solidFill>
                <a:cs typeface="Arial" charset="0"/>
              </a:rPr>
            </a:br>
            <a:endParaRPr lang="en-GB" sz="3600" cap="none" dirty="0">
              <a:solidFill>
                <a:schemeClr val="tx2"/>
              </a:solidFill>
              <a:cs typeface="Times New Roman" charset="0"/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09600" y="764704"/>
            <a:ext cx="7924800" cy="5040560"/>
          </a:xfrm>
        </p:spPr>
        <p:txBody>
          <a:bodyPr>
            <a:normAutofit/>
          </a:bodyPr>
          <a:lstStyle/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  <a:cs typeface="Times New Roman" charset="0"/>
            </a:endParaRPr>
          </a:p>
          <a:p>
            <a:pPr eaLnBrk="1" hangingPunct="1">
              <a:lnSpc>
                <a:spcPct val="160000"/>
              </a:lnSpc>
              <a:buFont typeface="Wingdings" charset="2"/>
              <a:buChar char="§"/>
            </a:pPr>
            <a:r>
              <a:rPr lang="en-GB" sz="2700" spc="50" dirty="0">
                <a:solidFill>
                  <a:schemeClr val="tx2"/>
                </a:solidFill>
                <a:latin typeface="+mj-lt"/>
                <a:ea typeface="+mj-ea"/>
                <a:cs typeface="Arial" charset="0"/>
              </a:rPr>
              <a:t>Compound</a:t>
            </a:r>
            <a:r>
              <a:rPr lang="en-GB" sz="2700" dirty="0">
                <a:cs typeface="Times New Roman" charset="0"/>
              </a:rPr>
              <a:t> bars allow several sets of data to be presented side-by-side for comparative purposes.</a:t>
            </a:r>
          </a:p>
          <a:p>
            <a:pPr eaLnBrk="1" hangingPunct="1">
              <a:lnSpc>
                <a:spcPct val="160000"/>
              </a:lnSpc>
              <a:spcBef>
                <a:spcPct val="55000"/>
              </a:spcBef>
              <a:buFont typeface="Wingdings" charset="2"/>
              <a:buChar char="§"/>
            </a:pPr>
            <a:r>
              <a:rPr lang="en-GB" sz="2700" spc="50" dirty="0">
                <a:solidFill>
                  <a:schemeClr val="tx2"/>
                </a:solidFill>
                <a:latin typeface="+mj-lt"/>
                <a:ea typeface="+mj-ea"/>
                <a:cs typeface="Arial" charset="0"/>
              </a:rPr>
              <a:t>Stacked</a:t>
            </a:r>
            <a:r>
              <a:rPr lang="en-GB" sz="2700" dirty="0">
                <a:cs typeface="Times New Roman" charset="0"/>
              </a:rPr>
              <a:t> bars allow two or more sets of related data to be aggregated to show both individual trends and collective trends</a:t>
            </a:r>
          </a:p>
          <a:p>
            <a:pPr eaLnBrk="1" hangingPunct="1">
              <a:spcBef>
                <a:spcPct val="55000"/>
              </a:spcBef>
              <a:buFont typeface="Wingdings" charset="2"/>
              <a:buChar char="§"/>
            </a:pPr>
            <a:endParaRPr lang="en-GB" sz="2400" dirty="0">
              <a:latin typeface="Calibri" pitchFamily="34" charset="0"/>
              <a:cs typeface="Times New Roman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6481970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3BBB7DD-004C-4A36-864F-8B93EEFBC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  <a:cs typeface="Arial" charset="0"/>
              </a:rPr>
              <a:t>Bar charts and pie charts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96BEA44-9600-4A06-98B9-8D9F943AD11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60000"/>
              </a:lnSpc>
            </a:pPr>
            <a:r>
              <a:rPr lang="en-US" sz="2700" spc="50" dirty="0">
                <a:solidFill>
                  <a:schemeClr val="tx2"/>
                </a:solidFill>
                <a:cs typeface="Arial" charset="0"/>
              </a:rPr>
              <a:t>Bar charts </a:t>
            </a:r>
            <a:r>
              <a:rPr lang="en-US" sz="2700" dirty="0"/>
              <a:t>and </a:t>
            </a:r>
            <a:r>
              <a:rPr lang="en-US" sz="2700" spc="50" dirty="0">
                <a:solidFill>
                  <a:schemeClr val="tx2"/>
                </a:solidFill>
                <a:cs typeface="Arial" charset="0"/>
              </a:rPr>
              <a:t>pie charts </a:t>
            </a:r>
            <a:r>
              <a:rPr lang="en-US" sz="2700" dirty="0"/>
              <a:t>are often used for categorical data (e.g. yes/no, age, sex, education.,,)</a:t>
            </a:r>
          </a:p>
          <a:p>
            <a:pPr>
              <a:lnSpc>
                <a:spcPct val="160000"/>
              </a:lnSpc>
            </a:pPr>
            <a:r>
              <a:rPr lang="en-US" sz="2700" dirty="0"/>
              <a:t>Height of bar or size of pie slice shows the frequency or percentage for each category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33922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ChangeArrowheads="1"/>
          </p:cNvSpPr>
          <p:nvPr/>
        </p:nvSpPr>
        <p:spPr bwMode="auto">
          <a:xfrm>
            <a:off x="179512" y="908720"/>
            <a:ext cx="8712968" cy="20592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US" sz="2200" dirty="0">
                <a:latin typeface="+mn-lt"/>
                <a:cs typeface="Times New Roman" charset="0"/>
              </a:rPr>
              <a:t>A </a:t>
            </a:r>
            <a:r>
              <a:rPr lang="en-US" sz="2200" spc="50" dirty="0">
                <a:solidFill>
                  <a:schemeClr val="tx2"/>
                </a:solidFill>
                <a:latin typeface="+mj-lt"/>
                <a:ea typeface="+mj-ea"/>
                <a:cs typeface="Arial" charset="0"/>
              </a:rPr>
              <a:t>bar chart </a:t>
            </a:r>
            <a:r>
              <a:rPr lang="en-GB" sz="2200" dirty="0">
                <a:latin typeface="+mn-lt"/>
                <a:cs typeface="Times New Roman" charset="0"/>
              </a:rPr>
              <a:t>has a number of variations such as the </a:t>
            </a:r>
            <a:r>
              <a:rPr lang="en-GB" sz="2200" spc="50" dirty="0">
                <a:solidFill>
                  <a:schemeClr val="tx2"/>
                </a:solidFill>
                <a:latin typeface="+mj-lt"/>
                <a:ea typeface="+mj-ea"/>
                <a:cs typeface="Arial" charset="0"/>
              </a:rPr>
              <a:t>stacked bar </a:t>
            </a:r>
            <a:r>
              <a:rPr lang="en-GB" sz="2200" dirty="0">
                <a:latin typeface="+mn-lt"/>
                <a:cs typeface="Times New Roman" charset="0"/>
              </a:rPr>
              <a:t>chart and the </a:t>
            </a:r>
            <a:r>
              <a:rPr lang="en-GB" sz="2200" spc="50" dirty="0">
                <a:solidFill>
                  <a:schemeClr val="tx2"/>
                </a:solidFill>
                <a:latin typeface="+mj-lt"/>
                <a:ea typeface="+mj-ea"/>
                <a:cs typeface="Arial" charset="0"/>
              </a:rPr>
              <a:t>multiple bar chart</a:t>
            </a:r>
            <a:r>
              <a:rPr lang="en-GB" sz="2200" dirty="0">
                <a:latin typeface="+mn-lt"/>
                <a:cs typeface="Times New Roman" charset="0"/>
              </a:rPr>
              <a:t>, illustrated as follows, based on the production output of four companies over three successive months. </a:t>
            </a:r>
          </a:p>
        </p:txBody>
      </p:sp>
      <p:graphicFrame>
        <p:nvGraphicFramePr>
          <p:cNvPr id="2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79314543"/>
              </p:ext>
            </p:extLst>
          </p:nvPr>
        </p:nvGraphicFramePr>
        <p:xfrm>
          <a:off x="845840" y="2983681"/>
          <a:ext cx="7344816" cy="364264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AutoShape 2"/>
          <p:cNvSpPr txBox="1">
            <a:spLocks noChangeArrowheads="1"/>
          </p:cNvSpPr>
          <p:nvPr/>
        </p:nvSpPr>
        <p:spPr>
          <a:xfrm>
            <a:off x="457200" y="188640"/>
            <a:ext cx="8229600" cy="72008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Times New Roman" charset="0"/>
              </a:rPr>
              <a:t>Multiple Bar Charts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5098773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ChangeArrowheads="1"/>
          </p:cNvSpPr>
          <p:nvPr/>
        </p:nvSpPr>
        <p:spPr bwMode="auto">
          <a:xfrm>
            <a:off x="1475656" y="188640"/>
            <a:ext cx="57912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4000" dirty="0">
                <a:solidFill>
                  <a:schemeClr val="tx2"/>
                </a:solidFill>
                <a:latin typeface="+mj-lt"/>
                <a:cs typeface="Times New Roman" charset="0"/>
              </a:rPr>
              <a:t> Stacked bar charts</a:t>
            </a:r>
            <a:endParaRPr lang="en-GB" sz="4000" dirty="0">
              <a:solidFill>
                <a:schemeClr val="tx2"/>
              </a:solidFill>
              <a:latin typeface="+mj-lt"/>
              <a:cs typeface="Times New Roman" charset="0"/>
            </a:endParaRPr>
          </a:p>
        </p:txBody>
      </p:sp>
      <p:graphicFrame>
        <p:nvGraphicFramePr>
          <p:cNvPr id="2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107198188"/>
              </p:ext>
            </p:extLst>
          </p:nvPr>
        </p:nvGraphicFramePr>
        <p:xfrm>
          <a:off x="395536" y="1391568"/>
          <a:ext cx="8136904" cy="43416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9533179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6" name="Rectangle 4"/>
          <p:cNvSpPr>
            <a:spLocks noGrp="1" noChangeArrowheads="1"/>
          </p:cNvSpPr>
          <p:nvPr>
            <p:ph type="title"/>
          </p:nvPr>
        </p:nvSpPr>
        <p:spPr>
          <a:xfrm>
            <a:off x="1043608" y="476672"/>
            <a:ext cx="7383462" cy="990600"/>
          </a:xfrm>
        </p:spPr>
        <p:txBody>
          <a:bodyPr>
            <a:no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4000" cap="none" dirty="0">
                <a:solidFill>
                  <a:schemeClr val="tx2"/>
                </a:solidFill>
              </a:rPr>
              <a:t>Side-by-side Bar Charts</a:t>
            </a:r>
            <a:r>
              <a:rPr lang="en-US" sz="4000" dirty="0">
                <a:solidFill>
                  <a:schemeClr val="tx2"/>
                </a:solidFill>
                <a:latin typeface="Calibri" pitchFamily="34" charset="0"/>
              </a:rPr>
              <a:t/>
            </a:r>
            <a:br>
              <a:rPr lang="en-US" sz="4000" dirty="0">
                <a:solidFill>
                  <a:schemeClr val="tx2"/>
                </a:solidFill>
                <a:latin typeface="Calibri" pitchFamily="34" charset="0"/>
              </a:rPr>
            </a:br>
            <a:endParaRPr lang="en-US" sz="4000" dirty="0">
              <a:latin typeface="Calibri" pitchFamily="34" charset="0"/>
            </a:endParaRPr>
          </a:p>
        </p:txBody>
      </p:sp>
      <p:graphicFrame>
        <p:nvGraphicFramePr>
          <p:cNvPr id="3" name="Object 1">
            <a:hlinkClick r:id="" action="ppaction://ole?verb=0"/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43974797"/>
              </p:ext>
            </p:extLst>
          </p:nvPr>
        </p:nvGraphicFramePr>
        <p:xfrm>
          <a:off x="755576" y="1268761"/>
          <a:ext cx="7776863" cy="48965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1870557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9" name="Rectangle 3"/>
          <p:cNvSpPr>
            <a:spLocks noGrp="1" noChangeArrowheads="1"/>
          </p:cNvSpPr>
          <p:nvPr>
            <p:ph type="title"/>
          </p:nvPr>
        </p:nvSpPr>
        <p:spPr>
          <a:xfrm>
            <a:off x="611560" y="692696"/>
            <a:ext cx="7924800" cy="1080120"/>
          </a:xfrm>
        </p:spPr>
        <p:txBody>
          <a:bodyPr/>
          <a:lstStyle/>
          <a:p>
            <a:pPr algn="ctr">
              <a:defRPr/>
            </a:pPr>
            <a:r>
              <a:rPr lang="en-US" sz="2800" cap="none" dirty="0">
                <a:solidFill>
                  <a:schemeClr val="tx2"/>
                </a:solidFill>
              </a:rPr>
              <a:t>Sales by quarter for Three Sales Territories:</a:t>
            </a:r>
            <a:br>
              <a:rPr lang="en-US" sz="2800" cap="none" dirty="0">
                <a:solidFill>
                  <a:schemeClr val="tx2"/>
                </a:solidFill>
              </a:rPr>
            </a:br>
            <a:endParaRPr lang="en-US" sz="2800" cap="none" dirty="0">
              <a:solidFill>
                <a:schemeClr val="tx2"/>
              </a:solidFill>
            </a:endParaRPr>
          </a:p>
        </p:txBody>
      </p:sp>
      <p:graphicFrame>
        <p:nvGraphicFramePr>
          <p:cNvPr id="2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943406101"/>
              </p:ext>
            </p:extLst>
          </p:nvPr>
        </p:nvGraphicFramePr>
        <p:xfrm>
          <a:off x="827584" y="1823616"/>
          <a:ext cx="7488832" cy="40536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142443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924800" cy="576064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US" sz="3600" cap="none" dirty="0">
                <a:solidFill>
                  <a:schemeClr val="tx2"/>
                </a:solidFill>
              </a:rPr>
              <a:t>Visual representation of primary data</a:t>
            </a:r>
            <a:endParaRPr lang="en-GB" sz="3600" cap="none" dirty="0">
              <a:solidFill>
                <a:schemeClr val="tx2"/>
              </a:solidFill>
              <a:cs typeface="Times New Roman" charset="0"/>
            </a:endParaRPr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09600" y="908720"/>
            <a:ext cx="7924800" cy="5472608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2400" dirty="0">
                <a:solidFill>
                  <a:schemeClr val="tx2"/>
                </a:solidFill>
                <a:cs typeface="Times New Roman" charset="0"/>
              </a:rPr>
              <a:t>Pie Charts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2400" dirty="0">
                <a:cs typeface="Times New Roman" charset="0"/>
              </a:rPr>
              <a:t>Pie charts use simple data to </a:t>
            </a:r>
            <a:r>
              <a:rPr lang="en-US" sz="2400" dirty="0">
                <a:cs typeface="Times New Roman" charset="0"/>
              </a:rPr>
              <a:t>emphasise</a:t>
            </a:r>
            <a:r>
              <a:rPr lang="en-GB" sz="2400" dirty="0">
                <a:cs typeface="Times New Roman" charset="0"/>
              </a:rPr>
              <a:t> differences or similarities.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2400" dirty="0">
                <a:cs typeface="Times New Roman" charset="0"/>
              </a:rPr>
              <a:t>Six categories of data is the maximum that can realistically be accommodated in a pie-chart.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US" sz="2400" dirty="0">
                <a:cs typeface="Times New Roman" charset="0"/>
              </a:rPr>
              <a:t>Pie charts are commonly used to describe data from relative frequency distributions.</a:t>
            </a:r>
            <a:endParaRPr lang="en-GB" sz="2400" dirty="0"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  <a:cs typeface="Arial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9583161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22FB454-13EA-48D3-B29E-AE70DD1DE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78098"/>
          </a:xfrm>
        </p:spPr>
        <p:txBody>
          <a:bodyPr/>
          <a:lstStyle/>
          <a:p>
            <a:r>
              <a:rPr lang="en-US" sz="3200" cap="none" dirty="0">
                <a:solidFill>
                  <a:schemeClr val="tx2"/>
                </a:solidFill>
              </a:rPr>
              <a:t>Visual representation of primary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AC710D8-0C09-485C-B01A-87ED39B2C0B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3000" dirty="0">
                <a:cs typeface="Times New Roman" charset="0"/>
              </a:rPr>
              <a:t>Data must first be converted to degrees of a full circle.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3000" dirty="0">
                <a:cs typeface="Times New Roman" charset="0"/>
              </a:rPr>
              <a:t>Full circle = 360 degrees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3000" dirty="0">
                <a:cs typeface="Times New Roman" charset="0"/>
              </a:rPr>
              <a:t>Exploded pie charts allow you to emphasise particular elements</a:t>
            </a:r>
          </a:p>
          <a:p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xmlns="" val="107735328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ChangeArrowheads="1"/>
          </p:cNvSpPr>
          <p:nvPr/>
        </p:nvSpPr>
        <p:spPr bwMode="auto">
          <a:xfrm>
            <a:off x="1475656" y="1127698"/>
            <a:ext cx="60198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Calibri" pitchFamily="34" charset="0"/>
                <a:cs typeface="Times New Roman" charset="0"/>
              </a:rPr>
              <a:t>Region:      North      </a:t>
            </a:r>
            <a:r>
              <a:rPr lang="en-US" sz="2000" b="1" dirty="0">
                <a:latin typeface="Calibri" pitchFamily="34" charset="0"/>
                <a:cs typeface="Times New Roman" charset="0"/>
              </a:rPr>
              <a:t>   </a:t>
            </a:r>
            <a:r>
              <a:rPr lang="en-GB" sz="2000" b="1" dirty="0">
                <a:latin typeface="Calibri" pitchFamily="34" charset="0"/>
                <a:cs typeface="Times New Roman" charset="0"/>
              </a:rPr>
              <a:t> South               East                 West</a:t>
            </a:r>
          </a:p>
          <a:p>
            <a:pPr algn="just"/>
            <a:endParaRPr lang="en-US" sz="2000" b="1" dirty="0">
              <a:latin typeface="Calibri" pitchFamily="34" charset="0"/>
              <a:cs typeface="Times New Roman" charset="0"/>
            </a:endParaRPr>
          </a:p>
          <a:p>
            <a:pPr algn="just"/>
            <a:r>
              <a:rPr lang="en-GB" sz="2000" b="1" dirty="0">
                <a:latin typeface="Calibri" pitchFamily="34" charset="0"/>
                <a:cs typeface="Times New Roman" charset="0"/>
              </a:rPr>
              <a:t>Sales:            25             </a:t>
            </a:r>
            <a:r>
              <a:rPr lang="en-US" sz="2000" b="1" dirty="0">
                <a:latin typeface="Calibri" pitchFamily="34" charset="0"/>
                <a:cs typeface="Times New Roman" charset="0"/>
              </a:rPr>
              <a:t> </a:t>
            </a:r>
            <a:r>
              <a:rPr lang="en-GB" sz="2000" b="1" dirty="0">
                <a:latin typeface="Calibri" pitchFamily="34" charset="0"/>
                <a:cs typeface="Times New Roman" charset="0"/>
              </a:rPr>
              <a:t> 10 </a:t>
            </a:r>
            <a:r>
              <a:rPr lang="en-US" sz="2000" b="1" dirty="0">
                <a:latin typeface="Calibri" pitchFamily="34" charset="0"/>
                <a:cs typeface="Times New Roman" charset="0"/>
              </a:rPr>
              <a:t>   </a:t>
            </a:r>
            <a:r>
              <a:rPr lang="en-GB" sz="2000" b="1" dirty="0">
                <a:latin typeface="Calibri" pitchFamily="34" charset="0"/>
                <a:cs typeface="Times New Roman" charset="0"/>
              </a:rPr>
              <a:t>                 45                     25 </a:t>
            </a:r>
          </a:p>
        </p:txBody>
      </p:sp>
      <p:graphicFrame>
        <p:nvGraphicFramePr>
          <p:cNvPr id="2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708627178"/>
              </p:ext>
            </p:extLst>
          </p:nvPr>
        </p:nvGraphicFramePr>
        <p:xfrm>
          <a:off x="1270000" y="2333625"/>
          <a:ext cx="6686376" cy="36557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76519" y="188640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tx2"/>
                </a:solidFill>
                <a:latin typeface="+mj-lt"/>
              </a:rPr>
              <a:t>Exploded pie chart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7147132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260648"/>
            <a:ext cx="7924800" cy="634082"/>
          </a:xfrm>
        </p:spPr>
        <p:txBody>
          <a:bodyPr/>
          <a:lstStyle/>
          <a:p>
            <a:pPr algn="ctr">
              <a:defRPr/>
            </a:pPr>
            <a:r>
              <a:rPr lang="en-US" sz="3200" cap="none" dirty="0">
                <a:solidFill>
                  <a:schemeClr val="tx2"/>
                </a:solidFill>
              </a:rPr>
              <a:t>Visual representation of primary data</a:t>
            </a:r>
            <a:endParaRPr lang="en-GB" cap="none" dirty="0">
              <a:solidFill>
                <a:schemeClr val="tx2"/>
              </a:solidFill>
            </a:endParaRPr>
          </a:p>
        </p:txBody>
      </p:sp>
      <p:sp>
        <p:nvSpPr>
          <p:cNvPr id="4096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11560" y="1052736"/>
            <a:ext cx="8352928" cy="4968552"/>
          </a:xfrm>
        </p:spPr>
        <p:txBody>
          <a:bodyPr>
            <a:no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US" sz="2500" dirty="0">
                <a:solidFill>
                  <a:schemeClr val="tx2"/>
                </a:solidFill>
              </a:rPr>
              <a:t>Line Graphs</a:t>
            </a:r>
            <a:endParaRPr lang="en-GB" sz="2500" dirty="0">
              <a:solidFill>
                <a:schemeClr val="tx2"/>
              </a:solidFill>
            </a:endParaRPr>
          </a:p>
          <a:p>
            <a:pPr eaLnBrk="1" hangingPunct="1">
              <a:lnSpc>
                <a:spcPct val="160000"/>
              </a:lnSpc>
            </a:pPr>
            <a:r>
              <a:rPr lang="en-GB" sz="2500" dirty="0">
                <a:cs typeface="Times New Roman" charset="0"/>
              </a:rPr>
              <a:t>The line graph can be used to illustrate data;  </a:t>
            </a:r>
          </a:p>
          <a:p>
            <a:pPr lvl="1" eaLnBrk="1" hangingPunct="1">
              <a:lnSpc>
                <a:spcPct val="160000"/>
              </a:lnSpc>
            </a:pPr>
            <a:r>
              <a:rPr lang="en-GB" sz="2500" dirty="0">
                <a:cs typeface="Times New Roman" charset="0"/>
              </a:rPr>
              <a:t>Firstly, the line graph is often used to illustrate data that is given over a certain time period. </a:t>
            </a:r>
          </a:p>
          <a:p>
            <a:pPr lvl="1" eaLnBrk="1" hangingPunct="1">
              <a:lnSpc>
                <a:spcPct val="160000"/>
              </a:lnSpc>
            </a:pPr>
            <a:r>
              <a:rPr lang="en-US" sz="2500" dirty="0"/>
              <a:t>Line charts also prove very useful when you are interested in exploring patterns between two different types of data.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966007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565E247-AACC-47B6-9BC9-2171BD969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r>
              <a:rPr lang="en-US" sz="2800" cap="none" dirty="0">
                <a:solidFill>
                  <a:schemeClr val="tx2"/>
                </a:solidFill>
              </a:rPr>
              <a:t>Visual representation of primary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B2FD78A-7C61-4E58-9EEB-DD13E84BB86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500" dirty="0">
                <a:solidFill>
                  <a:schemeClr val="tx2"/>
                </a:solidFill>
              </a:rPr>
              <a:t>Line Graphs</a:t>
            </a:r>
            <a:endParaRPr lang="en-GB" sz="2500" dirty="0">
              <a:solidFill>
                <a:schemeClr val="tx2"/>
              </a:solidFill>
            </a:endParaRPr>
          </a:p>
          <a:p>
            <a:endParaRPr lang="en-US" sz="2500" dirty="0"/>
          </a:p>
          <a:p>
            <a:r>
              <a:rPr lang="en-US" sz="2500" dirty="0"/>
              <a:t>They are also helpful when you have many data points and want to show all of them on one graph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xmlns="" val="153067364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ChangeArrowheads="1"/>
          </p:cNvSpPr>
          <p:nvPr/>
        </p:nvSpPr>
        <p:spPr bwMode="auto">
          <a:xfrm>
            <a:off x="1691680" y="908720"/>
            <a:ext cx="6019800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en-GB" b="1" dirty="0">
                <a:latin typeface="Calibri" pitchFamily="34" charset="0"/>
                <a:cs typeface="Times New Roman" charset="0"/>
              </a:rPr>
              <a:t> </a:t>
            </a:r>
            <a:r>
              <a:rPr lang="en-US" b="1" dirty="0">
                <a:latin typeface="Calibri" pitchFamily="34" charset="0"/>
                <a:cs typeface="Times New Roman" charset="0"/>
              </a:rPr>
              <a:t>                                          </a:t>
            </a:r>
            <a:r>
              <a:rPr lang="en-GB" b="1" u="sng" dirty="0">
                <a:latin typeface="Calibri" pitchFamily="34" charset="0"/>
                <a:cs typeface="Times New Roman" charset="0"/>
              </a:rPr>
              <a:t>Number of employees</a:t>
            </a:r>
            <a:endParaRPr lang="en-US" b="1" u="sng" dirty="0">
              <a:latin typeface="Calibri" pitchFamily="34" charset="0"/>
              <a:cs typeface="Times New Roman" charset="0"/>
            </a:endParaRPr>
          </a:p>
          <a:p>
            <a:pPr algn="just"/>
            <a:r>
              <a:rPr lang="en-GB" b="1" dirty="0">
                <a:latin typeface="Calibri" pitchFamily="34" charset="0"/>
                <a:cs typeface="Times New Roman" charset="0"/>
              </a:rPr>
              <a:t>Weekly </a:t>
            </a:r>
            <a:r>
              <a:rPr lang="en-US" b="1" dirty="0">
                <a:latin typeface="Calibri" pitchFamily="34" charset="0"/>
                <a:cs typeface="Times New Roman" charset="0"/>
              </a:rPr>
              <a:t>earnings</a:t>
            </a:r>
            <a:r>
              <a:rPr lang="en-GB" b="1" dirty="0">
                <a:latin typeface="Calibri" pitchFamily="34" charset="0"/>
                <a:cs typeface="Times New Roman" charset="0"/>
              </a:rPr>
              <a:t> (£)  </a:t>
            </a:r>
            <a:r>
              <a:rPr lang="en-US" b="1" dirty="0">
                <a:latin typeface="Calibri" pitchFamily="34" charset="0"/>
                <a:cs typeface="Times New Roman" charset="0"/>
              </a:rPr>
              <a:t>  </a:t>
            </a:r>
            <a:r>
              <a:rPr lang="en-GB" b="1" dirty="0">
                <a:latin typeface="Calibri" pitchFamily="34" charset="0"/>
                <a:cs typeface="Times New Roman" charset="0"/>
              </a:rPr>
              <a:t>300    400     500      600     700     800</a:t>
            </a:r>
          </a:p>
          <a:p>
            <a:pPr algn="just"/>
            <a:r>
              <a:rPr lang="en-GB" b="1" dirty="0">
                <a:latin typeface="Calibri" pitchFamily="34" charset="0"/>
                <a:cs typeface="Times New Roman" charset="0"/>
              </a:rPr>
              <a:t>Company a                    </a:t>
            </a:r>
            <a:r>
              <a:rPr lang="en-US" b="1" dirty="0">
                <a:latin typeface="Calibri" pitchFamily="34" charset="0"/>
                <a:cs typeface="Times New Roman" charset="0"/>
              </a:rPr>
              <a:t>  </a:t>
            </a:r>
            <a:r>
              <a:rPr lang="en-GB" b="1" dirty="0">
                <a:latin typeface="Calibri" pitchFamily="34" charset="0"/>
                <a:cs typeface="Times New Roman" charset="0"/>
              </a:rPr>
              <a:t> 2         5         9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    12        8        4</a:t>
            </a:r>
          </a:p>
          <a:p>
            <a:pPr algn="l"/>
            <a:r>
              <a:rPr lang="en-GB" b="1" dirty="0">
                <a:latin typeface="Calibri" pitchFamily="34" charset="0"/>
                <a:cs typeface="Times New Roman" charset="0"/>
              </a:rPr>
              <a:t>Company b                  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7  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14         8          7         3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   1 </a:t>
            </a:r>
          </a:p>
        </p:txBody>
      </p:sp>
      <p:graphicFrame>
        <p:nvGraphicFramePr>
          <p:cNvPr id="2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184494335"/>
              </p:ext>
            </p:extLst>
          </p:nvPr>
        </p:nvGraphicFramePr>
        <p:xfrm>
          <a:off x="395536" y="2105696"/>
          <a:ext cx="7992888" cy="43476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2339752" y="1222"/>
            <a:ext cx="4104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tx2"/>
                </a:solidFill>
                <a:latin typeface="+mj-lt"/>
              </a:rPr>
              <a:t>Line Graphs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7177863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845840" y="1412776"/>
            <a:ext cx="7239000" cy="4320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tx2"/>
                </a:solidFill>
              </a:rPr>
              <a:t>Scatter Diagrams </a:t>
            </a:r>
            <a:r>
              <a:rPr lang="en-US" sz="2800" dirty="0"/>
              <a:t>are used to examine possible relationships between two numerical variables 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The Scatter Diagram:</a:t>
            </a:r>
          </a:p>
          <a:p>
            <a:pPr lvl="1"/>
            <a:r>
              <a:rPr lang="en-US" sz="2800" dirty="0"/>
              <a:t>one variable is measured on the vertical axis and the other variable is measured on the horizontal axis</a:t>
            </a:r>
          </a:p>
        </p:txBody>
      </p:sp>
      <p:sp>
        <p:nvSpPr>
          <p:cNvPr id="43011" name="Rectangle 3"/>
          <p:cNvSpPr>
            <a:spLocks noChangeArrowheads="1"/>
          </p:cNvSpPr>
          <p:nvPr/>
        </p:nvSpPr>
        <p:spPr bwMode="auto">
          <a:xfrm>
            <a:off x="1066800" y="228600"/>
            <a:ext cx="7391400" cy="8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5342" tIns="42672" rIns="85342" bIns="42672" anchor="b"/>
          <a:lstStyle/>
          <a:p>
            <a:pPr algn="ctr" defTabSz="852488">
              <a:lnSpc>
                <a:spcPct val="80000"/>
              </a:lnSpc>
            </a:pPr>
            <a:r>
              <a:rPr lang="en-US" sz="3000" dirty="0">
                <a:solidFill>
                  <a:schemeClr val="tx2"/>
                </a:solidFill>
                <a:latin typeface="+mj-lt"/>
              </a:rPr>
              <a:t>Visual representation of primary data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6983320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>
          <a:xfrm>
            <a:off x="990600" y="304800"/>
            <a:ext cx="7793038" cy="531912"/>
          </a:xfrm>
        </p:spPr>
        <p:txBody>
          <a:bodyPr/>
          <a:lstStyle/>
          <a:p>
            <a:pPr algn="ctr">
              <a:lnSpc>
                <a:spcPct val="80000"/>
              </a:lnSpc>
              <a:defRPr/>
            </a:pPr>
            <a:r>
              <a:rPr lang="en-US" cap="none" dirty="0">
                <a:solidFill>
                  <a:schemeClr val="tx2"/>
                </a:solidFill>
              </a:rPr>
              <a:t>Scatter Diagram - Example</a:t>
            </a:r>
          </a:p>
        </p:txBody>
      </p:sp>
      <p:graphicFrame>
        <p:nvGraphicFramePr>
          <p:cNvPr id="2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975490968"/>
              </p:ext>
            </p:extLst>
          </p:nvPr>
        </p:nvGraphicFramePr>
        <p:xfrm>
          <a:off x="2555776" y="1340768"/>
          <a:ext cx="6408712" cy="40324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62983" name="Group 167"/>
          <p:cNvGraphicFramePr>
            <a:graphicFrameLocks noGrp="1"/>
          </p:cNvGraphicFramePr>
          <p:nvPr/>
        </p:nvGraphicFramePr>
        <p:xfrm>
          <a:off x="467544" y="1412776"/>
          <a:ext cx="1905000" cy="4267200"/>
        </p:xfrm>
        <a:graphic>
          <a:graphicData uri="http://schemas.openxmlformats.org/drawingml/2006/table">
            <a:tbl>
              <a:tblPr/>
              <a:tblGrid>
                <a:gridCol w="9398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9652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Volume per day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0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Cost per day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0B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23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131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24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120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26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140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29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151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33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160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38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167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41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185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42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170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334963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50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188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55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195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60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200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11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92757469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827584" y="1484784"/>
            <a:ext cx="7776864" cy="4608512"/>
          </a:xfrm>
        </p:spPr>
        <p:txBody>
          <a:bodyPr>
            <a:normAutofit/>
          </a:bodyPr>
          <a:lstStyle/>
          <a:p>
            <a:r>
              <a:rPr lang="en-US" sz="2800" dirty="0"/>
              <a:t>A</a:t>
            </a:r>
            <a:r>
              <a:rPr lang="en-US" sz="2800" dirty="0">
                <a:solidFill>
                  <a:schemeClr val="folHlink"/>
                </a:solidFill>
              </a:rPr>
              <a:t> Time Series Plot </a:t>
            </a:r>
            <a:r>
              <a:rPr lang="en-US" sz="2800" dirty="0"/>
              <a:t>is used to study patterns in the values of a variable over time</a:t>
            </a:r>
          </a:p>
          <a:p>
            <a:endParaRPr lang="en-US" sz="2800" dirty="0"/>
          </a:p>
          <a:p>
            <a:r>
              <a:rPr lang="en-US" sz="2800" dirty="0"/>
              <a:t>The Time Series Plot:</a:t>
            </a:r>
          </a:p>
          <a:p>
            <a:pPr lvl="1"/>
            <a:r>
              <a:rPr lang="en-US" sz="2800" dirty="0"/>
              <a:t>one variable is measured on the vertical axis and the time period is measured on the horizontal axis</a:t>
            </a:r>
          </a:p>
        </p:txBody>
      </p:sp>
      <p:sp>
        <p:nvSpPr>
          <p:cNvPr id="44035" name="Rectangle 3"/>
          <p:cNvSpPr>
            <a:spLocks noChangeArrowheads="1"/>
          </p:cNvSpPr>
          <p:nvPr/>
        </p:nvSpPr>
        <p:spPr bwMode="auto">
          <a:xfrm>
            <a:off x="1020316" y="116632"/>
            <a:ext cx="7391400" cy="7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5342" tIns="42672" rIns="85342" bIns="42672" anchor="b"/>
          <a:lstStyle/>
          <a:p>
            <a:pPr algn="ctr" defTabSz="852488">
              <a:lnSpc>
                <a:spcPct val="80000"/>
              </a:lnSpc>
            </a:pPr>
            <a:r>
              <a:rPr lang="en-US" sz="3000" dirty="0">
                <a:solidFill>
                  <a:schemeClr val="tx2"/>
                </a:solidFill>
                <a:latin typeface="+mj-lt"/>
              </a:rPr>
              <a:t>Visual representation of primary data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4477004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>
          <a:xfrm>
            <a:off x="990600" y="304800"/>
            <a:ext cx="7793038" cy="762000"/>
          </a:xfrm>
        </p:spPr>
        <p:txBody>
          <a:bodyPr>
            <a:norm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cap="none" dirty="0">
                <a:solidFill>
                  <a:schemeClr val="tx2"/>
                </a:solidFill>
              </a:rPr>
              <a:t>Time Series Plot - Example</a:t>
            </a:r>
          </a:p>
        </p:txBody>
      </p:sp>
      <p:graphicFrame>
        <p:nvGraphicFramePr>
          <p:cNvPr id="2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578987883"/>
              </p:ext>
            </p:extLst>
          </p:nvPr>
        </p:nvGraphicFramePr>
        <p:xfrm>
          <a:off x="2987824" y="1556792"/>
          <a:ext cx="5855841" cy="41044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91523" name="Group 35"/>
          <p:cNvGraphicFramePr>
            <a:graphicFrameLocks noGrp="1"/>
          </p:cNvGraphicFramePr>
          <p:nvPr>
            <p:extLst/>
          </p:nvPr>
        </p:nvGraphicFramePr>
        <p:xfrm>
          <a:off x="467544" y="1556792"/>
          <a:ext cx="2362200" cy="38404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5225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196975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Year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Number of Franchises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1996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43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1997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54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1998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60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1999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73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2000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82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2001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95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2002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107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2003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99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2004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95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077908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2A0E946-AE13-4561-84B6-34BA701C2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96" y="42491"/>
            <a:ext cx="7924800" cy="868362"/>
          </a:xfrm>
        </p:spPr>
        <p:txBody>
          <a:bodyPr/>
          <a:lstStyle/>
          <a:p>
            <a:pPr algn="ctr">
              <a:defRPr/>
            </a:pPr>
            <a:r>
              <a:rPr lang="en-GB" sz="4000" cap="none" dirty="0">
                <a:solidFill>
                  <a:schemeClr val="tx2">
                    <a:satMod val="200000"/>
                  </a:schemeClr>
                </a:solidFill>
              </a:rPr>
              <a:t>Gather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AB07267-6823-4761-AAE9-02B07AC3A7C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268760"/>
            <a:ext cx="7924800" cy="5112568"/>
          </a:xfrm>
        </p:spPr>
        <p:txBody>
          <a:bodyPr>
            <a:normAutofit fontScale="77500" lnSpcReduction="20000"/>
          </a:bodyPr>
          <a:lstStyle/>
          <a:p>
            <a:pPr lvl="0">
              <a:buClr>
                <a:srgbClr val="DC9E1F"/>
              </a:buClr>
            </a:pPr>
            <a:r>
              <a:rPr lang="en-US" sz="4400" dirty="0">
                <a:solidFill>
                  <a:srgbClr val="FFFFFF"/>
                </a:solidFill>
              </a:rPr>
              <a:t>Secondary data </a:t>
            </a:r>
          </a:p>
          <a:p>
            <a:pPr lvl="0">
              <a:buClr>
                <a:srgbClr val="DC9E1F"/>
              </a:buClr>
            </a:pPr>
            <a:endParaRPr lang="en-US" sz="3700" dirty="0">
              <a:solidFill>
                <a:srgbClr val="FFFFFF"/>
              </a:solidFill>
            </a:endParaRPr>
          </a:p>
          <a:p>
            <a:pPr lvl="1">
              <a:buClr>
                <a:srgbClr val="DC9E1F"/>
              </a:buClr>
            </a:pPr>
            <a:r>
              <a:rPr lang="en-US" sz="2800" dirty="0"/>
              <a:t>Requires a literature search</a:t>
            </a:r>
          </a:p>
          <a:p>
            <a:pPr lvl="1">
              <a:buClr>
                <a:srgbClr val="DC9E1F"/>
              </a:buClr>
            </a:pPr>
            <a:r>
              <a:rPr lang="en-US" altLang="en-US" sz="2800" dirty="0"/>
              <a:t>Requires a search Strategy</a:t>
            </a:r>
          </a:p>
          <a:p>
            <a:pPr lvl="2">
              <a:buClr>
                <a:srgbClr val="DC9E1F"/>
              </a:buClr>
            </a:pPr>
            <a:r>
              <a:rPr lang="en-US" altLang="en-US" sz="2800" dirty="0"/>
              <a:t>Create a chart with possible key words</a:t>
            </a:r>
          </a:p>
          <a:p>
            <a:pPr lvl="2">
              <a:buClr>
                <a:srgbClr val="DC9E1F"/>
              </a:buClr>
            </a:pPr>
            <a:r>
              <a:rPr lang="en-US" altLang="en-US" sz="2800" dirty="0"/>
              <a:t>Boolean logic: Use OR, NOT, AND to be specific in (electronic) search</a:t>
            </a:r>
          </a:p>
          <a:p>
            <a:pPr lvl="2">
              <a:buClr>
                <a:srgbClr val="DC9E1F"/>
              </a:buClr>
            </a:pPr>
            <a:r>
              <a:rPr lang="en-US" altLang="en-US" sz="2800" dirty="0"/>
              <a:t>Utilize sources: Hard copies of books, journals, the online library to download articles, news articles,….</a:t>
            </a:r>
          </a:p>
          <a:p>
            <a:pPr lvl="2">
              <a:buClr>
                <a:srgbClr val="DC9E1F"/>
              </a:buClr>
            </a:pPr>
            <a:endParaRPr lang="en-US" altLang="en-US" sz="2800" dirty="0"/>
          </a:p>
          <a:p>
            <a:pPr lvl="2">
              <a:buClr>
                <a:srgbClr val="DC9E1F"/>
              </a:buClr>
            </a:pPr>
            <a:r>
              <a:rPr lang="en-US" altLang="en-US" sz="2800" dirty="0"/>
              <a:t> </a:t>
            </a:r>
          </a:p>
          <a:p>
            <a:pPr lvl="2">
              <a:buClr>
                <a:srgbClr val="DC9E1F"/>
              </a:buClr>
            </a:pPr>
            <a:endParaRPr lang="en-US" altLang="en-US" sz="2800" dirty="0"/>
          </a:p>
          <a:p>
            <a:pPr lvl="2">
              <a:buClr>
                <a:srgbClr val="DC9E1F"/>
              </a:buClr>
            </a:pPr>
            <a:endParaRPr lang="en-US" altLang="en-US" sz="2800" dirty="0"/>
          </a:p>
          <a:p>
            <a:pPr marL="0" lvl="0" indent="0">
              <a:buClr>
                <a:srgbClr val="DC9E1F"/>
              </a:buClr>
              <a:buNone/>
            </a:pPr>
            <a:endParaRPr lang="en-US" sz="2500" i="1" dirty="0">
              <a:solidFill>
                <a:srgbClr val="FFFFFF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23736099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AC5C6BB-16C0-4077-A523-C66123A02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2074"/>
          </a:xfrm>
        </p:spPr>
        <p:txBody>
          <a:bodyPr/>
          <a:lstStyle/>
          <a:p>
            <a:pPr algn="ctr">
              <a:defRPr/>
            </a:pPr>
            <a:r>
              <a:rPr lang="en-GB" cap="none" dirty="0">
                <a:solidFill>
                  <a:schemeClr val="tx2">
                    <a:satMod val="200000"/>
                  </a:schemeClr>
                </a:solidFill>
              </a:rPr>
              <a:t>Gather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51AE579-2E35-4E2D-B97F-49F1E5A17CF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268760"/>
            <a:ext cx="7924800" cy="44462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sz="2500" cap="all" dirty="0">
                <a:solidFill>
                  <a:srgbClr val="FFFFFF"/>
                </a:solidFill>
              </a:rPr>
              <a:t>WHAT TYPES OF sources ARE YOU LOOKING FOR? you want to research?</a:t>
            </a:r>
          </a:p>
          <a:p>
            <a:pPr marL="0" indent="0">
              <a:buNone/>
            </a:pPr>
            <a:endParaRPr lang="en-US" altLang="en-US" sz="2800" dirty="0"/>
          </a:p>
          <a:p>
            <a:pPr marL="1347788" lvl="2" indent="-433388">
              <a:buSzPct val="75000"/>
            </a:pPr>
            <a:r>
              <a:rPr lang="en-US" altLang="en-US" sz="2800" dirty="0"/>
              <a:t>Journals</a:t>
            </a:r>
          </a:p>
          <a:p>
            <a:pPr marL="1347788" lvl="2" indent="-433388">
              <a:buSzPct val="75000"/>
            </a:pPr>
            <a:r>
              <a:rPr lang="en-US" altLang="en-US" sz="2800" dirty="0"/>
              <a:t>Articles</a:t>
            </a:r>
          </a:p>
          <a:p>
            <a:pPr marL="1347788" lvl="2" indent="-433388">
              <a:buSzPct val="75000"/>
            </a:pPr>
            <a:r>
              <a:rPr lang="en-US" altLang="en-US" sz="2800" dirty="0"/>
              <a:t>Reviews/commentaries/replies</a:t>
            </a:r>
          </a:p>
          <a:p>
            <a:pPr marL="1347788" lvl="2" indent="-433388">
              <a:buSzPct val="75000"/>
            </a:pPr>
            <a:r>
              <a:rPr lang="en-US" altLang="en-US" sz="2800" dirty="0"/>
              <a:t>New articles</a:t>
            </a:r>
          </a:p>
          <a:p>
            <a:pPr marL="1347788" lvl="2" indent="-433388">
              <a:buSzPct val="75000"/>
            </a:pPr>
            <a:r>
              <a:rPr lang="en-US" altLang="en-US" sz="2800" dirty="0"/>
              <a:t>(online) Library</a:t>
            </a:r>
          </a:p>
          <a:p>
            <a:pPr marL="1347788" lvl="2" indent="-433388">
              <a:buSzPct val="75000"/>
            </a:pPr>
            <a:endParaRPr lang="en-US" altLang="en-US" sz="2800" dirty="0"/>
          </a:p>
          <a:p>
            <a:pPr marL="1347788" lvl="2" indent="-433388">
              <a:buSzPct val="75000"/>
            </a:pPr>
            <a:endParaRPr lang="en-US" altLang="en-US" sz="2800" dirty="0"/>
          </a:p>
          <a:p>
            <a:pPr marL="1347788" lvl="2" indent="-433388">
              <a:buSzPct val="75000"/>
            </a:pPr>
            <a:endParaRPr lang="en-US" altLang="en-US" sz="2800" dirty="0"/>
          </a:p>
          <a:p>
            <a:pPr marL="914400" lvl="2" indent="0">
              <a:buSzPct val="75000"/>
              <a:buNone/>
            </a:pPr>
            <a:endParaRPr lang="en-US" altLang="en-US" sz="2800" dirty="0"/>
          </a:p>
          <a:p>
            <a:pPr marL="1347788" lvl="2" indent="-433388">
              <a:buSzPct val="75000"/>
            </a:pPr>
            <a:endParaRPr lang="en-US" altLang="en-US" sz="1600" dirty="0"/>
          </a:p>
          <a:p>
            <a:endParaRPr lang="en-GB" sz="2500" cap="all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067776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xmlns="" id="{1CA2D5BF-97C1-412C-AE32-CBEAB2C32D0D}"/>
              </a:ext>
            </a:extLst>
          </p:cNvPr>
          <p:cNvCxnSpPr>
            <a:cxnSpLocks/>
          </p:cNvCxnSpPr>
          <p:nvPr/>
        </p:nvCxnSpPr>
        <p:spPr>
          <a:xfrm flipH="1">
            <a:off x="2699792" y="2924944"/>
            <a:ext cx="1080120" cy="288032"/>
          </a:xfrm>
          <a:prstGeom prst="straightConnector1">
            <a:avLst/>
          </a:prstGeom>
          <a:ln cmpd="sng">
            <a:solidFill>
              <a:schemeClr val="bg2"/>
            </a:solidFill>
            <a:prstDash val="solid"/>
            <a:headEnd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xmlns="" id="{2C5743A4-9F7D-4F62-983D-8927E48B8CA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9FD98D45-44CD-487E-A0A8-D142C8600A7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t="5555"/>
          <a:stretch/>
        </p:blipFill>
        <p:spPr>
          <a:xfrm>
            <a:off x="2958" y="260648"/>
            <a:ext cx="9144000" cy="5740102"/>
          </a:xfrm>
          <a:prstGeom prst="rect">
            <a:avLst/>
          </a:prstGeom>
        </p:spPr>
      </p:pic>
      <p:sp>
        <p:nvSpPr>
          <p:cNvPr id="11" name="Arrow: Right 10">
            <a:extLst>
              <a:ext uri="{FF2B5EF4-FFF2-40B4-BE49-F238E27FC236}">
                <a16:creationId xmlns:a16="http://schemas.microsoft.com/office/drawing/2014/main" xmlns="" id="{B1B41436-F84F-4E82-9735-49C60BCFF5B6}"/>
              </a:ext>
            </a:extLst>
          </p:cNvPr>
          <p:cNvSpPr/>
          <p:nvPr/>
        </p:nvSpPr>
        <p:spPr>
          <a:xfrm rot="9875631">
            <a:off x="1174023" y="3408541"/>
            <a:ext cx="1008112" cy="576064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18137679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905972D2-1DCA-48FA-8933-93EBAAD4AB9E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2" cstate="print"/>
          <a:srcRect t="6431"/>
          <a:stretch/>
        </p:blipFill>
        <p:spPr>
          <a:xfrm>
            <a:off x="304800" y="188640"/>
            <a:ext cx="8515672" cy="6192688"/>
          </a:xfrm>
          <a:prstGeom prst="rect">
            <a:avLst/>
          </a:prstGeom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xmlns="" id="{E979E51D-837B-4C58-BCCE-93E664D66789}"/>
              </a:ext>
            </a:extLst>
          </p:cNvPr>
          <p:cNvSpPr/>
          <p:nvPr/>
        </p:nvSpPr>
        <p:spPr>
          <a:xfrm rot="10800000">
            <a:off x="7452320" y="3212976"/>
            <a:ext cx="792088" cy="288032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xmlns="" id="{AE781CDE-5033-4C45-851A-55B8C5C1B708}"/>
              </a:ext>
            </a:extLst>
          </p:cNvPr>
          <p:cNvSpPr/>
          <p:nvPr/>
        </p:nvSpPr>
        <p:spPr>
          <a:xfrm>
            <a:off x="1619672" y="3212976"/>
            <a:ext cx="792088" cy="288032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xmlns="" id="{D4E7E2BC-2372-406A-BCD5-2757B31663B1}"/>
              </a:ext>
            </a:extLst>
          </p:cNvPr>
          <p:cNvSpPr/>
          <p:nvPr/>
        </p:nvSpPr>
        <p:spPr>
          <a:xfrm rot="10800000">
            <a:off x="7056276" y="4077072"/>
            <a:ext cx="792088" cy="288032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xmlns="" id="{8E86FBF0-7CF0-4258-BFDD-5062DB90189B}"/>
              </a:ext>
            </a:extLst>
          </p:cNvPr>
          <p:cNvSpPr/>
          <p:nvPr/>
        </p:nvSpPr>
        <p:spPr>
          <a:xfrm>
            <a:off x="1619672" y="4077073"/>
            <a:ext cx="792088" cy="288032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1128399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905972D2-1DCA-48FA-8933-93EBAAD4AB9E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2" cstate="print"/>
          <a:srcRect t="6431"/>
          <a:stretch/>
        </p:blipFill>
        <p:spPr>
          <a:xfrm>
            <a:off x="304800" y="188640"/>
            <a:ext cx="8515672" cy="6192688"/>
          </a:xfrm>
          <a:prstGeom prst="rect">
            <a:avLst/>
          </a:prstGeom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xmlns="" id="{E979E51D-837B-4C58-BCCE-93E664D66789}"/>
              </a:ext>
            </a:extLst>
          </p:cNvPr>
          <p:cNvSpPr/>
          <p:nvPr/>
        </p:nvSpPr>
        <p:spPr>
          <a:xfrm rot="7872368">
            <a:off x="4283968" y="2636912"/>
            <a:ext cx="792088" cy="288032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9116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65293204-0AEC-4032-911F-FCABB62E4E1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2" cstate="print"/>
          <a:srcRect t="5945"/>
          <a:stretch/>
        </p:blipFill>
        <p:spPr>
          <a:xfrm>
            <a:off x="395536" y="332656"/>
            <a:ext cx="8280920" cy="6192688"/>
          </a:xfrm>
          <a:prstGeom prst="rect">
            <a:avLst/>
          </a:prstGeom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xmlns="" id="{3E0FC738-98E1-4C24-8DBD-F1F1A77739D5}"/>
              </a:ext>
            </a:extLst>
          </p:cNvPr>
          <p:cNvSpPr/>
          <p:nvPr/>
        </p:nvSpPr>
        <p:spPr>
          <a:xfrm rot="9483090">
            <a:off x="4162876" y="3932759"/>
            <a:ext cx="1224136" cy="360040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4026144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8ECA22E-DC11-4240-87BF-360725A62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427" y="332656"/>
            <a:ext cx="7924800" cy="1196752"/>
          </a:xfrm>
        </p:spPr>
        <p:txBody>
          <a:bodyPr/>
          <a:lstStyle/>
          <a:p>
            <a:pPr algn="ctr"/>
            <a:r>
              <a:rPr lang="en-US" altLang="en-US" sz="3200" dirty="0"/>
              <a:t/>
            </a:r>
            <a:br>
              <a:rPr lang="en-US" altLang="en-US" sz="3200" dirty="0"/>
            </a:br>
            <a:r>
              <a:rPr lang="en-US" altLang="en-US" sz="3200" dirty="0"/>
              <a:t/>
            </a:r>
            <a:br>
              <a:rPr lang="en-US" altLang="en-US" sz="3200" dirty="0"/>
            </a:br>
            <a:r>
              <a:rPr lang="en-US" altLang="en-US" cap="none" dirty="0">
                <a:solidFill>
                  <a:schemeClr val="tx2">
                    <a:satMod val="200000"/>
                  </a:schemeClr>
                </a:solidFill>
              </a:rPr>
              <a:t>Critique the literature found and selected</a:t>
            </a:r>
            <a:r>
              <a:rPr lang="en-US" altLang="en-US" sz="3200" dirty="0"/>
              <a:t/>
            </a:r>
            <a:br>
              <a:rPr lang="en-US" altLang="en-US" sz="32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EBE0BC9-9B7C-4B24-8A41-BCC56814008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z="2500" dirty="0"/>
              <a:t>Is the literature biased by emotions or public opinion?</a:t>
            </a:r>
          </a:p>
          <a:p>
            <a:r>
              <a:rPr lang="en-US" altLang="en-US" sz="2500" dirty="0"/>
              <a:t>Who is the target audience?</a:t>
            </a:r>
          </a:p>
          <a:p>
            <a:pPr lvl="2"/>
            <a:r>
              <a:rPr lang="en-US" altLang="en-US" sz="2500" dirty="0"/>
              <a:t>Public, academic peers, policy makers</a:t>
            </a:r>
          </a:p>
          <a:p>
            <a:endParaRPr lang="en-GB" sz="25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500" dirty="0"/>
              <a:t>Identify which claims, arguments, facts, principles, theories can be used to answer your question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500" dirty="0"/>
              <a:t>Formulate a conclusion</a:t>
            </a:r>
          </a:p>
          <a:p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xmlns="" val="162932926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2AEA2C4-E360-4BA7-86DF-B2994E733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sz="4000" cap="none" dirty="0">
                <a:solidFill>
                  <a:schemeClr val="tx2">
                    <a:satMod val="200000"/>
                  </a:schemeClr>
                </a:solidFill>
              </a:rPr>
              <a:t>Q &amp; A?</a:t>
            </a:r>
          </a:p>
        </p:txBody>
      </p:sp>
    </p:spTree>
    <p:extLst>
      <p:ext uri="{BB962C8B-B14F-4D97-AF65-F5344CB8AC3E}">
        <p14:creationId xmlns:p14="http://schemas.microsoft.com/office/powerpoint/2010/main" xmlns="" val="402568955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ertHE_Presentation_theme_ja">
  <a:themeElements>
    <a:clrScheme name="JA Theme 1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EBC576"/>
      </a:hlink>
      <a:folHlink>
        <a:srgbClr val="EBC57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3" ma:contentTypeDescription="Create a new document." ma:contentTypeScope="" ma:versionID="64ffb05083da10dad4fc53c064e9b2cf">
  <xsd:schema xmlns:xsd="http://www.w3.org/2001/XMLSchema" xmlns:xs="http://www.w3.org/2001/XMLSchema" xmlns:p="http://schemas.microsoft.com/office/2006/metadata/properties" xmlns:ns2="f66716c4-314f-46c1-b01e-5a44c61897d8" targetNamespace="http://schemas.microsoft.com/office/2006/metadata/properties" ma:root="true" ma:fieldsID="a28f6acc9b38a918a1718e9af6b4d37e" ns2:_="">
    <xsd:import namespace="f66716c4-314f-46c1-b01e-5a44c61897d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CA2C34A-117C-441C-9120-4D5832AF6BA0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f66716c4-314f-46c1-b01e-5a44c61897d8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10DABA1-C987-406C-8356-140F0A8BBF96}">
  <ds:schemaRefs>
    <ds:schemaRef ds:uri="http://purl.org/dc/terms/"/>
    <ds:schemaRef ds:uri="http://schemas.openxmlformats.org/package/2006/metadata/core-properties"/>
    <ds:schemaRef ds:uri="f66716c4-314f-46c1-b01e-5a44c61897d8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EE7FD21-D2E0-47F2-8017-8BFFE0FACB7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CertHE_Presentation_theme_ja</Template>
  <TotalTime>2270</TotalTime>
  <Words>949</Words>
  <Application>Microsoft Office PowerPoint</Application>
  <PresentationFormat>On-screen Show (4:3)</PresentationFormat>
  <Paragraphs>226</Paragraphs>
  <Slides>34</Slides>
  <Notes>21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CertHE_Presentation_theme_ja</vt:lpstr>
      <vt:lpstr>Slide 1</vt:lpstr>
      <vt:lpstr>RECAP</vt:lpstr>
      <vt:lpstr>Visual representation of primary data</vt:lpstr>
      <vt:lpstr>Graphs</vt:lpstr>
      <vt:lpstr>Graphs</vt:lpstr>
      <vt:lpstr>Visual representation of primary data: Charts</vt:lpstr>
      <vt:lpstr>Visual representation of primary data</vt:lpstr>
      <vt:lpstr>Visual representation of primary data</vt:lpstr>
      <vt:lpstr>Visual representation of primary data</vt:lpstr>
      <vt:lpstr>Slide 10</vt:lpstr>
      <vt:lpstr>Bar charts and pie charts </vt:lpstr>
      <vt:lpstr>Bar charts and pie charts</vt:lpstr>
      <vt:lpstr>Slide 13</vt:lpstr>
      <vt:lpstr>Slide 14</vt:lpstr>
      <vt:lpstr>Side-by-side Bar Charts </vt:lpstr>
      <vt:lpstr>Sales by quarter for Three Sales Territories: </vt:lpstr>
      <vt:lpstr>Visual representation of primary data</vt:lpstr>
      <vt:lpstr>Visual representation of primary data</vt:lpstr>
      <vt:lpstr>Slide 19</vt:lpstr>
      <vt:lpstr>Visual representation of primary data</vt:lpstr>
      <vt:lpstr>Visual representation of primary data</vt:lpstr>
      <vt:lpstr>Slide 22</vt:lpstr>
      <vt:lpstr>Slide 23</vt:lpstr>
      <vt:lpstr>Scatter Diagram - Example</vt:lpstr>
      <vt:lpstr>Slide 25</vt:lpstr>
      <vt:lpstr>Time Series Plot - Example</vt:lpstr>
      <vt:lpstr>Gather information</vt:lpstr>
      <vt:lpstr>Gather information</vt:lpstr>
      <vt:lpstr>Slide 29</vt:lpstr>
      <vt:lpstr>Slide 30</vt:lpstr>
      <vt:lpstr>Slide 31</vt:lpstr>
      <vt:lpstr>Slide 32</vt:lpstr>
      <vt:lpstr>  Critique the literature found and selected </vt:lpstr>
      <vt:lpstr>Q &amp; A?</vt:lpstr>
    </vt:vector>
  </TitlesOfParts>
  <Company>home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Visual Representations of data</dc:title>
  <dc:creator>Julia Ault</dc:creator>
  <cp:lastModifiedBy>Saranya</cp:lastModifiedBy>
  <cp:revision>117</cp:revision>
  <dcterms:created xsi:type="dcterms:W3CDTF">2011-10-30T17:08:32Z</dcterms:created>
  <dcterms:modified xsi:type="dcterms:W3CDTF">2018-03-11T22:40:27Z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