
<file path=[Content_Types].xml><?xml version="1.0" encoding="utf-8"?>
<Types xmlns="http://schemas.openxmlformats.org/package/2006/content-types">
  <Default Extension="jfif" ContentType="image/jpeg"/>
  <Default Extension="jp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1" r:id="rId7"/>
    <p:sldId id="259" r:id="rId8"/>
    <p:sldId id="258" r:id="rId9"/>
    <p:sldId id="262" r:id="rId10"/>
    <p:sldId id="260" r:id="rId11"/>
    <p:sldId id="263" r:id="rId12"/>
    <p:sldId id="265" r:id="rId13"/>
    <p:sldId id="266" r:id="rId14"/>
    <p:sldId id="264" r:id="rId15"/>
    <p:sldId id="267" r:id="rId16"/>
    <p:sldId id="268" r:id="rId17"/>
    <p:sldId id="269" r:id="rId18"/>
    <p:sldId id="270" r:id="rId19"/>
    <p:sldId id="271" r:id="rId20"/>
    <p:sldId id="272" r:id="rId21"/>
    <p:sldId id="273" r:id="rId22"/>
    <p:sldId id="274" r:id="rId23"/>
    <p:sldId id="275" r:id="rId24"/>
    <p:sldId id="2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9" autoAdjust="0"/>
    <p:restoredTop sz="94660"/>
  </p:normalViewPr>
  <p:slideViewPr>
    <p:cSldViewPr snapToGrid="0">
      <p:cViewPr>
        <p:scale>
          <a:sx n="98" d="100"/>
          <a:sy n="98" d="100"/>
        </p:scale>
        <p:origin x="48"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D9601-B9C6-4E6A-B364-88D04413EE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4F4162-2DAB-431B-AC0C-07F3BE4057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E31889-93A7-4BE4-A8D5-AADBD3238506}"/>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5" name="Footer Placeholder 4">
            <a:extLst>
              <a:ext uri="{FF2B5EF4-FFF2-40B4-BE49-F238E27FC236}">
                <a16:creationId xmlns:a16="http://schemas.microsoft.com/office/drawing/2014/main" id="{7006DA5F-E8B8-4EB6-BC4F-22708A7927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716256-0146-483F-99B8-2EB54DB13D2E}"/>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2492915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71013-568C-467C-BCDB-C894CBE58B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1538AB-E433-43D1-939A-0D49799E56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8A5734-049B-4193-BCD8-435DA9C8A487}"/>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5" name="Footer Placeholder 4">
            <a:extLst>
              <a:ext uri="{FF2B5EF4-FFF2-40B4-BE49-F238E27FC236}">
                <a16:creationId xmlns:a16="http://schemas.microsoft.com/office/drawing/2014/main" id="{FDF969BF-F0E6-4016-BCCD-9CABE6111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14DDE4-9534-42A8-A725-6F551E55976B}"/>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915309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98DB8-1F28-44DF-985A-28765765FA2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5AB244-DE48-4FB1-94FF-F9E9985B28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DE091E-BE0E-4213-9B91-9A9594CD1430}"/>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5" name="Footer Placeholder 4">
            <a:extLst>
              <a:ext uri="{FF2B5EF4-FFF2-40B4-BE49-F238E27FC236}">
                <a16:creationId xmlns:a16="http://schemas.microsoft.com/office/drawing/2014/main" id="{5D2B8184-3B7E-415D-9944-E990011AF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20FC4-E232-44D7-A094-B70977CE6B26}"/>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2916609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1336-5774-4EFA-BD6B-85B04C64DA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21EB12-8059-4FDF-8FD8-7B1FC50275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BC17D9-C83D-40B6-B626-6DD252678E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87914B-E140-4CB4-8F09-D69654776EEB}"/>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6" name="Footer Placeholder 5">
            <a:extLst>
              <a:ext uri="{FF2B5EF4-FFF2-40B4-BE49-F238E27FC236}">
                <a16:creationId xmlns:a16="http://schemas.microsoft.com/office/drawing/2014/main" id="{2BAA05DC-DD5E-4F68-BCD1-DE8645D36F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19F8C5-AA96-4032-939A-8EE3BD28DAE1}"/>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3914525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59A4F-81DF-477E-8601-E7C5B8221A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D188B0-3590-4E35-9F0B-5079DB73F8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917A3F-C542-43BF-8485-3336439EE3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4B6521-8910-4DD2-8E84-240810AB9A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6945B6-2638-4925-8C5C-AA6AB5EA43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9CEBD9-0937-494C-A4C4-8D931E020F92}"/>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8" name="Footer Placeholder 7">
            <a:extLst>
              <a:ext uri="{FF2B5EF4-FFF2-40B4-BE49-F238E27FC236}">
                <a16:creationId xmlns:a16="http://schemas.microsoft.com/office/drawing/2014/main" id="{83DF43BD-9A05-47E1-ADC1-96C3B25165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8C1D55-7705-4806-93BF-135B4F26DD05}"/>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3834696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3E086-5BF4-432C-8EF1-B0AF1BC543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F1E974-9997-4DEC-9159-A6B6CA8A932F}"/>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4" name="Footer Placeholder 3">
            <a:extLst>
              <a:ext uri="{FF2B5EF4-FFF2-40B4-BE49-F238E27FC236}">
                <a16:creationId xmlns:a16="http://schemas.microsoft.com/office/drawing/2014/main" id="{077B007E-F774-4118-9DF9-4F8BD49AF3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E3CF66-C10B-46A1-AFD9-BE4C362BA1B4}"/>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2830255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199A94-8CE2-4620-8AF3-686674ACDD7D}"/>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3" name="Footer Placeholder 2">
            <a:extLst>
              <a:ext uri="{FF2B5EF4-FFF2-40B4-BE49-F238E27FC236}">
                <a16:creationId xmlns:a16="http://schemas.microsoft.com/office/drawing/2014/main" id="{38EDFB9D-B607-4DD7-9D79-37BB6CC09E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5B212B-FD12-42F1-99C3-1DB25AA3E821}"/>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4119374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FDA5E-9029-4281-89A9-33D6203293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0DAA616-A27F-4ED5-822F-9DDC1A0741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A863DB-F86E-4A40-B1AB-9EF125DE6E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0C496B-3480-4D40-B1A1-E7F23F5E2840}"/>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6" name="Footer Placeholder 5">
            <a:extLst>
              <a:ext uri="{FF2B5EF4-FFF2-40B4-BE49-F238E27FC236}">
                <a16:creationId xmlns:a16="http://schemas.microsoft.com/office/drawing/2014/main" id="{E01FF1B8-60C5-4A7F-9408-E4E1B3334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2B5D28-F77B-41EA-A1C9-D7847CD02E9C}"/>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3941453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3EDB3-B369-485F-8048-D40AD3464F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646683-E388-4F7D-B853-FB11216FFC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ADB6C5-67B9-420B-82BF-137C328F64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725552-5753-4903-B9C7-0BBBBC496DAC}"/>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6" name="Footer Placeholder 5">
            <a:extLst>
              <a:ext uri="{FF2B5EF4-FFF2-40B4-BE49-F238E27FC236}">
                <a16:creationId xmlns:a16="http://schemas.microsoft.com/office/drawing/2014/main" id="{25433831-74CB-4463-9975-5EF0DB71D9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76A086-530A-4E24-96EB-C89448060F42}"/>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3563202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9F4E8-0D55-4E6B-A229-FF845F0553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6A27E3-A463-4E46-ABC1-D46DC1454E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8681B8-C560-43BA-B9AD-05DC7A8AAE0C}"/>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5" name="Footer Placeholder 4">
            <a:extLst>
              <a:ext uri="{FF2B5EF4-FFF2-40B4-BE49-F238E27FC236}">
                <a16:creationId xmlns:a16="http://schemas.microsoft.com/office/drawing/2014/main" id="{9764A280-61B0-4F9C-A2CA-F3A8D0EE3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236A4-F8E8-4748-B7EE-6677F42F2F75}"/>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400466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7707FB-3690-4876-86E4-FE17AED290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C1BF24-BE2C-4F9A-ACBD-2E3E7CA21A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384EE-20C8-4106-BFA4-8865BE78EA61}"/>
              </a:ext>
            </a:extLst>
          </p:cNvPr>
          <p:cNvSpPr>
            <a:spLocks noGrp="1"/>
          </p:cNvSpPr>
          <p:nvPr>
            <p:ph type="dt" sz="half" idx="10"/>
          </p:nvPr>
        </p:nvSpPr>
        <p:spPr/>
        <p:txBody>
          <a:bodyPr/>
          <a:lstStyle/>
          <a:p>
            <a:fld id="{578072B6-C59D-4058-BB83-A74C0E081E52}" type="datetimeFigureOut">
              <a:rPr lang="en-GB" smtClean="0"/>
              <a:t>31/01/2021</a:t>
            </a:fld>
            <a:endParaRPr lang="en-GB"/>
          </a:p>
        </p:txBody>
      </p:sp>
      <p:sp>
        <p:nvSpPr>
          <p:cNvPr id="5" name="Footer Placeholder 4">
            <a:extLst>
              <a:ext uri="{FF2B5EF4-FFF2-40B4-BE49-F238E27FC236}">
                <a16:creationId xmlns:a16="http://schemas.microsoft.com/office/drawing/2014/main" id="{3F91922E-9CDE-4E79-9AC0-26BB338EB4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7297A8-097D-4A50-8ED8-5B6F3C5EB4B0}"/>
              </a:ext>
            </a:extLst>
          </p:cNvPr>
          <p:cNvSpPr>
            <a:spLocks noGrp="1"/>
          </p:cNvSpPr>
          <p:nvPr>
            <p:ph type="sldNum" sz="quarter" idx="12"/>
          </p:nvPr>
        </p:nvSpPr>
        <p:spPr/>
        <p:txBody>
          <a:bodyPr/>
          <a:lstStyle/>
          <a:p>
            <a:fld id="{2F95CAED-ED4E-4291-B7E1-EF7D91DDC733}" type="slidenum">
              <a:rPr lang="en-GB" smtClean="0"/>
              <a:t>‹#›</a:t>
            </a:fld>
            <a:endParaRPr lang="en-GB"/>
          </a:p>
        </p:txBody>
      </p:sp>
    </p:spTree>
    <p:extLst>
      <p:ext uri="{BB962C8B-B14F-4D97-AF65-F5344CB8AC3E}">
        <p14:creationId xmlns:p14="http://schemas.microsoft.com/office/powerpoint/2010/main" val="1512854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C1841E-51A8-466D-A1A8-F3D72DE779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AE11B0-11B3-4762-B7E4-097DE71580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32FC0F-79FB-4199-8666-B922254BAD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8072B6-C59D-4058-BB83-A74C0E081E52}" type="datetimeFigureOut">
              <a:rPr lang="en-GB" smtClean="0"/>
              <a:t>31/01/2021</a:t>
            </a:fld>
            <a:endParaRPr lang="en-GB"/>
          </a:p>
        </p:txBody>
      </p:sp>
      <p:sp>
        <p:nvSpPr>
          <p:cNvPr id="5" name="Footer Placeholder 4">
            <a:extLst>
              <a:ext uri="{FF2B5EF4-FFF2-40B4-BE49-F238E27FC236}">
                <a16:creationId xmlns:a16="http://schemas.microsoft.com/office/drawing/2014/main" id="{ACA1AEC8-8AD4-4D41-A5ED-169FB6771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1B8A2C-0986-4C67-B03B-1AFDE43825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95CAED-ED4E-4291-B7E1-EF7D91DDC733}" type="slidenum">
              <a:rPr lang="en-GB" smtClean="0"/>
              <a:t>‹#›</a:t>
            </a:fld>
            <a:endParaRPr lang="en-GB"/>
          </a:p>
        </p:txBody>
      </p:sp>
    </p:spTree>
    <p:extLst>
      <p:ext uri="{BB962C8B-B14F-4D97-AF65-F5344CB8AC3E}">
        <p14:creationId xmlns:p14="http://schemas.microsoft.com/office/powerpoint/2010/main" val="3091675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PDq8215sYd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grass, sheep, sky, outdoor&#10;&#10;Description automatically generated">
            <a:extLst>
              <a:ext uri="{FF2B5EF4-FFF2-40B4-BE49-F238E27FC236}">
                <a16:creationId xmlns:a16="http://schemas.microsoft.com/office/drawing/2014/main" id="{88590F63-DAA1-4F6B-B920-2664A6BC538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252238"/>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689B48B-A298-4F2E-84B5-64E31580C7C8}"/>
              </a:ext>
            </a:extLst>
          </p:cNvPr>
          <p:cNvSpPr>
            <a:spLocks noGrp="1"/>
          </p:cNvSpPr>
          <p:nvPr>
            <p:ph type="ctrTitle"/>
          </p:nvPr>
        </p:nvSpPr>
        <p:spPr>
          <a:xfrm>
            <a:off x="8022021" y="3231931"/>
            <a:ext cx="3852041" cy="1834056"/>
          </a:xfrm>
        </p:spPr>
        <p:txBody>
          <a:bodyPr>
            <a:normAutofit/>
          </a:bodyPr>
          <a:lstStyle/>
          <a:p>
            <a:r>
              <a:rPr lang="en-GB" sz="4000" dirty="0"/>
              <a:t>Rural Business and Diversification</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225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3EFD-04AA-49F4-ADFE-E78BBB53C462}"/>
              </a:ext>
            </a:extLst>
          </p:cNvPr>
          <p:cNvSpPr>
            <a:spLocks noGrp="1"/>
          </p:cNvSpPr>
          <p:nvPr>
            <p:ph type="title"/>
          </p:nvPr>
        </p:nvSpPr>
        <p:spPr/>
        <p:txBody>
          <a:bodyPr/>
          <a:lstStyle/>
          <a:p>
            <a:r>
              <a:rPr lang="en-GB" dirty="0"/>
              <a:t>Rural</a:t>
            </a:r>
          </a:p>
        </p:txBody>
      </p:sp>
      <p:sp>
        <p:nvSpPr>
          <p:cNvPr id="3" name="Content Placeholder 2">
            <a:extLst>
              <a:ext uri="{FF2B5EF4-FFF2-40B4-BE49-F238E27FC236}">
                <a16:creationId xmlns:a16="http://schemas.microsoft.com/office/drawing/2014/main" id="{908E8AD2-7BCA-4A5D-BE07-E0A72BF9F50E}"/>
              </a:ext>
            </a:extLst>
          </p:cNvPr>
          <p:cNvSpPr>
            <a:spLocks noGrp="1"/>
          </p:cNvSpPr>
          <p:nvPr>
            <p:ph idx="1"/>
          </p:nvPr>
        </p:nvSpPr>
        <p:spPr/>
        <p:txBody>
          <a:bodyPr/>
          <a:lstStyle/>
          <a:p>
            <a:pPr marL="0" indent="0">
              <a:buNone/>
            </a:pPr>
            <a:r>
              <a:rPr lang="en-GB" dirty="0"/>
              <a:t>Discussion:</a:t>
            </a:r>
          </a:p>
          <a:p>
            <a:pPr marL="0" indent="0">
              <a:buNone/>
            </a:pPr>
            <a:endParaRPr lang="en-GB" dirty="0"/>
          </a:p>
          <a:p>
            <a:pPr marL="0" indent="0">
              <a:buNone/>
            </a:pPr>
            <a:r>
              <a:rPr lang="en-GB" dirty="0"/>
              <a:t>What does the term Rural mean to each of you?</a:t>
            </a:r>
          </a:p>
        </p:txBody>
      </p:sp>
    </p:spTree>
    <p:extLst>
      <p:ext uri="{BB962C8B-B14F-4D97-AF65-F5344CB8AC3E}">
        <p14:creationId xmlns:p14="http://schemas.microsoft.com/office/powerpoint/2010/main" val="3122272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9C7EA-6825-4A66-8C39-68252EAE3AA2}"/>
              </a:ext>
            </a:extLst>
          </p:cNvPr>
          <p:cNvSpPr>
            <a:spLocks noGrp="1"/>
          </p:cNvSpPr>
          <p:nvPr>
            <p:ph type="title"/>
          </p:nvPr>
        </p:nvSpPr>
        <p:spPr>
          <a:solidFill>
            <a:schemeClr val="accent6">
              <a:lumMod val="60000"/>
              <a:lumOff val="40000"/>
            </a:schemeClr>
          </a:solidFill>
        </p:spPr>
        <p:txBody>
          <a:bodyPr/>
          <a:lstStyle/>
          <a:p>
            <a:r>
              <a:rPr lang="en-GB" dirty="0"/>
              <a:t>Definition</a:t>
            </a:r>
          </a:p>
        </p:txBody>
      </p:sp>
      <p:sp>
        <p:nvSpPr>
          <p:cNvPr id="3" name="Content Placeholder 2">
            <a:extLst>
              <a:ext uri="{FF2B5EF4-FFF2-40B4-BE49-F238E27FC236}">
                <a16:creationId xmlns:a16="http://schemas.microsoft.com/office/drawing/2014/main" id="{1D039273-0F47-46A3-873F-A9BBC8DF9D28}"/>
              </a:ext>
            </a:extLst>
          </p:cNvPr>
          <p:cNvSpPr>
            <a:spLocks noGrp="1"/>
          </p:cNvSpPr>
          <p:nvPr>
            <p:ph idx="1"/>
          </p:nvPr>
        </p:nvSpPr>
        <p:spPr>
          <a:solidFill>
            <a:schemeClr val="accent6">
              <a:lumMod val="60000"/>
              <a:lumOff val="40000"/>
            </a:schemeClr>
          </a:solidFill>
        </p:spPr>
        <p:txBody>
          <a:bodyPr>
            <a:normAutofit fontScale="85000" lnSpcReduction="20000"/>
          </a:bodyPr>
          <a:lstStyle/>
          <a:p>
            <a:pPr marL="0" indent="0">
              <a:buNone/>
            </a:pPr>
            <a:r>
              <a:rPr lang="en-GB" dirty="0"/>
              <a:t>A rural area is an open swath of land that has few homes or other buildings, and not very many people.</a:t>
            </a:r>
            <a:br>
              <a:rPr lang="en-GB" dirty="0"/>
            </a:br>
            <a:br>
              <a:rPr lang="en-GB" dirty="0"/>
            </a:br>
            <a:r>
              <a:rPr lang="en-GB" dirty="0"/>
              <a:t>A rural areas population density is very low. Many people live in a city, or urban area. Their homes and businesses are located very close to one another. In a rural area, there are fewer people, and their homes and businesses are located far away from one another.</a:t>
            </a:r>
            <a:br>
              <a:rPr lang="en-GB" dirty="0"/>
            </a:br>
            <a:br>
              <a:rPr lang="en-GB" dirty="0"/>
            </a:br>
            <a:r>
              <a:rPr lang="en-GB" dirty="0"/>
              <a:t>Agriculture is the primary industry in most rural areas. Most people live or work on farms or ranches. Hamlets, villages, towns, and other small settlements are in or surrounded by rural areas.</a:t>
            </a:r>
            <a:br>
              <a:rPr lang="en-GB" dirty="0"/>
            </a:br>
            <a:br>
              <a:rPr lang="en-GB" dirty="0"/>
            </a:br>
            <a:r>
              <a:rPr lang="en-GB" dirty="0"/>
              <a:t>Wildlife is more frequently found in rural areas than in cities because of the absence of people and buildings. In fact, rural areas are often called the country because residents can see and interact with the country’s native wildlife.</a:t>
            </a:r>
          </a:p>
          <a:p>
            <a:pPr marL="0" indent="0">
              <a:buNone/>
            </a:pPr>
            <a:r>
              <a:rPr lang="en-GB" dirty="0"/>
              <a:t>(National Geographic, 2021)</a:t>
            </a:r>
          </a:p>
        </p:txBody>
      </p:sp>
    </p:spTree>
    <p:extLst>
      <p:ext uri="{BB962C8B-B14F-4D97-AF65-F5344CB8AC3E}">
        <p14:creationId xmlns:p14="http://schemas.microsoft.com/office/powerpoint/2010/main" val="1748564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4FD0-40F1-409A-8B48-B2FCAC8696F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BD9D968-AA73-46DF-8486-74E114D9B41A}"/>
              </a:ext>
            </a:extLst>
          </p:cNvPr>
          <p:cNvSpPr>
            <a:spLocks noGrp="1"/>
          </p:cNvSpPr>
          <p:nvPr>
            <p:ph idx="1"/>
          </p:nvPr>
        </p:nvSpPr>
        <p:spPr/>
        <p:txBody>
          <a:bodyPr/>
          <a:lstStyle/>
          <a:p>
            <a:pPr marL="0" indent="0">
              <a:buNone/>
            </a:pPr>
            <a:r>
              <a:rPr lang="en-GB" dirty="0"/>
              <a:t>The new rural definition consists of two parts: </a:t>
            </a:r>
          </a:p>
          <a:p>
            <a:pPr marL="0" indent="0">
              <a:buNone/>
            </a:pPr>
            <a:r>
              <a:rPr lang="en-GB" dirty="0"/>
              <a:t>• the settlement morphology comprising all places under 10,000 population comprising small (‘rural’) towns, villages and scattered dwellings; and </a:t>
            </a:r>
          </a:p>
          <a:p>
            <a:pPr marL="0" indent="0">
              <a:buNone/>
            </a:pPr>
            <a:r>
              <a:rPr lang="en-GB" dirty="0"/>
              <a:t>• the wider geographic context in which individual settlements are located i.e. whether the wider area is defined as being ‘sparsely’ populated or not</a:t>
            </a:r>
          </a:p>
          <a:p>
            <a:pPr marL="0" indent="0">
              <a:buNone/>
            </a:pPr>
            <a:endParaRPr lang="en-GB" dirty="0"/>
          </a:p>
          <a:p>
            <a:pPr marL="0" indent="0">
              <a:buNone/>
            </a:pPr>
            <a:r>
              <a:rPr lang="en-GB" dirty="0"/>
              <a:t>Defra (2004).</a:t>
            </a:r>
          </a:p>
        </p:txBody>
      </p:sp>
      <p:sp>
        <p:nvSpPr>
          <p:cNvPr id="4" name="Rectangle 3">
            <a:extLst>
              <a:ext uri="{FF2B5EF4-FFF2-40B4-BE49-F238E27FC236}">
                <a16:creationId xmlns:a16="http://schemas.microsoft.com/office/drawing/2014/main" id="{F14A7519-17FD-424A-9A1D-9EE9745B3D33}"/>
              </a:ext>
            </a:extLst>
          </p:cNvPr>
          <p:cNvSpPr/>
          <p:nvPr/>
        </p:nvSpPr>
        <p:spPr>
          <a:xfrm>
            <a:off x="3048000" y="3105835"/>
            <a:ext cx="6096000" cy="369332"/>
          </a:xfrm>
          <a:prstGeom prst="rect">
            <a:avLst/>
          </a:prstGeom>
        </p:spPr>
        <p:txBody>
          <a:bodyPr>
            <a:spAutoFit/>
          </a:bodyPr>
          <a:lstStyle/>
          <a:p>
            <a:endParaRPr lang="en-GB" dirty="0"/>
          </a:p>
        </p:txBody>
      </p:sp>
    </p:spTree>
    <p:extLst>
      <p:ext uri="{BB962C8B-B14F-4D97-AF65-F5344CB8AC3E}">
        <p14:creationId xmlns:p14="http://schemas.microsoft.com/office/powerpoint/2010/main" val="2655657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F6F28-5B71-4203-999E-F2A2F94FDE69}"/>
              </a:ext>
            </a:extLst>
          </p:cNvPr>
          <p:cNvSpPr>
            <a:spLocks noGrp="1"/>
          </p:cNvSpPr>
          <p:nvPr>
            <p:ph type="title"/>
          </p:nvPr>
        </p:nvSpPr>
        <p:spPr/>
        <p:txBody>
          <a:bodyPr/>
          <a:lstStyle/>
          <a:p>
            <a:r>
              <a:rPr lang="en-GB" dirty="0"/>
              <a:t>Rural Enterprise</a:t>
            </a:r>
          </a:p>
        </p:txBody>
      </p:sp>
      <p:sp>
        <p:nvSpPr>
          <p:cNvPr id="3" name="Content Placeholder 2">
            <a:extLst>
              <a:ext uri="{FF2B5EF4-FFF2-40B4-BE49-F238E27FC236}">
                <a16:creationId xmlns:a16="http://schemas.microsoft.com/office/drawing/2014/main" id="{62C19FDA-4B8D-4506-BC9F-FCEC25587100}"/>
              </a:ext>
            </a:extLst>
          </p:cNvPr>
          <p:cNvSpPr>
            <a:spLocks noGrp="1"/>
          </p:cNvSpPr>
          <p:nvPr>
            <p:ph idx="1"/>
          </p:nvPr>
        </p:nvSpPr>
        <p:spPr/>
        <p:txBody>
          <a:bodyPr>
            <a:normAutofit lnSpcReduction="10000"/>
          </a:bodyPr>
          <a:lstStyle/>
          <a:p>
            <a:pPr marL="0" indent="0">
              <a:buNone/>
            </a:pPr>
            <a:r>
              <a:rPr lang="en-GB" dirty="0"/>
              <a:t>A rural enterprise is a venture with the following characteristics:</a:t>
            </a:r>
          </a:p>
          <a:p>
            <a:r>
              <a:rPr lang="en-GB" dirty="0"/>
              <a:t>It’s primary location is in a rural setting</a:t>
            </a:r>
          </a:p>
          <a:p>
            <a:r>
              <a:rPr lang="en-GB" dirty="0"/>
              <a:t>It employs people within a specified travel to work area</a:t>
            </a:r>
          </a:p>
          <a:p>
            <a:r>
              <a:rPr lang="en-GB" dirty="0"/>
              <a:t>It contributes to Gross Value-Added</a:t>
            </a:r>
          </a:p>
          <a:p>
            <a:pPr marL="0" indent="0">
              <a:buNone/>
            </a:pPr>
            <a:r>
              <a:rPr lang="en-GB" dirty="0"/>
              <a:t>A working definition would suggest that a rural enterprise employs local people, uses and provides local services and generates income flow to the rural environment.  Rural Enterprises provide a value added function to both their local economies and for larger organisations wider economies and markets.</a:t>
            </a:r>
          </a:p>
          <a:p>
            <a:pPr marL="0" indent="0">
              <a:buNone/>
            </a:pPr>
            <a:r>
              <a:rPr lang="en-GB" dirty="0"/>
              <a:t>Henry &amp; McElwee, 2014</a:t>
            </a:r>
          </a:p>
        </p:txBody>
      </p:sp>
    </p:spTree>
    <p:extLst>
      <p:ext uri="{BB962C8B-B14F-4D97-AF65-F5344CB8AC3E}">
        <p14:creationId xmlns:p14="http://schemas.microsoft.com/office/powerpoint/2010/main" val="1002859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432440-1AFC-4946-BFBB-A40B1FD5EF67}"/>
              </a:ext>
            </a:extLst>
          </p:cNvPr>
          <p:cNvSpPr>
            <a:spLocks noGrp="1"/>
          </p:cNvSpPr>
          <p:nvPr>
            <p:ph idx="1"/>
          </p:nvPr>
        </p:nvSpPr>
        <p:spPr>
          <a:xfrm>
            <a:off x="838200" y="559676"/>
            <a:ext cx="10515600" cy="5617287"/>
          </a:xfrm>
          <a:solidFill>
            <a:schemeClr val="accent6">
              <a:lumMod val="60000"/>
              <a:lumOff val="40000"/>
            </a:schemeClr>
          </a:solidFill>
        </p:spPr>
        <p:txBody>
          <a:bodyPr>
            <a:normAutofit fontScale="92500"/>
          </a:bodyPr>
          <a:lstStyle/>
          <a:p>
            <a:pPr marL="0" indent="0">
              <a:buNone/>
            </a:pPr>
            <a:r>
              <a:rPr lang="en-GB" b="1" dirty="0"/>
              <a:t>Around 85% of Welsh land is used for agriculture or forestry or is common land. </a:t>
            </a:r>
          </a:p>
          <a:p>
            <a:pPr marL="0" indent="0">
              <a:buNone/>
            </a:pPr>
            <a:endParaRPr lang="en-GB" b="1" dirty="0"/>
          </a:p>
          <a:p>
            <a:pPr marL="0" indent="0">
              <a:buNone/>
            </a:pPr>
            <a:r>
              <a:rPr lang="en-GB" b="1" dirty="0"/>
              <a:t>Around 20% of the population of Wales is classified as broadly rural using the National Statistics classification of settlement type and context. That is, outside the large or small towns in the less sparse context. </a:t>
            </a:r>
          </a:p>
          <a:p>
            <a:pPr marL="0" indent="0">
              <a:buNone/>
            </a:pPr>
            <a:endParaRPr lang="en-GB" b="1" dirty="0"/>
          </a:p>
          <a:p>
            <a:pPr marL="0" indent="0">
              <a:buNone/>
            </a:pPr>
            <a:r>
              <a:rPr lang="en-GB" b="1" dirty="0"/>
              <a:t>About 65% of the Welsh population live in settlements of at least 10,000 people (in either the less sparse or sparsest context). This compares to 80% in England and just under 70% in Scotland. </a:t>
            </a:r>
          </a:p>
          <a:p>
            <a:pPr marL="0" indent="0">
              <a:buNone/>
            </a:pPr>
            <a:endParaRPr lang="en-GB" b="1" dirty="0"/>
          </a:p>
          <a:p>
            <a:pPr marL="0" indent="0">
              <a:buNone/>
            </a:pPr>
            <a:r>
              <a:rPr lang="en-GB" b="1" dirty="0"/>
              <a:t>All Welsh local authorities contain a mix of large and small settlements. </a:t>
            </a:r>
          </a:p>
        </p:txBody>
      </p:sp>
    </p:spTree>
    <p:extLst>
      <p:ext uri="{BB962C8B-B14F-4D97-AF65-F5344CB8AC3E}">
        <p14:creationId xmlns:p14="http://schemas.microsoft.com/office/powerpoint/2010/main" val="1814823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66878-E24E-41D5-8AD9-FFBB2FC61E4A}"/>
              </a:ext>
            </a:extLst>
          </p:cNvPr>
          <p:cNvSpPr>
            <a:spLocks noGrp="1"/>
          </p:cNvSpPr>
          <p:nvPr>
            <p:ph type="title"/>
          </p:nvPr>
        </p:nvSpPr>
        <p:spPr/>
        <p:txBody>
          <a:bodyPr/>
          <a:lstStyle/>
          <a:p>
            <a:r>
              <a:rPr lang="en-GB" dirty="0"/>
              <a:t>Elements of Rural Business</a:t>
            </a:r>
          </a:p>
        </p:txBody>
      </p:sp>
      <p:sp>
        <p:nvSpPr>
          <p:cNvPr id="3" name="Content Placeholder 2">
            <a:extLst>
              <a:ext uri="{FF2B5EF4-FFF2-40B4-BE49-F238E27FC236}">
                <a16:creationId xmlns:a16="http://schemas.microsoft.com/office/drawing/2014/main" id="{44B766A5-FBEE-4983-831F-A40712CB4B60}"/>
              </a:ext>
            </a:extLst>
          </p:cNvPr>
          <p:cNvSpPr>
            <a:spLocks noGrp="1"/>
          </p:cNvSpPr>
          <p:nvPr>
            <p:ph idx="1"/>
          </p:nvPr>
        </p:nvSpPr>
        <p:spPr/>
        <p:txBody>
          <a:bodyPr>
            <a:normAutofit fontScale="77500" lnSpcReduction="20000"/>
          </a:bodyPr>
          <a:lstStyle/>
          <a:p>
            <a:r>
              <a:rPr lang="en-GB" dirty="0"/>
              <a:t>Land use</a:t>
            </a:r>
          </a:p>
          <a:p>
            <a:r>
              <a:rPr lang="en-GB" dirty="0"/>
              <a:t>Business in rural areas</a:t>
            </a:r>
          </a:p>
          <a:p>
            <a:r>
              <a:rPr lang="en-GB" dirty="0"/>
              <a:t>Population limitations</a:t>
            </a:r>
          </a:p>
          <a:p>
            <a:r>
              <a:rPr lang="en-GB" dirty="0"/>
              <a:t>Sense of community</a:t>
            </a:r>
          </a:p>
          <a:p>
            <a:r>
              <a:rPr lang="en-GB" dirty="0"/>
              <a:t>Logistics</a:t>
            </a:r>
          </a:p>
          <a:p>
            <a:r>
              <a:rPr lang="en-GB" dirty="0"/>
              <a:t>Produce and Production</a:t>
            </a:r>
          </a:p>
          <a:p>
            <a:r>
              <a:rPr lang="en-GB" dirty="0"/>
              <a:t>Tourism</a:t>
            </a:r>
          </a:p>
          <a:p>
            <a:r>
              <a:rPr lang="en-GB" dirty="0"/>
              <a:t>Capacity</a:t>
            </a:r>
          </a:p>
          <a:p>
            <a:r>
              <a:rPr lang="en-GB" dirty="0"/>
              <a:t>SME’s in rural areas</a:t>
            </a:r>
          </a:p>
          <a:p>
            <a:r>
              <a:rPr lang="en-GB" dirty="0"/>
              <a:t>Rural Towns</a:t>
            </a:r>
          </a:p>
          <a:p>
            <a:r>
              <a:rPr lang="en-GB" dirty="0"/>
              <a:t>Socio-Economic challenges</a:t>
            </a:r>
          </a:p>
          <a:p>
            <a:r>
              <a:rPr lang="en-GB" dirty="0"/>
              <a:t>Landscape and Biodiversity</a:t>
            </a:r>
          </a:p>
          <a:p>
            <a:pPr marL="0" indent="0">
              <a:buNone/>
            </a:pPr>
            <a:endParaRPr lang="en-GB" dirty="0"/>
          </a:p>
        </p:txBody>
      </p:sp>
    </p:spTree>
    <p:extLst>
      <p:ext uri="{BB962C8B-B14F-4D97-AF65-F5344CB8AC3E}">
        <p14:creationId xmlns:p14="http://schemas.microsoft.com/office/powerpoint/2010/main" val="1176602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AEB6D-067B-471C-8488-4B8E1E3D75D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4F19006-AD22-4E60-82F2-566ADAA4A4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1999" cy="6848956"/>
          </a:xfrm>
        </p:spPr>
      </p:pic>
      <p:sp>
        <p:nvSpPr>
          <p:cNvPr id="6" name="TextBox 5">
            <a:extLst>
              <a:ext uri="{FF2B5EF4-FFF2-40B4-BE49-F238E27FC236}">
                <a16:creationId xmlns:a16="http://schemas.microsoft.com/office/drawing/2014/main" id="{F3346E3E-C968-4C09-9EB6-78FAB4EB04C3}"/>
              </a:ext>
            </a:extLst>
          </p:cNvPr>
          <p:cNvSpPr txBox="1"/>
          <p:nvPr/>
        </p:nvSpPr>
        <p:spPr>
          <a:xfrm>
            <a:off x="8442101" y="212501"/>
            <a:ext cx="3850784" cy="923330"/>
          </a:xfrm>
          <a:prstGeom prst="rect">
            <a:avLst/>
          </a:prstGeom>
          <a:noFill/>
        </p:spPr>
        <p:txBody>
          <a:bodyPr wrap="square" rtlCol="0">
            <a:spAutoFit/>
          </a:bodyPr>
          <a:lstStyle/>
          <a:p>
            <a:r>
              <a:rPr lang="en-GB" sz="5400" dirty="0"/>
              <a:t>Farming</a:t>
            </a:r>
          </a:p>
        </p:txBody>
      </p:sp>
    </p:spTree>
    <p:extLst>
      <p:ext uri="{BB962C8B-B14F-4D97-AF65-F5344CB8AC3E}">
        <p14:creationId xmlns:p14="http://schemas.microsoft.com/office/powerpoint/2010/main" val="2408120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EED1-A8B5-4B3F-A47A-59412FEC60B3}"/>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D313929-4482-4683-AA70-E99328D146DE}"/>
              </a:ext>
            </a:extLst>
          </p:cNvPr>
          <p:cNvSpPr>
            <a:spLocks noGrp="1"/>
          </p:cNvSpPr>
          <p:nvPr>
            <p:ph idx="1"/>
          </p:nvPr>
        </p:nvSpPr>
        <p:spPr>
          <a:solidFill>
            <a:schemeClr val="accent6">
              <a:lumMod val="60000"/>
              <a:lumOff val="40000"/>
            </a:schemeClr>
          </a:solidFill>
        </p:spPr>
        <p:txBody>
          <a:bodyPr/>
          <a:lstStyle/>
          <a:p>
            <a:pPr marL="0" indent="0">
              <a:buNone/>
            </a:pPr>
            <a:r>
              <a:rPr lang="en-GB" dirty="0"/>
              <a:t>In the chat section, write all the activities that bring an income in to the average farm.</a:t>
            </a:r>
          </a:p>
        </p:txBody>
      </p:sp>
    </p:spTree>
    <p:extLst>
      <p:ext uri="{BB962C8B-B14F-4D97-AF65-F5344CB8AC3E}">
        <p14:creationId xmlns:p14="http://schemas.microsoft.com/office/powerpoint/2010/main" val="4181640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32AB7-A45B-4798-9AB9-2AE483590589}"/>
              </a:ext>
            </a:extLst>
          </p:cNvPr>
          <p:cNvSpPr>
            <a:spLocks noGrp="1"/>
          </p:cNvSpPr>
          <p:nvPr>
            <p:ph type="title"/>
          </p:nvPr>
        </p:nvSpPr>
        <p:spPr/>
        <p:txBody>
          <a:bodyPr/>
          <a:lstStyle/>
          <a:p>
            <a:r>
              <a:rPr lang="en-GB" dirty="0"/>
              <a:t>Types of Farming</a:t>
            </a:r>
          </a:p>
        </p:txBody>
      </p:sp>
      <p:sp>
        <p:nvSpPr>
          <p:cNvPr id="3" name="Content Placeholder 2">
            <a:extLst>
              <a:ext uri="{FF2B5EF4-FFF2-40B4-BE49-F238E27FC236}">
                <a16:creationId xmlns:a16="http://schemas.microsoft.com/office/drawing/2014/main" id="{67019064-BC6A-4BAB-99D6-9D1080057165}"/>
              </a:ext>
            </a:extLst>
          </p:cNvPr>
          <p:cNvSpPr>
            <a:spLocks noGrp="1"/>
          </p:cNvSpPr>
          <p:nvPr>
            <p:ph idx="1"/>
          </p:nvPr>
        </p:nvSpPr>
        <p:spPr/>
        <p:txBody>
          <a:bodyPr/>
          <a:lstStyle/>
          <a:p>
            <a:pPr marL="0" indent="0">
              <a:buNone/>
            </a:pPr>
            <a:r>
              <a:rPr lang="en-GB" dirty="0">
                <a:hlinkClick r:id="rId2"/>
              </a:rPr>
              <a:t>Different types of farming video</a:t>
            </a:r>
            <a:endParaRPr lang="en-GB" dirty="0"/>
          </a:p>
        </p:txBody>
      </p:sp>
    </p:spTree>
    <p:extLst>
      <p:ext uri="{BB962C8B-B14F-4D97-AF65-F5344CB8AC3E}">
        <p14:creationId xmlns:p14="http://schemas.microsoft.com/office/powerpoint/2010/main" val="3874264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475E-8BE9-49DE-AAA0-D3841D29432C}"/>
              </a:ext>
            </a:extLst>
          </p:cNvPr>
          <p:cNvSpPr>
            <a:spLocks noGrp="1"/>
          </p:cNvSpPr>
          <p:nvPr>
            <p:ph type="title"/>
          </p:nvPr>
        </p:nvSpPr>
        <p:spPr/>
        <p:txBody>
          <a:bodyPr/>
          <a:lstStyle/>
          <a:p>
            <a:r>
              <a:rPr lang="en-GB" dirty="0"/>
              <a:t>Farming Statistics</a:t>
            </a:r>
          </a:p>
        </p:txBody>
      </p:sp>
      <p:sp>
        <p:nvSpPr>
          <p:cNvPr id="3" name="Content Placeholder 2">
            <a:extLst>
              <a:ext uri="{FF2B5EF4-FFF2-40B4-BE49-F238E27FC236}">
                <a16:creationId xmlns:a16="http://schemas.microsoft.com/office/drawing/2014/main" id="{8ADDA7D1-6C74-40EF-B5E7-6283938099DE}"/>
              </a:ext>
            </a:extLst>
          </p:cNvPr>
          <p:cNvSpPr>
            <a:spLocks noGrp="1"/>
          </p:cNvSpPr>
          <p:nvPr>
            <p:ph idx="1"/>
          </p:nvPr>
        </p:nvSpPr>
        <p:spPr/>
        <p:txBody>
          <a:bodyPr>
            <a:normAutofit fontScale="85000" lnSpcReduction="20000"/>
          </a:bodyPr>
          <a:lstStyle/>
          <a:p>
            <a:r>
              <a:rPr lang="en-GB" dirty="0"/>
              <a:t>Relative to the rest of the UK, 10% of UK agricultural land is located within Wales, 16% of farm holdings, and 9% of the UKs agricultural labour force.</a:t>
            </a:r>
          </a:p>
          <a:p>
            <a:r>
              <a:rPr lang="en-GB" dirty="0"/>
              <a:t> Land use is dominated by grassland pasture which accounts for 75% of land use in Wales, 80% of which is LFA land. This reflects the upland terrain and wet climate of the country.</a:t>
            </a:r>
          </a:p>
          <a:p>
            <a:r>
              <a:rPr lang="en-GB" dirty="0"/>
              <a:t>Cattle and sheep grazing accounts for 35% of active farm holdings in Wales, the majority of which are on LFA land. Only a small proportion of holdings are dedicated to crops.</a:t>
            </a:r>
          </a:p>
          <a:p>
            <a:r>
              <a:rPr lang="en-GB" dirty="0"/>
              <a:t>Welsh sector output is heavily focused on livestock (51%) and livestock products (35%). 29% of the UKs sheep are within Wales and 11% of the UK’s cattle, 60% of Welsh cattle are dairy.</a:t>
            </a:r>
          </a:p>
          <a:p>
            <a:r>
              <a:rPr lang="en-GB" dirty="0"/>
              <a:t>Average Welsh farm holdings are 48 ha, smaller than in England and Scotland. </a:t>
            </a:r>
          </a:p>
          <a:p>
            <a:r>
              <a:rPr lang="en-GB" dirty="0"/>
              <a:t>The average Welsh farm business income in 2014-15 was £29,400, greater than Scotland and Northern Ireland but less than England and the UK average.</a:t>
            </a:r>
          </a:p>
        </p:txBody>
      </p:sp>
    </p:spTree>
    <p:extLst>
      <p:ext uri="{BB962C8B-B14F-4D97-AF65-F5344CB8AC3E}">
        <p14:creationId xmlns:p14="http://schemas.microsoft.com/office/powerpoint/2010/main" val="2374970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20BFD-0526-4915-BD67-E30AB2EC2F8A}"/>
              </a:ext>
            </a:extLst>
          </p:cNvPr>
          <p:cNvSpPr>
            <a:spLocks noGrp="1"/>
          </p:cNvSpPr>
          <p:nvPr>
            <p:ph type="title"/>
          </p:nvPr>
        </p:nvSpPr>
        <p:spPr/>
        <p:txBody>
          <a:bodyPr/>
          <a:lstStyle/>
          <a:p>
            <a:endParaRPr lang="en-GB"/>
          </a:p>
        </p:txBody>
      </p:sp>
      <p:pic>
        <p:nvPicPr>
          <p:cNvPr id="5" name="Content Placeholder 4" descr="A picture containing grass, mountain, field, nature&#10;&#10;Description automatically generated">
            <a:extLst>
              <a:ext uri="{FF2B5EF4-FFF2-40B4-BE49-F238E27FC236}">
                <a16:creationId xmlns:a16="http://schemas.microsoft.com/office/drawing/2014/main" id="{EC593FFB-DA9E-482F-AB74-40EDE9B9DE7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6079" y="0"/>
            <a:ext cx="13208079" cy="6835583"/>
          </a:xfrm>
        </p:spPr>
      </p:pic>
      <p:sp>
        <p:nvSpPr>
          <p:cNvPr id="6" name="TextBox 5">
            <a:extLst>
              <a:ext uri="{FF2B5EF4-FFF2-40B4-BE49-F238E27FC236}">
                <a16:creationId xmlns:a16="http://schemas.microsoft.com/office/drawing/2014/main" id="{C68419A5-08BC-403F-A888-6491C06D287E}"/>
              </a:ext>
            </a:extLst>
          </p:cNvPr>
          <p:cNvSpPr txBox="1"/>
          <p:nvPr/>
        </p:nvSpPr>
        <p:spPr>
          <a:xfrm>
            <a:off x="7652426" y="317770"/>
            <a:ext cx="4007795" cy="769441"/>
          </a:xfrm>
          <a:prstGeom prst="rect">
            <a:avLst/>
          </a:prstGeom>
          <a:noFill/>
        </p:spPr>
        <p:txBody>
          <a:bodyPr wrap="square" rtlCol="0">
            <a:spAutoFit/>
          </a:bodyPr>
          <a:lstStyle/>
          <a:p>
            <a:r>
              <a:rPr lang="en-GB" sz="4400" b="1" dirty="0">
                <a:solidFill>
                  <a:schemeClr val="bg1"/>
                </a:solidFill>
              </a:rPr>
              <a:t>Rural towns</a:t>
            </a:r>
          </a:p>
        </p:txBody>
      </p:sp>
    </p:spTree>
    <p:extLst>
      <p:ext uri="{BB962C8B-B14F-4D97-AF65-F5344CB8AC3E}">
        <p14:creationId xmlns:p14="http://schemas.microsoft.com/office/powerpoint/2010/main" val="2499482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AA691-F857-4A6F-9D4D-9B1F0317E5D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7EB1851B-5A18-49A5-ACDD-529CCFC538D4}"/>
              </a:ext>
            </a:extLst>
          </p:cNvPr>
          <p:cNvSpPr>
            <a:spLocks noGrp="1"/>
          </p:cNvSpPr>
          <p:nvPr>
            <p:ph idx="1"/>
          </p:nvPr>
        </p:nvSpPr>
        <p:spPr/>
        <p:txBody>
          <a:bodyPr/>
          <a:lstStyle/>
          <a:p>
            <a:pPr marL="0" indent="0">
              <a:buNone/>
            </a:pPr>
            <a:r>
              <a:rPr lang="en-GB" dirty="0"/>
              <a:t>On the chat section, comment all the things you see in rural towns?</a:t>
            </a:r>
          </a:p>
        </p:txBody>
      </p:sp>
    </p:spTree>
    <p:extLst>
      <p:ext uri="{BB962C8B-B14F-4D97-AF65-F5344CB8AC3E}">
        <p14:creationId xmlns:p14="http://schemas.microsoft.com/office/powerpoint/2010/main" val="2048055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1D44-0E99-4AB9-B63B-2BFA3B8E7C6D}"/>
              </a:ext>
            </a:extLst>
          </p:cNvPr>
          <p:cNvSpPr>
            <a:spLocks noGrp="1"/>
          </p:cNvSpPr>
          <p:nvPr>
            <p:ph type="title"/>
          </p:nvPr>
        </p:nvSpPr>
        <p:spPr/>
        <p:txBody>
          <a:bodyPr/>
          <a:lstStyle/>
          <a:p>
            <a:r>
              <a:rPr lang="en-GB" dirty="0"/>
              <a:t>Characteristics of Rural Town</a:t>
            </a:r>
          </a:p>
        </p:txBody>
      </p:sp>
      <p:sp>
        <p:nvSpPr>
          <p:cNvPr id="3" name="Content Placeholder 2">
            <a:extLst>
              <a:ext uri="{FF2B5EF4-FFF2-40B4-BE49-F238E27FC236}">
                <a16:creationId xmlns:a16="http://schemas.microsoft.com/office/drawing/2014/main" id="{BA518D94-F1C4-4F7A-A21F-694BDCE0CDD3}"/>
              </a:ext>
            </a:extLst>
          </p:cNvPr>
          <p:cNvSpPr>
            <a:spLocks noGrp="1"/>
          </p:cNvSpPr>
          <p:nvPr>
            <p:ph idx="1"/>
          </p:nvPr>
        </p:nvSpPr>
        <p:spPr/>
        <p:txBody>
          <a:bodyPr/>
          <a:lstStyle/>
          <a:p>
            <a:pPr marL="0" indent="0">
              <a:buNone/>
            </a:pPr>
            <a:r>
              <a:rPr lang="en-GB" dirty="0"/>
              <a:t>The characteristics of a small town or village often meet the immediate needs of the community.</a:t>
            </a:r>
          </a:p>
          <a:p>
            <a:pPr marL="0" indent="0">
              <a:buNone/>
            </a:pPr>
            <a:endParaRPr lang="en-GB" dirty="0"/>
          </a:p>
          <a:p>
            <a:pPr marL="0" indent="0">
              <a:buNone/>
            </a:pPr>
            <a:r>
              <a:rPr lang="en-GB" b="1" dirty="0"/>
              <a:t>ACTIVITY</a:t>
            </a:r>
          </a:p>
          <a:p>
            <a:pPr marL="0" indent="0">
              <a:buNone/>
            </a:pPr>
            <a:r>
              <a:rPr lang="en-GB" dirty="0"/>
              <a:t>We all live in rural towns or villages, using </a:t>
            </a:r>
            <a:r>
              <a:rPr lang="en-GB" dirty="0" err="1"/>
              <a:t>Maslows</a:t>
            </a:r>
            <a:r>
              <a:rPr lang="en-GB" dirty="0"/>
              <a:t> Hierarchy of needs create a list of things people need.  Type the list in the chat box.</a:t>
            </a:r>
          </a:p>
          <a:p>
            <a:pPr marL="0" indent="0">
              <a:buNone/>
            </a:pPr>
            <a:endParaRPr lang="en-GB" dirty="0"/>
          </a:p>
          <a:p>
            <a:pPr marL="0" indent="0">
              <a:buNone/>
            </a:pPr>
            <a:r>
              <a:rPr lang="en-GB" dirty="0"/>
              <a:t>Maslow’s Hierarchy is in the </a:t>
            </a:r>
            <a:r>
              <a:rPr lang="en-GB" dirty="0" err="1"/>
              <a:t>moodle</a:t>
            </a:r>
            <a:r>
              <a:rPr lang="en-GB" dirty="0"/>
              <a:t> page for this week.</a:t>
            </a:r>
          </a:p>
        </p:txBody>
      </p:sp>
    </p:spTree>
    <p:extLst>
      <p:ext uri="{BB962C8B-B14F-4D97-AF65-F5344CB8AC3E}">
        <p14:creationId xmlns:p14="http://schemas.microsoft.com/office/powerpoint/2010/main" val="2926231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410E2-1546-44FA-B580-F4C93AF81FB1}"/>
              </a:ext>
            </a:extLst>
          </p:cNvPr>
          <p:cNvSpPr>
            <a:spLocks noGrp="1"/>
          </p:cNvSpPr>
          <p:nvPr>
            <p:ph type="title"/>
          </p:nvPr>
        </p:nvSpPr>
        <p:spPr/>
        <p:txBody>
          <a:bodyPr/>
          <a:lstStyle/>
          <a:p>
            <a:endParaRPr lang="en-GB" dirty="0"/>
          </a:p>
        </p:txBody>
      </p:sp>
      <p:pic>
        <p:nvPicPr>
          <p:cNvPr id="5" name="Content Placeholder 4" descr="A picture containing text, outdoor, sign&#10;&#10;Description automatically generated">
            <a:extLst>
              <a:ext uri="{FF2B5EF4-FFF2-40B4-BE49-F238E27FC236}">
                <a16:creationId xmlns:a16="http://schemas.microsoft.com/office/drawing/2014/main" id="{6D6C64A9-7059-47A7-8F99-C9DA37A6D3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2672" y="0"/>
            <a:ext cx="12334672" cy="6858000"/>
          </a:xfrm>
        </p:spPr>
      </p:pic>
    </p:spTree>
    <p:extLst>
      <p:ext uri="{BB962C8B-B14F-4D97-AF65-F5344CB8AC3E}">
        <p14:creationId xmlns:p14="http://schemas.microsoft.com/office/powerpoint/2010/main" val="834343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25BD7-69AA-4681-A498-9F61B55900A4}"/>
              </a:ext>
            </a:extLst>
          </p:cNvPr>
          <p:cNvSpPr>
            <a:spLocks noGrp="1"/>
          </p:cNvSpPr>
          <p:nvPr>
            <p:ph type="title"/>
          </p:nvPr>
        </p:nvSpPr>
        <p:spPr/>
        <p:txBody>
          <a:bodyPr/>
          <a:lstStyle/>
          <a:p>
            <a:r>
              <a:rPr lang="en-GB" dirty="0"/>
              <a:t>Issues effecting the area</a:t>
            </a:r>
          </a:p>
        </p:txBody>
      </p:sp>
      <p:sp>
        <p:nvSpPr>
          <p:cNvPr id="3" name="Content Placeholder 2">
            <a:extLst>
              <a:ext uri="{FF2B5EF4-FFF2-40B4-BE49-F238E27FC236}">
                <a16:creationId xmlns:a16="http://schemas.microsoft.com/office/drawing/2014/main" id="{5C6AF94F-3F87-4387-B374-2A9DC6B8A87F}"/>
              </a:ext>
            </a:extLst>
          </p:cNvPr>
          <p:cNvSpPr>
            <a:spLocks noGrp="1"/>
          </p:cNvSpPr>
          <p:nvPr>
            <p:ph idx="1"/>
          </p:nvPr>
        </p:nvSpPr>
        <p:spPr/>
        <p:txBody>
          <a:bodyPr>
            <a:normAutofit fontScale="85000" lnSpcReduction="20000"/>
          </a:bodyPr>
          <a:lstStyle/>
          <a:p>
            <a:r>
              <a:rPr lang="en-GB" dirty="0"/>
              <a:t>Population</a:t>
            </a:r>
          </a:p>
          <a:p>
            <a:r>
              <a:rPr lang="en-GB" dirty="0"/>
              <a:t>Demographic (Old, young, retired)</a:t>
            </a:r>
          </a:p>
          <a:p>
            <a:r>
              <a:rPr lang="en-GB" dirty="0"/>
              <a:t>Employment levels</a:t>
            </a:r>
          </a:p>
          <a:p>
            <a:r>
              <a:rPr lang="en-GB" dirty="0"/>
              <a:t>Health</a:t>
            </a:r>
          </a:p>
          <a:p>
            <a:r>
              <a:rPr lang="en-GB" dirty="0"/>
              <a:t>Transportation links</a:t>
            </a:r>
          </a:p>
          <a:p>
            <a:r>
              <a:rPr lang="en-GB" dirty="0"/>
              <a:t>Environment</a:t>
            </a:r>
          </a:p>
          <a:p>
            <a:r>
              <a:rPr lang="en-GB" dirty="0"/>
              <a:t>Prosperity (Including levels of deprivation)</a:t>
            </a:r>
          </a:p>
          <a:p>
            <a:r>
              <a:rPr lang="en-GB" dirty="0"/>
              <a:t>Levels of Enterprise</a:t>
            </a:r>
          </a:p>
          <a:p>
            <a:r>
              <a:rPr lang="en-GB" dirty="0"/>
              <a:t>Digital Infrastructure</a:t>
            </a:r>
          </a:p>
          <a:p>
            <a:r>
              <a:rPr lang="en-GB" dirty="0"/>
              <a:t>Housing</a:t>
            </a:r>
          </a:p>
          <a:p>
            <a:r>
              <a:rPr lang="en-GB" dirty="0"/>
              <a:t>Culture and Heritage</a:t>
            </a:r>
          </a:p>
          <a:p>
            <a:endParaRPr lang="en-GB" dirty="0"/>
          </a:p>
        </p:txBody>
      </p:sp>
    </p:spTree>
    <p:extLst>
      <p:ext uri="{BB962C8B-B14F-4D97-AF65-F5344CB8AC3E}">
        <p14:creationId xmlns:p14="http://schemas.microsoft.com/office/powerpoint/2010/main" val="2605881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F11FC-EF70-4E59-A74A-8D0282D0618A}"/>
              </a:ext>
            </a:extLst>
          </p:cNvPr>
          <p:cNvSpPr>
            <a:spLocks noGrp="1"/>
          </p:cNvSpPr>
          <p:nvPr>
            <p:ph type="title"/>
          </p:nvPr>
        </p:nvSpPr>
        <p:spPr/>
        <p:txBody>
          <a:bodyPr/>
          <a:lstStyle/>
          <a:p>
            <a:endParaRPr lang="en-GB"/>
          </a:p>
        </p:txBody>
      </p:sp>
      <p:pic>
        <p:nvPicPr>
          <p:cNvPr id="5" name="Content Placeholder 4" descr="A picture containing water, sky, outdoor, building&#10;&#10;Description automatically generated">
            <a:extLst>
              <a:ext uri="{FF2B5EF4-FFF2-40B4-BE49-F238E27FC236}">
                <a16:creationId xmlns:a16="http://schemas.microsoft.com/office/drawing/2014/main" id="{094ED260-BB3E-4B14-B2DB-BC872BB5BE5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2000" cy="6858000"/>
          </a:xfrm>
        </p:spPr>
      </p:pic>
      <p:sp>
        <p:nvSpPr>
          <p:cNvPr id="6" name="TextBox 5">
            <a:extLst>
              <a:ext uri="{FF2B5EF4-FFF2-40B4-BE49-F238E27FC236}">
                <a16:creationId xmlns:a16="http://schemas.microsoft.com/office/drawing/2014/main" id="{1ED9D896-277C-413C-940F-8B910DD3B23D}"/>
              </a:ext>
            </a:extLst>
          </p:cNvPr>
          <p:cNvSpPr txBox="1"/>
          <p:nvPr/>
        </p:nvSpPr>
        <p:spPr>
          <a:xfrm>
            <a:off x="5272391" y="5188085"/>
            <a:ext cx="4390418" cy="923330"/>
          </a:xfrm>
          <a:prstGeom prst="rect">
            <a:avLst/>
          </a:prstGeom>
          <a:noFill/>
        </p:spPr>
        <p:txBody>
          <a:bodyPr wrap="square" rtlCol="0">
            <a:spAutoFit/>
          </a:bodyPr>
          <a:lstStyle/>
          <a:p>
            <a:r>
              <a:rPr lang="en-GB" sz="5400" dirty="0">
                <a:solidFill>
                  <a:schemeClr val="bg1"/>
                </a:solidFill>
              </a:rPr>
              <a:t>Welsh Tourism</a:t>
            </a:r>
          </a:p>
        </p:txBody>
      </p:sp>
    </p:spTree>
    <p:extLst>
      <p:ext uri="{BB962C8B-B14F-4D97-AF65-F5344CB8AC3E}">
        <p14:creationId xmlns:p14="http://schemas.microsoft.com/office/powerpoint/2010/main" val="3404450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5198-4362-4CB9-AAC3-0A3F5624AF24}"/>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B7A519D7-E68E-4772-8AC8-86F54247E141}"/>
              </a:ext>
            </a:extLst>
          </p:cNvPr>
          <p:cNvSpPr>
            <a:spLocks noGrp="1"/>
          </p:cNvSpPr>
          <p:nvPr>
            <p:ph idx="1"/>
          </p:nvPr>
        </p:nvSpPr>
        <p:spPr/>
        <p:txBody>
          <a:bodyPr/>
          <a:lstStyle/>
          <a:p>
            <a:pPr marL="0" indent="0">
              <a:buNone/>
            </a:pPr>
            <a:r>
              <a:rPr lang="en-GB" dirty="0"/>
              <a:t>Why do people visit Wales?</a:t>
            </a:r>
          </a:p>
          <a:p>
            <a:pPr marL="0" indent="0">
              <a:buNone/>
            </a:pPr>
            <a:endParaRPr lang="en-GB" dirty="0"/>
          </a:p>
          <a:p>
            <a:pPr marL="0" indent="0">
              <a:buNone/>
            </a:pPr>
            <a:r>
              <a:rPr lang="en-GB" dirty="0"/>
              <a:t>Type your answers in the chat box</a:t>
            </a:r>
          </a:p>
        </p:txBody>
      </p:sp>
    </p:spTree>
    <p:extLst>
      <p:ext uri="{BB962C8B-B14F-4D97-AF65-F5344CB8AC3E}">
        <p14:creationId xmlns:p14="http://schemas.microsoft.com/office/powerpoint/2010/main" val="863881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3024-7866-4327-91D5-E354F4E29E68}"/>
              </a:ext>
            </a:extLst>
          </p:cNvPr>
          <p:cNvSpPr>
            <a:spLocks noGrp="1"/>
          </p:cNvSpPr>
          <p:nvPr>
            <p:ph type="title"/>
          </p:nvPr>
        </p:nvSpPr>
        <p:spPr/>
        <p:txBody>
          <a:bodyPr/>
          <a:lstStyle/>
          <a:p>
            <a:r>
              <a:rPr lang="en-GB" dirty="0"/>
              <a:t>Tourism Statistics</a:t>
            </a:r>
          </a:p>
        </p:txBody>
      </p:sp>
      <p:sp>
        <p:nvSpPr>
          <p:cNvPr id="3" name="Content Placeholder 2">
            <a:extLst>
              <a:ext uri="{FF2B5EF4-FFF2-40B4-BE49-F238E27FC236}">
                <a16:creationId xmlns:a16="http://schemas.microsoft.com/office/drawing/2014/main" id="{0F0FD344-0ABA-4032-8DFA-305F3E14BFD7}"/>
              </a:ext>
            </a:extLst>
          </p:cNvPr>
          <p:cNvSpPr>
            <a:spLocks noGrp="1"/>
          </p:cNvSpPr>
          <p:nvPr>
            <p:ph idx="1"/>
          </p:nvPr>
        </p:nvSpPr>
        <p:spPr/>
        <p:txBody>
          <a:bodyPr>
            <a:normAutofit fontScale="92500" lnSpcReduction="20000"/>
          </a:bodyPr>
          <a:lstStyle/>
          <a:p>
            <a:r>
              <a:rPr lang="en-GB" dirty="0"/>
              <a:t>There were increases in visits to Wales during 2019 compared with 2018: an increase of 6.8 per cent to 10,698,000 in terms of trips and an increase of 8.1 per cent to £2,003 million in related spend. The corresponding figures at GB level show smaller increases of 3.6 per cent and 2.9 per cent respectively</a:t>
            </a:r>
          </a:p>
          <a:p>
            <a:r>
              <a:rPr lang="en-GB" dirty="0"/>
              <a:t>During 2019, there were 87,300,000 day visits to destinations in Wales, down 8.8 per cent on the same time in 2018. Related spend (£3,447 million) was down by 14 per cent. The corresponding figures at GB level were down 2.9 per cent on trips, but up by 5 per cent in terms of spend. </a:t>
            </a:r>
          </a:p>
          <a:p>
            <a:r>
              <a:rPr lang="en-GB" dirty="0"/>
              <a:t>The number of international trips to Wales during 2019, increased by 3.6 per cent year on year to just over one million (1,023,000). Visitor spending was £515 million, which was an 18.8 per cent increase on the same time last year.</a:t>
            </a:r>
          </a:p>
        </p:txBody>
      </p:sp>
    </p:spTree>
    <p:extLst>
      <p:ext uri="{BB962C8B-B14F-4D97-AF65-F5344CB8AC3E}">
        <p14:creationId xmlns:p14="http://schemas.microsoft.com/office/powerpoint/2010/main" val="237785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F80C4-E90D-4A07-839A-6AA69398185D}"/>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E68273B2-777D-4A57-8986-E68B0DF40E95}"/>
              </a:ext>
            </a:extLst>
          </p:cNvPr>
          <p:cNvSpPr>
            <a:spLocks noGrp="1"/>
          </p:cNvSpPr>
          <p:nvPr>
            <p:ph idx="1"/>
          </p:nvPr>
        </p:nvSpPr>
        <p:spPr/>
        <p:txBody>
          <a:bodyPr/>
          <a:lstStyle/>
          <a:p>
            <a:pPr marL="0" indent="0">
              <a:buNone/>
            </a:pPr>
            <a:r>
              <a:rPr lang="en-GB" dirty="0"/>
              <a:t>Is tourism an option for all rural towns and villages?</a:t>
            </a:r>
          </a:p>
        </p:txBody>
      </p:sp>
    </p:spTree>
    <p:extLst>
      <p:ext uri="{BB962C8B-B14F-4D97-AF65-F5344CB8AC3E}">
        <p14:creationId xmlns:p14="http://schemas.microsoft.com/office/powerpoint/2010/main" val="1292883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F9031-5818-4D0B-8F17-F30BD0A1A897}"/>
              </a:ext>
            </a:extLst>
          </p:cNvPr>
          <p:cNvSpPr>
            <a:spLocks noGrp="1"/>
          </p:cNvSpPr>
          <p:nvPr>
            <p:ph type="title"/>
          </p:nvPr>
        </p:nvSpPr>
        <p:spPr/>
        <p:txBody>
          <a:bodyPr/>
          <a:lstStyle/>
          <a:p>
            <a:r>
              <a:rPr lang="en-GB" dirty="0"/>
              <a:t>Just before break…..</a:t>
            </a:r>
          </a:p>
        </p:txBody>
      </p:sp>
      <p:sp>
        <p:nvSpPr>
          <p:cNvPr id="3" name="Content Placeholder 2">
            <a:extLst>
              <a:ext uri="{FF2B5EF4-FFF2-40B4-BE49-F238E27FC236}">
                <a16:creationId xmlns:a16="http://schemas.microsoft.com/office/drawing/2014/main" id="{6DFB5D21-C81E-4DEE-83A1-25A920B28E2F}"/>
              </a:ext>
            </a:extLst>
          </p:cNvPr>
          <p:cNvSpPr>
            <a:spLocks noGrp="1"/>
          </p:cNvSpPr>
          <p:nvPr>
            <p:ph idx="1"/>
          </p:nvPr>
        </p:nvSpPr>
        <p:spPr/>
        <p:txBody>
          <a:bodyPr/>
          <a:lstStyle/>
          <a:p>
            <a:pPr marL="0" indent="0">
              <a:buNone/>
            </a:pPr>
            <a:r>
              <a:rPr lang="en-GB" dirty="0"/>
              <a:t>Have a look at the Visit Wales link shared on the Moodle page.  Why do people visit Wales?  What has Wales got to offer that other places have not.</a:t>
            </a:r>
          </a:p>
        </p:txBody>
      </p:sp>
    </p:spTree>
    <p:extLst>
      <p:ext uri="{BB962C8B-B14F-4D97-AF65-F5344CB8AC3E}">
        <p14:creationId xmlns:p14="http://schemas.microsoft.com/office/powerpoint/2010/main" val="879774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7C2294AAF2F6543A7B5499345DE0D9F" ma:contentTypeVersion="13" ma:contentTypeDescription="Create a new document." ma:contentTypeScope="" ma:versionID="a9db25ad10cbea45fc54b97844f47067">
  <xsd:schema xmlns:xsd="http://www.w3.org/2001/XMLSchema" xmlns:xs="http://www.w3.org/2001/XMLSchema" xmlns:p="http://schemas.microsoft.com/office/2006/metadata/properties" xmlns:ns3="7340be44-0415-4863-ac38-21b337616bb7" xmlns:ns4="e4575570-b73c-4350-aef7-f336898d0494" targetNamespace="http://schemas.microsoft.com/office/2006/metadata/properties" ma:root="true" ma:fieldsID="d2dc718e23d7f540dfe0c39d3a796f7b" ns3:_="" ns4:_="">
    <xsd:import namespace="7340be44-0415-4863-ac38-21b337616bb7"/>
    <xsd:import namespace="e4575570-b73c-4350-aef7-f336898d049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40be44-0415-4863-ac38-21b337616b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4575570-b73c-4350-aef7-f336898d049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A4C006-5076-42EC-A31D-3801FC89A8E6}">
  <ds:schemaRefs>
    <ds:schemaRef ds:uri="http://purl.org/dc/elements/1.1/"/>
    <ds:schemaRef ds:uri="http://schemas.microsoft.com/office/2006/metadata/properties"/>
    <ds:schemaRef ds:uri="7340be44-0415-4863-ac38-21b337616bb7"/>
    <ds:schemaRef ds:uri="http://purl.org/dc/terms/"/>
    <ds:schemaRef ds:uri="http://schemas.microsoft.com/office/2006/documentManagement/types"/>
    <ds:schemaRef ds:uri="http://purl.org/dc/dcmitype/"/>
    <ds:schemaRef ds:uri="e4575570-b73c-4350-aef7-f336898d0494"/>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EDA19DE-8259-4209-8C84-801038505629}">
  <ds:schemaRefs>
    <ds:schemaRef ds:uri="http://schemas.microsoft.com/sharepoint/v3/contenttype/forms"/>
  </ds:schemaRefs>
</ds:datastoreItem>
</file>

<file path=customXml/itemProps3.xml><?xml version="1.0" encoding="utf-8"?>
<ds:datastoreItem xmlns:ds="http://schemas.openxmlformats.org/officeDocument/2006/customXml" ds:itemID="{621F3E45-711D-4C6E-A61A-14FB27AC96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340be44-0415-4863-ac38-21b337616bb7"/>
    <ds:schemaRef ds:uri="e4575570-b73c-4350-aef7-f336898d04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1158</TotalTime>
  <Words>888</Words>
  <Application>Microsoft Office PowerPoint</Application>
  <PresentationFormat>Widescreen</PresentationFormat>
  <Paragraphs>87</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Rural Business and Diversification</vt:lpstr>
      <vt:lpstr>Rural</vt:lpstr>
      <vt:lpstr>Definition</vt:lpstr>
      <vt:lpstr>PowerPoint Presentation</vt:lpstr>
      <vt:lpstr>Rural Enterprise</vt:lpstr>
      <vt:lpstr>PowerPoint Presentation</vt:lpstr>
      <vt:lpstr>Elements of Rural Business</vt:lpstr>
      <vt:lpstr>PowerPoint Presentation</vt:lpstr>
      <vt:lpstr>Activity</vt:lpstr>
      <vt:lpstr>Types of Farming</vt:lpstr>
      <vt:lpstr>Farming Statistics</vt:lpstr>
      <vt:lpstr>PowerPoint Presentation</vt:lpstr>
      <vt:lpstr>Activity</vt:lpstr>
      <vt:lpstr>Characteristics of Rural Town</vt:lpstr>
      <vt:lpstr>PowerPoint Presentation</vt:lpstr>
      <vt:lpstr>Issues effecting the area</vt:lpstr>
      <vt:lpstr>PowerPoint Presentation</vt:lpstr>
      <vt:lpstr>Activity</vt:lpstr>
      <vt:lpstr>Tourism Statistics</vt:lpstr>
      <vt:lpstr>Discussion</vt:lpstr>
      <vt:lpstr>Just before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Rural Enterprise</dc:title>
  <dc:creator>Jessica Shore</dc:creator>
  <cp:lastModifiedBy>Jessica Shore</cp:lastModifiedBy>
  <cp:revision>20</cp:revision>
  <dcterms:created xsi:type="dcterms:W3CDTF">2021-01-29T13:18:25Z</dcterms:created>
  <dcterms:modified xsi:type="dcterms:W3CDTF">2021-02-01T11:35:57Z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0x010100A7C2294AAF2F6543A7B5499345DE0D9F</vt:lpwstr>
  </property>
</Properties>
</file>