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5601" autoAdjust="0"/>
  </p:normalViewPr>
  <p:slideViewPr>
    <p:cSldViewPr snapToGrid="0">
      <p:cViewPr varScale="1">
        <p:scale>
          <a:sx n="85" d="100"/>
          <a:sy n="85" d="100"/>
        </p:scale>
        <p:origin x="59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7C9E039-1745-4A30-9F69-54E29EEC7992}"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3788AA68-1712-48DF-976B-DAD656AFA11B}">
      <dgm:prSet/>
      <dgm:spPr/>
      <dgm:t>
        <a:bodyPr/>
        <a:lstStyle/>
        <a:p>
          <a:r>
            <a:rPr lang="en-US" b="1" dirty="0"/>
            <a:t>Research Aim</a:t>
          </a:r>
          <a:endParaRPr lang="en-US" dirty="0"/>
        </a:p>
      </dgm:t>
    </dgm:pt>
    <dgm:pt modelId="{CF459C04-F642-4D6F-9290-CA2301AE0964}" type="parTrans" cxnId="{F2B5F795-52F3-4214-B5E1-BD4D374AD1E6}">
      <dgm:prSet/>
      <dgm:spPr/>
      <dgm:t>
        <a:bodyPr/>
        <a:lstStyle/>
        <a:p>
          <a:endParaRPr lang="en-US"/>
        </a:p>
      </dgm:t>
    </dgm:pt>
    <dgm:pt modelId="{D5C9AF08-F221-45E1-8576-E87F66BF35D9}" type="sibTrans" cxnId="{F2B5F795-52F3-4214-B5E1-BD4D374AD1E6}">
      <dgm:prSet/>
      <dgm:spPr/>
      <dgm:t>
        <a:bodyPr/>
        <a:lstStyle/>
        <a:p>
          <a:endParaRPr lang="en-US"/>
        </a:p>
      </dgm:t>
    </dgm:pt>
    <dgm:pt modelId="{62E42E79-3123-4A74-B20D-2B19EA3887D1}">
      <dgm:prSet/>
      <dgm:spPr/>
      <dgm:t>
        <a:bodyPr/>
        <a:lstStyle/>
        <a:p>
          <a:r>
            <a:rPr lang="en-US"/>
            <a:t>This study is expected to create a Python-based simulation model to assess the susceptibility of IoT-based communication protocols to attacks at the protocol level, and this could be done by examining the effects of protocol-ability attacks like replay, spoofing, and denial-of-service (DoS).</a:t>
          </a:r>
        </a:p>
      </dgm:t>
    </dgm:pt>
    <dgm:pt modelId="{8518C37D-FF52-4866-BEB8-12D75CDD4D14}" type="parTrans" cxnId="{AC308CA8-3135-444C-BED0-3738BD129FC7}">
      <dgm:prSet/>
      <dgm:spPr/>
      <dgm:t>
        <a:bodyPr/>
        <a:lstStyle/>
        <a:p>
          <a:endParaRPr lang="en-US"/>
        </a:p>
      </dgm:t>
    </dgm:pt>
    <dgm:pt modelId="{73295B0B-7C3E-4AEC-93A1-470FD4C77277}" type="sibTrans" cxnId="{AC308CA8-3135-444C-BED0-3738BD129FC7}">
      <dgm:prSet/>
      <dgm:spPr/>
      <dgm:t>
        <a:bodyPr/>
        <a:lstStyle/>
        <a:p>
          <a:endParaRPr lang="en-US"/>
        </a:p>
      </dgm:t>
    </dgm:pt>
    <dgm:pt modelId="{24F9C0EC-DCE1-4CB6-B9E9-72E71B6EE7A0}">
      <dgm:prSet/>
      <dgm:spPr/>
      <dgm:t>
        <a:bodyPr/>
        <a:lstStyle/>
        <a:p>
          <a:r>
            <a:rPr lang="en-US" b="1" dirty="0"/>
            <a:t>Research Objectives</a:t>
          </a:r>
          <a:endParaRPr lang="en-US" dirty="0"/>
        </a:p>
      </dgm:t>
    </dgm:pt>
    <dgm:pt modelId="{D435A4D1-89D5-410E-8BFA-E32EC30B644B}" type="parTrans" cxnId="{657BD764-441E-489D-AA6D-29EB7172BB6A}">
      <dgm:prSet/>
      <dgm:spPr/>
      <dgm:t>
        <a:bodyPr/>
        <a:lstStyle/>
        <a:p>
          <a:endParaRPr lang="en-US"/>
        </a:p>
      </dgm:t>
    </dgm:pt>
    <dgm:pt modelId="{7EF41408-F59E-486A-A1D7-FB37395B97EF}" type="sibTrans" cxnId="{657BD764-441E-489D-AA6D-29EB7172BB6A}">
      <dgm:prSet/>
      <dgm:spPr/>
      <dgm:t>
        <a:bodyPr/>
        <a:lstStyle/>
        <a:p>
          <a:endParaRPr lang="en-US"/>
        </a:p>
      </dgm:t>
    </dgm:pt>
    <dgm:pt modelId="{01BDAAE1-428C-4E17-8D0D-B38A8FC7874B}">
      <dgm:prSet/>
      <dgm:spPr/>
      <dgm:t>
        <a:bodyPr/>
        <a:lstStyle/>
        <a:p>
          <a:r>
            <a:rPr lang="en-US"/>
            <a:t>To carry out a critical analysis of existing literature on the subject of IoT communication protocols and discover the major security gaps and issues that are yet to be resolved.</a:t>
          </a:r>
        </a:p>
      </dgm:t>
    </dgm:pt>
    <dgm:pt modelId="{92F9000A-F88C-4CC8-9A71-156293F4F673}" type="parTrans" cxnId="{A725E6AB-29D3-4A3F-B060-EDA79415A608}">
      <dgm:prSet/>
      <dgm:spPr/>
      <dgm:t>
        <a:bodyPr/>
        <a:lstStyle/>
        <a:p>
          <a:endParaRPr lang="en-US"/>
        </a:p>
      </dgm:t>
    </dgm:pt>
    <dgm:pt modelId="{E083EC2E-2AA3-4F86-919C-FA3ECC0A64C9}" type="sibTrans" cxnId="{A725E6AB-29D3-4A3F-B060-EDA79415A608}">
      <dgm:prSet/>
      <dgm:spPr/>
      <dgm:t>
        <a:bodyPr/>
        <a:lstStyle/>
        <a:p>
          <a:endParaRPr lang="en-US"/>
        </a:p>
      </dgm:t>
    </dgm:pt>
    <dgm:pt modelId="{08D328DB-BF4C-4551-B1AD-E76A3B316A8C}">
      <dgm:prSet/>
      <dgm:spPr/>
      <dgm:t>
        <a:bodyPr/>
        <a:lstStyle/>
        <a:p>
          <a:r>
            <a:rPr lang="en-US"/>
            <a:t>To develop and construct a simulated IoT in Python that is realistic with regard to normal communication utilising low-weight protocols, like MQTT or CoAP.</a:t>
          </a:r>
        </a:p>
      </dgm:t>
    </dgm:pt>
    <dgm:pt modelId="{C3FB02CE-D798-43AE-831B-186641949B96}" type="parTrans" cxnId="{11D006CC-1753-4011-8F6D-0CA159770A29}">
      <dgm:prSet/>
      <dgm:spPr/>
      <dgm:t>
        <a:bodyPr/>
        <a:lstStyle/>
        <a:p>
          <a:endParaRPr lang="en-US"/>
        </a:p>
      </dgm:t>
    </dgm:pt>
    <dgm:pt modelId="{B37FE570-F47F-4323-A27D-E6D04885E147}" type="sibTrans" cxnId="{11D006CC-1753-4011-8F6D-0CA159770A29}">
      <dgm:prSet/>
      <dgm:spPr/>
      <dgm:t>
        <a:bodyPr/>
        <a:lstStyle/>
        <a:p>
          <a:endParaRPr lang="en-US"/>
        </a:p>
      </dgm:t>
    </dgm:pt>
    <dgm:pt modelId="{31659F3F-4998-453A-8E48-E7840777DF0D}">
      <dgm:prSet/>
      <dgm:spPr/>
      <dgm:t>
        <a:bodyPr/>
        <a:lstStyle/>
        <a:p>
          <a:r>
            <a:rPr lang="en-US"/>
            <a:t>To model and implement various protocol-level cyberattacks (such as replay, spoofing and DoS) in the controlled simulation environment.</a:t>
          </a:r>
        </a:p>
      </dgm:t>
    </dgm:pt>
    <dgm:pt modelId="{F3F101EE-EFE5-47C0-9349-AC9A070941AD}" type="parTrans" cxnId="{4B28783A-EC0D-4FFE-9687-6C73F6C0D47D}">
      <dgm:prSet/>
      <dgm:spPr/>
      <dgm:t>
        <a:bodyPr/>
        <a:lstStyle/>
        <a:p>
          <a:endParaRPr lang="en-US"/>
        </a:p>
      </dgm:t>
    </dgm:pt>
    <dgm:pt modelId="{2C780876-F30F-4D50-887C-987F080C697B}" type="sibTrans" cxnId="{4B28783A-EC0D-4FFE-9687-6C73F6C0D47D}">
      <dgm:prSet/>
      <dgm:spPr/>
      <dgm:t>
        <a:bodyPr/>
        <a:lstStyle/>
        <a:p>
          <a:endParaRPr lang="en-US"/>
        </a:p>
      </dgm:t>
    </dgm:pt>
    <dgm:pt modelId="{A4016FD8-6F15-4181-A958-F3BE9FA09035}">
      <dgm:prSet/>
      <dgm:spPr/>
      <dgm:t>
        <a:bodyPr/>
        <a:lstStyle/>
        <a:p>
          <a:r>
            <a:rPr lang="en-US"/>
            <a:t>To gather and examine the communication logs and performance indicators under normal condition and attack condition to track anomalies in latency, throughput, message integrity as well as pattern of traffic.</a:t>
          </a:r>
        </a:p>
      </dgm:t>
    </dgm:pt>
    <dgm:pt modelId="{34CBDA6E-E69D-4027-AF66-3DA344CB7053}" type="parTrans" cxnId="{349298DA-3A57-42D8-9C15-F6BE305D659E}">
      <dgm:prSet/>
      <dgm:spPr/>
      <dgm:t>
        <a:bodyPr/>
        <a:lstStyle/>
        <a:p>
          <a:endParaRPr lang="en-US"/>
        </a:p>
      </dgm:t>
    </dgm:pt>
    <dgm:pt modelId="{01415695-0950-4800-BC2A-45A897B63B3D}" type="sibTrans" cxnId="{349298DA-3A57-42D8-9C15-F6BE305D659E}">
      <dgm:prSet/>
      <dgm:spPr/>
      <dgm:t>
        <a:bodyPr/>
        <a:lstStyle/>
        <a:p>
          <a:endParaRPr lang="en-US"/>
        </a:p>
      </dgm:t>
    </dgm:pt>
    <dgm:pt modelId="{D4F85C5C-5A6F-4FE3-824A-A2CC9BBCBE49}">
      <dgm:prSet/>
      <dgm:spPr/>
      <dgm:t>
        <a:bodyPr/>
        <a:lstStyle/>
        <a:p>
          <a:r>
            <a:rPr lang="en-US"/>
            <a:t>To determine the effectiveness of the current protocol-level security features and suggest viable mitigation measures in the form of the simulation results.</a:t>
          </a:r>
        </a:p>
      </dgm:t>
    </dgm:pt>
    <dgm:pt modelId="{BA46A71B-17B6-4E7B-AE97-F3649DEBAA70}" type="parTrans" cxnId="{B117ECA0-6E42-43F0-8746-3B5B965A4D14}">
      <dgm:prSet/>
      <dgm:spPr/>
      <dgm:t>
        <a:bodyPr/>
        <a:lstStyle/>
        <a:p>
          <a:endParaRPr lang="en-US"/>
        </a:p>
      </dgm:t>
    </dgm:pt>
    <dgm:pt modelId="{3E2DA5CF-818E-4398-B07E-5A4FD091B667}" type="sibTrans" cxnId="{B117ECA0-6E42-43F0-8746-3B5B965A4D14}">
      <dgm:prSet/>
      <dgm:spPr/>
      <dgm:t>
        <a:bodyPr/>
        <a:lstStyle/>
        <a:p>
          <a:endParaRPr lang="en-US"/>
        </a:p>
      </dgm:t>
    </dgm:pt>
    <dgm:pt modelId="{D44E764D-F935-497B-BC4B-7524003CE19F}" type="pres">
      <dgm:prSet presAssocID="{A7C9E039-1745-4A30-9F69-54E29EEC7992}" presName="linear" presStyleCnt="0">
        <dgm:presLayoutVars>
          <dgm:dir/>
          <dgm:animLvl val="lvl"/>
          <dgm:resizeHandles val="exact"/>
        </dgm:presLayoutVars>
      </dgm:prSet>
      <dgm:spPr/>
    </dgm:pt>
    <dgm:pt modelId="{2C6E8CBA-706F-4A2C-8A16-9404351028FD}" type="pres">
      <dgm:prSet presAssocID="{3788AA68-1712-48DF-976B-DAD656AFA11B}" presName="parentLin" presStyleCnt="0"/>
      <dgm:spPr/>
    </dgm:pt>
    <dgm:pt modelId="{AAE11967-7DCE-49EC-8CFB-79DBAC91F5B3}" type="pres">
      <dgm:prSet presAssocID="{3788AA68-1712-48DF-976B-DAD656AFA11B}" presName="parentLeftMargin" presStyleLbl="node1" presStyleIdx="0" presStyleCnt="2"/>
      <dgm:spPr/>
    </dgm:pt>
    <dgm:pt modelId="{38ABBF99-BF17-4533-83CC-4808A30B104B}" type="pres">
      <dgm:prSet presAssocID="{3788AA68-1712-48DF-976B-DAD656AFA11B}" presName="parentText" presStyleLbl="node1" presStyleIdx="0" presStyleCnt="2">
        <dgm:presLayoutVars>
          <dgm:chMax val="0"/>
          <dgm:bulletEnabled val="1"/>
        </dgm:presLayoutVars>
      </dgm:prSet>
      <dgm:spPr/>
    </dgm:pt>
    <dgm:pt modelId="{DEC09328-F3FD-4973-B727-F97A67A0BEA9}" type="pres">
      <dgm:prSet presAssocID="{3788AA68-1712-48DF-976B-DAD656AFA11B}" presName="negativeSpace" presStyleCnt="0"/>
      <dgm:spPr/>
    </dgm:pt>
    <dgm:pt modelId="{2B393F80-0966-4C8B-BDE6-7F6DC81C5401}" type="pres">
      <dgm:prSet presAssocID="{3788AA68-1712-48DF-976B-DAD656AFA11B}" presName="childText" presStyleLbl="conFgAcc1" presStyleIdx="0" presStyleCnt="2">
        <dgm:presLayoutVars>
          <dgm:bulletEnabled val="1"/>
        </dgm:presLayoutVars>
      </dgm:prSet>
      <dgm:spPr/>
    </dgm:pt>
    <dgm:pt modelId="{E769F579-1A68-4ABD-89EC-27FA6BFEA89C}" type="pres">
      <dgm:prSet presAssocID="{D5C9AF08-F221-45E1-8576-E87F66BF35D9}" presName="spaceBetweenRectangles" presStyleCnt="0"/>
      <dgm:spPr/>
    </dgm:pt>
    <dgm:pt modelId="{A05C0F5D-E01E-4C5F-9A41-964398280D12}" type="pres">
      <dgm:prSet presAssocID="{24F9C0EC-DCE1-4CB6-B9E9-72E71B6EE7A0}" presName="parentLin" presStyleCnt="0"/>
      <dgm:spPr/>
    </dgm:pt>
    <dgm:pt modelId="{F52810BB-8E91-4A95-B954-CAE516E503FA}" type="pres">
      <dgm:prSet presAssocID="{24F9C0EC-DCE1-4CB6-B9E9-72E71B6EE7A0}" presName="parentLeftMargin" presStyleLbl="node1" presStyleIdx="0" presStyleCnt="2"/>
      <dgm:spPr/>
    </dgm:pt>
    <dgm:pt modelId="{F5B5337C-169F-483A-B789-17E71DDF7FA1}" type="pres">
      <dgm:prSet presAssocID="{24F9C0EC-DCE1-4CB6-B9E9-72E71B6EE7A0}" presName="parentText" presStyleLbl="node1" presStyleIdx="1" presStyleCnt="2">
        <dgm:presLayoutVars>
          <dgm:chMax val="0"/>
          <dgm:bulletEnabled val="1"/>
        </dgm:presLayoutVars>
      </dgm:prSet>
      <dgm:spPr/>
    </dgm:pt>
    <dgm:pt modelId="{84A8D34C-E343-48D1-9A61-1BB4F837D8DC}" type="pres">
      <dgm:prSet presAssocID="{24F9C0EC-DCE1-4CB6-B9E9-72E71B6EE7A0}" presName="negativeSpace" presStyleCnt="0"/>
      <dgm:spPr/>
    </dgm:pt>
    <dgm:pt modelId="{E7F96395-BA1A-4449-89F2-3E3E41DEDB37}" type="pres">
      <dgm:prSet presAssocID="{24F9C0EC-DCE1-4CB6-B9E9-72E71B6EE7A0}" presName="childText" presStyleLbl="conFgAcc1" presStyleIdx="1" presStyleCnt="2">
        <dgm:presLayoutVars>
          <dgm:bulletEnabled val="1"/>
        </dgm:presLayoutVars>
      </dgm:prSet>
      <dgm:spPr/>
    </dgm:pt>
  </dgm:ptLst>
  <dgm:cxnLst>
    <dgm:cxn modelId="{8722690D-5600-418E-91E5-C719C1958030}" type="presOf" srcId="{A4016FD8-6F15-4181-A958-F3BE9FA09035}" destId="{E7F96395-BA1A-4449-89F2-3E3E41DEDB37}" srcOrd="0" destOrd="3" presId="urn:microsoft.com/office/officeart/2005/8/layout/list1"/>
    <dgm:cxn modelId="{4B28783A-EC0D-4FFE-9687-6C73F6C0D47D}" srcId="{24F9C0EC-DCE1-4CB6-B9E9-72E71B6EE7A0}" destId="{31659F3F-4998-453A-8E48-E7840777DF0D}" srcOrd="2" destOrd="0" parTransId="{F3F101EE-EFE5-47C0-9349-AC9A070941AD}" sibTransId="{2C780876-F30F-4D50-887C-987F080C697B}"/>
    <dgm:cxn modelId="{DF8F3B3D-0C3A-4BF6-A6DA-21330D73757D}" type="presOf" srcId="{3788AA68-1712-48DF-976B-DAD656AFA11B}" destId="{38ABBF99-BF17-4533-83CC-4808A30B104B}" srcOrd="1" destOrd="0" presId="urn:microsoft.com/office/officeart/2005/8/layout/list1"/>
    <dgm:cxn modelId="{DD255040-79F5-46E4-8BFE-9FF9966102EE}" type="presOf" srcId="{01BDAAE1-428C-4E17-8D0D-B38A8FC7874B}" destId="{E7F96395-BA1A-4449-89F2-3E3E41DEDB37}" srcOrd="0" destOrd="0" presId="urn:microsoft.com/office/officeart/2005/8/layout/list1"/>
    <dgm:cxn modelId="{76008C42-2AF2-47BA-AD7D-28CE4859E4F0}" type="presOf" srcId="{24F9C0EC-DCE1-4CB6-B9E9-72E71B6EE7A0}" destId="{F52810BB-8E91-4A95-B954-CAE516E503FA}" srcOrd="0" destOrd="0" presId="urn:microsoft.com/office/officeart/2005/8/layout/list1"/>
    <dgm:cxn modelId="{657BD764-441E-489D-AA6D-29EB7172BB6A}" srcId="{A7C9E039-1745-4A30-9F69-54E29EEC7992}" destId="{24F9C0EC-DCE1-4CB6-B9E9-72E71B6EE7A0}" srcOrd="1" destOrd="0" parTransId="{D435A4D1-89D5-410E-8BFA-E32EC30B644B}" sibTransId="{7EF41408-F59E-486A-A1D7-FB37395B97EF}"/>
    <dgm:cxn modelId="{869D506F-C178-48C7-8C67-4CCB0C9BDB37}" type="presOf" srcId="{A7C9E039-1745-4A30-9F69-54E29EEC7992}" destId="{D44E764D-F935-497B-BC4B-7524003CE19F}" srcOrd="0" destOrd="0" presId="urn:microsoft.com/office/officeart/2005/8/layout/list1"/>
    <dgm:cxn modelId="{C22E0591-CCDA-4A64-BFC5-63C66635B719}" type="presOf" srcId="{3788AA68-1712-48DF-976B-DAD656AFA11B}" destId="{AAE11967-7DCE-49EC-8CFB-79DBAC91F5B3}" srcOrd="0" destOrd="0" presId="urn:microsoft.com/office/officeart/2005/8/layout/list1"/>
    <dgm:cxn modelId="{F2B5F795-52F3-4214-B5E1-BD4D374AD1E6}" srcId="{A7C9E039-1745-4A30-9F69-54E29EEC7992}" destId="{3788AA68-1712-48DF-976B-DAD656AFA11B}" srcOrd="0" destOrd="0" parTransId="{CF459C04-F642-4D6F-9290-CA2301AE0964}" sibTransId="{D5C9AF08-F221-45E1-8576-E87F66BF35D9}"/>
    <dgm:cxn modelId="{ECFB6AA0-4110-48A4-BC24-5103283FC3FD}" type="presOf" srcId="{24F9C0EC-DCE1-4CB6-B9E9-72E71B6EE7A0}" destId="{F5B5337C-169F-483A-B789-17E71DDF7FA1}" srcOrd="1" destOrd="0" presId="urn:microsoft.com/office/officeart/2005/8/layout/list1"/>
    <dgm:cxn modelId="{B117ECA0-6E42-43F0-8746-3B5B965A4D14}" srcId="{24F9C0EC-DCE1-4CB6-B9E9-72E71B6EE7A0}" destId="{D4F85C5C-5A6F-4FE3-824A-A2CC9BBCBE49}" srcOrd="4" destOrd="0" parTransId="{BA46A71B-17B6-4E7B-AE97-F3649DEBAA70}" sibTransId="{3E2DA5CF-818E-4398-B07E-5A4FD091B667}"/>
    <dgm:cxn modelId="{A09244A5-650E-474B-AAC9-B8A4CEC3805F}" type="presOf" srcId="{62E42E79-3123-4A74-B20D-2B19EA3887D1}" destId="{2B393F80-0966-4C8B-BDE6-7F6DC81C5401}" srcOrd="0" destOrd="0" presId="urn:microsoft.com/office/officeart/2005/8/layout/list1"/>
    <dgm:cxn modelId="{180852A7-CD2C-4129-AB48-24558276BD13}" type="presOf" srcId="{31659F3F-4998-453A-8E48-E7840777DF0D}" destId="{E7F96395-BA1A-4449-89F2-3E3E41DEDB37}" srcOrd="0" destOrd="2" presId="urn:microsoft.com/office/officeart/2005/8/layout/list1"/>
    <dgm:cxn modelId="{AC308CA8-3135-444C-BED0-3738BD129FC7}" srcId="{3788AA68-1712-48DF-976B-DAD656AFA11B}" destId="{62E42E79-3123-4A74-B20D-2B19EA3887D1}" srcOrd="0" destOrd="0" parTransId="{8518C37D-FF52-4866-BEB8-12D75CDD4D14}" sibTransId="{73295B0B-7C3E-4AEC-93A1-470FD4C77277}"/>
    <dgm:cxn modelId="{A725E6AB-29D3-4A3F-B060-EDA79415A608}" srcId="{24F9C0EC-DCE1-4CB6-B9E9-72E71B6EE7A0}" destId="{01BDAAE1-428C-4E17-8D0D-B38A8FC7874B}" srcOrd="0" destOrd="0" parTransId="{92F9000A-F88C-4CC8-9A71-156293F4F673}" sibTransId="{E083EC2E-2AA3-4F86-919C-FA3ECC0A64C9}"/>
    <dgm:cxn modelId="{6FFE55AE-A298-4013-BB1F-7DE4ADAEE7DB}" type="presOf" srcId="{D4F85C5C-5A6F-4FE3-824A-A2CC9BBCBE49}" destId="{E7F96395-BA1A-4449-89F2-3E3E41DEDB37}" srcOrd="0" destOrd="4" presId="urn:microsoft.com/office/officeart/2005/8/layout/list1"/>
    <dgm:cxn modelId="{FA85D5C4-0541-4C99-86DE-BB1A00E0A8F3}" type="presOf" srcId="{08D328DB-BF4C-4551-B1AD-E76A3B316A8C}" destId="{E7F96395-BA1A-4449-89F2-3E3E41DEDB37}" srcOrd="0" destOrd="1" presId="urn:microsoft.com/office/officeart/2005/8/layout/list1"/>
    <dgm:cxn modelId="{11D006CC-1753-4011-8F6D-0CA159770A29}" srcId="{24F9C0EC-DCE1-4CB6-B9E9-72E71B6EE7A0}" destId="{08D328DB-BF4C-4551-B1AD-E76A3B316A8C}" srcOrd="1" destOrd="0" parTransId="{C3FB02CE-D798-43AE-831B-186641949B96}" sibTransId="{B37FE570-F47F-4323-A27D-E6D04885E147}"/>
    <dgm:cxn modelId="{349298DA-3A57-42D8-9C15-F6BE305D659E}" srcId="{24F9C0EC-DCE1-4CB6-B9E9-72E71B6EE7A0}" destId="{A4016FD8-6F15-4181-A958-F3BE9FA09035}" srcOrd="3" destOrd="0" parTransId="{34CBDA6E-E69D-4027-AF66-3DA344CB7053}" sibTransId="{01415695-0950-4800-BC2A-45A897B63B3D}"/>
    <dgm:cxn modelId="{0C2DDCD1-3CB4-4242-8353-32C0FE7DD041}" type="presParOf" srcId="{D44E764D-F935-497B-BC4B-7524003CE19F}" destId="{2C6E8CBA-706F-4A2C-8A16-9404351028FD}" srcOrd="0" destOrd="0" presId="urn:microsoft.com/office/officeart/2005/8/layout/list1"/>
    <dgm:cxn modelId="{DC8D3FD1-3ED3-46FA-A569-3AFF26BD5AA6}" type="presParOf" srcId="{2C6E8CBA-706F-4A2C-8A16-9404351028FD}" destId="{AAE11967-7DCE-49EC-8CFB-79DBAC91F5B3}" srcOrd="0" destOrd="0" presId="urn:microsoft.com/office/officeart/2005/8/layout/list1"/>
    <dgm:cxn modelId="{13D37831-B021-4CD7-8628-248E78F7288E}" type="presParOf" srcId="{2C6E8CBA-706F-4A2C-8A16-9404351028FD}" destId="{38ABBF99-BF17-4533-83CC-4808A30B104B}" srcOrd="1" destOrd="0" presId="urn:microsoft.com/office/officeart/2005/8/layout/list1"/>
    <dgm:cxn modelId="{D95FC121-B708-4B22-9ED6-B42F342C7A41}" type="presParOf" srcId="{D44E764D-F935-497B-BC4B-7524003CE19F}" destId="{DEC09328-F3FD-4973-B727-F97A67A0BEA9}" srcOrd="1" destOrd="0" presId="urn:microsoft.com/office/officeart/2005/8/layout/list1"/>
    <dgm:cxn modelId="{ED76653A-EAF8-4D33-B135-061CE08B5503}" type="presParOf" srcId="{D44E764D-F935-497B-BC4B-7524003CE19F}" destId="{2B393F80-0966-4C8B-BDE6-7F6DC81C5401}" srcOrd="2" destOrd="0" presId="urn:microsoft.com/office/officeart/2005/8/layout/list1"/>
    <dgm:cxn modelId="{B18D5C1B-194F-47C3-AA19-54181E212257}" type="presParOf" srcId="{D44E764D-F935-497B-BC4B-7524003CE19F}" destId="{E769F579-1A68-4ABD-89EC-27FA6BFEA89C}" srcOrd="3" destOrd="0" presId="urn:microsoft.com/office/officeart/2005/8/layout/list1"/>
    <dgm:cxn modelId="{BAE0CDE5-E989-4AFC-93D0-2B15EAFAC228}" type="presParOf" srcId="{D44E764D-F935-497B-BC4B-7524003CE19F}" destId="{A05C0F5D-E01E-4C5F-9A41-964398280D12}" srcOrd="4" destOrd="0" presId="urn:microsoft.com/office/officeart/2005/8/layout/list1"/>
    <dgm:cxn modelId="{0D2FF1A6-12B9-4EE5-8270-129C7E859CD7}" type="presParOf" srcId="{A05C0F5D-E01E-4C5F-9A41-964398280D12}" destId="{F52810BB-8E91-4A95-B954-CAE516E503FA}" srcOrd="0" destOrd="0" presId="urn:microsoft.com/office/officeart/2005/8/layout/list1"/>
    <dgm:cxn modelId="{44150C00-C933-4028-95F1-F90661FEDBE0}" type="presParOf" srcId="{A05C0F5D-E01E-4C5F-9A41-964398280D12}" destId="{F5B5337C-169F-483A-B789-17E71DDF7FA1}" srcOrd="1" destOrd="0" presId="urn:microsoft.com/office/officeart/2005/8/layout/list1"/>
    <dgm:cxn modelId="{8646BA7E-2145-4503-B63E-472A56C8CB95}" type="presParOf" srcId="{D44E764D-F935-497B-BC4B-7524003CE19F}" destId="{84A8D34C-E343-48D1-9A61-1BB4F837D8DC}" srcOrd="5" destOrd="0" presId="urn:microsoft.com/office/officeart/2005/8/layout/list1"/>
    <dgm:cxn modelId="{5D79D28C-7332-4389-8AD2-3E88EFF2BAE2}" type="presParOf" srcId="{D44E764D-F935-497B-BC4B-7524003CE19F}" destId="{E7F96395-BA1A-4449-89F2-3E3E41DEDB37}"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B8614B-924E-41FA-9A49-03057CF7D9AF}" type="doc">
      <dgm:prSet loTypeId="urn:microsoft.com/office/officeart/2005/8/layout/default#1" loCatId="list" qsTypeId="urn:microsoft.com/office/officeart/2005/8/quickstyle/simple1" qsCatId="simple" csTypeId="urn:microsoft.com/office/officeart/2005/8/colors/colorful2" csCatId="colorful"/>
      <dgm:spPr/>
      <dgm:t>
        <a:bodyPr/>
        <a:lstStyle/>
        <a:p>
          <a:endParaRPr lang="en-US"/>
        </a:p>
      </dgm:t>
    </dgm:pt>
    <dgm:pt modelId="{AB8140C2-9F3A-4636-8B2B-FACF57997196}">
      <dgm:prSet/>
      <dgm:spPr/>
      <dgm:t>
        <a:bodyPr/>
        <a:lstStyle/>
        <a:p>
          <a:r>
            <a:rPr lang="en-US" i="0" baseline="0"/>
            <a:t>Simulation-based experimental research design.</a:t>
          </a:r>
          <a:endParaRPr lang="en-US"/>
        </a:p>
      </dgm:t>
    </dgm:pt>
    <dgm:pt modelId="{CDF33D34-BBD5-42F1-A3D6-CD1CC5C97712}" type="parTrans" cxnId="{E870D692-B965-4E43-BEC6-C047A549F9C1}">
      <dgm:prSet/>
      <dgm:spPr/>
      <dgm:t>
        <a:bodyPr/>
        <a:lstStyle/>
        <a:p>
          <a:endParaRPr lang="en-US"/>
        </a:p>
      </dgm:t>
    </dgm:pt>
    <dgm:pt modelId="{5C7C26D9-D225-426E-A6FC-25157377DE17}" type="sibTrans" cxnId="{E870D692-B965-4E43-BEC6-C047A549F9C1}">
      <dgm:prSet/>
      <dgm:spPr/>
      <dgm:t>
        <a:bodyPr/>
        <a:lstStyle/>
        <a:p>
          <a:endParaRPr lang="en-US"/>
        </a:p>
      </dgm:t>
    </dgm:pt>
    <dgm:pt modelId="{65119AC3-52BD-4460-8868-E7DF0F0F71CF}">
      <dgm:prSet/>
      <dgm:spPr/>
      <dgm:t>
        <a:bodyPr/>
        <a:lstStyle/>
        <a:p>
          <a:r>
            <a:rPr lang="en-US" i="0" baseline="0"/>
            <a:t>Chosen due to cost, scalability, and ethical limits of real IoT hardware.</a:t>
          </a:r>
          <a:endParaRPr lang="en-US"/>
        </a:p>
      </dgm:t>
    </dgm:pt>
    <dgm:pt modelId="{181AB452-3371-423B-ACE4-5EC3A5E28773}" type="parTrans" cxnId="{E7039C88-8454-424D-BA28-B7B3AD7ACBFF}">
      <dgm:prSet/>
      <dgm:spPr/>
      <dgm:t>
        <a:bodyPr/>
        <a:lstStyle/>
        <a:p>
          <a:endParaRPr lang="en-US"/>
        </a:p>
      </dgm:t>
    </dgm:pt>
    <dgm:pt modelId="{04B75CF5-E9E0-4514-92B8-20CB5A35DC3B}" type="sibTrans" cxnId="{E7039C88-8454-424D-BA28-B7B3AD7ACBFF}">
      <dgm:prSet/>
      <dgm:spPr/>
      <dgm:t>
        <a:bodyPr/>
        <a:lstStyle/>
        <a:p>
          <a:endParaRPr lang="en-US"/>
        </a:p>
      </dgm:t>
    </dgm:pt>
    <dgm:pt modelId="{57FB9B9B-5CB2-44C6-B94E-32EC8FCAF2E9}">
      <dgm:prSet/>
      <dgm:spPr/>
      <dgm:t>
        <a:bodyPr/>
        <a:lstStyle/>
        <a:p>
          <a:r>
            <a:rPr lang="en-US" i="0" baseline="0"/>
            <a:t>Python used to build a controlled, reproducible IoT communication environment.</a:t>
          </a:r>
          <a:endParaRPr lang="en-US"/>
        </a:p>
      </dgm:t>
    </dgm:pt>
    <dgm:pt modelId="{2FFCDEC6-FA38-4A24-9A99-E636C2895796}" type="parTrans" cxnId="{DAF51C41-1661-47B8-801A-53AA8F8E78FF}">
      <dgm:prSet/>
      <dgm:spPr/>
      <dgm:t>
        <a:bodyPr/>
        <a:lstStyle/>
        <a:p>
          <a:endParaRPr lang="en-US"/>
        </a:p>
      </dgm:t>
    </dgm:pt>
    <dgm:pt modelId="{8F59FEF9-17D3-439A-976D-08E29DF70739}" type="sibTrans" cxnId="{DAF51C41-1661-47B8-801A-53AA8F8E78FF}">
      <dgm:prSet/>
      <dgm:spPr/>
      <dgm:t>
        <a:bodyPr/>
        <a:lstStyle/>
        <a:p>
          <a:endParaRPr lang="en-US"/>
        </a:p>
      </dgm:t>
    </dgm:pt>
    <dgm:pt modelId="{B7404493-75BA-4032-BFBD-284AD9BA9E95}">
      <dgm:prSet/>
      <dgm:spPr/>
      <dgm:t>
        <a:bodyPr/>
        <a:lstStyle/>
        <a:p>
          <a:r>
            <a:rPr lang="en-US" i="0" baseline="0"/>
            <a:t>Virtual IoT devices created using lightweight protocols (MQTT/CoAP).</a:t>
          </a:r>
          <a:endParaRPr lang="en-US"/>
        </a:p>
      </dgm:t>
    </dgm:pt>
    <dgm:pt modelId="{924D756F-BA3C-42AB-BBC2-1A7063135D8D}" type="parTrans" cxnId="{1EE46061-B383-4856-9661-9EADB7FF0AAE}">
      <dgm:prSet/>
      <dgm:spPr/>
      <dgm:t>
        <a:bodyPr/>
        <a:lstStyle/>
        <a:p>
          <a:endParaRPr lang="en-US"/>
        </a:p>
      </dgm:t>
    </dgm:pt>
    <dgm:pt modelId="{14360A6A-EFB2-4B91-AF80-839CF52D0FE2}" type="sibTrans" cxnId="{1EE46061-B383-4856-9661-9EADB7FF0AAE}">
      <dgm:prSet/>
      <dgm:spPr/>
      <dgm:t>
        <a:bodyPr/>
        <a:lstStyle/>
        <a:p>
          <a:endParaRPr lang="en-US"/>
        </a:p>
      </dgm:t>
    </dgm:pt>
    <dgm:pt modelId="{DA46B0E0-D9A7-4D67-9BBE-0EB006C514A7}">
      <dgm:prSet/>
      <dgm:spPr/>
      <dgm:t>
        <a:bodyPr/>
        <a:lstStyle/>
        <a:p>
          <a:r>
            <a:rPr lang="en-US" i="0" baseline="0"/>
            <a:t>Tools include Paho-MQTT, Scapy, Asyncio, and the Mosquitto broker.</a:t>
          </a:r>
          <a:endParaRPr lang="en-US"/>
        </a:p>
      </dgm:t>
    </dgm:pt>
    <dgm:pt modelId="{FDF5A966-B892-435A-89E8-D2100B023B16}" type="parTrans" cxnId="{494E7AAF-495D-4D5B-8F88-1FABA64CF048}">
      <dgm:prSet/>
      <dgm:spPr/>
      <dgm:t>
        <a:bodyPr/>
        <a:lstStyle/>
        <a:p>
          <a:endParaRPr lang="en-US"/>
        </a:p>
      </dgm:t>
    </dgm:pt>
    <dgm:pt modelId="{561A4BC2-BEA5-4AE6-973B-E4C37FE8AC85}" type="sibTrans" cxnId="{494E7AAF-495D-4D5B-8F88-1FABA64CF048}">
      <dgm:prSet/>
      <dgm:spPr/>
      <dgm:t>
        <a:bodyPr/>
        <a:lstStyle/>
        <a:p>
          <a:endParaRPr lang="en-US"/>
        </a:p>
      </dgm:t>
    </dgm:pt>
    <dgm:pt modelId="{A21F15C5-462D-43D4-B12A-BB313BE1BC0E}">
      <dgm:prSet/>
      <dgm:spPr/>
      <dgm:t>
        <a:bodyPr/>
        <a:lstStyle/>
        <a:p>
          <a:r>
            <a:rPr lang="en-US" i="0" baseline="0"/>
            <a:t>Protocol-level attacks simulated: replay, spoofing, DoS.</a:t>
          </a:r>
          <a:endParaRPr lang="en-US"/>
        </a:p>
      </dgm:t>
    </dgm:pt>
    <dgm:pt modelId="{AB2D4C7A-4EC7-4005-8367-D52B2C01385A}" type="parTrans" cxnId="{75F3DDE1-1346-4DD3-AEB3-FBC3B31BF173}">
      <dgm:prSet/>
      <dgm:spPr/>
      <dgm:t>
        <a:bodyPr/>
        <a:lstStyle/>
        <a:p>
          <a:endParaRPr lang="en-US"/>
        </a:p>
      </dgm:t>
    </dgm:pt>
    <dgm:pt modelId="{CAB0560D-DF39-46BA-9AE3-9808C49D37B9}" type="sibTrans" cxnId="{75F3DDE1-1346-4DD3-AEB3-FBC3B31BF173}">
      <dgm:prSet/>
      <dgm:spPr/>
      <dgm:t>
        <a:bodyPr/>
        <a:lstStyle/>
        <a:p>
          <a:endParaRPr lang="en-US"/>
        </a:p>
      </dgm:t>
    </dgm:pt>
    <dgm:pt modelId="{3B5A9141-F033-4D0D-BB51-2CF566DC9FD3}">
      <dgm:prSet/>
      <dgm:spPr/>
      <dgm:t>
        <a:bodyPr/>
        <a:lstStyle/>
        <a:p>
          <a:r>
            <a:rPr lang="en-US" i="0" baseline="0"/>
            <a:t>Data collected: latency, throughput, message patterns, integrity checks.</a:t>
          </a:r>
          <a:endParaRPr lang="en-US"/>
        </a:p>
      </dgm:t>
    </dgm:pt>
    <dgm:pt modelId="{07839989-7D47-4ECF-86FE-14E304C7A85E}" type="parTrans" cxnId="{96599E71-7FFC-4D79-9E8B-921C5BAB9626}">
      <dgm:prSet/>
      <dgm:spPr/>
      <dgm:t>
        <a:bodyPr/>
        <a:lstStyle/>
        <a:p>
          <a:endParaRPr lang="en-US"/>
        </a:p>
      </dgm:t>
    </dgm:pt>
    <dgm:pt modelId="{75C0E609-28CC-4F37-AFEE-5791A0B88985}" type="sibTrans" cxnId="{96599E71-7FFC-4D79-9E8B-921C5BAB9626}">
      <dgm:prSet/>
      <dgm:spPr/>
      <dgm:t>
        <a:bodyPr/>
        <a:lstStyle/>
        <a:p>
          <a:endParaRPr lang="en-US"/>
        </a:p>
      </dgm:t>
    </dgm:pt>
    <dgm:pt modelId="{5FDC4D5B-F377-47FE-8048-C34633998176}">
      <dgm:prSet/>
      <dgm:spPr/>
      <dgm:t>
        <a:bodyPr/>
        <a:lstStyle/>
        <a:p>
          <a:r>
            <a:rPr lang="en-US" i="0" baseline="0"/>
            <a:t>Baseline vs. attack scenarios compared to evaluate vulnerabilities.</a:t>
          </a:r>
          <a:endParaRPr lang="en-US"/>
        </a:p>
      </dgm:t>
    </dgm:pt>
    <dgm:pt modelId="{86E30F27-09EC-4EC6-92F9-81C51C9AAF79}" type="parTrans" cxnId="{9FC3E9AE-A5AF-4E3F-910B-D0DD8C6C1E26}">
      <dgm:prSet/>
      <dgm:spPr/>
      <dgm:t>
        <a:bodyPr/>
        <a:lstStyle/>
        <a:p>
          <a:endParaRPr lang="en-US"/>
        </a:p>
      </dgm:t>
    </dgm:pt>
    <dgm:pt modelId="{FA5E5C68-A096-4A70-8878-292750E7A423}" type="sibTrans" cxnId="{9FC3E9AE-A5AF-4E3F-910B-D0DD8C6C1E26}">
      <dgm:prSet/>
      <dgm:spPr/>
      <dgm:t>
        <a:bodyPr/>
        <a:lstStyle/>
        <a:p>
          <a:endParaRPr lang="en-US"/>
        </a:p>
      </dgm:t>
    </dgm:pt>
    <dgm:pt modelId="{C06C18B2-C32E-4F26-992F-DEB3691EC3D2}" type="pres">
      <dgm:prSet presAssocID="{99B8614B-924E-41FA-9A49-03057CF7D9AF}" presName="diagram" presStyleCnt="0">
        <dgm:presLayoutVars>
          <dgm:dir/>
          <dgm:resizeHandles val="exact"/>
        </dgm:presLayoutVars>
      </dgm:prSet>
      <dgm:spPr/>
    </dgm:pt>
    <dgm:pt modelId="{39875D75-6E1B-4650-8910-5FD365668C7E}" type="pres">
      <dgm:prSet presAssocID="{AB8140C2-9F3A-4636-8B2B-FACF57997196}" presName="node" presStyleLbl="node1" presStyleIdx="0" presStyleCnt="8">
        <dgm:presLayoutVars>
          <dgm:bulletEnabled val="1"/>
        </dgm:presLayoutVars>
      </dgm:prSet>
      <dgm:spPr/>
    </dgm:pt>
    <dgm:pt modelId="{731B1924-8B49-4E73-AF05-04AB1586DDAA}" type="pres">
      <dgm:prSet presAssocID="{5C7C26D9-D225-426E-A6FC-25157377DE17}" presName="sibTrans" presStyleCnt="0"/>
      <dgm:spPr/>
    </dgm:pt>
    <dgm:pt modelId="{3F2070A2-AAEF-4B7A-8514-3C875B90A502}" type="pres">
      <dgm:prSet presAssocID="{65119AC3-52BD-4460-8868-E7DF0F0F71CF}" presName="node" presStyleLbl="node1" presStyleIdx="1" presStyleCnt="8">
        <dgm:presLayoutVars>
          <dgm:bulletEnabled val="1"/>
        </dgm:presLayoutVars>
      </dgm:prSet>
      <dgm:spPr/>
    </dgm:pt>
    <dgm:pt modelId="{1016905A-56A2-4D77-9C16-A4BA7ADAF3E1}" type="pres">
      <dgm:prSet presAssocID="{04B75CF5-E9E0-4514-92B8-20CB5A35DC3B}" presName="sibTrans" presStyleCnt="0"/>
      <dgm:spPr/>
    </dgm:pt>
    <dgm:pt modelId="{788CDA52-AE6C-4D59-9389-A8242BD4EE81}" type="pres">
      <dgm:prSet presAssocID="{57FB9B9B-5CB2-44C6-B94E-32EC8FCAF2E9}" presName="node" presStyleLbl="node1" presStyleIdx="2" presStyleCnt="8">
        <dgm:presLayoutVars>
          <dgm:bulletEnabled val="1"/>
        </dgm:presLayoutVars>
      </dgm:prSet>
      <dgm:spPr/>
    </dgm:pt>
    <dgm:pt modelId="{DC5B2707-B3DB-4932-8DBA-432B75926242}" type="pres">
      <dgm:prSet presAssocID="{8F59FEF9-17D3-439A-976D-08E29DF70739}" presName="sibTrans" presStyleCnt="0"/>
      <dgm:spPr/>
    </dgm:pt>
    <dgm:pt modelId="{0A9CFF93-4FD2-4BF5-B37D-EE6FBAEFCE41}" type="pres">
      <dgm:prSet presAssocID="{B7404493-75BA-4032-BFBD-284AD9BA9E95}" presName="node" presStyleLbl="node1" presStyleIdx="3" presStyleCnt="8">
        <dgm:presLayoutVars>
          <dgm:bulletEnabled val="1"/>
        </dgm:presLayoutVars>
      </dgm:prSet>
      <dgm:spPr/>
    </dgm:pt>
    <dgm:pt modelId="{1ED0571F-DF5C-41C1-9DE3-200E3513E547}" type="pres">
      <dgm:prSet presAssocID="{14360A6A-EFB2-4B91-AF80-839CF52D0FE2}" presName="sibTrans" presStyleCnt="0"/>
      <dgm:spPr/>
    </dgm:pt>
    <dgm:pt modelId="{9A232229-E496-4C05-B738-D720DE4EB5E4}" type="pres">
      <dgm:prSet presAssocID="{DA46B0E0-D9A7-4D67-9BBE-0EB006C514A7}" presName="node" presStyleLbl="node1" presStyleIdx="4" presStyleCnt="8">
        <dgm:presLayoutVars>
          <dgm:bulletEnabled val="1"/>
        </dgm:presLayoutVars>
      </dgm:prSet>
      <dgm:spPr/>
    </dgm:pt>
    <dgm:pt modelId="{937402A3-DA70-4AE1-9242-DA7DC249300B}" type="pres">
      <dgm:prSet presAssocID="{561A4BC2-BEA5-4AE6-973B-E4C37FE8AC85}" presName="sibTrans" presStyleCnt="0"/>
      <dgm:spPr/>
    </dgm:pt>
    <dgm:pt modelId="{4C459ED4-9E62-4E95-86CE-0CC0789DDB33}" type="pres">
      <dgm:prSet presAssocID="{A21F15C5-462D-43D4-B12A-BB313BE1BC0E}" presName="node" presStyleLbl="node1" presStyleIdx="5" presStyleCnt="8">
        <dgm:presLayoutVars>
          <dgm:bulletEnabled val="1"/>
        </dgm:presLayoutVars>
      </dgm:prSet>
      <dgm:spPr/>
    </dgm:pt>
    <dgm:pt modelId="{851A127F-55EC-4AFE-A475-FFC276EFDFFE}" type="pres">
      <dgm:prSet presAssocID="{CAB0560D-DF39-46BA-9AE3-9808C49D37B9}" presName="sibTrans" presStyleCnt="0"/>
      <dgm:spPr/>
    </dgm:pt>
    <dgm:pt modelId="{2919DDCC-118F-4CF6-8612-DEA6BAEAE5C4}" type="pres">
      <dgm:prSet presAssocID="{3B5A9141-F033-4D0D-BB51-2CF566DC9FD3}" presName="node" presStyleLbl="node1" presStyleIdx="6" presStyleCnt="8">
        <dgm:presLayoutVars>
          <dgm:bulletEnabled val="1"/>
        </dgm:presLayoutVars>
      </dgm:prSet>
      <dgm:spPr/>
    </dgm:pt>
    <dgm:pt modelId="{01A5662F-1007-459A-93BC-B520D10E0D76}" type="pres">
      <dgm:prSet presAssocID="{75C0E609-28CC-4F37-AFEE-5791A0B88985}" presName="sibTrans" presStyleCnt="0"/>
      <dgm:spPr/>
    </dgm:pt>
    <dgm:pt modelId="{70FA33AE-4620-4378-86D0-D05CE7B77F34}" type="pres">
      <dgm:prSet presAssocID="{5FDC4D5B-F377-47FE-8048-C34633998176}" presName="node" presStyleLbl="node1" presStyleIdx="7" presStyleCnt="8">
        <dgm:presLayoutVars>
          <dgm:bulletEnabled val="1"/>
        </dgm:presLayoutVars>
      </dgm:prSet>
      <dgm:spPr/>
    </dgm:pt>
  </dgm:ptLst>
  <dgm:cxnLst>
    <dgm:cxn modelId="{54E2E135-FB07-4C2C-A01B-212A4771A814}" type="presOf" srcId="{57FB9B9B-5CB2-44C6-B94E-32EC8FCAF2E9}" destId="{788CDA52-AE6C-4D59-9389-A8242BD4EE81}" srcOrd="0" destOrd="0" presId="urn:microsoft.com/office/officeart/2005/8/layout/default#1"/>
    <dgm:cxn modelId="{AD12A038-7D82-4493-B14B-EA56380CE83F}" type="presOf" srcId="{65119AC3-52BD-4460-8868-E7DF0F0F71CF}" destId="{3F2070A2-AAEF-4B7A-8514-3C875B90A502}" srcOrd="0" destOrd="0" presId="urn:microsoft.com/office/officeart/2005/8/layout/default#1"/>
    <dgm:cxn modelId="{DAF51C41-1661-47B8-801A-53AA8F8E78FF}" srcId="{99B8614B-924E-41FA-9A49-03057CF7D9AF}" destId="{57FB9B9B-5CB2-44C6-B94E-32EC8FCAF2E9}" srcOrd="2" destOrd="0" parTransId="{2FFCDEC6-FA38-4A24-9A99-E636C2895796}" sibTransId="{8F59FEF9-17D3-439A-976D-08E29DF70739}"/>
    <dgm:cxn modelId="{1EE46061-B383-4856-9661-9EADB7FF0AAE}" srcId="{99B8614B-924E-41FA-9A49-03057CF7D9AF}" destId="{B7404493-75BA-4032-BFBD-284AD9BA9E95}" srcOrd="3" destOrd="0" parTransId="{924D756F-BA3C-42AB-BBC2-1A7063135D8D}" sibTransId="{14360A6A-EFB2-4B91-AF80-839CF52D0FE2}"/>
    <dgm:cxn modelId="{356E3A45-79A4-4777-8E05-C9487AFB7EB5}" type="presOf" srcId="{DA46B0E0-D9A7-4D67-9BBE-0EB006C514A7}" destId="{9A232229-E496-4C05-B738-D720DE4EB5E4}" srcOrd="0" destOrd="0" presId="urn:microsoft.com/office/officeart/2005/8/layout/default#1"/>
    <dgm:cxn modelId="{B6E66B6E-AA04-4AF1-AAF8-87A5AF35CA0E}" type="presOf" srcId="{5FDC4D5B-F377-47FE-8048-C34633998176}" destId="{70FA33AE-4620-4378-86D0-D05CE7B77F34}" srcOrd="0" destOrd="0" presId="urn:microsoft.com/office/officeart/2005/8/layout/default#1"/>
    <dgm:cxn modelId="{96599E71-7FFC-4D79-9E8B-921C5BAB9626}" srcId="{99B8614B-924E-41FA-9A49-03057CF7D9AF}" destId="{3B5A9141-F033-4D0D-BB51-2CF566DC9FD3}" srcOrd="6" destOrd="0" parTransId="{07839989-7D47-4ECF-86FE-14E304C7A85E}" sibTransId="{75C0E609-28CC-4F37-AFEE-5791A0B88985}"/>
    <dgm:cxn modelId="{988A3883-3B1D-4A20-B095-458943785BC6}" type="presOf" srcId="{A21F15C5-462D-43D4-B12A-BB313BE1BC0E}" destId="{4C459ED4-9E62-4E95-86CE-0CC0789DDB33}" srcOrd="0" destOrd="0" presId="urn:microsoft.com/office/officeart/2005/8/layout/default#1"/>
    <dgm:cxn modelId="{E7039C88-8454-424D-BA28-B7B3AD7ACBFF}" srcId="{99B8614B-924E-41FA-9A49-03057CF7D9AF}" destId="{65119AC3-52BD-4460-8868-E7DF0F0F71CF}" srcOrd="1" destOrd="0" parTransId="{181AB452-3371-423B-ACE4-5EC3A5E28773}" sibTransId="{04B75CF5-E9E0-4514-92B8-20CB5A35DC3B}"/>
    <dgm:cxn modelId="{E870D692-B965-4E43-BEC6-C047A549F9C1}" srcId="{99B8614B-924E-41FA-9A49-03057CF7D9AF}" destId="{AB8140C2-9F3A-4636-8B2B-FACF57997196}" srcOrd="0" destOrd="0" parTransId="{CDF33D34-BBD5-42F1-A3D6-CD1CC5C97712}" sibTransId="{5C7C26D9-D225-426E-A6FC-25157377DE17}"/>
    <dgm:cxn modelId="{9FC3E9AE-A5AF-4E3F-910B-D0DD8C6C1E26}" srcId="{99B8614B-924E-41FA-9A49-03057CF7D9AF}" destId="{5FDC4D5B-F377-47FE-8048-C34633998176}" srcOrd="7" destOrd="0" parTransId="{86E30F27-09EC-4EC6-92F9-81C51C9AAF79}" sibTransId="{FA5E5C68-A096-4A70-8878-292750E7A423}"/>
    <dgm:cxn modelId="{494E7AAF-495D-4D5B-8F88-1FABA64CF048}" srcId="{99B8614B-924E-41FA-9A49-03057CF7D9AF}" destId="{DA46B0E0-D9A7-4D67-9BBE-0EB006C514A7}" srcOrd="4" destOrd="0" parTransId="{FDF5A966-B892-435A-89E8-D2100B023B16}" sibTransId="{561A4BC2-BEA5-4AE6-973B-E4C37FE8AC85}"/>
    <dgm:cxn modelId="{A8FAA2B7-47DA-473A-BD60-D9085828A4C6}" type="presOf" srcId="{AB8140C2-9F3A-4636-8B2B-FACF57997196}" destId="{39875D75-6E1B-4650-8910-5FD365668C7E}" srcOrd="0" destOrd="0" presId="urn:microsoft.com/office/officeart/2005/8/layout/default#1"/>
    <dgm:cxn modelId="{75113FC4-C880-4C4D-9CA0-C8A00E790351}" type="presOf" srcId="{B7404493-75BA-4032-BFBD-284AD9BA9E95}" destId="{0A9CFF93-4FD2-4BF5-B37D-EE6FBAEFCE41}" srcOrd="0" destOrd="0" presId="urn:microsoft.com/office/officeart/2005/8/layout/default#1"/>
    <dgm:cxn modelId="{75F3DDE1-1346-4DD3-AEB3-FBC3B31BF173}" srcId="{99B8614B-924E-41FA-9A49-03057CF7D9AF}" destId="{A21F15C5-462D-43D4-B12A-BB313BE1BC0E}" srcOrd="5" destOrd="0" parTransId="{AB2D4C7A-4EC7-4005-8367-D52B2C01385A}" sibTransId="{CAB0560D-DF39-46BA-9AE3-9808C49D37B9}"/>
    <dgm:cxn modelId="{FB0CCEE5-1455-43B1-AE6B-998C3B70A4C1}" type="presOf" srcId="{99B8614B-924E-41FA-9A49-03057CF7D9AF}" destId="{C06C18B2-C32E-4F26-992F-DEB3691EC3D2}" srcOrd="0" destOrd="0" presId="urn:microsoft.com/office/officeart/2005/8/layout/default#1"/>
    <dgm:cxn modelId="{19A4F4FF-6BB2-4DB9-8818-75B1CE8494E4}" type="presOf" srcId="{3B5A9141-F033-4D0D-BB51-2CF566DC9FD3}" destId="{2919DDCC-118F-4CF6-8612-DEA6BAEAE5C4}" srcOrd="0" destOrd="0" presId="urn:microsoft.com/office/officeart/2005/8/layout/default#1"/>
    <dgm:cxn modelId="{B4ABBB1F-D962-4240-959C-E985C742D54B}" type="presParOf" srcId="{C06C18B2-C32E-4F26-992F-DEB3691EC3D2}" destId="{39875D75-6E1B-4650-8910-5FD365668C7E}" srcOrd="0" destOrd="0" presId="urn:microsoft.com/office/officeart/2005/8/layout/default#1"/>
    <dgm:cxn modelId="{B6144E78-4B17-4768-8066-8759F3AF5BAD}" type="presParOf" srcId="{C06C18B2-C32E-4F26-992F-DEB3691EC3D2}" destId="{731B1924-8B49-4E73-AF05-04AB1586DDAA}" srcOrd="1" destOrd="0" presId="urn:microsoft.com/office/officeart/2005/8/layout/default#1"/>
    <dgm:cxn modelId="{C1E9F8EF-878E-4771-AEDB-E0B39E070FAB}" type="presParOf" srcId="{C06C18B2-C32E-4F26-992F-DEB3691EC3D2}" destId="{3F2070A2-AAEF-4B7A-8514-3C875B90A502}" srcOrd="2" destOrd="0" presId="urn:microsoft.com/office/officeart/2005/8/layout/default#1"/>
    <dgm:cxn modelId="{5F62F1FA-D665-4F14-9C57-54C9AABAB62C}" type="presParOf" srcId="{C06C18B2-C32E-4F26-992F-DEB3691EC3D2}" destId="{1016905A-56A2-4D77-9C16-A4BA7ADAF3E1}" srcOrd="3" destOrd="0" presId="urn:microsoft.com/office/officeart/2005/8/layout/default#1"/>
    <dgm:cxn modelId="{E137F05A-B4DA-4E6A-A94F-E5728E0B72F9}" type="presParOf" srcId="{C06C18B2-C32E-4F26-992F-DEB3691EC3D2}" destId="{788CDA52-AE6C-4D59-9389-A8242BD4EE81}" srcOrd="4" destOrd="0" presId="urn:microsoft.com/office/officeart/2005/8/layout/default#1"/>
    <dgm:cxn modelId="{B9261769-E64E-45D2-B389-A0F25CFE3C2C}" type="presParOf" srcId="{C06C18B2-C32E-4F26-992F-DEB3691EC3D2}" destId="{DC5B2707-B3DB-4932-8DBA-432B75926242}" srcOrd="5" destOrd="0" presId="urn:microsoft.com/office/officeart/2005/8/layout/default#1"/>
    <dgm:cxn modelId="{526C9536-5B68-41AB-BFEE-77C65021FD18}" type="presParOf" srcId="{C06C18B2-C32E-4F26-992F-DEB3691EC3D2}" destId="{0A9CFF93-4FD2-4BF5-B37D-EE6FBAEFCE41}" srcOrd="6" destOrd="0" presId="urn:microsoft.com/office/officeart/2005/8/layout/default#1"/>
    <dgm:cxn modelId="{5000D95C-6A57-4800-8464-23313E6AD449}" type="presParOf" srcId="{C06C18B2-C32E-4F26-992F-DEB3691EC3D2}" destId="{1ED0571F-DF5C-41C1-9DE3-200E3513E547}" srcOrd="7" destOrd="0" presId="urn:microsoft.com/office/officeart/2005/8/layout/default#1"/>
    <dgm:cxn modelId="{1C31E228-7BFD-4A4E-8CC5-5D3B34D713EA}" type="presParOf" srcId="{C06C18B2-C32E-4F26-992F-DEB3691EC3D2}" destId="{9A232229-E496-4C05-B738-D720DE4EB5E4}" srcOrd="8" destOrd="0" presId="urn:microsoft.com/office/officeart/2005/8/layout/default#1"/>
    <dgm:cxn modelId="{7D6153E9-344D-4F82-B58C-4FBE9F254905}" type="presParOf" srcId="{C06C18B2-C32E-4F26-992F-DEB3691EC3D2}" destId="{937402A3-DA70-4AE1-9242-DA7DC249300B}" srcOrd="9" destOrd="0" presId="urn:microsoft.com/office/officeart/2005/8/layout/default#1"/>
    <dgm:cxn modelId="{83F49F6C-D2FB-4F0E-B56B-172EFBFD2761}" type="presParOf" srcId="{C06C18B2-C32E-4F26-992F-DEB3691EC3D2}" destId="{4C459ED4-9E62-4E95-86CE-0CC0789DDB33}" srcOrd="10" destOrd="0" presId="urn:microsoft.com/office/officeart/2005/8/layout/default#1"/>
    <dgm:cxn modelId="{3CF97FF6-8DDD-4162-8FA7-EF399F21F27E}" type="presParOf" srcId="{C06C18B2-C32E-4F26-992F-DEB3691EC3D2}" destId="{851A127F-55EC-4AFE-A475-FFC276EFDFFE}" srcOrd="11" destOrd="0" presId="urn:microsoft.com/office/officeart/2005/8/layout/default#1"/>
    <dgm:cxn modelId="{7866EBE9-65A0-4CB0-8352-BB0DEEAD3AA1}" type="presParOf" srcId="{C06C18B2-C32E-4F26-992F-DEB3691EC3D2}" destId="{2919DDCC-118F-4CF6-8612-DEA6BAEAE5C4}" srcOrd="12" destOrd="0" presId="urn:microsoft.com/office/officeart/2005/8/layout/default#1"/>
    <dgm:cxn modelId="{A79FF8A1-B396-4B98-B459-045D2EE8D75E}" type="presParOf" srcId="{C06C18B2-C32E-4F26-992F-DEB3691EC3D2}" destId="{01A5662F-1007-459A-93BC-B520D10E0D76}" srcOrd="13" destOrd="0" presId="urn:microsoft.com/office/officeart/2005/8/layout/default#1"/>
    <dgm:cxn modelId="{5B9B8A56-A6A3-4CF2-BEE8-35DB65C49796}" type="presParOf" srcId="{C06C18B2-C32E-4F26-992F-DEB3691EC3D2}" destId="{70FA33AE-4620-4378-86D0-D05CE7B77F34}" srcOrd="14" destOrd="0" presId="urn:microsoft.com/office/officeart/2005/8/layout/defaul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62A9E9-58B8-4CDD-96AC-AB12E204D2C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BA34A73-7811-4F57-9D8C-EDE32735237C}">
      <dgm:prSet/>
      <dgm:spPr/>
      <dgm:t>
        <a:bodyPr/>
        <a:lstStyle/>
        <a:p>
          <a:r>
            <a:rPr lang="en-US" i="0" baseline="0"/>
            <a:t>Quantitative, simulation-based experimental approach.</a:t>
          </a:r>
          <a:endParaRPr lang="en-US"/>
        </a:p>
      </dgm:t>
    </dgm:pt>
    <dgm:pt modelId="{FB98771A-C7F5-48D5-89BF-5E5DDEEBA044}" type="parTrans" cxnId="{7A41E4F2-1866-4414-A54B-6D6DF72D9AD2}">
      <dgm:prSet/>
      <dgm:spPr/>
      <dgm:t>
        <a:bodyPr/>
        <a:lstStyle/>
        <a:p>
          <a:endParaRPr lang="en-US"/>
        </a:p>
      </dgm:t>
    </dgm:pt>
    <dgm:pt modelId="{BAAA77C4-086C-450C-9EBE-5A6686A35E4A}" type="sibTrans" cxnId="{7A41E4F2-1866-4414-A54B-6D6DF72D9AD2}">
      <dgm:prSet/>
      <dgm:spPr/>
      <dgm:t>
        <a:bodyPr/>
        <a:lstStyle/>
        <a:p>
          <a:endParaRPr lang="en-US"/>
        </a:p>
      </dgm:t>
    </dgm:pt>
    <dgm:pt modelId="{2BEDE667-722A-4A3B-8A86-BA679E0DA96D}">
      <dgm:prSet/>
      <dgm:spPr/>
      <dgm:t>
        <a:bodyPr/>
        <a:lstStyle/>
        <a:p>
          <a:r>
            <a:rPr lang="en-US" i="0" baseline="0"/>
            <a:t>Python used to create a virtual IoT environment.</a:t>
          </a:r>
          <a:endParaRPr lang="en-US"/>
        </a:p>
      </dgm:t>
    </dgm:pt>
    <dgm:pt modelId="{C31028E7-8ED2-4F91-8ECC-2B4ECC40DBF7}" type="parTrans" cxnId="{2ACEF692-D3D6-4CCF-9291-5014AD0FDFEF}">
      <dgm:prSet/>
      <dgm:spPr/>
      <dgm:t>
        <a:bodyPr/>
        <a:lstStyle/>
        <a:p>
          <a:endParaRPr lang="en-US"/>
        </a:p>
      </dgm:t>
    </dgm:pt>
    <dgm:pt modelId="{A5658F08-B8E6-471C-B9FE-766550BDE615}" type="sibTrans" cxnId="{2ACEF692-D3D6-4CCF-9291-5014AD0FDFEF}">
      <dgm:prSet/>
      <dgm:spPr/>
      <dgm:t>
        <a:bodyPr/>
        <a:lstStyle/>
        <a:p>
          <a:endParaRPr lang="en-US"/>
        </a:p>
      </dgm:t>
    </dgm:pt>
    <dgm:pt modelId="{13D00C42-08FB-434A-B6B7-92A908959BC0}">
      <dgm:prSet/>
      <dgm:spPr/>
      <dgm:t>
        <a:bodyPr/>
        <a:lstStyle/>
        <a:p>
          <a:r>
            <a:rPr lang="en-US" i="0" baseline="0"/>
            <a:t>Virtual devices simulate sensor-like communication using MQTT/CoAP.</a:t>
          </a:r>
          <a:endParaRPr lang="en-US"/>
        </a:p>
      </dgm:t>
    </dgm:pt>
    <dgm:pt modelId="{116231FB-4C29-4BA2-B87B-6E01CCD67448}" type="parTrans" cxnId="{3F57EF59-809A-412C-8844-E1F6163F8C81}">
      <dgm:prSet/>
      <dgm:spPr/>
      <dgm:t>
        <a:bodyPr/>
        <a:lstStyle/>
        <a:p>
          <a:endParaRPr lang="en-US"/>
        </a:p>
      </dgm:t>
    </dgm:pt>
    <dgm:pt modelId="{D2A0AA54-635B-4CF3-9DF1-24056EB83CA8}" type="sibTrans" cxnId="{3F57EF59-809A-412C-8844-E1F6163F8C81}">
      <dgm:prSet/>
      <dgm:spPr/>
      <dgm:t>
        <a:bodyPr/>
        <a:lstStyle/>
        <a:p>
          <a:endParaRPr lang="en-US"/>
        </a:p>
      </dgm:t>
    </dgm:pt>
    <dgm:pt modelId="{125D2E73-26E1-40FD-9BC4-16B2066374C2}">
      <dgm:prSet/>
      <dgm:spPr/>
      <dgm:t>
        <a:bodyPr/>
        <a:lstStyle/>
        <a:p>
          <a:r>
            <a:rPr lang="en-US" i="0" baseline="0"/>
            <a:t>Mosquitto broker manages publish–subscribe messaging.</a:t>
          </a:r>
          <a:endParaRPr lang="en-US"/>
        </a:p>
      </dgm:t>
    </dgm:pt>
    <dgm:pt modelId="{29FA41FE-462E-4747-BA4A-DD52C8388F80}" type="parTrans" cxnId="{CF4E9210-B69F-45D5-9809-239115463112}">
      <dgm:prSet/>
      <dgm:spPr/>
      <dgm:t>
        <a:bodyPr/>
        <a:lstStyle/>
        <a:p>
          <a:endParaRPr lang="en-US"/>
        </a:p>
      </dgm:t>
    </dgm:pt>
    <dgm:pt modelId="{8B817D3C-513E-423A-8F8A-C48F9E5F448D}" type="sibTrans" cxnId="{CF4E9210-B69F-45D5-9809-239115463112}">
      <dgm:prSet/>
      <dgm:spPr/>
      <dgm:t>
        <a:bodyPr/>
        <a:lstStyle/>
        <a:p>
          <a:endParaRPr lang="en-US"/>
        </a:p>
      </dgm:t>
    </dgm:pt>
    <dgm:pt modelId="{78AD10CF-8A3C-4E6A-95CA-448BFE72E5D5}">
      <dgm:prSet/>
      <dgm:spPr/>
      <dgm:t>
        <a:bodyPr/>
        <a:lstStyle/>
        <a:p>
          <a:r>
            <a:rPr lang="en-US" i="0" baseline="0"/>
            <a:t>Attacker scripts perform replay, spoofing, and DoS attacks.</a:t>
          </a:r>
          <a:endParaRPr lang="en-US"/>
        </a:p>
      </dgm:t>
    </dgm:pt>
    <dgm:pt modelId="{E6B444DB-67A4-4CF3-BCBF-F781429F1F59}" type="parTrans" cxnId="{ACB70658-BD94-487C-B2EE-830C704B41C2}">
      <dgm:prSet/>
      <dgm:spPr/>
      <dgm:t>
        <a:bodyPr/>
        <a:lstStyle/>
        <a:p>
          <a:endParaRPr lang="en-US"/>
        </a:p>
      </dgm:t>
    </dgm:pt>
    <dgm:pt modelId="{664DE3F2-A194-41A3-BB6C-4178AA689C8B}" type="sibTrans" cxnId="{ACB70658-BD94-487C-B2EE-830C704B41C2}">
      <dgm:prSet/>
      <dgm:spPr/>
      <dgm:t>
        <a:bodyPr/>
        <a:lstStyle/>
        <a:p>
          <a:endParaRPr lang="en-US"/>
        </a:p>
      </dgm:t>
    </dgm:pt>
    <dgm:pt modelId="{2E8A24C8-1F48-4EA1-ACAC-42E01737673E}">
      <dgm:prSet/>
      <dgm:spPr/>
      <dgm:t>
        <a:bodyPr/>
        <a:lstStyle/>
        <a:p>
          <a:r>
            <a:rPr lang="en-US" i="0" baseline="0"/>
            <a:t>Each attack targets specific protocol-level vulnerabilities.</a:t>
          </a:r>
          <a:endParaRPr lang="en-US"/>
        </a:p>
      </dgm:t>
    </dgm:pt>
    <dgm:pt modelId="{4923172F-630C-4AFB-8C63-EB7F23046BD7}" type="parTrans" cxnId="{A388740E-944A-47B7-9E7E-3B83445CBFC2}">
      <dgm:prSet/>
      <dgm:spPr/>
      <dgm:t>
        <a:bodyPr/>
        <a:lstStyle/>
        <a:p>
          <a:endParaRPr lang="en-US"/>
        </a:p>
      </dgm:t>
    </dgm:pt>
    <dgm:pt modelId="{1DFEFC5F-A400-4944-8783-23E901A0A1D7}" type="sibTrans" cxnId="{A388740E-944A-47B7-9E7E-3B83445CBFC2}">
      <dgm:prSet/>
      <dgm:spPr/>
      <dgm:t>
        <a:bodyPr/>
        <a:lstStyle/>
        <a:p>
          <a:endParaRPr lang="en-US"/>
        </a:p>
      </dgm:t>
    </dgm:pt>
    <dgm:pt modelId="{4E13D699-9B9E-454A-A856-41A96BBF9824}">
      <dgm:prSet/>
      <dgm:spPr/>
      <dgm:t>
        <a:bodyPr/>
        <a:lstStyle/>
        <a:p>
          <a:r>
            <a:rPr lang="en-US" i="0" baseline="0"/>
            <a:t>Data collected: latency, throughput, packet frequency changes, message integrity.</a:t>
          </a:r>
          <a:endParaRPr lang="en-US"/>
        </a:p>
      </dgm:t>
    </dgm:pt>
    <dgm:pt modelId="{B27AD412-B38A-484F-8CB3-86B7FBFD1E01}" type="parTrans" cxnId="{0BEF00B1-4708-4169-92D4-0B14637BAB7F}">
      <dgm:prSet/>
      <dgm:spPr/>
      <dgm:t>
        <a:bodyPr/>
        <a:lstStyle/>
        <a:p>
          <a:endParaRPr lang="en-US"/>
        </a:p>
      </dgm:t>
    </dgm:pt>
    <dgm:pt modelId="{BE06D1B5-2B8E-48DB-B3D1-FE2EE5902317}" type="sibTrans" cxnId="{0BEF00B1-4708-4169-92D4-0B14637BAB7F}">
      <dgm:prSet/>
      <dgm:spPr/>
      <dgm:t>
        <a:bodyPr/>
        <a:lstStyle/>
        <a:p>
          <a:endParaRPr lang="en-US"/>
        </a:p>
      </dgm:t>
    </dgm:pt>
    <dgm:pt modelId="{58EA7FA5-64D6-497E-9C23-28DE1EA891D6}">
      <dgm:prSet/>
      <dgm:spPr/>
      <dgm:t>
        <a:bodyPr/>
        <a:lstStyle/>
        <a:p>
          <a:r>
            <a:rPr lang="en-US" i="0" baseline="0"/>
            <a:t>Normal vs. attack scenarios compared to assess protocol behaviour.</a:t>
          </a:r>
          <a:endParaRPr lang="en-US"/>
        </a:p>
      </dgm:t>
    </dgm:pt>
    <dgm:pt modelId="{13BFAA3E-3C87-4A3E-ACD8-E2B6A848E359}" type="parTrans" cxnId="{6B4C3C16-8259-41A1-AF60-1D35DBC12401}">
      <dgm:prSet/>
      <dgm:spPr/>
      <dgm:t>
        <a:bodyPr/>
        <a:lstStyle/>
        <a:p>
          <a:endParaRPr lang="en-US"/>
        </a:p>
      </dgm:t>
    </dgm:pt>
    <dgm:pt modelId="{783603D4-2D3B-40CC-83DE-A27833E76668}" type="sibTrans" cxnId="{6B4C3C16-8259-41A1-AF60-1D35DBC12401}">
      <dgm:prSet/>
      <dgm:spPr/>
      <dgm:t>
        <a:bodyPr/>
        <a:lstStyle/>
        <a:p>
          <a:endParaRPr lang="en-US"/>
        </a:p>
      </dgm:t>
    </dgm:pt>
    <dgm:pt modelId="{4BBD6172-C567-4DA2-A076-7830E7EABEF9}" type="pres">
      <dgm:prSet presAssocID="{AC62A9E9-58B8-4CDD-96AC-AB12E204D2C7}" presName="root" presStyleCnt="0">
        <dgm:presLayoutVars>
          <dgm:dir/>
          <dgm:resizeHandles val="exact"/>
        </dgm:presLayoutVars>
      </dgm:prSet>
      <dgm:spPr/>
    </dgm:pt>
    <dgm:pt modelId="{1AC923F8-959A-4C79-9B40-E74354102A07}" type="pres">
      <dgm:prSet presAssocID="{ABA34A73-7811-4F57-9D8C-EDE32735237C}" presName="compNode" presStyleCnt="0"/>
      <dgm:spPr/>
    </dgm:pt>
    <dgm:pt modelId="{0A25F803-2719-411D-93AD-6CD8A6CC9E02}" type="pres">
      <dgm:prSet presAssocID="{ABA34A73-7811-4F57-9D8C-EDE32735237C}" presName="bgRect" presStyleLbl="bgShp" presStyleIdx="0" presStyleCnt="8"/>
      <dgm:spPr/>
    </dgm:pt>
    <dgm:pt modelId="{5109B10F-C7C1-475F-8753-2BFF6DC3F5A6}" type="pres">
      <dgm:prSet presAssocID="{ABA34A73-7811-4F57-9D8C-EDE32735237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D7C17E47-F43D-4DC5-995D-7461281AB2EE}" type="pres">
      <dgm:prSet presAssocID="{ABA34A73-7811-4F57-9D8C-EDE32735237C}" presName="spaceRect" presStyleCnt="0"/>
      <dgm:spPr/>
    </dgm:pt>
    <dgm:pt modelId="{46B8C161-700C-4F7D-9A3C-93B6C7BA442C}" type="pres">
      <dgm:prSet presAssocID="{ABA34A73-7811-4F57-9D8C-EDE32735237C}" presName="parTx" presStyleLbl="revTx" presStyleIdx="0" presStyleCnt="8">
        <dgm:presLayoutVars>
          <dgm:chMax val="0"/>
          <dgm:chPref val="0"/>
        </dgm:presLayoutVars>
      </dgm:prSet>
      <dgm:spPr/>
    </dgm:pt>
    <dgm:pt modelId="{447772FA-9CEB-47D0-8D4F-A4CD2B037289}" type="pres">
      <dgm:prSet presAssocID="{BAAA77C4-086C-450C-9EBE-5A6686A35E4A}" presName="sibTrans" presStyleCnt="0"/>
      <dgm:spPr/>
    </dgm:pt>
    <dgm:pt modelId="{BA58DE7B-E661-4A13-9A4D-08A3F47BD08D}" type="pres">
      <dgm:prSet presAssocID="{2BEDE667-722A-4A3B-8A86-BA679E0DA96D}" presName="compNode" presStyleCnt="0"/>
      <dgm:spPr/>
    </dgm:pt>
    <dgm:pt modelId="{5378F4F7-85D5-40EF-B929-9A4EDF25AC75}" type="pres">
      <dgm:prSet presAssocID="{2BEDE667-722A-4A3B-8A86-BA679E0DA96D}" presName="bgRect" presStyleLbl="bgShp" presStyleIdx="1" presStyleCnt="8"/>
      <dgm:spPr/>
    </dgm:pt>
    <dgm:pt modelId="{86714BE5-AC6B-4589-AA9B-932EF4CCBB75}" type="pres">
      <dgm:prSet presAssocID="{2BEDE667-722A-4A3B-8A86-BA679E0DA96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15CE18A7-512A-4935-8B90-DA0D658938A2}" type="pres">
      <dgm:prSet presAssocID="{2BEDE667-722A-4A3B-8A86-BA679E0DA96D}" presName="spaceRect" presStyleCnt="0"/>
      <dgm:spPr/>
    </dgm:pt>
    <dgm:pt modelId="{A70900CE-11B9-4D16-BA1A-79DB8F571D46}" type="pres">
      <dgm:prSet presAssocID="{2BEDE667-722A-4A3B-8A86-BA679E0DA96D}" presName="parTx" presStyleLbl="revTx" presStyleIdx="1" presStyleCnt="8">
        <dgm:presLayoutVars>
          <dgm:chMax val="0"/>
          <dgm:chPref val="0"/>
        </dgm:presLayoutVars>
      </dgm:prSet>
      <dgm:spPr/>
    </dgm:pt>
    <dgm:pt modelId="{BA3F8203-6954-47E8-B3A0-930BA6D4A4A9}" type="pres">
      <dgm:prSet presAssocID="{A5658F08-B8E6-471C-B9FE-766550BDE615}" presName="sibTrans" presStyleCnt="0"/>
      <dgm:spPr/>
    </dgm:pt>
    <dgm:pt modelId="{D6C16F7B-7436-476E-B20F-ECD875D81F50}" type="pres">
      <dgm:prSet presAssocID="{13D00C42-08FB-434A-B6B7-92A908959BC0}" presName="compNode" presStyleCnt="0"/>
      <dgm:spPr/>
    </dgm:pt>
    <dgm:pt modelId="{5B16E23E-F355-4EB8-9226-12991F3B5781}" type="pres">
      <dgm:prSet presAssocID="{13D00C42-08FB-434A-B6B7-92A908959BC0}" presName="bgRect" presStyleLbl="bgShp" presStyleIdx="2" presStyleCnt="8"/>
      <dgm:spPr/>
    </dgm:pt>
    <dgm:pt modelId="{3BF7D337-44ED-44F0-A828-5C700533F9D2}" type="pres">
      <dgm:prSet presAssocID="{13D00C42-08FB-434A-B6B7-92A908959BC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A185CDAE-DD8C-45CC-A845-D09B9886F7DB}" type="pres">
      <dgm:prSet presAssocID="{13D00C42-08FB-434A-B6B7-92A908959BC0}" presName="spaceRect" presStyleCnt="0"/>
      <dgm:spPr/>
    </dgm:pt>
    <dgm:pt modelId="{50C37CD9-C97B-4221-BB5F-B00A35E31ADC}" type="pres">
      <dgm:prSet presAssocID="{13D00C42-08FB-434A-B6B7-92A908959BC0}" presName="parTx" presStyleLbl="revTx" presStyleIdx="2" presStyleCnt="8">
        <dgm:presLayoutVars>
          <dgm:chMax val="0"/>
          <dgm:chPref val="0"/>
        </dgm:presLayoutVars>
      </dgm:prSet>
      <dgm:spPr/>
    </dgm:pt>
    <dgm:pt modelId="{3798D5E9-29C0-4855-9C2F-E2B08E7A4BCA}" type="pres">
      <dgm:prSet presAssocID="{D2A0AA54-635B-4CF3-9DF1-24056EB83CA8}" presName="sibTrans" presStyleCnt="0"/>
      <dgm:spPr/>
    </dgm:pt>
    <dgm:pt modelId="{988D83F3-88EA-4E09-807F-4EEF3B1222FD}" type="pres">
      <dgm:prSet presAssocID="{125D2E73-26E1-40FD-9BC4-16B2066374C2}" presName="compNode" presStyleCnt="0"/>
      <dgm:spPr/>
    </dgm:pt>
    <dgm:pt modelId="{F21E1DEE-0E4D-4B84-A719-4333853552DB}" type="pres">
      <dgm:prSet presAssocID="{125D2E73-26E1-40FD-9BC4-16B2066374C2}" presName="bgRect" presStyleLbl="bgShp" presStyleIdx="3" presStyleCnt="8"/>
      <dgm:spPr/>
    </dgm:pt>
    <dgm:pt modelId="{A1D32E5A-46AB-4678-93AD-564C6288DDFF}" type="pres">
      <dgm:prSet presAssocID="{125D2E73-26E1-40FD-9BC4-16B2066374C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ABDCEC3-B568-4D78-8EDF-C56F5FCDC8C6}" type="pres">
      <dgm:prSet presAssocID="{125D2E73-26E1-40FD-9BC4-16B2066374C2}" presName="spaceRect" presStyleCnt="0"/>
      <dgm:spPr/>
    </dgm:pt>
    <dgm:pt modelId="{CC80DAC6-D56B-48E4-92CE-58ADBBEA172E}" type="pres">
      <dgm:prSet presAssocID="{125D2E73-26E1-40FD-9BC4-16B2066374C2}" presName="parTx" presStyleLbl="revTx" presStyleIdx="3" presStyleCnt="8">
        <dgm:presLayoutVars>
          <dgm:chMax val="0"/>
          <dgm:chPref val="0"/>
        </dgm:presLayoutVars>
      </dgm:prSet>
      <dgm:spPr/>
    </dgm:pt>
    <dgm:pt modelId="{D9E32F8B-836E-4CEF-A634-A059638B3788}" type="pres">
      <dgm:prSet presAssocID="{8B817D3C-513E-423A-8F8A-C48F9E5F448D}" presName="sibTrans" presStyleCnt="0"/>
      <dgm:spPr/>
    </dgm:pt>
    <dgm:pt modelId="{0711C50C-CFB6-42D9-94BD-2864C95DB32C}" type="pres">
      <dgm:prSet presAssocID="{78AD10CF-8A3C-4E6A-95CA-448BFE72E5D5}" presName="compNode" presStyleCnt="0"/>
      <dgm:spPr/>
    </dgm:pt>
    <dgm:pt modelId="{F226C3A1-5072-490F-A6AA-58CA64D8E488}" type="pres">
      <dgm:prSet presAssocID="{78AD10CF-8A3C-4E6A-95CA-448BFE72E5D5}" presName="bgRect" presStyleLbl="bgShp" presStyleIdx="4" presStyleCnt="8"/>
      <dgm:spPr/>
    </dgm:pt>
    <dgm:pt modelId="{B7CD7BC8-DF3F-47CF-A8EF-C194F94ECEF0}" type="pres">
      <dgm:prSet presAssocID="{78AD10CF-8A3C-4E6A-95CA-448BFE72E5D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55A4A623-BC9C-4E83-8920-EC043DA76B24}" type="pres">
      <dgm:prSet presAssocID="{78AD10CF-8A3C-4E6A-95CA-448BFE72E5D5}" presName="spaceRect" presStyleCnt="0"/>
      <dgm:spPr/>
    </dgm:pt>
    <dgm:pt modelId="{5C286F5B-B3F9-45F7-84AA-F22468EE237A}" type="pres">
      <dgm:prSet presAssocID="{78AD10CF-8A3C-4E6A-95CA-448BFE72E5D5}" presName="parTx" presStyleLbl="revTx" presStyleIdx="4" presStyleCnt="8">
        <dgm:presLayoutVars>
          <dgm:chMax val="0"/>
          <dgm:chPref val="0"/>
        </dgm:presLayoutVars>
      </dgm:prSet>
      <dgm:spPr/>
    </dgm:pt>
    <dgm:pt modelId="{43750A99-642B-495F-9CF1-CD94F4774C07}" type="pres">
      <dgm:prSet presAssocID="{664DE3F2-A194-41A3-BB6C-4178AA689C8B}" presName="sibTrans" presStyleCnt="0"/>
      <dgm:spPr/>
    </dgm:pt>
    <dgm:pt modelId="{D6A18B8D-B498-41DA-85B4-F96B1DC80063}" type="pres">
      <dgm:prSet presAssocID="{2E8A24C8-1F48-4EA1-ACAC-42E01737673E}" presName="compNode" presStyleCnt="0"/>
      <dgm:spPr/>
    </dgm:pt>
    <dgm:pt modelId="{9D8BF081-B645-49A2-ABA0-53ECEB74C8FB}" type="pres">
      <dgm:prSet presAssocID="{2E8A24C8-1F48-4EA1-ACAC-42E01737673E}" presName="bgRect" presStyleLbl="bgShp" presStyleIdx="5" presStyleCnt="8"/>
      <dgm:spPr/>
    </dgm:pt>
    <dgm:pt modelId="{EBA35B8B-9E6D-4077-A61D-0FC4D19229D8}" type="pres">
      <dgm:prSet presAssocID="{2E8A24C8-1F48-4EA1-ACAC-42E01737673E}"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B7172DDA-2B61-45AD-B373-41114C628FA5}" type="pres">
      <dgm:prSet presAssocID="{2E8A24C8-1F48-4EA1-ACAC-42E01737673E}" presName="spaceRect" presStyleCnt="0"/>
      <dgm:spPr/>
    </dgm:pt>
    <dgm:pt modelId="{FE0DC78B-E6F5-4A66-B2C9-0584A69E3674}" type="pres">
      <dgm:prSet presAssocID="{2E8A24C8-1F48-4EA1-ACAC-42E01737673E}" presName="parTx" presStyleLbl="revTx" presStyleIdx="5" presStyleCnt="8">
        <dgm:presLayoutVars>
          <dgm:chMax val="0"/>
          <dgm:chPref val="0"/>
        </dgm:presLayoutVars>
      </dgm:prSet>
      <dgm:spPr/>
    </dgm:pt>
    <dgm:pt modelId="{D975412E-927C-4556-8211-399FA362FC6A}" type="pres">
      <dgm:prSet presAssocID="{1DFEFC5F-A400-4944-8783-23E901A0A1D7}" presName="sibTrans" presStyleCnt="0"/>
      <dgm:spPr/>
    </dgm:pt>
    <dgm:pt modelId="{9A417979-C071-4631-B8EE-C4ECC50F4DDE}" type="pres">
      <dgm:prSet presAssocID="{4E13D699-9B9E-454A-A856-41A96BBF9824}" presName="compNode" presStyleCnt="0"/>
      <dgm:spPr/>
    </dgm:pt>
    <dgm:pt modelId="{18DB0E32-0526-4259-922D-85CDFFC0886F}" type="pres">
      <dgm:prSet presAssocID="{4E13D699-9B9E-454A-A856-41A96BBF9824}" presName="bgRect" presStyleLbl="bgShp" presStyleIdx="6" presStyleCnt="8"/>
      <dgm:spPr/>
    </dgm:pt>
    <dgm:pt modelId="{E4A92FE9-C007-4109-8937-6FE9DFFCCB78}" type="pres">
      <dgm:prSet presAssocID="{4E13D699-9B9E-454A-A856-41A96BBF982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erver"/>
        </a:ext>
      </dgm:extLst>
    </dgm:pt>
    <dgm:pt modelId="{1002C9FC-6F06-4998-896E-A34BABEFCCBE}" type="pres">
      <dgm:prSet presAssocID="{4E13D699-9B9E-454A-A856-41A96BBF9824}" presName="spaceRect" presStyleCnt="0"/>
      <dgm:spPr/>
    </dgm:pt>
    <dgm:pt modelId="{202F2191-51B2-465F-8586-3D3E2E42B8DB}" type="pres">
      <dgm:prSet presAssocID="{4E13D699-9B9E-454A-A856-41A96BBF9824}" presName="parTx" presStyleLbl="revTx" presStyleIdx="6" presStyleCnt="8">
        <dgm:presLayoutVars>
          <dgm:chMax val="0"/>
          <dgm:chPref val="0"/>
        </dgm:presLayoutVars>
      </dgm:prSet>
      <dgm:spPr/>
    </dgm:pt>
    <dgm:pt modelId="{7BE1AEDA-8722-443D-A8D0-E62AED4EADC0}" type="pres">
      <dgm:prSet presAssocID="{BE06D1B5-2B8E-48DB-B3D1-FE2EE5902317}" presName="sibTrans" presStyleCnt="0"/>
      <dgm:spPr/>
    </dgm:pt>
    <dgm:pt modelId="{5E5679D7-52D2-400D-96FC-5BA424506904}" type="pres">
      <dgm:prSet presAssocID="{58EA7FA5-64D6-497E-9C23-28DE1EA891D6}" presName="compNode" presStyleCnt="0"/>
      <dgm:spPr/>
    </dgm:pt>
    <dgm:pt modelId="{17D175B5-C2D1-406E-8479-D9F722585469}" type="pres">
      <dgm:prSet presAssocID="{58EA7FA5-64D6-497E-9C23-28DE1EA891D6}" presName="bgRect" presStyleLbl="bgShp" presStyleIdx="7" presStyleCnt="8"/>
      <dgm:spPr/>
    </dgm:pt>
    <dgm:pt modelId="{32633CD4-0C10-4022-865D-83FCB428A4CD}" type="pres">
      <dgm:prSet presAssocID="{58EA7FA5-64D6-497E-9C23-28DE1EA891D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ckmark"/>
        </a:ext>
      </dgm:extLst>
    </dgm:pt>
    <dgm:pt modelId="{436FB3F0-FA3A-485B-A504-FCAA89ADFC28}" type="pres">
      <dgm:prSet presAssocID="{58EA7FA5-64D6-497E-9C23-28DE1EA891D6}" presName="spaceRect" presStyleCnt="0"/>
      <dgm:spPr/>
    </dgm:pt>
    <dgm:pt modelId="{02C15A19-5AA5-45C1-AF3E-C0B841D79EA5}" type="pres">
      <dgm:prSet presAssocID="{58EA7FA5-64D6-497E-9C23-28DE1EA891D6}" presName="parTx" presStyleLbl="revTx" presStyleIdx="7" presStyleCnt="8">
        <dgm:presLayoutVars>
          <dgm:chMax val="0"/>
          <dgm:chPref val="0"/>
        </dgm:presLayoutVars>
      </dgm:prSet>
      <dgm:spPr/>
    </dgm:pt>
  </dgm:ptLst>
  <dgm:cxnLst>
    <dgm:cxn modelId="{A388740E-944A-47B7-9E7E-3B83445CBFC2}" srcId="{AC62A9E9-58B8-4CDD-96AC-AB12E204D2C7}" destId="{2E8A24C8-1F48-4EA1-ACAC-42E01737673E}" srcOrd="5" destOrd="0" parTransId="{4923172F-630C-4AFB-8C63-EB7F23046BD7}" sibTransId="{1DFEFC5F-A400-4944-8783-23E901A0A1D7}"/>
    <dgm:cxn modelId="{CF4E9210-B69F-45D5-9809-239115463112}" srcId="{AC62A9E9-58B8-4CDD-96AC-AB12E204D2C7}" destId="{125D2E73-26E1-40FD-9BC4-16B2066374C2}" srcOrd="3" destOrd="0" parTransId="{29FA41FE-462E-4747-BA4A-DD52C8388F80}" sibTransId="{8B817D3C-513E-423A-8F8A-C48F9E5F448D}"/>
    <dgm:cxn modelId="{6B4C3C16-8259-41A1-AF60-1D35DBC12401}" srcId="{AC62A9E9-58B8-4CDD-96AC-AB12E204D2C7}" destId="{58EA7FA5-64D6-497E-9C23-28DE1EA891D6}" srcOrd="7" destOrd="0" parTransId="{13BFAA3E-3C87-4A3E-ACD8-E2B6A848E359}" sibTransId="{783603D4-2D3B-40CC-83DE-A27833E76668}"/>
    <dgm:cxn modelId="{44AFD31F-4FBE-475B-A1C1-BBCC92498235}" type="presOf" srcId="{4E13D699-9B9E-454A-A856-41A96BBF9824}" destId="{202F2191-51B2-465F-8586-3D3E2E42B8DB}" srcOrd="0" destOrd="0" presId="urn:microsoft.com/office/officeart/2018/2/layout/IconVerticalSolidList"/>
    <dgm:cxn modelId="{05DD6826-B9A5-4703-9BA7-346319CE8B70}" type="presOf" srcId="{13D00C42-08FB-434A-B6B7-92A908959BC0}" destId="{50C37CD9-C97B-4221-BB5F-B00A35E31ADC}" srcOrd="0" destOrd="0" presId="urn:microsoft.com/office/officeart/2018/2/layout/IconVerticalSolidList"/>
    <dgm:cxn modelId="{E190D342-8714-43C3-9E88-15ECBC348EBD}" type="presOf" srcId="{ABA34A73-7811-4F57-9D8C-EDE32735237C}" destId="{46B8C161-700C-4F7D-9A3C-93B6C7BA442C}" srcOrd="0" destOrd="0" presId="urn:microsoft.com/office/officeart/2018/2/layout/IconVerticalSolidList"/>
    <dgm:cxn modelId="{C89B7471-B35B-480B-9CCA-51A9C846FB9F}" type="presOf" srcId="{2E8A24C8-1F48-4EA1-ACAC-42E01737673E}" destId="{FE0DC78B-E6F5-4A66-B2C9-0584A69E3674}" srcOrd="0" destOrd="0" presId="urn:microsoft.com/office/officeart/2018/2/layout/IconVerticalSolidList"/>
    <dgm:cxn modelId="{ACB70658-BD94-487C-B2EE-830C704B41C2}" srcId="{AC62A9E9-58B8-4CDD-96AC-AB12E204D2C7}" destId="{78AD10CF-8A3C-4E6A-95CA-448BFE72E5D5}" srcOrd="4" destOrd="0" parTransId="{E6B444DB-67A4-4CF3-BCBF-F781429F1F59}" sibTransId="{664DE3F2-A194-41A3-BB6C-4178AA689C8B}"/>
    <dgm:cxn modelId="{3F57EF59-809A-412C-8844-E1F6163F8C81}" srcId="{AC62A9E9-58B8-4CDD-96AC-AB12E204D2C7}" destId="{13D00C42-08FB-434A-B6B7-92A908959BC0}" srcOrd="2" destOrd="0" parTransId="{116231FB-4C29-4BA2-B87B-6E01CCD67448}" sibTransId="{D2A0AA54-635B-4CF3-9DF1-24056EB83CA8}"/>
    <dgm:cxn modelId="{327B0185-16E7-416C-96E9-071D92C909CE}" type="presOf" srcId="{2BEDE667-722A-4A3B-8A86-BA679E0DA96D}" destId="{A70900CE-11B9-4D16-BA1A-79DB8F571D46}" srcOrd="0" destOrd="0" presId="urn:microsoft.com/office/officeart/2018/2/layout/IconVerticalSolidList"/>
    <dgm:cxn modelId="{59C7008A-691E-4E72-9768-2631B3CE4518}" type="presOf" srcId="{58EA7FA5-64D6-497E-9C23-28DE1EA891D6}" destId="{02C15A19-5AA5-45C1-AF3E-C0B841D79EA5}" srcOrd="0" destOrd="0" presId="urn:microsoft.com/office/officeart/2018/2/layout/IconVerticalSolidList"/>
    <dgm:cxn modelId="{2ACEF692-D3D6-4CCF-9291-5014AD0FDFEF}" srcId="{AC62A9E9-58B8-4CDD-96AC-AB12E204D2C7}" destId="{2BEDE667-722A-4A3B-8A86-BA679E0DA96D}" srcOrd="1" destOrd="0" parTransId="{C31028E7-8ED2-4F91-8ECC-2B4ECC40DBF7}" sibTransId="{A5658F08-B8E6-471C-B9FE-766550BDE615}"/>
    <dgm:cxn modelId="{00AB9795-6265-4A8E-9ED0-E352B333EC61}" type="presOf" srcId="{125D2E73-26E1-40FD-9BC4-16B2066374C2}" destId="{CC80DAC6-D56B-48E4-92CE-58ADBBEA172E}" srcOrd="0" destOrd="0" presId="urn:microsoft.com/office/officeart/2018/2/layout/IconVerticalSolidList"/>
    <dgm:cxn modelId="{0BEF00B1-4708-4169-92D4-0B14637BAB7F}" srcId="{AC62A9E9-58B8-4CDD-96AC-AB12E204D2C7}" destId="{4E13D699-9B9E-454A-A856-41A96BBF9824}" srcOrd="6" destOrd="0" parTransId="{B27AD412-B38A-484F-8CB3-86B7FBFD1E01}" sibTransId="{BE06D1B5-2B8E-48DB-B3D1-FE2EE5902317}"/>
    <dgm:cxn modelId="{57CA8ABB-D43F-4DB6-92EF-19BA75C49608}" type="presOf" srcId="{78AD10CF-8A3C-4E6A-95CA-448BFE72E5D5}" destId="{5C286F5B-B3F9-45F7-84AA-F22468EE237A}" srcOrd="0" destOrd="0" presId="urn:microsoft.com/office/officeart/2018/2/layout/IconVerticalSolidList"/>
    <dgm:cxn modelId="{B1DDDEE9-BCC2-461A-BF93-54B2A4E2262E}" type="presOf" srcId="{AC62A9E9-58B8-4CDD-96AC-AB12E204D2C7}" destId="{4BBD6172-C567-4DA2-A076-7830E7EABEF9}" srcOrd="0" destOrd="0" presId="urn:microsoft.com/office/officeart/2018/2/layout/IconVerticalSolidList"/>
    <dgm:cxn modelId="{7A41E4F2-1866-4414-A54B-6D6DF72D9AD2}" srcId="{AC62A9E9-58B8-4CDD-96AC-AB12E204D2C7}" destId="{ABA34A73-7811-4F57-9D8C-EDE32735237C}" srcOrd="0" destOrd="0" parTransId="{FB98771A-C7F5-48D5-89BF-5E5DDEEBA044}" sibTransId="{BAAA77C4-086C-450C-9EBE-5A6686A35E4A}"/>
    <dgm:cxn modelId="{F393791C-9497-4D87-A52F-D1BBA707A62C}" type="presParOf" srcId="{4BBD6172-C567-4DA2-A076-7830E7EABEF9}" destId="{1AC923F8-959A-4C79-9B40-E74354102A07}" srcOrd="0" destOrd="0" presId="urn:microsoft.com/office/officeart/2018/2/layout/IconVerticalSolidList"/>
    <dgm:cxn modelId="{21DD096F-84A6-4616-963F-AE922B4CA1CB}" type="presParOf" srcId="{1AC923F8-959A-4C79-9B40-E74354102A07}" destId="{0A25F803-2719-411D-93AD-6CD8A6CC9E02}" srcOrd="0" destOrd="0" presId="urn:microsoft.com/office/officeart/2018/2/layout/IconVerticalSolidList"/>
    <dgm:cxn modelId="{7D478B2F-0AFE-4980-9150-64B3AFD25EF5}" type="presParOf" srcId="{1AC923F8-959A-4C79-9B40-E74354102A07}" destId="{5109B10F-C7C1-475F-8753-2BFF6DC3F5A6}" srcOrd="1" destOrd="0" presId="urn:microsoft.com/office/officeart/2018/2/layout/IconVerticalSolidList"/>
    <dgm:cxn modelId="{FEF87281-DFB0-4679-8C86-1C04E4F964A0}" type="presParOf" srcId="{1AC923F8-959A-4C79-9B40-E74354102A07}" destId="{D7C17E47-F43D-4DC5-995D-7461281AB2EE}" srcOrd="2" destOrd="0" presId="urn:microsoft.com/office/officeart/2018/2/layout/IconVerticalSolidList"/>
    <dgm:cxn modelId="{BA6BA174-82BD-4F22-92AD-70A61B0179D4}" type="presParOf" srcId="{1AC923F8-959A-4C79-9B40-E74354102A07}" destId="{46B8C161-700C-4F7D-9A3C-93B6C7BA442C}" srcOrd="3" destOrd="0" presId="urn:microsoft.com/office/officeart/2018/2/layout/IconVerticalSolidList"/>
    <dgm:cxn modelId="{F08338CC-7A0B-4242-8C19-B19D01B3347A}" type="presParOf" srcId="{4BBD6172-C567-4DA2-A076-7830E7EABEF9}" destId="{447772FA-9CEB-47D0-8D4F-A4CD2B037289}" srcOrd="1" destOrd="0" presId="urn:microsoft.com/office/officeart/2018/2/layout/IconVerticalSolidList"/>
    <dgm:cxn modelId="{F75FDD4C-5B71-4436-826A-3EC630B79D2F}" type="presParOf" srcId="{4BBD6172-C567-4DA2-A076-7830E7EABEF9}" destId="{BA58DE7B-E661-4A13-9A4D-08A3F47BD08D}" srcOrd="2" destOrd="0" presId="urn:microsoft.com/office/officeart/2018/2/layout/IconVerticalSolidList"/>
    <dgm:cxn modelId="{8266662C-9D79-442C-B599-3AB1B87DF211}" type="presParOf" srcId="{BA58DE7B-E661-4A13-9A4D-08A3F47BD08D}" destId="{5378F4F7-85D5-40EF-B929-9A4EDF25AC75}" srcOrd="0" destOrd="0" presId="urn:microsoft.com/office/officeart/2018/2/layout/IconVerticalSolidList"/>
    <dgm:cxn modelId="{C515E015-C9BB-4AF0-879E-D5C08E051254}" type="presParOf" srcId="{BA58DE7B-E661-4A13-9A4D-08A3F47BD08D}" destId="{86714BE5-AC6B-4589-AA9B-932EF4CCBB75}" srcOrd="1" destOrd="0" presId="urn:microsoft.com/office/officeart/2018/2/layout/IconVerticalSolidList"/>
    <dgm:cxn modelId="{BE92CEC1-48A0-480E-895E-0B366A633E84}" type="presParOf" srcId="{BA58DE7B-E661-4A13-9A4D-08A3F47BD08D}" destId="{15CE18A7-512A-4935-8B90-DA0D658938A2}" srcOrd="2" destOrd="0" presId="urn:microsoft.com/office/officeart/2018/2/layout/IconVerticalSolidList"/>
    <dgm:cxn modelId="{A8435CA7-FD41-45BD-9C1C-AFB856C6B35F}" type="presParOf" srcId="{BA58DE7B-E661-4A13-9A4D-08A3F47BD08D}" destId="{A70900CE-11B9-4D16-BA1A-79DB8F571D46}" srcOrd="3" destOrd="0" presId="urn:microsoft.com/office/officeart/2018/2/layout/IconVerticalSolidList"/>
    <dgm:cxn modelId="{2F5D16E0-F783-481C-B6CD-C7E6E2134512}" type="presParOf" srcId="{4BBD6172-C567-4DA2-A076-7830E7EABEF9}" destId="{BA3F8203-6954-47E8-B3A0-930BA6D4A4A9}" srcOrd="3" destOrd="0" presId="urn:microsoft.com/office/officeart/2018/2/layout/IconVerticalSolidList"/>
    <dgm:cxn modelId="{42A01C62-B8FC-459C-800D-1BBB54FBEFFB}" type="presParOf" srcId="{4BBD6172-C567-4DA2-A076-7830E7EABEF9}" destId="{D6C16F7B-7436-476E-B20F-ECD875D81F50}" srcOrd="4" destOrd="0" presId="urn:microsoft.com/office/officeart/2018/2/layout/IconVerticalSolidList"/>
    <dgm:cxn modelId="{66CC8565-ABD0-4B3F-8E44-94F2655E98EC}" type="presParOf" srcId="{D6C16F7B-7436-476E-B20F-ECD875D81F50}" destId="{5B16E23E-F355-4EB8-9226-12991F3B5781}" srcOrd="0" destOrd="0" presId="urn:microsoft.com/office/officeart/2018/2/layout/IconVerticalSolidList"/>
    <dgm:cxn modelId="{24BB282E-A73A-4F29-912B-D69A597CFFEF}" type="presParOf" srcId="{D6C16F7B-7436-476E-B20F-ECD875D81F50}" destId="{3BF7D337-44ED-44F0-A828-5C700533F9D2}" srcOrd="1" destOrd="0" presId="urn:microsoft.com/office/officeart/2018/2/layout/IconVerticalSolidList"/>
    <dgm:cxn modelId="{159CA73F-D6F7-43B4-AC74-C24ED27FD3A0}" type="presParOf" srcId="{D6C16F7B-7436-476E-B20F-ECD875D81F50}" destId="{A185CDAE-DD8C-45CC-A845-D09B9886F7DB}" srcOrd="2" destOrd="0" presId="urn:microsoft.com/office/officeart/2018/2/layout/IconVerticalSolidList"/>
    <dgm:cxn modelId="{36C7A702-2737-45F3-8CE2-EBF16FA2CC4F}" type="presParOf" srcId="{D6C16F7B-7436-476E-B20F-ECD875D81F50}" destId="{50C37CD9-C97B-4221-BB5F-B00A35E31ADC}" srcOrd="3" destOrd="0" presId="urn:microsoft.com/office/officeart/2018/2/layout/IconVerticalSolidList"/>
    <dgm:cxn modelId="{E26E62E4-F2E5-4E6A-AD75-7CDA9EC5435F}" type="presParOf" srcId="{4BBD6172-C567-4DA2-A076-7830E7EABEF9}" destId="{3798D5E9-29C0-4855-9C2F-E2B08E7A4BCA}" srcOrd="5" destOrd="0" presId="urn:microsoft.com/office/officeart/2018/2/layout/IconVerticalSolidList"/>
    <dgm:cxn modelId="{0979A4A1-8307-41C7-A522-58FCE97F865D}" type="presParOf" srcId="{4BBD6172-C567-4DA2-A076-7830E7EABEF9}" destId="{988D83F3-88EA-4E09-807F-4EEF3B1222FD}" srcOrd="6" destOrd="0" presId="urn:microsoft.com/office/officeart/2018/2/layout/IconVerticalSolidList"/>
    <dgm:cxn modelId="{3E50E29D-3C9B-414E-9475-6C6546908A00}" type="presParOf" srcId="{988D83F3-88EA-4E09-807F-4EEF3B1222FD}" destId="{F21E1DEE-0E4D-4B84-A719-4333853552DB}" srcOrd="0" destOrd="0" presId="urn:microsoft.com/office/officeart/2018/2/layout/IconVerticalSolidList"/>
    <dgm:cxn modelId="{896F0C22-AC9B-4122-9125-07D0CFE6F7BF}" type="presParOf" srcId="{988D83F3-88EA-4E09-807F-4EEF3B1222FD}" destId="{A1D32E5A-46AB-4678-93AD-564C6288DDFF}" srcOrd="1" destOrd="0" presId="urn:microsoft.com/office/officeart/2018/2/layout/IconVerticalSolidList"/>
    <dgm:cxn modelId="{B7A24EE2-4DBD-44BD-AF63-A2002FBC145F}" type="presParOf" srcId="{988D83F3-88EA-4E09-807F-4EEF3B1222FD}" destId="{6ABDCEC3-B568-4D78-8EDF-C56F5FCDC8C6}" srcOrd="2" destOrd="0" presId="urn:microsoft.com/office/officeart/2018/2/layout/IconVerticalSolidList"/>
    <dgm:cxn modelId="{C16F6967-3B07-428E-9BC9-DD70D4C2E05A}" type="presParOf" srcId="{988D83F3-88EA-4E09-807F-4EEF3B1222FD}" destId="{CC80DAC6-D56B-48E4-92CE-58ADBBEA172E}" srcOrd="3" destOrd="0" presId="urn:microsoft.com/office/officeart/2018/2/layout/IconVerticalSolidList"/>
    <dgm:cxn modelId="{406AC193-60BB-4615-9DB1-527754D58E3A}" type="presParOf" srcId="{4BBD6172-C567-4DA2-A076-7830E7EABEF9}" destId="{D9E32F8B-836E-4CEF-A634-A059638B3788}" srcOrd="7" destOrd="0" presId="urn:microsoft.com/office/officeart/2018/2/layout/IconVerticalSolidList"/>
    <dgm:cxn modelId="{15EDCDD4-CF6B-49C5-977F-126D292BD7AF}" type="presParOf" srcId="{4BBD6172-C567-4DA2-A076-7830E7EABEF9}" destId="{0711C50C-CFB6-42D9-94BD-2864C95DB32C}" srcOrd="8" destOrd="0" presId="urn:microsoft.com/office/officeart/2018/2/layout/IconVerticalSolidList"/>
    <dgm:cxn modelId="{E3A68CDC-B932-4006-A857-61164633AC8B}" type="presParOf" srcId="{0711C50C-CFB6-42D9-94BD-2864C95DB32C}" destId="{F226C3A1-5072-490F-A6AA-58CA64D8E488}" srcOrd="0" destOrd="0" presId="urn:microsoft.com/office/officeart/2018/2/layout/IconVerticalSolidList"/>
    <dgm:cxn modelId="{0F522CFE-8F43-4FDF-8F19-5039D5EBAB08}" type="presParOf" srcId="{0711C50C-CFB6-42D9-94BD-2864C95DB32C}" destId="{B7CD7BC8-DF3F-47CF-A8EF-C194F94ECEF0}" srcOrd="1" destOrd="0" presId="urn:microsoft.com/office/officeart/2018/2/layout/IconVerticalSolidList"/>
    <dgm:cxn modelId="{D9B440F9-4C15-4910-8862-F6DF301868D7}" type="presParOf" srcId="{0711C50C-CFB6-42D9-94BD-2864C95DB32C}" destId="{55A4A623-BC9C-4E83-8920-EC043DA76B24}" srcOrd="2" destOrd="0" presId="urn:microsoft.com/office/officeart/2018/2/layout/IconVerticalSolidList"/>
    <dgm:cxn modelId="{EC698986-1F05-4102-9CC6-C7F28C031257}" type="presParOf" srcId="{0711C50C-CFB6-42D9-94BD-2864C95DB32C}" destId="{5C286F5B-B3F9-45F7-84AA-F22468EE237A}" srcOrd="3" destOrd="0" presId="urn:microsoft.com/office/officeart/2018/2/layout/IconVerticalSolidList"/>
    <dgm:cxn modelId="{E9322DDF-9E4A-4D6A-B207-8BC94F109B4F}" type="presParOf" srcId="{4BBD6172-C567-4DA2-A076-7830E7EABEF9}" destId="{43750A99-642B-495F-9CF1-CD94F4774C07}" srcOrd="9" destOrd="0" presId="urn:microsoft.com/office/officeart/2018/2/layout/IconVerticalSolidList"/>
    <dgm:cxn modelId="{5C208A96-3A13-43F5-B26B-6AE9879832EC}" type="presParOf" srcId="{4BBD6172-C567-4DA2-A076-7830E7EABEF9}" destId="{D6A18B8D-B498-41DA-85B4-F96B1DC80063}" srcOrd="10" destOrd="0" presId="urn:microsoft.com/office/officeart/2018/2/layout/IconVerticalSolidList"/>
    <dgm:cxn modelId="{61B252D4-B7A4-48F5-96E7-033D7226E11A}" type="presParOf" srcId="{D6A18B8D-B498-41DA-85B4-F96B1DC80063}" destId="{9D8BF081-B645-49A2-ABA0-53ECEB74C8FB}" srcOrd="0" destOrd="0" presId="urn:microsoft.com/office/officeart/2018/2/layout/IconVerticalSolidList"/>
    <dgm:cxn modelId="{563F44E2-9EEB-4C7F-BBE3-63886E9EAE23}" type="presParOf" srcId="{D6A18B8D-B498-41DA-85B4-F96B1DC80063}" destId="{EBA35B8B-9E6D-4077-A61D-0FC4D19229D8}" srcOrd="1" destOrd="0" presId="urn:microsoft.com/office/officeart/2018/2/layout/IconVerticalSolidList"/>
    <dgm:cxn modelId="{2CA7C431-787A-47B0-B85D-E38BADDED3A5}" type="presParOf" srcId="{D6A18B8D-B498-41DA-85B4-F96B1DC80063}" destId="{B7172DDA-2B61-45AD-B373-41114C628FA5}" srcOrd="2" destOrd="0" presId="urn:microsoft.com/office/officeart/2018/2/layout/IconVerticalSolidList"/>
    <dgm:cxn modelId="{B7DB549F-3AF5-4710-B889-8006FED221BB}" type="presParOf" srcId="{D6A18B8D-B498-41DA-85B4-F96B1DC80063}" destId="{FE0DC78B-E6F5-4A66-B2C9-0584A69E3674}" srcOrd="3" destOrd="0" presId="urn:microsoft.com/office/officeart/2018/2/layout/IconVerticalSolidList"/>
    <dgm:cxn modelId="{94D049EB-0C88-463E-9AE9-E8A966EA5C79}" type="presParOf" srcId="{4BBD6172-C567-4DA2-A076-7830E7EABEF9}" destId="{D975412E-927C-4556-8211-399FA362FC6A}" srcOrd="11" destOrd="0" presId="urn:microsoft.com/office/officeart/2018/2/layout/IconVerticalSolidList"/>
    <dgm:cxn modelId="{C02B6F79-2E36-4FE1-9914-814A212FE6DB}" type="presParOf" srcId="{4BBD6172-C567-4DA2-A076-7830E7EABEF9}" destId="{9A417979-C071-4631-B8EE-C4ECC50F4DDE}" srcOrd="12" destOrd="0" presId="urn:microsoft.com/office/officeart/2018/2/layout/IconVerticalSolidList"/>
    <dgm:cxn modelId="{736A1A0A-598B-4278-B33E-5F3E093FE8F8}" type="presParOf" srcId="{9A417979-C071-4631-B8EE-C4ECC50F4DDE}" destId="{18DB0E32-0526-4259-922D-85CDFFC0886F}" srcOrd="0" destOrd="0" presId="urn:microsoft.com/office/officeart/2018/2/layout/IconVerticalSolidList"/>
    <dgm:cxn modelId="{08280081-D6BF-4803-95B0-DAFF8E59DC46}" type="presParOf" srcId="{9A417979-C071-4631-B8EE-C4ECC50F4DDE}" destId="{E4A92FE9-C007-4109-8937-6FE9DFFCCB78}" srcOrd="1" destOrd="0" presId="urn:microsoft.com/office/officeart/2018/2/layout/IconVerticalSolidList"/>
    <dgm:cxn modelId="{CB2DD2EC-E073-48EB-86BB-235188A60C6D}" type="presParOf" srcId="{9A417979-C071-4631-B8EE-C4ECC50F4DDE}" destId="{1002C9FC-6F06-4998-896E-A34BABEFCCBE}" srcOrd="2" destOrd="0" presId="urn:microsoft.com/office/officeart/2018/2/layout/IconVerticalSolidList"/>
    <dgm:cxn modelId="{4EEBA432-06D3-4D9E-81BE-D42DD9FEF297}" type="presParOf" srcId="{9A417979-C071-4631-B8EE-C4ECC50F4DDE}" destId="{202F2191-51B2-465F-8586-3D3E2E42B8DB}" srcOrd="3" destOrd="0" presId="urn:microsoft.com/office/officeart/2018/2/layout/IconVerticalSolidList"/>
    <dgm:cxn modelId="{8C9CBDF5-F07D-4AC0-92B2-349176EA830A}" type="presParOf" srcId="{4BBD6172-C567-4DA2-A076-7830E7EABEF9}" destId="{7BE1AEDA-8722-443D-A8D0-E62AED4EADC0}" srcOrd="13" destOrd="0" presId="urn:microsoft.com/office/officeart/2018/2/layout/IconVerticalSolidList"/>
    <dgm:cxn modelId="{1FE1A8D3-3627-4834-B0E5-A1038C20712C}" type="presParOf" srcId="{4BBD6172-C567-4DA2-A076-7830E7EABEF9}" destId="{5E5679D7-52D2-400D-96FC-5BA424506904}" srcOrd="14" destOrd="0" presId="urn:microsoft.com/office/officeart/2018/2/layout/IconVerticalSolidList"/>
    <dgm:cxn modelId="{98E6731F-9C8A-4A2C-9FE0-E8AECA5F0E2E}" type="presParOf" srcId="{5E5679D7-52D2-400D-96FC-5BA424506904}" destId="{17D175B5-C2D1-406E-8479-D9F722585469}" srcOrd="0" destOrd="0" presId="urn:microsoft.com/office/officeart/2018/2/layout/IconVerticalSolidList"/>
    <dgm:cxn modelId="{3444DF94-EF4C-4815-B63E-D40A860527BA}" type="presParOf" srcId="{5E5679D7-52D2-400D-96FC-5BA424506904}" destId="{32633CD4-0C10-4022-865D-83FCB428A4CD}" srcOrd="1" destOrd="0" presId="urn:microsoft.com/office/officeart/2018/2/layout/IconVerticalSolidList"/>
    <dgm:cxn modelId="{91C10DAB-1125-4C9A-A078-89FF970C93FF}" type="presParOf" srcId="{5E5679D7-52D2-400D-96FC-5BA424506904}" destId="{436FB3F0-FA3A-485B-A504-FCAA89ADFC28}" srcOrd="2" destOrd="0" presId="urn:microsoft.com/office/officeart/2018/2/layout/IconVerticalSolidList"/>
    <dgm:cxn modelId="{408F4930-3A0C-4C30-B8DF-673063DA5799}" type="presParOf" srcId="{5E5679D7-52D2-400D-96FC-5BA424506904}" destId="{02C15A19-5AA5-45C1-AF3E-C0B841D79E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93F80-0966-4C8B-BDE6-7F6DC81C5401}">
      <dsp:nvSpPr>
        <dsp:cNvPr id="0" name=""/>
        <dsp:cNvSpPr/>
      </dsp:nvSpPr>
      <dsp:spPr>
        <a:xfrm>
          <a:off x="0" y="256981"/>
          <a:ext cx="10515600" cy="1063125"/>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12420" rIns="81612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This study is expected to create a Python-based simulation model to assess the susceptibility of IoT-based communication protocols to attacks at the protocol level, and this could be done by examining the effects of protocol-ability attacks like replay, spoofing, and denial-of-service (DoS).</a:t>
          </a:r>
        </a:p>
      </dsp:txBody>
      <dsp:txXfrm>
        <a:off x="0" y="256981"/>
        <a:ext cx="10515600" cy="1063125"/>
      </dsp:txXfrm>
    </dsp:sp>
    <dsp:sp modelId="{38ABBF99-BF17-4533-83CC-4808A30B104B}">
      <dsp:nvSpPr>
        <dsp:cNvPr id="0" name=""/>
        <dsp:cNvSpPr/>
      </dsp:nvSpPr>
      <dsp:spPr>
        <a:xfrm>
          <a:off x="525780" y="35581"/>
          <a:ext cx="7360920"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666750">
            <a:lnSpc>
              <a:spcPct val="90000"/>
            </a:lnSpc>
            <a:spcBef>
              <a:spcPct val="0"/>
            </a:spcBef>
            <a:spcAft>
              <a:spcPct val="35000"/>
            </a:spcAft>
            <a:buNone/>
          </a:pPr>
          <a:r>
            <a:rPr lang="en-US" sz="1500" b="1" kern="1200" dirty="0"/>
            <a:t>Research Aim</a:t>
          </a:r>
          <a:endParaRPr lang="en-US" sz="1500" kern="1200" dirty="0"/>
        </a:p>
      </dsp:txBody>
      <dsp:txXfrm>
        <a:off x="547396" y="57197"/>
        <a:ext cx="7317688" cy="399568"/>
      </dsp:txXfrm>
    </dsp:sp>
    <dsp:sp modelId="{E7F96395-BA1A-4449-89F2-3E3E41DEDB37}">
      <dsp:nvSpPr>
        <dsp:cNvPr id="0" name=""/>
        <dsp:cNvSpPr/>
      </dsp:nvSpPr>
      <dsp:spPr>
        <a:xfrm>
          <a:off x="0" y="1622506"/>
          <a:ext cx="10515600" cy="26932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12420" rIns="81612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To carry out a critical analysis of existing literature on the subject of IoT communication protocols and discover the major security gaps and issues that are yet to be resolved.</a:t>
          </a:r>
        </a:p>
        <a:p>
          <a:pPr marL="114300" lvl="1" indent="-114300" algn="l" defTabSz="666750">
            <a:lnSpc>
              <a:spcPct val="90000"/>
            </a:lnSpc>
            <a:spcBef>
              <a:spcPct val="0"/>
            </a:spcBef>
            <a:spcAft>
              <a:spcPct val="15000"/>
            </a:spcAft>
            <a:buChar char="•"/>
          </a:pPr>
          <a:r>
            <a:rPr lang="en-US" sz="1500" kern="1200"/>
            <a:t>To develop and construct a simulated IoT in Python that is realistic with regard to normal communication utilising low-weight protocols, like MQTT or CoAP.</a:t>
          </a:r>
        </a:p>
        <a:p>
          <a:pPr marL="114300" lvl="1" indent="-114300" algn="l" defTabSz="666750">
            <a:lnSpc>
              <a:spcPct val="90000"/>
            </a:lnSpc>
            <a:spcBef>
              <a:spcPct val="0"/>
            </a:spcBef>
            <a:spcAft>
              <a:spcPct val="15000"/>
            </a:spcAft>
            <a:buChar char="•"/>
          </a:pPr>
          <a:r>
            <a:rPr lang="en-US" sz="1500" kern="1200"/>
            <a:t>To model and implement various protocol-level cyberattacks (such as replay, spoofing and DoS) in the controlled simulation environment.</a:t>
          </a:r>
        </a:p>
        <a:p>
          <a:pPr marL="114300" lvl="1" indent="-114300" algn="l" defTabSz="666750">
            <a:lnSpc>
              <a:spcPct val="90000"/>
            </a:lnSpc>
            <a:spcBef>
              <a:spcPct val="0"/>
            </a:spcBef>
            <a:spcAft>
              <a:spcPct val="15000"/>
            </a:spcAft>
            <a:buChar char="•"/>
          </a:pPr>
          <a:r>
            <a:rPr lang="en-US" sz="1500" kern="1200"/>
            <a:t>To gather and examine the communication logs and performance indicators under normal condition and attack condition to track anomalies in latency, throughput, message integrity as well as pattern of traffic.</a:t>
          </a:r>
        </a:p>
        <a:p>
          <a:pPr marL="114300" lvl="1" indent="-114300" algn="l" defTabSz="666750">
            <a:lnSpc>
              <a:spcPct val="90000"/>
            </a:lnSpc>
            <a:spcBef>
              <a:spcPct val="0"/>
            </a:spcBef>
            <a:spcAft>
              <a:spcPct val="15000"/>
            </a:spcAft>
            <a:buChar char="•"/>
          </a:pPr>
          <a:r>
            <a:rPr lang="en-US" sz="1500" kern="1200"/>
            <a:t>To determine the effectiveness of the current protocol-level security features and suggest viable mitigation measures in the form of the simulation results.</a:t>
          </a:r>
        </a:p>
      </dsp:txBody>
      <dsp:txXfrm>
        <a:off x="0" y="1622506"/>
        <a:ext cx="10515600" cy="2693250"/>
      </dsp:txXfrm>
    </dsp:sp>
    <dsp:sp modelId="{F5B5337C-169F-483A-B789-17E71DDF7FA1}">
      <dsp:nvSpPr>
        <dsp:cNvPr id="0" name=""/>
        <dsp:cNvSpPr/>
      </dsp:nvSpPr>
      <dsp:spPr>
        <a:xfrm>
          <a:off x="525780" y="1401106"/>
          <a:ext cx="7360920"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666750">
            <a:lnSpc>
              <a:spcPct val="90000"/>
            </a:lnSpc>
            <a:spcBef>
              <a:spcPct val="0"/>
            </a:spcBef>
            <a:spcAft>
              <a:spcPct val="35000"/>
            </a:spcAft>
            <a:buNone/>
          </a:pPr>
          <a:r>
            <a:rPr lang="en-US" sz="1500" b="1" kern="1200" dirty="0"/>
            <a:t>Research Objectives</a:t>
          </a:r>
          <a:endParaRPr lang="en-US" sz="1500" kern="1200" dirty="0"/>
        </a:p>
      </dsp:txBody>
      <dsp:txXfrm>
        <a:off x="547396" y="1422722"/>
        <a:ext cx="7317688"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75D75-6E1B-4650-8910-5FD365668C7E}">
      <dsp:nvSpPr>
        <dsp:cNvPr id="0" name=""/>
        <dsp:cNvSpPr/>
      </dsp:nvSpPr>
      <dsp:spPr>
        <a:xfrm>
          <a:off x="3080" y="587032"/>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Simulation-based experimental research design.</a:t>
          </a:r>
          <a:endParaRPr lang="en-US" sz="1800" kern="1200"/>
        </a:p>
      </dsp:txBody>
      <dsp:txXfrm>
        <a:off x="3080" y="587032"/>
        <a:ext cx="2444055" cy="1466433"/>
      </dsp:txXfrm>
    </dsp:sp>
    <dsp:sp modelId="{3F2070A2-AAEF-4B7A-8514-3C875B90A502}">
      <dsp:nvSpPr>
        <dsp:cNvPr id="0" name=""/>
        <dsp:cNvSpPr/>
      </dsp:nvSpPr>
      <dsp:spPr>
        <a:xfrm>
          <a:off x="2691541" y="587032"/>
          <a:ext cx="2444055" cy="1466433"/>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Chosen due to cost, scalability, and ethical limits of real IoT hardware.</a:t>
          </a:r>
          <a:endParaRPr lang="en-US" sz="1800" kern="1200"/>
        </a:p>
      </dsp:txBody>
      <dsp:txXfrm>
        <a:off x="2691541" y="587032"/>
        <a:ext cx="2444055" cy="1466433"/>
      </dsp:txXfrm>
    </dsp:sp>
    <dsp:sp modelId="{788CDA52-AE6C-4D59-9389-A8242BD4EE81}">
      <dsp:nvSpPr>
        <dsp:cNvPr id="0" name=""/>
        <dsp:cNvSpPr/>
      </dsp:nvSpPr>
      <dsp:spPr>
        <a:xfrm>
          <a:off x="5380002" y="587032"/>
          <a:ext cx="2444055" cy="1466433"/>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Python used to build a controlled, reproducible IoT communication environment.</a:t>
          </a:r>
          <a:endParaRPr lang="en-US" sz="1800" kern="1200"/>
        </a:p>
      </dsp:txBody>
      <dsp:txXfrm>
        <a:off x="5380002" y="587032"/>
        <a:ext cx="2444055" cy="1466433"/>
      </dsp:txXfrm>
    </dsp:sp>
    <dsp:sp modelId="{0A9CFF93-4FD2-4BF5-B37D-EE6FBAEFCE41}">
      <dsp:nvSpPr>
        <dsp:cNvPr id="0" name=""/>
        <dsp:cNvSpPr/>
      </dsp:nvSpPr>
      <dsp:spPr>
        <a:xfrm>
          <a:off x="8068463" y="587032"/>
          <a:ext cx="2444055" cy="1466433"/>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Virtual IoT devices created using lightweight protocols (MQTT/CoAP).</a:t>
          </a:r>
          <a:endParaRPr lang="en-US" sz="1800" kern="1200"/>
        </a:p>
      </dsp:txBody>
      <dsp:txXfrm>
        <a:off x="8068463" y="587032"/>
        <a:ext cx="2444055" cy="1466433"/>
      </dsp:txXfrm>
    </dsp:sp>
    <dsp:sp modelId="{9A232229-E496-4C05-B738-D720DE4EB5E4}">
      <dsp:nvSpPr>
        <dsp:cNvPr id="0" name=""/>
        <dsp:cNvSpPr/>
      </dsp:nvSpPr>
      <dsp:spPr>
        <a:xfrm>
          <a:off x="3080" y="2297871"/>
          <a:ext cx="2444055" cy="1466433"/>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Tools include Paho-MQTT, Scapy, Asyncio, and the Mosquitto broker.</a:t>
          </a:r>
          <a:endParaRPr lang="en-US" sz="1800" kern="1200"/>
        </a:p>
      </dsp:txBody>
      <dsp:txXfrm>
        <a:off x="3080" y="2297871"/>
        <a:ext cx="2444055" cy="1466433"/>
      </dsp:txXfrm>
    </dsp:sp>
    <dsp:sp modelId="{4C459ED4-9E62-4E95-86CE-0CC0789DDB33}">
      <dsp:nvSpPr>
        <dsp:cNvPr id="0" name=""/>
        <dsp:cNvSpPr/>
      </dsp:nvSpPr>
      <dsp:spPr>
        <a:xfrm>
          <a:off x="2691541" y="2297871"/>
          <a:ext cx="2444055" cy="1466433"/>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Protocol-level attacks simulated: replay, spoofing, DoS.</a:t>
          </a:r>
          <a:endParaRPr lang="en-US" sz="1800" kern="1200"/>
        </a:p>
      </dsp:txBody>
      <dsp:txXfrm>
        <a:off x="2691541" y="2297871"/>
        <a:ext cx="2444055" cy="1466433"/>
      </dsp:txXfrm>
    </dsp:sp>
    <dsp:sp modelId="{2919DDCC-118F-4CF6-8612-DEA6BAEAE5C4}">
      <dsp:nvSpPr>
        <dsp:cNvPr id="0" name=""/>
        <dsp:cNvSpPr/>
      </dsp:nvSpPr>
      <dsp:spPr>
        <a:xfrm>
          <a:off x="5380002" y="2297871"/>
          <a:ext cx="2444055" cy="1466433"/>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Data collected: latency, throughput, message patterns, integrity checks.</a:t>
          </a:r>
          <a:endParaRPr lang="en-US" sz="1800" kern="1200"/>
        </a:p>
      </dsp:txBody>
      <dsp:txXfrm>
        <a:off x="5380002" y="2297871"/>
        <a:ext cx="2444055" cy="1466433"/>
      </dsp:txXfrm>
    </dsp:sp>
    <dsp:sp modelId="{70FA33AE-4620-4378-86D0-D05CE7B77F34}">
      <dsp:nvSpPr>
        <dsp:cNvPr id="0" name=""/>
        <dsp:cNvSpPr/>
      </dsp:nvSpPr>
      <dsp:spPr>
        <a:xfrm>
          <a:off x="8068463" y="2297871"/>
          <a:ext cx="2444055" cy="146643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Baseline vs. attack scenarios compared to evaluate vulnerabilities.</a:t>
          </a:r>
          <a:endParaRPr lang="en-US" sz="18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5F803-2719-411D-93AD-6CD8A6CC9E02}">
      <dsp:nvSpPr>
        <dsp:cNvPr id="0" name=""/>
        <dsp:cNvSpPr/>
      </dsp:nvSpPr>
      <dsp:spPr>
        <a:xfrm>
          <a:off x="0" y="531"/>
          <a:ext cx="10515600" cy="4461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9B10F-C7C1-475F-8753-2BFF6DC3F5A6}">
      <dsp:nvSpPr>
        <dsp:cNvPr id="0" name=""/>
        <dsp:cNvSpPr/>
      </dsp:nvSpPr>
      <dsp:spPr>
        <a:xfrm>
          <a:off x="134970" y="100922"/>
          <a:ext cx="245400" cy="245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8C161-700C-4F7D-9A3C-93B6C7BA442C}">
      <dsp:nvSpPr>
        <dsp:cNvPr id="0" name=""/>
        <dsp:cNvSpPr/>
      </dsp:nvSpPr>
      <dsp:spPr>
        <a:xfrm>
          <a:off x="515340" y="53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Quantitative, simulation-based experimental approach.</a:t>
          </a:r>
          <a:endParaRPr lang="en-US" sz="1600" kern="1200"/>
        </a:p>
      </dsp:txBody>
      <dsp:txXfrm>
        <a:off x="515340" y="531"/>
        <a:ext cx="10000259" cy="446182"/>
      </dsp:txXfrm>
    </dsp:sp>
    <dsp:sp modelId="{5378F4F7-85D5-40EF-B929-9A4EDF25AC75}">
      <dsp:nvSpPr>
        <dsp:cNvPr id="0" name=""/>
        <dsp:cNvSpPr/>
      </dsp:nvSpPr>
      <dsp:spPr>
        <a:xfrm>
          <a:off x="0" y="558258"/>
          <a:ext cx="10515600" cy="4461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14BE5-AC6B-4589-AA9B-932EF4CCBB75}">
      <dsp:nvSpPr>
        <dsp:cNvPr id="0" name=""/>
        <dsp:cNvSpPr/>
      </dsp:nvSpPr>
      <dsp:spPr>
        <a:xfrm>
          <a:off x="134970" y="658649"/>
          <a:ext cx="245400" cy="245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0900CE-11B9-4D16-BA1A-79DB8F571D46}">
      <dsp:nvSpPr>
        <dsp:cNvPr id="0" name=""/>
        <dsp:cNvSpPr/>
      </dsp:nvSpPr>
      <dsp:spPr>
        <a:xfrm>
          <a:off x="515340" y="558258"/>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Python used to create a virtual IoT environment.</a:t>
          </a:r>
          <a:endParaRPr lang="en-US" sz="1600" kern="1200"/>
        </a:p>
      </dsp:txBody>
      <dsp:txXfrm>
        <a:off x="515340" y="558258"/>
        <a:ext cx="10000259" cy="446182"/>
      </dsp:txXfrm>
    </dsp:sp>
    <dsp:sp modelId="{5B16E23E-F355-4EB8-9226-12991F3B5781}">
      <dsp:nvSpPr>
        <dsp:cNvPr id="0" name=""/>
        <dsp:cNvSpPr/>
      </dsp:nvSpPr>
      <dsp:spPr>
        <a:xfrm>
          <a:off x="0" y="1115986"/>
          <a:ext cx="10515600" cy="4461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7D337-44ED-44F0-A828-5C700533F9D2}">
      <dsp:nvSpPr>
        <dsp:cNvPr id="0" name=""/>
        <dsp:cNvSpPr/>
      </dsp:nvSpPr>
      <dsp:spPr>
        <a:xfrm>
          <a:off x="134970" y="1216377"/>
          <a:ext cx="245400" cy="2454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C37CD9-C97B-4221-BB5F-B00A35E31ADC}">
      <dsp:nvSpPr>
        <dsp:cNvPr id="0" name=""/>
        <dsp:cNvSpPr/>
      </dsp:nvSpPr>
      <dsp:spPr>
        <a:xfrm>
          <a:off x="515340" y="1115986"/>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Virtual devices simulate sensor-like communication using MQTT/CoAP.</a:t>
          </a:r>
          <a:endParaRPr lang="en-US" sz="1600" kern="1200"/>
        </a:p>
      </dsp:txBody>
      <dsp:txXfrm>
        <a:off x="515340" y="1115986"/>
        <a:ext cx="10000259" cy="446182"/>
      </dsp:txXfrm>
    </dsp:sp>
    <dsp:sp modelId="{F21E1DEE-0E4D-4B84-A719-4333853552DB}">
      <dsp:nvSpPr>
        <dsp:cNvPr id="0" name=""/>
        <dsp:cNvSpPr/>
      </dsp:nvSpPr>
      <dsp:spPr>
        <a:xfrm>
          <a:off x="0" y="1673714"/>
          <a:ext cx="10515600" cy="4461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32E5A-46AB-4678-93AD-564C6288DDFF}">
      <dsp:nvSpPr>
        <dsp:cNvPr id="0" name=""/>
        <dsp:cNvSpPr/>
      </dsp:nvSpPr>
      <dsp:spPr>
        <a:xfrm>
          <a:off x="134970" y="1774105"/>
          <a:ext cx="245400" cy="2454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0DAC6-D56B-48E4-92CE-58ADBBEA172E}">
      <dsp:nvSpPr>
        <dsp:cNvPr id="0" name=""/>
        <dsp:cNvSpPr/>
      </dsp:nvSpPr>
      <dsp:spPr>
        <a:xfrm>
          <a:off x="515340" y="167371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Mosquitto broker manages publish–subscribe messaging.</a:t>
          </a:r>
          <a:endParaRPr lang="en-US" sz="1600" kern="1200"/>
        </a:p>
      </dsp:txBody>
      <dsp:txXfrm>
        <a:off x="515340" y="1673714"/>
        <a:ext cx="10000259" cy="446182"/>
      </dsp:txXfrm>
    </dsp:sp>
    <dsp:sp modelId="{F226C3A1-5072-490F-A6AA-58CA64D8E488}">
      <dsp:nvSpPr>
        <dsp:cNvPr id="0" name=""/>
        <dsp:cNvSpPr/>
      </dsp:nvSpPr>
      <dsp:spPr>
        <a:xfrm>
          <a:off x="0" y="2231441"/>
          <a:ext cx="10515600" cy="44618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D7BC8-DF3F-47CF-A8EF-C194F94ECEF0}">
      <dsp:nvSpPr>
        <dsp:cNvPr id="0" name=""/>
        <dsp:cNvSpPr/>
      </dsp:nvSpPr>
      <dsp:spPr>
        <a:xfrm>
          <a:off x="134970" y="2331832"/>
          <a:ext cx="245400" cy="2454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286F5B-B3F9-45F7-84AA-F22468EE237A}">
      <dsp:nvSpPr>
        <dsp:cNvPr id="0" name=""/>
        <dsp:cNvSpPr/>
      </dsp:nvSpPr>
      <dsp:spPr>
        <a:xfrm>
          <a:off x="515340" y="223144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Attacker scripts perform replay, spoofing, and DoS attacks.</a:t>
          </a:r>
          <a:endParaRPr lang="en-US" sz="1600" kern="1200"/>
        </a:p>
      </dsp:txBody>
      <dsp:txXfrm>
        <a:off x="515340" y="2231441"/>
        <a:ext cx="10000259" cy="446182"/>
      </dsp:txXfrm>
    </dsp:sp>
    <dsp:sp modelId="{9D8BF081-B645-49A2-ABA0-53ECEB74C8FB}">
      <dsp:nvSpPr>
        <dsp:cNvPr id="0" name=""/>
        <dsp:cNvSpPr/>
      </dsp:nvSpPr>
      <dsp:spPr>
        <a:xfrm>
          <a:off x="0" y="2789169"/>
          <a:ext cx="10515600" cy="4461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35B8B-9E6D-4077-A61D-0FC4D19229D8}">
      <dsp:nvSpPr>
        <dsp:cNvPr id="0" name=""/>
        <dsp:cNvSpPr/>
      </dsp:nvSpPr>
      <dsp:spPr>
        <a:xfrm>
          <a:off x="134970" y="2889560"/>
          <a:ext cx="245400" cy="2454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0DC78B-E6F5-4A66-B2C9-0584A69E3674}">
      <dsp:nvSpPr>
        <dsp:cNvPr id="0" name=""/>
        <dsp:cNvSpPr/>
      </dsp:nvSpPr>
      <dsp:spPr>
        <a:xfrm>
          <a:off x="515340" y="2789169"/>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Each attack targets specific protocol-level vulnerabilities.</a:t>
          </a:r>
          <a:endParaRPr lang="en-US" sz="1600" kern="1200"/>
        </a:p>
      </dsp:txBody>
      <dsp:txXfrm>
        <a:off x="515340" y="2789169"/>
        <a:ext cx="10000259" cy="446182"/>
      </dsp:txXfrm>
    </dsp:sp>
    <dsp:sp modelId="{18DB0E32-0526-4259-922D-85CDFFC0886F}">
      <dsp:nvSpPr>
        <dsp:cNvPr id="0" name=""/>
        <dsp:cNvSpPr/>
      </dsp:nvSpPr>
      <dsp:spPr>
        <a:xfrm>
          <a:off x="0" y="3346897"/>
          <a:ext cx="10515600" cy="4461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A92FE9-C007-4109-8937-6FE9DFFCCB78}">
      <dsp:nvSpPr>
        <dsp:cNvPr id="0" name=""/>
        <dsp:cNvSpPr/>
      </dsp:nvSpPr>
      <dsp:spPr>
        <a:xfrm>
          <a:off x="134970" y="3447288"/>
          <a:ext cx="245400" cy="24540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F2191-51B2-465F-8586-3D3E2E42B8DB}">
      <dsp:nvSpPr>
        <dsp:cNvPr id="0" name=""/>
        <dsp:cNvSpPr/>
      </dsp:nvSpPr>
      <dsp:spPr>
        <a:xfrm>
          <a:off x="515340" y="3346897"/>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Data collected: latency, throughput, packet frequency changes, message integrity.</a:t>
          </a:r>
          <a:endParaRPr lang="en-US" sz="1600" kern="1200"/>
        </a:p>
      </dsp:txBody>
      <dsp:txXfrm>
        <a:off x="515340" y="3346897"/>
        <a:ext cx="10000259" cy="446182"/>
      </dsp:txXfrm>
    </dsp:sp>
    <dsp:sp modelId="{17D175B5-C2D1-406E-8479-D9F722585469}">
      <dsp:nvSpPr>
        <dsp:cNvPr id="0" name=""/>
        <dsp:cNvSpPr/>
      </dsp:nvSpPr>
      <dsp:spPr>
        <a:xfrm>
          <a:off x="0" y="3904624"/>
          <a:ext cx="10515600" cy="4461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33CD4-0C10-4022-865D-83FCB428A4CD}">
      <dsp:nvSpPr>
        <dsp:cNvPr id="0" name=""/>
        <dsp:cNvSpPr/>
      </dsp:nvSpPr>
      <dsp:spPr>
        <a:xfrm>
          <a:off x="134970" y="4005015"/>
          <a:ext cx="245400" cy="24540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15A19-5AA5-45C1-AF3E-C0B841D79EA5}">
      <dsp:nvSpPr>
        <dsp:cNvPr id="0" name=""/>
        <dsp:cNvSpPr/>
      </dsp:nvSpPr>
      <dsp:spPr>
        <a:xfrm>
          <a:off x="515340" y="390462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Normal vs. attack scenarios compared to assess protocol behaviour.</a:t>
          </a:r>
          <a:endParaRPr lang="en-US" sz="1600" kern="1200"/>
        </a:p>
      </dsp:txBody>
      <dsp:txXfrm>
        <a:off x="515340" y="3904624"/>
        <a:ext cx="10000259" cy="4461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632DC-A963-429F-8299-A1126A2031B4}" type="datetimeFigureOut">
              <a:rPr lang="en-GB" smtClean="0"/>
              <a:pPr/>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950C1-ED44-4612-9378-60BCE1E86752}" type="slidenum">
              <a:rPr lang="en-GB" smtClean="0"/>
              <a:pPr/>
              <a:t>‹#›</a:t>
            </a:fld>
            <a:endParaRPr lang="en-GB"/>
          </a:p>
        </p:txBody>
      </p:sp>
    </p:spTree>
    <p:extLst>
      <p:ext uri="{BB962C8B-B14F-4D97-AF65-F5344CB8AC3E}">
        <p14:creationId xmlns:p14="http://schemas.microsoft.com/office/powerpoint/2010/main" val="3232678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Internet of Things (IoT) has been growing at a very fast rate in industries like healthcare, industrial automation, smart houses, and environmental control, allowing mass connectivity among the devices and the cloud. Nevertheless, a majority of the IoT devices have small processing power, memory, and energy, and, hence lightweight communication protocols, including MQTT and CoAP, have been embraced. Although these protocols can be used to provide efficient low-bandwidth communication they were not initially implemented with strong security mechanisms and are thus susceptible to spoofing, replay attacks, manipulation of message contents, and denial-of-service attacks. The available literature is frequently theoretical or deals with individual attack vectors and access to actual IoT hardware is scanty. This shows that to study the protocol-level vulnerabilities, it is necessary to conduct controlled, reproducible simulations.</a:t>
            </a:r>
          </a:p>
        </p:txBody>
      </p:sp>
      <p:sp>
        <p:nvSpPr>
          <p:cNvPr id="4" name="Slide Number Placeholder 3"/>
          <p:cNvSpPr>
            <a:spLocks noGrp="1"/>
          </p:cNvSpPr>
          <p:nvPr>
            <p:ph type="sldNum" sz="quarter" idx="5"/>
          </p:nvPr>
        </p:nvSpPr>
        <p:spPr/>
        <p:txBody>
          <a:bodyPr/>
          <a:lstStyle/>
          <a:p>
            <a:fld id="{6FC950C1-ED44-4612-9378-60BCE1E86752}" type="slidenum">
              <a:rPr lang="en-GB" smtClean="0"/>
              <a:pPr/>
              <a:t>2</a:t>
            </a:fld>
            <a:endParaRPr lang="en-GB"/>
          </a:p>
        </p:txBody>
      </p:sp>
    </p:spTree>
    <p:extLst>
      <p:ext uri="{BB962C8B-B14F-4D97-AF65-F5344CB8AC3E}">
        <p14:creationId xmlns:p14="http://schemas.microsoft.com/office/powerpoint/2010/main" val="711281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recent advancements in IoT have made it more dependent on lightweight protocols like MQTT and CoAP to provide real-time communication in resource-constrained systems [2]. Yet, this increasing use has also raised serious security vulnerabilities on protocol level such as weak authentication, optional encryption, and prone to spoofing, replay and denial-of-service attacks. The implications of such vulnerabilities have been more important than ever before considering the sensitive nature of health care and industrial automation aspects, to which IoT systems are currently being deployed. Although this is urgent, most of the current researches are theoretical with little empirical testing made because of the hard drive limitations. This gives a good impetus to come up with reproducible simulations with Python in order to study and learn about the </a:t>
            </a:r>
            <a:r>
              <a:rPr lang="en-US" dirty="0" err="1"/>
              <a:t>behaviour</a:t>
            </a:r>
            <a:r>
              <a:rPr lang="en-US" dirty="0"/>
              <a:t> of attacks.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3</a:t>
            </a:fld>
            <a:endParaRPr lang="en-GB"/>
          </a:p>
        </p:txBody>
      </p:sp>
    </p:spTree>
    <p:extLst>
      <p:ext uri="{BB962C8B-B14F-4D97-AF65-F5344CB8AC3E}">
        <p14:creationId xmlns:p14="http://schemas.microsoft.com/office/powerpoint/2010/main" val="2080588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Despite the popular focus on the matter of IoT security, the literature on this topic reveals an apparent gap in the analysis of the protocol-level vulnerabilities. Most studies are based on theoretical discussions or consider individual attack vectors separately and not how combined attacks impact on communication </a:t>
            </a:r>
            <a:r>
              <a:rPr lang="en-US" dirty="0" err="1"/>
              <a:t>behaviour</a:t>
            </a:r>
            <a:r>
              <a:rPr lang="en-US" dirty="0"/>
              <a:t>. Recent simulation languages like NS-3 or </a:t>
            </a:r>
            <a:r>
              <a:rPr lang="en-US" dirty="0" err="1"/>
              <a:t>OMNeT</a:t>
            </a:r>
            <a:r>
              <a:rPr lang="en-US" dirty="0"/>
              <a:t>++ can be quite complex to use and fail to interface with Python-based security frameworks like </a:t>
            </a:r>
            <a:r>
              <a:rPr lang="en-US" dirty="0" err="1"/>
              <a:t>Scapy</a:t>
            </a:r>
            <a:r>
              <a:rPr lang="en-US" dirty="0"/>
              <a:t> or </a:t>
            </a:r>
            <a:r>
              <a:rPr lang="en-US" dirty="0" err="1"/>
              <a:t>Paho</a:t>
            </a:r>
            <a:r>
              <a:rPr lang="en-US" dirty="0"/>
              <a:t>-MQTT, instead of connecting the gap between realistic protocol testing and available tools. Empirical research is also constrained by the fact that real IoT hardware is costly and hard to scale to experimental levels. Consequently, it is due to the absence of controlled, reproducible simulations that are Python-driven and capable of modelling real-life attacks on MQTT and CoAP, which, in its turn, directly results in the research problem.</a:t>
            </a:r>
          </a:p>
          <a:p>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4</a:t>
            </a:fld>
            <a:endParaRPr lang="en-GB"/>
          </a:p>
        </p:txBody>
      </p:sp>
    </p:spTree>
    <p:extLst>
      <p:ext uri="{BB962C8B-B14F-4D97-AF65-F5344CB8AC3E}">
        <p14:creationId xmlns:p14="http://schemas.microsoft.com/office/powerpoint/2010/main" val="1460496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MQTT and CoAP are lightweight IoT communication protocols which are not built on security, but on efficiency, therefore, with weak authentication, optional encryption, and limited message validation [5]. Such weaknesses expose IoT systems to replay attacks, spoofing, payload manipulation, and denial-of-service attacks that may affect communication and reduce the safety-critical application. The current literature tends to define such problems in a theoretical manner or assess attacks separately and provides less information about their interaction with the protocol behaviour. Moreover, actual IoT devices are expensive and cannot be tested on a large scale. Thus, the main issue is that the analysis of protocol-level attacks under controlled conditions is not done within a comprehensive, repeatable simulation infrastructure.</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5</a:t>
            </a:fld>
            <a:endParaRPr lang="en-GB"/>
          </a:p>
        </p:txBody>
      </p:sp>
    </p:spTree>
    <p:extLst>
      <p:ext uri="{BB962C8B-B14F-4D97-AF65-F5344CB8AC3E}">
        <p14:creationId xmlns:p14="http://schemas.microsoft.com/office/powerpoint/2010/main" val="265808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study will focus on creating a Python-based simulation model assessing the security vulnerability of lightweight communication protocols in the IoT, MQTT and CoAP, to protocol-level cyberattacks. The study has intended to accomplish several important objectives to achieve this goal: to critically examine the available literature and determine the gaps in security that have not been addressed in the current state; to design and develop a realistic simulated internet of things communication system on Python; to apply replay, spoofing, and denial of service attacks in this system; to measure the performance metrics of the system (latency, throughput, message integrity, and traffic anomalies under normal and attack conditions); and lastly, to evaluate the effectiveness of existing protocol level security mechanisms and to suggest appropriate mitigation mechanisms using the results of the simulation</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6</a:t>
            </a:fld>
            <a:endParaRPr lang="en-GB"/>
          </a:p>
        </p:txBody>
      </p:sp>
    </p:spTree>
    <p:extLst>
      <p:ext uri="{BB962C8B-B14F-4D97-AF65-F5344CB8AC3E}">
        <p14:creationId xmlns:p14="http://schemas.microsoft.com/office/powerpoint/2010/main" val="530303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some common themes identified in the literature on IoT communication and security: lightweight protocols, including MQTT and CoAP, are favored on resource-constrained systems, and they have either different transport models or optional security layers [7]. Research highlights protocol-related weaknesses protocol-related issues include; the protocol, MQTT, is structured as a broker, and the protocol, CoAP, uses UDP and optional DTLS, both of which are susceptible to spoofing, replay, and MiTM attacks. The network performance metrics or single-type attacks are often simulated and evaluated, whereas the in-depth protocol-level attack modelling is scarce. Network simulators (NS-3, OMNeT++, Cooja) that are commonly used include extensive networking capabilities, but lack smooth inter-operability with Python security tools (e.g. Scapy, Paho-MQTT). It is this gap that drives a Python-based framework that is reproducible to model realistic protocol behaviour and multi-vector attacks.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7</a:t>
            </a:fld>
            <a:endParaRPr lang="en-GB"/>
          </a:p>
        </p:txBody>
      </p:sp>
    </p:spTree>
    <p:extLst>
      <p:ext uri="{BB962C8B-B14F-4D97-AF65-F5344CB8AC3E}">
        <p14:creationId xmlns:p14="http://schemas.microsoft.com/office/powerpoint/2010/main" val="3517459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takes the form of an experimental approach, which is simulation-based to study protocol-level vulnerabilities in the IoT communication [8]. The method is appropriate since the price of actual IoT equipment is expensive, challenging to scale, and poses an ethical challenge in security testing. A simulated Python model allows experimental repeatability and accurate control of the conditions of attacks. The methodology consists of building virtual IoT devices that interact through the lightweight protocols like MQTT or CoAP, and toolsing the protocols with Paho-MQTT, Scapy and Asyncio. In this setting, replay, spoofing, and denial-of-service attacks are modeled and their effects on protocol behaviour assessed. Latency, throughput, irregularities in packets and integrity of message are measured under the normal and attack conditions. The vulnerabilities of this structured experimental design can be comparatively compared and evidence-based interpreted in a systematic manner.</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8</a:t>
            </a:fld>
            <a:endParaRPr lang="en-GB"/>
          </a:p>
        </p:txBody>
      </p:sp>
    </p:spTree>
    <p:extLst>
      <p:ext uri="{BB962C8B-B14F-4D97-AF65-F5344CB8AC3E}">
        <p14:creationId xmlns:p14="http://schemas.microsoft.com/office/powerpoint/2010/main" val="2930323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methods are quantitative and simulation-based experimental in order to determine the extent to which protocol-level attacks influence the performance of IoT communication [9]. Python is used to simulate an environment with virtual IoTs in which devices monitor and publish data through minimal-weight protocols, such as MQTT or CoAP. The configuration consists of three main elements: virtual IoT devices which send messages resembling sensors, an MQTT broker e.g. Mosquitto which handles publishsubscribe interactions and attacker scripts that execute replay, spoofing, and denial-of-service attacks. Every attack is aimed at certain protocol vulnerabilities to note behaviour change. The data collection is on the latency, throughput, anomalies in the frequency of packets, and integrity of messages in normal and attack conditions. These numerical measurements allow to make a systematic comparison and assessment of vulnerabilities in a reproducible controlled environment.</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9</a:t>
            </a:fld>
            <a:endParaRPr lang="en-GB"/>
          </a:p>
        </p:txBody>
      </p:sp>
    </p:spTree>
    <p:extLst>
      <p:ext uri="{BB962C8B-B14F-4D97-AF65-F5344CB8AC3E}">
        <p14:creationId xmlns:p14="http://schemas.microsoft.com/office/powerpoint/2010/main" val="1140786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project has a systematic twelve week plan, which commences with the literature review, and completion of the research design. The following weeks are dedicated to the creation of a Python-based simulation environment, replay, spoofing, and DoS attacks implementation into the system. Once the environment and attack scripts are developed, the data collection is conducted in normal and attack condition. The subsequent phases include the analysis of the protocol performance in detail, finding vulnerabilities, and establishing protection recommendations. The hardware requirements of the project are very minimal and consist of a standard laptop that can support Python and the software such as Paho-MQTT, Scapy, Asyncio, Pandas, Matplotlib, and the Mosquitto broker Eclipse. The whole procedure is ethically sound because it involves complete simulated data.</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10</a:t>
            </a:fld>
            <a:endParaRPr lang="en-GB"/>
          </a:p>
        </p:txBody>
      </p:sp>
    </p:spTree>
    <p:extLst>
      <p:ext uri="{BB962C8B-B14F-4D97-AF65-F5344CB8AC3E}">
        <p14:creationId xmlns:p14="http://schemas.microsoft.com/office/powerpoint/2010/main" val="3765275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anticipated results of the proposed research are evident demonstrations of the behavior of lightweight IoT communication protocols to protocol-level attacks including replay, spoofing, and denial-of-service attacks. The simulation will probably demonstrate that there is measurable performance degradation, such as higher latency, lower throughput and uneven message patterns when the system is under attack. It is expected that the weaknesses associated with weak authentication, insufficient message validation, and insufficient rate-limiting of MQTT-based communication will be revealed in the data obtained. The findings will give empirical evidence on the way normal communication is distorted and how it becomes compromised to give way to integrity violations. In general, the research will yield an in-depth, information-based insight into the vulnerabilities of the protocols that can be used to build more secure settings and responses to counteract them.</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11</a:t>
            </a:fld>
            <a:endParaRPr lang="en-GB"/>
          </a:p>
        </p:txBody>
      </p:sp>
    </p:spTree>
    <p:extLst>
      <p:ext uri="{BB962C8B-B14F-4D97-AF65-F5344CB8AC3E}">
        <p14:creationId xmlns:p14="http://schemas.microsoft.com/office/powerpoint/2010/main" val="365218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is highly influential because it helps the researchers and practitioners to comprehend the behavior of lightweight IoT protocols in response to protocol-level attacks, so that more secure and resilient communication systems can be established with the help of them [12]. The study, with its offer of a reproducible Python-based simulation framework, adds to a better understanding of vulnerabilities and protocol-hardening strategy, which can be implemented in deployed IoT contexts. The framework can also provide a low-cost, accessible working platform in the future in the sphere of the IoT security analysis. There are, however, some restrictions. The simulated environment is not able to approximate the instability of the real-world IoT environment, and it is limited to MQTT and CoAP protocols. Also, the research only examines specific attacks, and it does not discuss more sophisticated or multi-step adversarial methods.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12</a:t>
            </a:fld>
            <a:endParaRPr lang="en-GB"/>
          </a:p>
        </p:txBody>
      </p:sp>
    </p:spTree>
    <p:extLst>
      <p:ext uri="{BB962C8B-B14F-4D97-AF65-F5344CB8AC3E}">
        <p14:creationId xmlns:p14="http://schemas.microsoft.com/office/powerpoint/2010/main" val="2743718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t>[7]</a:t>
            </a:r>
            <a:r>
              <a:rPr lang="en-US" baseline="0" dirty="0"/>
              <a:t> </a:t>
            </a:r>
            <a:r>
              <a:rPr lang="en-US" dirty="0"/>
              <a:t>None </a:t>
            </a:r>
            <a:r>
              <a:rPr lang="en-US" dirty="0" err="1"/>
              <a:t>Lalhriatpuii</a:t>
            </a:r>
            <a:r>
              <a:rPr lang="en-US" dirty="0"/>
              <a:t>, None </a:t>
            </a:r>
            <a:r>
              <a:rPr lang="en-US" dirty="0" err="1"/>
              <a:t>Ruchi</a:t>
            </a:r>
            <a:r>
              <a:rPr lang="en-US" dirty="0"/>
              <a:t>, and V. Wasson, “Comprehensive Exploration of </a:t>
            </a:r>
            <a:r>
              <a:rPr lang="en-US" dirty="0" err="1"/>
              <a:t>IoT</a:t>
            </a:r>
            <a:r>
              <a:rPr lang="en-US" dirty="0"/>
              <a:t> Communication Protocol: </a:t>
            </a:r>
            <a:r>
              <a:rPr lang="en-US" dirty="0" err="1"/>
              <a:t>CoAP</a:t>
            </a:r>
            <a:r>
              <a:rPr lang="en-US" dirty="0"/>
              <a:t>, MQTT, HTTP, </a:t>
            </a:r>
            <a:r>
              <a:rPr lang="en-US" dirty="0" err="1"/>
              <a:t>LoRaWAN</a:t>
            </a:r>
            <a:r>
              <a:rPr lang="en-US" dirty="0"/>
              <a:t> and AMQP,” </a:t>
            </a:r>
            <a:r>
              <a:rPr lang="en-US" i="1" dirty="0"/>
              <a:t>Communications in computer and information science</a:t>
            </a:r>
            <a:r>
              <a:rPr lang="en-US" dirty="0"/>
              <a:t>, pp. 261–274, Nov. 2024, </a:t>
            </a:r>
            <a:r>
              <a:rPr lang="en-US" dirty="0" err="1"/>
              <a:t>doi</a:t>
            </a:r>
            <a:r>
              <a:rPr lang="en-US" dirty="0"/>
              <a:t>: https://doi.org/10.1007/978-3-031-75861-4_23.</a:t>
            </a:r>
          </a:p>
          <a:p>
            <a:r>
              <a:rPr lang="en-US" dirty="0"/>
              <a:t>[8]</a:t>
            </a:r>
            <a:r>
              <a:rPr lang="en-US" baseline="0" dirty="0"/>
              <a:t> </a:t>
            </a:r>
            <a:r>
              <a:rPr lang="en-US" dirty="0"/>
              <a:t>C. </a:t>
            </a:r>
            <a:r>
              <a:rPr lang="en-US" dirty="0" err="1"/>
              <a:t>Wellens</a:t>
            </a:r>
            <a:r>
              <a:rPr lang="en-US" dirty="0"/>
              <a:t>-Miles, R. </a:t>
            </a:r>
            <a:r>
              <a:rPr lang="en-US" dirty="0" err="1"/>
              <a:t>Guo</a:t>
            </a:r>
            <a:r>
              <a:rPr lang="en-US" dirty="0"/>
              <a:t>, N. Liu, S. Parkinson, and M. </a:t>
            </a:r>
            <a:r>
              <a:rPr lang="en-US" dirty="0" err="1"/>
              <a:t>Vallati</a:t>
            </a:r>
            <a:r>
              <a:rPr lang="en-US" dirty="0"/>
              <a:t>, “A Systematic Literature Review of Simulated Cyber Attacks on Vehicles and Urban Traffic Control,” </a:t>
            </a:r>
            <a:r>
              <a:rPr lang="en-US" i="1" dirty="0"/>
              <a:t>IEEE Transactions on Intelligent Transportation Systems</a:t>
            </a:r>
            <a:r>
              <a:rPr lang="en-US" dirty="0"/>
              <a:t>, vol. 26, no. 10, pp. 14568–14590, Oct. 2025, </a:t>
            </a:r>
            <a:r>
              <a:rPr lang="en-US" dirty="0" err="1"/>
              <a:t>doi</a:t>
            </a:r>
            <a:r>
              <a:rPr lang="en-US" dirty="0"/>
              <a:t>: https://doi.org/10.1109/tits.2025.3576922.</a:t>
            </a:r>
          </a:p>
          <a:p>
            <a:r>
              <a:rPr lang="en-US" dirty="0"/>
              <a:t>[9]</a:t>
            </a:r>
            <a:r>
              <a:rPr lang="en-US" baseline="0" dirty="0"/>
              <a:t> </a:t>
            </a:r>
            <a:r>
              <a:rPr lang="en-US" dirty="0"/>
              <a:t>V. </a:t>
            </a:r>
            <a:r>
              <a:rPr lang="en-US" dirty="0" err="1"/>
              <a:t>Soni</a:t>
            </a:r>
            <a:r>
              <a:rPr lang="en-US" dirty="0"/>
              <a:t> and D. </a:t>
            </a:r>
            <a:r>
              <a:rPr lang="en-US" dirty="0" err="1"/>
              <a:t>Kukreja</a:t>
            </a:r>
            <a:r>
              <a:rPr lang="en-US" dirty="0"/>
              <a:t>, “Designing Resilient </a:t>
            </a:r>
            <a:r>
              <a:rPr lang="en-US" dirty="0" err="1"/>
              <a:t>IoT</a:t>
            </a:r>
            <a:r>
              <a:rPr lang="en-US" dirty="0"/>
              <a:t> Networks: Simulation-Based Evaluation of RPL Attacks in </a:t>
            </a:r>
            <a:r>
              <a:rPr lang="en-US" dirty="0" err="1"/>
              <a:t>Contiki</a:t>
            </a:r>
            <a:r>
              <a:rPr lang="en-US" dirty="0"/>
              <a:t>-NG,” pp. 319–324, Jun. 2025, </a:t>
            </a:r>
            <a:r>
              <a:rPr lang="en-US" dirty="0" err="1"/>
              <a:t>doi</a:t>
            </a:r>
            <a:r>
              <a:rPr lang="en-US" dirty="0"/>
              <a:t>: https://doi.org/10.1109/ccncps66785.2025.11135746.</a:t>
            </a:r>
          </a:p>
          <a:p>
            <a:r>
              <a:rPr lang="en-US" dirty="0"/>
              <a:t>[10]</a:t>
            </a:r>
            <a:r>
              <a:rPr lang="en-US" baseline="0" dirty="0"/>
              <a:t> </a:t>
            </a:r>
            <a:r>
              <a:rPr lang="en-US" dirty="0" err="1"/>
              <a:t>Satya</a:t>
            </a:r>
            <a:r>
              <a:rPr lang="en-US" dirty="0"/>
              <a:t> </a:t>
            </a:r>
            <a:r>
              <a:rPr lang="en-US" dirty="0" err="1"/>
              <a:t>Subrahmanyam</a:t>
            </a:r>
            <a:r>
              <a:rPr lang="en-US" dirty="0"/>
              <a:t>, “Experimental and Simulation-Based Research,” </a:t>
            </a:r>
            <a:r>
              <a:rPr lang="en-US" i="1" dirty="0"/>
              <a:t>IGI Global eBooks</a:t>
            </a:r>
            <a:r>
              <a:rPr lang="en-US" dirty="0"/>
              <a:t>, pp. 145–170, Apr. 2025, </a:t>
            </a:r>
            <a:r>
              <a:rPr lang="en-US" dirty="0" err="1"/>
              <a:t>doi</a:t>
            </a:r>
            <a:r>
              <a:rPr lang="en-US" dirty="0"/>
              <a:t>: https://doi.org/10.4018/979-8-3373-1052-7.ch006.</a:t>
            </a:r>
          </a:p>
          <a:p>
            <a:r>
              <a:rPr lang="en-US" dirty="0"/>
              <a:t>[11]</a:t>
            </a:r>
            <a:r>
              <a:rPr lang="en-US" baseline="0" dirty="0"/>
              <a:t> </a:t>
            </a:r>
            <a:r>
              <a:rPr lang="en-US" dirty="0"/>
              <a:t>S. </a:t>
            </a:r>
            <a:r>
              <a:rPr lang="en-US" dirty="0" err="1"/>
              <a:t>Kavan</a:t>
            </a:r>
            <a:r>
              <a:rPr lang="en-US" dirty="0"/>
              <a:t> and J. </a:t>
            </a:r>
            <a:r>
              <a:rPr lang="en-US" dirty="0" err="1"/>
              <a:t>Dusek</a:t>
            </a:r>
            <a:r>
              <a:rPr lang="en-US" dirty="0"/>
              <a:t>, “Violation of electronic communication systems security as a potential crisis,” </a:t>
            </a:r>
            <a:r>
              <a:rPr lang="en-US" i="1" dirty="0"/>
              <a:t>2022 11th Mediterranean Conference on Embedded Computing (MECO)</a:t>
            </a:r>
            <a:r>
              <a:rPr lang="en-US" dirty="0"/>
              <a:t>, vol. 36, pp. 1–5, Jun. 2022, </a:t>
            </a:r>
            <a:r>
              <a:rPr lang="en-US" dirty="0" err="1"/>
              <a:t>doi</a:t>
            </a:r>
            <a:r>
              <a:rPr lang="en-US" dirty="0"/>
              <a:t>: https://doi.org/10.1109/meco55406.2022.9797183.</a:t>
            </a:r>
          </a:p>
          <a:p>
            <a:r>
              <a:rPr lang="en-US" dirty="0"/>
              <a:t>[12]</a:t>
            </a:r>
            <a:r>
              <a:rPr lang="en-US" baseline="0" dirty="0"/>
              <a:t> </a:t>
            </a:r>
            <a:r>
              <a:rPr lang="en-US" dirty="0"/>
              <a:t>S. </a:t>
            </a:r>
            <a:r>
              <a:rPr lang="en-US" dirty="0" err="1"/>
              <a:t>Latif</a:t>
            </a:r>
            <a:r>
              <a:rPr lang="en-US" dirty="0"/>
              <a:t>, </a:t>
            </a:r>
            <a:r>
              <a:rPr lang="en-US" dirty="0" err="1"/>
              <a:t>Djamel</a:t>
            </a:r>
            <a:r>
              <a:rPr lang="en-US" dirty="0"/>
              <a:t> </a:t>
            </a:r>
            <a:r>
              <a:rPr lang="en-US" dirty="0" err="1"/>
              <a:t>Djenouri</a:t>
            </a:r>
            <a:r>
              <a:rPr lang="en-US" dirty="0"/>
              <a:t>, Z. </a:t>
            </a:r>
            <a:r>
              <a:rPr lang="en-US" dirty="0" err="1"/>
              <a:t>Idrees</a:t>
            </a:r>
            <a:r>
              <a:rPr lang="en-US" dirty="0"/>
              <a:t>, J. Ahmad, </a:t>
            </a:r>
            <a:r>
              <a:rPr lang="en-US" dirty="0" err="1"/>
              <a:t>Qurat-ul-ain</a:t>
            </a:r>
            <a:r>
              <a:rPr lang="en-US" dirty="0"/>
              <a:t> </a:t>
            </a:r>
            <a:r>
              <a:rPr lang="en-US" dirty="0" err="1"/>
              <a:t>Mastoi</a:t>
            </a:r>
            <a:r>
              <a:rPr lang="en-US" dirty="0"/>
              <a:t>, and Z. </a:t>
            </a:r>
            <a:r>
              <a:rPr lang="en-US" dirty="0" err="1"/>
              <a:t>Zou</a:t>
            </a:r>
            <a:r>
              <a:rPr lang="en-US" dirty="0"/>
              <a:t>, “Hardware Security Modules for Secure Communications in the Industrial Internet of Things,” </a:t>
            </a:r>
            <a:r>
              <a:rPr lang="en-US" i="1" dirty="0"/>
              <a:t>IEEE Communications Surveys &amp; Tutorials</a:t>
            </a:r>
            <a:r>
              <a:rPr lang="en-US" dirty="0"/>
              <a:t>, pp. 1–1, Jan. 2025, </a:t>
            </a:r>
            <a:r>
              <a:rPr lang="en-US" dirty="0" err="1"/>
              <a:t>doi</a:t>
            </a:r>
            <a:r>
              <a:rPr lang="en-US" dirty="0"/>
              <a:t>: https://doi.org/10.1109/comst.2025.3600161.</a:t>
            </a:r>
          </a:p>
          <a:p>
            <a:endParaRPr lang="en-US" dirty="0"/>
          </a:p>
        </p:txBody>
      </p:sp>
      <p:sp>
        <p:nvSpPr>
          <p:cNvPr id="4" name="Slide Number Placeholder 3"/>
          <p:cNvSpPr>
            <a:spLocks noGrp="1"/>
          </p:cNvSpPr>
          <p:nvPr>
            <p:ph type="sldNum" sz="quarter" idx="10"/>
          </p:nvPr>
        </p:nvSpPr>
        <p:spPr/>
        <p:txBody>
          <a:bodyPr/>
          <a:lstStyle/>
          <a:p>
            <a:fld id="{6FC950C1-ED44-4612-9378-60BCE1E86752}" type="slidenum">
              <a:rPr lang="en-GB" smtClean="0"/>
              <a:pPr/>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3C735-B82E-431A-8710-BD022ADD1B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D982A4-6735-4DD7-303D-DEC2FC4818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B23B24-3E53-3340-DDC5-1DC919F8B653}"/>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E093A7F9-E70E-5DF3-A928-2333381833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A502C-24D9-EE80-9847-CCEDFC995738}"/>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78430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C8F43-5BE1-7B03-7796-16794FDC54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BAE7E-D7C6-ACD9-1024-C98A466F52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4B916-0BE9-DD4C-6CCA-48D9B6FAB3AE}"/>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067C2726-DA8F-23EC-22ED-3A5BE5042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26CF4-C17A-27DC-DF1A-62001A4A075A}"/>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117439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1DE1-525F-4BB7-D873-9713DB2E2B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8DDA64-B7A9-D424-972D-59AF1F98F1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13544-5DC7-9F6A-3060-2F513C59874B}"/>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0282F33A-61B3-BD3B-367F-A3DEC4392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F9285-3FA4-A8D0-9DD9-D6E8036ACFC1}"/>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11459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BDF6-7D88-7E09-513D-19662928EA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4407-AFE8-449C-C18C-94DE782D7E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09CF14-4AE3-4FFF-DB61-E8A623F19A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1609B2-C974-5F8A-1D96-67CEB236FF14}"/>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6" name="Footer Placeholder 5">
            <a:extLst>
              <a:ext uri="{FF2B5EF4-FFF2-40B4-BE49-F238E27FC236}">
                <a16:creationId xmlns:a16="http://schemas.microsoft.com/office/drawing/2014/main" id="{617908A0-FD63-4D68-D6FA-18FEDDCC9E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C99EC9-BB42-5716-7D25-E7EB7F35BF15}"/>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679405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13FE-111C-270F-AC4E-2D2DD3AC54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518A82-49BA-A25B-87D8-E515B69EA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2D0906-FAA3-07C6-EBEF-76D5DC31E4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C59160-EAF8-4747-A9EF-FEBDA35F7E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478149-3CEA-029C-A920-6B5FBB25B5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633A30-9A7C-BC58-77BD-0D12753D427D}"/>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8" name="Footer Placeholder 7">
            <a:extLst>
              <a:ext uri="{FF2B5EF4-FFF2-40B4-BE49-F238E27FC236}">
                <a16:creationId xmlns:a16="http://schemas.microsoft.com/office/drawing/2014/main" id="{3CFC459D-D47F-BB29-4A39-FB2179D22C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F27C32-CB31-35E3-5104-980AD401C1A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352914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88F8-E0CA-DBBC-4142-8DD3B01220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7E9C9D-EE20-2712-1B92-1DFE3FCDC5BD}"/>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4" name="Footer Placeholder 3">
            <a:extLst>
              <a:ext uri="{FF2B5EF4-FFF2-40B4-BE49-F238E27FC236}">
                <a16:creationId xmlns:a16="http://schemas.microsoft.com/office/drawing/2014/main" id="{111EB8D9-386E-0FBF-FFFA-06B00F26FB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1106BF-ECD1-E05D-6DFF-A8BFA626F649}"/>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152469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202E4A-4B52-08D5-34A2-3467B4C19797}"/>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3" name="Footer Placeholder 2">
            <a:extLst>
              <a:ext uri="{FF2B5EF4-FFF2-40B4-BE49-F238E27FC236}">
                <a16:creationId xmlns:a16="http://schemas.microsoft.com/office/drawing/2014/main" id="{41410A38-CB70-86F9-6AA3-ACDD532AF8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926670-DC24-2EF5-6AE3-40E72121C20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55608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F14E-DD63-E72E-A067-C385BD57F2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1E9677-99F6-537A-7F13-B33DCA19C1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C04D93-17EE-C85C-D2A5-D6CDBD1CA3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28FBC-5B4D-B9D7-3DB7-2017D0067F44}"/>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6" name="Footer Placeholder 5">
            <a:extLst>
              <a:ext uri="{FF2B5EF4-FFF2-40B4-BE49-F238E27FC236}">
                <a16:creationId xmlns:a16="http://schemas.microsoft.com/office/drawing/2014/main" id="{2A44B90E-0CAF-F536-9DA9-0CD8E17EF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91460-6F78-957B-ADB5-9DFBB1A7C54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435186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8C96E-CC0C-54EF-8E0A-79E18A1486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69738F-7E26-0B02-1E1C-14F1658308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9FB62B-988A-874A-81CD-78AFD79D1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47D01-ED3F-D0F5-9B8F-99EC2C93E792}"/>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6" name="Footer Placeholder 5">
            <a:extLst>
              <a:ext uri="{FF2B5EF4-FFF2-40B4-BE49-F238E27FC236}">
                <a16:creationId xmlns:a16="http://schemas.microsoft.com/office/drawing/2014/main" id="{4A8FBE4B-BAC5-FAD0-05BA-7E7BDF19FA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297B8B-EDA3-61DB-D4E5-409A11C2EF80}"/>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70988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232B-8432-8B31-C1DC-B499F5B38B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EBD9-882B-AE6C-1660-7F007943A8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89E94-C5FA-DCDD-EE5D-C9C55BE9BF1A}"/>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72283652-F84F-D225-3B99-D5D3273A9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BF921-C9A3-9994-2797-C57CBEA64121}"/>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818817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52F752-37DA-2BB3-84D9-4CA82AE90A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B4E13-56C3-E34D-830B-66B6B42003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BF616-5492-227A-9C6B-FF717C0BFC65}"/>
              </a:ext>
            </a:extLst>
          </p:cNvPr>
          <p:cNvSpPr>
            <a:spLocks noGrp="1"/>
          </p:cNvSpPr>
          <p:nvPr>
            <p:ph type="dt" sz="half" idx="10"/>
          </p:nvPr>
        </p:nvSpPr>
        <p:spPr/>
        <p:txBody>
          <a:body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FA879D7A-B159-2706-01C4-9EE5553CA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FDC5AC-74F6-8F99-043C-3B3F63426FC5}"/>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545600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DB133-7A91-31A6-1520-94F5657C08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AC003-2FFE-9F0A-DB17-6E1CD9325D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67BAD-8796-8FA8-2183-69EECD45B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38FB68-9A77-4D3B-97D0-8FC491F5EEC2}" type="datetimeFigureOut">
              <a:rPr lang="en-GB" smtClean="0"/>
              <a:pPr/>
              <a:t>04/12/2025</a:t>
            </a:fld>
            <a:endParaRPr lang="en-GB"/>
          </a:p>
        </p:txBody>
      </p:sp>
      <p:sp>
        <p:nvSpPr>
          <p:cNvPr id="5" name="Footer Placeholder 4">
            <a:extLst>
              <a:ext uri="{FF2B5EF4-FFF2-40B4-BE49-F238E27FC236}">
                <a16:creationId xmlns:a16="http://schemas.microsoft.com/office/drawing/2014/main" id="{6D95C442-9002-1618-DE13-15BC102BD9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D3B887-22A2-D9EE-E944-B5F4E24782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F956E-7AEB-4EFD-B4E0-8B89A2F46EBB}" type="slidenum">
              <a:rPr lang="en-GB" smtClean="0"/>
              <a:pPr/>
              <a:t>‹#›</a:t>
            </a:fld>
            <a:endParaRPr lang="en-GB"/>
          </a:p>
        </p:txBody>
      </p:sp>
    </p:spTree>
    <p:extLst>
      <p:ext uri="{BB962C8B-B14F-4D97-AF65-F5344CB8AC3E}">
        <p14:creationId xmlns:p14="http://schemas.microsoft.com/office/powerpoint/2010/main" val="2034153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11 Common IoT Devices That Are Vulnerable to Hacking - Asimily">
            <a:extLst>
              <a:ext uri="{FF2B5EF4-FFF2-40B4-BE49-F238E27FC236}">
                <a16:creationId xmlns:a16="http://schemas.microsoft.com/office/drawing/2014/main" id="{88129A01-2EB2-3101-F510-1435BB2103E9}"/>
              </a:ext>
            </a:extLst>
          </p:cNvPr>
          <p:cNvPicPr>
            <a:picLocks noChangeAspect="1" noChangeArrowheads="1"/>
          </p:cNvPicPr>
          <p:nvPr/>
        </p:nvPicPr>
        <p:blipFill>
          <a:blip r:embed="rId2" cstate="print">
            <a:alphaModFix amt="50000"/>
            <a:extLst>
              <a:ext uri="{28A0092B-C50C-407E-A947-70E740481C1C}">
                <a14:useLocalDpi xmlns:a14="http://schemas.microsoft.com/office/drawing/2010/main" val="0"/>
              </a:ext>
            </a:extLst>
          </a:blip>
          <a:srcRect r="7113" b="2"/>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F29A9A5-A2F4-6341-F0C5-C0C45899CF27}"/>
              </a:ext>
            </a:extLst>
          </p:cNvPr>
          <p:cNvSpPr>
            <a:spLocks noGrp="1"/>
          </p:cNvSpPr>
          <p:nvPr>
            <p:ph type="ctrTitle"/>
          </p:nvPr>
        </p:nvSpPr>
        <p:spPr>
          <a:xfrm>
            <a:off x="1524000" y="1122362"/>
            <a:ext cx="9144000" cy="2900518"/>
          </a:xfrm>
        </p:spPr>
        <p:txBody>
          <a:bodyPr>
            <a:normAutofit/>
          </a:bodyPr>
          <a:lstStyle/>
          <a:p>
            <a:r>
              <a:rPr lang="en-IN" sz="5600" kern="100" dirty="0">
                <a:solidFill>
                  <a:srgbClr val="FFFFFF"/>
                </a:solidFill>
                <a:effectLst/>
                <a:latin typeface="Calibri" panose="020F0502020204030204" pitchFamily="34" charset="0"/>
                <a:ea typeface="Calibri" panose="020F0502020204030204" pitchFamily="34" charset="0"/>
                <a:cs typeface="Mangal" panose="02040503050203030202" pitchFamily="18" charset="0"/>
              </a:rPr>
              <a:t>Simulation-Based Security Analysis </a:t>
            </a:r>
            <a:r>
              <a:rPr lang="en-IN" sz="5600" kern="100">
                <a:solidFill>
                  <a:srgbClr val="FFFFFF"/>
                </a:solidFill>
                <a:effectLst/>
                <a:latin typeface="Calibri" panose="020F0502020204030204" pitchFamily="34" charset="0"/>
                <a:ea typeface="Calibri" panose="020F0502020204030204" pitchFamily="34" charset="0"/>
                <a:cs typeface="Mangal" panose="02040503050203030202" pitchFamily="18" charset="0"/>
              </a:rPr>
              <a:t>of IOT </a:t>
            </a:r>
            <a:r>
              <a:rPr lang="en-IN" sz="5600" kern="100" dirty="0">
                <a:solidFill>
                  <a:srgbClr val="FFFFFF"/>
                </a:solidFill>
                <a:effectLst/>
                <a:latin typeface="Calibri" panose="020F0502020204030204" pitchFamily="34" charset="0"/>
                <a:ea typeface="Calibri" panose="020F0502020204030204" pitchFamily="34" charset="0"/>
                <a:cs typeface="Mangal" panose="02040503050203030202" pitchFamily="18" charset="0"/>
              </a:rPr>
              <a:t>Communication Protocols Using Python</a:t>
            </a:r>
            <a:endParaRPr lang="en-GB" sz="5600" dirty="0">
              <a:solidFill>
                <a:srgbClr val="FFFFFF"/>
              </a:solidFill>
            </a:endParaRPr>
          </a:p>
        </p:txBody>
      </p:sp>
    </p:spTree>
    <p:extLst>
      <p:ext uri="{BB962C8B-B14F-4D97-AF65-F5344CB8AC3E}">
        <p14:creationId xmlns:p14="http://schemas.microsoft.com/office/powerpoint/2010/main" val="38110489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103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descr="IoT Sensors | Ezurio">
            <a:extLst>
              <a:ext uri="{FF2B5EF4-FFF2-40B4-BE49-F238E27FC236}">
                <a16:creationId xmlns:a16="http://schemas.microsoft.com/office/drawing/2014/main" id="{D5FFAB94-B77D-D856-3ACC-BE34ED6A2C45}"/>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GB">
                <a:solidFill>
                  <a:srgbClr val="FFFFFF"/>
                </a:solidFill>
              </a:rPr>
              <a:t>Research Context / Background</a:t>
            </a:r>
          </a:p>
        </p:txBody>
      </p:sp>
      <p:sp>
        <p:nvSpPr>
          <p:cNvPr id="4" name="Rectangle 1">
            <a:extLst>
              <a:ext uri="{FF2B5EF4-FFF2-40B4-BE49-F238E27FC236}">
                <a16:creationId xmlns:a16="http://schemas.microsoft.com/office/drawing/2014/main" id="{43342130-36EF-B9D2-B732-2F45C1DA8413}"/>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err="1">
                <a:ln>
                  <a:noFill/>
                </a:ln>
                <a:solidFill>
                  <a:srgbClr val="FFFFFF"/>
                </a:solidFill>
                <a:effectLst/>
                <a:latin typeface="Arial" panose="020B0604020202020204" pitchFamily="34" charset="0"/>
              </a:rPr>
              <a:t>IoT</a:t>
            </a:r>
            <a:r>
              <a:rPr kumimoji="0" lang="en-US" altLang="en-US" b="0" i="0" u="none" strike="noStrike" cap="none" normalizeH="0" baseline="0" dirty="0">
                <a:ln>
                  <a:noFill/>
                </a:ln>
                <a:solidFill>
                  <a:srgbClr val="FFFFFF"/>
                </a:solidFill>
                <a:effectLst/>
                <a:latin typeface="Arial" panose="020B0604020202020204" pitchFamily="34" charset="0"/>
              </a:rPr>
              <a:t> is rapidly expanding across critical sectors.</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Devices have limited power, memory, and processing capacity.</a:t>
            </a:r>
          </a:p>
          <a:p>
            <a:pPr marL="0" lvl="0" indent="0" eaLnBrk="0" fontAlgn="base" hangingPunct="0">
              <a:spcBef>
                <a:spcPct val="0"/>
              </a:spcBef>
              <a:spcAft>
                <a:spcPts val="600"/>
              </a:spcAft>
              <a:buFontTx/>
              <a:buChar char="•"/>
            </a:pPr>
            <a:r>
              <a:rPr kumimoji="0" lang="en-US" altLang="en-US" b="0" i="0" u="none" strike="noStrike" cap="none" normalizeH="0" baseline="0" dirty="0">
                <a:ln>
                  <a:noFill/>
                </a:ln>
                <a:solidFill>
                  <a:srgbClr val="FFFFFF"/>
                </a:solidFill>
                <a:effectLst/>
                <a:latin typeface="Arial" panose="020B0604020202020204" pitchFamily="34" charset="0"/>
              </a:rPr>
              <a:t>Lightweight protocols (MQTT, CoAP) </a:t>
            </a:r>
            <a:r>
              <a:rPr kumimoji="0" lang="en-GB" altLang="en-US" b="0" i="0" u="none" strike="noStrike" cap="none" normalizeH="0" baseline="0" dirty="0">
                <a:ln>
                  <a:noFill/>
                </a:ln>
                <a:solidFill>
                  <a:srgbClr val="FFFFFF"/>
                </a:solidFill>
                <a:effectLst/>
                <a:latin typeface="Arial" panose="020B0604020202020204" pitchFamily="34" charset="0"/>
              </a:rPr>
              <a:t>prioritise</a:t>
            </a:r>
            <a:r>
              <a:rPr kumimoji="0" lang="en-US" altLang="en-US" b="0" i="0" u="none" strike="noStrike" cap="none" normalizeH="0" baseline="0" dirty="0">
                <a:ln>
                  <a:noFill/>
                </a:ln>
                <a:solidFill>
                  <a:srgbClr val="FFFFFF"/>
                </a:solidFill>
                <a:effectLst/>
                <a:latin typeface="Arial" panose="020B0604020202020204" pitchFamily="34" charset="0"/>
              </a:rPr>
              <a:t> efficiency, not security </a:t>
            </a:r>
            <a:r>
              <a:rPr lang="en-US" dirty="0"/>
              <a:t>[1]</a:t>
            </a:r>
            <a:r>
              <a:rPr kumimoji="0" lang="en-US" altLang="en-US"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These protocols are vulnerable to spoofing, replay, and </a:t>
            </a:r>
            <a:r>
              <a:rPr kumimoji="0" lang="en-US" altLang="en-US" b="0" i="0" u="none" strike="noStrike" cap="none" normalizeH="0" baseline="0" dirty="0" err="1">
                <a:ln>
                  <a:noFill/>
                </a:ln>
                <a:solidFill>
                  <a:srgbClr val="FFFFFF"/>
                </a:solidFill>
                <a:effectLst/>
                <a:latin typeface="Arial" panose="020B0604020202020204" pitchFamily="34" charset="0"/>
              </a:rPr>
              <a:t>DoS</a:t>
            </a:r>
            <a:r>
              <a:rPr kumimoji="0" lang="en-US" altLang="en-US" b="0" i="0" u="none" strike="noStrike" cap="none" normalizeH="0" baseline="0" dirty="0">
                <a:ln>
                  <a:noFill/>
                </a:ln>
                <a:solidFill>
                  <a:srgbClr val="FFFFFF"/>
                </a:solidFill>
                <a:effectLst/>
                <a:latin typeface="Arial" panose="020B0604020202020204" pitchFamily="34" charset="0"/>
              </a:rPr>
              <a:t> attacks.</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Existing studies are mostly theoretical or single-attack focused.</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Real </a:t>
            </a:r>
            <a:r>
              <a:rPr kumimoji="0" lang="en-US" altLang="en-US" b="0" i="0" u="none" strike="noStrike" cap="none" normalizeH="0" baseline="0" dirty="0" err="1">
                <a:ln>
                  <a:noFill/>
                </a:ln>
                <a:solidFill>
                  <a:srgbClr val="FFFFFF"/>
                </a:solidFill>
                <a:effectLst/>
                <a:latin typeface="Arial" panose="020B0604020202020204" pitchFamily="34" charset="0"/>
              </a:rPr>
              <a:t>IoT</a:t>
            </a:r>
            <a:r>
              <a:rPr kumimoji="0" lang="en-US" altLang="en-US" b="0" i="0" u="none" strike="noStrike" cap="none" normalizeH="0" baseline="0" dirty="0">
                <a:ln>
                  <a:noFill/>
                </a:ln>
                <a:solidFill>
                  <a:srgbClr val="FFFFFF"/>
                </a:solidFill>
                <a:effectLst/>
                <a:latin typeface="Arial" panose="020B0604020202020204" pitchFamily="34" charset="0"/>
              </a:rPr>
              <a:t> hardware is costly and hard to test at scale.</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A controlled, reproducible simulation environment is needed.</a:t>
            </a:r>
          </a:p>
        </p:txBody>
      </p:sp>
    </p:spTree>
    <p:extLst>
      <p:ext uri="{BB962C8B-B14F-4D97-AF65-F5344CB8AC3E}">
        <p14:creationId xmlns:p14="http://schemas.microsoft.com/office/powerpoint/2010/main" val="40365257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640080" y="329184"/>
            <a:ext cx="6894576" cy="1783080"/>
          </a:xfrm>
        </p:spPr>
        <p:txBody>
          <a:bodyPr anchor="b">
            <a:normAutofit/>
          </a:bodyPr>
          <a:lstStyle/>
          <a:p>
            <a:r>
              <a:rPr lang="en-IN" sz="5400" b="0">
                <a:effectLst/>
                <a:latin typeface="Calibri" panose="020F0502020204030204" pitchFamily="34" charset="0"/>
                <a:ea typeface="Calibri" panose="020F0502020204030204" pitchFamily="34" charset="0"/>
                <a:cs typeface="Mangal" panose="02040503050203030202" pitchFamily="18" charset="0"/>
              </a:rPr>
              <a:t>Current Developments &amp; Motivation</a:t>
            </a:r>
            <a:endParaRPr lang="en-GB" sz="5400"/>
          </a:p>
        </p:txBody>
      </p:sp>
      <p:sp>
        <p:nvSpPr>
          <p:cNvPr id="206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96FA20D-C44C-A9BC-3E97-063C8E7ADA0A}"/>
              </a:ext>
            </a:extLst>
          </p:cNvPr>
          <p:cNvSpPr>
            <a:spLocks noGrp="1" noChangeArrowheads="1"/>
          </p:cNvSpPr>
          <p:nvPr>
            <p:ph idx="1"/>
          </p:nvPr>
        </p:nvSpPr>
        <p:spPr bwMode="auto">
          <a:xfrm>
            <a:off x="640080" y="2706624"/>
            <a:ext cx="6894576" cy="3483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Growing use of lightweight protocols like MQTT and CoAP in modern IoT systems.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Increased reliance on these protocols in sensitive sectors such as healthcare and industry.</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Protocols have weak authentication and optional encryption.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High vulnerability to replay, spoofing, and DoS attacks.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Existing research is mostly theoretical with limited real-world testing.</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Lack of affordable, scalable hardware prevents large-scale experiments.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Strong motivation to build reproducible Python-based simulations for attack analysis.</a:t>
            </a:r>
          </a:p>
        </p:txBody>
      </p:sp>
      <p:pic>
        <p:nvPicPr>
          <p:cNvPr id="2053" name="Picture 5" descr="IoT CoAP - APK Download for Android | Aptoide">
            <a:extLst>
              <a:ext uri="{FF2B5EF4-FFF2-40B4-BE49-F238E27FC236}">
                <a16:creationId xmlns:a16="http://schemas.microsoft.com/office/drawing/2014/main" id="{A66186DB-59E6-7D13-8F9B-3B526889C1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55963" y="329183"/>
            <a:ext cx="3429969" cy="342996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MQTT Specification">
            <a:extLst>
              <a:ext uri="{FF2B5EF4-FFF2-40B4-BE49-F238E27FC236}">
                <a16:creationId xmlns:a16="http://schemas.microsoft.com/office/drawing/2014/main" id="{2E2D245B-0EE4-F752-0B27-8FA9C76AA7A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7863840" y="4657848"/>
            <a:ext cx="3995928" cy="1018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9477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0" name="Rectangle 307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5" name="Picture 3" descr="How to bridge the gap between research and real life | Trauma Recovery Lab">
            <a:extLst>
              <a:ext uri="{FF2B5EF4-FFF2-40B4-BE49-F238E27FC236}">
                <a16:creationId xmlns:a16="http://schemas.microsoft.com/office/drawing/2014/main" id="{5FAB9B55-C466-C17B-03DF-4D459C6733C2}"/>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GB">
                <a:solidFill>
                  <a:srgbClr val="FFFFFF"/>
                </a:solidFill>
              </a:rPr>
              <a:t>Literature Gap </a:t>
            </a:r>
          </a:p>
        </p:txBody>
      </p:sp>
      <p:sp>
        <p:nvSpPr>
          <p:cNvPr id="4" name="Rectangle 1">
            <a:extLst>
              <a:ext uri="{FF2B5EF4-FFF2-40B4-BE49-F238E27FC236}">
                <a16:creationId xmlns:a16="http://schemas.microsoft.com/office/drawing/2014/main" id="{48FEC0F2-061D-E93D-64E6-ACDCDB443EC5}"/>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Many </a:t>
            </a:r>
            <a:r>
              <a:rPr kumimoji="0" lang="en-US" altLang="en-US" sz="2400" i="0" u="none" strike="noStrike" cap="none" normalizeH="0" baseline="0" dirty="0" err="1">
                <a:ln>
                  <a:noFill/>
                </a:ln>
                <a:solidFill>
                  <a:srgbClr val="FFFFFF"/>
                </a:solidFill>
                <a:effectLst/>
                <a:latin typeface="Arial" panose="020B0604020202020204" pitchFamily="34" charset="0"/>
              </a:rPr>
              <a:t>IoT</a:t>
            </a:r>
            <a:r>
              <a:rPr kumimoji="0" lang="en-US" altLang="en-US" sz="2400" i="0" u="none" strike="noStrike" cap="none" normalizeH="0" baseline="0" dirty="0">
                <a:ln>
                  <a:noFill/>
                </a:ln>
                <a:solidFill>
                  <a:srgbClr val="FFFFFF"/>
                </a:solidFill>
                <a:effectLst/>
                <a:latin typeface="Arial" panose="020B0604020202020204" pitchFamily="34" charset="0"/>
              </a:rPr>
              <a:t> security studies remain theoretical rather than experimental.</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Existing research often analyses single attacks in isolation.</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Limited work examines combined or realistic protocol-level attack </a:t>
            </a:r>
            <a:r>
              <a:rPr kumimoji="0" lang="en-GB" altLang="en-US" sz="2400" i="0" u="none" strike="noStrike" cap="none" normalizeH="0" baseline="0" dirty="0">
                <a:ln>
                  <a:noFill/>
                </a:ln>
                <a:solidFill>
                  <a:srgbClr val="FFFFFF"/>
                </a:solidFill>
                <a:effectLst/>
                <a:latin typeface="Arial" panose="020B0604020202020204" pitchFamily="34" charset="0"/>
              </a:rPr>
              <a:t>behaviour</a:t>
            </a:r>
            <a:r>
              <a:rPr kumimoji="0" lang="en-US" altLang="en-US" sz="240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Popular simulators (NS-3, </a:t>
            </a:r>
            <a:r>
              <a:rPr kumimoji="0" lang="en-US" altLang="en-US" sz="2400" i="0" u="none" strike="noStrike" cap="none" normalizeH="0" baseline="0" dirty="0" err="1">
                <a:ln>
                  <a:noFill/>
                </a:ln>
                <a:solidFill>
                  <a:srgbClr val="FFFFFF"/>
                </a:solidFill>
                <a:effectLst/>
                <a:latin typeface="Arial" panose="020B0604020202020204" pitchFamily="34" charset="0"/>
              </a:rPr>
              <a:t>OMNeT</a:t>
            </a:r>
            <a:r>
              <a:rPr kumimoji="0" lang="en-US" altLang="en-US" sz="2400" i="0" u="none" strike="noStrike" cap="none" normalizeH="0" baseline="0" dirty="0">
                <a:ln>
                  <a:noFill/>
                </a:ln>
                <a:solidFill>
                  <a:srgbClr val="FFFFFF"/>
                </a:solidFill>
                <a:effectLst/>
                <a:latin typeface="Arial" panose="020B0604020202020204" pitchFamily="34" charset="0"/>
              </a:rPr>
              <a:t>++, </a:t>
            </a:r>
            <a:r>
              <a:rPr kumimoji="0" lang="en-US" altLang="en-US" sz="2400" i="0" u="none" strike="noStrike" cap="none" normalizeH="0" baseline="0" dirty="0" err="1">
                <a:ln>
                  <a:noFill/>
                </a:ln>
                <a:solidFill>
                  <a:srgbClr val="FFFFFF"/>
                </a:solidFill>
                <a:effectLst/>
                <a:latin typeface="Arial" panose="020B0604020202020204" pitchFamily="34" charset="0"/>
              </a:rPr>
              <a:t>Cooja</a:t>
            </a:r>
            <a:r>
              <a:rPr kumimoji="0" lang="en-US" altLang="en-US" sz="2400" i="0" u="none" strike="noStrike" cap="none" normalizeH="0" baseline="0" dirty="0">
                <a:ln>
                  <a:noFill/>
                </a:ln>
                <a:solidFill>
                  <a:srgbClr val="FFFFFF"/>
                </a:solidFill>
                <a:effectLst/>
                <a:latin typeface="Arial" panose="020B0604020202020204" pitchFamily="34" charset="0"/>
              </a:rPr>
              <a:t>) are complex and not well integrated with Python security tools like </a:t>
            </a:r>
            <a:r>
              <a:rPr kumimoji="0" lang="en-US" altLang="en-US" sz="2400" i="0" u="none" strike="noStrike" cap="none" normalizeH="0" baseline="0" dirty="0" err="1">
                <a:ln>
                  <a:noFill/>
                </a:ln>
                <a:solidFill>
                  <a:srgbClr val="FFFFFF"/>
                </a:solidFill>
                <a:effectLst/>
                <a:latin typeface="Arial" panose="020B0604020202020204" pitchFamily="34" charset="0"/>
              </a:rPr>
              <a:t>Scapy</a:t>
            </a:r>
            <a:r>
              <a:rPr kumimoji="0" lang="en-US" altLang="en-US" sz="2400" i="0" u="none" strike="noStrike" cap="none" normalizeH="0" baseline="0" dirty="0">
                <a:ln>
                  <a:noFill/>
                </a:ln>
                <a:solidFill>
                  <a:srgbClr val="FFFFFF"/>
                </a:solidFill>
                <a:effectLst/>
                <a:latin typeface="Arial" panose="020B0604020202020204" pitchFamily="34" charset="0"/>
              </a:rPr>
              <a:t> or </a:t>
            </a:r>
            <a:r>
              <a:rPr kumimoji="0" lang="en-US" altLang="en-US" sz="2400" i="0" u="none" strike="noStrike" cap="none" normalizeH="0" baseline="0" dirty="0" err="1">
                <a:ln>
                  <a:noFill/>
                </a:ln>
                <a:solidFill>
                  <a:srgbClr val="FFFFFF"/>
                </a:solidFill>
                <a:effectLst/>
                <a:latin typeface="Arial" panose="020B0604020202020204" pitchFamily="34" charset="0"/>
              </a:rPr>
              <a:t>Paho</a:t>
            </a:r>
            <a:r>
              <a:rPr kumimoji="0" lang="en-US" altLang="en-US" sz="2400" i="0" u="none" strike="noStrike" cap="none" normalizeH="0" baseline="0" dirty="0">
                <a:ln>
                  <a:noFill/>
                </a:ln>
                <a:solidFill>
                  <a:srgbClr val="FFFFFF"/>
                </a:solidFill>
                <a:effectLst/>
                <a:latin typeface="Arial" panose="020B0604020202020204" pitchFamily="34" charset="0"/>
              </a:rPr>
              <a:t>-MQTT.</a:t>
            </a:r>
          </a:p>
          <a:p>
            <a:pPr marL="0" lvl="0" indent="0" eaLnBrk="0" fontAlgn="base" hangingPunct="0">
              <a:spcBef>
                <a:spcPct val="0"/>
              </a:spcBef>
              <a:spcAft>
                <a:spcPts val="600"/>
              </a:spcAft>
              <a:buFontTx/>
              <a:buChar char="•"/>
            </a:pPr>
            <a:r>
              <a:rPr kumimoji="0" lang="en-US" altLang="en-US" sz="2400" i="0" u="none" strike="noStrike" cap="none" normalizeH="0" baseline="0" dirty="0">
                <a:ln>
                  <a:noFill/>
                </a:ln>
                <a:solidFill>
                  <a:srgbClr val="FFFFFF"/>
                </a:solidFill>
                <a:effectLst/>
                <a:latin typeface="Arial" panose="020B0604020202020204" pitchFamily="34" charset="0"/>
              </a:rPr>
              <a:t>Real </a:t>
            </a:r>
            <a:r>
              <a:rPr kumimoji="0" lang="en-US" altLang="en-US" sz="2400" i="0" u="none" strike="noStrike" cap="none" normalizeH="0" baseline="0" dirty="0" err="1">
                <a:ln>
                  <a:noFill/>
                </a:ln>
                <a:solidFill>
                  <a:srgbClr val="FFFFFF"/>
                </a:solidFill>
                <a:effectLst/>
                <a:latin typeface="Arial" panose="020B0604020202020204" pitchFamily="34" charset="0"/>
              </a:rPr>
              <a:t>IoT</a:t>
            </a:r>
            <a:r>
              <a:rPr kumimoji="0" lang="en-US" altLang="en-US" sz="2400" i="0" u="none" strike="noStrike" cap="none" normalizeH="0" baseline="0" dirty="0">
                <a:ln>
                  <a:noFill/>
                </a:ln>
                <a:solidFill>
                  <a:srgbClr val="FFFFFF"/>
                </a:solidFill>
                <a:effectLst/>
                <a:latin typeface="Arial" panose="020B0604020202020204" pitchFamily="34" charset="0"/>
              </a:rPr>
              <a:t> hardware is costly and difficult to scale for testing </a:t>
            </a:r>
            <a:r>
              <a:rPr lang="en-US" sz="2400" dirty="0"/>
              <a:t>[3]</a:t>
            </a:r>
            <a:r>
              <a:rPr kumimoji="0" lang="en-US" altLang="en-US" sz="240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Few studies provide controlled, reproducible simulations of MQTT and </a:t>
            </a:r>
            <a:r>
              <a:rPr kumimoji="0" lang="en-US" altLang="en-US" sz="2400" i="0" u="none" strike="noStrike" cap="none" normalizeH="0" baseline="0" dirty="0" err="1">
                <a:ln>
                  <a:noFill/>
                </a:ln>
                <a:solidFill>
                  <a:srgbClr val="FFFFFF"/>
                </a:solidFill>
                <a:effectLst/>
                <a:latin typeface="Arial" panose="020B0604020202020204" pitchFamily="34" charset="0"/>
              </a:rPr>
              <a:t>CoAP</a:t>
            </a:r>
            <a:r>
              <a:rPr kumimoji="0" lang="en-US" altLang="en-US" sz="2400" i="0" u="none" strike="noStrike" cap="none" normalizeH="0" baseline="0" dirty="0">
                <a:ln>
                  <a:noFill/>
                </a:ln>
                <a:solidFill>
                  <a:srgbClr val="FFFFFF"/>
                </a:solidFill>
                <a:effectLst/>
                <a:latin typeface="Arial" panose="020B0604020202020204" pitchFamily="34" charset="0"/>
              </a:rPr>
              <a:t> vulnerabilities.</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No comprehensive Python-based framework exists to model replay, spoofing, and </a:t>
            </a:r>
            <a:r>
              <a:rPr kumimoji="0" lang="en-US" altLang="en-US" sz="2400" i="0" u="none" strike="noStrike" cap="none" normalizeH="0" baseline="0" dirty="0" err="1">
                <a:ln>
                  <a:noFill/>
                </a:ln>
                <a:solidFill>
                  <a:srgbClr val="FFFFFF"/>
                </a:solidFill>
                <a:effectLst/>
                <a:latin typeface="Arial" panose="020B0604020202020204" pitchFamily="34" charset="0"/>
              </a:rPr>
              <a:t>DoS</a:t>
            </a:r>
            <a:r>
              <a:rPr kumimoji="0" lang="en-US" altLang="en-US" sz="2400" i="0" u="none" strike="noStrike" cap="none" normalizeH="0" baseline="0" dirty="0">
                <a:ln>
                  <a:noFill/>
                </a:ln>
                <a:solidFill>
                  <a:srgbClr val="FFFFFF"/>
                </a:solidFill>
                <a:effectLst/>
                <a:latin typeface="Arial" panose="020B0604020202020204" pitchFamily="34" charset="0"/>
              </a:rPr>
              <a:t> attacks together.</a:t>
            </a:r>
          </a:p>
        </p:txBody>
      </p:sp>
    </p:spTree>
    <p:extLst>
      <p:ext uri="{BB962C8B-B14F-4D97-AF65-F5344CB8AC3E}">
        <p14:creationId xmlns:p14="http://schemas.microsoft.com/office/powerpoint/2010/main" val="165432844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4" name="Rectangle 410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3" descr="What Are IoT Devices? Definition, Types, and 5 Most Popular Ones |  Simplilearn">
            <a:extLst>
              <a:ext uri="{FF2B5EF4-FFF2-40B4-BE49-F238E27FC236}">
                <a16:creationId xmlns:a16="http://schemas.microsoft.com/office/drawing/2014/main" id="{0841510E-7994-03F1-6F9E-52F9799943E3}"/>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Problem Statement</a:t>
            </a:r>
            <a:endParaRPr lang="en-GB">
              <a:solidFill>
                <a:srgbClr val="FFFFFF"/>
              </a:solidFill>
            </a:endParaRPr>
          </a:p>
        </p:txBody>
      </p:sp>
      <p:sp>
        <p:nvSpPr>
          <p:cNvPr id="4" name="Rectangle 1">
            <a:extLst>
              <a:ext uri="{FF2B5EF4-FFF2-40B4-BE49-F238E27FC236}">
                <a16:creationId xmlns:a16="http://schemas.microsoft.com/office/drawing/2014/main" id="{907FD6CE-95D4-A913-C71D-D0B3BF5502F5}"/>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MQTT and </a:t>
            </a:r>
            <a:r>
              <a:rPr kumimoji="0" lang="en-US" altLang="en-US" sz="2400" b="0" i="0" u="none" strike="noStrike" cap="none" normalizeH="0" baseline="0" dirty="0" err="1">
                <a:ln>
                  <a:noFill/>
                </a:ln>
                <a:solidFill>
                  <a:srgbClr val="FFFFFF"/>
                </a:solidFill>
                <a:effectLst/>
                <a:latin typeface="Arial" panose="020B0604020202020204" pitchFamily="34" charset="0"/>
              </a:rPr>
              <a:t>CoAP</a:t>
            </a:r>
            <a:r>
              <a:rPr kumimoji="0" lang="en-US" altLang="en-US" sz="2400" b="0" i="0" u="none" strike="noStrike" cap="none" normalizeH="0" baseline="0" dirty="0">
                <a:ln>
                  <a:noFill/>
                </a:ln>
                <a:solidFill>
                  <a:srgbClr val="FFFFFF"/>
                </a:solidFill>
                <a:effectLst/>
                <a:latin typeface="Arial" panose="020B0604020202020204" pitchFamily="34" charset="0"/>
              </a:rPr>
              <a:t> were designed for efficiency, not security.</a:t>
            </a:r>
          </a:p>
          <a:p>
            <a:pPr marL="0" lvl="0" indent="0" eaLnBrk="0" fontAlgn="base" hangingPunct="0">
              <a:spcBef>
                <a:spcPct val="0"/>
              </a:spcBef>
              <a:spcAft>
                <a:spcPts val="600"/>
              </a:spcAft>
              <a:buFontTx/>
              <a:buChar char="•"/>
            </a:pPr>
            <a:r>
              <a:rPr kumimoji="0" lang="en-US" altLang="en-US" sz="2400" b="0" i="0" u="none" strike="noStrike" cap="none" normalizeH="0" baseline="0" dirty="0">
                <a:ln>
                  <a:noFill/>
                </a:ln>
                <a:solidFill>
                  <a:srgbClr val="FFFFFF"/>
                </a:solidFill>
                <a:effectLst/>
                <a:latin typeface="Arial" panose="020B0604020202020204" pitchFamily="34" charset="0"/>
              </a:rPr>
              <a:t>Weak authentication and optional encryption expose </a:t>
            </a:r>
            <a:r>
              <a:rPr kumimoji="0" lang="en-US" altLang="en-US" sz="2400" b="0" i="0" u="none" strike="noStrike" cap="none" normalizeH="0" baseline="0" dirty="0" err="1">
                <a:ln>
                  <a:noFill/>
                </a:ln>
                <a:solidFill>
                  <a:srgbClr val="FFFFFF"/>
                </a:solidFill>
                <a:effectLst/>
                <a:latin typeface="Arial" panose="020B0604020202020204" pitchFamily="34" charset="0"/>
              </a:rPr>
              <a:t>IoT</a:t>
            </a:r>
            <a:r>
              <a:rPr kumimoji="0" lang="en-US" altLang="en-US" sz="2400" b="0" i="0" u="none" strike="noStrike" cap="none" normalizeH="0" baseline="0" dirty="0">
                <a:ln>
                  <a:noFill/>
                </a:ln>
                <a:solidFill>
                  <a:srgbClr val="FFFFFF"/>
                </a:solidFill>
                <a:effectLst/>
                <a:latin typeface="Arial" panose="020B0604020202020204" pitchFamily="34" charset="0"/>
              </a:rPr>
              <a:t> systems to attacks </a:t>
            </a:r>
            <a:r>
              <a:rPr lang="en-US" sz="2400" dirty="0"/>
              <a:t>[4]</a:t>
            </a:r>
            <a:r>
              <a:rPr kumimoji="0" lang="en-US" altLang="en-US" sz="2400"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Vulnerable to replay, spoofing, payload manipulation, and </a:t>
            </a:r>
            <a:r>
              <a:rPr kumimoji="0" lang="en-US" altLang="en-US" sz="2400" b="0" i="0" u="none" strike="noStrike" cap="none" normalizeH="0" baseline="0" dirty="0" err="1">
                <a:ln>
                  <a:noFill/>
                </a:ln>
                <a:solidFill>
                  <a:srgbClr val="FFFFFF"/>
                </a:solidFill>
                <a:effectLst/>
                <a:latin typeface="Arial" panose="020B0604020202020204" pitchFamily="34" charset="0"/>
              </a:rPr>
              <a:t>DoS</a:t>
            </a:r>
            <a:r>
              <a:rPr kumimoji="0" lang="en-US" altLang="en-US" sz="2400" b="0" i="0" u="none" strike="noStrike" cap="none" normalizeH="0" baseline="0" dirty="0">
                <a:ln>
                  <a:noFill/>
                </a:ln>
                <a:solidFill>
                  <a:srgbClr val="FFFFFF"/>
                </a:solidFill>
                <a:effectLst/>
                <a:latin typeface="Arial" panose="020B0604020202020204" pitchFamily="34" charset="0"/>
              </a:rPr>
              <a:t> attacks.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Existing studies are mostly theoretical or test single attacks only.</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Limited understanding of combined attack impact on protocol </a:t>
            </a:r>
            <a:r>
              <a:rPr kumimoji="0" lang="en-US" altLang="en-US" sz="2400" b="0" i="0" u="none" strike="noStrike" cap="none" normalizeH="0" baseline="0" dirty="0" err="1">
                <a:ln>
                  <a:noFill/>
                </a:ln>
                <a:solidFill>
                  <a:srgbClr val="FFFFFF"/>
                </a:solidFill>
                <a:effectLst/>
                <a:latin typeface="Arial" panose="020B0604020202020204" pitchFamily="34" charset="0"/>
              </a:rPr>
              <a:t>behaviour</a:t>
            </a:r>
            <a:r>
              <a:rPr kumimoji="0" lang="en-US" altLang="en-US" sz="2400"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Real </a:t>
            </a:r>
            <a:r>
              <a:rPr kumimoji="0" lang="en-US" altLang="en-US" sz="2400" b="0" i="0" u="none" strike="noStrike" cap="none" normalizeH="0" baseline="0" dirty="0" err="1">
                <a:ln>
                  <a:noFill/>
                </a:ln>
                <a:solidFill>
                  <a:srgbClr val="FFFFFF"/>
                </a:solidFill>
                <a:effectLst/>
                <a:latin typeface="Arial" panose="020B0604020202020204" pitchFamily="34" charset="0"/>
              </a:rPr>
              <a:t>IoT</a:t>
            </a:r>
            <a:r>
              <a:rPr kumimoji="0" lang="en-US" altLang="en-US" sz="2400" b="0" i="0" u="none" strike="noStrike" cap="none" normalizeH="0" baseline="0" dirty="0">
                <a:ln>
                  <a:noFill/>
                </a:ln>
                <a:solidFill>
                  <a:srgbClr val="FFFFFF"/>
                </a:solidFill>
                <a:effectLst/>
                <a:latin typeface="Arial" panose="020B0604020202020204" pitchFamily="34" charset="0"/>
              </a:rPr>
              <a:t> hardware is costly and unsuitable for large-scale testing.</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No comprehensive, reproducible simulation framework currently exists.</a:t>
            </a:r>
          </a:p>
        </p:txBody>
      </p:sp>
    </p:spTree>
    <p:extLst>
      <p:ext uri="{BB962C8B-B14F-4D97-AF65-F5344CB8AC3E}">
        <p14:creationId xmlns:p14="http://schemas.microsoft.com/office/powerpoint/2010/main" val="6362949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66EC5EB-E159-70E8-FF27-E1988062DFB3}"/>
              </a:ext>
            </a:extLst>
          </p:cNvPr>
          <p:cNvPicPr>
            <a:picLocks noChangeAspect="1"/>
          </p:cNvPicPr>
          <p:nvPr/>
        </p:nvPicPr>
        <p:blipFill>
          <a:blip r:embed="rId3" cstate="print">
            <a:alphaModFix amt="35000"/>
          </a:blip>
          <a:srcRect t="3919" b="1928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US">
                <a:solidFill>
                  <a:srgbClr val="FFFFFF"/>
                </a:solidFill>
              </a:rPr>
              <a:t>Research Aim and Objective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82869234-908F-1A28-F00A-487DF0961842}"/>
              </a:ext>
            </a:extLst>
          </p:cNvPr>
          <p:cNvGraphicFramePr>
            <a:graphicFrameLocks noGrp="1"/>
          </p:cNvGraphicFramePr>
          <p:nvPr>
            <p:ph idx="1"/>
            <p:extLst>
              <p:ext uri="{D42A27DB-BD31-4B8C-83A1-F6EECF244321}">
                <p14:modId xmlns:p14="http://schemas.microsoft.com/office/powerpoint/2010/main" val="27519417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122059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2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Freeform: Shape 512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1137034" y="609597"/>
            <a:ext cx="9392421" cy="1330841"/>
          </a:xfrm>
        </p:spPr>
        <p:txBody>
          <a:bodyPr>
            <a:normAutofit/>
          </a:bodyPr>
          <a:lstStyle/>
          <a:p>
            <a:r>
              <a:rPr lang="en-IN" b="0" kern="100" dirty="0">
                <a:effectLst/>
                <a:latin typeface="Calibri Light" panose="020F0302020204030204" pitchFamily="34" charset="0"/>
                <a:ea typeface="Times New Roman" panose="02020603050405020304" pitchFamily="18" charset="0"/>
                <a:cs typeface="Mangal" panose="02040503050203030202" pitchFamily="18" charset="0"/>
              </a:rPr>
              <a:t>Brief Literature Review</a:t>
            </a:r>
            <a:endParaRPr lang="en-GB" dirty="0"/>
          </a:p>
        </p:txBody>
      </p:sp>
      <p:sp>
        <p:nvSpPr>
          <p:cNvPr id="4" name="Rectangle 1">
            <a:extLst>
              <a:ext uri="{FF2B5EF4-FFF2-40B4-BE49-F238E27FC236}">
                <a16:creationId xmlns:a16="http://schemas.microsoft.com/office/drawing/2014/main" id="{4A15E2C0-5114-4C91-0589-851CCCCCA5B3}"/>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MQTT </a:t>
            </a:r>
            <a:r>
              <a:rPr kumimoji="0" lang="en-US" altLang="en-US" sz="1700" b="0" i="0" u="none" strike="noStrike" cap="none" normalizeH="0" baseline="0" dirty="0" err="1">
                <a:ln>
                  <a:noFill/>
                </a:ln>
                <a:effectLst/>
                <a:latin typeface="Arial" panose="020B0604020202020204" pitchFamily="34" charset="0"/>
              </a:rPr>
              <a:t>vs</a:t>
            </a:r>
            <a:r>
              <a:rPr kumimoji="0" lang="en-US" altLang="en-US" sz="1700" b="0" i="0" u="none" strike="noStrike" cap="none" normalizeH="0" baseline="0" dirty="0">
                <a:ln>
                  <a:noFill/>
                </a:ln>
                <a:effectLst/>
                <a:latin typeface="Arial" panose="020B0604020202020204" pitchFamily="34" charset="0"/>
              </a:rPr>
              <a:t> </a:t>
            </a:r>
            <a:r>
              <a:rPr kumimoji="0" lang="en-US" altLang="en-US" sz="1700" b="0" i="0" u="none" strike="noStrike" cap="none" normalizeH="0" baseline="0" dirty="0" err="1">
                <a:ln>
                  <a:noFill/>
                </a:ln>
                <a:effectLst/>
                <a:latin typeface="Arial" panose="020B0604020202020204" pitchFamily="34" charset="0"/>
              </a:rPr>
              <a:t>CoAP</a:t>
            </a:r>
            <a:r>
              <a:rPr kumimoji="0" lang="en-US" altLang="en-US" sz="1700" b="0" i="0" u="none" strike="noStrike" cap="none" normalizeH="0" baseline="0" dirty="0">
                <a:ln>
                  <a:noFill/>
                </a:ln>
                <a:effectLst/>
                <a:latin typeface="Arial" panose="020B0604020202020204" pitchFamily="34" charset="0"/>
              </a:rPr>
              <a:t>: transport models and optional security.</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Protocol vulnerabilities: weak auth, optional TLS/DTLS, broker risks.</a:t>
            </a:r>
          </a:p>
          <a:p>
            <a:pPr marL="0" lvl="0" indent="0" eaLnBrk="0" fontAlgn="base" hangingPunct="0">
              <a:spcBef>
                <a:spcPct val="0"/>
              </a:spcBef>
              <a:spcAft>
                <a:spcPts val="600"/>
              </a:spcAft>
              <a:buFontTx/>
              <a:buChar char="•"/>
            </a:pPr>
            <a:r>
              <a:rPr kumimoji="0" lang="en-US" altLang="en-US" sz="1700" b="0" i="0" u="none" strike="noStrike" cap="none" normalizeH="0" baseline="0" dirty="0">
                <a:ln>
                  <a:noFill/>
                </a:ln>
                <a:effectLst/>
                <a:latin typeface="Arial" panose="020B0604020202020204" pitchFamily="34" charset="0"/>
              </a:rPr>
              <a:t>Common attacks covered: replay, spoofing, </a:t>
            </a:r>
            <a:r>
              <a:rPr kumimoji="0" lang="en-US" altLang="en-US" sz="1700" b="0" i="0" u="none" strike="noStrike" cap="none" normalizeH="0" baseline="0" dirty="0" err="1">
                <a:ln>
                  <a:noFill/>
                </a:ln>
                <a:effectLst/>
                <a:latin typeface="Arial" panose="020B0604020202020204" pitchFamily="34" charset="0"/>
              </a:rPr>
              <a:t>DoS</a:t>
            </a:r>
            <a:r>
              <a:rPr kumimoji="0" lang="en-US" altLang="en-US" sz="1700" b="0" i="0" u="none" strike="noStrike" cap="none" normalizeH="0" baseline="0" dirty="0">
                <a:ln>
                  <a:noFill/>
                </a:ln>
                <a:effectLst/>
                <a:latin typeface="Arial" panose="020B0604020202020204" pitchFamily="34" charset="0"/>
              </a:rPr>
              <a:t>, </a:t>
            </a:r>
            <a:r>
              <a:rPr kumimoji="0" lang="en-US" altLang="en-US" sz="1700" b="0" i="0" u="none" strike="noStrike" cap="none" normalizeH="0" baseline="0" dirty="0" err="1">
                <a:ln>
                  <a:noFill/>
                </a:ln>
                <a:effectLst/>
                <a:latin typeface="Arial" panose="020B0604020202020204" pitchFamily="34" charset="0"/>
              </a:rPr>
              <a:t>MiTM</a:t>
            </a:r>
            <a:r>
              <a:rPr kumimoji="0" lang="en-US" altLang="en-US" sz="1700" b="0" i="0" u="none" strike="noStrike" cap="none" normalizeH="0" baseline="0" dirty="0">
                <a:ln>
                  <a:noFill/>
                </a:ln>
                <a:effectLst/>
                <a:latin typeface="Arial" panose="020B0604020202020204" pitchFamily="34" charset="0"/>
              </a:rPr>
              <a:t> </a:t>
            </a:r>
            <a:r>
              <a:rPr lang="en-US" sz="1800" dirty="0"/>
              <a:t>[6]</a:t>
            </a:r>
            <a:r>
              <a:rPr kumimoji="0" lang="en-US" altLang="en-US" sz="17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Most studies: network performance or single-attack focus.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Simulator limitations: NS-3/</a:t>
            </a:r>
            <a:r>
              <a:rPr kumimoji="0" lang="en-US" altLang="en-US" sz="1700" b="0" i="0" u="none" strike="noStrike" cap="none" normalizeH="0" baseline="0" dirty="0" err="1">
                <a:ln>
                  <a:noFill/>
                </a:ln>
                <a:effectLst/>
                <a:latin typeface="Arial" panose="020B0604020202020204" pitchFamily="34" charset="0"/>
              </a:rPr>
              <a:t>OMNeT</a:t>
            </a:r>
            <a:r>
              <a:rPr kumimoji="0" lang="en-US" altLang="en-US" sz="1700" b="0" i="0" u="none" strike="noStrike" cap="none" normalizeH="0" baseline="0" dirty="0">
                <a:ln>
                  <a:noFill/>
                </a:ln>
                <a:effectLst/>
                <a:latin typeface="Arial" panose="020B0604020202020204" pitchFamily="34" charset="0"/>
              </a:rPr>
              <a:t>++ complex, poor Python tooling integration.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Opportunity: Python-based, reproducible protocol-level simulation.</a:t>
            </a:r>
          </a:p>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p:txBody>
      </p:sp>
      <p:pic>
        <p:nvPicPr>
          <p:cNvPr id="5123" name="Picture 3" descr="IoT Devices Security Concepts, Measures and Protocols | Krasamo">
            <a:extLst>
              <a:ext uri="{FF2B5EF4-FFF2-40B4-BE49-F238E27FC236}">
                <a16:creationId xmlns:a16="http://schemas.microsoft.com/office/drawing/2014/main" id="{DF17E4A3-2BF9-313A-D49C-BEEA0D8B70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719367" y="2207326"/>
            <a:ext cx="4788505" cy="3711090"/>
          </a:xfrm>
          <a:prstGeom prst="rect">
            <a:avLst/>
          </a:prstGeom>
          <a:noFill/>
          <a:extLst>
            <a:ext uri="{909E8E84-426E-40DD-AFC4-6F175D3DCCD1}">
              <a14:hiddenFill xmlns:a14="http://schemas.microsoft.com/office/drawing/2010/main">
                <a:solidFill>
                  <a:srgbClr val="FFFFFF"/>
                </a:solidFill>
              </a14:hiddenFill>
            </a:ext>
          </a:extLst>
        </p:spPr>
      </p:pic>
      <p:sp>
        <p:nvSpPr>
          <p:cNvPr id="5132" name="Freeform: Shape 513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7121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5705192-13BF-E643-91E5-B22FE48CD077}"/>
              </a:ext>
            </a:extLst>
          </p:cNvPr>
          <p:cNvPicPr>
            <a:picLocks noChangeAspect="1"/>
          </p:cNvPicPr>
          <p:nvPr/>
        </p:nvPicPr>
        <p:blipFill>
          <a:blip r:embed="rId3" cstate="print">
            <a:alphaModFix amt="35000"/>
          </a:blip>
          <a:srcRect l="5578" r="2866"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Methodology</a:t>
            </a:r>
            <a:endParaRPr lang="en-GB">
              <a:solidFill>
                <a:srgbClr val="FFFFFF"/>
              </a:solidFill>
            </a:endParaRPr>
          </a:p>
        </p:txBody>
      </p:sp>
      <p:graphicFrame>
        <p:nvGraphicFramePr>
          <p:cNvPr id="6" name="Rectangle 1">
            <a:extLst>
              <a:ext uri="{FF2B5EF4-FFF2-40B4-BE49-F238E27FC236}">
                <a16:creationId xmlns:a16="http://schemas.microsoft.com/office/drawing/2014/main" id="{3FC18EAF-6E20-4450-9A42-E9C6FCAC146C}"/>
              </a:ext>
            </a:extLst>
          </p:cNvPr>
          <p:cNvGraphicFramePr>
            <a:graphicFrameLocks noGrp="1"/>
          </p:cNvGraphicFramePr>
          <p:nvPr>
            <p:ph idx="1"/>
            <p:extLst>
              <p:ext uri="{D42A27DB-BD31-4B8C-83A1-F6EECF244321}">
                <p14:modId xmlns:p14="http://schemas.microsoft.com/office/powerpoint/2010/main" val="15241439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108758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459863"/>
            <a:ext cx="10515600" cy="1004594"/>
          </a:xfrm>
        </p:spPr>
        <p:txBody>
          <a:bodyPr>
            <a:normAutofit/>
          </a:bodyPr>
          <a:lstStyle/>
          <a:p>
            <a:pPr algn="ctr"/>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Methods</a:t>
            </a:r>
            <a:endParaRPr lang="en-GB">
              <a:solidFill>
                <a:srgbClr val="FFFFFF"/>
              </a:solidFill>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166187E9-2B5A-8B26-2B79-EB35BCEDE4C1}"/>
              </a:ext>
            </a:extLst>
          </p:cNvPr>
          <p:cNvGraphicFramePr>
            <a:graphicFrameLocks noGrp="1"/>
          </p:cNvGraphicFramePr>
          <p:nvPr>
            <p:ph idx="1"/>
            <p:extLst>
              <p:ext uri="{D42A27DB-BD31-4B8C-83A1-F6EECF244321}">
                <p14:modId xmlns:p14="http://schemas.microsoft.com/office/powerpoint/2010/main" val="267319619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004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2" name="Straight Connector 31">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rPr>
              <a:t>Project Planning &amp; Resources</a:t>
            </a:r>
          </a:p>
        </p:txBody>
      </p:sp>
      <p:sp>
        <p:nvSpPr>
          <p:cNvPr id="37" name="Rectangle 36">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4D21553-6E15-5CA5-14D1-0AFB67936037}"/>
              </a:ext>
            </a:extLst>
          </p:cNvPr>
          <p:cNvSpPr>
            <a:spLocks noGrp="1" noChangeArrowheads="1"/>
          </p:cNvSpPr>
          <p:nvPr>
            <p:ph idx="1"/>
          </p:nvPr>
        </p:nvSpPr>
        <p:spPr bwMode="auto">
          <a:xfrm>
            <a:off x="6041946" y="630936"/>
            <a:ext cx="4982273" cy="547867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Twelve-week project with structured milestones.</a:t>
            </a:r>
          </a:p>
          <a:p>
            <a:pPr marL="0" marR="0" lvl="0" indent="0" defTabSz="914400" rtl="0" eaLnBrk="0" fontAlgn="base" latinLnBrk="0" hangingPunct="0">
              <a:spcBef>
                <a:spcPct val="0"/>
              </a:spcBef>
              <a:spcAft>
                <a:spcPts val="600"/>
              </a:spcAft>
              <a:buClrTx/>
              <a:buSzTx/>
              <a:buFontTx/>
              <a:buChar char="•"/>
              <a:tabLst/>
            </a:pPr>
            <a:r>
              <a:rPr lang="en-US" altLang="en-US" sz="1500" dirty="0">
                <a:solidFill>
                  <a:schemeClr val="bg1"/>
                </a:solidFill>
                <a:latin typeface="Arial" panose="020B0604020202020204" pitchFamily="34" charset="0"/>
              </a:rPr>
              <a:t>Schedule:</a:t>
            </a:r>
            <a:endParaRPr kumimoji="0" lang="en-US" altLang="en-US" sz="1500" b="0" i="0" u="none" strike="noStrike" cap="none" normalizeH="0" baseline="0" dirty="0">
              <a:ln>
                <a:noFill/>
              </a:ln>
              <a:solidFill>
                <a:schemeClr val="bg1"/>
              </a:solidFill>
              <a:effectLst/>
              <a:latin typeface="Arial" panose="020B0604020202020204" pitchFamily="34" charset="0"/>
            </a:endParaRP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1–2: Literature review and research design </a:t>
            </a:r>
            <a:r>
              <a:rPr kumimoji="0" lang="en-GB" altLang="en-US" sz="1500" b="0" i="0" u="none" strike="noStrike" cap="none" normalizeH="0" baseline="0" dirty="0">
                <a:ln>
                  <a:noFill/>
                </a:ln>
                <a:solidFill>
                  <a:schemeClr val="bg1"/>
                </a:solidFill>
                <a:effectLst/>
                <a:latin typeface="Arial" panose="020B0604020202020204" pitchFamily="34" charset="0"/>
              </a:rPr>
              <a:t>finalisation</a:t>
            </a:r>
            <a:r>
              <a:rPr kumimoji="0" lang="en-US" altLang="en-US" sz="1500" b="0" i="0" u="none" strike="noStrike" cap="none" normalizeH="0" baseline="0" dirty="0">
                <a:ln>
                  <a:noFill/>
                </a:ln>
                <a:solidFill>
                  <a:schemeClr val="bg1"/>
                </a:solidFill>
                <a:effectLst/>
                <a:latin typeface="Arial" panose="020B0604020202020204" pitchFamily="34" charset="0"/>
              </a:rPr>
              <a:t>.</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4–5: Development of the Python-based simulation environment.</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6–7: Implementation of replay, spoofing, and </a:t>
            </a:r>
            <a:r>
              <a:rPr kumimoji="0" lang="en-US" altLang="en-US" sz="1500" b="0" i="0" u="none" strike="noStrike" cap="none" normalizeH="0" baseline="0" dirty="0" err="1">
                <a:ln>
                  <a:noFill/>
                </a:ln>
                <a:solidFill>
                  <a:schemeClr val="bg1"/>
                </a:solidFill>
                <a:effectLst/>
                <a:latin typeface="Arial" panose="020B0604020202020204" pitchFamily="34" charset="0"/>
              </a:rPr>
              <a:t>DoS</a:t>
            </a:r>
            <a:r>
              <a:rPr kumimoji="0" lang="en-US" altLang="en-US" sz="1500" b="0" i="0" u="none" strike="noStrike" cap="none" normalizeH="0" baseline="0" dirty="0">
                <a:ln>
                  <a:noFill/>
                </a:ln>
                <a:solidFill>
                  <a:schemeClr val="bg1"/>
                </a:solidFill>
                <a:effectLst/>
                <a:latin typeface="Arial" panose="020B0604020202020204" pitchFamily="34" charset="0"/>
              </a:rPr>
              <a:t> attacks.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8: Data collection under normal and attack conditions.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9–10: Protocol performance analysis and evaluation.</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11: Development of recommendations and conclusions.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12: Final write-up, editing, and submission.</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Minimal hardware needed — standard laptop only.</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Software tools: Python, </a:t>
            </a:r>
            <a:r>
              <a:rPr kumimoji="0" lang="en-US" altLang="en-US" sz="1500" b="0" i="0" u="none" strike="noStrike" cap="none" normalizeH="0" baseline="0" dirty="0" err="1">
                <a:ln>
                  <a:noFill/>
                </a:ln>
                <a:solidFill>
                  <a:schemeClr val="bg1"/>
                </a:solidFill>
                <a:effectLst/>
                <a:latin typeface="Arial" panose="020B0604020202020204" pitchFamily="34" charset="0"/>
              </a:rPr>
              <a:t>Paho</a:t>
            </a:r>
            <a:r>
              <a:rPr kumimoji="0" lang="en-US" altLang="en-US" sz="1500" b="0" i="0" u="none" strike="noStrike" cap="none" normalizeH="0" baseline="0" dirty="0">
                <a:ln>
                  <a:noFill/>
                </a:ln>
                <a:solidFill>
                  <a:schemeClr val="bg1"/>
                </a:solidFill>
                <a:effectLst/>
                <a:latin typeface="Arial" panose="020B0604020202020204" pitchFamily="34" charset="0"/>
              </a:rPr>
              <a:t>-MQTT, </a:t>
            </a:r>
            <a:r>
              <a:rPr kumimoji="0" lang="en-US" altLang="en-US" sz="1500" b="0" i="0" u="none" strike="noStrike" cap="none" normalizeH="0" baseline="0" dirty="0" err="1">
                <a:ln>
                  <a:noFill/>
                </a:ln>
                <a:solidFill>
                  <a:schemeClr val="bg1"/>
                </a:solidFill>
                <a:effectLst/>
                <a:latin typeface="Arial" panose="020B0604020202020204" pitchFamily="34" charset="0"/>
              </a:rPr>
              <a:t>Scapy</a:t>
            </a:r>
            <a:r>
              <a:rPr kumimoji="0" lang="en-US" altLang="en-US" sz="1500" b="0" i="0" u="none" strike="noStrike" cap="none" normalizeH="0" baseline="0" dirty="0">
                <a:ln>
                  <a:noFill/>
                </a:ln>
                <a:solidFill>
                  <a:schemeClr val="bg1"/>
                </a:solidFill>
                <a:effectLst/>
                <a:latin typeface="Arial" panose="020B0604020202020204" pitchFamily="34" charset="0"/>
              </a:rPr>
              <a:t>, </a:t>
            </a:r>
            <a:r>
              <a:rPr kumimoji="0" lang="en-US" altLang="en-US" sz="1500" b="0" i="0" u="none" strike="noStrike" cap="none" normalizeH="0" baseline="0" dirty="0" err="1">
                <a:ln>
                  <a:noFill/>
                </a:ln>
                <a:solidFill>
                  <a:schemeClr val="bg1"/>
                </a:solidFill>
                <a:effectLst/>
                <a:latin typeface="Arial" panose="020B0604020202020204" pitchFamily="34" charset="0"/>
              </a:rPr>
              <a:t>Asyncio</a:t>
            </a:r>
            <a:r>
              <a:rPr kumimoji="0" lang="en-US" altLang="en-US" sz="1500" b="0" i="0" u="none" strike="noStrike" cap="none" normalizeH="0" baseline="0" dirty="0">
                <a:ln>
                  <a:noFill/>
                </a:ln>
                <a:solidFill>
                  <a:schemeClr val="bg1"/>
                </a:solidFill>
                <a:effectLst/>
                <a:latin typeface="Arial" panose="020B0604020202020204" pitchFamily="34" charset="0"/>
              </a:rPr>
              <a:t>, Pandas, </a:t>
            </a:r>
            <a:r>
              <a:rPr kumimoji="0" lang="en-US" altLang="en-US" sz="1500" b="0" i="0" u="none" strike="noStrike" cap="none" normalizeH="0" baseline="0" dirty="0" err="1">
                <a:ln>
                  <a:noFill/>
                </a:ln>
                <a:solidFill>
                  <a:schemeClr val="bg1"/>
                </a:solidFill>
                <a:effectLst/>
                <a:latin typeface="Arial" panose="020B0604020202020204" pitchFamily="34" charset="0"/>
              </a:rPr>
              <a:t>Matplotlib</a:t>
            </a:r>
            <a:endParaRPr kumimoji="0" lang="en-US" altLang="en-US" sz="1500" b="0" i="0" u="none" strike="noStrike" cap="none" normalizeH="0" baseline="0" dirty="0">
              <a:ln>
                <a:noFill/>
              </a:ln>
              <a:solidFill>
                <a:schemeClr val="bg1"/>
              </a:solidFill>
              <a:effectLst/>
              <a:latin typeface="Arial" panose="020B0604020202020204" pitchFamily="34" charset="0"/>
            </a:endParaRPr>
          </a:p>
          <a:p>
            <a:pPr marL="0" lvl="0"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Fully simulated environment ensures ethical and safe </a:t>
            </a:r>
            <a:r>
              <a:rPr lang="en-US" altLang="en-US" sz="1500" dirty="0">
                <a:solidFill>
                  <a:schemeClr val="bg1"/>
                </a:solidFill>
                <a:latin typeface="Arial" panose="020B0604020202020204" pitchFamily="34" charset="0"/>
              </a:rPr>
              <a:t>experimentation [10].</a:t>
            </a:r>
            <a:endParaRPr kumimoji="0" lang="en-US" altLang="en-US" sz="15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6545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Rounded Corners 4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a:xfrm>
            <a:off x="956826" y="1112969"/>
            <a:ext cx="3937298" cy="4166010"/>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Expected Outcomes</a:t>
            </a:r>
            <a:endParaRPr lang="en-GB">
              <a:solidFill>
                <a:srgbClr val="FFFFFF"/>
              </a:solidFill>
            </a:endParaRPr>
          </a:p>
        </p:txBody>
      </p:sp>
      <p:sp>
        <p:nvSpPr>
          <p:cNvPr id="48" name="Freeform: Shape 4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a:xfrm>
            <a:off x="6096000" y="820880"/>
            <a:ext cx="5257799" cy="4889350"/>
          </a:xfrm>
        </p:spPr>
        <p:txBody>
          <a:bodyPr anchor="t">
            <a:normAutofit/>
          </a:bodyPr>
          <a:lstStyle/>
          <a:p>
            <a:pPr>
              <a:buFont typeface="Arial" panose="020B0604020202020204" pitchFamily="34" charset="0"/>
              <a:buChar char="•"/>
            </a:pPr>
            <a:r>
              <a:rPr lang="en-US" sz="1800" dirty="0"/>
              <a:t>Clear evidence of how MQTT and CoAP behave under replay, spoofing, and DoS attacks.</a:t>
            </a:r>
          </a:p>
          <a:p>
            <a:pPr>
              <a:buFont typeface="Arial" panose="020B0604020202020204" pitchFamily="34" charset="0"/>
              <a:buChar char="•"/>
            </a:pPr>
            <a:r>
              <a:rPr lang="en-US" sz="1800" dirty="0"/>
              <a:t>Increased latency and reduced throughput during attacks.</a:t>
            </a:r>
          </a:p>
          <a:p>
            <a:pPr>
              <a:buFont typeface="Arial" panose="020B0604020202020204" pitchFamily="34" charset="0"/>
              <a:buChar char="•"/>
            </a:pPr>
            <a:r>
              <a:rPr lang="en-US" sz="1800" dirty="0"/>
              <a:t>Irregular or abnormal message patterns under malicious conditions.</a:t>
            </a:r>
          </a:p>
          <a:p>
            <a:pPr>
              <a:buFont typeface="Arial" panose="020B0604020202020204" pitchFamily="34" charset="0"/>
              <a:buChar char="•"/>
            </a:pPr>
            <a:r>
              <a:rPr lang="en-US" sz="1800" dirty="0"/>
              <a:t>Identification of weaknesses in authentication, message validation, and rate limiting.</a:t>
            </a:r>
          </a:p>
          <a:p>
            <a:r>
              <a:rPr lang="en-US" sz="1800" dirty="0"/>
              <a:t>Detection of communication disruptions and integrity violations [11].</a:t>
            </a:r>
          </a:p>
          <a:p>
            <a:pPr>
              <a:buFont typeface="Arial" panose="020B0604020202020204" pitchFamily="34" charset="0"/>
              <a:buChar char="•"/>
            </a:pPr>
            <a:r>
              <a:rPr lang="en-US" sz="1800" dirty="0"/>
              <a:t>Empirical, data-driven insights into protocol-level vulnerabilities.</a:t>
            </a:r>
          </a:p>
          <a:p>
            <a:pPr>
              <a:buFont typeface="Arial" panose="020B0604020202020204" pitchFamily="34" charset="0"/>
              <a:buChar char="•"/>
            </a:pPr>
            <a:r>
              <a:rPr lang="en-US" sz="1800" dirty="0"/>
              <a:t>Findings that support the development of stronger security configurations and mitigation strategies.</a:t>
            </a:r>
          </a:p>
          <a:p>
            <a:endParaRPr lang="en-GB" sz="1800" dirty="0"/>
          </a:p>
        </p:txBody>
      </p:sp>
      <p:sp>
        <p:nvSpPr>
          <p:cNvPr id="54" name="Freeform: Shape 5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81785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3D pattern of ring shapes connected by lines">
            <a:extLst>
              <a:ext uri="{FF2B5EF4-FFF2-40B4-BE49-F238E27FC236}">
                <a16:creationId xmlns:a16="http://schemas.microsoft.com/office/drawing/2014/main" id="{150990B0-0BD7-01F7-299A-8E8D2A8A5699}"/>
              </a:ext>
            </a:extLst>
          </p:cNvPr>
          <p:cNvPicPr>
            <a:picLocks noChangeAspect="1"/>
          </p:cNvPicPr>
          <p:nvPr/>
        </p:nvPicPr>
        <p:blipFill>
          <a:blip r:embed="rId3" cstate="print">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a:xfrm>
            <a:off x="686834" y="591344"/>
            <a:ext cx="3200400" cy="5585619"/>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Project Impact &amp; Limitations</a:t>
            </a:r>
            <a:endParaRPr lang="en-GB">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a:xfrm>
            <a:off x="4447308" y="591344"/>
            <a:ext cx="6906491" cy="5585619"/>
          </a:xfrm>
        </p:spPr>
        <p:txBody>
          <a:bodyPr anchor="ctr">
            <a:normAutofit/>
          </a:bodyPr>
          <a:lstStyle/>
          <a:p>
            <a:r>
              <a:rPr lang="en-US" sz="1500" b="1">
                <a:solidFill>
                  <a:srgbClr val="FFFFFF"/>
                </a:solidFill>
              </a:rPr>
              <a:t>Project Impact</a:t>
            </a:r>
          </a:p>
          <a:p>
            <a:pPr>
              <a:buFont typeface="Arial" panose="020B0604020202020204" pitchFamily="34" charset="0"/>
              <a:buChar char="•"/>
            </a:pPr>
            <a:r>
              <a:rPr lang="en-US" sz="1500">
                <a:solidFill>
                  <a:srgbClr val="FFFFFF"/>
                </a:solidFill>
              </a:rPr>
              <a:t>Supports researchers in developing more secure IoT communication systems.</a:t>
            </a:r>
          </a:p>
          <a:p>
            <a:pPr>
              <a:buFont typeface="Arial" panose="020B0604020202020204" pitchFamily="34" charset="0"/>
              <a:buChar char="•"/>
            </a:pPr>
            <a:r>
              <a:rPr lang="en-US" sz="1500">
                <a:solidFill>
                  <a:srgbClr val="FFFFFF"/>
                </a:solidFill>
              </a:rPr>
              <a:t>Contributes to protocol hardening and improved security configurations.</a:t>
            </a:r>
          </a:p>
          <a:p>
            <a:pPr>
              <a:buFont typeface="Arial" panose="020B0604020202020204" pitchFamily="34" charset="0"/>
              <a:buChar char="•"/>
            </a:pPr>
            <a:r>
              <a:rPr lang="en-US" sz="1500">
                <a:solidFill>
                  <a:srgbClr val="FFFFFF"/>
                </a:solidFill>
              </a:rPr>
              <a:t>Provides a reproducible, Python-based simulation framework for attack analysis.</a:t>
            </a:r>
          </a:p>
          <a:p>
            <a:pPr>
              <a:buFont typeface="Arial" panose="020B0604020202020204" pitchFamily="34" charset="0"/>
              <a:buChar char="•"/>
            </a:pPr>
            <a:r>
              <a:rPr lang="en-US" sz="1500">
                <a:solidFill>
                  <a:srgbClr val="FFFFFF"/>
                </a:solidFill>
              </a:rPr>
              <a:t>Offers a low-cost, accessible environment for future IoT security research.</a:t>
            </a:r>
          </a:p>
          <a:p>
            <a:pPr>
              <a:buFont typeface="Arial" panose="020B0604020202020204" pitchFamily="34" charset="0"/>
              <a:buChar char="•"/>
            </a:pPr>
            <a:r>
              <a:rPr lang="en-US" sz="1500">
                <a:solidFill>
                  <a:srgbClr val="FFFFFF"/>
                </a:solidFill>
              </a:rPr>
              <a:t>Helps identify protocol-level weaknesses using empirical, data-driven evidence.</a:t>
            </a:r>
          </a:p>
          <a:p>
            <a:endParaRPr lang="en-GB" sz="1500">
              <a:solidFill>
                <a:srgbClr val="FFFFFF"/>
              </a:solidFill>
            </a:endParaRPr>
          </a:p>
          <a:p>
            <a:r>
              <a:rPr lang="en-US" sz="1500" b="1">
                <a:solidFill>
                  <a:srgbClr val="FFFFFF"/>
                </a:solidFill>
              </a:rPr>
              <a:t>Project Limitations — Points</a:t>
            </a:r>
          </a:p>
          <a:p>
            <a:pPr>
              <a:buFont typeface="Arial" panose="020B0604020202020204" pitchFamily="34" charset="0"/>
              <a:buChar char="•"/>
            </a:pPr>
            <a:r>
              <a:rPr lang="en-US" sz="1500">
                <a:solidFill>
                  <a:srgbClr val="FFFFFF"/>
                </a:solidFill>
              </a:rPr>
              <a:t>Simulation cannot fully replicate complex real-world IoT conditions.</a:t>
            </a:r>
          </a:p>
          <a:p>
            <a:pPr>
              <a:buFont typeface="Arial" panose="020B0604020202020204" pitchFamily="34" charset="0"/>
              <a:buChar char="•"/>
            </a:pPr>
            <a:r>
              <a:rPr lang="en-US" sz="1500">
                <a:solidFill>
                  <a:srgbClr val="FFFFFF"/>
                </a:solidFill>
              </a:rPr>
              <a:t>Study focuses only on MQTT and CoAP, not all IoT protocols.</a:t>
            </a:r>
          </a:p>
          <a:p>
            <a:pPr>
              <a:buFont typeface="Arial" panose="020B0604020202020204" pitchFamily="34" charset="0"/>
              <a:buChar char="•"/>
            </a:pPr>
            <a:r>
              <a:rPr lang="en-US" sz="1500">
                <a:solidFill>
                  <a:srgbClr val="FFFFFF"/>
                </a:solidFill>
              </a:rPr>
              <a:t>Only selected attacks (replay, spoofing, DoS) are modelled.</a:t>
            </a:r>
          </a:p>
          <a:p>
            <a:pPr>
              <a:buFont typeface="Arial" panose="020B0604020202020204" pitchFamily="34" charset="0"/>
              <a:buChar char="•"/>
            </a:pPr>
            <a:r>
              <a:rPr lang="en-US" sz="1500">
                <a:solidFill>
                  <a:srgbClr val="FFFFFF"/>
                </a:solidFill>
              </a:rPr>
              <a:t>Does not include advanced multi-stage or APT-style attack scenarios.</a:t>
            </a:r>
          </a:p>
          <a:p>
            <a:endParaRPr lang="en-GB" sz="1500">
              <a:solidFill>
                <a:srgbClr val="FFFFFF"/>
              </a:solidFill>
            </a:endParaRPr>
          </a:p>
        </p:txBody>
      </p:sp>
    </p:spTree>
    <p:extLst>
      <p:ext uri="{BB962C8B-B14F-4D97-AF65-F5344CB8AC3E}">
        <p14:creationId xmlns:p14="http://schemas.microsoft.com/office/powerpoint/2010/main" val="4165355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p:txBody>
          <a:bodyPr>
            <a:noAutofit/>
          </a:bodyPr>
          <a:lstStyle/>
          <a:p>
            <a:pPr algn="just"/>
            <a:endParaRPr lang="en-US" sz="1600" dirty="0"/>
          </a:p>
          <a:p>
            <a:pPr algn="just"/>
            <a:r>
              <a:rPr lang="en-US" sz="1600" dirty="0"/>
              <a:t>[1] </a:t>
            </a:r>
            <a:r>
              <a:rPr lang="en-US" sz="1600" dirty="0" err="1"/>
              <a:t>Phatak</a:t>
            </a:r>
            <a:r>
              <a:rPr lang="en-US" sz="1600" dirty="0"/>
              <a:t> </a:t>
            </a:r>
            <a:r>
              <a:rPr lang="en-US" sz="1600" dirty="0" err="1"/>
              <a:t>Raghunandan</a:t>
            </a:r>
            <a:r>
              <a:rPr lang="en-US" sz="1600" dirty="0"/>
              <a:t> </a:t>
            </a:r>
            <a:r>
              <a:rPr lang="en-US" sz="1600" dirty="0" err="1"/>
              <a:t>Shyam</a:t>
            </a:r>
            <a:r>
              <a:rPr lang="en-US" sz="1600" dirty="0"/>
              <a:t>, “A Survey of Communication Protocols in </a:t>
            </a:r>
            <a:r>
              <a:rPr lang="en-US" sz="1600" dirty="0" err="1"/>
              <a:t>IoT</a:t>
            </a:r>
            <a:r>
              <a:rPr lang="en-US" sz="1600" dirty="0"/>
              <a:t>: MQTT, COAP, and Beyond,” </a:t>
            </a:r>
            <a:r>
              <a:rPr lang="en-US" sz="1600" i="1" dirty="0"/>
              <a:t>Philpapers.org</a:t>
            </a:r>
            <a:r>
              <a:rPr lang="en-US" sz="1600" dirty="0"/>
              <a:t>, 2025. https://philpapers.org/rec/RAGASO</a:t>
            </a:r>
          </a:p>
          <a:p>
            <a:pPr algn="just"/>
            <a:r>
              <a:rPr lang="en-US" sz="1600" dirty="0"/>
              <a:t>[2] S. </a:t>
            </a:r>
            <a:r>
              <a:rPr lang="en-US" sz="1600" dirty="0" err="1"/>
              <a:t>Kaganurmath</a:t>
            </a:r>
            <a:r>
              <a:rPr lang="en-US" sz="1600" dirty="0"/>
              <a:t> and N. G. </a:t>
            </a:r>
            <a:r>
              <a:rPr lang="en-US" sz="1600" dirty="0" err="1"/>
              <a:t>Cholli</a:t>
            </a:r>
            <a:r>
              <a:rPr lang="en-US" sz="1600" dirty="0"/>
              <a:t>, “Secure Communication in Resource-Constrained </a:t>
            </a:r>
            <a:r>
              <a:rPr lang="en-US" sz="1600" dirty="0" err="1"/>
              <a:t>IoT</a:t>
            </a:r>
            <a:r>
              <a:rPr lang="en-US" sz="1600" dirty="0"/>
              <a:t> Environments using MQTT Protocol: A Review,” </a:t>
            </a:r>
            <a:r>
              <a:rPr lang="en-US" sz="1600" i="1" dirty="0"/>
              <a:t>2024 3rd International Conference on Automation, Computing and Renewable Systems (ICACRS)</a:t>
            </a:r>
            <a:r>
              <a:rPr lang="en-US" sz="1600" dirty="0"/>
              <a:t>, pp. 615–622, Dec. 2024, </a:t>
            </a:r>
            <a:r>
              <a:rPr lang="en-US" sz="1600" dirty="0" err="1"/>
              <a:t>doi</a:t>
            </a:r>
            <a:r>
              <a:rPr lang="en-US" sz="1600" dirty="0"/>
              <a:t>: https://doi.org/10.1109/icacrs62842.2024.10841503.</a:t>
            </a:r>
          </a:p>
          <a:p>
            <a:pPr algn="just"/>
            <a:r>
              <a:rPr lang="en-US" sz="1600" dirty="0"/>
              <a:t>[3] S. M. H. </a:t>
            </a:r>
            <a:r>
              <a:rPr lang="en-US" sz="1600" dirty="0" err="1"/>
              <a:t>Anik</a:t>
            </a:r>
            <a:r>
              <a:rPr lang="en-US" sz="1600" dirty="0"/>
              <a:t>, X. </a:t>
            </a:r>
            <a:r>
              <a:rPr lang="en-US" sz="1600" dirty="0" err="1"/>
              <a:t>Gao</a:t>
            </a:r>
            <a:r>
              <a:rPr lang="en-US" sz="1600" dirty="0"/>
              <a:t>, N. </a:t>
            </a:r>
            <a:r>
              <a:rPr lang="en-US" sz="1600" dirty="0" err="1"/>
              <a:t>Meng</a:t>
            </a:r>
            <a:r>
              <a:rPr lang="en-US" sz="1600" dirty="0"/>
              <a:t>, P. R. Agee, and A. P. McCoy, “A cost-effective, scalable, and portable </a:t>
            </a:r>
            <a:r>
              <a:rPr lang="en-US" sz="1600" dirty="0" err="1"/>
              <a:t>IoT</a:t>
            </a:r>
            <a:r>
              <a:rPr lang="en-US" sz="1600" dirty="0"/>
              <a:t> data infrastructure for indoor environment sensing,” </a:t>
            </a:r>
            <a:r>
              <a:rPr lang="en-US" sz="1600" i="1" dirty="0"/>
              <a:t>Journal of Building Engineering</a:t>
            </a:r>
            <a:r>
              <a:rPr lang="en-US" sz="1600" dirty="0"/>
              <a:t>, vol. 49, p. 104027, May 2022, </a:t>
            </a:r>
            <a:r>
              <a:rPr lang="en-US" sz="1600" dirty="0" err="1"/>
              <a:t>doi</a:t>
            </a:r>
            <a:r>
              <a:rPr lang="en-US" sz="1600" dirty="0"/>
              <a:t>: https://doi.org/10.1016/j.jobe.2022.104027.</a:t>
            </a:r>
          </a:p>
          <a:p>
            <a:pPr algn="just"/>
            <a:r>
              <a:rPr lang="en-US" sz="1600" dirty="0"/>
              <a:t>[4] A. Khan, A. Ahmad, M. Ahmed, J. </a:t>
            </a:r>
            <a:r>
              <a:rPr lang="en-US" sz="1600" dirty="0" err="1"/>
              <a:t>Sessa</a:t>
            </a:r>
            <a:r>
              <a:rPr lang="en-US" sz="1600" dirty="0"/>
              <a:t>, and M. </a:t>
            </a:r>
            <a:r>
              <a:rPr lang="en-US" sz="1600" dirty="0" err="1"/>
              <a:t>Anisetti</a:t>
            </a:r>
            <a:r>
              <a:rPr lang="en-US" sz="1600" dirty="0"/>
              <a:t>, “Authorization schemes for internet of things: requirements, weaknesses, future challenges and trends,” </a:t>
            </a:r>
            <a:r>
              <a:rPr lang="en-US" sz="1600" i="1" dirty="0"/>
              <a:t>Complex &amp; Intelligent Systems</a:t>
            </a:r>
            <a:r>
              <a:rPr lang="en-US" sz="1600" dirty="0"/>
              <a:t>, vol. 8, May 2022, </a:t>
            </a:r>
            <a:r>
              <a:rPr lang="en-US" sz="1600" dirty="0" err="1"/>
              <a:t>doi</a:t>
            </a:r>
            <a:r>
              <a:rPr lang="en-US" sz="1600" dirty="0"/>
              <a:t>: https://doi.org/10.1007/s40747-022-00765-y.</a:t>
            </a:r>
          </a:p>
          <a:p>
            <a:pPr algn="just"/>
            <a:r>
              <a:rPr lang="en-US" sz="1600" dirty="0"/>
              <a:t>[5] A. J. </a:t>
            </a:r>
            <a:r>
              <a:rPr lang="en-US" sz="1600" dirty="0" err="1"/>
              <a:t>Hintaw</a:t>
            </a:r>
            <a:r>
              <a:rPr lang="en-US" sz="1600" dirty="0"/>
              <a:t>, S. </a:t>
            </a:r>
            <a:r>
              <a:rPr lang="en-US" sz="1600" dirty="0" err="1"/>
              <a:t>Manickam</a:t>
            </a:r>
            <a:r>
              <a:rPr lang="en-US" sz="1600" dirty="0"/>
              <a:t>, M. F. </a:t>
            </a:r>
            <a:r>
              <a:rPr lang="en-US" sz="1600" dirty="0" err="1"/>
              <a:t>Aboalmaaly</a:t>
            </a:r>
            <a:r>
              <a:rPr lang="en-US" sz="1600" dirty="0"/>
              <a:t>, and S. </a:t>
            </a:r>
            <a:r>
              <a:rPr lang="en-US" sz="1600" dirty="0" err="1"/>
              <a:t>Karuppayah</a:t>
            </a:r>
            <a:r>
              <a:rPr lang="en-US" sz="1600" dirty="0"/>
              <a:t>, “MQTT Vulnerabilities, Attack Vectors and Solutions in the Internet of Things (</a:t>
            </a:r>
            <a:r>
              <a:rPr lang="en-US" sz="1600" dirty="0" err="1"/>
              <a:t>IoT</a:t>
            </a:r>
            <a:r>
              <a:rPr lang="en-US" sz="1600" dirty="0"/>
              <a:t>),” </a:t>
            </a:r>
            <a:r>
              <a:rPr lang="en-US" sz="1600" i="1" dirty="0"/>
              <a:t>IETE Journal of Research</a:t>
            </a:r>
            <a:r>
              <a:rPr lang="en-US" sz="1600" dirty="0"/>
              <a:t>, pp. 1–30, May 2021, </a:t>
            </a:r>
            <a:r>
              <a:rPr lang="en-US" sz="1600" dirty="0" err="1"/>
              <a:t>doi</a:t>
            </a:r>
            <a:r>
              <a:rPr lang="en-US" sz="1600" dirty="0"/>
              <a:t>: https://doi.org/10.1080/03772063.2021.1912651.</a:t>
            </a:r>
          </a:p>
          <a:p>
            <a:pPr algn="just"/>
            <a:r>
              <a:rPr lang="en-US" sz="1600" dirty="0"/>
              <a:t>[6] V. </a:t>
            </a:r>
            <a:r>
              <a:rPr lang="en-US" sz="1600" dirty="0" err="1"/>
              <a:t>Tyagi</a:t>
            </a:r>
            <a:r>
              <a:rPr lang="en-US" sz="1600" dirty="0"/>
              <a:t>, A. </a:t>
            </a:r>
            <a:r>
              <a:rPr lang="en-US" sz="1600" dirty="0" err="1"/>
              <a:t>Saraswat</a:t>
            </a:r>
            <a:r>
              <a:rPr lang="en-US" sz="1600" dirty="0"/>
              <a:t>, A. Kumar, and S. </a:t>
            </a:r>
            <a:r>
              <a:rPr lang="en-US" sz="1600" dirty="0" err="1"/>
              <a:t>Gambhir</a:t>
            </a:r>
            <a:r>
              <a:rPr lang="en-US" sz="1600" dirty="0"/>
              <a:t>, “Securing </a:t>
            </a:r>
            <a:r>
              <a:rPr lang="en-US" sz="1600" dirty="0" err="1"/>
              <a:t>IoT</a:t>
            </a:r>
            <a:r>
              <a:rPr lang="en-US" sz="1600" dirty="0"/>
              <a:t> Devices Against MITM and </a:t>
            </a:r>
            <a:r>
              <a:rPr lang="en-US" sz="1600" dirty="0" err="1"/>
              <a:t>DoS</a:t>
            </a:r>
            <a:r>
              <a:rPr lang="en-US" sz="1600" dirty="0"/>
              <a:t> Attacks,” </a:t>
            </a:r>
            <a:r>
              <a:rPr lang="en-US" sz="1600" i="1" dirty="0"/>
              <a:t>Reshaping Intelligent Business and Industry</a:t>
            </a:r>
            <a:r>
              <a:rPr lang="en-US" sz="1600" dirty="0"/>
              <a:t>, pp. 237–249, Sep. 2024, </a:t>
            </a:r>
            <a:r>
              <a:rPr lang="en-US" sz="1600" dirty="0" err="1"/>
              <a:t>doi</a:t>
            </a:r>
            <a:r>
              <a:rPr lang="en-US" sz="1600" dirty="0"/>
              <a:t>: https://doi.org/10.1002/9781119905202.ch15.</a:t>
            </a:r>
          </a:p>
          <a:p>
            <a:pPr algn="just">
              <a:buNone/>
            </a:pPr>
            <a:endParaRPr lang="en-GB" sz="1600" dirty="0"/>
          </a:p>
        </p:txBody>
      </p:sp>
    </p:spTree>
    <p:extLst>
      <p:ext uri="{BB962C8B-B14F-4D97-AF65-F5344CB8AC3E}">
        <p14:creationId xmlns:p14="http://schemas.microsoft.com/office/powerpoint/2010/main" val="2049968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3452</Words>
  <Application>Microsoft Office PowerPoint</Application>
  <PresentationFormat>Widescreen</PresentationFormat>
  <Paragraphs>139</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Simulation-Based Security Analysis of IOT Communication Protocols Using Python</vt:lpstr>
      <vt:lpstr>Research Context / Background</vt:lpstr>
      <vt:lpstr>Current Developments &amp; Motivation</vt:lpstr>
      <vt:lpstr>Literature Gap </vt:lpstr>
      <vt:lpstr>Research Problem Statement</vt:lpstr>
      <vt:lpstr>Research Aim and Objective </vt:lpstr>
      <vt:lpstr>Brief Literature Review</vt:lpstr>
      <vt:lpstr>Research Methodology</vt:lpstr>
      <vt:lpstr>Research Methods</vt:lpstr>
      <vt:lpstr>Project Planning &amp; Resources</vt:lpstr>
      <vt:lpstr>Expected Outcomes</vt:lpstr>
      <vt:lpstr>Project Impact &amp;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2025-11-29T14:39:28Z</dcterms:created>
  <dcterms:modified xsi:type="dcterms:W3CDTF">2025-12-04T14:12:53Z</dcterms:modified>
</cp:coreProperties>
</file>