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0"/>
  </p:notesMasterIdLst>
  <p:handoutMasterIdLst>
    <p:handoutMasterId r:id="rId21"/>
  </p:handoutMasterIdLst>
  <p:sldIdLst>
    <p:sldId id="363" r:id="rId2"/>
    <p:sldId id="331" r:id="rId3"/>
    <p:sldId id="453" r:id="rId4"/>
    <p:sldId id="454" r:id="rId5"/>
    <p:sldId id="455" r:id="rId6"/>
    <p:sldId id="430" r:id="rId7"/>
    <p:sldId id="449" r:id="rId8"/>
    <p:sldId id="447" r:id="rId9"/>
    <p:sldId id="442" r:id="rId10"/>
    <p:sldId id="444" r:id="rId11"/>
    <p:sldId id="456" r:id="rId12"/>
    <p:sldId id="458" r:id="rId13"/>
    <p:sldId id="459" r:id="rId14"/>
    <p:sldId id="448" r:id="rId15"/>
    <p:sldId id="457" r:id="rId16"/>
    <p:sldId id="452" r:id="rId17"/>
    <p:sldId id="451" r:id="rId18"/>
    <p:sldId id="370" r:id="rId19"/>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1A24"/>
    <a:srgbClr val="FF0066"/>
    <a:srgbClr val="0000FF"/>
    <a:srgbClr val="CC0000"/>
    <a:srgbClr val="FFFF00"/>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30" autoAdjust="0"/>
    <p:restoredTop sz="96517" autoAdjust="0"/>
  </p:normalViewPr>
  <p:slideViewPr>
    <p:cSldViewPr>
      <p:cViewPr varScale="1">
        <p:scale>
          <a:sx n="110" d="100"/>
          <a:sy n="110" d="100"/>
        </p:scale>
        <p:origin x="372" y="108"/>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a:t>
            </a:fld>
            <a:endParaRPr kumimoji="0"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6</a:t>
            </a:fld>
            <a:endParaRPr kumimoji="0" lang="en-GB" altLang="en-US"/>
          </a:p>
        </p:txBody>
      </p:sp>
    </p:spTree>
    <p:extLst>
      <p:ext uri="{BB962C8B-B14F-4D97-AF65-F5344CB8AC3E}">
        <p14:creationId xmlns:p14="http://schemas.microsoft.com/office/powerpoint/2010/main" val="25960349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7</a:t>
            </a:fld>
            <a:endParaRPr kumimoji="0" lang="en-GB" altLang="en-US"/>
          </a:p>
        </p:txBody>
      </p:sp>
    </p:spTree>
    <p:extLst>
      <p:ext uri="{BB962C8B-B14F-4D97-AF65-F5344CB8AC3E}">
        <p14:creationId xmlns:p14="http://schemas.microsoft.com/office/powerpoint/2010/main" val="33969500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8</a:t>
            </a:fld>
            <a:endParaRPr kumimoji="0" lang="en-GB" altLang="en-US"/>
          </a:p>
        </p:txBody>
      </p:sp>
    </p:spTree>
    <p:extLst>
      <p:ext uri="{BB962C8B-B14F-4D97-AF65-F5344CB8AC3E}">
        <p14:creationId xmlns:p14="http://schemas.microsoft.com/office/powerpoint/2010/main" val="11622504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9</a:t>
            </a:fld>
            <a:endParaRPr kumimoji="0" lang="en-GB" altLang="en-US"/>
          </a:p>
        </p:txBody>
      </p:sp>
    </p:spTree>
    <p:extLst>
      <p:ext uri="{BB962C8B-B14F-4D97-AF65-F5344CB8AC3E}">
        <p14:creationId xmlns:p14="http://schemas.microsoft.com/office/powerpoint/2010/main" val="13977276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10</a:t>
            </a:fld>
            <a:endParaRPr kumimoji="0" lang="en-GB" altLang="en-US"/>
          </a:p>
        </p:txBody>
      </p:sp>
    </p:spTree>
    <p:extLst>
      <p:ext uri="{BB962C8B-B14F-4D97-AF65-F5344CB8AC3E}">
        <p14:creationId xmlns:p14="http://schemas.microsoft.com/office/powerpoint/2010/main" val="6934895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14</a:t>
            </a:fld>
            <a:endParaRPr kumimoji="0" lang="en-GB" altLang="en-US"/>
          </a:p>
        </p:txBody>
      </p:sp>
    </p:spTree>
    <p:extLst>
      <p:ext uri="{BB962C8B-B14F-4D97-AF65-F5344CB8AC3E}">
        <p14:creationId xmlns:p14="http://schemas.microsoft.com/office/powerpoint/2010/main" val="16101645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16</a:t>
            </a:fld>
            <a:endParaRPr kumimoji="0" lang="en-GB" altLang="en-US"/>
          </a:p>
        </p:txBody>
      </p:sp>
    </p:spTree>
    <p:extLst>
      <p:ext uri="{BB962C8B-B14F-4D97-AF65-F5344CB8AC3E}">
        <p14:creationId xmlns:p14="http://schemas.microsoft.com/office/powerpoint/2010/main" val="28878564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17</a:t>
            </a:fld>
            <a:endParaRPr kumimoji="0" lang="en-GB" altLang="en-US" dirty="0"/>
          </a:p>
        </p:txBody>
      </p:sp>
    </p:spTree>
    <p:extLst>
      <p:ext uri="{BB962C8B-B14F-4D97-AF65-F5344CB8AC3E}">
        <p14:creationId xmlns:p14="http://schemas.microsoft.com/office/powerpoint/2010/main" val="6004844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18</a:t>
            </a:fld>
            <a:endParaRPr kumimoji="0" lang="en-GB" altLang="en-US"/>
          </a:p>
        </p:txBody>
      </p:sp>
    </p:spTree>
    <p:extLst>
      <p:ext uri="{BB962C8B-B14F-4D97-AF65-F5344CB8AC3E}">
        <p14:creationId xmlns:p14="http://schemas.microsoft.com/office/powerpoint/2010/main" val="7006348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953126BE-2B11-4C15-9167-0AEA0ED2A25D}" type="datetime1">
              <a:rPr lang="en-GB" altLang="en-US" smtClean="0"/>
              <a:t>11/06/2024</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4B939ABA-8476-47D9-80A0-5033786BCB72}" type="datetime1">
              <a:rPr lang="en-GB" altLang="en-US" smtClean="0"/>
              <a:t>11/06/2024</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A80D81D-633B-4627-A562-25F3E6B64B11}" type="datetime1">
              <a:rPr lang="en-GB" altLang="en-US" smtClean="0"/>
              <a:t>11/06/2024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8156C84-0050-45C6-A153-D430B4C0D6FF}" type="datetime1">
              <a:rPr lang="en-GB" altLang="en-US" smtClean="0"/>
              <a:t>11/06/2024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52E9540D-0AA9-4962-9475-E8ADC6DD4930}" type="datetime1">
              <a:rPr lang="en-GB" altLang="en-US" smtClean="0"/>
              <a:t>11/06/2024</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418B36E-4321-400C-8E7A-4FCB9118D968}" type="datetime1">
              <a:rPr lang="en-GB" altLang="en-US" smtClean="0"/>
              <a:t>11/06/2024</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EBCCEA-FF61-4260-ACFE-7F7C23F62991}" type="datetime1">
              <a:rPr lang="en-GB" altLang="en-US" smtClean="0"/>
              <a:t>11/06/2024</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D0D050C-C869-4CC5-9D78-7F483CBE7183}" type="datetime1">
              <a:rPr lang="en-GB" altLang="en-US" smtClean="0"/>
              <a:t>11/06/2024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634482C-3897-478C-BB79-23A31000D5CF}" type="datetime1">
              <a:rPr lang="en-GB" altLang="en-US" smtClean="0"/>
              <a:t>11/06/2024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1E1161B-8EB7-4236-A7DB-8E6C420692B9}" type="datetime1">
              <a:rPr lang="en-GB" altLang="en-US" smtClean="0"/>
              <a:t>11/06/2024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4D4FE7E7-A98C-4CEB-A79A-5015CF368AA9}" type="datetime1">
              <a:rPr lang="en-GB" altLang="en-US" smtClean="0"/>
              <a:t>11/06/2024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33D1104-0316-455E-BAFF-BC38C56D81EE}" type="datetime1">
              <a:rPr lang="en-GB" altLang="en-US" smtClean="0"/>
              <a:t>11/06/2024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hbr.org/video/3633937148001/the-explainer-the-balanced-scorecard" TargetMode="External"/><Relationship Id="rId2" Type="http://schemas.openxmlformats.org/officeDocument/2006/relationships/hyperlink" Target="https://hbr.org/1992/01/the-balanced-scorecard-measures-that-drive-performance-2" TargetMode="External"/><Relationship Id="rId1" Type="http://schemas.openxmlformats.org/officeDocument/2006/relationships/slideLayout" Target="../slideLayouts/slideLayout7.xml"/><Relationship Id="rId4" Type="http://schemas.openxmlformats.org/officeDocument/2006/relationships/hyperlink" Target="https://www.investopedia.com/terms/b/balancedscorecard.asp#:~:text=A%20balanced%20scorecard%20is%20a%20strategic%20management%20performance%20metric%20that,better%20decisions%20in%20the%20future."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www.investopedia.com/terms/c/corporatecitizenship.asp" TargetMode="External"/><Relationship Id="rId2" Type="http://schemas.openxmlformats.org/officeDocument/2006/relationships/hyperlink" Target="https://www.investopedia.com/terms/c/corp-social-responsibility.asp"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stmedia.co.uk/blog/great-corporate-social-responsibility-videos/"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theguardian.com/environment/2014/oct/09/lego-ends-shell-partnership-following-greenpeace-campaign"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hyperlink" Target="https://www.investopedia.com/terms/b/business-ethics.asp"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14885" y="476672"/>
            <a:ext cx="7772400" cy="1512888"/>
          </a:xfrm>
        </p:spPr>
        <p:txBody>
          <a:bodyPr/>
          <a:lstStyle/>
          <a:p>
            <a:pPr eaLnBrk="1" hangingPunct="1"/>
            <a:r>
              <a:rPr lang="en-GB" b="1" dirty="0"/>
              <a:t>LCBB6004 </a:t>
            </a:r>
            <a:endParaRPr lang="en-GB" altLang="en-US" dirty="0"/>
          </a:p>
        </p:txBody>
      </p:sp>
      <p:sp>
        <p:nvSpPr>
          <p:cNvPr id="5" name="Subtitle 4">
            <a:extLst>
              <a:ext uri="{FF2B5EF4-FFF2-40B4-BE49-F238E27FC236}">
                <a16:creationId xmlns:a16="http://schemas.microsoft.com/office/drawing/2014/main" id="{E8FBFAA6-7D53-4F46-B4FA-B6E25AA48337}"/>
              </a:ext>
            </a:extLst>
          </p:cNvPr>
          <p:cNvSpPr txBox="1">
            <a:spLocks/>
          </p:cNvSpPr>
          <p:nvPr/>
        </p:nvSpPr>
        <p:spPr bwMode="auto">
          <a:xfrm>
            <a:off x="947428" y="3717032"/>
            <a:ext cx="10297144" cy="2232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altLang="en-US" b="1" dirty="0">
                <a:solidFill>
                  <a:srgbClr val="FFFF00"/>
                </a:solidFill>
              </a:rPr>
              <a:t>Week 8</a:t>
            </a:r>
          </a:p>
          <a:p>
            <a:pPr eaLnBrk="1" hangingPunct="1"/>
            <a:r>
              <a:rPr lang="en-GB" altLang="en-US" sz="4000" dirty="0">
                <a:solidFill>
                  <a:srgbClr val="FFFF00"/>
                </a:solidFill>
              </a:rPr>
              <a:t>Strategic Sustainability</a:t>
            </a:r>
            <a:endParaRPr lang="en-GB" altLang="en-US" dirty="0">
              <a:solidFill>
                <a:schemeClr val="tx1"/>
              </a:solidFill>
            </a:endParaRPr>
          </a:p>
        </p:txBody>
      </p:sp>
      <p:sp>
        <p:nvSpPr>
          <p:cNvPr id="7" name="Subtitle 4">
            <a:extLst>
              <a:ext uri="{FF2B5EF4-FFF2-40B4-BE49-F238E27FC236}">
                <a16:creationId xmlns:a16="http://schemas.microsoft.com/office/drawing/2014/main" id="{673C1525-F3A6-4A8D-B8F9-227D18C2359A}"/>
              </a:ext>
            </a:extLst>
          </p:cNvPr>
          <p:cNvSpPr txBox="1">
            <a:spLocks/>
          </p:cNvSpPr>
          <p:nvPr/>
        </p:nvSpPr>
        <p:spPr bwMode="auto">
          <a:xfrm>
            <a:off x="479376" y="2276872"/>
            <a:ext cx="10945216" cy="648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sz="40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 Strategic Management and Sustainability</a:t>
            </a:r>
            <a:endParaRPr lang="en-GB" altLang="en-US" sz="36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370100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479376" y="260648"/>
            <a:ext cx="11089232" cy="1143000"/>
          </a:xfrm>
        </p:spPr>
        <p:txBody>
          <a:bodyPr/>
          <a:lstStyle/>
          <a:p>
            <a:pPr eaLnBrk="1" hangingPunct="1"/>
            <a:r>
              <a:rPr lang="en-GB" altLang="en-US" sz="3600" b="1" dirty="0">
                <a:solidFill>
                  <a:schemeClr val="tx2">
                    <a:lumMod val="75000"/>
                  </a:schemeClr>
                </a:solidFill>
              </a:rPr>
              <a:t>Learning Objectives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371364" y="1988840"/>
            <a:ext cx="11449272" cy="3231232"/>
          </a:xfrm>
        </p:spPr>
        <p:txBody>
          <a:bodyPr/>
          <a:lstStyle/>
          <a:p>
            <a:pPr algn="just">
              <a:lnSpc>
                <a:spcPct val="150000"/>
              </a:lnSpc>
            </a:pPr>
            <a:r>
              <a:rPr lang="en-GB" sz="2000" dirty="0"/>
              <a:t>Outline the main elements of green strategy and sustainability and explain their importance.</a:t>
            </a:r>
          </a:p>
          <a:p>
            <a:pPr algn="just">
              <a:lnSpc>
                <a:spcPct val="150000"/>
              </a:lnSpc>
            </a:pPr>
            <a:r>
              <a:rPr lang="en-GB" sz="2000" dirty="0"/>
              <a:t>Define and explain the additional elements involved in analysing the green strategy environment.</a:t>
            </a:r>
          </a:p>
          <a:p>
            <a:pPr algn="just">
              <a:lnSpc>
                <a:spcPct val="150000"/>
              </a:lnSpc>
            </a:pPr>
            <a:r>
              <a:rPr lang="en-GB" sz="2000" dirty="0"/>
              <a:t>Outline the impact on strategy options, strategy choice and implementation from the perspective of green strategy and sustainability.</a:t>
            </a:r>
          </a:p>
          <a:p>
            <a:pPr algn="just">
              <a:lnSpc>
                <a:spcPct val="150000"/>
              </a:lnSpc>
            </a:pPr>
            <a:r>
              <a:rPr lang="en-GB" sz="2000" dirty="0"/>
              <a:t>Appreciate how a firm’s values, principles, and pursuit of corporate social responsibility can help define its strategy and support its creation of value</a:t>
            </a:r>
            <a:r>
              <a:rPr lang="en-GB" sz="2600" dirty="0"/>
              <a:t>.</a:t>
            </a:r>
          </a:p>
          <a:p>
            <a:pPr marL="0" indent="0" eaLnBrk="1" hangingPunct="1">
              <a:buNone/>
              <a:defRPr/>
            </a:pPr>
            <a:endParaRPr lang="en-GB" altLang="en-US"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BEC2EB6-06A3-49B4-97ED-0DC88CEE3448}"/>
              </a:ext>
            </a:extLst>
          </p:cNvPr>
          <p:cNvSpPr txBox="1"/>
          <p:nvPr/>
        </p:nvSpPr>
        <p:spPr>
          <a:xfrm>
            <a:off x="263352" y="548680"/>
            <a:ext cx="11737304" cy="1938992"/>
          </a:xfrm>
          <a:prstGeom prst="rect">
            <a:avLst/>
          </a:prstGeom>
          <a:noFill/>
        </p:spPr>
        <p:txBody>
          <a:bodyPr wrap="square">
            <a:spAutoFit/>
          </a:bodyPr>
          <a:lstStyle/>
          <a:p>
            <a:pPr algn="ctr"/>
            <a:r>
              <a:rPr lang="en-US" sz="2000" b="1" i="0" dirty="0">
                <a:solidFill>
                  <a:srgbClr val="282828"/>
                </a:solidFill>
                <a:effectLst/>
                <a:latin typeface="GT America"/>
              </a:rPr>
              <a:t>The Balanced Scorecard—Measures that Drive Performance</a:t>
            </a:r>
          </a:p>
          <a:p>
            <a:pPr algn="ctr"/>
            <a:r>
              <a:rPr lang="en-GB" sz="2000" b="1" i="0" dirty="0">
                <a:solidFill>
                  <a:srgbClr val="111111"/>
                </a:solidFill>
                <a:effectLst/>
                <a:latin typeface="SourceSansPro"/>
              </a:rPr>
              <a:t>BSCs </a:t>
            </a:r>
            <a:endParaRPr lang="en-US" sz="2000" b="1" i="0" dirty="0">
              <a:solidFill>
                <a:srgbClr val="282828"/>
              </a:solidFill>
              <a:effectLst/>
              <a:latin typeface="GT America"/>
            </a:endParaRPr>
          </a:p>
          <a:p>
            <a:pPr algn="ctr"/>
            <a:endParaRPr lang="en-US" sz="2000" b="1" dirty="0">
              <a:solidFill>
                <a:srgbClr val="282828"/>
              </a:solidFill>
              <a:latin typeface="GT America"/>
            </a:endParaRPr>
          </a:p>
          <a:p>
            <a:pPr algn="ctr"/>
            <a:r>
              <a:rPr lang="en-US" sz="2000" b="1" i="0" dirty="0">
                <a:solidFill>
                  <a:srgbClr val="282828"/>
                </a:solidFill>
                <a:effectLst/>
                <a:latin typeface="GT America"/>
                <a:hlinkClick r:id="rId2"/>
              </a:rPr>
              <a:t>https://hbr.org/1992/01/the-balanced-scorecard-measures-that-drive-performance-2</a:t>
            </a:r>
            <a:r>
              <a:rPr lang="en-US" sz="2000" b="1" i="0" dirty="0">
                <a:solidFill>
                  <a:srgbClr val="282828"/>
                </a:solidFill>
                <a:effectLst/>
                <a:latin typeface="GT America"/>
              </a:rPr>
              <a:t> </a:t>
            </a:r>
          </a:p>
          <a:p>
            <a:pPr algn="ctr"/>
            <a:endParaRPr lang="en-US" sz="2000" b="1" dirty="0">
              <a:solidFill>
                <a:srgbClr val="282828"/>
              </a:solidFill>
              <a:latin typeface="GT America"/>
            </a:endParaRPr>
          </a:p>
          <a:p>
            <a:pPr algn="ctr"/>
            <a:r>
              <a:rPr lang="en-US" sz="2000" b="1" i="0" dirty="0">
                <a:solidFill>
                  <a:srgbClr val="282828"/>
                </a:solidFill>
                <a:effectLst/>
                <a:latin typeface="GT America"/>
                <a:hlinkClick r:id="rId3"/>
              </a:rPr>
              <a:t>Video: Harvard Business Review </a:t>
            </a:r>
            <a:endParaRPr lang="en-US" sz="2000" b="1" i="0" dirty="0">
              <a:solidFill>
                <a:srgbClr val="282828"/>
              </a:solidFill>
              <a:effectLst/>
              <a:latin typeface="GT America"/>
            </a:endParaRPr>
          </a:p>
        </p:txBody>
      </p:sp>
      <p:sp>
        <p:nvSpPr>
          <p:cNvPr id="5" name="TextBox 4">
            <a:extLst>
              <a:ext uri="{FF2B5EF4-FFF2-40B4-BE49-F238E27FC236}">
                <a16:creationId xmlns:a16="http://schemas.microsoft.com/office/drawing/2014/main" id="{51BAF4BB-3175-42EC-91D2-91E88AED94D0}"/>
              </a:ext>
            </a:extLst>
          </p:cNvPr>
          <p:cNvSpPr txBox="1"/>
          <p:nvPr/>
        </p:nvSpPr>
        <p:spPr>
          <a:xfrm>
            <a:off x="3083227" y="5085184"/>
            <a:ext cx="6097554" cy="369332"/>
          </a:xfrm>
          <a:prstGeom prst="rect">
            <a:avLst/>
          </a:prstGeom>
          <a:noFill/>
        </p:spPr>
        <p:txBody>
          <a:bodyPr wrap="square">
            <a:spAutoFit/>
          </a:bodyPr>
          <a:lstStyle/>
          <a:p>
            <a:pPr algn="ctr"/>
            <a:r>
              <a:rPr lang="en-GB" dirty="0">
                <a:hlinkClick r:id="rId4"/>
              </a:rPr>
              <a:t>Video</a:t>
            </a:r>
            <a:r>
              <a:rPr lang="en-GB" dirty="0"/>
              <a:t> </a:t>
            </a:r>
          </a:p>
        </p:txBody>
      </p:sp>
      <p:sp>
        <p:nvSpPr>
          <p:cNvPr id="7" name="TextBox 6">
            <a:extLst>
              <a:ext uri="{FF2B5EF4-FFF2-40B4-BE49-F238E27FC236}">
                <a16:creationId xmlns:a16="http://schemas.microsoft.com/office/drawing/2014/main" id="{6A61D616-FDCE-4577-A8B0-86DB48E44CC7}"/>
              </a:ext>
            </a:extLst>
          </p:cNvPr>
          <p:cNvSpPr txBox="1"/>
          <p:nvPr/>
        </p:nvSpPr>
        <p:spPr>
          <a:xfrm>
            <a:off x="263352" y="3446999"/>
            <a:ext cx="11737304" cy="923330"/>
          </a:xfrm>
          <a:prstGeom prst="rect">
            <a:avLst/>
          </a:prstGeom>
          <a:noFill/>
        </p:spPr>
        <p:txBody>
          <a:bodyPr wrap="square">
            <a:spAutoFit/>
          </a:bodyPr>
          <a:lstStyle/>
          <a:p>
            <a:pPr algn="just"/>
            <a:r>
              <a:rPr lang="en-US" b="0" i="0" dirty="0">
                <a:solidFill>
                  <a:srgbClr val="202124"/>
                </a:solidFill>
                <a:effectLst/>
                <a:latin typeface="Google Sans"/>
              </a:rPr>
              <a:t>A balanced scorecard is </a:t>
            </a:r>
            <a:r>
              <a:rPr lang="en-US" b="0" i="0" dirty="0">
                <a:solidFill>
                  <a:srgbClr val="040C28"/>
                </a:solidFill>
                <a:effectLst/>
                <a:latin typeface="Google Sans"/>
              </a:rPr>
              <a:t>a strategic management performance metric that helps companies identify and improve their internal operations to help their external outcomes</a:t>
            </a:r>
            <a:r>
              <a:rPr lang="en-US" b="0" i="0" dirty="0">
                <a:solidFill>
                  <a:srgbClr val="202124"/>
                </a:solidFill>
                <a:effectLst/>
                <a:latin typeface="Google Sans"/>
              </a:rPr>
              <a:t>. It measures past performance data and provides organizations with feedback on how to make better decisions in the future.</a:t>
            </a:r>
            <a:endParaRPr lang="en-GB" dirty="0"/>
          </a:p>
        </p:txBody>
      </p:sp>
    </p:spTree>
    <p:extLst>
      <p:ext uri="{BB962C8B-B14F-4D97-AF65-F5344CB8AC3E}">
        <p14:creationId xmlns:p14="http://schemas.microsoft.com/office/powerpoint/2010/main" val="33815875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raphical representation of the balanced scorecard (BSC) model (*... |  Download Scientific Diagram">
            <a:extLst>
              <a:ext uri="{FF2B5EF4-FFF2-40B4-BE49-F238E27FC236}">
                <a16:creationId xmlns:a16="http://schemas.microsoft.com/office/drawing/2014/main" id="{BB9C4926-0660-43B7-89D5-C0D2CE56AB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9576" y="332656"/>
            <a:ext cx="6856437" cy="51947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91398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SC - Measures - Targets">
            <a:extLst>
              <a:ext uri="{FF2B5EF4-FFF2-40B4-BE49-F238E27FC236}">
                <a16:creationId xmlns:a16="http://schemas.microsoft.com/office/drawing/2014/main" id="{05ACAC51-EB88-41FD-85FA-D7034F472A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1504" y="260648"/>
            <a:ext cx="8486924" cy="5326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04364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Strategic Sustainability </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650395" y="1268760"/>
            <a:ext cx="10891210" cy="4464495"/>
          </a:xfrm>
        </p:spPr>
        <p:txBody>
          <a:bodyPr/>
          <a:lstStyle/>
          <a:p>
            <a:pPr algn="just">
              <a:buClr>
                <a:schemeClr val="tx1"/>
              </a:buClr>
            </a:pPr>
            <a:r>
              <a:rPr lang="en-GB" sz="2200" b="1" dirty="0">
                <a:solidFill>
                  <a:srgbClr val="FF0000"/>
                </a:solidFill>
              </a:rPr>
              <a:t>Strategic Sustainability </a:t>
            </a:r>
            <a:r>
              <a:rPr lang="en-GB" sz="2200" dirty="0"/>
              <a:t>examines how organisations can implement environmental sustainability science, theories, and ways of thinking to become more competitive. </a:t>
            </a:r>
          </a:p>
          <a:p>
            <a:pPr algn="just">
              <a:buClr>
                <a:schemeClr val="tx1"/>
              </a:buClr>
            </a:pPr>
            <a:r>
              <a:rPr lang="en-GB" altLang="en-US" sz="2200" dirty="0"/>
              <a:t>Strategic Sustainability offers a comprehensive coverage of firm-natural issues related to the environment, ranging from critical drivers to strategic options at hand. </a:t>
            </a:r>
          </a:p>
          <a:p>
            <a:pPr algn="just">
              <a:buClr>
                <a:schemeClr val="tx1"/>
              </a:buClr>
            </a:pPr>
            <a:r>
              <a:rPr lang="en-GB" altLang="en-US" sz="2200" dirty="0"/>
              <a:t>Leading businesses and corporations are evaluated on many aspects of their performance (e.g., product quality, ethical standards, and reputation in the community).</a:t>
            </a:r>
          </a:p>
          <a:p>
            <a:pPr algn="just">
              <a:buClr>
                <a:schemeClr val="tx1"/>
              </a:buClr>
            </a:pPr>
            <a:r>
              <a:rPr lang="en-GB" altLang="en-US" sz="2200" dirty="0"/>
              <a:t>Corporate policies, involving employees and day-to-day operations, can have positive impacts on sustainability. Other “green” practices (e.g., recycling, purchasing recycled materials, and being a good steward of resources such as freshwater) also contribute to emissions reductions and environmental sustainability. </a:t>
            </a:r>
          </a:p>
        </p:txBody>
      </p:sp>
    </p:spTree>
    <p:extLst>
      <p:ext uri="{BB962C8B-B14F-4D97-AF65-F5344CB8AC3E}">
        <p14:creationId xmlns:p14="http://schemas.microsoft.com/office/powerpoint/2010/main" val="10248937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Green Strategy and Sustainability</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263352" y="1114300"/>
            <a:ext cx="11521280" cy="4402931"/>
          </a:xfrm>
        </p:spPr>
        <p:txBody>
          <a:bodyPr/>
          <a:lstStyle/>
          <a:p>
            <a:pPr algn="just">
              <a:buClr>
                <a:schemeClr val="tx1"/>
              </a:buClr>
            </a:pPr>
            <a:r>
              <a:rPr lang="en-GB" sz="2400" b="1" dirty="0">
                <a:solidFill>
                  <a:srgbClr val="FF0000"/>
                </a:solidFill>
              </a:rPr>
              <a:t>Green strategy</a:t>
            </a:r>
            <a:r>
              <a:rPr lang="en-GB" sz="2400" dirty="0"/>
              <a:t> and the broader topic of </a:t>
            </a:r>
            <a:r>
              <a:rPr lang="en-GB" sz="2400" b="1" dirty="0">
                <a:solidFill>
                  <a:srgbClr val="FF0000"/>
                </a:solidFill>
              </a:rPr>
              <a:t>sustainability</a:t>
            </a:r>
            <a:r>
              <a:rPr lang="en-GB" sz="2400" dirty="0"/>
              <a:t> concern those activities of the organisation that are focused on both sustaining the earth’s environment and developing the business opportunities that will arise from such additional activities. </a:t>
            </a:r>
          </a:p>
          <a:p>
            <a:pPr algn="just">
              <a:buClr>
                <a:schemeClr val="tx1"/>
              </a:buClr>
            </a:pPr>
            <a:r>
              <a:rPr lang="en-GB" altLang="en-US" sz="2400" dirty="0"/>
              <a:t>Green strategy delivers positive results for leading companies. </a:t>
            </a:r>
          </a:p>
          <a:p>
            <a:pPr algn="just">
              <a:buClr>
                <a:schemeClr val="tx1"/>
              </a:buClr>
            </a:pPr>
            <a:r>
              <a:rPr lang="en-GB" altLang="en-US" sz="2400" dirty="0"/>
              <a:t>There are three main factors to be addressed in analysing the green strategy environment:</a:t>
            </a:r>
          </a:p>
          <a:p>
            <a:pPr marL="0" indent="0" algn="just">
              <a:buClr>
                <a:schemeClr val="tx1"/>
              </a:buClr>
              <a:buNone/>
            </a:pPr>
            <a:endParaRPr lang="en-GB" altLang="en-US" sz="2400" dirty="0"/>
          </a:p>
          <a:p>
            <a:pPr marL="1314450" lvl="2" indent="-514350" algn="just">
              <a:buClr>
                <a:schemeClr val="tx1"/>
              </a:buClr>
              <a:buFont typeface="+mj-lt"/>
              <a:buAutoNum type="arabicPeriod"/>
            </a:pPr>
            <a:r>
              <a:rPr lang="en-GB" altLang="en-US" sz="2000" dirty="0"/>
              <a:t>government legislation and directives;</a:t>
            </a:r>
          </a:p>
          <a:p>
            <a:pPr marL="1314450" lvl="2" indent="-514350" algn="just">
              <a:buClr>
                <a:schemeClr val="tx1"/>
              </a:buClr>
              <a:buFont typeface="+mj-lt"/>
              <a:buAutoNum type="arabicPeriod"/>
            </a:pPr>
            <a:r>
              <a:rPr lang="en-GB" altLang="en-US" sz="2000" dirty="0"/>
              <a:t>business opportunities;</a:t>
            </a:r>
          </a:p>
          <a:p>
            <a:pPr marL="1314450" lvl="2" indent="-514350" algn="just">
              <a:buClr>
                <a:schemeClr val="tx1"/>
              </a:buClr>
              <a:buFont typeface="+mj-lt"/>
              <a:buAutoNum type="arabicPeriod"/>
            </a:pPr>
            <a:r>
              <a:rPr lang="en-GB" altLang="en-US" sz="2000" dirty="0"/>
              <a:t>customer and consumer perceptions and pressure for change.</a:t>
            </a:r>
          </a:p>
        </p:txBody>
      </p:sp>
    </p:spTree>
    <p:extLst>
      <p:ext uri="{BB962C8B-B14F-4D97-AF65-F5344CB8AC3E}">
        <p14:creationId xmlns:p14="http://schemas.microsoft.com/office/powerpoint/2010/main" val="712206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Green Strategy and Sustainability: The Main Topics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227348" y="1371550"/>
            <a:ext cx="11737304" cy="4114900"/>
          </a:xfrm>
        </p:spPr>
        <p:txBody>
          <a:bodyPr/>
          <a:lstStyle/>
          <a:p>
            <a:pPr marL="0" indent="0" algn="ctr">
              <a:buClr>
                <a:schemeClr val="tx1"/>
              </a:buClr>
              <a:buNone/>
            </a:pPr>
            <a:r>
              <a:rPr lang="en-GB" altLang="en-US" sz="2600" b="1" dirty="0"/>
              <a:t>There are seven issues that companies need to consider</a:t>
            </a:r>
            <a:r>
              <a:rPr lang="en-GB" altLang="en-US" sz="2600" dirty="0"/>
              <a:t>:</a:t>
            </a:r>
          </a:p>
          <a:p>
            <a:pPr lvl="1" algn="just">
              <a:buClr>
                <a:schemeClr val="tx1"/>
              </a:buClr>
              <a:buFont typeface="Wingdings" panose="05000000000000000000" pitchFamily="2" charset="2"/>
              <a:buChar char="§"/>
            </a:pPr>
            <a:r>
              <a:rPr lang="en-GB" altLang="en-US" sz="1800" dirty="0">
                <a:solidFill>
                  <a:srgbClr val="FF0066"/>
                </a:solidFill>
              </a:rPr>
              <a:t>Effective use of energy with moves towards electrification</a:t>
            </a:r>
            <a:r>
              <a:rPr lang="en-GB" altLang="en-US" sz="1800" dirty="0"/>
              <a:t>. </a:t>
            </a:r>
            <a:r>
              <a:rPr lang="en-GB" altLang="en-US" sz="1600" dirty="0"/>
              <a:t>Safe and sustainable energy sources are essential. In practice, this will move organisations away from gas and oil towards other ways of generating energy.</a:t>
            </a:r>
            <a:endParaRPr lang="en-GB" altLang="en-US" sz="1800" dirty="0"/>
          </a:p>
          <a:p>
            <a:pPr lvl="1" algn="just">
              <a:buClr>
                <a:schemeClr val="tx1"/>
              </a:buClr>
              <a:buFont typeface="Wingdings" panose="05000000000000000000" pitchFamily="2" charset="2"/>
              <a:buChar char="§"/>
            </a:pPr>
            <a:r>
              <a:rPr lang="en-GB" altLang="en-US" sz="1800" dirty="0">
                <a:solidFill>
                  <a:srgbClr val="FF0066"/>
                </a:solidFill>
              </a:rPr>
              <a:t>Sustainable use of natural resources</a:t>
            </a:r>
            <a:r>
              <a:rPr lang="en-GB" altLang="en-US" sz="1800" dirty="0"/>
              <a:t>. </a:t>
            </a:r>
            <a:r>
              <a:rPr lang="en-GB" altLang="en-US" sz="1600" dirty="0"/>
              <a:t>There is a need both to use renewable resources where possible and to use non-renewable resources in a careful and planned way. </a:t>
            </a:r>
            <a:endParaRPr lang="en-GB" altLang="en-US" sz="1800" dirty="0"/>
          </a:p>
          <a:p>
            <a:pPr lvl="1" algn="just">
              <a:buClr>
                <a:schemeClr val="tx1"/>
              </a:buClr>
              <a:buFont typeface="Wingdings" panose="05000000000000000000" pitchFamily="2" charset="2"/>
              <a:buChar char="§"/>
            </a:pPr>
            <a:r>
              <a:rPr lang="en-GB" altLang="en-US" sz="1800" dirty="0">
                <a:solidFill>
                  <a:srgbClr val="FF0066"/>
                </a:solidFill>
              </a:rPr>
              <a:t>Protection of the biosphere and the development of carbon neutral organisations</a:t>
            </a:r>
            <a:r>
              <a:rPr lang="en-GB" altLang="en-US" sz="1800" dirty="0"/>
              <a:t>. </a:t>
            </a:r>
            <a:r>
              <a:rPr lang="en-GB" altLang="en-US" sz="1600" dirty="0"/>
              <a:t>Many companies are targeting the lower use of carboniferous fuels like oil and gas over the next few years.</a:t>
            </a:r>
          </a:p>
          <a:p>
            <a:pPr lvl="1" algn="just">
              <a:buClr>
                <a:schemeClr val="tx1"/>
              </a:buClr>
              <a:buFont typeface="Wingdings" panose="05000000000000000000" pitchFamily="2" charset="2"/>
              <a:buChar char="§"/>
            </a:pPr>
            <a:r>
              <a:rPr lang="en-GB" altLang="en-US" sz="1800" dirty="0">
                <a:solidFill>
                  <a:srgbClr val="FF0066"/>
                </a:solidFill>
              </a:rPr>
              <a:t>Country self-sufficiency</a:t>
            </a:r>
            <a:r>
              <a:rPr lang="en-GB" altLang="en-US" sz="1800" dirty="0"/>
              <a:t>. </a:t>
            </a:r>
            <a:r>
              <a:rPr lang="en-GB" altLang="en-US" sz="1600" dirty="0"/>
              <a:t>Countries need to become less reliant on importing energy where possible.</a:t>
            </a:r>
            <a:endParaRPr lang="en-GB" altLang="en-US" sz="1800" dirty="0"/>
          </a:p>
          <a:p>
            <a:pPr lvl="1" algn="just">
              <a:buClr>
                <a:schemeClr val="tx1"/>
              </a:buClr>
              <a:buFont typeface="Wingdings" panose="05000000000000000000" pitchFamily="2" charset="2"/>
              <a:buChar char="§"/>
            </a:pPr>
            <a:r>
              <a:rPr lang="en-GB" altLang="en-US" sz="1800" dirty="0">
                <a:solidFill>
                  <a:srgbClr val="FF0066"/>
                </a:solidFill>
              </a:rPr>
              <a:t>Greater energy and resource efficiency</a:t>
            </a:r>
            <a:r>
              <a:rPr lang="en-GB" altLang="en-US" sz="1800" dirty="0"/>
              <a:t>. </a:t>
            </a:r>
            <a:r>
              <a:rPr lang="en-GB" altLang="en-US" sz="1600" dirty="0"/>
              <a:t>In both the production and the use of energy, many national governments and individual companies are researching and investing in more efficient sources of power generation. </a:t>
            </a:r>
            <a:endParaRPr lang="en-GB" altLang="en-US" sz="1800" dirty="0"/>
          </a:p>
          <a:p>
            <a:pPr lvl="1" algn="just">
              <a:buClr>
                <a:schemeClr val="tx1"/>
              </a:buClr>
              <a:buFont typeface="Wingdings" panose="05000000000000000000" pitchFamily="2" charset="2"/>
              <a:buChar char="§"/>
            </a:pPr>
            <a:r>
              <a:rPr lang="en-GB" altLang="en-US" sz="1800" dirty="0">
                <a:solidFill>
                  <a:srgbClr val="FF0066"/>
                </a:solidFill>
              </a:rPr>
              <a:t>Reduction and disposal of waste</a:t>
            </a:r>
            <a:r>
              <a:rPr lang="en-GB" altLang="en-US" sz="1800" dirty="0"/>
              <a:t>. </a:t>
            </a:r>
            <a:r>
              <a:rPr lang="en-GB" altLang="en-US" sz="1600" dirty="0"/>
              <a:t>Green strategy needs to include waste minimisation, recycling where possible and special strategies with regard to hazardous waste.</a:t>
            </a:r>
          </a:p>
          <a:p>
            <a:pPr lvl="1" algn="just">
              <a:buClr>
                <a:schemeClr val="tx1"/>
              </a:buClr>
              <a:buFont typeface="Wingdings" panose="05000000000000000000" pitchFamily="2" charset="2"/>
              <a:buChar char="§"/>
            </a:pPr>
            <a:r>
              <a:rPr lang="en-GB" altLang="en-US" sz="1800" dirty="0">
                <a:solidFill>
                  <a:srgbClr val="FF0066"/>
                </a:solidFill>
              </a:rPr>
              <a:t>Change of attitudes and lifestyles</a:t>
            </a:r>
            <a:r>
              <a:rPr lang="en-GB" altLang="en-US" sz="1800" dirty="0"/>
              <a:t>. </a:t>
            </a:r>
            <a:r>
              <a:rPr lang="en-GB" altLang="en-US" sz="1600" dirty="0"/>
              <a:t>To achieve major change, a major shift in public attitudes is essential.</a:t>
            </a:r>
            <a:endParaRPr lang="en-GB" altLang="en-US" sz="2200" dirty="0"/>
          </a:p>
          <a:p>
            <a:pPr marL="0" indent="0" algn="just">
              <a:buClr>
                <a:schemeClr val="tx1"/>
              </a:buClr>
              <a:buNone/>
            </a:pPr>
            <a:endParaRPr lang="en-GB" altLang="en-US" sz="2600" dirty="0"/>
          </a:p>
        </p:txBody>
      </p:sp>
    </p:spTree>
    <p:extLst>
      <p:ext uri="{BB962C8B-B14F-4D97-AF65-F5344CB8AC3E}">
        <p14:creationId xmlns:p14="http://schemas.microsoft.com/office/powerpoint/2010/main" val="264286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The Green Strategy Value Chain</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191344" y="1407908"/>
            <a:ext cx="11593288" cy="1872208"/>
          </a:xfrm>
        </p:spPr>
        <p:txBody>
          <a:bodyPr/>
          <a:lstStyle/>
          <a:p>
            <a:pPr marL="0" indent="0" algn="just">
              <a:lnSpc>
                <a:spcPct val="150000"/>
              </a:lnSpc>
              <a:buNone/>
            </a:pPr>
            <a:r>
              <a:rPr lang="en-GB" sz="1800" b="1" dirty="0">
                <a:solidFill>
                  <a:srgbClr val="FF0000"/>
                </a:solidFill>
              </a:rPr>
              <a:t>The green strategy value chain </a:t>
            </a:r>
            <a:r>
              <a:rPr lang="en-GB" sz="1800" dirty="0"/>
              <a:t>seeks out ways of reducing energy, lowering carbon content and adopting recycling policies, not only within the organisation but also with suppliers and customers. In addition, the green strategy value chain will involve every element and function, including those that perhaps do not always feature highly in many value chain analyses.</a:t>
            </a:r>
          </a:p>
        </p:txBody>
      </p:sp>
      <p:pic>
        <p:nvPicPr>
          <p:cNvPr id="3" name="Picture 2">
            <a:extLst>
              <a:ext uri="{FF2B5EF4-FFF2-40B4-BE49-F238E27FC236}">
                <a16:creationId xmlns:a16="http://schemas.microsoft.com/office/drawing/2014/main" id="{DB28130F-0294-419E-95D8-796AFE5A17F5}"/>
              </a:ext>
            </a:extLst>
          </p:cNvPr>
          <p:cNvPicPr>
            <a:picLocks noChangeAspect="1"/>
          </p:cNvPicPr>
          <p:nvPr/>
        </p:nvPicPr>
        <p:blipFill>
          <a:blip r:embed="rId3"/>
          <a:stretch>
            <a:fillRect/>
          </a:stretch>
        </p:blipFill>
        <p:spPr>
          <a:xfrm>
            <a:off x="1352264" y="3573016"/>
            <a:ext cx="9487470" cy="2122537"/>
          </a:xfrm>
          <a:prstGeom prst="rect">
            <a:avLst/>
          </a:prstGeom>
        </p:spPr>
      </p:pic>
    </p:spTree>
    <p:extLst>
      <p:ext uri="{BB962C8B-B14F-4D97-AF65-F5344CB8AC3E}">
        <p14:creationId xmlns:p14="http://schemas.microsoft.com/office/powerpoint/2010/main" val="31645437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Green Strategy Value Chain: Benefits and Costs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263352" y="908720"/>
            <a:ext cx="4680520" cy="4685991"/>
          </a:xfrm>
        </p:spPr>
        <p:txBody>
          <a:bodyPr/>
          <a:lstStyle/>
          <a:p>
            <a:pPr algn="just">
              <a:lnSpc>
                <a:spcPct val="150000"/>
              </a:lnSpc>
            </a:pPr>
            <a:r>
              <a:rPr lang="en-GB" sz="2000" dirty="0"/>
              <a:t>From a green strategy perspective, green strategies will bring benefits both for the organisation and for its wider stakeholders – for example, employees, shareholders and the local community.</a:t>
            </a:r>
          </a:p>
          <a:p>
            <a:pPr algn="just">
              <a:lnSpc>
                <a:spcPct val="150000"/>
              </a:lnSpc>
            </a:pPr>
            <a:r>
              <a:rPr lang="en-GB" altLang="en-US" sz="2000" dirty="0"/>
              <a:t>It is important to be realistic about the adoption of green strategy policies: there will be costs as well as benefits to the organisation.</a:t>
            </a:r>
          </a:p>
        </p:txBody>
      </p:sp>
      <p:pic>
        <p:nvPicPr>
          <p:cNvPr id="3" name="Picture 2">
            <a:extLst>
              <a:ext uri="{FF2B5EF4-FFF2-40B4-BE49-F238E27FC236}">
                <a16:creationId xmlns:a16="http://schemas.microsoft.com/office/drawing/2014/main" id="{C107C2F3-BE3A-4DFA-B5B9-4DD4E353B191}"/>
              </a:ext>
            </a:extLst>
          </p:cNvPr>
          <p:cNvPicPr>
            <a:picLocks noChangeAspect="1"/>
          </p:cNvPicPr>
          <p:nvPr/>
        </p:nvPicPr>
        <p:blipFill>
          <a:blip r:embed="rId3"/>
          <a:stretch>
            <a:fillRect/>
          </a:stretch>
        </p:blipFill>
        <p:spPr>
          <a:xfrm>
            <a:off x="5951984" y="933061"/>
            <a:ext cx="5364898" cy="4685991"/>
          </a:xfrm>
          <a:prstGeom prst="rect">
            <a:avLst/>
          </a:prstGeom>
        </p:spPr>
      </p:pic>
    </p:spTree>
    <p:extLst>
      <p:ext uri="{BB962C8B-B14F-4D97-AF65-F5344CB8AC3E}">
        <p14:creationId xmlns:p14="http://schemas.microsoft.com/office/powerpoint/2010/main" val="26504964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F5099E6-9F37-4A5F-A997-9F67531431D2}"/>
              </a:ext>
            </a:extLst>
          </p:cNvPr>
          <p:cNvSpPr txBox="1"/>
          <p:nvPr/>
        </p:nvSpPr>
        <p:spPr>
          <a:xfrm>
            <a:off x="119336" y="4869160"/>
            <a:ext cx="11809312" cy="369332"/>
          </a:xfrm>
          <a:prstGeom prst="rect">
            <a:avLst/>
          </a:prstGeom>
          <a:noFill/>
        </p:spPr>
        <p:txBody>
          <a:bodyPr wrap="square">
            <a:spAutoFit/>
          </a:bodyPr>
          <a:lstStyle/>
          <a:p>
            <a:pPr algn="ctr"/>
            <a:r>
              <a:rPr lang="en-GB" dirty="0">
                <a:hlinkClick r:id="rId2"/>
              </a:rPr>
              <a:t>https://www.investopedia.com/terms/c/corp-social-responsibility.asp</a:t>
            </a:r>
            <a:r>
              <a:rPr lang="en-GB" dirty="0"/>
              <a:t> </a:t>
            </a:r>
          </a:p>
        </p:txBody>
      </p:sp>
      <p:sp>
        <p:nvSpPr>
          <p:cNvPr id="5" name="TextBox 4">
            <a:extLst>
              <a:ext uri="{FF2B5EF4-FFF2-40B4-BE49-F238E27FC236}">
                <a16:creationId xmlns:a16="http://schemas.microsoft.com/office/drawing/2014/main" id="{A0C000A8-3353-48BE-B723-959CD1BF803E}"/>
              </a:ext>
            </a:extLst>
          </p:cNvPr>
          <p:cNvSpPr txBox="1"/>
          <p:nvPr/>
        </p:nvSpPr>
        <p:spPr>
          <a:xfrm>
            <a:off x="263352" y="1988840"/>
            <a:ext cx="11809312" cy="1477328"/>
          </a:xfrm>
          <a:prstGeom prst="rect">
            <a:avLst/>
          </a:prstGeom>
          <a:noFill/>
        </p:spPr>
        <p:txBody>
          <a:bodyPr wrap="square">
            <a:spAutoFit/>
          </a:bodyPr>
          <a:lstStyle/>
          <a:p>
            <a:pPr algn="just"/>
            <a:r>
              <a:rPr lang="en-US" b="0" i="0" dirty="0">
                <a:solidFill>
                  <a:srgbClr val="111111"/>
                </a:solidFill>
                <a:effectLst/>
                <a:latin typeface="SourceSansPro"/>
              </a:rPr>
              <a:t>Corporate social responsibility (CSR) is a self-regulating business model that helps a company be socially accountable to itself, its stakeholders, and the public. By practicing corporate social responsibility, also called </a:t>
            </a:r>
            <a:r>
              <a:rPr lang="en-US" b="0" i="0" u="sng" dirty="0">
                <a:solidFill>
                  <a:srgbClr val="2C40D0"/>
                </a:solidFill>
                <a:effectLst/>
                <a:latin typeface="SourceSansPro"/>
                <a:hlinkClick r:id="rId3"/>
              </a:rPr>
              <a:t>corporate citizenship</a:t>
            </a:r>
            <a:r>
              <a:rPr lang="en-US" b="0" i="0" dirty="0">
                <a:solidFill>
                  <a:srgbClr val="111111"/>
                </a:solidFill>
                <a:effectLst/>
                <a:latin typeface="SourceSansPro"/>
              </a:rPr>
              <a:t>, companies can be conscious of the kind of impact they are having on all aspects of society, including economic, social, and environmental.</a:t>
            </a:r>
          </a:p>
          <a:p>
            <a:pPr algn="just"/>
            <a:r>
              <a:rPr lang="en-US" b="0" i="0" dirty="0">
                <a:solidFill>
                  <a:srgbClr val="111111"/>
                </a:solidFill>
                <a:effectLst/>
                <a:latin typeface="SourceSansPro"/>
              </a:rPr>
              <a:t>To engage in CSR means that, in the ordinary course of business, a company is operating in ways that enhance society and the environment instead of contributing negatively to them.</a:t>
            </a:r>
          </a:p>
        </p:txBody>
      </p:sp>
      <p:sp>
        <p:nvSpPr>
          <p:cNvPr id="7" name="TextBox 6">
            <a:extLst>
              <a:ext uri="{FF2B5EF4-FFF2-40B4-BE49-F238E27FC236}">
                <a16:creationId xmlns:a16="http://schemas.microsoft.com/office/drawing/2014/main" id="{A22E95C8-EDD3-408E-86AA-D5F6180C294D}"/>
              </a:ext>
            </a:extLst>
          </p:cNvPr>
          <p:cNvSpPr txBox="1"/>
          <p:nvPr/>
        </p:nvSpPr>
        <p:spPr>
          <a:xfrm>
            <a:off x="551384" y="700678"/>
            <a:ext cx="9289032" cy="584775"/>
          </a:xfrm>
          <a:prstGeom prst="rect">
            <a:avLst/>
          </a:prstGeom>
          <a:noFill/>
        </p:spPr>
        <p:txBody>
          <a:bodyPr wrap="square">
            <a:spAutoFit/>
          </a:bodyPr>
          <a:lstStyle/>
          <a:p>
            <a:pPr algn="just"/>
            <a:r>
              <a:rPr lang="en-US" sz="3200" b="1" i="0" dirty="0">
                <a:solidFill>
                  <a:srgbClr val="111111"/>
                </a:solidFill>
                <a:effectLst/>
                <a:latin typeface="Cabin-semi-bold"/>
              </a:rPr>
              <a:t>What Is Corporate Social Responsibility (CSR)?</a:t>
            </a:r>
          </a:p>
        </p:txBody>
      </p:sp>
    </p:spTree>
    <p:extLst>
      <p:ext uri="{BB962C8B-B14F-4D97-AF65-F5344CB8AC3E}">
        <p14:creationId xmlns:p14="http://schemas.microsoft.com/office/powerpoint/2010/main" val="30748117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9866BDE-BD15-7B3B-1C33-3D5EB0CFD4B5}"/>
              </a:ext>
            </a:extLst>
          </p:cNvPr>
          <p:cNvSpPr txBox="1"/>
          <p:nvPr/>
        </p:nvSpPr>
        <p:spPr>
          <a:xfrm>
            <a:off x="202648" y="4581128"/>
            <a:ext cx="11233248" cy="369332"/>
          </a:xfrm>
          <a:prstGeom prst="rect">
            <a:avLst/>
          </a:prstGeom>
          <a:noFill/>
        </p:spPr>
        <p:txBody>
          <a:bodyPr wrap="square">
            <a:spAutoFit/>
          </a:bodyPr>
          <a:lstStyle/>
          <a:p>
            <a:pPr algn="ctr"/>
            <a:r>
              <a:rPr lang="en-GB" dirty="0">
                <a:hlinkClick r:id="rId2"/>
              </a:rPr>
              <a:t>https://www.stmedia.co.uk/blog/great-corporate-social-responsibility-videos/</a:t>
            </a:r>
            <a:r>
              <a:rPr lang="en-GB" dirty="0"/>
              <a:t> </a:t>
            </a:r>
          </a:p>
        </p:txBody>
      </p:sp>
      <p:pic>
        <p:nvPicPr>
          <p:cNvPr id="1026" name="Picture 2" descr="LEGO loses a trademark battle in Japan against CATTYLEGO">
            <a:extLst>
              <a:ext uri="{FF2B5EF4-FFF2-40B4-BE49-F238E27FC236}">
                <a16:creationId xmlns:a16="http://schemas.microsoft.com/office/drawing/2014/main" id="{BC683160-C540-452A-CA60-DF611CADCE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99909" y="1004903"/>
            <a:ext cx="5038725" cy="32956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40AD984-6A03-F4DF-265A-1B11F538CE81}"/>
              </a:ext>
            </a:extLst>
          </p:cNvPr>
          <p:cNvSpPr txBox="1"/>
          <p:nvPr/>
        </p:nvSpPr>
        <p:spPr>
          <a:xfrm>
            <a:off x="191344" y="188640"/>
            <a:ext cx="1893467" cy="584775"/>
          </a:xfrm>
          <a:prstGeom prst="rect">
            <a:avLst/>
          </a:prstGeom>
          <a:noFill/>
        </p:spPr>
        <p:txBody>
          <a:bodyPr wrap="none" rtlCol="0">
            <a:spAutoFit/>
          </a:bodyPr>
          <a:lstStyle/>
          <a:p>
            <a:r>
              <a:rPr lang="en-GB" sz="3200" dirty="0"/>
              <a:t>Example:</a:t>
            </a:r>
          </a:p>
        </p:txBody>
      </p:sp>
    </p:spTree>
    <p:extLst>
      <p:ext uri="{BB962C8B-B14F-4D97-AF65-F5344CB8AC3E}">
        <p14:creationId xmlns:p14="http://schemas.microsoft.com/office/powerpoint/2010/main" val="39707246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60D61CC-6D4D-22C4-3FFF-AE08471BBD26}"/>
              </a:ext>
            </a:extLst>
          </p:cNvPr>
          <p:cNvSpPr txBox="1"/>
          <p:nvPr/>
        </p:nvSpPr>
        <p:spPr>
          <a:xfrm>
            <a:off x="83332" y="5229200"/>
            <a:ext cx="11881320" cy="369332"/>
          </a:xfrm>
          <a:prstGeom prst="rect">
            <a:avLst/>
          </a:prstGeom>
          <a:noFill/>
        </p:spPr>
        <p:txBody>
          <a:bodyPr wrap="square">
            <a:spAutoFit/>
          </a:bodyPr>
          <a:lstStyle/>
          <a:p>
            <a:r>
              <a:rPr lang="en-GB" dirty="0">
                <a:hlinkClick r:id="rId2"/>
              </a:rPr>
              <a:t>https://www.theguardian.com/environment/2014/oct/09/lego-ends-shell-partnership-following-greenpeace-campaign</a:t>
            </a:r>
            <a:r>
              <a:rPr lang="en-GB" dirty="0"/>
              <a:t> </a:t>
            </a:r>
          </a:p>
        </p:txBody>
      </p:sp>
      <p:sp>
        <p:nvSpPr>
          <p:cNvPr id="4" name="TextBox 3">
            <a:extLst>
              <a:ext uri="{FF2B5EF4-FFF2-40B4-BE49-F238E27FC236}">
                <a16:creationId xmlns:a16="http://schemas.microsoft.com/office/drawing/2014/main" id="{C2FC8E68-DD73-C658-B0A2-6708B1DCEC71}"/>
              </a:ext>
            </a:extLst>
          </p:cNvPr>
          <p:cNvSpPr txBox="1"/>
          <p:nvPr/>
        </p:nvSpPr>
        <p:spPr>
          <a:xfrm>
            <a:off x="119336" y="134778"/>
            <a:ext cx="11809312" cy="523220"/>
          </a:xfrm>
          <a:prstGeom prst="rect">
            <a:avLst/>
          </a:prstGeom>
          <a:noFill/>
        </p:spPr>
        <p:txBody>
          <a:bodyPr wrap="square">
            <a:spAutoFit/>
          </a:bodyPr>
          <a:lstStyle/>
          <a:p>
            <a:pPr algn="ctr" fontAlgn="base"/>
            <a:r>
              <a:rPr lang="en-GB" sz="2800" b="1" i="0" dirty="0">
                <a:solidFill>
                  <a:srgbClr val="121212"/>
                </a:solidFill>
                <a:effectLst/>
                <a:latin typeface="GH Guardian Headline"/>
              </a:rPr>
              <a:t>Lego ends Shell partnership following Greenpeace campaign</a:t>
            </a:r>
          </a:p>
        </p:txBody>
      </p:sp>
      <p:pic>
        <p:nvPicPr>
          <p:cNvPr id="2050" name="Picture 2" descr="The Dangers of Co-Branding: Lego to End Partnership with Shell">
            <a:extLst>
              <a:ext uri="{FF2B5EF4-FFF2-40B4-BE49-F238E27FC236}">
                <a16:creationId xmlns:a16="http://schemas.microsoft.com/office/drawing/2014/main" id="{FD5EFD60-E4C3-3DE9-6536-987EDA7C11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5640" y="908720"/>
            <a:ext cx="5898232" cy="39296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00776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Corporate Social Responsibility</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191344" y="1628800"/>
            <a:ext cx="11809312" cy="3744416"/>
          </a:xfrm>
        </p:spPr>
        <p:txBody>
          <a:bodyPr/>
          <a:lstStyle/>
          <a:p>
            <a:pPr algn="just">
              <a:lnSpc>
                <a:spcPct val="150000"/>
              </a:lnSpc>
              <a:buClr>
                <a:schemeClr val="tx1"/>
              </a:buClr>
            </a:pPr>
            <a:r>
              <a:rPr lang="en-GB" sz="1800" b="1" dirty="0">
                <a:solidFill>
                  <a:srgbClr val="FF0000"/>
                </a:solidFill>
              </a:rPr>
              <a:t>Corporate social responsibility (CSR) </a:t>
            </a:r>
            <a:r>
              <a:rPr lang="en-GB" sz="1800" dirty="0"/>
              <a:t>is the commitment by organisations to behave ethically and contribute to economic development while improving the quality of life of the workforce and their families as well as the local community and society at large.</a:t>
            </a:r>
          </a:p>
          <a:p>
            <a:pPr algn="just">
              <a:lnSpc>
                <a:spcPct val="150000"/>
              </a:lnSpc>
              <a:buClr>
                <a:schemeClr val="tx1"/>
              </a:buClr>
            </a:pPr>
            <a:r>
              <a:rPr lang="en-GB" sz="1800" dirty="0"/>
              <a:t>Three reasons why CSR might also be in the interests of a company:</a:t>
            </a:r>
          </a:p>
          <a:p>
            <a:pPr lvl="1" algn="just">
              <a:lnSpc>
                <a:spcPct val="150000"/>
              </a:lnSpc>
              <a:buClr>
                <a:schemeClr val="tx1"/>
              </a:buClr>
            </a:pPr>
            <a:r>
              <a:rPr lang="en-GB" sz="1800" dirty="0"/>
              <a:t>The </a:t>
            </a:r>
            <a:r>
              <a:rPr lang="en-GB" sz="1800" i="1" dirty="0">
                <a:solidFill>
                  <a:schemeClr val="accent6">
                    <a:lumMod val="50000"/>
                  </a:schemeClr>
                </a:solidFill>
              </a:rPr>
              <a:t>sustainability</a:t>
            </a:r>
            <a:r>
              <a:rPr lang="en-GB" sz="1800" dirty="0"/>
              <a:t> argument - CSR is in firms’ interests due to a mutual interest in sustaining the ecosystem.</a:t>
            </a:r>
          </a:p>
          <a:p>
            <a:pPr lvl="1" algn="just">
              <a:lnSpc>
                <a:spcPct val="150000"/>
              </a:lnSpc>
              <a:buClr>
                <a:schemeClr val="tx1"/>
              </a:buClr>
            </a:pPr>
            <a:r>
              <a:rPr lang="en-GB" sz="1800" dirty="0"/>
              <a:t>The </a:t>
            </a:r>
            <a:r>
              <a:rPr lang="en-GB" sz="1800" i="1" dirty="0">
                <a:solidFill>
                  <a:srgbClr val="7030A0"/>
                </a:solidFill>
              </a:rPr>
              <a:t>reputation</a:t>
            </a:r>
            <a:r>
              <a:rPr lang="en-GB" sz="1800" dirty="0"/>
              <a:t> argument - CSR enhances a firm’s reputation with consumers and other third parties.</a:t>
            </a:r>
          </a:p>
          <a:p>
            <a:pPr lvl="1" algn="just">
              <a:lnSpc>
                <a:spcPct val="150000"/>
              </a:lnSpc>
              <a:buClr>
                <a:schemeClr val="tx1"/>
              </a:buClr>
            </a:pPr>
            <a:r>
              <a:rPr lang="en-GB" sz="1800" dirty="0"/>
              <a:t>The </a:t>
            </a:r>
            <a:r>
              <a:rPr lang="en-GB" sz="1800" i="1" dirty="0">
                <a:solidFill>
                  <a:schemeClr val="bg2">
                    <a:lumMod val="50000"/>
                  </a:schemeClr>
                </a:solidFill>
              </a:rPr>
              <a:t>license-to-operate</a:t>
            </a:r>
            <a:r>
              <a:rPr lang="en-GB" sz="1800" dirty="0"/>
              <a:t> argument - to conduct their businesses firms need the support of the constituencies upon which they depend.</a:t>
            </a:r>
          </a:p>
          <a:p>
            <a:pPr marL="0" indent="0" algn="just">
              <a:lnSpc>
                <a:spcPct val="150000"/>
              </a:lnSpc>
              <a:buNone/>
            </a:pPr>
            <a:endParaRPr lang="en-GB" sz="1800" dirty="0"/>
          </a:p>
        </p:txBody>
      </p:sp>
    </p:spTree>
    <p:extLst>
      <p:ext uri="{BB962C8B-B14F-4D97-AF65-F5344CB8AC3E}">
        <p14:creationId xmlns:p14="http://schemas.microsoft.com/office/powerpoint/2010/main" val="42089781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C07BF6-69AB-42B4-B862-F03256E0028A}"/>
              </a:ext>
            </a:extLst>
          </p:cNvPr>
          <p:cNvSpPr txBox="1"/>
          <p:nvPr/>
        </p:nvSpPr>
        <p:spPr>
          <a:xfrm>
            <a:off x="119336" y="548680"/>
            <a:ext cx="11881320" cy="523220"/>
          </a:xfrm>
          <a:prstGeom prst="rect">
            <a:avLst/>
          </a:prstGeom>
          <a:noFill/>
        </p:spPr>
        <p:txBody>
          <a:bodyPr wrap="square">
            <a:spAutoFit/>
          </a:bodyPr>
          <a:lstStyle/>
          <a:p>
            <a:pPr algn="ctr"/>
            <a:r>
              <a:rPr lang="en-US" sz="2800" b="0" i="0" dirty="0">
                <a:solidFill>
                  <a:srgbClr val="111111"/>
                </a:solidFill>
                <a:effectLst/>
                <a:latin typeface="Cabin-semi-bold"/>
              </a:rPr>
              <a:t>Business Ethics: Definition, Principles, Why They're Important</a:t>
            </a:r>
          </a:p>
        </p:txBody>
      </p:sp>
      <p:sp>
        <p:nvSpPr>
          <p:cNvPr id="5" name="TextBox 4">
            <a:extLst>
              <a:ext uri="{FF2B5EF4-FFF2-40B4-BE49-F238E27FC236}">
                <a16:creationId xmlns:a16="http://schemas.microsoft.com/office/drawing/2014/main" id="{E1F51EB4-454E-4967-97F1-105D47D0AA92}"/>
              </a:ext>
            </a:extLst>
          </p:cNvPr>
          <p:cNvSpPr txBox="1"/>
          <p:nvPr/>
        </p:nvSpPr>
        <p:spPr>
          <a:xfrm>
            <a:off x="2783632" y="5013176"/>
            <a:ext cx="6097554" cy="369332"/>
          </a:xfrm>
          <a:prstGeom prst="rect">
            <a:avLst/>
          </a:prstGeom>
          <a:noFill/>
        </p:spPr>
        <p:txBody>
          <a:bodyPr wrap="square">
            <a:spAutoFit/>
          </a:bodyPr>
          <a:lstStyle/>
          <a:p>
            <a:r>
              <a:rPr lang="en-GB" dirty="0">
                <a:hlinkClick r:id="rId2"/>
              </a:rPr>
              <a:t>https://www.investopedia.com/terms/b/business-ethics.asp</a:t>
            </a:r>
            <a:r>
              <a:rPr lang="en-GB" dirty="0"/>
              <a:t> </a:t>
            </a:r>
          </a:p>
        </p:txBody>
      </p:sp>
      <p:sp>
        <p:nvSpPr>
          <p:cNvPr id="7" name="TextBox 6">
            <a:extLst>
              <a:ext uri="{FF2B5EF4-FFF2-40B4-BE49-F238E27FC236}">
                <a16:creationId xmlns:a16="http://schemas.microsoft.com/office/drawing/2014/main" id="{057CB18A-266F-4603-AD2D-4D86DA0ADCC7}"/>
              </a:ext>
            </a:extLst>
          </p:cNvPr>
          <p:cNvSpPr txBox="1"/>
          <p:nvPr/>
        </p:nvSpPr>
        <p:spPr>
          <a:xfrm>
            <a:off x="155340" y="2060848"/>
            <a:ext cx="11809312" cy="1200329"/>
          </a:xfrm>
          <a:prstGeom prst="rect">
            <a:avLst/>
          </a:prstGeom>
          <a:noFill/>
        </p:spPr>
        <p:txBody>
          <a:bodyPr wrap="square">
            <a:spAutoFit/>
          </a:bodyPr>
          <a:lstStyle/>
          <a:p>
            <a:pPr algn="just"/>
            <a:r>
              <a:rPr lang="en-US" b="0" i="0" dirty="0">
                <a:solidFill>
                  <a:srgbClr val="111111"/>
                </a:solidFill>
                <a:effectLst/>
                <a:latin typeface="SourceSansPro"/>
              </a:rPr>
              <a:t>Business ethics studies appropriate business policies and practices regarding potentially controversial subjects, including corporate governance, insider trading, bribery, discrimination, corporate social responsibility, fiduciary responsibilities, and much more. The law often guides business ethics, but at other times business ethics provide a basic guideline that businesses can follow to gain public approval.</a:t>
            </a:r>
            <a:endParaRPr lang="en-GB" dirty="0"/>
          </a:p>
        </p:txBody>
      </p:sp>
    </p:spTree>
    <p:extLst>
      <p:ext uri="{BB962C8B-B14F-4D97-AF65-F5344CB8AC3E}">
        <p14:creationId xmlns:p14="http://schemas.microsoft.com/office/powerpoint/2010/main" val="28049909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Business Ethics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119336" y="1052736"/>
            <a:ext cx="11737304" cy="4284476"/>
          </a:xfrm>
        </p:spPr>
        <p:txBody>
          <a:bodyPr/>
          <a:lstStyle/>
          <a:p>
            <a:pPr algn="just">
              <a:lnSpc>
                <a:spcPct val="150000"/>
              </a:lnSpc>
              <a:buClr>
                <a:schemeClr val="tx1"/>
              </a:buClr>
            </a:pPr>
            <a:r>
              <a:rPr lang="en-GB" sz="2000" dirty="0"/>
              <a:t>Good ethics is good business. Bad ethics can derail even the best strategic plans.</a:t>
            </a:r>
          </a:p>
          <a:p>
            <a:pPr algn="just">
              <a:lnSpc>
                <a:spcPct val="150000"/>
              </a:lnSpc>
              <a:buClr>
                <a:schemeClr val="tx1"/>
              </a:buClr>
            </a:pPr>
            <a:r>
              <a:rPr lang="en-GB" sz="2000" dirty="0"/>
              <a:t>The term </a:t>
            </a:r>
            <a:r>
              <a:rPr lang="en-GB" sz="2000" b="1" dirty="0">
                <a:solidFill>
                  <a:srgbClr val="ED1A24"/>
                </a:solidFill>
              </a:rPr>
              <a:t>ethics</a:t>
            </a:r>
            <a:r>
              <a:rPr lang="en-GB" sz="2000" dirty="0"/>
              <a:t> refers to accepted principles of right or wrong that govern the conduct of a person, the members of a profession, or the actions of an organisation. </a:t>
            </a:r>
          </a:p>
          <a:p>
            <a:pPr algn="just">
              <a:lnSpc>
                <a:spcPct val="150000"/>
              </a:lnSpc>
              <a:buClr>
                <a:schemeClr val="tx1"/>
              </a:buClr>
            </a:pPr>
            <a:r>
              <a:rPr lang="en-GB" sz="2000" b="1" dirty="0">
                <a:solidFill>
                  <a:srgbClr val="ED1A24"/>
                </a:solidFill>
              </a:rPr>
              <a:t>Business ethics </a:t>
            </a:r>
            <a:r>
              <a:rPr lang="en-GB" sz="2000" dirty="0"/>
              <a:t>are the accepted principles of right or wrong governing the conduct of businesspeople.</a:t>
            </a:r>
          </a:p>
          <a:p>
            <a:pPr algn="just">
              <a:lnSpc>
                <a:spcPct val="150000"/>
              </a:lnSpc>
              <a:buClr>
                <a:schemeClr val="tx1"/>
              </a:buClr>
            </a:pPr>
            <a:r>
              <a:rPr lang="en-GB" sz="2000" dirty="0"/>
              <a:t>The ethical issues that strategic managers confront cover many topics, but most are due to a potential conflict between the goals of the enterprise, or the goals of individual managers, and the fundamental rights of important stakeholders, including stockholders, customers, employees, suppliers, competitors, communities, and the general public.</a:t>
            </a:r>
          </a:p>
          <a:p>
            <a:pPr marL="0" indent="0" algn="just">
              <a:lnSpc>
                <a:spcPct val="150000"/>
              </a:lnSpc>
              <a:buNone/>
            </a:pPr>
            <a:endParaRPr lang="en-GB" sz="2000" dirty="0"/>
          </a:p>
        </p:txBody>
      </p:sp>
    </p:spTree>
    <p:extLst>
      <p:ext uri="{BB962C8B-B14F-4D97-AF65-F5344CB8AC3E}">
        <p14:creationId xmlns:p14="http://schemas.microsoft.com/office/powerpoint/2010/main" val="38149025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BE795394-C2EC-4665-A6C4-1D6E02EDD767}"/>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Behaving Ethically</a:t>
            </a:r>
          </a:p>
        </p:txBody>
      </p:sp>
      <p:sp>
        <p:nvSpPr>
          <p:cNvPr id="6" name="Content Placeholder 2">
            <a:extLst>
              <a:ext uri="{FF2B5EF4-FFF2-40B4-BE49-F238E27FC236}">
                <a16:creationId xmlns:a16="http://schemas.microsoft.com/office/drawing/2014/main" id="{0A7DC3D2-069B-4BEC-B55D-674D713DC885}"/>
              </a:ext>
            </a:extLst>
          </p:cNvPr>
          <p:cNvSpPr txBox="1">
            <a:spLocks/>
          </p:cNvSpPr>
          <p:nvPr/>
        </p:nvSpPr>
        <p:spPr bwMode="auto">
          <a:xfrm>
            <a:off x="155340" y="1126976"/>
            <a:ext cx="11881320" cy="4176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Clr>
                <a:schemeClr val="tx1"/>
              </a:buClr>
              <a:buNone/>
            </a:pPr>
            <a:r>
              <a:rPr lang="en-GB" sz="2000" b="1" dirty="0"/>
              <a:t>Managers can and should do at least seven things to ensure that basic ethical principles are adhered to and that ethical issues are routinely considered when making business decisions:</a:t>
            </a:r>
          </a:p>
          <a:p>
            <a:pPr marL="0" indent="0" algn="just">
              <a:buClr>
                <a:schemeClr val="tx1"/>
              </a:buClr>
              <a:buNone/>
            </a:pPr>
            <a:endParaRPr lang="en-GB" sz="1200" dirty="0"/>
          </a:p>
          <a:p>
            <a:pPr marL="857250" lvl="1" indent="-457200" algn="just">
              <a:buClr>
                <a:schemeClr val="tx1"/>
              </a:buClr>
              <a:buFont typeface="+mj-lt"/>
              <a:buAutoNum type="arabicPeriod"/>
            </a:pPr>
            <a:r>
              <a:rPr lang="en-GB" sz="2000" dirty="0"/>
              <a:t>favour hiring and promoting people with a well-grounded sense of personal ethics</a:t>
            </a:r>
          </a:p>
          <a:p>
            <a:pPr marL="857250" lvl="1" indent="-457200" algn="just">
              <a:buClr>
                <a:schemeClr val="tx1"/>
              </a:buClr>
              <a:buFont typeface="+mj-lt"/>
              <a:buAutoNum type="arabicPeriod"/>
            </a:pPr>
            <a:r>
              <a:rPr lang="en-GB" sz="2000" dirty="0"/>
              <a:t>build an organisational culture that places a high value on ethical behaviour</a:t>
            </a:r>
          </a:p>
          <a:p>
            <a:pPr marL="857250" lvl="1" indent="-457200" algn="just">
              <a:buClr>
                <a:schemeClr val="tx1"/>
              </a:buClr>
              <a:buFont typeface="+mj-lt"/>
              <a:buAutoNum type="arabicPeriod"/>
            </a:pPr>
            <a:r>
              <a:rPr lang="en-GB" sz="2000" dirty="0"/>
              <a:t>make sure that leaders within the business not only articulate the rhetoric of ethical behaviour but also act in a manner that is consistent with that rhetoric</a:t>
            </a:r>
          </a:p>
          <a:p>
            <a:pPr marL="857250" lvl="1" indent="-457200" algn="just">
              <a:buClr>
                <a:schemeClr val="tx1"/>
              </a:buClr>
              <a:buFont typeface="+mj-lt"/>
              <a:buAutoNum type="arabicPeriod"/>
            </a:pPr>
            <a:r>
              <a:rPr lang="en-GB" sz="2000" dirty="0"/>
              <a:t>put decision-making processes in place that require people to consider the ethical dimension of business decisions</a:t>
            </a:r>
          </a:p>
          <a:p>
            <a:pPr marL="857250" lvl="1" indent="-457200" algn="just">
              <a:buClr>
                <a:schemeClr val="tx1"/>
              </a:buClr>
              <a:buFont typeface="+mj-lt"/>
              <a:buAutoNum type="arabicPeriod"/>
            </a:pPr>
            <a:r>
              <a:rPr lang="en-GB" sz="2000" dirty="0"/>
              <a:t>use ethics officers</a:t>
            </a:r>
          </a:p>
          <a:p>
            <a:pPr marL="857250" lvl="1" indent="-457200" algn="just">
              <a:buClr>
                <a:schemeClr val="tx1"/>
              </a:buClr>
              <a:buFont typeface="+mj-lt"/>
              <a:buAutoNum type="arabicPeriod"/>
            </a:pPr>
            <a:r>
              <a:rPr lang="en-GB" sz="2000" dirty="0"/>
              <a:t>put strong governance processes in place</a:t>
            </a:r>
          </a:p>
          <a:p>
            <a:pPr marL="857250" lvl="1" indent="-457200" algn="just">
              <a:buClr>
                <a:schemeClr val="tx1"/>
              </a:buClr>
              <a:buFont typeface="+mj-lt"/>
              <a:buAutoNum type="arabicPeriod"/>
            </a:pPr>
            <a:r>
              <a:rPr lang="en-GB" sz="2000" dirty="0"/>
              <a:t>act with moral courage</a:t>
            </a:r>
          </a:p>
          <a:p>
            <a:pPr marL="0" indent="0" algn="just">
              <a:buFont typeface="Arial" panose="020B0604020202020204" pitchFamily="34" charset="0"/>
              <a:buNone/>
            </a:pPr>
            <a:endParaRPr lang="en-GB" sz="2700" dirty="0"/>
          </a:p>
        </p:txBody>
      </p:sp>
    </p:spTree>
    <p:extLst>
      <p:ext uri="{BB962C8B-B14F-4D97-AF65-F5344CB8AC3E}">
        <p14:creationId xmlns:p14="http://schemas.microsoft.com/office/powerpoint/2010/main" val="26367202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Sources:</a:t>
            </a:r>
          </a:p>
        </p:txBody>
      </p:sp>
      <p:sp>
        <p:nvSpPr>
          <p:cNvPr id="6" name="Content Placeholder 2">
            <a:extLst>
              <a:ext uri="{FF2B5EF4-FFF2-40B4-BE49-F238E27FC236}">
                <a16:creationId xmlns:a16="http://schemas.microsoft.com/office/drawing/2014/main" id="{6BFF820E-EFEA-40D3-B4C4-627FFA8068CE}"/>
              </a:ext>
            </a:extLst>
          </p:cNvPr>
          <p:cNvSpPr txBox="1">
            <a:spLocks/>
          </p:cNvSpPr>
          <p:nvPr/>
        </p:nvSpPr>
        <p:spPr bwMode="auto">
          <a:xfrm>
            <a:off x="191344" y="1988840"/>
            <a:ext cx="11809312" cy="3240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50000"/>
              </a:lnSpc>
            </a:pPr>
            <a:r>
              <a:rPr lang="en-GB" sz="1800" dirty="0"/>
              <a:t>Fogel, D. S., 2016. Strategic Sustainability: A Natural Environmental Lens on Organizations and Management. New York: Routledge.</a:t>
            </a:r>
          </a:p>
          <a:p>
            <a:pPr>
              <a:lnSpc>
                <a:spcPct val="150000"/>
              </a:lnSpc>
            </a:pPr>
            <a:r>
              <a:rPr lang="en-GB" sz="1800" dirty="0"/>
              <a:t>Grant, R. M., 2018. Contemporary Strategy Analysis. 10 ed. NJ : John Wiley &amp; Sons, Inc.</a:t>
            </a:r>
          </a:p>
          <a:p>
            <a:pPr>
              <a:lnSpc>
                <a:spcPct val="150000"/>
              </a:lnSpc>
            </a:pPr>
            <a:r>
              <a:rPr lang="en-GB" sz="1800" dirty="0"/>
              <a:t>Hill, C. W. L., Schilling, M. A. &amp; Jones, G. R., 2017. Strategic Management, Theory. 12 ed. Boston: Cengage Learning.</a:t>
            </a:r>
          </a:p>
          <a:p>
            <a:pPr>
              <a:lnSpc>
                <a:spcPct val="150000"/>
              </a:lnSpc>
            </a:pPr>
            <a:r>
              <a:rPr lang="en-GB" sz="1800" dirty="0"/>
              <a:t>Johnson, G. et al., 2017. Exploring Corporate: Text and Cases. 11 ed. Harlow: Pearson Education Limited.</a:t>
            </a:r>
          </a:p>
          <a:p>
            <a:pPr>
              <a:lnSpc>
                <a:spcPct val="150000"/>
              </a:lnSpc>
            </a:pPr>
            <a:r>
              <a:rPr lang="en-GB" sz="1800" dirty="0"/>
              <a:t>Lynch, R., 2015. Strategic Management. 7 ed. Harlow: Pearson Education Limited.</a:t>
            </a:r>
          </a:p>
          <a:p>
            <a:endParaRPr lang="en-GB" sz="1800" dirty="0"/>
          </a:p>
          <a:p>
            <a:endParaRPr lang="en-GB" sz="1800" dirty="0"/>
          </a:p>
          <a:p>
            <a:pPr algn="just"/>
            <a:endParaRPr lang="en-GB" sz="3600" dirty="0"/>
          </a:p>
          <a:p>
            <a:endParaRPr lang="en-US" dirty="0"/>
          </a:p>
          <a:p>
            <a:pPr marL="0" indent="0" eaLnBrk="1" hangingPunct="1">
              <a:buFont typeface="Arial" panose="020B0604020202020204" pitchFamily="34" charset="0"/>
              <a:buNone/>
              <a:defRPr/>
            </a:pPr>
            <a:endParaRPr lang="en-GB" altLang="en-US" sz="2800" dirty="0"/>
          </a:p>
        </p:txBody>
      </p:sp>
    </p:spTree>
    <p:extLst>
      <p:ext uri="{BB962C8B-B14F-4D97-AF65-F5344CB8AC3E}">
        <p14:creationId xmlns:p14="http://schemas.microsoft.com/office/powerpoint/2010/main" val="34912788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9383</TotalTime>
  <Words>1446</Words>
  <Application>Microsoft Office PowerPoint</Application>
  <PresentationFormat>Widescreen</PresentationFormat>
  <Paragraphs>95</Paragraphs>
  <Slides>18</Slides>
  <Notes>10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18</vt:i4>
      </vt:variant>
    </vt:vector>
  </HeadingPairs>
  <TitlesOfParts>
    <vt:vector size="29" baseType="lpstr">
      <vt:lpstr>Aharoni</vt:lpstr>
      <vt:lpstr>Arial</vt:lpstr>
      <vt:lpstr>Cabin-semi-bold</vt:lpstr>
      <vt:lpstr>GH Guardian Headline</vt:lpstr>
      <vt:lpstr>Google Sans</vt:lpstr>
      <vt:lpstr>GT America</vt:lpstr>
      <vt:lpstr>Myriad Pro</vt:lpstr>
      <vt:lpstr>SourceSansPro</vt:lpstr>
      <vt:lpstr>Verdana</vt:lpstr>
      <vt:lpstr>Wingdings</vt:lpstr>
      <vt:lpstr>20140311PresentationUWTSDTemplate</vt:lpstr>
      <vt:lpstr>LCBB6004 </vt:lpstr>
      <vt:lpstr>Learning Objectives</vt:lpstr>
      <vt:lpstr>PowerPoint Presentation</vt:lpstr>
      <vt:lpstr>PowerPoint Presentation</vt:lpstr>
      <vt:lpstr>PowerPoint Presentation</vt:lpstr>
      <vt:lpstr>Strategic Sustainability </vt:lpstr>
      <vt:lpstr>Green Strategy and Sustainability</vt:lpstr>
      <vt:lpstr>Green Strategy and Sustainability: The Main Topics</vt:lpstr>
      <vt:lpstr>The Green Strategy Value Chain</vt:lpstr>
      <vt:lpstr>Green Strategy Value Chain: Benefits and Costs</vt:lpstr>
      <vt:lpstr>PowerPoint Presentation</vt:lpstr>
      <vt:lpstr>PowerPoint Presentation</vt:lpstr>
      <vt:lpstr>PowerPoint Presentation</vt:lpstr>
      <vt:lpstr>Corporate Social Responsibility</vt:lpstr>
      <vt:lpstr>PowerPoint Presentation</vt:lpstr>
      <vt:lpstr>Business Ethics</vt:lpstr>
      <vt:lpstr>PowerPoint Presentation</vt:lpstr>
      <vt:lpstr>Sources: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Navid Nasirpourosgoei</cp:lastModifiedBy>
  <cp:revision>507</cp:revision>
  <cp:lastPrinted>2018-07-09T15:27:01Z</cp:lastPrinted>
  <dcterms:created xsi:type="dcterms:W3CDTF">2002-10-07T19:43:58Z</dcterms:created>
  <dcterms:modified xsi:type="dcterms:W3CDTF">2024-06-11T10:20:31Z</dcterms:modified>
</cp:coreProperties>
</file>