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9"/>
  </p:notesMasterIdLst>
  <p:sldIdLst>
    <p:sldId id="257" r:id="rId2"/>
    <p:sldId id="258" r:id="rId3"/>
    <p:sldId id="260" r:id="rId4"/>
    <p:sldId id="264" r:id="rId5"/>
    <p:sldId id="266" r:id="rId6"/>
    <p:sldId id="271" r:id="rId7"/>
    <p:sldId id="305" r:id="rId8"/>
    <p:sldId id="262" r:id="rId9"/>
    <p:sldId id="299" r:id="rId10"/>
    <p:sldId id="300" r:id="rId11"/>
    <p:sldId id="301" r:id="rId12"/>
    <p:sldId id="287" r:id="rId13"/>
    <p:sldId id="302" r:id="rId14"/>
    <p:sldId id="292" r:id="rId15"/>
    <p:sldId id="303" r:id="rId16"/>
    <p:sldId id="293" r:id="rId17"/>
    <p:sldId id="284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Researchers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Understand what they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answers to important questions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Collect evidence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Evidence is used by next generation of researchers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Evidence serves as basis for decisions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Steps of learning to be a researcher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 an understanding of research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Prepare yourself to conduct research on your own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 how to judge the quality of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 the value of research activities conducted online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Collect the type of data that relate to your area of interest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Awards given by the American Psychological Association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Richard N.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Aslin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 Distinguished Scientific Contribution Award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G. Terence Wilson- Award for Distinguished Scientific Applications of Psychology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Laura E. Schulz- Award for Early Career Contribution to Psychology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Dr. Mark D.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Reckase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 E. F. Lindquist Award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Sara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Goldrick-Rab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 Early Career Award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Research and theory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Process of discovering new knowledge is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Theory helps to organize new information into a coherent body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Theories are the basis of science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Characteristics of high-quality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Based on work of others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Can be replicated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Generalizable to other settings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Based on logical rationale and tied to theory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Doable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Figure depicts the steps of research process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Starts with asking a question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Asking new questions is the final step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1.3.1: Asking the Question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First step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Asking a question or identifying a need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Example- How the use of Facebook affects relationship between children and peers?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Questions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Informally stated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Spring from own experiences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Can be broad or specific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1.3.2: Identifying the Important Factors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Factors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May be as simple as finding an adolescent’s age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May be complicated such as number of face-to-face interactions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Factors that have an effect on social media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Age and gender of adolescent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Ethnicity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Level of family education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Access to type of social media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Family communication patterns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3- Selection of factors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Have not been investigated before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Contribute to understanding of the question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Available to investigate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Hold some interest professionally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Based on an earlier question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1.3.3: Formulating a Hypothesis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Hypothesis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Questions are transformed into statements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Expresses the relationship between variables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Good hypothesis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Objective extension of the question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Poses question in a testable form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Leads to good studies and useful results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1.3.4: Collecting Relevant Information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Data collection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Follows hypothesis formulation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Top test the hypothesis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Testing hypothesis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Tested, not proven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Questions are reformulated or new questions are asked without a hypothesis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1.3.5: Testing the Hypothesis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Inferential statistics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Separates the effect of isolated factor from differences between groups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Luck, fate, or destiny is responsible for differences between groups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Cannot be controlled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Exploring research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Separates effects of factors being studied from unrelated factors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Assigns a probability level to an outcome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1.3.6: Working with the Hypothesis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Examination of results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Follows collection of data and testing the hypothesis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Results may confirm or refute the hypothesis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Results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Next scientific experiment is being planned if the results confirm the hypothesis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If hypothesis is not confirmed, it may be a learning about unknown fact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1.3.5: Reconsidering the Theory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Relating research efforts to theory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Theory is a set of statements that predicts future things and explains past things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Theories can be modified according to research results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Good scientists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Determine which new information will fit the theory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Uses this new knowledge to change the theory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1.3.6: Asking New Questions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Last step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Ask new questions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Follows reconsidering the theory step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New questions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May be simple variation on a theme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Refinement of the original question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Research leaves you beyond answering the original question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1.4.1: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Nonexperimental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Research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relationships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Cannot test causal relationship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 cause-and-effect relationship is being hypothesized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Descriptive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characteristics of existing phenomenon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Census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Focuses on events that occur in the present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stand on its own and collection of data is the first step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Correlation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indications about how two or more things are related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Examines relationship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Correlation and prediction examines associations and not causal relationships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Qualitative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Examines human behavior in social, cultural, and political contexts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Done through variety of tools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Focuses on the content of interviewee’s speech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Relatively new research method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1.4.2: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Experimental Research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Correlation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Establishes the presence of relationship among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Does not provide a reason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Experimental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Examines cause-and-effect relationship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Two types: true-experimental research and quasi-experimental research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1.4.3: True Experimental Research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Participants are grouped based on some criterion called treatment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has complete control over the factors to which participants are exposed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Model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Ideal for establishing cause-and-effect relationship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has control over the treatment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True experimental research designs, isolate, control all factors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1.4.4: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Quasi-Experimental Research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Participants are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preassigned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 to groups based on predetermined characteristics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Assignments are done before the beginning of research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Researcher has no control over who is assigned to which group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Model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Focuses on cause-and-effect relationship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Uses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preassigned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 groups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Post hoc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Actual research takes place after assignment of groups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Researcher has high degree of control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Selecting research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Requires good understanding about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nonexperimental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experimental methods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Requires some experience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Cheat sheet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Not for distinguishing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nonexperimental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experimental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 in getting started with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Any alternative to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nonexperimental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method is qualitative research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Figure provides the way of choosing a research method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Helps in choosing between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nonexperimental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and experimental research methods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Distinction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Basic research has no immediate application at the time of completion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Applied research is applied immediately after completion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Judgment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Based on its merits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Never judge the quality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Applied research is used by policy makers for formulating position papers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3" Type="http://schemas.openxmlformats.org/officeDocument/2006/relationships/slide" Target="slide5.xml"/><Relationship Id="rId7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2.xml"/><Relationship Id="rId5" Type="http://schemas.openxmlformats.org/officeDocument/2006/relationships/slide" Target="slide8.xml"/><Relationship Id="rId4" Type="http://schemas.openxmlformats.org/officeDocument/2006/relationships/slide" Target="slide6.xml"/><Relationship Id="rId9" Type="http://schemas.openxmlformats.org/officeDocument/2006/relationships/slide" Target="slide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slide" Target="slide1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4.xml"/><Relationship Id="rId5" Type="http://schemas.openxmlformats.org/officeDocument/2006/relationships/slide" Target="slide12.xml"/><Relationship Id="rId4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pic>
        <p:nvPicPr>
          <p:cNvPr id="3" name="Picture 2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1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The Role and </a:t>
            </a:r>
            <a:r>
              <a:rPr lang="en-US" dirty="0" smtClean="0"/>
              <a:t>Importance </a:t>
            </a:r>
            <a:r>
              <a:rPr lang="en-US" dirty="0"/>
              <a:t>of Research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The Role and Importance of Research slide"/>
              </a:rPr>
              <a:t>Introduction: The Role and Importance of Research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1.1: Say Hello to Research! slide"/>
              </a:rPr>
              <a:t>1.1: Say Hello to Research!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1.2: What Research Is and What It Isn’t slide"/>
              </a:rPr>
              <a:t>1.2: What Research Is and What It Isn’t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1.3: A Model of Scientific Inquiry slide"/>
              </a:rPr>
              <a:t>1.3: A Model of Scientific Inquiry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1.4: Different Types of Research slide"/>
              </a:rPr>
              <a:t>1.4: Different Types of Research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1.5: What Research Method to Use When? slide"/>
              </a:rPr>
              <a:t>1.5: What Research Method to Use When?</a:t>
            </a:r>
            <a:endParaRPr lang="en-US" sz="2400" dirty="0"/>
          </a:p>
          <a:p>
            <a:r>
              <a:rPr lang="en-US" sz="2400" dirty="0">
                <a:hlinkClick r:id="rId8" action="ppaction://hlinksldjump" tooltip="Link to 1.6: Basic Research Versus Applied Research slide"/>
              </a:rPr>
              <a:t>1.6: Basic Research Versus Applied Research</a:t>
            </a:r>
            <a:endParaRPr lang="en-US" sz="2400" dirty="0"/>
          </a:p>
          <a:p>
            <a:r>
              <a:rPr lang="en-US" sz="2400" dirty="0">
                <a:hlinkClick r:id="rId9" action="ppaction://hlinksldjump" tooltip="Link to Summary: The Role and Importance of Research slide"/>
              </a:rPr>
              <a:t>Summary: The Role and Importance of Research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1.1: Say Hello to Research! slide"/>
              </a:rPr>
              <a:t>1.1: Outline an overview of the research process</a:t>
            </a:r>
            <a:endParaRPr lang="en-US" dirty="0"/>
          </a:p>
          <a:p>
            <a:r>
              <a:rPr lang="en-US" dirty="0">
                <a:hlinkClick r:id="rId3" action="ppaction://hlinksldjump" tooltip="Link to 1.2: What Research Is and What It Isn’t slide"/>
              </a:rPr>
              <a:t>1.2: Report the many different attributes of high-quality research work</a:t>
            </a:r>
            <a:endParaRPr lang="en-US" dirty="0"/>
          </a:p>
          <a:p>
            <a:r>
              <a:rPr lang="en-US" dirty="0">
                <a:hlinkClick r:id="rId4" action="ppaction://hlinksldjump" tooltip="Link to 1.3: A Model of Scientific Inquiry slide"/>
              </a:rPr>
              <a:t>1.3: Examine the steps of a simple model of the scientific research process</a:t>
            </a:r>
            <a:endParaRPr lang="en-US" dirty="0"/>
          </a:p>
          <a:p>
            <a:r>
              <a:rPr lang="en-US" dirty="0">
                <a:hlinkClick r:id="rId5" action="ppaction://hlinksldjump" tooltip="Link to 1.4: Different Types of Research slide"/>
              </a:rPr>
              <a:t>1.4: Distinguish between the three primary dimensions in which research methods differ</a:t>
            </a:r>
            <a:endParaRPr lang="en-US" dirty="0"/>
          </a:p>
          <a:p>
            <a:r>
              <a:rPr lang="en-US" dirty="0">
                <a:hlinkClick r:id="rId6" action="ppaction://hlinksldjump" tooltip="Link to 1.5: What Research Method to Use When? slide"/>
              </a:rPr>
              <a:t>1.5: Illustrate a research design cheat sheet</a:t>
            </a:r>
            <a:endParaRPr lang="en-US" dirty="0"/>
          </a:p>
          <a:p>
            <a:r>
              <a:rPr lang="en-US" dirty="0">
                <a:hlinkClick r:id="rId7" action="ppaction://hlinksldjump" tooltip="Link to 1.6: Basic Research Versus Applied Research slide"/>
              </a:rPr>
              <a:t>1.6: Analyze whether there is any distinction between basic research and applied research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The Role and Importance of Research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Good ideas about research</a:t>
            </a:r>
          </a:p>
          <a:p>
            <a:r>
              <a:rPr lang="en-US" sz="2400" dirty="0"/>
              <a:t>Purpose of research</a:t>
            </a:r>
          </a:p>
          <a:p>
            <a:r>
              <a:rPr lang="en-US" sz="2400" dirty="0"/>
              <a:t>Types of research</a:t>
            </a:r>
          </a:p>
          <a:p>
            <a:r>
              <a:rPr lang="en-US" sz="2400" dirty="0"/>
              <a:t>Research design</a:t>
            </a:r>
          </a:p>
          <a:p>
            <a:r>
              <a:rPr lang="en-US" sz="2400" dirty="0"/>
              <a:t>Ways of carrying out research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1.1: Say Hello to Research!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an overview of the research process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Researchers</a:t>
            </a:r>
          </a:p>
          <a:p>
            <a:pPr lvl="1" eaLnBrk="1" hangingPunct="1"/>
            <a:r>
              <a:rPr lang="en-US" dirty="0"/>
              <a:t>Steps of learning to be a researcher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63496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1.2: </a:t>
            </a:r>
            <a:r>
              <a:rPr lang="en-US" dirty="0"/>
              <a:t>What Research Is and What It Isn’t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Report the many different attributes of high-quality research work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Awards given by the American Psychological Association</a:t>
            </a:r>
          </a:p>
          <a:p>
            <a:pPr lvl="1" eaLnBrk="1" hangingPunct="1"/>
            <a:r>
              <a:rPr lang="en-US" dirty="0"/>
              <a:t>Research and theory</a:t>
            </a:r>
          </a:p>
          <a:p>
            <a:pPr lvl="1" eaLnBrk="1" hangingPunct="1"/>
            <a:r>
              <a:rPr lang="en-US" dirty="0"/>
              <a:t>Characteristics of high-quality research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046625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1.1</a:t>
            </a:r>
            <a:r>
              <a:rPr lang="en-US" dirty="0"/>
              <a:t>: The steps in the research process, wherein each step sets the stage for the </a:t>
            </a:r>
            <a:r>
              <a:rPr lang="en-US" dirty="0" smtClean="0"/>
              <a:t>next</a:t>
            </a:r>
            <a:endParaRPr lang="en-US" dirty="0"/>
          </a:p>
        </p:txBody>
      </p:sp>
      <p:pic>
        <p:nvPicPr>
          <p:cNvPr id="2050" name="Picture 2" descr="A cyclic diagram shows the eight steps in the research process: Asking the Question; Identifying the Important Factors; Formulating a Hypothesis; Collecting Relevant Information; Testing the Hypothesis; Working with the Hypothesis; Reconsidering the Theory; Asking New Questions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631" y="1219200"/>
            <a:ext cx="5674018" cy="4876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176919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1.3</a:t>
            </a:r>
            <a:r>
              <a:rPr lang="en-US" dirty="0"/>
              <a:t>: A Model of Scientific Inquiry </a:t>
            </a:r>
            <a:r>
              <a:rPr lang="en-US" dirty="0" smtClean="0"/>
              <a:t>(1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steps of a simple model of the scientific research process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1.3.1</a:t>
            </a:r>
            <a:r>
              <a:rPr lang="en-US" dirty="0"/>
              <a:t>: Asking the Question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First step</a:t>
            </a:r>
          </a:p>
          <a:p>
            <a:pPr lvl="1" eaLnBrk="1" hangingPunct="1"/>
            <a:r>
              <a:rPr lang="en-US" dirty="0" smtClean="0"/>
              <a:t>Questions</a:t>
            </a:r>
          </a:p>
          <a:p>
            <a:pPr eaLnBrk="1" hangingPunct="1"/>
            <a:r>
              <a:rPr lang="en-US" dirty="0" smtClean="0"/>
              <a:t>1.3.2</a:t>
            </a:r>
            <a:r>
              <a:rPr lang="en-US" dirty="0"/>
              <a:t>: Identifying the Important Factors</a:t>
            </a:r>
            <a:endParaRPr lang="en-US" altLang="en-US" dirty="0"/>
          </a:p>
          <a:p>
            <a:pPr lvl="1" eaLnBrk="1" hangingPunct="1"/>
            <a:r>
              <a:rPr lang="en-US" dirty="0"/>
              <a:t>Factors</a:t>
            </a:r>
          </a:p>
          <a:p>
            <a:pPr lvl="1" eaLnBrk="1" hangingPunct="1"/>
            <a:r>
              <a:rPr lang="en-US" dirty="0"/>
              <a:t>Factors that have an effect on social media</a:t>
            </a:r>
          </a:p>
          <a:p>
            <a:pPr lvl="1" eaLnBrk="1" hangingPunct="1"/>
            <a:r>
              <a:rPr lang="en-US" dirty="0"/>
              <a:t>Selection of factors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1.3</a:t>
            </a:r>
            <a:r>
              <a:rPr lang="en-US" dirty="0"/>
              <a:t>: A Model of Scientific Inquiry </a:t>
            </a:r>
            <a:r>
              <a:rPr lang="en-US" dirty="0" smtClean="0"/>
              <a:t>(2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steps of a simple model of the scientific research process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1.3.3: </a:t>
            </a:r>
            <a:r>
              <a:rPr lang="en-US" dirty="0"/>
              <a:t>Formulating a Hypothesis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Hypothesis</a:t>
            </a:r>
          </a:p>
          <a:p>
            <a:pPr lvl="1" eaLnBrk="1" hangingPunct="1"/>
            <a:r>
              <a:rPr lang="en-US" dirty="0"/>
              <a:t>Good hypothesis</a:t>
            </a:r>
            <a:endParaRPr lang="en-US" dirty="0" smtClean="0"/>
          </a:p>
          <a:p>
            <a:pPr eaLnBrk="1" hangingPunct="1"/>
            <a:r>
              <a:rPr lang="en-US" dirty="0" smtClean="0"/>
              <a:t>1.3.4: </a:t>
            </a:r>
            <a:r>
              <a:rPr lang="en-US" dirty="0"/>
              <a:t>Collecting Relevant Information</a:t>
            </a:r>
            <a:endParaRPr lang="en-US" altLang="en-US" dirty="0"/>
          </a:p>
          <a:p>
            <a:pPr lvl="1" eaLnBrk="1" hangingPunct="1"/>
            <a:r>
              <a:rPr lang="en-US" dirty="0"/>
              <a:t>Data collection</a:t>
            </a:r>
          </a:p>
          <a:p>
            <a:pPr lvl="1" eaLnBrk="1" hangingPunct="1"/>
            <a:r>
              <a:rPr lang="en-US" dirty="0"/>
              <a:t>Testing </a:t>
            </a:r>
            <a:r>
              <a:rPr lang="en-US" dirty="0" smtClean="0"/>
              <a:t>hypothesis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383150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1.3</a:t>
            </a:r>
            <a:r>
              <a:rPr lang="en-US" dirty="0"/>
              <a:t>: A Model of Scientific Inquiry </a:t>
            </a:r>
            <a:r>
              <a:rPr lang="en-US" dirty="0" smtClean="0"/>
              <a:t>(3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steps of a simple model of the scientific research process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1.3.5: </a:t>
            </a:r>
            <a:r>
              <a:rPr lang="en-US" dirty="0"/>
              <a:t>Testing the Hypothesis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Inferential statistics</a:t>
            </a:r>
          </a:p>
          <a:p>
            <a:pPr lvl="1" eaLnBrk="1" hangingPunct="1"/>
            <a:r>
              <a:rPr lang="en-US" dirty="0"/>
              <a:t>Exploring research</a:t>
            </a:r>
            <a:endParaRPr lang="en-US" dirty="0" smtClean="0"/>
          </a:p>
          <a:p>
            <a:pPr eaLnBrk="1" hangingPunct="1"/>
            <a:r>
              <a:rPr lang="en-US" dirty="0" smtClean="0"/>
              <a:t>1.3.6</a:t>
            </a:r>
            <a:r>
              <a:rPr lang="en-US" dirty="0"/>
              <a:t>: Working with the Hypothesis</a:t>
            </a:r>
            <a:endParaRPr lang="en-US" altLang="en-US" dirty="0"/>
          </a:p>
          <a:p>
            <a:pPr lvl="1" eaLnBrk="1" hangingPunct="1"/>
            <a:r>
              <a:rPr lang="en-US" dirty="0"/>
              <a:t>Examination of results</a:t>
            </a:r>
          </a:p>
          <a:p>
            <a:pPr lvl="1" eaLnBrk="1" hangingPunct="1"/>
            <a:r>
              <a:rPr lang="en-US" dirty="0"/>
              <a:t>Results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033812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1.3</a:t>
            </a:r>
            <a:r>
              <a:rPr lang="en-US" dirty="0"/>
              <a:t>: A Model of Scientific Inquiry </a:t>
            </a:r>
            <a:r>
              <a:rPr lang="en-US" dirty="0" smtClean="0"/>
              <a:t>(4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steps of a simple model of the scientific research process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1.3.7: </a:t>
            </a:r>
            <a:r>
              <a:rPr lang="en-US" dirty="0"/>
              <a:t>Reconsidering the Theory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Relating research efforts to theory</a:t>
            </a:r>
          </a:p>
          <a:p>
            <a:pPr lvl="1" eaLnBrk="1" hangingPunct="1"/>
            <a:r>
              <a:rPr lang="en-US" dirty="0"/>
              <a:t>Good scientists</a:t>
            </a:r>
            <a:endParaRPr lang="en-US" dirty="0" smtClean="0"/>
          </a:p>
          <a:p>
            <a:pPr eaLnBrk="1" hangingPunct="1"/>
            <a:r>
              <a:rPr lang="en-US" dirty="0" smtClean="0"/>
              <a:t>1.3.8: Asking New Questions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Last step</a:t>
            </a:r>
          </a:p>
          <a:p>
            <a:pPr lvl="1" eaLnBrk="1" hangingPunct="1"/>
            <a:r>
              <a:rPr lang="en-US" dirty="0"/>
              <a:t>New </a:t>
            </a:r>
            <a:r>
              <a:rPr lang="en-US" dirty="0" smtClean="0"/>
              <a:t>questions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56464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1.4: </a:t>
            </a:r>
            <a:r>
              <a:rPr lang="en-US" dirty="0"/>
              <a:t>Different Types of </a:t>
            </a:r>
            <a:r>
              <a:rPr lang="en-US" dirty="0" smtClean="0"/>
              <a:t>Research (1 </a:t>
            </a:r>
            <a:r>
              <a:rPr lang="en-US" dirty="0"/>
              <a:t>of </a:t>
            </a:r>
            <a:r>
              <a:rPr lang="en-US" dirty="0" smtClean="0"/>
              <a:t>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Distinguish between the three primary dimensions in which research methods differ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1.4.1: </a:t>
            </a:r>
            <a:r>
              <a:rPr lang="en-US" altLang="en-US" dirty="0" err="1" smtClean="0"/>
              <a:t>Nonexperimental</a:t>
            </a:r>
            <a:r>
              <a:rPr lang="en-US" altLang="en-US" dirty="0" smtClean="0"/>
              <a:t> Research</a:t>
            </a:r>
            <a:endParaRPr lang="en-US" altLang="en-US" dirty="0"/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Descriptive research</a:t>
            </a:r>
          </a:p>
          <a:p>
            <a:pPr lvl="1" eaLnBrk="1" hangingPunct="1"/>
            <a:r>
              <a:rPr lang="en-US" dirty="0"/>
              <a:t>Correlation research</a:t>
            </a:r>
          </a:p>
          <a:p>
            <a:pPr lvl="1" eaLnBrk="1" hangingPunct="1"/>
            <a:r>
              <a:rPr lang="en-US" dirty="0"/>
              <a:t>Qualitative research</a:t>
            </a:r>
            <a:endParaRPr lang="en-US" dirty="0" smtClean="0"/>
          </a:p>
          <a:p>
            <a:pPr eaLnBrk="1" hangingPunct="1"/>
            <a:r>
              <a:rPr lang="en-US" altLang="en-US" dirty="0"/>
              <a:t>1.4.2: Experimental Research</a:t>
            </a:r>
          </a:p>
          <a:p>
            <a:pPr lvl="1" eaLnBrk="1" hangingPunct="1"/>
            <a:r>
              <a:rPr lang="en-US" dirty="0"/>
              <a:t>Correlation research</a:t>
            </a:r>
          </a:p>
          <a:p>
            <a:pPr lvl="1" eaLnBrk="1" hangingPunct="1"/>
            <a:r>
              <a:rPr lang="en-US" dirty="0"/>
              <a:t>Experimental research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9364617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1.4: </a:t>
            </a:r>
            <a:r>
              <a:rPr lang="en-US" dirty="0"/>
              <a:t>Different Types of </a:t>
            </a:r>
            <a:r>
              <a:rPr lang="en-US" dirty="0" smtClean="0"/>
              <a:t>Research (2 </a:t>
            </a:r>
            <a:r>
              <a:rPr lang="en-US" dirty="0"/>
              <a:t>of </a:t>
            </a:r>
            <a:r>
              <a:rPr lang="en-US" dirty="0" smtClean="0"/>
              <a:t>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Distinguish between the three primary dimensions in which research methods differ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1.4.3: True Experimental Research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Model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1.4.4</a:t>
            </a:r>
            <a:r>
              <a:rPr lang="en-US" altLang="en-US" dirty="0"/>
              <a:t>: Quasi-Experimental Research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Model</a:t>
            </a:r>
          </a:p>
          <a:p>
            <a:pPr lvl="1" eaLnBrk="1" hangingPunct="1"/>
            <a:r>
              <a:rPr lang="en-US" dirty="0"/>
              <a:t>Post hoc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7440145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1.5: </a:t>
            </a:r>
            <a:r>
              <a:rPr lang="en-US" dirty="0"/>
              <a:t>What Research Method to Use When?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a research design cheat sheet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 smtClean="0"/>
              <a:t>Selecting </a:t>
            </a:r>
            <a:r>
              <a:rPr lang="en-US" dirty="0"/>
              <a:t>research method</a:t>
            </a:r>
          </a:p>
          <a:p>
            <a:pPr lvl="1" eaLnBrk="1" hangingPunct="1"/>
            <a:r>
              <a:rPr lang="en-US" dirty="0"/>
              <a:t>Cheat </a:t>
            </a:r>
            <a:r>
              <a:rPr lang="en-US" dirty="0" smtClean="0"/>
              <a:t>sheet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1688456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1.2</a:t>
            </a:r>
            <a:r>
              <a:rPr lang="en-US" dirty="0"/>
              <a:t>: Research design “cheat” </a:t>
            </a:r>
            <a:r>
              <a:rPr lang="en-US" dirty="0" smtClean="0"/>
              <a:t>sheet</a:t>
            </a:r>
            <a:endParaRPr lang="en-US" dirty="0"/>
          </a:p>
        </p:txBody>
      </p:sp>
      <p:pic>
        <p:nvPicPr>
          <p:cNvPr id="1026" name="Picture 2" descr="The flow diagram shows the following scenarios and corresponding consequences.&#10;Base question: Are you looking for differences between groups?&#10;If yes for the base question, the following occurs.&#10;Are the participants preassigned to groups?&#10;If yes, Quasi-experimental.&#10;If no, True experimental.&#10;If no for the base question, the following occurs.&#10;Are you studying events that occurred in the past?&#10;If yes, Nonexperimental research is Historical Research.&#10;If no, Are you studying events that primarily occur in the present?&#10;If yes, Descriptive Research.&#10;If no, Are you studying the relationship between variables (but not the effects of one on the other)?&#10;If yes, Correlational Research.&#10;If no, Time to go back and reconsider the question you are asking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85" y="664519"/>
            <a:ext cx="8610600" cy="55076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527116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1.6: </a:t>
            </a:r>
            <a:r>
              <a:rPr lang="en-US" dirty="0"/>
              <a:t>Basic Research Versus Applied Research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whether there is any distinction between basic research and applied research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Distinction</a:t>
            </a:r>
          </a:p>
          <a:p>
            <a:pPr lvl="1" eaLnBrk="1" hangingPunct="1"/>
            <a:r>
              <a:rPr lang="en-US" dirty="0"/>
              <a:t>Judgment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05722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The Role and Importance of Research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Researchers has passion to understand what they study</a:t>
            </a:r>
          </a:p>
          <a:p>
            <a:r>
              <a:rPr lang="en-US" sz="2400" dirty="0"/>
              <a:t>Process of discovering new knowledge is research</a:t>
            </a:r>
          </a:p>
          <a:p>
            <a:r>
              <a:rPr lang="en-US" sz="2400" dirty="0"/>
              <a:t>Theory helps in organizing new information</a:t>
            </a:r>
          </a:p>
          <a:p>
            <a:r>
              <a:rPr lang="en-US" sz="2400" dirty="0"/>
              <a:t>Steps in research process</a:t>
            </a:r>
          </a:p>
          <a:p>
            <a:r>
              <a:rPr lang="en-US" sz="2400" dirty="0"/>
              <a:t>Two types of research: </a:t>
            </a:r>
            <a:r>
              <a:rPr lang="en-US" sz="2400" dirty="0" err="1"/>
              <a:t>nonexperimental</a:t>
            </a:r>
            <a:r>
              <a:rPr lang="en-US" sz="2400" dirty="0"/>
              <a:t> and experimental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812</TotalTime>
  <Words>1800</Words>
  <Application>Microsoft Office PowerPoint</Application>
  <PresentationFormat>On-screen Show (4:3)</PresentationFormat>
  <Paragraphs>335</Paragraphs>
  <Slides>17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508 Lecture</vt:lpstr>
      <vt:lpstr>Exploring Research</vt:lpstr>
      <vt:lpstr>Modules</vt:lpstr>
      <vt:lpstr>Learning Objectives</vt:lpstr>
      <vt:lpstr>Introduction: The Role and Importance of Research</vt:lpstr>
      <vt:lpstr>1.1: Say Hello to Research!</vt:lpstr>
      <vt:lpstr>1.2: What Research Is and What It Isn’t</vt:lpstr>
      <vt:lpstr>Figure 1.1: The steps in the research process, wherein each step sets the stage for the next</vt:lpstr>
      <vt:lpstr>1.3: A Model of Scientific Inquiry (1 of 4)</vt:lpstr>
      <vt:lpstr>1.3: A Model of Scientific Inquiry (2 of 4)</vt:lpstr>
      <vt:lpstr>1.3: A Model of Scientific Inquiry (3 of 4)</vt:lpstr>
      <vt:lpstr>1.3: A Model of Scientific Inquiry (4 of 4)</vt:lpstr>
      <vt:lpstr>1.4: Different Types of Research (1 of 2)</vt:lpstr>
      <vt:lpstr>1.4: Different Types of Research (2 of 2)</vt:lpstr>
      <vt:lpstr>1.5: What Research Method to Use When?</vt:lpstr>
      <vt:lpstr>Figure 1.2: Research design “cheat” sheet</vt:lpstr>
      <vt:lpstr>1.6: Basic Research Versus Applied Research</vt:lpstr>
      <vt:lpstr>Summary: The Role and Importance of Research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474</cp:revision>
  <dcterms:created xsi:type="dcterms:W3CDTF">2014-10-10T17:07:42Z</dcterms:created>
  <dcterms:modified xsi:type="dcterms:W3CDTF">2017-06-09T08:33:36Z</dcterms:modified>
  <cp:category>Salkind</cp:category>
  <cp:contentStatus>Salkind</cp:contentStatus>
</cp:coreProperties>
</file>