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59" r:id="rId4"/>
    <p:sldId id="258" r:id="rId5"/>
    <p:sldId id="271" r:id="rId6"/>
    <p:sldId id="272" r:id="rId7"/>
    <p:sldId id="264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749" autoAdjust="0"/>
  </p:normalViewPr>
  <p:slideViewPr>
    <p:cSldViewPr>
      <p:cViewPr varScale="1">
        <p:scale>
          <a:sx n="104" d="100"/>
          <a:sy n="104" d="100"/>
        </p:scale>
        <p:origin x="182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>
                <a:solidFill>
                  <a:schemeClr val="tx1"/>
                </a:solidFill>
              </a:rPr>
              <a:t>Vote</a:t>
            </a:r>
            <a:r>
              <a:rPr lang="en-GB" baseline="0" dirty="0" smtClean="0">
                <a:solidFill>
                  <a:schemeClr val="tx1"/>
                </a:solidFill>
              </a:rPr>
              <a:t> by Prejudice Type</a:t>
            </a:r>
            <a:endParaRPr lang="en-GB" dirty="0">
              <a:solidFill>
                <a:schemeClr val="tx1"/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Remain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87.72</c:v>
                </c:pt>
                <c:pt idx="1">
                  <c:v>86.44</c:v>
                </c:pt>
                <c:pt idx="2">
                  <c:v>53.06</c:v>
                </c:pt>
                <c:pt idx="3">
                  <c:v>39.340000000000003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30F-433C-8FFF-878551BAE96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Leave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Egal</c:v>
                </c:pt>
                <c:pt idx="1">
                  <c:v>AR</c:v>
                </c:pt>
                <c:pt idx="2">
                  <c:v>PC</c:v>
                </c:pt>
                <c:pt idx="3">
                  <c:v>MR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12.28</c:v>
                </c:pt>
                <c:pt idx="1">
                  <c:v>13.56</c:v>
                </c:pt>
                <c:pt idx="2">
                  <c:v>46.94</c:v>
                </c:pt>
                <c:pt idx="3">
                  <c:v>60.66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30F-433C-8FFF-878551BAE9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33609408"/>
        <c:axId val="433609800"/>
      </c:barChart>
      <c:catAx>
        <c:axId val="433609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09800"/>
        <c:crosses val="autoZero"/>
        <c:auto val="1"/>
        <c:lblAlgn val="ctr"/>
        <c:lblOffset val="100"/>
        <c:noMultiLvlLbl val="0"/>
      </c:catAx>
      <c:valAx>
        <c:axId val="4336098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09408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>
                <a:solidFill>
                  <a:schemeClr val="tx1"/>
                </a:solidFill>
              </a:rPr>
              <a:t>Political</a:t>
            </a:r>
            <a:r>
              <a:rPr lang="en-GB" baseline="0" dirty="0" smtClean="0">
                <a:solidFill>
                  <a:schemeClr val="tx1"/>
                </a:solidFill>
              </a:rPr>
              <a:t> affiliation by Prejudice sub-type</a:t>
            </a:r>
            <a:endParaRPr lang="en-GB" dirty="0">
              <a:solidFill>
                <a:schemeClr val="tx1"/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Egal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4.3499999999999996</c:v>
                </c:pt>
                <c:pt idx="1">
                  <c:v>26.67</c:v>
                </c:pt>
                <c:pt idx="2">
                  <c:v>38.71</c:v>
                </c:pt>
                <c:pt idx="3">
                  <c:v>0</c:v>
                </c:pt>
                <c:pt idx="4">
                  <c:v>27.77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E3-459A-A54A-EA81AB689B8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AR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23.9</c:v>
                </c:pt>
                <c:pt idx="1">
                  <c:v>30</c:v>
                </c:pt>
                <c:pt idx="2">
                  <c:v>29</c:v>
                </c:pt>
                <c:pt idx="3">
                  <c:v>8.3000000000000007</c:v>
                </c:pt>
                <c:pt idx="4">
                  <c:v>19.440000000000001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DE3-459A-A54A-EA81AB689B8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PC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Sheet1!$D$2:$D$6</c:f>
              <c:numCache>
                <c:formatCode>General</c:formatCode>
                <c:ptCount val="5"/>
                <c:pt idx="0">
                  <c:v>34.78</c:v>
                </c:pt>
                <c:pt idx="1">
                  <c:v>23.33</c:v>
                </c:pt>
                <c:pt idx="2">
                  <c:v>6.45</c:v>
                </c:pt>
                <c:pt idx="3">
                  <c:v>33.299999999999997</c:v>
                </c:pt>
                <c:pt idx="4">
                  <c:v>22.22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DE3-459A-A54A-EA81AB689B8E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MR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Sheet1!$E$2:$E$6</c:f>
              <c:numCache>
                <c:formatCode>General</c:formatCode>
                <c:ptCount val="5"/>
                <c:pt idx="0">
                  <c:v>37</c:v>
                </c:pt>
                <c:pt idx="1">
                  <c:v>20</c:v>
                </c:pt>
                <c:pt idx="2">
                  <c:v>25.8</c:v>
                </c:pt>
                <c:pt idx="3">
                  <c:v>58.33</c:v>
                </c:pt>
                <c:pt idx="4">
                  <c:v>30.55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DE3-459A-A54A-EA81AB689B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33611760"/>
        <c:axId val="437829608"/>
      </c:barChart>
      <c:catAx>
        <c:axId val="4336117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7829608"/>
        <c:crosses val="autoZero"/>
        <c:auto val="1"/>
        <c:lblAlgn val="ctr"/>
        <c:lblOffset val="100"/>
        <c:noMultiLvlLbl val="0"/>
      </c:catAx>
      <c:valAx>
        <c:axId val="437829608"/>
        <c:scaling>
          <c:orientation val="minMax"/>
          <c:max val="6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1176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>
                <a:solidFill>
                  <a:schemeClr val="tx1"/>
                </a:solidFill>
              </a:rPr>
              <a:t>EU</a:t>
            </a:r>
            <a:r>
              <a:rPr lang="en-GB" baseline="0" dirty="0" smtClean="0">
                <a:solidFill>
                  <a:schemeClr val="tx1"/>
                </a:solidFill>
              </a:rPr>
              <a:t> Referendum vote by Political Affiliation</a:t>
            </a:r>
            <a:endParaRPr lang="en-GB" dirty="0">
              <a:solidFill>
                <a:schemeClr val="tx1"/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Remain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45.65</c:v>
                </c:pt>
                <c:pt idx="1">
                  <c:v>75</c:v>
                </c:pt>
                <c:pt idx="2">
                  <c:v>93.54</c:v>
                </c:pt>
                <c:pt idx="3">
                  <c:v>16.670000000000002</c:v>
                </c:pt>
                <c:pt idx="4">
                  <c:v>58.33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672-4BE3-9E76-5F10865F2B7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Leave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Con</c:v>
                </c:pt>
                <c:pt idx="1">
                  <c:v>Lab</c:v>
                </c:pt>
                <c:pt idx="2">
                  <c:v>Lib Dem</c:v>
                </c:pt>
                <c:pt idx="3">
                  <c:v>UKIP</c:v>
                </c:pt>
                <c:pt idx="4">
                  <c:v>No pref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54.35</c:v>
                </c:pt>
                <c:pt idx="1">
                  <c:v>25</c:v>
                </c:pt>
                <c:pt idx="2">
                  <c:v>6.46</c:v>
                </c:pt>
                <c:pt idx="3">
                  <c:v>83.33</c:v>
                </c:pt>
                <c:pt idx="4">
                  <c:v>41.67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672-4BE3-9E76-5F10865F2B7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33610584"/>
        <c:axId val="437830784"/>
      </c:barChart>
      <c:catAx>
        <c:axId val="4336105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7830784"/>
        <c:crosses val="autoZero"/>
        <c:auto val="1"/>
        <c:lblAlgn val="ctr"/>
        <c:lblOffset val="100"/>
        <c:noMultiLvlLbl val="0"/>
      </c:catAx>
      <c:valAx>
        <c:axId val="4378307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3610584"/>
        <c:crosses val="autoZero"/>
        <c:crossBetween val="between"/>
        <c:majorUnit val="20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CAF019-7507-4B1D-84F3-4900BA557B1C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76449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5C671A-AE8C-4B54-92C9-B25A79EDAABA}" type="slidenum">
              <a:rPr lang="en-GB" smtClean="0"/>
              <a:pPr/>
              <a:t>12</a:t>
            </a:fld>
            <a:endParaRPr lang="en-GB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92573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941736-E8CE-41CB-904A-90486D7FD5F7}" type="slidenum">
              <a:rPr lang="en-GB" smtClean="0"/>
              <a:pPr/>
              <a:t>13</a:t>
            </a:fld>
            <a:endParaRPr lang="en-GB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219098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2F87E1-AA14-4A8F-B43D-9FF9B1D2CB8D}" type="slidenum">
              <a:rPr lang="en-GB" smtClean="0"/>
              <a:pPr/>
              <a:t>14</a:t>
            </a:fld>
            <a:endParaRPr lang="en-GB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02269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D678D9-BED5-44A4-A92C-75588756D84B}" type="slidenum">
              <a:rPr lang="en-GB" smtClean="0"/>
              <a:pPr/>
              <a:t>15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353036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B90DA-951A-48AA-BF46-BF4753778D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873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B329E00-FD38-42B4-99C3-5417A3CD552D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mailto:Paul.hutchings@uwtsd.ac.uk" TargetMode="External"/><Relationship Id="rId2" Type="http://schemas.openxmlformats.org/officeDocument/2006/relationships/hyperlink" Target="mailto:Katie.Sullivan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2348880"/>
            <a:ext cx="8856984" cy="1199704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Prejudice and the </a:t>
            </a:r>
            <a:r>
              <a:rPr lang="en-GB" sz="4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4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Vote 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Katie E. Sullivan &amp; Paul B. </a:t>
            </a:r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Hutchings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Society for Political Psychology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 Antonio, Texas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June 2018 </a:t>
            </a:r>
          </a:p>
          <a:p>
            <a:pPr algn="ctr"/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753" y="0"/>
            <a:ext cx="2991247" cy="13752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91880" cy="13752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case you missed it…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171259" cy="4891682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16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June 2016</a:t>
            </a:r>
          </a:p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Binary vote question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“Should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United Kingdom remain a member of the European Union or leave the European Union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?”</a:t>
            </a:r>
          </a:p>
          <a:p>
            <a:pPr lvl="1">
              <a:lnSpc>
                <a:spcPct val="17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Remain a member of the European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Union      	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48%		(16,141,241)</a:t>
            </a:r>
          </a:p>
          <a:p>
            <a:pPr lvl="1">
              <a:lnSpc>
                <a:spcPct val="17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Leave the European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Union		 	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52%		(17,410,742)</a:t>
            </a:r>
          </a:p>
          <a:p>
            <a:pPr lvl="2">
              <a:lnSpc>
                <a:spcPct val="170000"/>
              </a:lnSpc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Turnout = 72.2%</a:t>
            </a:r>
          </a:p>
          <a:p>
            <a:pPr lvl="2">
              <a:lnSpc>
                <a:spcPct val="170000"/>
              </a:lnSpc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England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54%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Wales	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52.5%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Scotland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38%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70000"/>
              </a:lnSpc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Leave: Northern Ireland			 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44%</a:t>
            </a:r>
          </a:p>
          <a:p>
            <a:pPr lvl="3">
              <a:lnSpc>
                <a:spcPct val="170000"/>
              </a:lnSpc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Source: Electoral Commission (2016)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0166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(2016)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9046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 an individual level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Migration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</a:p>
          <a:p>
            <a:pPr lvl="1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Sovereignty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‘Highest Brexit support in struggling areas where average incomes, education and skill levels are low and there are few opportunities to get ahead’ (Joseph Rowntree Foundation, 2016).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Recent change in area prosperity not correlated with Brexit vote (Resolution Foundation, 2016) but ‘long-term entrenchment’ may play a role (JRF, 2016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21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(2016)</a:t>
            </a:r>
            <a:endParaRPr lang="en-GB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098571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Immigration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Did migration to a specific area lead to higher Brexit voting in that area?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 correlation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Colantone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Stanig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2016)… but ‘Import shock’</a:t>
            </a:r>
          </a:p>
          <a:p>
            <a:pPr lvl="2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Sudden influx (5 – 10% of specific population change in last 10 years) more likely to vote leave (JRF, 2016)</a:t>
            </a:r>
          </a:p>
          <a:p>
            <a:pPr lvl="2"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 number of foreign immigrants increases, correlation with respondents saying ‘immigration is one of most important issues facing the country’ increases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Ipsos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2016) </a:t>
            </a:r>
          </a:p>
          <a:p>
            <a:pPr>
              <a:lnSpc>
                <a:spcPct val="16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02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(pre-2016)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861" y="1052736"/>
            <a:ext cx="8376939" cy="51845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Attitudes toward Legal Immigrants in 2005 National Survey (Abrams &amp; Houston, 2006)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17% Negative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35% Neutral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48% Positive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Migration Observatory 2014 Survey: Perceived costs and benefits of migration (EU and non-EU workers)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53% Negative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20% Neutral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21% Positive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150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Prejudice Data</a:t>
            </a:r>
            <a:endParaRPr lang="en-GB"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098571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British Social Attitudes Survey 2002/2011</a:t>
            </a: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self-reporting as having prejudice toward ethnic out-groups</a:t>
            </a: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2002 = 36%</a:t>
            </a: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2011 = 38%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Our data from psychological studies with students was consistently at 35 – 38%</a:t>
            </a:r>
          </a:p>
          <a:p>
            <a:pPr lvl="1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50000"/>
              </a:lnSpc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 fairly robust findings from experimental methods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22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Hate Crime post-Brexit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4954555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41% increase in two weeks post-Brexit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1,546 offences reported in fortnight up to June 23</a:t>
            </a:r>
            <a:r>
              <a:rPr lang="en-GB" baseline="30000" dirty="0" smtClean="0"/>
              <a:t>rd</a:t>
            </a: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 smtClean="0"/>
              <a:t>2,241 offences reported in fortnight after June 23</a:t>
            </a:r>
            <a:r>
              <a:rPr lang="en-GB" baseline="30000" dirty="0" smtClean="0"/>
              <a:t>rd</a:t>
            </a:r>
          </a:p>
          <a:p>
            <a:pPr lvl="2">
              <a:lnSpc>
                <a:spcPct val="150000"/>
              </a:lnSpc>
            </a:pPr>
            <a:r>
              <a:rPr lang="en-GB" baseline="30000" dirty="0" smtClean="0"/>
              <a:t>Source: National Police Chiefs’ Council (2016)</a:t>
            </a:r>
            <a:endParaRPr lang="en-GB" dirty="0" smtClean="0"/>
          </a:p>
          <a:p>
            <a:pPr lvl="1">
              <a:lnSpc>
                <a:spcPct val="150000"/>
              </a:lnSpc>
            </a:pPr>
            <a:endParaRPr lang="en-GB" dirty="0"/>
          </a:p>
          <a:p>
            <a:pPr lvl="1">
              <a:lnSpc>
                <a:spcPct val="150000"/>
              </a:lnSpc>
            </a:pPr>
            <a:r>
              <a:rPr lang="en-GB" dirty="0" smtClean="0"/>
              <a:t>.004% of Leave voters committed offences based upon </a:t>
            </a:r>
            <a:r>
              <a:rPr lang="en-GB" dirty="0" err="1" smtClean="0"/>
              <a:t>Brexit</a:t>
            </a:r>
            <a:endParaRPr lang="en-GB" dirty="0" smtClean="0"/>
          </a:p>
          <a:p>
            <a:pPr lvl="2">
              <a:lnSpc>
                <a:spcPct val="150000"/>
              </a:lnSpc>
            </a:pPr>
            <a:r>
              <a:rPr lang="en-GB" dirty="0" smtClean="0"/>
              <a:t>Anecdotal, not useful</a:t>
            </a:r>
          </a:p>
          <a:p>
            <a:pPr lvl="2">
              <a:lnSpc>
                <a:spcPct val="150000"/>
              </a:lnSpc>
            </a:pPr>
            <a:endParaRPr lang="en-GB" dirty="0"/>
          </a:p>
          <a:p>
            <a:pPr lvl="1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Impossible to move beyond anecdote with the data we had in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49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 on </a:t>
            </a:r>
            <a:r>
              <a:rPr lang="en-GB" sz="3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 and prejudice/nationalism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Concern about immigration</a:t>
            </a:r>
          </a:p>
          <a:p>
            <a:pPr lvl="2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73%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voted Leave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(British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Attitudes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Survey, 2017)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Self-report prejudice</a:t>
            </a:r>
          </a:p>
          <a:p>
            <a:pPr lvl="2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26%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NatCen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RWA, SDO, and Narcissism link to immigration attitudes and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(de Zavala, Guerra, &amp;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Simão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Cognitive inflexibility linking to nationalism, authoritarianism and conservatism linked to vote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Zmigrod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Rentfrow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&amp; Robbins, 2018)</a:t>
            </a:r>
          </a:p>
          <a:p>
            <a:pPr lvl="1">
              <a:lnSpc>
                <a:spcPct val="17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Islamophobia, integrated threat and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conspiracist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beliefs shaping voter intention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(Swami, Barron, Weis, &amp;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Furnham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Reasons for Voting for </a:t>
            </a:r>
            <a:r>
              <a:rPr lang="en-GB" sz="36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6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(2018)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23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Did people differ on voting behaviour in accord with their prejudice sub-type classification?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do these prejudice sub-type classifications relate to political party affiliation?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study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092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574664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/>
              <a:t>Online study – </a:t>
            </a:r>
            <a:r>
              <a:rPr lang="en-GB" sz="2200" dirty="0" err="1" smtClean="0"/>
              <a:t>SurveyGizmo</a:t>
            </a:r>
            <a:r>
              <a:rPr lang="en-GB" sz="2200" dirty="0" smtClean="0"/>
              <a:t> and </a:t>
            </a:r>
            <a:r>
              <a:rPr lang="en-GB" sz="2200" dirty="0" err="1" smtClean="0"/>
              <a:t>Inquisit</a:t>
            </a:r>
            <a:r>
              <a:rPr lang="en-GB" sz="2200" dirty="0" smtClean="0"/>
              <a:t> (March – May 2017)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Measure implicit prejudice (IAT; Greenwald et al., 1998)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Measure explicit prejudice (EPQ; adapted from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Lepore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Brown, 1997)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Voting behaviour in EU Referendum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 party affiliation</a:t>
            </a:r>
          </a:p>
          <a:p>
            <a:pPr lvl="1"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226 participants (all UK nationals, residing all over UK)</a:t>
            </a:r>
          </a:p>
          <a:p>
            <a:pPr lvl="1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290 took part, 64 excluded from analysis as did not vote (chose not to/ineligible to vote)</a:t>
            </a:r>
          </a:p>
          <a:p>
            <a:pPr lvl="2">
              <a:lnSpc>
                <a:spcPct val="150000"/>
              </a:lnSpc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Asked how they would have voted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970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2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3600" dirty="0" smtClean="0">
                <a:solidFill>
                  <a:schemeClr val="accent1">
                    <a:satMod val="1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Implicit Association Test (IAT)</a:t>
            </a:r>
            <a:endParaRPr lang="en-US" sz="3600" dirty="0">
              <a:solidFill>
                <a:schemeClr val="accent1">
                  <a:satMod val="1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411" name="Picture 2" descr="b2neutral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68350" y="1806575"/>
            <a:ext cx="3049588" cy="3849688"/>
          </a:xfrm>
          <a:noFill/>
        </p:spPr>
      </p:pic>
      <p:pic>
        <p:nvPicPr>
          <p:cNvPr id="17412" name="Picture 3" descr="w3neutral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494338" y="1806575"/>
            <a:ext cx="3016250" cy="3806825"/>
          </a:xfrm>
          <a:noFill/>
        </p:spPr>
      </p:pic>
    </p:spTree>
    <p:extLst>
      <p:ext uri="{BB962C8B-B14F-4D97-AF65-F5344CB8AC3E}">
        <p14:creationId xmlns:p14="http://schemas.microsoft.com/office/powerpoint/2010/main" val="27967827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300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3838" cy="4530725"/>
          </a:xfrm>
        </p:spPr>
        <p:txBody>
          <a:bodyPr/>
          <a:lstStyle/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4000" smtClean="0">
                <a:solidFill>
                  <a:schemeClr val="hlink"/>
                </a:solidFill>
              </a:rPr>
              <a:t>Disease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52963" y="1600200"/>
            <a:ext cx="4033837" cy="4530725"/>
          </a:xfrm>
        </p:spPr>
        <p:txBody>
          <a:bodyPr/>
          <a:lstStyle/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4000" smtClean="0">
                <a:solidFill>
                  <a:schemeClr val="hlink"/>
                </a:solidFill>
              </a:rPr>
              <a:t>Honour</a:t>
            </a:r>
          </a:p>
        </p:txBody>
      </p:sp>
    </p:spTree>
    <p:extLst>
      <p:ext uri="{BB962C8B-B14F-4D97-AF65-F5344CB8AC3E}">
        <p14:creationId xmlns:p14="http://schemas.microsoft.com/office/powerpoint/2010/main" val="13990296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solidFill>
                  <a:schemeClr val="accent1">
                    <a:satMod val="150000"/>
                  </a:schemeClr>
                </a:solidFill>
              </a:rPr>
              <a:t>Critical Trial </a:t>
            </a:r>
            <a:r>
              <a:rPr lang="en-GB" sz="3600" dirty="0">
                <a:solidFill>
                  <a:schemeClr val="accent1">
                    <a:satMod val="150000"/>
                  </a:schemeClr>
                </a:solidFill>
              </a:rPr>
              <a:t>1</a:t>
            </a:r>
          </a:p>
        </p:txBody>
      </p:sp>
      <p:pic>
        <p:nvPicPr>
          <p:cNvPr id="19459" name="Picture 5" descr="b2neutral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09725" y="1600200"/>
            <a:ext cx="1728788" cy="2181225"/>
          </a:xfrm>
          <a:noFill/>
        </p:spPr>
      </p:pic>
      <p:pic>
        <p:nvPicPr>
          <p:cNvPr id="19460" name="Picture 6" descr="w3neutral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805488" y="1600200"/>
            <a:ext cx="1728787" cy="2181225"/>
          </a:xfrm>
          <a:noFill/>
        </p:spPr>
      </p:pic>
      <p:sp>
        <p:nvSpPr>
          <p:cNvPr id="19461" name="Rectangle 3"/>
          <p:cNvSpPr>
            <a:spLocks noGrp="1" noChangeArrowheads="1"/>
          </p:cNvSpPr>
          <p:nvPr>
            <p:ph sz="quarter" idx="3"/>
          </p:nvPr>
        </p:nvSpPr>
        <p:spPr>
          <a:xfrm>
            <a:off x="457200" y="3949700"/>
            <a:ext cx="4033838" cy="21812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sz="24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smtClean="0">
                <a:solidFill>
                  <a:schemeClr val="hlink"/>
                </a:solidFill>
              </a:rPr>
              <a:t>Disease</a:t>
            </a:r>
          </a:p>
        </p:txBody>
      </p:sp>
      <p:sp>
        <p:nvSpPr>
          <p:cNvPr id="19462" name="Rectangle 4"/>
          <p:cNvSpPr>
            <a:spLocks noGrp="1" noChangeArrowheads="1"/>
          </p:cNvSpPr>
          <p:nvPr>
            <p:ph sz="quarter" idx="4"/>
          </p:nvPr>
        </p:nvSpPr>
        <p:spPr>
          <a:xfrm>
            <a:off x="4652963" y="3949700"/>
            <a:ext cx="4033837" cy="2181225"/>
          </a:xfrm>
        </p:spPr>
        <p:txBody>
          <a:bodyPr/>
          <a:lstStyle/>
          <a:p>
            <a:pPr eaLnBrk="1" hangingPunct="1"/>
            <a:endParaRPr lang="en-GB" sz="24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smtClean="0">
                <a:solidFill>
                  <a:schemeClr val="hlink"/>
                </a:solidFill>
              </a:rPr>
              <a:t>Honour</a:t>
            </a:r>
          </a:p>
        </p:txBody>
      </p:sp>
    </p:spTree>
    <p:extLst>
      <p:ext uri="{BB962C8B-B14F-4D97-AF65-F5344CB8AC3E}">
        <p14:creationId xmlns:p14="http://schemas.microsoft.com/office/powerpoint/2010/main" val="383876784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394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solidFill>
                  <a:schemeClr val="accent1">
                    <a:satMod val="150000"/>
                  </a:schemeClr>
                </a:solidFill>
              </a:rPr>
              <a:t>Critical Trial </a:t>
            </a:r>
            <a:r>
              <a:rPr lang="en-GB" sz="3600" dirty="0">
                <a:solidFill>
                  <a:schemeClr val="accent1">
                    <a:satMod val="150000"/>
                  </a:schemeClr>
                </a:solidFill>
              </a:rPr>
              <a:t>2</a:t>
            </a:r>
          </a:p>
        </p:txBody>
      </p:sp>
      <p:pic>
        <p:nvPicPr>
          <p:cNvPr id="20483" name="Picture 5" descr="b2neutral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609725" y="1600200"/>
            <a:ext cx="1728788" cy="2181225"/>
          </a:xfrm>
          <a:noFill/>
        </p:spPr>
      </p:pic>
      <p:pic>
        <p:nvPicPr>
          <p:cNvPr id="20484" name="Picture 6" descr="w3neutral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805488" y="1600200"/>
            <a:ext cx="1728787" cy="2181225"/>
          </a:xfrm>
          <a:noFill/>
        </p:spPr>
      </p:pic>
      <p:sp>
        <p:nvSpPr>
          <p:cNvPr id="20485" name="Rectangle 3"/>
          <p:cNvSpPr>
            <a:spLocks noGrp="1" noChangeArrowheads="1"/>
          </p:cNvSpPr>
          <p:nvPr>
            <p:ph sz="quarter" idx="3"/>
          </p:nvPr>
        </p:nvSpPr>
        <p:spPr>
          <a:xfrm>
            <a:off x="457200" y="3949700"/>
            <a:ext cx="4033838" cy="21812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sz="24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dirty="0" smtClean="0">
                <a:solidFill>
                  <a:schemeClr val="hlink"/>
                </a:solidFill>
              </a:rPr>
              <a:t>Honour</a:t>
            </a:r>
          </a:p>
        </p:txBody>
      </p:sp>
      <p:sp>
        <p:nvSpPr>
          <p:cNvPr id="20486" name="Rectangle 4"/>
          <p:cNvSpPr>
            <a:spLocks noGrp="1" noChangeArrowheads="1"/>
          </p:cNvSpPr>
          <p:nvPr>
            <p:ph sz="quarter" idx="4"/>
          </p:nvPr>
        </p:nvSpPr>
        <p:spPr>
          <a:xfrm>
            <a:off x="4652963" y="3949700"/>
            <a:ext cx="4033837" cy="21812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sz="2400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sz="3600" smtClean="0">
                <a:solidFill>
                  <a:schemeClr val="hlink"/>
                </a:solidFill>
              </a:rPr>
              <a:t>Disease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03848" y="5445224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IAT (d’ calculation) based on RT difference between responses to critical trials 1 &amp; 2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negative d’ = higher prejudice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236786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Explicit Prejudice Questionnaire (EPQ)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329"/>
            <a:ext cx="8229600" cy="2091688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 smtClean="0"/>
              <a:t>15-item questionnaire</a:t>
            </a:r>
            <a:endParaRPr lang="en-GB" sz="2800" dirty="0"/>
          </a:p>
          <a:p>
            <a:pPr lvl="1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If people move to another country they should be allowed to maintain their own traditions</a:t>
            </a:r>
          </a:p>
          <a:p>
            <a:pPr lvl="1"/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Those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immigrants who do not have immigration documents should be sent back to their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countries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(Reverse scored)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367644" y="4149080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AutoNum type="arabicPlain"/>
            </a:pPr>
            <a:r>
              <a:rPr lang="en-GB" dirty="0" smtClean="0"/>
              <a:t>      2         3         4         5         6         7</a:t>
            </a:r>
          </a:p>
          <a:p>
            <a:pPr algn="ctr"/>
            <a:r>
              <a:rPr lang="en-GB" dirty="0" smtClean="0"/>
              <a:t>Strongly                                                      </a:t>
            </a:r>
            <a:r>
              <a:rPr lang="en-GB" dirty="0" err="1" smtClean="0"/>
              <a:t>Strongly</a:t>
            </a:r>
            <a:endParaRPr lang="en-GB" dirty="0" smtClean="0"/>
          </a:p>
          <a:p>
            <a:pPr algn="ctr"/>
            <a:r>
              <a:rPr lang="en-GB" dirty="0" smtClean="0"/>
              <a:t>   Agree                                                        Disagree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438328" y="602128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Higher score = higher prejudice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85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5516" y="836713"/>
            <a:ext cx="8712968" cy="295232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Interaction between implicit and explicit prejudice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Low implicit/Low explicit = Egalitarian/Truly Low Prejudice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High implicit/Low explicit = Aversive racist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Low implicit/High explicit = Principled conservative</a:t>
            </a:r>
          </a:p>
          <a:p>
            <a:pPr lvl="1">
              <a:lnSpc>
                <a:spcPct val="15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High implicit/High explicit = Modern racist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Son-</a:t>
            </a:r>
            <a:r>
              <a:rPr lang="en-GB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Hing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 (2008) dual-process model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790973"/>
            <a:ext cx="1423065" cy="11202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789041"/>
            <a:ext cx="1271204" cy="10683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6688" y="4911258"/>
            <a:ext cx="1495073" cy="9251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3197" y="4857393"/>
            <a:ext cx="1333686" cy="814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81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7 L -0.27465 -7.40741E-7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33" y="0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81481E-6 L -0.27326 -4.81481E-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63" y="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7407E-6 L 0.26927 -0.00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55" y="-231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59259E-6 L 0.275 0.0053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50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226 participants (127 </a:t>
            </a:r>
            <a:r>
              <a:rPr lang="en-GB" sz="2000" dirty="0"/>
              <a:t>Female; 97 Male; two </a:t>
            </a:r>
            <a:r>
              <a:rPr lang="en-GB" sz="2000" dirty="0" smtClean="0"/>
              <a:t>Other, </a:t>
            </a:r>
            <a:r>
              <a:rPr lang="en-GB" sz="2000" dirty="0"/>
              <a:t>M</a:t>
            </a:r>
            <a:r>
              <a:rPr lang="en-GB" sz="2000" baseline="-25000" dirty="0"/>
              <a:t>age</a:t>
            </a:r>
            <a:r>
              <a:rPr lang="en-GB" sz="2000" dirty="0"/>
              <a:t> = 37.17 years, SD = 12.45 years</a:t>
            </a:r>
            <a:r>
              <a:rPr lang="en-GB" sz="2000" dirty="0" smtClean="0"/>
              <a:t>)</a:t>
            </a:r>
          </a:p>
          <a:p>
            <a:pPr lvl="1"/>
            <a:r>
              <a:rPr lang="en-GB" sz="1600" dirty="0" smtClean="0"/>
              <a:t>No sig diff between Leave/Remain voters on age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IAT d’ dichotomous split at -.47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EPQ dichotomous split at 50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074" y="3429000"/>
            <a:ext cx="6277851" cy="221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67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26563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226 participants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151 Remain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75 Leave</a:t>
            </a: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they vote?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522" y="2924944"/>
            <a:ext cx="6134956" cy="2560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56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0167085"/>
              </p:ext>
            </p:extLst>
          </p:nvPr>
        </p:nvGraphicFramePr>
        <p:xfrm>
          <a:off x="899592" y="260648"/>
          <a:ext cx="7355160" cy="32440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861048"/>
            <a:ext cx="4550507" cy="19651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932040" y="3745511"/>
            <a:ext cx="4032448" cy="2677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Sig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 between prejudice sub-type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voting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behaviour: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χ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49.14,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&lt;.001. 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Association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was of moderate strength: Φ = 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49, prejudice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accounted for 24% of the variance in the voting behaviour of this sample. </a:t>
            </a: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At individual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level the only cell to show a significant difference at &lt;.05 was the Modern Racist Leave vote, χ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2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(3,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14.89,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p=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.002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61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046265"/>
              </p:ext>
            </p:extLst>
          </p:nvPr>
        </p:nvGraphicFramePr>
        <p:xfrm>
          <a:off x="827584" y="1985938"/>
          <a:ext cx="7272808" cy="34563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do they vote for?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15616" y="908720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Seven political preference categories analysed: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Conservative Party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=46);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Labour Party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=60);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Liberal Democrats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=31),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Green Party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=22),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UK Independence Party (UKIP [n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=12]);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No political preference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=36); and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Other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=19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627784" y="5442322"/>
            <a:ext cx="6264696" cy="11695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Sig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 between prejudice sub-type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&amp;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political party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preference: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χ</a:t>
            </a:r>
            <a:r>
              <a:rPr lang="en-GB" sz="1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(18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42.0,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=.001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Association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was of moderate strength: Φ = 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43, prejudice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accounted for 18% of the variance in the political preference of this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sample.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At individual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level no cells showed a significant difference at &lt;.05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 rot="16200000">
            <a:off x="-550912" y="331634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% of party </a:t>
            </a:r>
            <a:r>
              <a:rPr lang="en-GB" dirty="0" err="1" smtClean="0"/>
              <a:t>pref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81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744669"/>
              </p:ext>
            </p:extLst>
          </p:nvPr>
        </p:nvGraphicFramePr>
        <p:xfrm>
          <a:off x="1146448" y="1484784"/>
          <a:ext cx="6851104" cy="30999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way did party 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pref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vote in EU Referendum?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347864" y="4568425"/>
            <a:ext cx="5544616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Sig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relationship between political party preference and voting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behaviour: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χ</a:t>
            </a:r>
            <a:r>
              <a:rPr lang="en-GB" sz="1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= 226) = 40.07,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&lt;.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001.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ssociation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was of moderate strength: Φ = .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42, party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allegiance accounted for 18% of the variance in the voting behaviour of this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sample.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 individual level no cells showed a significant difference at &lt;.05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390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type appears to have played a significant role in EU Referendum voting behaviour</a:t>
            </a:r>
          </a:p>
          <a:p>
            <a:pPr lvl="1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Particularly explicit prejudice</a:t>
            </a:r>
          </a:p>
          <a:p>
            <a:pPr lvl="2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80% of Leave voters in this sample scored high on explicit prejudice (PCs &amp; MRs)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type also appears to play a significant role in political party affiliation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strange case of the Aversive Racists…</a:t>
            </a:r>
          </a:p>
          <a:p>
            <a:pPr lvl="2"/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Cf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many job-hiring studies that find them behave differently in ambiguous situations</a:t>
            </a:r>
          </a:p>
          <a:p>
            <a:pPr lvl="2"/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Not an ambiguous situation to them? Need to explore further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findings: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15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71600" y="4725144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/>
              </a:rPr>
              <a:t>Katie.Sullivan@uwtsd.ac.uk</a:t>
            </a:r>
            <a:r>
              <a:rPr lang="en-GB" dirty="0" smtClean="0"/>
              <a:t>            </a:t>
            </a:r>
            <a:r>
              <a:rPr lang="en-GB" dirty="0" smtClean="0">
                <a:hlinkClick r:id="rId3"/>
              </a:rPr>
              <a:t>Paul.hutchings@uwtsd.ac.uk</a:t>
            </a:r>
            <a:endParaRPr lang="en-GB" dirty="0" smtClean="0"/>
          </a:p>
          <a:p>
            <a:endParaRPr lang="en-GB" dirty="0"/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Athrofa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Seicoleg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40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949</TotalTime>
  <Words>1187</Words>
  <Application>Microsoft Office PowerPoint</Application>
  <PresentationFormat>On-screen Show (4:3)</PresentationFormat>
  <Paragraphs>171</Paragraphs>
  <Slides>23</Slides>
  <Notes>5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PowerPoint Presentation</vt:lpstr>
      <vt:lpstr>In case you missed it…</vt:lpstr>
      <vt:lpstr>Reasons for Voting for Brexit (2016)</vt:lpstr>
      <vt:lpstr>Reasons for Voting for Brexit (2016)</vt:lpstr>
      <vt:lpstr>Reasons for voting for Brexit (pre-2016)</vt:lpstr>
      <vt:lpstr>Prejudice Data</vt:lpstr>
      <vt:lpstr>Hate Crime post-Brexit</vt:lpstr>
      <vt:lpstr>Reasons for Voting for Brexit (2018)</vt:lpstr>
      <vt:lpstr>Our study</vt:lpstr>
      <vt:lpstr>PowerPoint Presentation</vt:lpstr>
      <vt:lpstr>Implicit Association Test (IAT)</vt:lpstr>
      <vt:lpstr>PowerPoint Presentation</vt:lpstr>
      <vt:lpstr>Critical Trial 1</vt:lpstr>
      <vt:lpstr>Critical Trial 2</vt:lpstr>
      <vt:lpstr>Explicit Prejudice Questionnaire (EPQ)</vt:lpstr>
      <vt:lpstr>Son-Hing et al. (2008) dual-process model</vt:lpstr>
      <vt:lpstr>PowerPoint Presentation</vt:lpstr>
      <vt:lpstr>How did they vote?</vt:lpstr>
      <vt:lpstr>PowerPoint Presentation</vt:lpstr>
      <vt:lpstr>Who do they vote for?</vt:lpstr>
      <vt:lpstr>Which way did party pref vote in EU Referendum?</vt:lpstr>
      <vt:lpstr>Overall findings:</vt:lpstr>
      <vt:lpstr>PowerPoint Presentation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63</cp:revision>
  <dcterms:created xsi:type="dcterms:W3CDTF">2015-01-23T19:04:55Z</dcterms:created>
  <dcterms:modified xsi:type="dcterms:W3CDTF">2019-10-22T06:21:25Z</dcterms:modified>
</cp:coreProperties>
</file>